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notesMasterIdLst>
    <p:notesMasterId r:id="rId12"/>
  </p:notesMasterIdLst>
  <p:handoutMasterIdLst>
    <p:handoutMasterId r:id="rId13"/>
  </p:handoutMasterIdLst>
  <p:sldIdLst>
    <p:sldId id="279" r:id="rId3"/>
    <p:sldId id="314" r:id="rId4"/>
    <p:sldId id="319" r:id="rId5"/>
    <p:sldId id="321" r:id="rId6"/>
    <p:sldId id="322" r:id="rId7"/>
    <p:sldId id="323" r:id="rId8"/>
    <p:sldId id="324" r:id="rId9"/>
    <p:sldId id="325" r:id="rId10"/>
    <p:sldId id="282" r:id="rId11"/>
  </p:sldIdLst>
  <p:sldSz cx="9144000" cy="5143500" type="screen16x9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9" userDrawn="1">
          <p15:clr>
            <a:srgbClr val="A4A3A4"/>
          </p15:clr>
        </p15:guide>
        <p15:guide id="2" pos="158" userDrawn="1">
          <p15:clr>
            <a:srgbClr val="A4A3A4"/>
          </p15:clr>
        </p15:guide>
        <p15:guide id="3" orient="horz" pos="1720" userDrawn="1">
          <p15:clr>
            <a:srgbClr val="A4A3A4"/>
          </p15:clr>
        </p15:guide>
        <p15:guide id="4" orient="horz" pos="441" userDrawn="1">
          <p15:clr>
            <a:srgbClr val="A4A3A4"/>
          </p15:clr>
        </p15:guide>
        <p15:guide id="5" orient="horz" pos="577" userDrawn="1">
          <p15:clr>
            <a:srgbClr val="A4A3A4"/>
          </p15:clr>
        </p15:guide>
        <p15:guide id="6" pos="5647" userDrawn="1">
          <p15:clr>
            <a:srgbClr val="A4A3A4"/>
          </p15:clr>
        </p15:guide>
        <p15:guide id="7" pos="1973" userDrawn="1">
          <p15:clr>
            <a:srgbClr val="A4A3A4"/>
          </p15:clr>
        </p15:guide>
        <p15:guide id="8" pos="21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FD6"/>
    <a:srgbClr val="005EB8"/>
    <a:srgbClr val="171C8F"/>
    <a:srgbClr val="B8D009"/>
    <a:srgbClr val="12097C"/>
    <a:srgbClr val="15A775"/>
    <a:srgbClr val="128CD7"/>
    <a:srgbClr val="0848A9"/>
    <a:srgbClr val="DAD8EA"/>
    <a:srgbClr val="928F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4037" autoAdjust="0"/>
  </p:normalViewPr>
  <p:slideViewPr>
    <p:cSldViewPr>
      <p:cViewPr varScale="1">
        <p:scale>
          <a:sx n="131" d="100"/>
          <a:sy n="131" d="100"/>
        </p:scale>
        <p:origin x="228" y="57"/>
      </p:cViewPr>
      <p:guideLst>
        <p:guide orient="horz" pos="169"/>
        <p:guide pos="158"/>
        <p:guide orient="horz" pos="1720"/>
        <p:guide orient="horz" pos="441"/>
        <p:guide orient="horz" pos="577"/>
        <p:guide pos="5647"/>
        <p:guide pos="1973"/>
        <p:guide pos="21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fld id="{4E73F0F8-F4A3-FA46-9600-771A3B09AD8D}" type="datetimeFigureOut">
              <a:rPr lang="it-IT" smtClean="0"/>
              <a:t>29/11/2024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3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3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r">
              <a:defRPr sz="1200"/>
            </a:lvl1pPr>
          </a:lstStyle>
          <a:p>
            <a:fld id="{D8296E71-F1D8-8C44-8517-69417F5DD2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68638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fld id="{EF8B03E1-DF1A-E44C-85D1-E2B1ED5BB471}" type="datetimeFigureOut">
              <a:rPr lang="it-IT" smtClean="0"/>
              <a:t>29/11/2024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15" tIns="45907" rIns="91815" bIns="4590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8"/>
          </a:xfrm>
          <a:prstGeom prst="rect">
            <a:avLst/>
          </a:prstGeom>
        </p:spPr>
        <p:txBody>
          <a:bodyPr vert="horz" lIns="91815" tIns="45907" rIns="91815" bIns="45907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3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3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r">
              <a:defRPr sz="1200"/>
            </a:lvl1pPr>
          </a:lstStyle>
          <a:p>
            <a:fld id="{C8040CF3-5420-7447-B217-95118EB37D6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107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040CF3-5420-7447-B217-95118EB37D6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0930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40CF3-5420-7447-B217-95118EB37D6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9723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8E6BE-F458-306A-BEA1-00FC2E2BE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0F884CC-A4D5-ED62-1EAB-7F303DC6DE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6DED0A8-BBB1-7C1F-9FDC-EBFDFCCCF9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1BFED0D-B2CC-BF23-B5B2-B75F19758A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40CF3-5420-7447-B217-95118EB37D6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4271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FD3A9D-75BE-C512-F019-89879855C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BA7E181-E0DC-5F4B-9D68-3DB7D40C6A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0659C7B-BBEB-9491-607A-5C1BC8E03B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CD3BEF3-3994-8644-C35A-B939294F22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40CF3-5420-7447-B217-95118EB37D6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6534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3F049-D7CD-1619-D479-734BE0E2E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BFC412B-BAD3-D124-6492-735EA77B2F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AE94C16-1D5C-2468-D9E6-AB4DBFF515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84DF0B9-11D5-DD78-48D9-284D2AEAAF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40CF3-5420-7447-B217-95118EB37D6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4119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E71C4-E47B-2F9A-6F0C-8DD202E08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D51EBD6-88C6-59F3-4A59-00B89C5C5C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03ADADA-28A8-CF18-1BB5-E949447FAB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F6340BF-934F-7000-4CB0-DF696316A3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40CF3-5420-7447-B217-95118EB37D6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6845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C07D4-FAAB-498D-B75E-05169E1A63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A1E3F9A-96C9-94AA-C389-180061DC4D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B12F5FA-8F92-256E-E889-384CBBD47F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2746CB-15DC-AC0F-D643-AADC1179B6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40CF3-5420-7447-B217-95118EB37D6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683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-267" y="1608271"/>
            <a:ext cx="9144000" cy="4083918"/>
          </a:xfrm>
          <a:prstGeom prst="rect">
            <a:avLst/>
          </a:prstGeom>
          <a:solidFill>
            <a:srgbClr val="12097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5F5AC6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218516"/>
            <a:ext cx="7772400" cy="1102519"/>
          </a:xfrm>
          <a:prstGeom prst="rect">
            <a:avLst/>
          </a:prstGeom>
        </p:spPr>
        <p:txBody>
          <a:bodyPr/>
          <a:lstStyle>
            <a:lvl1pPr algn="r"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3568" y="3535347"/>
            <a:ext cx="7776864" cy="5211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rgbClr val="817CC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pic>
        <p:nvPicPr>
          <p:cNvPr id="8" name="Immagine 7" descr="colori-we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6263"/>
            <a:ext cx="9144000" cy="123479"/>
          </a:xfrm>
          <a:prstGeom prst="rect">
            <a:avLst/>
          </a:prstGeom>
        </p:spPr>
      </p:pic>
      <p:sp>
        <p:nvSpPr>
          <p:cNvPr id="10" name="Rettangolo 9"/>
          <p:cNvSpPr/>
          <p:nvPr userDrawn="1"/>
        </p:nvSpPr>
        <p:spPr>
          <a:xfrm>
            <a:off x="-108520" y="-164554"/>
            <a:ext cx="9937104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Immagine 11" descr="Logo-WEB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914"/>
          <a:stretch/>
        </p:blipFill>
        <p:spPr>
          <a:xfrm>
            <a:off x="6516216" y="267494"/>
            <a:ext cx="1976126" cy="86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749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Logo-WEB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914"/>
          <a:stretch/>
        </p:blipFill>
        <p:spPr>
          <a:xfrm>
            <a:off x="3347864" y="1995686"/>
            <a:ext cx="2344354" cy="1024554"/>
          </a:xfrm>
          <a:prstGeom prst="rect">
            <a:avLst/>
          </a:prstGeom>
        </p:spPr>
      </p:pic>
      <p:sp>
        <p:nvSpPr>
          <p:cNvPr id="6" name="Rettangolo 5"/>
          <p:cNvSpPr/>
          <p:nvPr userDrawn="1"/>
        </p:nvSpPr>
        <p:spPr>
          <a:xfrm>
            <a:off x="107504" y="4443958"/>
            <a:ext cx="1152128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968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 userDrawn="1"/>
        </p:nvSpPr>
        <p:spPr>
          <a:xfrm>
            <a:off x="0" y="4471333"/>
            <a:ext cx="2340019" cy="6721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5F5AC6"/>
              </a:solidFill>
            </a:endParaRPr>
          </a:p>
        </p:txBody>
      </p:sp>
      <p:sp>
        <p:nvSpPr>
          <p:cNvPr id="11" name="Rettangolo 10"/>
          <p:cNvSpPr/>
          <p:nvPr userDrawn="1"/>
        </p:nvSpPr>
        <p:spPr>
          <a:xfrm>
            <a:off x="-108520" y="-336084"/>
            <a:ext cx="9361040" cy="6721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5F5AC6"/>
              </a:solidFill>
            </a:endParaRPr>
          </a:p>
        </p:txBody>
      </p:sp>
      <p:pic>
        <p:nvPicPr>
          <p:cNvPr id="10" name="Immagine 9" descr="CdiCidas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668610"/>
            <a:ext cx="4619735" cy="5982785"/>
          </a:xfrm>
          <a:prstGeom prst="rect">
            <a:avLst/>
          </a:prstGeom>
        </p:spPr>
      </p:pic>
      <p:pic>
        <p:nvPicPr>
          <p:cNvPr id="6" name="Immagine 5" descr="Logo-WEB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914"/>
          <a:stretch/>
        </p:blipFill>
        <p:spPr>
          <a:xfrm>
            <a:off x="6948264" y="411510"/>
            <a:ext cx="1472070" cy="643340"/>
          </a:xfrm>
          <a:prstGeom prst="rect">
            <a:avLst/>
          </a:prstGeom>
        </p:spPr>
      </p:pic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4427984" y="1491630"/>
            <a:ext cx="4030216" cy="2117437"/>
          </a:xfrm>
          <a:prstGeom prst="rect">
            <a:avLst/>
          </a:prstGeom>
        </p:spPr>
        <p:txBody>
          <a:bodyPr anchor="b"/>
          <a:lstStyle>
            <a:lvl1pPr algn="l">
              <a:defRPr sz="3600" baseline="0">
                <a:solidFill>
                  <a:srgbClr val="12097C"/>
                </a:solidFill>
              </a:defRPr>
            </a:lvl1pPr>
          </a:lstStyle>
          <a:p>
            <a:r>
              <a:rPr lang="it-IT" dirty="0"/>
              <a:t>TTITOLO DELLA PRESENTAZIONE</a:t>
            </a:r>
          </a:p>
        </p:txBody>
      </p:sp>
      <p:sp>
        <p:nvSpPr>
          <p:cNvPr id="8" name="Sottotitolo 2"/>
          <p:cNvSpPr>
            <a:spLocks noGrp="1"/>
          </p:cNvSpPr>
          <p:nvPr>
            <p:ph type="subTitle" idx="1"/>
          </p:nvPr>
        </p:nvSpPr>
        <p:spPr>
          <a:xfrm>
            <a:off x="4427984" y="3651870"/>
            <a:ext cx="4032965" cy="5211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817CC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07452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-267" y="1"/>
            <a:ext cx="9144000" cy="5164038"/>
          </a:xfrm>
          <a:prstGeom prst="rect">
            <a:avLst/>
          </a:prstGeom>
          <a:solidFill>
            <a:srgbClr val="12097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5F5AC6"/>
              </a:solidFill>
            </a:endParaRPr>
          </a:p>
        </p:txBody>
      </p:sp>
      <p:sp>
        <p:nvSpPr>
          <p:cNvPr id="8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218516"/>
            <a:ext cx="7772400" cy="1102519"/>
          </a:xfrm>
          <a:prstGeom prst="rect">
            <a:avLst/>
          </a:prstGeom>
        </p:spPr>
        <p:txBody>
          <a:bodyPr anchor="b"/>
          <a:lstStyle>
            <a:lvl1pPr algn="r"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SEZIONE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3568" y="3435846"/>
            <a:ext cx="7776864" cy="5211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rgbClr val="817CC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 </a:t>
            </a:r>
          </a:p>
        </p:txBody>
      </p:sp>
      <p:pic>
        <p:nvPicPr>
          <p:cNvPr id="12" name="Immagine 11" descr="Logo-Bianc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9"/>
          <a:stretch/>
        </p:blipFill>
        <p:spPr>
          <a:xfrm>
            <a:off x="251520" y="4531428"/>
            <a:ext cx="935998" cy="344578"/>
          </a:xfrm>
          <a:prstGeom prst="rect">
            <a:avLst/>
          </a:prstGeom>
        </p:spPr>
      </p:pic>
      <p:pic>
        <p:nvPicPr>
          <p:cNvPr id="13" name="Immagine 12" descr="colori-we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12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83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-267" y="1"/>
            <a:ext cx="9144000" cy="5164038"/>
          </a:xfrm>
          <a:prstGeom prst="rect">
            <a:avLst/>
          </a:prstGeom>
          <a:solidFill>
            <a:srgbClr val="0848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5F5AC6"/>
              </a:solidFill>
            </a:endParaRPr>
          </a:p>
        </p:txBody>
      </p:sp>
      <p:sp>
        <p:nvSpPr>
          <p:cNvPr id="8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218516"/>
            <a:ext cx="7772400" cy="1102519"/>
          </a:xfrm>
          <a:prstGeom prst="rect">
            <a:avLst/>
          </a:prstGeom>
        </p:spPr>
        <p:txBody>
          <a:bodyPr anchor="b"/>
          <a:lstStyle>
            <a:lvl1pPr algn="r"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SEZIONE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3568" y="3435846"/>
            <a:ext cx="7776864" cy="5211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 </a:t>
            </a:r>
          </a:p>
        </p:txBody>
      </p:sp>
      <p:pic>
        <p:nvPicPr>
          <p:cNvPr id="12" name="Immagine 11" descr="Logo-Bianc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9"/>
          <a:stretch/>
        </p:blipFill>
        <p:spPr>
          <a:xfrm>
            <a:off x="251520" y="4531428"/>
            <a:ext cx="935998" cy="34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87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-267" y="1"/>
            <a:ext cx="9144000" cy="5164038"/>
          </a:xfrm>
          <a:prstGeom prst="rect">
            <a:avLst/>
          </a:prstGeom>
          <a:solidFill>
            <a:srgbClr val="128C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5F5AC6"/>
              </a:solidFill>
            </a:endParaRPr>
          </a:p>
        </p:txBody>
      </p:sp>
      <p:sp>
        <p:nvSpPr>
          <p:cNvPr id="8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218516"/>
            <a:ext cx="7772400" cy="1102519"/>
          </a:xfrm>
          <a:prstGeom prst="rect">
            <a:avLst/>
          </a:prstGeom>
        </p:spPr>
        <p:txBody>
          <a:bodyPr anchor="b"/>
          <a:lstStyle>
            <a:lvl1pPr algn="r"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TITOLO SEZIONE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3568" y="3435846"/>
            <a:ext cx="7776864" cy="5211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 </a:t>
            </a:r>
          </a:p>
        </p:txBody>
      </p:sp>
      <p:pic>
        <p:nvPicPr>
          <p:cNvPr id="12" name="Immagine 11" descr="Logo-Bianco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9"/>
          <a:stretch/>
        </p:blipFill>
        <p:spPr>
          <a:xfrm>
            <a:off x="251520" y="4531428"/>
            <a:ext cx="935998" cy="34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64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-267" y="1"/>
            <a:ext cx="9144000" cy="5164038"/>
          </a:xfrm>
          <a:prstGeom prst="rect">
            <a:avLst/>
          </a:prstGeom>
          <a:solidFill>
            <a:srgbClr val="15A77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5F5AC6"/>
              </a:solidFill>
            </a:endParaRPr>
          </a:p>
        </p:txBody>
      </p:sp>
      <p:sp>
        <p:nvSpPr>
          <p:cNvPr id="10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218516"/>
            <a:ext cx="7772400" cy="1102519"/>
          </a:xfrm>
          <a:prstGeom prst="rect">
            <a:avLst/>
          </a:prstGeom>
        </p:spPr>
        <p:txBody>
          <a:bodyPr anchor="b"/>
          <a:lstStyle>
            <a:lvl1pPr algn="r">
              <a:defRPr sz="4200">
                <a:solidFill>
                  <a:srgbClr val="12097C"/>
                </a:solidFill>
              </a:defRPr>
            </a:lvl1pPr>
          </a:lstStyle>
          <a:p>
            <a:r>
              <a:rPr lang="it-IT" dirty="0"/>
              <a:t>TITOLO SEZIONE</a:t>
            </a:r>
          </a:p>
        </p:txBody>
      </p:sp>
      <p:sp>
        <p:nvSpPr>
          <p:cNvPr id="11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3568" y="3435846"/>
            <a:ext cx="7776864" cy="5211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 </a:t>
            </a:r>
          </a:p>
        </p:txBody>
      </p:sp>
      <p:pic>
        <p:nvPicPr>
          <p:cNvPr id="14" name="Immagine 13" descr="cidasblu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9"/>
          <a:stretch/>
        </p:blipFill>
        <p:spPr>
          <a:xfrm>
            <a:off x="251520" y="4544493"/>
            <a:ext cx="936820" cy="33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3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-267" y="1"/>
            <a:ext cx="9144000" cy="5164038"/>
          </a:xfrm>
          <a:prstGeom prst="rect">
            <a:avLst/>
          </a:prstGeom>
          <a:solidFill>
            <a:srgbClr val="B8D00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5F5AC6"/>
              </a:solidFill>
            </a:endParaRPr>
          </a:p>
        </p:txBody>
      </p:sp>
      <p:sp>
        <p:nvSpPr>
          <p:cNvPr id="8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218516"/>
            <a:ext cx="7772400" cy="1102519"/>
          </a:xfrm>
          <a:prstGeom prst="rect">
            <a:avLst/>
          </a:prstGeom>
        </p:spPr>
        <p:txBody>
          <a:bodyPr anchor="b"/>
          <a:lstStyle>
            <a:lvl1pPr algn="r">
              <a:defRPr sz="4200">
                <a:solidFill>
                  <a:srgbClr val="12097C"/>
                </a:solidFill>
              </a:defRPr>
            </a:lvl1pPr>
          </a:lstStyle>
          <a:p>
            <a:r>
              <a:rPr lang="it-IT" dirty="0"/>
              <a:t>TITOLO SEZIONE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3568" y="3435846"/>
            <a:ext cx="7776864" cy="5211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SOTTOTITOLO </a:t>
            </a:r>
          </a:p>
        </p:txBody>
      </p:sp>
      <p:pic>
        <p:nvPicPr>
          <p:cNvPr id="2" name="Immagine 1" descr="cidasblu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9"/>
          <a:stretch/>
        </p:blipFill>
        <p:spPr>
          <a:xfrm>
            <a:off x="251520" y="4544493"/>
            <a:ext cx="936820" cy="33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82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35646"/>
            <a:ext cx="8229600" cy="26674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29849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Logo-WEB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914"/>
          <a:stretch/>
        </p:blipFill>
        <p:spPr>
          <a:xfrm>
            <a:off x="3347864" y="1995686"/>
            <a:ext cx="2344354" cy="1024554"/>
          </a:xfrm>
          <a:prstGeom prst="rect">
            <a:avLst/>
          </a:prstGeom>
        </p:spPr>
      </p:pic>
      <p:sp>
        <p:nvSpPr>
          <p:cNvPr id="6" name="Rettangolo 5"/>
          <p:cNvSpPr/>
          <p:nvPr userDrawn="1"/>
        </p:nvSpPr>
        <p:spPr>
          <a:xfrm>
            <a:off x="107504" y="4443958"/>
            <a:ext cx="1152128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6265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Logo-WEB.png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54"/>
          <a:stretch/>
        </p:blipFill>
        <p:spPr>
          <a:xfrm>
            <a:off x="8025772" y="4634945"/>
            <a:ext cx="946029" cy="348894"/>
          </a:xfrm>
          <a:prstGeom prst="rect">
            <a:avLst/>
          </a:prstGeom>
        </p:spPr>
      </p:pic>
      <p:pic>
        <p:nvPicPr>
          <p:cNvPr id="8" name="Immagine 7" descr="colori-web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12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265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74" r:id="rId4"/>
    <p:sldLayoutId id="2147483675" r:id="rId5"/>
    <p:sldLayoutId id="2147483677" r:id="rId6"/>
    <p:sldLayoutId id="2147483676" r:id="rId7"/>
    <p:sldLayoutId id="2147483662" r:id="rId8"/>
    <p:sldLayoutId id="2147483667" r:id="rId9"/>
  </p:sldLayoutIdLst>
  <p:hf hdr="0" dt="0"/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rgbClr val="12097C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colori-we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12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95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rgbClr val="12097C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87623" y="2730500"/>
            <a:ext cx="7345189" cy="1126009"/>
          </a:xfrm>
        </p:spPr>
        <p:txBody>
          <a:bodyPr lIns="0" tIns="0" rIns="0" bIns="0"/>
          <a:lstStyle/>
          <a:p>
            <a:r>
              <a:rPr lang="it-IT" dirty="0">
                <a:latin typeface="+mj-lt"/>
              </a:rPr>
              <a:t>Cooperativa Sociale CIDAS</a:t>
            </a:r>
            <a:br>
              <a:rPr lang="it-IT" dirty="0">
                <a:latin typeface="+mj-lt"/>
              </a:rPr>
            </a:br>
            <a:r>
              <a:rPr lang="it-IT" dirty="0">
                <a:latin typeface="+mj-lt"/>
              </a:rPr>
              <a:t>e il bilancio di sostenibilità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97360" y="4385619"/>
            <a:ext cx="7635452" cy="521196"/>
          </a:xfrm>
        </p:spPr>
        <p:txBody>
          <a:bodyPr/>
          <a:lstStyle/>
          <a:p>
            <a:r>
              <a:rPr lang="it-IT" dirty="0"/>
              <a:t>Novembre 2024</a:t>
            </a:r>
          </a:p>
        </p:txBody>
      </p:sp>
    </p:spTree>
    <p:extLst>
      <p:ext uri="{BB962C8B-B14F-4D97-AF65-F5344CB8AC3E}">
        <p14:creationId xmlns:p14="http://schemas.microsoft.com/office/powerpoint/2010/main" val="3898966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ttangolo 37"/>
          <p:cNvSpPr/>
          <p:nvPr/>
        </p:nvSpPr>
        <p:spPr>
          <a:xfrm>
            <a:off x="1835696" y="1944216"/>
            <a:ext cx="7308304" cy="64807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it-IT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</a:rPr>
              <a:t>Cooperativa sociale (A+B)</a:t>
            </a:r>
          </a:p>
          <a:p>
            <a:r>
              <a:rPr lang="it-IT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/>
              </a:rPr>
              <a:t>che opera nell’ambito dei servizi alla persona dal 1979 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6"/>
          <a:stretch/>
        </p:blipFill>
        <p:spPr>
          <a:xfrm>
            <a:off x="2002924" y="122572"/>
            <a:ext cx="4824536" cy="162609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275" y="124382"/>
            <a:ext cx="2379725" cy="162428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5" r="8604" b="13405"/>
          <a:stretch/>
        </p:blipFill>
        <p:spPr>
          <a:xfrm>
            <a:off x="-13300" y="117978"/>
            <a:ext cx="2016224" cy="1630691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7740352" y="4608512"/>
            <a:ext cx="1403648" cy="555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 descr="Logo-WEB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914"/>
          <a:stretch/>
        </p:blipFill>
        <p:spPr>
          <a:xfrm>
            <a:off x="323528" y="1892131"/>
            <a:ext cx="1295970" cy="56637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56C3D9B-B003-BA59-1ED8-872355C6F828}"/>
              </a:ext>
            </a:extLst>
          </p:cNvPr>
          <p:cNvSpPr txBox="1"/>
          <p:nvPr/>
        </p:nvSpPr>
        <p:spPr>
          <a:xfrm>
            <a:off x="1835696" y="2721203"/>
            <a:ext cx="705690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assistenza alle persone con disabilità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assistenza alle persone anziane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trasporto sanitario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educazione di minori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accoglienza e integrazione dei migranti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mediazione sociale e inclusione lavorativa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servizi bibliotecari, di archiviazione e catalogazione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047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5"/>
          <p:cNvSpPr>
            <a:spLocks noGrp="1"/>
          </p:cNvSpPr>
          <p:nvPr>
            <p:ph type="title"/>
          </p:nvPr>
        </p:nvSpPr>
        <p:spPr>
          <a:xfrm>
            <a:off x="251520" y="268288"/>
            <a:ext cx="7978080" cy="431254"/>
          </a:xfrm>
        </p:spPr>
        <p:txBody>
          <a:bodyPr lIns="0" tIns="0" rIns="0" bIns="0" anchor="t"/>
          <a:lstStyle/>
          <a:p>
            <a:pPr marL="180340" indent="-180340" algn="l">
              <a:lnSpc>
                <a:spcPct val="107000"/>
              </a:lnSpc>
              <a:spcAft>
                <a:spcPts val="800"/>
              </a:spcAft>
            </a:pPr>
            <a:r>
              <a:rPr lang="it-IT" sz="2800" b="1" dirty="0">
                <a:solidFill>
                  <a:srgbClr val="12097C"/>
                </a:solidFill>
                <a:latin typeface="+mj-lt"/>
                <a:ea typeface="+mj-ea"/>
                <a:cs typeface="Arial"/>
              </a:rPr>
              <a:t>CIDAS in numeri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735EE0B-F119-FC8C-47F9-58EED082A6A8}"/>
              </a:ext>
            </a:extLst>
          </p:cNvPr>
          <p:cNvSpPr txBox="1"/>
          <p:nvPr/>
        </p:nvSpPr>
        <p:spPr>
          <a:xfrm>
            <a:off x="251520" y="915566"/>
            <a:ext cx="6606480" cy="31602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340" indent="-180340">
              <a:lnSpc>
                <a:spcPct val="120000"/>
              </a:lnSpc>
            </a:pPr>
            <a:r>
              <a:rPr lang="it-IT" sz="2800" b="1" dirty="0">
                <a:solidFill>
                  <a:srgbClr val="005EB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80ml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Fatturato previsto per il 2024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20000"/>
              </a:lnSpc>
            </a:pPr>
            <a:r>
              <a:rPr lang="it-IT" sz="2800" b="1" dirty="0">
                <a:solidFill>
                  <a:srgbClr val="005EB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1.993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Lavoratrici e lavoratori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20000"/>
              </a:lnSpc>
            </a:pPr>
            <a:r>
              <a:rPr lang="it-IT" sz="2800" b="1" dirty="0">
                <a:solidFill>
                  <a:srgbClr val="005EB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1.167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Socie lavoratrici e soci lavoratori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20000"/>
              </a:lnSpc>
            </a:pPr>
            <a:r>
              <a:rPr lang="it-IT" sz="2800" b="1" dirty="0">
                <a:solidFill>
                  <a:srgbClr val="005EB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80%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Donne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20000"/>
              </a:lnSpc>
            </a:pPr>
            <a:r>
              <a:rPr lang="it-IT" sz="2800" b="1" dirty="0">
                <a:solidFill>
                  <a:srgbClr val="005EB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85%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Contratti a tempo indeterminato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20000"/>
              </a:lnSpc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oltre </a:t>
            </a:r>
            <a:r>
              <a:rPr lang="it-IT" sz="2800" b="1" dirty="0">
                <a:solidFill>
                  <a:srgbClr val="005EB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figure professionali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902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B1D60-C3C5-D81D-78ED-8FF6B0F36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6298391-DD74-EA07-7F00-12A1C8D83BDF}"/>
              </a:ext>
            </a:extLst>
          </p:cNvPr>
          <p:cNvSpPr txBox="1">
            <a:spLocks/>
          </p:cNvSpPr>
          <p:nvPr/>
        </p:nvSpPr>
        <p:spPr>
          <a:xfrm>
            <a:off x="6804248" y="4659982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9DE7C92-9F74-41F6-8A43-897C2A25200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Google Shape;43;p1">
            <a:extLst>
              <a:ext uri="{FF2B5EF4-FFF2-40B4-BE49-F238E27FC236}">
                <a16:creationId xmlns:a16="http://schemas.microsoft.com/office/drawing/2014/main" id="{7732E825-FF47-FDF7-76DB-43558B792410}"/>
              </a:ext>
            </a:extLst>
          </p:cNvPr>
          <p:cNvSpPr/>
          <p:nvPr/>
        </p:nvSpPr>
        <p:spPr>
          <a:xfrm>
            <a:off x="250825" y="771550"/>
            <a:ext cx="2592908" cy="367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Operativa </a:t>
            </a:r>
            <a:r>
              <a:rPr lang="it-IT" sz="16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 </a:t>
            </a:r>
            <a:r>
              <a:rPr lang="it-IT" sz="1600" b="1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7 Regioni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(2</a:t>
            </a:r>
            <a:r>
              <a:rPr lang="it-IT" sz="1600" dirty="0">
                <a:solidFill>
                  <a:srgbClr val="262626"/>
                </a:solidFill>
              </a:rPr>
              <a:t>3</a:t>
            </a:r>
            <a:r>
              <a:rPr lang="it-IT" sz="16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province)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</a:pPr>
            <a:r>
              <a:rPr lang="it-IT" sz="16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Emilia-Romagna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</a:pPr>
            <a:r>
              <a:rPr lang="it-IT" sz="16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Lombardia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</a:pPr>
            <a:r>
              <a:rPr lang="it-IT" sz="16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Veneto </a:t>
            </a:r>
            <a:endParaRPr sz="160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</a:pPr>
            <a:r>
              <a:rPr lang="it-IT" sz="16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Friuli Venezia Giulia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</a:pPr>
            <a:r>
              <a:rPr lang="it-IT" sz="16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Piemonte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</a:pPr>
            <a:r>
              <a:rPr lang="it-IT" sz="16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Liguria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Arial"/>
              <a:buChar char="•"/>
            </a:pPr>
            <a:r>
              <a:rPr lang="it-IT" sz="16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Marche</a:t>
            </a:r>
            <a:endParaRPr dirty="0"/>
          </a:p>
          <a:p>
            <a:pPr marL="285750" marR="0" lvl="0" indent="-196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96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Google Shape;44;p1">
            <a:extLst>
              <a:ext uri="{FF2B5EF4-FFF2-40B4-BE49-F238E27FC236}">
                <a16:creationId xmlns:a16="http://schemas.microsoft.com/office/drawing/2014/main" id="{052D5391-34FF-B688-E304-A25BA1DF061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40796" y="179899"/>
            <a:ext cx="3921774" cy="46224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Google Shape;45;p1">
            <a:extLst>
              <a:ext uri="{FF2B5EF4-FFF2-40B4-BE49-F238E27FC236}">
                <a16:creationId xmlns:a16="http://schemas.microsoft.com/office/drawing/2014/main" id="{466EC459-87BD-EEC4-694F-536E3A130732}"/>
              </a:ext>
            </a:extLst>
          </p:cNvPr>
          <p:cNvCxnSpPr/>
          <p:nvPr/>
        </p:nvCxnSpPr>
        <p:spPr>
          <a:xfrm flipH="1">
            <a:off x="3570057" y="1321497"/>
            <a:ext cx="1506000" cy="594900"/>
          </a:xfrm>
          <a:prstGeom prst="bentConnector3">
            <a:avLst>
              <a:gd name="adj1" fmla="val 38046"/>
            </a:avLst>
          </a:prstGeom>
          <a:noFill/>
          <a:ln w="9525" cap="flat" cmpd="sng">
            <a:solidFill>
              <a:srgbClr val="FF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46;p1">
            <a:extLst>
              <a:ext uri="{FF2B5EF4-FFF2-40B4-BE49-F238E27FC236}">
                <a16:creationId xmlns:a16="http://schemas.microsoft.com/office/drawing/2014/main" id="{65B47268-D625-6E5D-F406-068EFE893249}"/>
              </a:ext>
            </a:extLst>
          </p:cNvPr>
          <p:cNvSpPr/>
          <p:nvPr/>
        </p:nvSpPr>
        <p:spPr>
          <a:xfrm>
            <a:off x="3595868" y="1677161"/>
            <a:ext cx="673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Educativo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" name="Google Shape;47;p1">
            <a:extLst>
              <a:ext uri="{FF2B5EF4-FFF2-40B4-BE49-F238E27FC236}">
                <a16:creationId xmlns:a16="http://schemas.microsoft.com/office/drawing/2014/main" id="{7B662693-0B29-83AB-2F1A-B3E6D2C63F92}"/>
              </a:ext>
            </a:extLst>
          </p:cNvPr>
          <p:cNvCxnSpPr/>
          <p:nvPr/>
        </p:nvCxnSpPr>
        <p:spPr>
          <a:xfrm flipH="1">
            <a:off x="3746473" y="1621343"/>
            <a:ext cx="1473600" cy="1284300"/>
          </a:xfrm>
          <a:prstGeom prst="bentConnector3">
            <a:avLst>
              <a:gd name="adj1" fmla="val 17366"/>
            </a:avLst>
          </a:prstGeom>
          <a:noFill/>
          <a:ln w="9525" cap="flat" cmpd="sng">
            <a:solidFill>
              <a:srgbClr val="FF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48;p1">
            <a:extLst>
              <a:ext uri="{FF2B5EF4-FFF2-40B4-BE49-F238E27FC236}">
                <a16:creationId xmlns:a16="http://schemas.microsoft.com/office/drawing/2014/main" id="{6F76F257-0288-0D3F-61AB-9FC9236D624B}"/>
              </a:ext>
            </a:extLst>
          </p:cNvPr>
          <p:cNvSpPr/>
          <p:nvPr/>
        </p:nvSpPr>
        <p:spPr>
          <a:xfrm>
            <a:off x="3751355" y="2692012"/>
            <a:ext cx="11373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Trasporti sanitari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" name="Google Shape;49;p1">
            <a:extLst>
              <a:ext uri="{FF2B5EF4-FFF2-40B4-BE49-F238E27FC236}">
                <a16:creationId xmlns:a16="http://schemas.microsoft.com/office/drawing/2014/main" id="{044D0A68-5420-8894-75D7-024E1FA4BB29}"/>
              </a:ext>
            </a:extLst>
          </p:cNvPr>
          <p:cNvCxnSpPr/>
          <p:nvPr/>
        </p:nvCxnSpPr>
        <p:spPr>
          <a:xfrm rot="10800000">
            <a:off x="6503829" y="1621463"/>
            <a:ext cx="2390400" cy="2290200"/>
          </a:xfrm>
          <a:prstGeom prst="bentConnector3">
            <a:avLst>
              <a:gd name="adj1" fmla="val 65962"/>
            </a:avLst>
          </a:prstGeom>
          <a:noFill/>
          <a:ln w="9525" cap="flat" cmpd="sng">
            <a:solidFill>
              <a:srgbClr val="FF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50;p1">
            <a:extLst>
              <a:ext uri="{FF2B5EF4-FFF2-40B4-BE49-F238E27FC236}">
                <a16:creationId xmlns:a16="http://schemas.microsoft.com/office/drawing/2014/main" id="{712FA015-1EF2-55BD-A82F-A365DA35F6D5}"/>
              </a:ext>
            </a:extLst>
          </p:cNvPr>
          <p:cNvSpPr/>
          <p:nvPr/>
        </p:nvSpPr>
        <p:spPr>
          <a:xfrm>
            <a:off x="7424356" y="2402848"/>
            <a:ext cx="1329000" cy="14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Anziani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Disabilità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Società e Diritti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Educativo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Trasporto Sanitario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Inclusione e Lavoro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Psichiatria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Cultura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51;p1">
            <a:extLst>
              <a:ext uri="{FF2B5EF4-FFF2-40B4-BE49-F238E27FC236}">
                <a16:creationId xmlns:a16="http://schemas.microsoft.com/office/drawing/2014/main" id="{2F654FA4-942C-B39C-F14A-642B5189F1FD}"/>
              </a:ext>
            </a:extLst>
          </p:cNvPr>
          <p:cNvCxnSpPr/>
          <p:nvPr/>
        </p:nvCxnSpPr>
        <p:spPr>
          <a:xfrm rot="10800000">
            <a:off x="3851796" y="632285"/>
            <a:ext cx="1873500" cy="402300"/>
          </a:xfrm>
          <a:prstGeom prst="bentConnector3">
            <a:avLst>
              <a:gd name="adj1" fmla="val 49997"/>
            </a:avLst>
          </a:prstGeom>
          <a:noFill/>
          <a:ln w="9525" cap="flat" cmpd="sng">
            <a:solidFill>
              <a:srgbClr val="FF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" name="Google Shape;52;p1">
            <a:extLst>
              <a:ext uri="{FF2B5EF4-FFF2-40B4-BE49-F238E27FC236}">
                <a16:creationId xmlns:a16="http://schemas.microsoft.com/office/drawing/2014/main" id="{17DACE48-B72F-EDC6-8BF0-8F942B3452A4}"/>
              </a:ext>
            </a:extLst>
          </p:cNvPr>
          <p:cNvSpPr/>
          <p:nvPr/>
        </p:nvSpPr>
        <p:spPr>
          <a:xfrm>
            <a:off x="3847571" y="399598"/>
            <a:ext cx="4938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Cultura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" name="Google Shape;53;p1">
            <a:extLst>
              <a:ext uri="{FF2B5EF4-FFF2-40B4-BE49-F238E27FC236}">
                <a16:creationId xmlns:a16="http://schemas.microsoft.com/office/drawing/2014/main" id="{554708CC-D892-371A-B4B1-FA7FBB5CCB7B}"/>
              </a:ext>
            </a:extLst>
          </p:cNvPr>
          <p:cNvCxnSpPr/>
          <p:nvPr/>
        </p:nvCxnSpPr>
        <p:spPr>
          <a:xfrm rot="10800000">
            <a:off x="6507737" y="1103687"/>
            <a:ext cx="2390400" cy="1000200"/>
          </a:xfrm>
          <a:prstGeom prst="bentConnector3">
            <a:avLst>
              <a:gd name="adj1" fmla="val 59938"/>
            </a:avLst>
          </a:prstGeom>
          <a:noFill/>
          <a:ln w="9525" cap="flat" cmpd="sng">
            <a:solidFill>
              <a:srgbClr val="FF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" name="Google Shape;54;p1">
            <a:extLst>
              <a:ext uri="{FF2B5EF4-FFF2-40B4-BE49-F238E27FC236}">
                <a16:creationId xmlns:a16="http://schemas.microsoft.com/office/drawing/2014/main" id="{4946B926-DFB0-A1CE-E632-263AD051088A}"/>
              </a:ext>
            </a:extLst>
          </p:cNvPr>
          <p:cNvSpPr/>
          <p:nvPr/>
        </p:nvSpPr>
        <p:spPr>
          <a:xfrm>
            <a:off x="7524328" y="1513696"/>
            <a:ext cx="1544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Anziani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Trasporto Sanitario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Cultura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" name="Google Shape;55;p1">
            <a:extLst>
              <a:ext uri="{FF2B5EF4-FFF2-40B4-BE49-F238E27FC236}">
                <a16:creationId xmlns:a16="http://schemas.microsoft.com/office/drawing/2014/main" id="{F42C4613-79A8-DA1C-A66C-21A6133E40CE}"/>
              </a:ext>
            </a:extLst>
          </p:cNvPr>
          <p:cNvCxnSpPr/>
          <p:nvPr/>
        </p:nvCxnSpPr>
        <p:spPr>
          <a:xfrm flipH="1">
            <a:off x="5342395" y="1999230"/>
            <a:ext cx="1581000" cy="906300"/>
          </a:xfrm>
          <a:prstGeom prst="bentConnector3">
            <a:avLst>
              <a:gd name="adj1" fmla="val 49999"/>
            </a:avLst>
          </a:prstGeom>
          <a:noFill/>
          <a:ln w="9525" cap="flat" cmpd="sng">
            <a:solidFill>
              <a:srgbClr val="FF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" name="Google Shape;56;p1">
            <a:extLst>
              <a:ext uri="{FF2B5EF4-FFF2-40B4-BE49-F238E27FC236}">
                <a16:creationId xmlns:a16="http://schemas.microsoft.com/office/drawing/2014/main" id="{D309D36F-011F-A87B-0CEE-66EF2821B784}"/>
              </a:ext>
            </a:extLst>
          </p:cNvPr>
          <p:cNvSpPr/>
          <p:nvPr/>
        </p:nvSpPr>
        <p:spPr>
          <a:xfrm>
            <a:off x="5373101" y="2673359"/>
            <a:ext cx="4938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Cultura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" name="Google Shape;57;p1">
            <a:extLst>
              <a:ext uri="{FF2B5EF4-FFF2-40B4-BE49-F238E27FC236}">
                <a16:creationId xmlns:a16="http://schemas.microsoft.com/office/drawing/2014/main" id="{A28FB3E8-04C7-9B89-F16B-B74D1F9A7EC8}"/>
              </a:ext>
            </a:extLst>
          </p:cNvPr>
          <p:cNvCxnSpPr/>
          <p:nvPr/>
        </p:nvCxnSpPr>
        <p:spPr>
          <a:xfrm rot="10800000">
            <a:off x="6895851" y="663817"/>
            <a:ext cx="2140200" cy="444300"/>
          </a:xfrm>
          <a:prstGeom prst="bentConnector3">
            <a:avLst>
              <a:gd name="adj1" fmla="val 65472"/>
            </a:avLst>
          </a:prstGeom>
          <a:noFill/>
          <a:ln w="9525" cap="flat" cmpd="sng">
            <a:solidFill>
              <a:srgbClr val="FF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" name="Google Shape;58;p1">
            <a:extLst>
              <a:ext uri="{FF2B5EF4-FFF2-40B4-BE49-F238E27FC236}">
                <a16:creationId xmlns:a16="http://schemas.microsoft.com/office/drawing/2014/main" id="{E2E29AA6-2FE0-4C28-3470-1F70DAE26217}"/>
              </a:ext>
            </a:extLst>
          </p:cNvPr>
          <p:cNvSpPr/>
          <p:nvPr/>
        </p:nvSpPr>
        <p:spPr>
          <a:xfrm>
            <a:off x="7702976" y="535750"/>
            <a:ext cx="1458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Educativo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Trasporto Sanitario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Cultura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Titolo 5">
            <a:extLst>
              <a:ext uri="{FF2B5EF4-FFF2-40B4-BE49-F238E27FC236}">
                <a16:creationId xmlns:a16="http://schemas.microsoft.com/office/drawing/2014/main" id="{708A6B6D-E420-3882-C1C8-529F9C79D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8288"/>
            <a:ext cx="7978080" cy="395529"/>
          </a:xfrm>
        </p:spPr>
        <p:txBody>
          <a:bodyPr wrap="none" lIns="0" tIns="0" rIns="0" bIns="0" anchor="t"/>
          <a:lstStyle/>
          <a:p>
            <a:pPr marL="180340" indent="-180340" algn="l">
              <a:lnSpc>
                <a:spcPct val="107000"/>
              </a:lnSpc>
              <a:spcAft>
                <a:spcPts val="800"/>
              </a:spcAft>
            </a:pPr>
            <a:r>
              <a:rPr lang="it-IT" sz="2800" b="1" dirty="0">
                <a:solidFill>
                  <a:srgbClr val="12097C"/>
                </a:solidFill>
                <a:latin typeface="+mj-lt"/>
                <a:ea typeface="+mj-ea"/>
                <a:cs typeface="Arial"/>
              </a:rPr>
              <a:t>I territori di CIDAS</a:t>
            </a:r>
          </a:p>
        </p:txBody>
      </p:sp>
    </p:spTree>
    <p:extLst>
      <p:ext uri="{BB962C8B-B14F-4D97-AF65-F5344CB8AC3E}">
        <p14:creationId xmlns:p14="http://schemas.microsoft.com/office/powerpoint/2010/main" val="3662952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1FFED-D90B-2085-85A9-FC6990D26D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5">
            <a:extLst>
              <a:ext uri="{FF2B5EF4-FFF2-40B4-BE49-F238E27FC236}">
                <a16:creationId xmlns:a16="http://schemas.microsoft.com/office/drawing/2014/main" id="{E9AB90DE-A072-189E-3F77-690A3C82D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8288"/>
            <a:ext cx="2952328" cy="395529"/>
          </a:xfrm>
        </p:spPr>
        <p:txBody>
          <a:bodyPr wrap="none" lIns="0" tIns="0" rIns="0" bIns="0" anchor="t"/>
          <a:lstStyle/>
          <a:p>
            <a:pPr marL="180340" indent="-180340" algn="l">
              <a:lnSpc>
                <a:spcPct val="107000"/>
              </a:lnSpc>
              <a:spcAft>
                <a:spcPts val="800"/>
              </a:spcAft>
            </a:pPr>
            <a:r>
              <a:rPr lang="it-IT" sz="2800" b="1" dirty="0">
                <a:solidFill>
                  <a:srgbClr val="12097C"/>
                </a:solidFill>
                <a:latin typeface="+mj-lt"/>
                <a:ea typeface="+mj-ea"/>
                <a:cs typeface="Arial"/>
              </a:rPr>
              <a:t>CIDAS e il bilancio di sostenibilità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2A39106-DCC8-742F-0271-A6B9836C2420}"/>
              </a:ext>
            </a:extLst>
          </p:cNvPr>
          <p:cNvSpPr txBox="1"/>
          <p:nvPr/>
        </p:nvSpPr>
        <p:spPr>
          <a:xfrm>
            <a:off x="251520" y="915566"/>
            <a:ext cx="8496944" cy="2564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 5 gennaio 2023 entra in vigore la direttiva europea CSRD*</a:t>
            </a:r>
          </a:p>
          <a:p>
            <a:pPr marL="1360487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CIDAS decide volontariamente di iniziare a pubblicare il Bilancio di sostenibilità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prima edizione Bilancio 2022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 settembre 2024 recepita la CSRD in Italia con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D.Lgs.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2024/125</a:t>
            </a:r>
          </a:p>
          <a:p>
            <a:pPr marL="1257300" indent="-18256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Dal 2026 le grandi imprese obbligate a pubblicare il bilancio di sostenibilità </a:t>
            </a: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CIDAS rientra nei parametri</a:t>
            </a: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(+250 dipendenti; +ricavi oltre 50ml)</a:t>
            </a:r>
            <a:endParaRPr lang="it-IT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reccia angolare in su 2">
            <a:extLst>
              <a:ext uri="{FF2B5EF4-FFF2-40B4-BE49-F238E27FC236}">
                <a16:creationId xmlns:a16="http://schemas.microsoft.com/office/drawing/2014/main" id="{08AF34BA-93D6-72B9-ACBB-F27EBF82634D}"/>
              </a:ext>
            </a:extLst>
          </p:cNvPr>
          <p:cNvSpPr/>
          <p:nvPr/>
        </p:nvSpPr>
        <p:spPr>
          <a:xfrm rot="5400000">
            <a:off x="647564" y="1239602"/>
            <a:ext cx="360040" cy="576064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Freccia angolare in su 3">
            <a:extLst>
              <a:ext uri="{FF2B5EF4-FFF2-40B4-BE49-F238E27FC236}">
                <a16:creationId xmlns:a16="http://schemas.microsoft.com/office/drawing/2014/main" id="{3C61946E-6C34-24DA-7504-34806C4D45D7}"/>
              </a:ext>
            </a:extLst>
          </p:cNvPr>
          <p:cNvSpPr/>
          <p:nvPr/>
        </p:nvSpPr>
        <p:spPr>
          <a:xfrm rot="5400000">
            <a:off x="647564" y="2679762"/>
            <a:ext cx="360040" cy="576064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186C47C-96BC-514B-6F4C-CC3C5E6F079B}"/>
              </a:ext>
            </a:extLst>
          </p:cNvPr>
          <p:cNvSpPr txBox="1"/>
          <p:nvPr/>
        </p:nvSpPr>
        <p:spPr>
          <a:xfrm>
            <a:off x="467544" y="458797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Corporate </a:t>
            </a:r>
            <a:r>
              <a:rPr lang="it-I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Sustainability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Reporting Directive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5136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B7C79-D538-B3C5-AE34-82BE46955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5">
            <a:extLst>
              <a:ext uri="{FF2B5EF4-FFF2-40B4-BE49-F238E27FC236}">
                <a16:creationId xmlns:a16="http://schemas.microsoft.com/office/drawing/2014/main" id="{96B24CA9-BD43-3613-EBC5-4B7C9646F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8288"/>
            <a:ext cx="5832648" cy="395529"/>
          </a:xfrm>
        </p:spPr>
        <p:txBody>
          <a:bodyPr wrap="none" lIns="0" tIns="0" rIns="0" bIns="0" anchor="t"/>
          <a:lstStyle/>
          <a:p>
            <a:pPr marL="180340" indent="-180340" algn="l">
              <a:lnSpc>
                <a:spcPct val="107000"/>
              </a:lnSpc>
              <a:spcAft>
                <a:spcPts val="800"/>
              </a:spcAft>
            </a:pPr>
            <a:r>
              <a:rPr lang="it-IT" sz="2800" b="1" dirty="0">
                <a:solidFill>
                  <a:srgbClr val="12097C"/>
                </a:solidFill>
                <a:latin typeface="+mj-lt"/>
                <a:ea typeface="+mj-ea"/>
                <a:cs typeface="Arial"/>
              </a:rPr>
              <a:t>CIDAS e il bilancio di sostenibilità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F18F2B4-489A-86F0-42E3-3D67617207D0}"/>
              </a:ext>
            </a:extLst>
          </p:cNvPr>
          <p:cNvSpPr txBox="1"/>
          <p:nvPr/>
        </p:nvSpPr>
        <p:spPr>
          <a:xfrm>
            <a:off x="251520" y="915566"/>
            <a:ext cx="7632848" cy="3168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Individuare il fornitore idoneo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Coordinare la raccolta dati, le relazioni tra fornitore e data </a:t>
            </a:r>
            <a:r>
              <a:rPr lang="it-IT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owner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interni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Presidiare il progetto fino alla pubblicazione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Sensibilizzare internamente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Formazione interna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Sistematizzare la raccolta dati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 e 2023 report secondo standard GRI*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Analisi di materialità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343758D-F308-0822-B317-5EEE58580A83}"/>
              </a:ext>
            </a:extLst>
          </p:cNvPr>
          <p:cNvSpPr txBox="1"/>
          <p:nvPr/>
        </p:nvSpPr>
        <p:spPr>
          <a:xfrm>
            <a:off x="395536" y="458797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Global Reporting </a:t>
            </a:r>
            <a:r>
              <a:rPr lang="it-IT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Initiative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695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D94E62-01A6-5BAD-B3A6-4C95B5E59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schermata, cartone animato&#10;&#10;Descrizione generata automaticamente">
            <a:extLst>
              <a:ext uri="{FF2B5EF4-FFF2-40B4-BE49-F238E27FC236}">
                <a16:creationId xmlns:a16="http://schemas.microsoft.com/office/drawing/2014/main" id="{9CAA28A2-3E20-19DE-FDC3-49EC492D17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28937"/>
            <a:ext cx="3888432" cy="2462673"/>
          </a:xfrm>
          <a:prstGeom prst="rect">
            <a:avLst/>
          </a:prstGeom>
        </p:spPr>
      </p:pic>
      <p:sp>
        <p:nvSpPr>
          <p:cNvPr id="24" name="Titolo 5">
            <a:extLst>
              <a:ext uri="{FF2B5EF4-FFF2-40B4-BE49-F238E27FC236}">
                <a16:creationId xmlns:a16="http://schemas.microsoft.com/office/drawing/2014/main" id="{3B6D06C1-717B-354D-1733-FCB67DBF0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8288"/>
            <a:ext cx="8496944" cy="503262"/>
          </a:xfrm>
        </p:spPr>
        <p:txBody>
          <a:bodyPr wrap="none" lIns="0" tIns="0" rIns="0" bIns="0" anchor="t"/>
          <a:lstStyle/>
          <a:p>
            <a:pPr marL="180340" indent="-180340" algn="l">
              <a:lnSpc>
                <a:spcPct val="107000"/>
              </a:lnSpc>
              <a:spcAft>
                <a:spcPts val="800"/>
              </a:spcAft>
            </a:pPr>
            <a:r>
              <a:rPr lang="it-IT" sz="2800" b="1" dirty="0">
                <a:solidFill>
                  <a:srgbClr val="12097C"/>
                </a:solidFill>
                <a:latin typeface="+mj-lt"/>
                <a:ea typeface="+mj-ea"/>
                <a:cs typeface="Arial"/>
              </a:rPr>
              <a:t>CIDAS si prepara al 2026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FB4467E-7A79-EDB9-C9A1-8BD5C289B209}"/>
              </a:ext>
            </a:extLst>
          </p:cNvPr>
          <p:cNvSpPr txBox="1"/>
          <p:nvPr/>
        </p:nvSpPr>
        <p:spPr>
          <a:xfrm>
            <a:off x="251519" y="915988"/>
            <a:ext cx="8713093" cy="36830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Doppia materialità/rilevanza: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Identificare i </a:t>
            </a:r>
            <a:r>
              <a:rPr lang="it-IT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temi materiali/rilevanti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analisi di materialità/rilevanza comporta dialogo con stakeholder interni ed esterni (stakeholder engagement)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FB28AFA-631F-2D9B-90D5-54EF8D33BC6A}"/>
              </a:ext>
            </a:extLst>
          </p:cNvPr>
          <p:cNvSpPr txBox="1"/>
          <p:nvPr/>
        </p:nvSpPr>
        <p:spPr>
          <a:xfrm>
            <a:off x="827584" y="1779662"/>
            <a:ext cx="1368152" cy="216024"/>
          </a:xfrm>
          <a:prstGeom prst="rect">
            <a:avLst/>
          </a:prstGeom>
          <a:solidFill>
            <a:srgbClr val="E1EFD6"/>
          </a:solidFill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it-IT" sz="1100" dirty="0"/>
              <a:t>Materialità finanziaria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135BB15-8FA5-4541-72B8-F141DE33CA04}"/>
              </a:ext>
            </a:extLst>
          </p:cNvPr>
          <p:cNvSpPr txBox="1"/>
          <p:nvPr/>
        </p:nvSpPr>
        <p:spPr>
          <a:xfrm>
            <a:off x="2699792" y="1779662"/>
            <a:ext cx="1368152" cy="360040"/>
          </a:xfrm>
          <a:prstGeom prst="rect">
            <a:avLst/>
          </a:prstGeom>
          <a:solidFill>
            <a:srgbClr val="E1EFD6"/>
          </a:solidFill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it-IT" sz="1100" dirty="0"/>
              <a:t>Materialità d’impatto</a:t>
            </a:r>
          </a:p>
        </p:txBody>
      </p:sp>
    </p:spTree>
    <p:extLst>
      <p:ext uri="{BB962C8B-B14F-4D97-AF65-F5344CB8AC3E}">
        <p14:creationId xmlns:p14="http://schemas.microsoft.com/office/powerpoint/2010/main" val="2553475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84B16-D7FF-566E-0AEF-AC297CD0A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5">
            <a:extLst>
              <a:ext uri="{FF2B5EF4-FFF2-40B4-BE49-F238E27FC236}">
                <a16:creationId xmlns:a16="http://schemas.microsoft.com/office/drawing/2014/main" id="{8BC4BDFC-5C9A-2DFC-A7E7-609BCC57B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8288"/>
            <a:ext cx="5832648" cy="395529"/>
          </a:xfrm>
        </p:spPr>
        <p:txBody>
          <a:bodyPr wrap="none" lIns="0" tIns="0" rIns="0" bIns="0" anchor="t"/>
          <a:lstStyle/>
          <a:p>
            <a:pPr marL="180340" indent="-180340" algn="l">
              <a:lnSpc>
                <a:spcPct val="107000"/>
              </a:lnSpc>
              <a:spcAft>
                <a:spcPts val="800"/>
              </a:spcAft>
            </a:pPr>
            <a:r>
              <a:rPr lang="it-IT" sz="2800" b="1" dirty="0">
                <a:solidFill>
                  <a:srgbClr val="12097C"/>
                </a:solidFill>
                <a:latin typeface="+mj-lt"/>
                <a:ea typeface="+mj-ea"/>
                <a:cs typeface="Arial"/>
              </a:rPr>
              <a:t>Ci aspetta una grande sfida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F3A489B-20D3-06E1-0B73-05F5E6BB3C6B}"/>
              </a:ext>
            </a:extLst>
          </p:cNvPr>
          <p:cNvSpPr txBox="1"/>
          <p:nvPr/>
        </p:nvSpPr>
        <p:spPr>
          <a:xfrm>
            <a:off x="251519" y="915988"/>
            <a:ext cx="8713093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Prepararsi a rendicontare secondo gli </a:t>
            </a: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standard europei ESRS*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più rigore e dettaglio dei </a:t>
            </a: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GRI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Catena del valore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includere impatti derivanti dal relazioni commerciali a monte e a valle (3 anni)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Dovere di diligenza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individuare, prevenire, mitigare eventuali impatti negativi (anche della VC)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gotham_htflight"/>
              </a:rPr>
              <a:t>Dichiarare </a:t>
            </a:r>
            <a:r>
              <a:rPr lang="it-IT" b="1" dirty="0">
                <a:latin typeface="gotham_htflight"/>
              </a:rPr>
              <a:t>obiettivi di miglioramento specifici e misurabili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7828248-6023-C8EC-2791-3EB157B651F2}"/>
              </a:ext>
            </a:extLst>
          </p:cNvPr>
          <p:cNvSpPr txBox="1"/>
          <p:nvPr/>
        </p:nvSpPr>
        <p:spPr>
          <a:xfrm>
            <a:off x="467544" y="458797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it-I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Sustainability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Reporting Standards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5017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700088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dirty="0">
                <a:solidFill>
                  <a:srgbClr val="171C8F"/>
                </a:solidFill>
                <a:latin typeface="Avenir LT Std 65 Medium" panose="020B0603020203020204" pitchFamily="34" charset="0"/>
              </a:rPr>
              <a:t>Grazie per la vostra attenzione</a:t>
            </a:r>
          </a:p>
        </p:txBody>
      </p:sp>
      <p:sp>
        <p:nvSpPr>
          <p:cNvPr id="5" name="Rettangolo 4"/>
          <p:cNvSpPr/>
          <p:nvPr/>
        </p:nvSpPr>
        <p:spPr>
          <a:xfrm>
            <a:off x="7740352" y="4371950"/>
            <a:ext cx="1403648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 descr="Logo-WE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914"/>
          <a:stretch/>
        </p:blipFill>
        <p:spPr>
          <a:xfrm>
            <a:off x="2699792" y="2139702"/>
            <a:ext cx="3624863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64133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</TotalTime>
  <Words>386</Words>
  <Application>Microsoft Office PowerPoint</Application>
  <PresentationFormat>Presentazione su schermo (16:9)</PresentationFormat>
  <Paragraphs>91</Paragraphs>
  <Slides>9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5" baseType="lpstr">
      <vt:lpstr>Arial</vt:lpstr>
      <vt:lpstr>Avenir LT Std 65 Medium</vt:lpstr>
      <vt:lpstr>Calibri</vt:lpstr>
      <vt:lpstr>gotham_htflight</vt:lpstr>
      <vt:lpstr>1_Tema di Office</vt:lpstr>
      <vt:lpstr>2_Tema di Office</vt:lpstr>
      <vt:lpstr>Cooperativa Sociale CIDAS e il bilancio di sostenibilità</vt:lpstr>
      <vt:lpstr>Presentazione standard di PowerPoint</vt:lpstr>
      <vt:lpstr>CIDAS in numeri</vt:lpstr>
      <vt:lpstr>I territori di CIDAS</vt:lpstr>
      <vt:lpstr>CIDAS e il bilancio di sostenibilità</vt:lpstr>
      <vt:lpstr>CIDAS e il bilancio di sostenibilità</vt:lpstr>
      <vt:lpstr>CIDAS si prepara al 2026</vt:lpstr>
      <vt:lpstr>Ci aspetta una grande sfida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Monica Zambelli</dc:creator>
  <cp:lastModifiedBy>Silvia Ungaro</cp:lastModifiedBy>
  <cp:revision>257</cp:revision>
  <cp:lastPrinted>2024-11-28T16:50:21Z</cp:lastPrinted>
  <dcterms:created xsi:type="dcterms:W3CDTF">2016-05-23T15:10:53Z</dcterms:created>
  <dcterms:modified xsi:type="dcterms:W3CDTF">2024-11-29T10:52:34Z</dcterms:modified>
</cp:coreProperties>
</file>