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</p:sldIdLst>
  <p:sldSz cx="9144000" cy="5143500" type="screen16x9"/>
  <p:notesSz cx="9144000" cy="514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2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interSettings" Target="printerSettings/printerSettings1.bin"/><Relationship Id="rId74" Type="http://schemas.openxmlformats.org/officeDocument/2006/relationships/presProps" Target="presProps.xml"/><Relationship Id="rId75" Type="http://schemas.openxmlformats.org/officeDocument/2006/relationships/viewProps" Target="viewProps.xml"/><Relationship Id="rId76" Type="http://schemas.openxmlformats.org/officeDocument/2006/relationships/theme" Target="theme/theme1.xml"/><Relationship Id="rId77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4750737"/>
            <a:ext cx="9144000" cy="498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6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491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</p:spTree>
    <p:extLst>
      <p:ext uri="{BB962C8B-B14F-4D97-AF65-F5344CB8AC3E}">
        <p14:creationId xmlns:p14="http://schemas.microsoft.com/office/powerpoint/2010/main" val="831356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9226"/>
            <a:ext cx="1971675" cy="431992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9226"/>
            <a:ext cx="5800725" cy="4319924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</p:spTree>
    <p:extLst>
      <p:ext uri="{BB962C8B-B14F-4D97-AF65-F5344CB8AC3E}">
        <p14:creationId xmlns:p14="http://schemas.microsoft.com/office/powerpoint/2010/main" val="3035355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2884" y="171450"/>
            <a:ext cx="5918200" cy="299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438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68274" y="2883535"/>
            <a:ext cx="4760595" cy="652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005CB7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21/10/24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rgbClr val="00438D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‹n.›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2823060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21/10/24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rgbClr val="00438D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‹n.›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1592393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438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21/10/24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rgbClr val="00438D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‹n.›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2494141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</p:spTree>
    <p:extLst>
      <p:ext uri="{BB962C8B-B14F-4D97-AF65-F5344CB8AC3E}">
        <p14:creationId xmlns:p14="http://schemas.microsoft.com/office/powerpoint/2010/main" val="2069344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3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384301"/>
            <a:ext cx="3703320" cy="301751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</p:spTree>
    <p:extLst>
      <p:ext uri="{BB962C8B-B14F-4D97-AF65-F5344CB8AC3E}">
        <p14:creationId xmlns:p14="http://schemas.microsoft.com/office/powerpoint/2010/main" val="906793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46507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46507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</p:spTree>
    <p:extLst>
      <p:ext uri="{BB962C8B-B14F-4D97-AF65-F5344CB8AC3E}">
        <p14:creationId xmlns:p14="http://schemas.microsoft.com/office/powerpoint/2010/main" val="315759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</p:spTree>
    <p:extLst>
      <p:ext uri="{BB962C8B-B14F-4D97-AF65-F5344CB8AC3E}">
        <p14:creationId xmlns:p14="http://schemas.microsoft.com/office/powerpoint/2010/main" val="2963465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</p:spTree>
    <p:extLst>
      <p:ext uri="{BB962C8B-B14F-4D97-AF65-F5344CB8AC3E}">
        <p14:creationId xmlns:p14="http://schemas.microsoft.com/office/powerpoint/2010/main" val="1498367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</p:spTree>
    <p:extLst>
      <p:ext uri="{BB962C8B-B14F-4D97-AF65-F5344CB8AC3E}">
        <p14:creationId xmlns:p14="http://schemas.microsoft.com/office/powerpoint/2010/main" val="2382344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5234" cy="617220"/>
          </a:xfrm>
        </p:spPr>
        <p:txBody>
          <a:bodyPr tIns="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8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</p:spTree>
    <p:extLst>
      <p:ext uri="{BB962C8B-B14F-4D97-AF65-F5344CB8AC3E}">
        <p14:creationId xmlns:p14="http://schemas.microsoft.com/office/powerpoint/2010/main" val="460042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it-IT" spc="-25" smtClean="0"/>
              <a:t>‹n.›</a:t>
            </a:fld>
            <a:endParaRPr lang="it-IT" spc="-25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30338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SIPCMContentMarking" descr="{&quot;HashCode&quot;:1143692724,&quot;Placement&quot;:&quot;Header&quot;,&quot;Top&quot;:0.0,&quot;Left&quot;:325.1459,&quot;SlideWidth&quot;:720,&quot;SlideHeight&quot;:405}">
            <a:extLst>
              <a:ext uri="{FF2B5EF4-FFF2-40B4-BE49-F238E27FC236}">
                <a16:creationId xmlns:a16="http://schemas.microsoft.com/office/drawing/2014/main" xmlns="" id="{E748D393-B268-F141-2659-5AF8496311ED}"/>
              </a:ext>
            </a:extLst>
          </p:cNvPr>
          <p:cNvSpPr txBox="1"/>
          <p:nvPr userDrawn="1"/>
        </p:nvSpPr>
        <p:spPr>
          <a:xfrm>
            <a:off x="4129353" y="0"/>
            <a:ext cx="88529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it-IT" sz="1000">
                <a:solidFill>
                  <a:srgbClr val="000000"/>
                </a:solidFill>
                <a:latin typeface="Calibri" panose="020F0502020204030204" pitchFamily="34" charset="0"/>
              </a:rPr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5756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Relationship Id="rId3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Relationship Id="rId3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4" Type="http://schemas.openxmlformats.org/officeDocument/2006/relationships/image" Target="../media/image31.jp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Relationship Id="rId3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4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4" Type="http://schemas.openxmlformats.org/officeDocument/2006/relationships/image" Target="../media/image45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4" Type="http://schemas.openxmlformats.org/officeDocument/2006/relationships/image" Target="../media/image56.png"/><Relationship Id="rId5" Type="http://schemas.openxmlformats.org/officeDocument/2006/relationships/image" Target="../media/image57.jpg"/><Relationship Id="rId6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Relationship Id="rId3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0.png"/><Relationship Id="rId9" Type="http://schemas.openxmlformats.org/officeDocument/2006/relationships/image" Target="../media/image71.png"/><Relationship Id="rId10" Type="http://schemas.openxmlformats.org/officeDocument/2006/relationships/image" Target="../media/image72.png"/><Relationship Id="rId11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7.jpg"/><Relationship Id="rId3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gs.mef.gov.it/VERSIONE-I/e_government/amministrazione_locali/pareggio_bilancio/citt_metropolitane__province_e_comuni/2024_07_18/" TargetMode="External"/><Relationship Id="rId4" Type="http://schemas.openxmlformats.org/officeDocument/2006/relationships/image" Target="../media/image79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dait.interno.gov.it/finanza-locale/documentazione/decreto-14-giugno-2024" TargetMode="External"/><Relationship Id="rId4" Type="http://schemas.openxmlformats.org/officeDocument/2006/relationships/hyperlink" Target="https://dait.interno.gov.it/finanza-locale/notizie/comunicato-n2-del-4-luglio-2024" TargetMode="External"/><Relationship Id="rId5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ait.interno.gov.it/finanza-locale/documentazione/decreto-29-marzo-2024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jpg"/><Relationship Id="rId5" Type="http://schemas.openxmlformats.org/officeDocument/2006/relationships/image" Target="../media/image8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4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7.png"/><Relationship Id="rId12" Type="http://schemas.openxmlformats.org/officeDocument/2006/relationships/image" Target="../media/image98.png"/><Relationship Id="rId13" Type="http://schemas.openxmlformats.org/officeDocument/2006/relationships/image" Target="../media/image99.png"/><Relationship Id="rId14" Type="http://schemas.openxmlformats.org/officeDocument/2006/relationships/image" Target="../media/image10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7" Type="http://schemas.openxmlformats.org/officeDocument/2006/relationships/image" Target="../media/image93.png"/><Relationship Id="rId8" Type="http://schemas.openxmlformats.org/officeDocument/2006/relationships/image" Target="../media/image94.png"/><Relationship Id="rId9" Type="http://schemas.openxmlformats.org/officeDocument/2006/relationships/image" Target="../media/image95.png"/><Relationship Id="rId10" Type="http://schemas.openxmlformats.org/officeDocument/2006/relationships/image" Target="../media/image9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4" Type="http://schemas.openxmlformats.org/officeDocument/2006/relationships/image" Target="../media/image103.jpg"/><Relationship Id="rId5" Type="http://schemas.openxmlformats.org/officeDocument/2006/relationships/image" Target="../media/image104.png"/><Relationship Id="rId6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g"/><Relationship Id="rId4" Type="http://schemas.openxmlformats.org/officeDocument/2006/relationships/image" Target="../media/image107.jpg"/><Relationship Id="rId5" Type="http://schemas.openxmlformats.org/officeDocument/2006/relationships/image" Target="../media/image108.jpg"/><Relationship Id="rId6" Type="http://schemas.openxmlformats.org/officeDocument/2006/relationships/image" Target="../media/image10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Relationship Id="rId3" Type="http://schemas.openxmlformats.org/officeDocument/2006/relationships/image" Target="../media/image1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2.png"/><Relationship Id="rId3" Type="http://schemas.openxmlformats.org/officeDocument/2006/relationships/image" Target="../media/image1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jpg"/><Relationship Id="rId3" Type="http://schemas.openxmlformats.org/officeDocument/2006/relationships/image" Target="../media/image5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Relationship Id="rId3" Type="http://schemas.openxmlformats.org/officeDocument/2006/relationships/image" Target="../media/image127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jp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png"/><Relationship Id="rId3" Type="http://schemas.openxmlformats.org/officeDocument/2006/relationships/image" Target="../media/image133.jp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g"/><Relationship Id="rId4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g"/><Relationship Id="rId4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g"/><Relationship Id="rId4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1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png"/><Relationship Id="rId3" Type="http://schemas.openxmlformats.org/officeDocument/2006/relationships/image" Target="../media/image13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png"/><Relationship Id="rId3" Type="http://schemas.openxmlformats.org/officeDocument/2006/relationships/image" Target="../media/image14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g"/><Relationship Id="rId4" Type="http://schemas.openxmlformats.org/officeDocument/2006/relationships/image" Target="../media/image146.jp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468274" y="1405254"/>
            <a:ext cx="821852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4000" b="1" dirty="0">
                <a:solidFill>
                  <a:srgbClr val="00438D"/>
                </a:solidFill>
                <a:latin typeface="Arial"/>
                <a:cs typeface="Arial"/>
              </a:rPr>
              <a:t>La</a:t>
            </a:r>
            <a:r>
              <a:rPr sz="40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4000" b="1" spc="-10" dirty="0">
                <a:solidFill>
                  <a:srgbClr val="00438D"/>
                </a:solidFill>
                <a:latin typeface="Arial"/>
                <a:cs typeface="Arial"/>
              </a:rPr>
              <a:t>costruzione</a:t>
            </a:r>
            <a:r>
              <a:rPr sz="40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40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40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4000" b="1" dirty="0">
                <a:solidFill>
                  <a:srgbClr val="00438D"/>
                </a:solidFill>
                <a:latin typeface="Arial"/>
                <a:cs typeface="Arial"/>
              </a:rPr>
              <a:t>nuovo</a:t>
            </a:r>
            <a:r>
              <a:rPr sz="40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4000" b="1" spc="-10" dirty="0">
                <a:solidFill>
                  <a:srgbClr val="00438D"/>
                </a:solidFill>
                <a:latin typeface="Arial"/>
                <a:cs typeface="Arial"/>
              </a:rPr>
              <a:t>bilancio 2025-</a:t>
            </a:r>
            <a:r>
              <a:rPr sz="4000" b="1" spc="-20" dirty="0">
                <a:solidFill>
                  <a:srgbClr val="00438D"/>
                </a:solidFill>
                <a:latin typeface="Arial"/>
                <a:cs typeface="Arial"/>
              </a:rPr>
              <a:t>2027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ubTitle" idx="4"/>
          </p:nvPr>
        </p:nvSpPr>
        <p:spPr>
          <a:xfrm>
            <a:off x="6629400" y="4476750"/>
            <a:ext cx="2274926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err="1">
                <a:solidFill>
                  <a:srgbClr val="00438D"/>
                </a:solidFill>
              </a:rPr>
              <a:t>Relat</a:t>
            </a:r>
            <a:r>
              <a:rPr lang="it-IT" dirty="0">
                <a:solidFill>
                  <a:srgbClr val="00438D"/>
                </a:solidFill>
              </a:rPr>
              <a:t>ore: Claudio Malavasi</a:t>
            </a:r>
            <a:endParaRPr spc="-10" dirty="0">
              <a:solidFill>
                <a:srgbClr val="00438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7743" y="0"/>
            <a:ext cx="8906510" cy="5143500"/>
            <a:chOff x="237743" y="0"/>
            <a:chExt cx="8906510" cy="5143500"/>
          </a:xfrm>
        </p:grpSpPr>
        <p:sp>
          <p:nvSpPr>
            <p:cNvPr id="3" name="object 3"/>
            <p:cNvSpPr/>
            <p:nvPr/>
          </p:nvSpPr>
          <p:spPr>
            <a:xfrm>
              <a:off x="244094" y="634999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67" y="681990"/>
                  </a:lnTo>
                  <a:lnTo>
                    <a:pt x="109867" y="110490"/>
                  </a:lnTo>
                  <a:lnTo>
                    <a:pt x="1538605" y="110490"/>
                  </a:lnTo>
                  <a:lnTo>
                    <a:pt x="1538605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44093" y="635254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1538605" y="109855"/>
                  </a:lnTo>
                  <a:lnTo>
                    <a:pt x="109867" y="109855"/>
                  </a:lnTo>
                  <a:lnTo>
                    <a:pt x="109867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538605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79092" y="632053"/>
              <a:ext cx="862545" cy="806856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389636" y="711880"/>
            <a:ext cx="8314690" cy="3933825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3</a:t>
            </a:r>
            <a:endParaRPr sz="1200" dirty="0">
              <a:latin typeface="Arial"/>
              <a:cs typeface="Arial"/>
            </a:endParaRPr>
          </a:p>
          <a:p>
            <a:pPr marL="12700" marR="7269480">
              <a:lnSpc>
                <a:spcPts val="1300"/>
              </a:lnSpc>
              <a:spcBef>
                <a:spcPts val="520"/>
              </a:spcBef>
            </a:pPr>
            <a:r>
              <a:rPr sz="1200" b="1" dirty="0">
                <a:latin typeface="Arial"/>
                <a:cs typeface="Arial"/>
              </a:rPr>
              <a:t>Raccolta</a:t>
            </a:r>
            <a:r>
              <a:rPr sz="1200" b="1" spc="-65" dirty="0">
                <a:latin typeface="Arial"/>
                <a:cs typeface="Arial"/>
              </a:rPr>
              <a:t> </a:t>
            </a:r>
            <a:r>
              <a:rPr sz="1200" b="1" spc="-20" dirty="0">
                <a:latin typeface="Arial"/>
                <a:cs typeface="Arial"/>
              </a:rPr>
              <a:t>delle </a:t>
            </a:r>
            <a:r>
              <a:rPr sz="1200" b="1" spc="-10" dirty="0">
                <a:latin typeface="Arial"/>
                <a:cs typeface="Arial"/>
              </a:rPr>
              <a:t>previsioni</a:t>
            </a:r>
            <a:endParaRPr sz="1200" dirty="0">
              <a:latin typeface="Arial"/>
              <a:cs typeface="Arial"/>
            </a:endParaRPr>
          </a:p>
          <a:p>
            <a:pPr marL="58419" marR="5080" algn="just">
              <a:lnSpc>
                <a:spcPct val="100000"/>
              </a:lnSpc>
              <a:spcBef>
                <a:spcPts val="880"/>
              </a:spcBef>
            </a:pPr>
            <a:r>
              <a:rPr sz="1300" dirty="0">
                <a:latin typeface="Arial MT"/>
                <a:cs typeface="Arial MT"/>
              </a:rPr>
              <a:t>Ricevuto</a:t>
            </a:r>
            <a:r>
              <a:rPr sz="1300" spc="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il</a:t>
            </a:r>
            <a:r>
              <a:rPr sz="1300" spc="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bilancio</a:t>
            </a:r>
            <a:r>
              <a:rPr sz="1300" spc="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tecnico</a:t>
            </a:r>
            <a:r>
              <a:rPr sz="1300" spc="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e,</a:t>
            </a:r>
            <a:r>
              <a:rPr sz="1300" spc="8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se</a:t>
            </a:r>
            <a:r>
              <a:rPr sz="1300" spc="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forniti,</a:t>
            </a:r>
            <a:r>
              <a:rPr sz="1300" spc="1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gli</a:t>
            </a:r>
            <a:r>
              <a:rPr sz="1300" spc="8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indirizzi</a:t>
            </a:r>
            <a:r>
              <a:rPr sz="1300" spc="8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della</a:t>
            </a:r>
            <a:r>
              <a:rPr sz="1300" spc="8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giunta</a:t>
            </a:r>
            <a:r>
              <a:rPr sz="1300" spc="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comunale</a:t>
            </a:r>
            <a:r>
              <a:rPr sz="1300" spc="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per</a:t>
            </a:r>
            <a:r>
              <a:rPr sz="1300" spc="8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1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predisposizione</a:t>
            </a:r>
            <a:r>
              <a:rPr sz="1300" spc="10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del</a:t>
            </a:r>
            <a:r>
              <a:rPr sz="1300" spc="1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bilancio,</a:t>
            </a:r>
            <a:r>
              <a:rPr sz="1300" spc="90" dirty="0">
                <a:latin typeface="Arial MT"/>
                <a:cs typeface="Arial MT"/>
              </a:rPr>
              <a:t> </a:t>
            </a:r>
            <a:r>
              <a:rPr sz="1300" spc="-50" dirty="0">
                <a:latin typeface="Arial MT"/>
                <a:cs typeface="Arial MT"/>
              </a:rPr>
              <a:t>i </a:t>
            </a:r>
            <a:r>
              <a:rPr sz="1300" dirty="0">
                <a:latin typeface="Arial MT"/>
                <a:cs typeface="Arial MT"/>
              </a:rPr>
              <a:t>dirigenti/responsabili</a:t>
            </a:r>
            <a:r>
              <a:rPr sz="1300" spc="2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di</a:t>
            </a:r>
            <a:r>
              <a:rPr sz="1300" spc="2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servizio</a:t>
            </a:r>
            <a:r>
              <a:rPr sz="1300" spc="2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sono</a:t>
            </a:r>
            <a:r>
              <a:rPr sz="1300" spc="2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chiamati,</a:t>
            </a:r>
            <a:r>
              <a:rPr sz="1300" spc="204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entro</a:t>
            </a:r>
            <a:r>
              <a:rPr sz="1300" spc="2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il</a:t>
            </a:r>
            <a:r>
              <a:rPr sz="1300" spc="210" dirty="0">
                <a:latin typeface="Arial MT"/>
                <a:cs typeface="Arial MT"/>
              </a:rPr>
              <a:t> </a:t>
            </a:r>
            <a:r>
              <a:rPr sz="1300" b="1" dirty="0">
                <a:latin typeface="Arial"/>
                <a:cs typeface="Arial"/>
              </a:rPr>
              <a:t>5</a:t>
            </a:r>
            <a:r>
              <a:rPr sz="1300" b="1" spc="2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di</a:t>
            </a:r>
            <a:r>
              <a:rPr sz="1300" b="1" spc="2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ottobre</a:t>
            </a:r>
            <a:r>
              <a:rPr sz="1300" dirty="0">
                <a:latin typeface="Arial MT"/>
                <a:cs typeface="Arial MT"/>
              </a:rPr>
              <a:t>,</a:t>
            </a:r>
            <a:r>
              <a:rPr sz="1300" spc="2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</a:t>
            </a:r>
            <a:r>
              <a:rPr sz="1300" spc="2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predisporre</a:t>
            </a:r>
            <a:r>
              <a:rPr sz="1300" spc="2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</a:t>
            </a:r>
            <a:r>
              <a:rPr sz="1300" spc="2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comunicare</a:t>
            </a:r>
            <a:r>
              <a:rPr sz="1300" spc="2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al</a:t>
            </a:r>
            <a:r>
              <a:rPr sz="1300" spc="20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servizio </a:t>
            </a:r>
            <a:r>
              <a:rPr sz="1300" dirty="0">
                <a:latin typeface="Arial MT"/>
                <a:cs typeface="Arial MT"/>
              </a:rPr>
              <a:t>finanziario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“</a:t>
            </a:r>
            <a:r>
              <a:rPr sz="1300" b="1" i="1" dirty="0">
                <a:latin typeface="Arial"/>
                <a:cs typeface="Arial"/>
              </a:rPr>
              <a:t>le</a:t>
            </a:r>
            <a:r>
              <a:rPr sz="1300" b="1" i="1" spc="-2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previsioni</a:t>
            </a:r>
            <a:r>
              <a:rPr sz="1300" b="1" i="1" spc="-2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di</a:t>
            </a:r>
            <a:r>
              <a:rPr sz="1300" b="1" i="1" spc="-2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entrata</a:t>
            </a:r>
            <a:r>
              <a:rPr sz="1300" b="1" i="1" spc="-2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e</a:t>
            </a:r>
            <a:r>
              <a:rPr sz="1300" b="1" i="1" spc="-1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di</a:t>
            </a:r>
            <a:r>
              <a:rPr sz="1300" b="1" i="1" spc="-1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spesa</a:t>
            </a:r>
            <a:r>
              <a:rPr sz="1300" b="1" i="1" spc="-1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di</a:t>
            </a:r>
            <a:r>
              <a:rPr sz="1300" b="1" i="1" spc="-1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competenza</a:t>
            </a:r>
            <a:r>
              <a:rPr sz="1300" b="1" i="1" spc="-1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inviando</a:t>
            </a:r>
            <a:r>
              <a:rPr sz="1300" b="1" i="1" spc="-1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proposte</a:t>
            </a:r>
            <a:r>
              <a:rPr sz="1300" b="1" i="1" spc="-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di</a:t>
            </a:r>
            <a:r>
              <a:rPr sz="1300" b="1" i="1" spc="-2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integrazione</a:t>
            </a:r>
            <a:r>
              <a:rPr sz="1300" b="1" i="1" spc="-1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e</a:t>
            </a:r>
            <a:r>
              <a:rPr sz="1300" b="1" i="1" spc="-10" dirty="0">
                <a:latin typeface="Arial"/>
                <a:cs typeface="Arial"/>
              </a:rPr>
              <a:t> modifica </a:t>
            </a:r>
            <a:r>
              <a:rPr sz="1300" b="1" i="1" dirty="0">
                <a:latin typeface="Arial"/>
                <a:cs typeface="Arial"/>
              </a:rPr>
              <a:t>del</a:t>
            </a:r>
            <a:r>
              <a:rPr sz="1300" b="1" i="1" spc="2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bilancio</a:t>
            </a:r>
            <a:r>
              <a:rPr sz="1300" b="1" i="1" spc="3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tecnico</a:t>
            </a:r>
            <a:r>
              <a:rPr sz="1300" i="1" dirty="0">
                <a:latin typeface="Arial"/>
                <a:cs typeface="Arial"/>
              </a:rPr>
              <a:t>,</a:t>
            </a:r>
            <a:r>
              <a:rPr sz="1300" i="1" spc="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unitamente</a:t>
            </a:r>
            <a:r>
              <a:rPr sz="1300" i="1" spc="2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alle</a:t>
            </a:r>
            <a:r>
              <a:rPr sz="1300" i="1" spc="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indicazioni</a:t>
            </a:r>
            <a:r>
              <a:rPr sz="1300" i="1" spc="2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per</a:t>
            </a:r>
            <a:r>
              <a:rPr sz="1300" i="1" spc="1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la</a:t>
            </a:r>
            <a:r>
              <a:rPr sz="1300" i="1" spc="1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predisposizione</a:t>
            </a:r>
            <a:r>
              <a:rPr sz="1300" i="1" spc="2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dell’eventuale</a:t>
            </a:r>
            <a:r>
              <a:rPr sz="1300" i="1" spc="2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nota</a:t>
            </a:r>
            <a:r>
              <a:rPr sz="1300" i="1" spc="1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di</a:t>
            </a:r>
            <a:r>
              <a:rPr sz="1300" i="1" spc="1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aggiornamento</a:t>
            </a:r>
            <a:r>
              <a:rPr sz="1300" i="1" spc="15" dirty="0">
                <a:latin typeface="Arial"/>
                <a:cs typeface="Arial"/>
              </a:rPr>
              <a:t> </a:t>
            </a:r>
            <a:r>
              <a:rPr sz="1300" i="1" spc="-25" dirty="0">
                <a:latin typeface="Arial"/>
                <a:cs typeface="Arial"/>
              </a:rPr>
              <a:t>al </a:t>
            </a:r>
            <a:r>
              <a:rPr sz="1300" i="1" dirty="0">
                <a:latin typeface="Arial"/>
                <a:cs typeface="Arial"/>
              </a:rPr>
              <a:t>DUP</a:t>
            </a:r>
            <a:r>
              <a:rPr sz="1300" i="1" spc="12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(dati</a:t>
            </a:r>
            <a:r>
              <a:rPr sz="1300" i="1" spc="18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statistici,</a:t>
            </a:r>
            <a:r>
              <a:rPr sz="1300" i="1" spc="18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dati</a:t>
            </a:r>
            <a:r>
              <a:rPr sz="1300" i="1" spc="18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relativi</a:t>
            </a:r>
            <a:r>
              <a:rPr sz="1300" i="1" spc="18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alla</a:t>
            </a:r>
            <a:r>
              <a:rPr sz="1300" i="1" spc="19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modalità</a:t>
            </a:r>
            <a:r>
              <a:rPr sz="1300" i="1" spc="18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di</a:t>
            </a:r>
            <a:r>
              <a:rPr sz="1300" i="1" spc="18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gestione</a:t>
            </a:r>
            <a:r>
              <a:rPr sz="1300" i="1" spc="18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dei</a:t>
            </a:r>
            <a:r>
              <a:rPr sz="1300" i="1" spc="19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servizi</a:t>
            </a:r>
            <a:r>
              <a:rPr sz="1300" i="1" spc="19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–</a:t>
            </a:r>
            <a:r>
              <a:rPr sz="1300" i="1" spc="18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scadenze</a:t>
            </a:r>
            <a:r>
              <a:rPr sz="1300" i="1" spc="204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affidamenti,</a:t>
            </a:r>
            <a:r>
              <a:rPr sz="1300" i="1" spc="17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proroghe,</a:t>
            </a:r>
            <a:r>
              <a:rPr sz="1300" i="1" spc="180" dirty="0">
                <a:latin typeface="Arial"/>
                <a:cs typeface="Arial"/>
              </a:rPr>
              <a:t> </a:t>
            </a:r>
            <a:r>
              <a:rPr sz="1300" i="1" spc="-10" dirty="0">
                <a:latin typeface="Arial"/>
                <a:cs typeface="Arial"/>
              </a:rPr>
              <a:t>nuovi </a:t>
            </a:r>
            <a:r>
              <a:rPr sz="1300" i="1" dirty="0">
                <a:latin typeface="Arial"/>
                <a:cs typeface="Arial"/>
              </a:rPr>
              <a:t>appalti</a:t>
            </a:r>
            <a:r>
              <a:rPr sz="1300" i="1" spc="-3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e/o</a:t>
            </a:r>
            <a:r>
              <a:rPr sz="1300" i="1" spc="-2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convenzioni</a:t>
            </a:r>
            <a:r>
              <a:rPr sz="1300" i="1" spc="-3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da</a:t>
            </a:r>
            <a:r>
              <a:rPr sz="1300" i="1" spc="-3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stipulare</a:t>
            </a:r>
            <a:r>
              <a:rPr sz="1300" i="1" spc="-2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e/o</a:t>
            </a:r>
            <a:r>
              <a:rPr sz="1300" i="1" spc="-2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esternalizzazioni</a:t>
            </a:r>
            <a:r>
              <a:rPr sz="1300" i="1" spc="-3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da</a:t>
            </a:r>
            <a:r>
              <a:rPr sz="1300" i="1" spc="-3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effettuare</a:t>
            </a:r>
            <a:r>
              <a:rPr sz="1300" i="1" spc="-2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–</a:t>
            </a:r>
            <a:r>
              <a:rPr sz="1300" i="1" spc="-2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dati</a:t>
            </a:r>
            <a:r>
              <a:rPr sz="1300" i="1" spc="-3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inerenti</a:t>
            </a:r>
            <a:r>
              <a:rPr sz="1300" i="1" spc="-2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il</a:t>
            </a:r>
            <a:r>
              <a:rPr sz="1300" i="1" spc="-2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personale</a:t>
            </a:r>
            <a:r>
              <a:rPr sz="1300" i="1" spc="-3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e</a:t>
            </a:r>
            <a:r>
              <a:rPr sz="1300" i="1" spc="-2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qualsiasi</a:t>
            </a:r>
            <a:r>
              <a:rPr sz="1300" i="1" spc="-25" dirty="0">
                <a:latin typeface="Arial"/>
                <a:cs typeface="Arial"/>
              </a:rPr>
              <a:t> </a:t>
            </a:r>
            <a:r>
              <a:rPr sz="1300" i="1" spc="-10" dirty="0">
                <a:latin typeface="Arial"/>
                <a:cs typeface="Arial"/>
              </a:rPr>
              <a:t>altro </a:t>
            </a:r>
            <a:r>
              <a:rPr sz="1300" i="1" dirty="0">
                <a:latin typeface="Arial"/>
                <a:cs typeface="Arial"/>
              </a:rPr>
              <a:t>dato</a:t>
            </a:r>
            <a:r>
              <a:rPr sz="1300" i="1" spc="-4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utile</a:t>
            </a:r>
            <a:r>
              <a:rPr sz="1300" i="1" spc="-4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a</a:t>
            </a:r>
            <a:r>
              <a:rPr sz="1300" i="1" spc="-5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rappresentare</a:t>
            </a:r>
            <a:r>
              <a:rPr sz="1300" i="1" spc="-1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le</a:t>
            </a:r>
            <a:r>
              <a:rPr sz="1300" i="1" spc="-55" dirty="0">
                <a:latin typeface="Arial"/>
                <a:cs typeface="Arial"/>
              </a:rPr>
              <a:t> </a:t>
            </a:r>
            <a:r>
              <a:rPr sz="1300" i="1" spc="-10" dirty="0">
                <a:latin typeface="Arial"/>
                <a:cs typeface="Arial"/>
              </a:rPr>
              <a:t>caratteristiche</a:t>
            </a:r>
            <a:r>
              <a:rPr sz="1300" i="1" spc="-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dell’ente</a:t>
            </a:r>
            <a:r>
              <a:rPr sz="1300" i="1" spc="-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ed</a:t>
            </a:r>
            <a:r>
              <a:rPr sz="1300" i="1" spc="-4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aggiornare</a:t>
            </a:r>
            <a:r>
              <a:rPr sz="1300" i="1" spc="-2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eventualmente</a:t>
            </a:r>
            <a:r>
              <a:rPr sz="1300" i="1" spc="-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gli</a:t>
            </a:r>
            <a:r>
              <a:rPr sz="1300" i="1" spc="-5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indirizzi </a:t>
            </a:r>
            <a:r>
              <a:rPr sz="1300" i="1" spc="-10" dirty="0">
                <a:latin typeface="Arial"/>
                <a:cs typeface="Arial"/>
              </a:rPr>
              <a:t>programmatici)”</a:t>
            </a:r>
            <a:r>
              <a:rPr sz="1300" spc="-10" dirty="0">
                <a:latin typeface="Arial MT"/>
                <a:cs typeface="Arial MT"/>
              </a:rPr>
              <a:t>.</a:t>
            </a:r>
            <a:endParaRPr sz="1300" dirty="0">
              <a:latin typeface="Arial MT"/>
              <a:cs typeface="Arial MT"/>
            </a:endParaRPr>
          </a:p>
          <a:p>
            <a:pPr marL="58419" marR="5715">
              <a:lnSpc>
                <a:spcPct val="100000"/>
              </a:lnSpc>
              <a:spcBef>
                <a:spcPts val="5"/>
              </a:spcBef>
            </a:pPr>
            <a:r>
              <a:rPr sz="1300" dirty="0">
                <a:latin typeface="Arial MT"/>
                <a:cs typeface="Arial MT"/>
              </a:rPr>
              <a:t>In</a:t>
            </a:r>
            <a:r>
              <a:rPr sz="1300" spc="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questa</a:t>
            </a:r>
            <a:r>
              <a:rPr sz="1300" spc="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fase</a:t>
            </a:r>
            <a:r>
              <a:rPr sz="1300" spc="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ciascun</a:t>
            </a:r>
            <a:r>
              <a:rPr sz="1300" spc="1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centro</a:t>
            </a:r>
            <a:r>
              <a:rPr sz="1300" spc="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di</a:t>
            </a:r>
            <a:r>
              <a:rPr sz="1300" spc="10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responsabilità</a:t>
            </a:r>
            <a:r>
              <a:rPr sz="1300" spc="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è</a:t>
            </a:r>
            <a:r>
              <a:rPr sz="1300" spc="1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chiamato</a:t>
            </a:r>
            <a:r>
              <a:rPr sz="1300" spc="1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</a:t>
            </a:r>
            <a:r>
              <a:rPr sz="1300" spc="10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valutare</a:t>
            </a:r>
            <a:r>
              <a:rPr sz="1300" spc="10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attentamente</a:t>
            </a:r>
            <a:r>
              <a:rPr sz="1300" spc="1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</a:t>
            </a:r>
            <a:r>
              <a:rPr sz="1300" spc="1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previsioni</a:t>
            </a:r>
            <a:r>
              <a:rPr sz="1300" spc="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contenute</a:t>
            </a:r>
            <a:r>
              <a:rPr sz="1300" spc="10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nel </a:t>
            </a:r>
            <a:r>
              <a:rPr sz="1300" dirty="0">
                <a:latin typeface="Arial MT"/>
                <a:cs typeface="Arial MT"/>
              </a:rPr>
              <a:t>bilancio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tecnico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</a:t>
            </a:r>
            <a:r>
              <a:rPr sz="1300" spc="-5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ad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avanzare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richieste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di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modifica,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tenendo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conto:</a:t>
            </a:r>
            <a:endParaRPr sz="1300" dirty="0">
              <a:latin typeface="Arial MT"/>
              <a:cs typeface="Arial MT"/>
            </a:endParaRPr>
          </a:p>
          <a:p>
            <a:pPr marL="344805" indent="-286385">
              <a:lnSpc>
                <a:spcPct val="100000"/>
              </a:lnSpc>
              <a:buChar char="•"/>
              <a:tabLst>
                <a:tab pos="344805" algn="l"/>
              </a:tabLst>
            </a:pPr>
            <a:r>
              <a:rPr sz="1300" spc="-10" dirty="0">
                <a:latin typeface="Arial MT"/>
                <a:cs typeface="Arial MT"/>
              </a:rPr>
              <a:t>dell’andamento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della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gestione;</a:t>
            </a:r>
            <a:endParaRPr sz="1300" dirty="0">
              <a:latin typeface="Arial MT"/>
              <a:cs typeface="Arial MT"/>
            </a:endParaRPr>
          </a:p>
          <a:p>
            <a:pPr marL="344805" indent="-286385">
              <a:lnSpc>
                <a:spcPct val="100000"/>
              </a:lnSpc>
              <a:buChar char="•"/>
              <a:tabLst>
                <a:tab pos="344805" algn="l"/>
              </a:tabLst>
            </a:pPr>
            <a:r>
              <a:rPr sz="1300" dirty="0">
                <a:latin typeface="Arial MT"/>
                <a:cs typeface="Arial MT"/>
              </a:rPr>
              <a:t>delle</a:t>
            </a:r>
            <a:r>
              <a:rPr sz="1300" spc="37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richieste</a:t>
            </a:r>
            <a:r>
              <a:rPr sz="1300" spc="36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pervenute</a:t>
            </a:r>
            <a:r>
              <a:rPr sz="1300" spc="3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dai</a:t>
            </a:r>
            <a:r>
              <a:rPr sz="1300" spc="36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singoli</a:t>
            </a:r>
            <a:r>
              <a:rPr sz="1300" spc="37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assessori,</a:t>
            </a:r>
            <a:r>
              <a:rPr sz="1300" spc="3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in</a:t>
            </a:r>
            <a:r>
              <a:rPr sz="1300" spc="3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relazione</a:t>
            </a:r>
            <a:r>
              <a:rPr sz="1300" spc="3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</a:t>
            </a:r>
            <a:r>
              <a:rPr sz="1300" spc="3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nuove</a:t>
            </a:r>
            <a:r>
              <a:rPr sz="1300" spc="37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attività,</a:t>
            </a:r>
            <a:r>
              <a:rPr sz="1300" spc="38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potenziamento</a:t>
            </a:r>
            <a:r>
              <a:rPr sz="1300" spc="37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di</a:t>
            </a:r>
            <a:r>
              <a:rPr sz="1300" spc="36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servizi</a:t>
            </a:r>
            <a:endParaRPr sz="1300" dirty="0">
              <a:latin typeface="Arial MT"/>
              <a:cs typeface="Arial MT"/>
            </a:endParaRPr>
          </a:p>
          <a:p>
            <a:pPr marL="344805">
              <a:lnSpc>
                <a:spcPct val="100000"/>
              </a:lnSpc>
            </a:pPr>
            <a:r>
              <a:rPr sz="1300" dirty="0">
                <a:latin typeface="Arial MT"/>
                <a:cs typeface="Arial MT"/>
              </a:rPr>
              <a:t>esistenti,</a:t>
            </a:r>
            <a:r>
              <a:rPr sz="1300" spc="-65" dirty="0">
                <a:latin typeface="Arial MT"/>
                <a:cs typeface="Arial MT"/>
              </a:rPr>
              <a:t> </a:t>
            </a:r>
            <a:r>
              <a:rPr sz="1300" spc="-20" dirty="0">
                <a:latin typeface="Arial MT"/>
                <a:cs typeface="Arial MT"/>
              </a:rPr>
              <a:t>ecc.</a:t>
            </a:r>
            <a:endParaRPr sz="13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300" dirty="0">
              <a:latin typeface="Arial MT"/>
              <a:cs typeface="Arial MT"/>
            </a:endParaRPr>
          </a:p>
          <a:p>
            <a:pPr marL="58419" marR="6985" algn="just">
              <a:lnSpc>
                <a:spcPct val="100000"/>
              </a:lnSpc>
            </a:pPr>
            <a:r>
              <a:rPr sz="1300" b="1" dirty="0">
                <a:latin typeface="Arial"/>
                <a:cs typeface="Arial"/>
              </a:rPr>
              <a:t>Nel</a:t>
            </a:r>
            <a:r>
              <a:rPr sz="1300" b="1" spc="29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caso</a:t>
            </a:r>
            <a:r>
              <a:rPr sz="1300" b="1" spc="30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in</a:t>
            </a:r>
            <a:r>
              <a:rPr sz="1300" b="1" spc="29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cui</a:t>
            </a:r>
            <a:r>
              <a:rPr sz="1300" b="1" spc="29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il</a:t>
            </a:r>
            <a:r>
              <a:rPr sz="1300" b="1" spc="30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bilancio</a:t>
            </a:r>
            <a:r>
              <a:rPr sz="1300" b="1" spc="3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tecnico</a:t>
            </a:r>
            <a:r>
              <a:rPr sz="1300" b="1" spc="30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evidenzi</a:t>
            </a:r>
            <a:r>
              <a:rPr sz="1300" b="1" spc="30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degli</a:t>
            </a:r>
            <a:r>
              <a:rPr sz="1300" b="1" spc="29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squilibri,</a:t>
            </a:r>
            <a:r>
              <a:rPr sz="1300" b="1" spc="29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i</a:t>
            </a:r>
            <a:r>
              <a:rPr sz="1300" b="1" spc="29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responsabili</a:t>
            </a:r>
            <a:r>
              <a:rPr sz="1300" b="1" spc="31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di</a:t>
            </a:r>
            <a:r>
              <a:rPr sz="1300" b="1" spc="29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spesa</a:t>
            </a:r>
            <a:r>
              <a:rPr sz="1300" b="1" spc="30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dovranno</a:t>
            </a:r>
            <a:r>
              <a:rPr sz="1300" b="1" spc="3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altresì </a:t>
            </a:r>
            <a:r>
              <a:rPr sz="1300" b="1" dirty="0">
                <a:latin typeface="Arial"/>
                <a:cs typeface="Arial"/>
              </a:rPr>
              <a:t>individuare</a:t>
            </a:r>
            <a:r>
              <a:rPr sz="1300" b="1" spc="35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“</a:t>
            </a:r>
            <a:r>
              <a:rPr sz="1300" b="1" i="1" dirty="0">
                <a:latin typeface="Arial"/>
                <a:cs typeface="Arial"/>
              </a:rPr>
              <a:t>la</a:t>
            </a:r>
            <a:r>
              <a:rPr sz="1300" b="1" i="1" spc="35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spesa</a:t>
            </a:r>
            <a:r>
              <a:rPr sz="1300" b="1" i="1" spc="36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di</a:t>
            </a:r>
            <a:r>
              <a:rPr sz="1300" b="1" i="1" spc="35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propria</a:t>
            </a:r>
            <a:r>
              <a:rPr sz="1300" b="1" i="1" spc="35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competenza</a:t>
            </a:r>
            <a:r>
              <a:rPr sz="1300" b="1" i="1" spc="35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che</a:t>
            </a:r>
            <a:r>
              <a:rPr sz="1300" b="1" i="1" spc="36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può</a:t>
            </a:r>
            <a:r>
              <a:rPr sz="1300" b="1" i="1" spc="36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essere</a:t>
            </a:r>
            <a:r>
              <a:rPr sz="1300" b="1" i="1" spc="34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ridotta</a:t>
            </a:r>
            <a:r>
              <a:rPr sz="1300" b="1" i="1" spc="35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e</a:t>
            </a:r>
            <a:r>
              <a:rPr sz="1300" b="1" i="1" spc="35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i</a:t>
            </a:r>
            <a:r>
              <a:rPr sz="1300" b="1" i="1" spc="36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responsabili</a:t>
            </a:r>
            <a:r>
              <a:rPr sz="1300" b="1" i="1" spc="34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delle</a:t>
            </a:r>
            <a:r>
              <a:rPr sz="1300" b="1" i="1" spc="360" dirty="0">
                <a:latin typeface="Arial"/>
                <a:cs typeface="Arial"/>
              </a:rPr>
              <a:t> </a:t>
            </a:r>
            <a:r>
              <a:rPr sz="1300" b="1" i="1" spc="-10" dirty="0">
                <a:latin typeface="Arial"/>
                <a:cs typeface="Arial"/>
              </a:rPr>
              <a:t>entrate </a:t>
            </a:r>
            <a:r>
              <a:rPr sz="1300" b="1" i="1" dirty="0">
                <a:latin typeface="Arial"/>
                <a:cs typeface="Arial"/>
              </a:rPr>
              <a:t>propongono</a:t>
            </a:r>
            <a:r>
              <a:rPr sz="1300" b="1" i="1" spc="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gli</a:t>
            </a:r>
            <a:r>
              <a:rPr sz="1300" b="1" i="1" spc="-3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interventi</a:t>
            </a:r>
            <a:r>
              <a:rPr sz="1300" b="1" i="1" spc="-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necessari</a:t>
            </a:r>
            <a:r>
              <a:rPr sz="1300" b="1" i="1" spc="-1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ad</a:t>
            </a:r>
            <a:r>
              <a:rPr sz="1300" b="1" i="1" spc="-30" dirty="0">
                <a:latin typeface="Arial"/>
                <a:cs typeface="Arial"/>
              </a:rPr>
              <a:t> </a:t>
            </a:r>
            <a:r>
              <a:rPr sz="1300" b="1" i="1" spc="-10" dirty="0">
                <a:latin typeface="Arial"/>
                <a:cs typeface="Arial"/>
              </a:rPr>
              <a:t>incrementare</a:t>
            </a:r>
            <a:r>
              <a:rPr sz="1300" b="1" i="1" spc="-1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le</a:t>
            </a:r>
            <a:r>
              <a:rPr sz="1300" b="1" i="1" spc="-3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entrate</a:t>
            </a:r>
            <a:r>
              <a:rPr sz="1300" b="1" i="1" spc="-1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e</a:t>
            </a:r>
            <a:r>
              <a:rPr sz="1300" b="1" i="1" spc="-5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la</a:t>
            </a:r>
            <a:r>
              <a:rPr sz="1300" b="1" i="1" spc="-40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capacità</a:t>
            </a:r>
            <a:r>
              <a:rPr sz="1300" b="1" i="1" spc="-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di</a:t>
            </a:r>
            <a:r>
              <a:rPr sz="1300" b="1" i="1" spc="-35" dirty="0">
                <a:latin typeface="Arial"/>
                <a:cs typeface="Arial"/>
              </a:rPr>
              <a:t> </a:t>
            </a:r>
            <a:r>
              <a:rPr sz="1300" b="1" i="1" dirty="0">
                <a:latin typeface="Arial"/>
                <a:cs typeface="Arial"/>
              </a:rPr>
              <a:t>riscossione</a:t>
            </a:r>
            <a:r>
              <a:rPr sz="1300" b="1" i="1" spc="-15" dirty="0">
                <a:latin typeface="Arial"/>
                <a:cs typeface="Arial"/>
              </a:rPr>
              <a:t> </a:t>
            </a:r>
            <a:r>
              <a:rPr sz="1300" b="1" i="1" spc="-10" dirty="0">
                <a:latin typeface="Arial"/>
                <a:cs typeface="Arial"/>
              </a:rPr>
              <a:t>dell’ente</a:t>
            </a:r>
            <a:r>
              <a:rPr sz="1300" b="1" spc="-10" dirty="0">
                <a:latin typeface="Arial"/>
                <a:cs typeface="Arial"/>
              </a:rPr>
              <a:t>”.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65563" y="-557478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05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7743" y="0"/>
            <a:ext cx="8906510" cy="5143500"/>
            <a:chOff x="237743" y="0"/>
            <a:chExt cx="8906510" cy="5143500"/>
          </a:xfrm>
        </p:grpSpPr>
        <p:sp>
          <p:nvSpPr>
            <p:cNvPr id="3" name="object 3"/>
            <p:cNvSpPr/>
            <p:nvPr/>
          </p:nvSpPr>
          <p:spPr>
            <a:xfrm>
              <a:off x="244094" y="634999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67" y="681990"/>
                  </a:lnTo>
                  <a:lnTo>
                    <a:pt x="109867" y="110490"/>
                  </a:lnTo>
                  <a:lnTo>
                    <a:pt x="1538605" y="110490"/>
                  </a:lnTo>
                  <a:lnTo>
                    <a:pt x="1538605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44093" y="635254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1538605" y="109855"/>
                  </a:lnTo>
                  <a:lnTo>
                    <a:pt x="109867" y="109855"/>
                  </a:lnTo>
                  <a:lnTo>
                    <a:pt x="109867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538605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70964" y="600773"/>
              <a:ext cx="670737" cy="725233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389636" y="711880"/>
            <a:ext cx="6354445" cy="3512820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4</a:t>
            </a:r>
            <a:endParaRPr sz="1200">
              <a:latin typeface="Arial"/>
              <a:cs typeface="Arial"/>
            </a:endParaRPr>
          </a:p>
          <a:p>
            <a:pPr marL="12700" marR="5358765">
              <a:lnSpc>
                <a:spcPts val="1300"/>
              </a:lnSpc>
              <a:spcBef>
                <a:spcPts val="520"/>
              </a:spcBef>
            </a:pPr>
            <a:r>
              <a:rPr sz="1200" b="1" spc="-10" dirty="0">
                <a:latin typeface="Arial"/>
                <a:cs typeface="Arial"/>
              </a:rPr>
              <a:t>Negoziazione tecnica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58419" marR="6985" algn="just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Una</a:t>
            </a:r>
            <a:r>
              <a:rPr sz="1600" spc="6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volta</a:t>
            </a:r>
            <a:r>
              <a:rPr sz="1600" spc="6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ricevute</a:t>
            </a:r>
            <a:r>
              <a:rPr sz="1600" spc="6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6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richieste</a:t>
            </a:r>
            <a:r>
              <a:rPr sz="1600" spc="6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previsione</a:t>
            </a:r>
            <a:r>
              <a:rPr sz="1600" spc="6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da</a:t>
            </a:r>
            <a:r>
              <a:rPr sz="1600" spc="6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parte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degli</a:t>
            </a:r>
            <a:r>
              <a:rPr sz="1600" spc="60" dirty="0">
                <a:latin typeface="Arial MT"/>
                <a:cs typeface="Arial MT"/>
              </a:rPr>
              <a:t>  </a:t>
            </a:r>
            <a:r>
              <a:rPr sz="1600" spc="-10" dirty="0">
                <a:latin typeface="Arial MT"/>
                <a:cs typeface="Arial MT"/>
              </a:rPr>
              <a:t>altri </a:t>
            </a:r>
            <a:r>
              <a:rPr sz="1600" dirty="0">
                <a:latin typeface="Arial MT"/>
                <a:cs typeface="Arial MT"/>
              </a:rPr>
              <a:t>responsabili,</a:t>
            </a:r>
            <a:r>
              <a:rPr sz="1600" spc="4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4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processo</a:t>
            </a:r>
            <a:r>
              <a:rPr sz="1600" spc="4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4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formazione</a:t>
            </a:r>
            <a:r>
              <a:rPr sz="1600" spc="4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4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4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45" dirty="0">
                <a:latin typeface="Arial MT"/>
                <a:cs typeface="Arial MT"/>
              </a:rPr>
              <a:t>  </a:t>
            </a:r>
            <a:r>
              <a:rPr sz="1600" spc="-10" dirty="0">
                <a:latin typeface="Arial MT"/>
                <a:cs typeface="Arial MT"/>
              </a:rPr>
              <a:t>previsione </a:t>
            </a:r>
            <a:r>
              <a:rPr sz="1600" dirty="0">
                <a:latin typeface="Arial MT"/>
                <a:cs typeface="Arial MT"/>
              </a:rPr>
              <a:t>prosegue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attraverso:</a:t>
            </a:r>
            <a:endParaRPr sz="1600">
              <a:latin typeface="Arial MT"/>
              <a:cs typeface="Arial MT"/>
            </a:endParaRPr>
          </a:p>
          <a:p>
            <a:pPr marL="230504" marR="5715" indent="-172720" algn="just">
              <a:lnSpc>
                <a:spcPct val="100000"/>
              </a:lnSpc>
              <a:spcBef>
                <a:spcPts val="5"/>
              </a:spcBef>
              <a:buChar char="•"/>
              <a:tabLst>
                <a:tab pos="230504" algn="l"/>
              </a:tabLst>
            </a:pP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verifica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previsioni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entrata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spesa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avanzate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dai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vari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servizi </a:t>
            </a:r>
            <a:r>
              <a:rPr sz="1600" dirty="0">
                <a:latin typeface="Arial MT"/>
                <a:cs typeface="Arial MT"/>
              </a:rPr>
              <a:t>nel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rispetto</a:t>
            </a:r>
            <a:r>
              <a:rPr sz="1600" spc="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dell’articolo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153,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comma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4,</a:t>
            </a:r>
            <a:r>
              <a:rPr sz="1600" spc="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TUEL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loro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iscrizione </a:t>
            </a:r>
            <a:r>
              <a:rPr sz="1600" dirty="0">
                <a:latin typeface="Arial MT"/>
                <a:cs typeface="Arial MT"/>
              </a:rPr>
              <a:t>in </a:t>
            </a:r>
            <a:r>
              <a:rPr sz="1600" spc="-10" dirty="0">
                <a:latin typeface="Arial MT"/>
                <a:cs typeface="Arial MT"/>
              </a:rPr>
              <a:t>bilancio;</a:t>
            </a:r>
            <a:endParaRPr sz="1600">
              <a:latin typeface="Arial MT"/>
              <a:cs typeface="Arial MT"/>
            </a:endParaRPr>
          </a:p>
          <a:p>
            <a:pPr marL="231140" indent="-172720" algn="just">
              <a:lnSpc>
                <a:spcPct val="100000"/>
              </a:lnSpc>
              <a:buChar char="•"/>
              <a:tabLst>
                <a:tab pos="231140" algn="l"/>
              </a:tabLst>
            </a:pPr>
            <a:r>
              <a:rPr sz="1600" dirty="0">
                <a:latin typeface="Arial MT"/>
                <a:cs typeface="Arial MT"/>
              </a:rPr>
              <a:t>la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determinazione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risultato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presunto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amministrazione;</a:t>
            </a:r>
            <a:endParaRPr sz="1600">
              <a:latin typeface="Arial MT"/>
              <a:cs typeface="Arial MT"/>
            </a:endParaRPr>
          </a:p>
          <a:p>
            <a:pPr marL="231140" indent="-172720" algn="just">
              <a:lnSpc>
                <a:spcPct val="100000"/>
              </a:lnSpc>
              <a:buChar char="•"/>
              <a:tabLst>
                <a:tab pos="231140" algn="l"/>
              </a:tabLst>
            </a:pPr>
            <a:r>
              <a:rPr sz="1600" dirty="0">
                <a:latin typeface="Arial MT"/>
                <a:cs typeface="Arial MT"/>
              </a:rPr>
              <a:t>la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predisposizione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versione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finale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previsione.</a:t>
            </a:r>
            <a:endParaRPr sz="16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600">
              <a:latin typeface="Arial MT"/>
              <a:cs typeface="Arial MT"/>
            </a:endParaRPr>
          </a:p>
          <a:p>
            <a:pPr marL="58419" marR="5080" algn="just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Il</a:t>
            </a:r>
            <a:r>
              <a:rPr sz="1600" spc="1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tutto</a:t>
            </a:r>
            <a:r>
              <a:rPr sz="1600" spc="1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deve</a:t>
            </a:r>
            <a:r>
              <a:rPr sz="1600" spc="1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essere</a:t>
            </a:r>
            <a:r>
              <a:rPr sz="1600" spc="1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predisposto</a:t>
            </a:r>
            <a:r>
              <a:rPr sz="1600" spc="1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</a:t>
            </a:r>
            <a:r>
              <a:rPr sz="1600" spc="1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responsabile</a:t>
            </a:r>
            <a:r>
              <a:rPr sz="1600" spc="1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finanziario</a:t>
            </a:r>
            <a:r>
              <a:rPr sz="1600" spc="140" dirty="0">
                <a:latin typeface="Arial MT"/>
                <a:cs typeface="Arial MT"/>
              </a:rPr>
              <a:t> </a:t>
            </a:r>
            <a:r>
              <a:rPr sz="1600" b="1" dirty="0">
                <a:latin typeface="Arial"/>
                <a:cs typeface="Arial"/>
              </a:rPr>
              <a:t>entro</a:t>
            </a:r>
            <a:r>
              <a:rPr sz="1600" b="1" spc="130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il </a:t>
            </a:r>
            <a:r>
              <a:rPr sz="1600" b="1" dirty="0">
                <a:latin typeface="Arial"/>
                <a:cs typeface="Arial"/>
              </a:rPr>
              <a:t>20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di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ottobre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successivamente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trasmesso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all’organo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esecutivo.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43151" y="-544034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20407" y="1487805"/>
            <a:ext cx="2145283" cy="235572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7743" y="0"/>
            <a:ext cx="8906510" cy="5143500"/>
            <a:chOff x="237743" y="0"/>
            <a:chExt cx="8906510" cy="5143500"/>
          </a:xfrm>
        </p:grpSpPr>
        <p:sp>
          <p:nvSpPr>
            <p:cNvPr id="3" name="object 3"/>
            <p:cNvSpPr/>
            <p:nvPr/>
          </p:nvSpPr>
          <p:spPr>
            <a:xfrm>
              <a:off x="244094" y="634999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67" y="681990"/>
                  </a:lnTo>
                  <a:lnTo>
                    <a:pt x="109867" y="110490"/>
                  </a:lnTo>
                  <a:lnTo>
                    <a:pt x="1538605" y="110490"/>
                  </a:lnTo>
                  <a:lnTo>
                    <a:pt x="1538605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44093" y="635254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1538605" y="109855"/>
                  </a:lnTo>
                  <a:lnTo>
                    <a:pt x="109867" y="109855"/>
                  </a:lnTo>
                  <a:lnTo>
                    <a:pt x="109867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538605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89636" y="711880"/>
            <a:ext cx="1000125" cy="648335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4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300"/>
              </a:lnSpc>
              <a:spcBef>
                <a:spcPts val="520"/>
              </a:spcBef>
            </a:pPr>
            <a:r>
              <a:rPr sz="1200" b="1" spc="-10" dirty="0">
                <a:latin typeface="Arial"/>
                <a:cs typeface="Arial"/>
              </a:rPr>
              <a:t>Negoziazione tecnica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65353" y="600773"/>
            <a:ext cx="8462645" cy="3129280"/>
            <a:chOff x="465353" y="600773"/>
            <a:chExt cx="8462645" cy="312928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70963" y="600773"/>
              <a:ext cx="670737" cy="72523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70115" y="1645285"/>
              <a:ext cx="8453120" cy="2079625"/>
            </a:xfrm>
            <a:custGeom>
              <a:avLst/>
              <a:gdLst/>
              <a:ahLst/>
              <a:cxnLst/>
              <a:rect l="l" t="t" r="r" b="b"/>
              <a:pathLst>
                <a:path w="8453120" h="2079625">
                  <a:moveTo>
                    <a:pt x="8105940" y="0"/>
                  </a:moveTo>
                  <a:lnTo>
                    <a:pt x="346583" y="0"/>
                  </a:lnTo>
                  <a:lnTo>
                    <a:pt x="299553" y="3164"/>
                  </a:lnTo>
                  <a:lnTo>
                    <a:pt x="254446" y="12381"/>
                  </a:lnTo>
                  <a:lnTo>
                    <a:pt x="211676" y="27239"/>
                  </a:lnTo>
                  <a:lnTo>
                    <a:pt x="171655" y="47323"/>
                  </a:lnTo>
                  <a:lnTo>
                    <a:pt x="134795" y="72222"/>
                  </a:lnTo>
                  <a:lnTo>
                    <a:pt x="101511" y="101520"/>
                  </a:lnTo>
                  <a:lnTo>
                    <a:pt x="72214" y="134806"/>
                  </a:lnTo>
                  <a:lnTo>
                    <a:pt x="47318" y="171666"/>
                  </a:lnTo>
                  <a:lnTo>
                    <a:pt x="27235" y="211687"/>
                  </a:lnTo>
                  <a:lnTo>
                    <a:pt x="12380" y="254455"/>
                  </a:lnTo>
                  <a:lnTo>
                    <a:pt x="3163" y="299558"/>
                  </a:lnTo>
                  <a:lnTo>
                    <a:pt x="0" y="346582"/>
                  </a:lnTo>
                  <a:lnTo>
                    <a:pt x="0" y="1732914"/>
                  </a:lnTo>
                  <a:lnTo>
                    <a:pt x="3163" y="1779939"/>
                  </a:lnTo>
                  <a:lnTo>
                    <a:pt x="12380" y="1825042"/>
                  </a:lnTo>
                  <a:lnTo>
                    <a:pt x="27235" y="1867810"/>
                  </a:lnTo>
                  <a:lnTo>
                    <a:pt x="47318" y="1907831"/>
                  </a:lnTo>
                  <a:lnTo>
                    <a:pt x="72214" y="1944691"/>
                  </a:lnTo>
                  <a:lnTo>
                    <a:pt x="101511" y="1977977"/>
                  </a:lnTo>
                  <a:lnTo>
                    <a:pt x="134795" y="2007275"/>
                  </a:lnTo>
                  <a:lnTo>
                    <a:pt x="171655" y="2032174"/>
                  </a:lnTo>
                  <a:lnTo>
                    <a:pt x="211676" y="2052258"/>
                  </a:lnTo>
                  <a:lnTo>
                    <a:pt x="254446" y="2067116"/>
                  </a:lnTo>
                  <a:lnTo>
                    <a:pt x="299553" y="2076333"/>
                  </a:lnTo>
                  <a:lnTo>
                    <a:pt x="346583" y="2079498"/>
                  </a:lnTo>
                  <a:lnTo>
                    <a:pt x="8105940" y="2079498"/>
                  </a:lnTo>
                  <a:lnTo>
                    <a:pt x="8152991" y="2076333"/>
                  </a:lnTo>
                  <a:lnTo>
                    <a:pt x="8198111" y="2067116"/>
                  </a:lnTo>
                  <a:lnTo>
                    <a:pt x="8240889" y="2052258"/>
                  </a:lnTo>
                  <a:lnTo>
                    <a:pt x="8280913" y="2032174"/>
                  </a:lnTo>
                  <a:lnTo>
                    <a:pt x="8317770" y="2007275"/>
                  </a:lnTo>
                  <a:lnTo>
                    <a:pt x="8351050" y="1977977"/>
                  </a:lnTo>
                  <a:lnTo>
                    <a:pt x="8380339" y="1944691"/>
                  </a:lnTo>
                  <a:lnTo>
                    <a:pt x="8405227" y="1907831"/>
                  </a:lnTo>
                  <a:lnTo>
                    <a:pt x="8425301" y="1867810"/>
                  </a:lnTo>
                  <a:lnTo>
                    <a:pt x="8440150" y="1825042"/>
                  </a:lnTo>
                  <a:lnTo>
                    <a:pt x="8449361" y="1779939"/>
                  </a:lnTo>
                  <a:lnTo>
                    <a:pt x="8452523" y="1732914"/>
                  </a:lnTo>
                  <a:lnTo>
                    <a:pt x="8452523" y="346582"/>
                  </a:lnTo>
                  <a:lnTo>
                    <a:pt x="8449361" y="299558"/>
                  </a:lnTo>
                  <a:lnTo>
                    <a:pt x="8440150" y="254455"/>
                  </a:lnTo>
                  <a:lnTo>
                    <a:pt x="8425301" y="211687"/>
                  </a:lnTo>
                  <a:lnTo>
                    <a:pt x="8405227" y="171666"/>
                  </a:lnTo>
                  <a:lnTo>
                    <a:pt x="8380339" y="134806"/>
                  </a:lnTo>
                  <a:lnTo>
                    <a:pt x="8351050" y="101520"/>
                  </a:lnTo>
                  <a:lnTo>
                    <a:pt x="8317770" y="72222"/>
                  </a:lnTo>
                  <a:lnTo>
                    <a:pt x="8280913" y="47323"/>
                  </a:lnTo>
                  <a:lnTo>
                    <a:pt x="8240889" y="27239"/>
                  </a:lnTo>
                  <a:lnTo>
                    <a:pt x="8198111" y="12381"/>
                  </a:lnTo>
                  <a:lnTo>
                    <a:pt x="8152991" y="3164"/>
                  </a:lnTo>
                  <a:lnTo>
                    <a:pt x="8105940" y="0"/>
                  </a:lnTo>
                  <a:close/>
                </a:path>
              </a:pathLst>
            </a:custGeom>
            <a:solidFill>
              <a:srgbClr val="FBBB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70115" y="1645285"/>
              <a:ext cx="8453120" cy="2079625"/>
            </a:xfrm>
            <a:custGeom>
              <a:avLst/>
              <a:gdLst/>
              <a:ahLst/>
              <a:cxnLst/>
              <a:rect l="l" t="t" r="r" b="b"/>
              <a:pathLst>
                <a:path w="8453120" h="2079625">
                  <a:moveTo>
                    <a:pt x="0" y="346582"/>
                  </a:moveTo>
                  <a:lnTo>
                    <a:pt x="3163" y="299558"/>
                  </a:lnTo>
                  <a:lnTo>
                    <a:pt x="12380" y="254455"/>
                  </a:lnTo>
                  <a:lnTo>
                    <a:pt x="27235" y="211687"/>
                  </a:lnTo>
                  <a:lnTo>
                    <a:pt x="47318" y="171666"/>
                  </a:lnTo>
                  <a:lnTo>
                    <a:pt x="72214" y="134806"/>
                  </a:lnTo>
                  <a:lnTo>
                    <a:pt x="101511" y="101520"/>
                  </a:lnTo>
                  <a:lnTo>
                    <a:pt x="134795" y="72222"/>
                  </a:lnTo>
                  <a:lnTo>
                    <a:pt x="171655" y="47323"/>
                  </a:lnTo>
                  <a:lnTo>
                    <a:pt x="211676" y="27239"/>
                  </a:lnTo>
                  <a:lnTo>
                    <a:pt x="254446" y="12381"/>
                  </a:lnTo>
                  <a:lnTo>
                    <a:pt x="299553" y="3164"/>
                  </a:lnTo>
                  <a:lnTo>
                    <a:pt x="346583" y="0"/>
                  </a:lnTo>
                  <a:lnTo>
                    <a:pt x="8105940" y="0"/>
                  </a:lnTo>
                  <a:lnTo>
                    <a:pt x="8152991" y="3164"/>
                  </a:lnTo>
                  <a:lnTo>
                    <a:pt x="8198111" y="12381"/>
                  </a:lnTo>
                  <a:lnTo>
                    <a:pt x="8240889" y="27239"/>
                  </a:lnTo>
                  <a:lnTo>
                    <a:pt x="8280913" y="47323"/>
                  </a:lnTo>
                  <a:lnTo>
                    <a:pt x="8317770" y="72222"/>
                  </a:lnTo>
                  <a:lnTo>
                    <a:pt x="8351050" y="101520"/>
                  </a:lnTo>
                  <a:lnTo>
                    <a:pt x="8380339" y="134806"/>
                  </a:lnTo>
                  <a:lnTo>
                    <a:pt x="8405227" y="171666"/>
                  </a:lnTo>
                  <a:lnTo>
                    <a:pt x="8425301" y="211687"/>
                  </a:lnTo>
                  <a:lnTo>
                    <a:pt x="8440150" y="254455"/>
                  </a:lnTo>
                  <a:lnTo>
                    <a:pt x="8449361" y="299558"/>
                  </a:lnTo>
                  <a:lnTo>
                    <a:pt x="8452523" y="346582"/>
                  </a:lnTo>
                  <a:lnTo>
                    <a:pt x="8452523" y="1732914"/>
                  </a:lnTo>
                  <a:lnTo>
                    <a:pt x="8449361" y="1779939"/>
                  </a:lnTo>
                  <a:lnTo>
                    <a:pt x="8440150" y="1825042"/>
                  </a:lnTo>
                  <a:lnTo>
                    <a:pt x="8425301" y="1867810"/>
                  </a:lnTo>
                  <a:lnTo>
                    <a:pt x="8405227" y="1907831"/>
                  </a:lnTo>
                  <a:lnTo>
                    <a:pt x="8380339" y="1944691"/>
                  </a:lnTo>
                  <a:lnTo>
                    <a:pt x="8351050" y="1977977"/>
                  </a:lnTo>
                  <a:lnTo>
                    <a:pt x="8317770" y="2007275"/>
                  </a:lnTo>
                  <a:lnTo>
                    <a:pt x="8280913" y="2032174"/>
                  </a:lnTo>
                  <a:lnTo>
                    <a:pt x="8240889" y="2052258"/>
                  </a:lnTo>
                  <a:lnTo>
                    <a:pt x="8198111" y="2067116"/>
                  </a:lnTo>
                  <a:lnTo>
                    <a:pt x="8152991" y="2076333"/>
                  </a:lnTo>
                  <a:lnTo>
                    <a:pt x="8105940" y="2079498"/>
                  </a:lnTo>
                  <a:lnTo>
                    <a:pt x="346583" y="2079498"/>
                  </a:lnTo>
                  <a:lnTo>
                    <a:pt x="299553" y="2076333"/>
                  </a:lnTo>
                  <a:lnTo>
                    <a:pt x="254446" y="2067116"/>
                  </a:lnTo>
                  <a:lnTo>
                    <a:pt x="211676" y="2052258"/>
                  </a:lnTo>
                  <a:lnTo>
                    <a:pt x="171655" y="2032174"/>
                  </a:lnTo>
                  <a:lnTo>
                    <a:pt x="134795" y="2007275"/>
                  </a:lnTo>
                  <a:lnTo>
                    <a:pt x="101511" y="1977977"/>
                  </a:lnTo>
                  <a:lnTo>
                    <a:pt x="72214" y="1944691"/>
                  </a:lnTo>
                  <a:lnTo>
                    <a:pt x="47318" y="1907831"/>
                  </a:lnTo>
                  <a:lnTo>
                    <a:pt x="27235" y="1867810"/>
                  </a:lnTo>
                  <a:lnTo>
                    <a:pt x="12380" y="1825042"/>
                  </a:lnTo>
                  <a:lnTo>
                    <a:pt x="3163" y="1779939"/>
                  </a:lnTo>
                  <a:lnTo>
                    <a:pt x="0" y="1732914"/>
                  </a:lnTo>
                  <a:lnTo>
                    <a:pt x="0" y="346582"/>
                  </a:lnTo>
                  <a:close/>
                </a:path>
              </a:pathLst>
            </a:custGeom>
            <a:ln w="9525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845883" y="-511707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  <p:sp>
        <p:nvSpPr>
          <p:cNvPr id="11" name="object 11"/>
          <p:cNvSpPr txBox="1"/>
          <p:nvPr/>
        </p:nvSpPr>
        <p:spPr>
          <a:xfrm>
            <a:off x="2641170" y="584929"/>
            <a:ext cx="592963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Ma</a:t>
            </a:r>
            <a:r>
              <a:rPr sz="1600" spc="1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cosa</a:t>
            </a:r>
            <a:r>
              <a:rPr sz="1600" spc="1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succede</a:t>
            </a:r>
            <a:r>
              <a:rPr sz="1600" spc="1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</a:t>
            </a:r>
            <a:r>
              <a:rPr sz="1600" spc="1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–</a:t>
            </a:r>
            <a:r>
              <a:rPr sz="1600" spc="1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come</a:t>
            </a:r>
            <a:r>
              <a:rPr sz="1600" spc="1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probabile</a:t>
            </a:r>
            <a:r>
              <a:rPr sz="1600" spc="1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-</a:t>
            </a:r>
            <a:r>
              <a:rPr sz="1600" spc="1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alla</a:t>
            </a:r>
            <a:r>
              <a:rPr sz="1600" spc="1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luce</a:t>
            </a:r>
            <a:r>
              <a:rPr sz="1600" spc="1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delle</a:t>
            </a:r>
            <a:r>
              <a:rPr sz="1600" spc="1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richieste </a:t>
            </a:r>
            <a:r>
              <a:rPr sz="1600" dirty="0">
                <a:latin typeface="Arial MT"/>
                <a:cs typeface="Arial MT"/>
              </a:rPr>
              <a:t>pervenute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dai</a:t>
            </a:r>
            <a:r>
              <a:rPr sz="1600" spc="11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singoli</a:t>
            </a:r>
            <a:r>
              <a:rPr sz="1600" spc="11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responsabili,</a:t>
            </a:r>
            <a:r>
              <a:rPr sz="1600" spc="1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questa</a:t>
            </a:r>
            <a:r>
              <a:rPr sz="1600" spc="1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fase</a:t>
            </a:r>
            <a:r>
              <a:rPr sz="1600" spc="11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1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previsioni</a:t>
            </a:r>
            <a:r>
              <a:rPr sz="1600" spc="12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di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non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dovessero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garantire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(più)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pareggio?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0544" y="1753870"/>
            <a:ext cx="8094345" cy="3051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01438D"/>
                </a:solidFill>
                <a:latin typeface="Arial MT"/>
                <a:cs typeface="Arial MT"/>
              </a:rPr>
              <a:t>“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Se</a:t>
            </a:r>
            <a:r>
              <a:rPr sz="1500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nel</a:t>
            </a:r>
            <a:r>
              <a:rPr sz="1500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corso</a:t>
            </a:r>
            <a:r>
              <a:rPr sz="1500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di</a:t>
            </a:r>
            <a:r>
              <a:rPr sz="1500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tali</a:t>
            </a:r>
            <a:r>
              <a:rPr sz="1500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attività</a:t>
            </a:r>
            <a:r>
              <a:rPr sz="1500" i="1" spc="-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il</a:t>
            </a:r>
            <a:r>
              <a:rPr sz="1500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responsabile del</a:t>
            </a:r>
            <a:r>
              <a:rPr sz="1500" i="1" spc="-1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servizio</a:t>
            </a:r>
            <a:r>
              <a:rPr sz="1500" i="1" spc="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finanziario riscontra</a:t>
            </a:r>
            <a:r>
              <a:rPr sz="1500" i="1" spc="-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che</a:t>
            </a:r>
            <a:r>
              <a:rPr sz="1500" i="1" spc="-1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le</a:t>
            </a:r>
            <a:r>
              <a:rPr sz="1500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previsioni</a:t>
            </a:r>
            <a:r>
              <a:rPr sz="1500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spc="-25" dirty="0">
                <a:solidFill>
                  <a:srgbClr val="01438D"/>
                </a:solidFill>
                <a:latin typeface="Arial"/>
                <a:cs typeface="Arial"/>
              </a:rPr>
              <a:t>non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garantiscono</a:t>
            </a:r>
            <a:r>
              <a:rPr sz="1500" i="1" spc="254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il</a:t>
            </a:r>
            <a:r>
              <a:rPr sz="1500" i="1" spc="2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rispetto</a:t>
            </a:r>
            <a:r>
              <a:rPr sz="1500" i="1" spc="25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dell’equilibrio</a:t>
            </a:r>
            <a:r>
              <a:rPr sz="1500" i="1" spc="26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generale</a:t>
            </a:r>
            <a:r>
              <a:rPr sz="1500" i="1" spc="254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e/o</a:t>
            </a:r>
            <a:r>
              <a:rPr sz="1500" i="1" spc="23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degli</a:t>
            </a:r>
            <a:r>
              <a:rPr sz="1500" i="1" spc="26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equilibri</a:t>
            </a:r>
            <a:r>
              <a:rPr sz="1500" i="1" spc="24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parziali,</a:t>
            </a:r>
            <a:r>
              <a:rPr sz="1500" i="1" spc="26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ne</a:t>
            </a:r>
            <a:r>
              <a:rPr sz="1500" i="1" spc="2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dà</a:t>
            </a:r>
            <a:r>
              <a:rPr sz="1500" i="1" spc="2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spc="-10" dirty="0">
                <a:solidFill>
                  <a:srgbClr val="01438D"/>
                </a:solidFill>
                <a:latin typeface="Arial"/>
                <a:cs typeface="Arial"/>
              </a:rPr>
              <a:t>tempestiva-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mente</a:t>
            </a:r>
            <a:r>
              <a:rPr sz="1500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notizia</a:t>
            </a:r>
            <a:r>
              <a:rPr sz="1500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all’organo</a:t>
            </a:r>
            <a:r>
              <a:rPr sz="1500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esecutivo,</a:t>
            </a:r>
            <a:r>
              <a:rPr sz="1500" i="1" spc="-2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al</a:t>
            </a:r>
            <a:r>
              <a:rPr sz="1500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Segretario</a:t>
            </a:r>
            <a:r>
              <a:rPr sz="1500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comunale</a:t>
            </a:r>
            <a:r>
              <a:rPr sz="1500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e</a:t>
            </a:r>
            <a:r>
              <a:rPr sz="1500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al</a:t>
            </a:r>
            <a:r>
              <a:rPr sz="1500" i="1" spc="-2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Direttore</a:t>
            </a:r>
            <a:r>
              <a:rPr sz="1500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generale</a:t>
            </a:r>
            <a:r>
              <a:rPr sz="1500" i="1" spc="-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ove</a:t>
            </a:r>
            <a:r>
              <a:rPr sz="1500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spc="-10" dirty="0">
                <a:solidFill>
                  <a:srgbClr val="01438D"/>
                </a:solidFill>
                <a:latin typeface="Arial"/>
                <a:cs typeface="Arial"/>
              </a:rPr>
              <a:t>previsto,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al</a:t>
            </a:r>
            <a:r>
              <a:rPr sz="1500" i="1" spc="1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fine</a:t>
            </a:r>
            <a:r>
              <a:rPr sz="1500" i="1" spc="1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di</a:t>
            </a:r>
            <a:r>
              <a:rPr sz="1500" i="1" spc="1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ottenere</a:t>
            </a:r>
            <a:r>
              <a:rPr sz="1500" i="1" spc="16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le</a:t>
            </a:r>
            <a:r>
              <a:rPr sz="1500" i="1" spc="1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indicazioni</a:t>
            </a:r>
            <a:r>
              <a:rPr sz="1500" i="1" spc="16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necessarie</a:t>
            </a:r>
            <a:r>
              <a:rPr sz="1500" i="1" spc="16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per</a:t>
            </a:r>
            <a:r>
              <a:rPr sz="1500" i="1" spc="1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elaborare</a:t>
            </a:r>
            <a:r>
              <a:rPr sz="1500" i="1" spc="15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il</a:t>
            </a:r>
            <a:r>
              <a:rPr sz="1500" i="1" spc="1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bilancio</a:t>
            </a:r>
            <a:r>
              <a:rPr sz="1500" i="1" spc="15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di</a:t>
            </a:r>
            <a:r>
              <a:rPr sz="1500" i="1" spc="15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previsione</a:t>
            </a:r>
            <a:r>
              <a:rPr sz="1500" i="1" spc="15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nel</a:t>
            </a:r>
            <a:r>
              <a:rPr sz="1500" i="1" spc="1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spc="-10" dirty="0">
                <a:solidFill>
                  <a:srgbClr val="01438D"/>
                </a:solidFill>
                <a:latin typeface="Arial"/>
                <a:cs typeface="Arial"/>
              </a:rPr>
              <a:t>rispetto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degli</a:t>
            </a:r>
            <a:r>
              <a:rPr sz="1500" i="1" spc="49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equilibri</a:t>
            </a:r>
            <a:r>
              <a:rPr sz="1500" i="1" spc="4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1438D"/>
                </a:solidFill>
                <a:latin typeface="Arial"/>
                <a:cs typeface="Arial"/>
              </a:rPr>
              <a:t>finanziari.</a:t>
            </a:r>
            <a:r>
              <a:rPr sz="1500" i="1" spc="4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In</a:t>
            </a:r>
            <a:r>
              <a:rPr sz="1500" b="1" i="1" spc="47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assenza</a:t>
            </a:r>
            <a:r>
              <a:rPr sz="1500" b="1" i="1" spc="4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di</a:t>
            </a:r>
            <a:r>
              <a:rPr sz="1500" b="1" i="1" spc="484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indicazioni</a:t>
            </a:r>
            <a:r>
              <a:rPr sz="1500" b="1" i="1" spc="484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sulle</a:t>
            </a:r>
            <a:r>
              <a:rPr sz="1500" b="1" i="1" spc="4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previsioni</a:t>
            </a:r>
            <a:r>
              <a:rPr sz="1500" b="1" i="1" spc="4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da</a:t>
            </a:r>
            <a:r>
              <a:rPr sz="1500" b="1" i="1" spc="484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mantenere,</a:t>
            </a:r>
            <a:r>
              <a:rPr sz="1500" b="1" i="1" spc="484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spc="-25" dirty="0">
                <a:solidFill>
                  <a:srgbClr val="01438D"/>
                </a:solidFill>
                <a:latin typeface="Arial"/>
                <a:cs typeface="Arial"/>
              </a:rPr>
              <a:t>da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eliminare</a:t>
            </a:r>
            <a:r>
              <a:rPr sz="1500" b="1" i="1" spc="15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o</a:t>
            </a:r>
            <a:r>
              <a:rPr sz="1500" b="1" i="1" spc="14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da</a:t>
            </a:r>
            <a:r>
              <a:rPr sz="1500" b="1" i="1" spc="1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integrare,</a:t>
            </a:r>
            <a:r>
              <a:rPr sz="1500" b="1" i="1" spc="14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il</a:t>
            </a:r>
            <a:r>
              <a:rPr sz="1500" b="1" i="1" spc="13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responsabile</a:t>
            </a:r>
            <a:r>
              <a:rPr sz="1500" b="1" i="1" spc="16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del</a:t>
            </a:r>
            <a:r>
              <a:rPr sz="1500" b="1" i="1" spc="13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servizio</a:t>
            </a:r>
            <a:r>
              <a:rPr sz="1500" b="1" i="1" spc="13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finanziario</a:t>
            </a:r>
            <a:r>
              <a:rPr sz="1500" b="1" i="1" spc="13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elabora</a:t>
            </a:r>
            <a:r>
              <a:rPr sz="1500" b="1" i="1" spc="15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comunque</a:t>
            </a:r>
            <a:r>
              <a:rPr sz="1500" b="1" i="1" spc="15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spc="-25" dirty="0">
                <a:solidFill>
                  <a:srgbClr val="01438D"/>
                </a:solidFill>
                <a:latin typeface="Arial"/>
                <a:cs typeface="Arial"/>
              </a:rPr>
              <a:t>una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proposta</a:t>
            </a:r>
            <a:r>
              <a:rPr sz="1500" b="1" i="1" spc="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di</a:t>
            </a:r>
            <a:r>
              <a:rPr sz="1500" b="1" i="1" spc="8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bilancio</a:t>
            </a:r>
            <a:r>
              <a:rPr sz="1500" b="1" i="1" spc="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di</a:t>
            </a:r>
            <a:r>
              <a:rPr sz="1500" b="1" i="1" spc="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previsione</a:t>
            </a:r>
            <a:r>
              <a:rPr sz="1500" b="1" i="1" spc="9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nel</a:t>
            </a:r>
            <a:r>
              <a:rPr sz="1500" b="1" i="1" spc="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rispetto</a:t>
            </a:r>
            <a:r>
              <a:rPr sz="1500" b="1" i="1" spc="8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dell’equilibrio</a:t>
            </a:r>
            <a:r>
              <a:rPr sz="1500" b="1" i="1" spc="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generale</a:t>
            </a:r>
            <a:r>
              <a:rPr sz="1500" b="1" i="1" spc="10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di</a:t>
            </a:r>
            <a:r>
              <a:rPr sz="1500" b="1" i="1" spc="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bilancio</a:t>
            </a:r>
            <a:r>
              <a:rPr sz="1500" b="1" i="1" spc="8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e</a:t>
            </a:r>
            <a:r>
              <a:rPr sz="1500" b="1" i="1" spc="8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spc="-10" dirty="0">
                <a:solidFill>
                  <a:srgbClr val="01438D"/>
                </a:solidFill>
                <a:latin typeface="Arial"/>
                <a:cs typeface="Arial"/>
              </a:rPr>
              <a:t>degli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equilibri</a:t>
            </a:r>
            <a:r>
              <a:rPr sz="1500" b="1" i="1" spc="-5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parziali,</a:t>
            </a:r>
            <a:r>
              <a:rPr sz="1500" b="1" i="1" spc="-6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illustrando</a:t>
            </a:r>
            <a:r>
              <a:rPr sz="1500" b="1" i="1" spc="-6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e</a:t>
            </a:r>
            <a:r>
              <a:rPr sz="1500" b="1" i="1" spc="-3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motivando</a:t>
            </a:r>
            <a:r>
              <a:rPr sz="1500" b="1" i="1" spc="-5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le</a:t>
            </a:r>
            <a:r>
              <a:rPr sz="1500" b="1" i="1" spc="-3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1438D"/>
                </a:solidFill>
                <a:latin typeface="Arial"/>
                <a:cs typeface="Arial"/>
              </a:rPr>
              <a:t>proposte</a:t>
            </a:r>
            <a:r>
              <a:rPr sz="1500" b="1" i="1" spc="-2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500" b="1" i="1" spc="-10" dirty="0">
                <a:solidFill>
                  <a:srgbClr val="01438D"/>
                </a:solidFill>
                <a:latin typeface="Arial"/>
                <a:cs typeface="Arial"/>
              </a:rPr>
              <a:t>formulate</a:t>
            </a:r>
            <a:r>
              <a:rPr sz="1500" b="1" spc="-10" dirty="0">
                <a:solidFill>
                  <a:srgbClr val="01438D"/>
                </a:solidFill>
                <a:latin typeface="Arial"/>
                <a:cs typeface="Arial"/>
              </a:rPr>
              <a:t>”.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69"/>
              </a:spcBef>
            </a:pPr>
            <a:endParaRPr sz="1500">
              <a:latin typeface="Arial"/>
              <a:cs typeface="Arial"/>
            </a:endParaRPr>
          </a:p>
          <a:p>
            <a:pPr marL="1569085" marR="610870" algn="just">
              <a:lnSpc>
                <a:spcPct val="100000"/>
              </a:lnSpc>
            </a:pP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Il</a:t>
            </a:r>
            <a:r>
              <a:rPr sz="1400" b="1" i="1" spc="18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responsabile</a:t>
            </a:r>
            <a:r>
              <a:rPr sz="1400" b="1" i="1" spc="18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finanziario</a:t>
            </a:r>
            <a:r>
              <a:rPr sz="1400" b="1" i="1" spc="18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assume</a:t>
            </a:r>
            <a:r>
              <a:rPr sz="1400" b="1" i="1" spc="18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ancora</a:t>
            </a:r>
            <a:r>
              <a:rPr sz="1400" b="1" i="1" spc="18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una</a:t>
            </a:r>
            <a:r>
              <a:rPr sz="1400" b="1" i="1" spc="18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volta</a:t>
            </a:r>
            <a:r>
              <a:rPr sz="1400" b="1" i="1" spc="18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un</a:t>
            </a:r>
            <a:r>
              <a:rPr sz="1400" b="1" i="1" spc="18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spc="-10" dirty="0">
                <a:solidFill>
                  <a:srgbClr val="01438D"/>
                </a:solidFill>
                <a:latin typeface="Arial"/>
                <a:cs typeface="Arial"/>
              </a:rPr>
              <a:t>ruolo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fondamentale</a:t>
            </a:r>
            <a:r>
              <a:rPr sz="1400" b="1" i="1" spc="7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nella</a:t>
            </a:r>
            <a:r>
              <a:rPr sz="1400" b="1" i="1" spc="7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predisposizione</a:t>
            </a:r>
            <a:r>
              <a:rPr sz="1400" b="1" i="1" spc="8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del</a:t>
            </a:r>
            <a:r>
              <a:rPr sz="1400" b="1" i="1" spc="8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bilancio,</a:t>
            </a:r>
            <a:r>
              <a:rPr sz="1400" b="1" i="1" spc="7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in</a:t>
            </a:r>
            <a:r>
              <a:rPr sz="1400" b="1" i="1" spc="7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quanto</a:t>
            </a:r>
            <a:r>
              <a:rPr sz="1400" b="1" i="1" spc="7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spc="-20" dirty="0">
                <a:solidFill>
                  <a:srgbClr val="01438D"/>
                </a:solidFill>
                <a:latin typeface="Arial"/>
                <a:cs typeface="Arial"/>
              </a:rPr>
              <a:t>deve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garantire</a:t>
            </a:r>
            <a:r>
              <a:rPr sz="1400" b="1" i="1" spc="12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la</a:t>
            </a:r>
            <a:r>
              <a:rPr sz="1400" b="1" i="1" spc="125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quadratura</a:t>
            </a:r>
            <a:r>
              <a:rPr sz="1400" b="1" i="1" spc="13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nel</a:t>
            </a:r>
            <a:r>
              <a:rPr sz="1400" b="1" i="1" spc="13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rispetto</a:t>
            </a:r>
            <a:r>
              <a:rPr sz="1400" b="1" i="1" spc="13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dei</a:t>
            </a:r>
            <a:r>
              <a:rPr sz="1400" b="1" i="1" spc="12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tempi</a:t>
            </a:r>
            <a:r>
              <a:rPr sz="1400" b="1" i="1" spc="13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di</a:t>
            </a:r>
            <a:r>
              <a:rPr sz="1400" b="1" i="1" spc="130" dirty="0">
                <a:solidFill>
                  <a:srgbClr val="01438D"/>
                </a:solidFill>
                <a:latin typeface="Arial"/>
                <a:cs typeface="Arial"/>
              </a:rPr>
              <a:t>  </a:t>
            </a:r>
            <a:r>
              <a:rPr sz="1400" b="1" i="1" spc="-10" dirty="0">
                <a:solidFill>
                  <a:srgbClr val="01438D"/>
                </a:solidFill>
                <a:latin typeface="Arial"/>
                <a:cs typeface="Arial"/>
              </a:rPr>
              <a:t>approvazione,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superando</a:t>
            </a:r>
            <a:r>
              <a:rPr sz="1400" b="1" i="1" spc="-6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le</a:t>
            </a:r>
            <a:r>
              <a:rPr sz="1400" b="1" i="1" spc="-3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indecisioni</a:t>
            </a:r>
            <a:r>
              <a:rPr sz="1400" b="1" i="1" spc="-6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dei</a:t>
            </a:r>
            <a:r>
              <a:rPr sz="1400" b="1" i="1" spc="-3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tecnici</a:t>
            </a:r>
            <a:r>
              <a:rPr sz="1400" b="1" i="1" spc="-5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e</a:t>
            </a:r>
            <a:r>
              <a:rPr sz="1400" b="1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della</a:t>
            </a:r>
            <a:r>
              <a:rPr sz="1400" b="1" i="1" spc="-4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1438D"/>
                </a:solidFill>
                <a:latin typeface="Arial"/>
                <a:cs typeface="Arial"/>
              </a:rPr>
              <a:t>politica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3338" y="3870007"/>
            <a:ext cx="1171117" cy="95153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7743" y="0"/>
            <a:ext cx="8906510" cy="5143500"/>
            <a:chOff x="237743" y="0"/>
            <a:chExt cx="8906510" cy="5143500"/>
          </a:xfrm>
        </p:grpSpPr>
        <p:sp>
          <p:nvSpPr>
            <p:cNvPr id="3" name="object 3"/>
            <p:cNvSpPr/>
            <p:nvPr/>
          </p:nvSpPr>
          <p:spPr>
            <a:xfrm>
              <a:off x="244094" y="634999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67" y="681990"/>
                  </a:lnTo>
                  <a:lnTo>
                    <a:pt x="109867" y="110490"/>
                  </a:lnTo>
                  <a:lnTo>
                    <a:pt x="1538605" y="110490"/>
                  </a:lnTo>
                  <a:lnTo>
                    <a:pt x="1538605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44093" y="635254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1538605" y="109855"/>
                  </a:lnTo>
                  <a:lnTo>
                    <a:pt x="109867" y="109855"/>
                  </a:lnTo>
                  <a:lnTo>
                    <a:pt x="109867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538605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89636" y="711880"/>
            <a:ext cx="1000125" cy="648335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5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300"/>
              </a:lnSpc>
              <a:spcBef>
                <a:spcPts val="520"/>
              </a:spcBef>
            </a:pPr>
            <a:r>
              <a:rPr sz="1200" b="1" spc="-10" dirty="0">
                <a:latin typeface="Arial"/>
                <a:cs typeface="Arial"/>
              </a:rPr>
              <a:t>Negoziazione politica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5370" y="638187"/>
            <a:ext cx="798741" cy="90079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782951" y="671575"/>
            <a:ext cx="604329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Secondo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pc,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volta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che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responsabile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servizio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finanziario, </a:t>
            </a:r>
            <a:r>
              <a:rPr sz="1600" dirty="0">
                <a:latin typeface="Arial MT"/>
                <a:cs typeface="Arial MT"/>
              </a:rPr>
              <a:t>ricevute</a:t>
            </a:r>
            <a:r>
              <a:rPr sz="1600" spc="4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4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richieste</a:t>
            </a:r>
            <a:r>
              <a:rPr sz="1600" spc="48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4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previsione</a:t>
            </a:r>
            <a:r>
              <a:rPr sz="1600" spc="4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</a:t>
            </a:r>
            <a:r>
              <a:rPr sz="1600" spc="4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parte</a:t>
            </a:r>
            <a:r>
              <a:rPr sz="1600" spc="4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degli</a:t>
            </a:r>
            <a:r>
              <a:rPr sz="1600" spc="48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altri</a:t>
            </a:r>
            <a:r>
              <a:rPr sz="1600" spc="4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centri</a:t>
            </a:r>
            <a:r>
              <a:rPr sz="1600" spc="484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di </a:t>
            </a:r>
            <a:r>
              <a:rPr sz="1600" dirty="0">
                <a:latin typeface="Arial MT"/>
                <a:cs typeface="Arial MT"/>
              </a:rPr>
              <a:t>responsabilità,</a:t>
            </a:r>
            <a:r>
              <a:rPr sz="1600" spc="16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ha</a:t>
            </a:r>
            <a:r>
              <a:rPr sz="1600" spc="1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elaborato</a:t>
            </a:r>
            <a:r>
              <a:rPr sz="1600" spc="16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lo</a:t>
            </a:r>
            <a:r>
              <a:rPr sz="1600" spc="16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schema</a:t>
            </a:r>
            <a:r>
              <a:rPr sz="1600" spc="17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1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1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16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lo</a:t>
            </a:r>
            <a:r>
              <a:rPr sz="1600" spc="170" dirty="0">
                <a:latin typeface="Arial MT"/>
                <a:cs typeface="Arial MT"/>
              </a:rPr>
              <a:t>  </a:t>
            </a:r>
            <a:r>
              <a:rPr sz="1600" spc="-25" dirty="0">
                <a:latin typeface="Arial MT"/>
                <a:cs typeface="Arial MT"/>
              </a:rPr>
              <a:t>ha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08913" y="-533528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13</a:t>
            </a:fld>
            <a:endParaRPr spc="-25" dirty="0"/>
          </a:p>
        </p:txBody>
      </p:sp>
      <p:sp>
        <p:nvSpPr>
          <p:cNvPr id="9" name="object 9"/>
          <p:cNvSpPr txBox="1"/>
          <p:nvPr/>
        </p:nvSpPr>
        <p:spPr>
          <a:xfrm>
            <a:off x="1251610" y="1403349"/>
            <a:ext cx="7573645" cy="3429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43685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trasmesso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ottobre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giunta,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l’organo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esecutivo:</a:t>
            </a:r>
            <a:endParaRPr sz="1600">
              <a:latin typeface="Arial MT"/>
              <a:cs typeface="Arial MT"/>
            </a:endParaRPr>
          </a:p>
          <a:p>
            <a:pPr marL="1830705" marR="5080" indent="-287020" algn="just">
              <a:lnSpc>
                <a:spcPct val="100000"/>
              </a:lnSpc>
              <a:buChar char="•"/>
              <a:tabLst>
                <a:tab pos="1830705" algn="l"/>
                <a:tab pos="1832610" algn="l"/>
              </a:tabLst>
            </a:pPr>
            <a:r>
              <a:rPr sz="1600" dirty="0">
                <a:latin typeface="Arial MT"/>
                <a:cs typeface="Arial MT"/>
              </a:rPr>
              <a:t>	predispone</a:t>
            </a:r>
            <a:r>
              <a:rPr sz="1600" spc="29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lo</a:t>
            </a:r>
            <a:r>
              <a:rPr sz="1600" spc="29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schema</a:t>
            </a:r>
            <a:r>
              <a:rPr sz="1600" spc="3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3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2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3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previsione</a:t>
            </a:r>
            <a:r>
              <a:rPr sz="1600" spc="2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2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lo</a:t>
            </a:r>
            <a:r>
              <a:rPr sz="1600" spc="29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presenta </a:t>
            </a:r>
            <a:r>
              <a:rPr sz="1600" dirty="0">
                <a:latin typeface="Arial MT"/>
                <a:cs typeface="Arial MT"/>
              </a:rPr>
              <a:t>all'organo</a:t>
            </a:r>
            <a:r>
              <a:rPr sz="1600" spc="3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consiliare</a:t>
            </a:r>
            <a:r>
              <a:rPr sz="1600" spc="3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unitamente</a:t>
            </a:r>
            <a:r>
              <a:rPr sz="1600" spc="3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ai</a:t>
            </a:r>
            <a:r>
              <a:rPr sz="1600" spc="3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relativi</a:t>
            </a:r>
            <a:r>
              <a:rPr sz="1600" spc="3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allegati</a:t>
            </a:r>
            <a:r>
              <a:rPr sz="1600" spc="3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entro</a:t>
            </a:r>
            <a:r>
              <a:rPr sz="1600" spc="3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32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15 </a:t>
            </a:r>
            <a:r>
              <a:rPr sz="1600" dirty="0">
                <a:latin typeface="Arial MT"/>
                <a:cs typeface="Arial MT"/>
              </a:rPr>
              <a:t>novembre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ogni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anno,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coerenza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quanto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spc="-10" dirty="0">
                <a:latin typeface="Arial MT"/>
                <a:cs typeface="Arial MT"/>
              </a:rPr>
              <a:t>disposto </a:t>
            </a:r>
            <a:r>
              <a:rPr sz="1600" dirty="0">
                <a:latin typeface="Arial MT"/>
                <a:cs typeface="Arial MT"/>
              </a:rPr>
              <a:t>dall’art.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174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Tuel;</a:t>
            </a:r>
            <a:endParaRPr sz="1600">
              <a:latin typeface="Arial MT"/>
              <a:cs typeface="Arial MT"/>
            </a:endParaRPr>
          </a:p>
          <a:p>
            <a:pPr marL="1830705" marR="5080" indent="-287020" algn="just">
              <a:lnSpc>
                <a:spcPct val="100000"/>
              </a:lnSpc>
              <a:spcBef>
                <a:spcPts val="5"/>
              </a:spcBef>
              <a:buChar char="•"/>
              <a:tabLst>
                <a:tab pos="1830705" algn="l"/>
                <a:tab pos="1832610" algn="l"/>
              </a:tabLst>
            </a:pPr>
            <a:r>
              <a:rPr sz="1600" dirty="0">
                <a:latin typeface="Arial MT"/>
                <a:cs typeface="Arial MT"/>
              </a:rPr>
              <a:t>	può</a:t>
            </a:r>
            <a:r>
              <a:rPr sz="1600" spc="204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chiedere</a:t>
            </a:r>
            <a:r>
              <a:rPr sz="1600" spc="2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2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Responsabile</a:t>
            </a:r>
            <a:r>
              <a:rPr sz="1600" spc="204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2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servizio</a:t>
            </a:r>
            <a:r>
              <a:rPr sz="1600" spc="2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finanziario</a:t>
            </a:r>
            <a:r>
              <a:rPr sz="1600" spc="210" dirty="0">
                <a:latin typeface="Arial MT"/>
                <a:cs typeface="Arial MT"/>
              </a:rPr>
              <a:t>  </a:t>
            </a:r>
            <a:r>
              <a:rPr sz="1600" spc="-25" dirty="0">
                <a:latin typeface="Arial MT"/>
                <a:cs typeface="Arial MT"/>
              </a:rPr>
              <a:t>di </a:t>
            </a:r>
            <a:r>
              <a:rPr sz="1600" dirty="0">
                <a:latin typeface="Arial MT"/>
                <a:cs typeface="Arial MT"/>
              </a:rPr>
              <a:t>effettuare ulteriori modifiche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integrazioni, in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ordine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alle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quali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0" dirty="0">
                <a:latin typeface="Arial MT"/>
                <a:cs typeface="Arial MT"/>
              </a:rPr>
              <a:t>è </a:t>
            </a:r>
            <a:r>
              <a:rPr sz="1600" dirty="0">
                <a:latin typeface="Arial MT"/>
                <a:cs typeface="Arial MT"/>
              </a:rPr>
              <a:t>richiesta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condivisione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dirigenti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competenti,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b="1" dirty="0">
                <a:latin typeface="Arial"/>
                <a:cs typeface="Arial"/>
              </a:rPr>
              <a:t>applicando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la </a:t>
            </a:r>
            <a:r>
              <a:rPr sz="1600" b="1" dirty="0">
                <a:latin typeface="Arial"/>
                <a:cs typeface="Arial"/>
              </a:rPr>
              <a:t>regola</a:t>
            </a:r>
            <a:r>
              <a:rPr sz="1600" b="1" spc="114" dirty="0">
                <a:latin typeface="Arial"/>
                <a:cs typeface="Arial"/>
              </a:rPr>
              <a:t>  </a:t>
            </a:r>
            <a:r>
              <a:rPr sz="1600" b="1" dirty="0">
                <a:latin typeface="Arial"/>
                <a:cs typeface="Arial"/>
              </a:rPr>
              <a:t>del</a:t>
            </a:r>
            <a:r>
              <a:rPr sz="1600" b="1" spc="110" dirty="0">
                <a:latin typeface="Arial"/>
                <a:cs typeface="Arial"/>
              </a:rPr>
              <a:t>  </a:t>
            </a:r>
            <a:r>
              <a:rPr sz="1600" b="1" dirty="0">
                <a:latin typeface="Arial"/>
                <a:cs typeface="Arial"/>
              </a:rPr>
              <a:t>silenzio</a:t>
            </a:r>
            <a:r>
              <a:rPr sz="1600" b="1" spc="120" dirty="0">
                <a:latin typeface="Arial"/>
                <a:cs typeface="Arial"/>
              </a:rPr>
              <a:t>  </a:t>
            </a:r>
            <a:r>
              <a:rPr sz="1600" b="1" dirty="0">
                <a:latin typeface="Arial"/>
                <a:cs typeface="Arial"/>
              </a:rPr>
              <a:t>–</a:t>
            </a:r>
            <a:r>
              <a:rPr sz="1600" b="1" spc="110" dirty="0">
                <a:latin typeface="Arial"/>
                <a:cs typeface="Arial"/>
              </a:rPr>
              <a:t>  </a:t>
            </a:r>
            <a:r>
              <a:rPr sz="1600" b="1" dirty="0">
                <a:latin typeface="Arial"/>
                <a:cs typeface="Arial"/>
              </a:rPr>
              <a:t>assenso</a:t>
            </a:r>
            <a:r>
              <a:rPr sz="1600" b="1" spc="114" dirty="0">
                <a:latin typeface="Arial"/>
                <a:cs typeface="Arial"/>
              </a:rPr>
              <a:t> 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114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fine</a:t>
            </a:r>
            <a:r>
              <a:rPr sz="1600" spc="114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114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rispetto</a:t>
            </a:r>
            <a:r>
              <a:rPr sz="1600" spc="114" dirty="0">
                <a:latin typeface="Arial MT"/>
                <a:cs typeface="Arial MT"/>
              </a:rPr>
              <a:t>  </a:t>
            </a:r>
            <a:r>
              <a:rPr sz="1600" spc="-10" dirty="0">
                <a:latin typeface="Arial MT"/>
                <a:cs typeface="Arial MT"/>
              </a:rPr>
              <a:t>della </a:t>
            </a:r>
            <a:r>
              <a:rPr sz="1600" dirty="0">
                <a:latin typeface="Arial MT"/>
                <a:cs typeface="Arial MT"/>
              </a:rPr>
              <a:t>tempistica</a:t>
            </a:r>
            <a:r>
              <a:rPr sz="1600" spc="-9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prevista.</a:t>
            </a:r>
            <a:endParaRPr sz="1600">
              <a:latin typeface="Arial MT"/>
              <a:cs typeface="Arial MT"/>
            </a:endParaRPr>
          </a:p>
          <a:p>
            <a:pPr marL="12700" marR="807720" algn="just">
              <a:lnSpc>
                <a:spcPct val="100000"/>
              </a:lnSpc>
              <a:spcBef>
                <a:spcPts val="1835"/>
              </a:spcBef>
            </a:pP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Anche</a:t>
            </a:r>
            <a:r>
              <a:rPr sz="1600" b="1" i="1" spc="32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se</a:t>
            </a:r>
            <a:r>
              <a:rPr sz="1600" b="1" i="1" spc="3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formalmente</a:t>
            </a:r>
            <a:r>
              <a:rPr sz="1600" b="1" i="1" spc="3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in</a:t>
            </a:r>
            <a:r>
              <a:rPr sz="1600" b="1" i="1" spc="33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questa</a:t>
            </a:r>
            <a:r>
              <a:rPr sz="1600" b="1" i="1" spc="33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fase</a:t>
            </a:r>
            <a:r>
              <a:rPr sz="1600" b="1" i="1" spc="3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il</a:t>
            </a:r>
            <a:r>
              <a:rPr sz="1600" b="1" i="1" spc="33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pc</a:t>
            </a:r>
            <a:r>
              <a:rPr sz="1600" b="1" i="1" spc="3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ammette</a:t>
            </a:r>
            <a:r>
              <a:rPr sz="1600" b="1" i="1" spc="33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che</a:t>
            </a:r>
            <a:r>
              <a:rPr sz="1600" b="1" i="1" spc="33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la</a:t>
            </a:r>
            <a:r>
              <a:rPr sz="1600" b="1" i="1" spc="33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1438D"/>
                </a:solidFill>
                <a:latin typeface="Arial"/>
                <a:cs typeface="Arial"/>
              </a:rPr>
              <a:t>giunta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possa</a:t>
            </a:r>
            <a:r>
              <a:rPr sz="1600" b="1" i="1" spc="37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riaprire</a:t>
            </a:r>
            <a:r>
              <a:rPr sz="1600" b="1" i="1" spc="38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un</a:t>
            </a:r>
            <a:r>
              <a:rPr sz="1600" b="1" i="1" spc="38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bilancio</a:t>
            </a:r>
            <a:r>
              <a:rPr sz="1600" b="1" i="1" spc="38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quadrato,</a:t>
            </a:r>
            <a:r>
              <a:rPr sz="1600" b="1" i="1" spc="37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di</a:t>
            </a:r>
            <a:r>
              <a:rPr sz="1600" b="1" i="1" spc="39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fatto</a:t>
            </a:r>
            <a:r>
              <a:rPr sz="1600" b="1" i="1" spc="37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la</a:t>
            </a:r>
            <a:r>
              <a:rPr sz="1600" b="1" i="1" spc="3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fase</a:t>
            </a:r>
            <a:r>
              <a:rPr sz="1600" b="1" i="1" spc="38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4</a:t>
            </a:r>
            <a:r>
              <a:rPr sz="1600" b="1" i="1" spc="36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e</a:t>
            </a:r>
            <a:r>
              <a:rPr sz="1600" b="1" i="1" spc="39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la</a:t>
            </a:r>
            <a:r>
              <a:rPr sz="1600" b="1" i="1" spc="39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fase</a:t>
            </a:r>
            <a:r>
              <a:rPr sz="1600" b="1" i="1" spc="36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spc="-50" dirty="0">
                <a:solidFill>
                  <a:srgbClr val="01438D"/>
                </a:solidFill>
                <a:latin typeface="Arial"/>
                <a:cs typeface="Arial"/>
              </a:rPr>
              <a:t>5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devono</a:t>
            </a:r>
            <a:r>
              <a:rPr sz="1600" b="1" i="1" spc="-5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essere</a:t>
            </a:r>
            <a:r>
              <a:rPr sz="1600" b="1" i="1" spc="-4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gestite</a:t>
            </a:r>
            <a:r>
              <a:rPr sz="1600" b="1" i="1" spc="-2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parallelamente</a:t>
            </a:r>
            <a:r>
              <a:rPr sz="1600" b="1" i="1" spc="-1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1438D"/>
                </a:solidFill>
                <a:latin typeface="Arial"/>
                <a:cs typeface="Arial"/>
              </a:rPr>
              <a:t>e</a:t>
            </a:r>
            <a:r>
              <a:rPr sz="1600" b="1" i="1" spc="-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1438D"/>
                </a:solidFill>
                <a:latin typeface="Arial"/>
                <a:cs typeface="Arial"/>
              </a:rPr>
              <a:t>congiuntamente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6590" y="1951735"/>
            <a:ext cx="2198878" cy="137426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14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95250" y="594169"/>
            <a:ext cx="8781415" cy="3948429"/>
            <a:chOff x="95250" y="594169"/>
            <a:chExt cx="8781415" cy="3948429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775" y="603757"/>
              <a:ext cx="8762238" cy="210134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0012" y="598931"/>
              <a:ext cx="8771890" cy="2111375"/>
            </a:xfrm>
            <a:custGeom>
              <a:avLst/>
              <a:gdLst/>
              <a:ahLst/>
              <a:cxnLst/>
              <a:rect l="l" t="t" r="r" b="b"/>
              <a:pathLst>
                <a:path w="8771890" h="2111375">
                  <a:moveTo>
                    <a:pt x="0" y="2110867"/>
                  </a:moveTo>
                  <a:lnTo>
                    <a:pt x="8771763" y="2110867"/>
                  </a:lnTo>
                  <a:lnTo>
                    <a:pt x="8771763" y="0"/>
                  </a:lnTo>
                  <a:lnTo>
                    <a:pt x="0" y="0"/>
                  </a:lnTo>
                  <a:lnTo>
                    <a:pt x="0" y="2110867"/>
                  </a:lnTo>
                  <a:close/>
                </a:path>
              </a:pathLst>
            </a:custGeom>
            <a:ln w="9524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467100" y="985773"/>
              <a:ext cx="866775" cy="104775"/>
            </a:xfrm>
            <a:custGeom>
              <a:avLst/>
              <a:gdLst/>
              <a:ahLst/>
              <a:cxnLst/>
              <a:rect l="l" t="t" r="r" b="b"/>
              <a:pathLst>
                <a:path w="866775" h="104775">
                  <a:moveTo>
                    <a:pt x="866775" y="0"/>
                  </a:moveTo>
                  <a:lnTo>
                    <a:pt x="0" y="0"/>
                  </a:lnTo>
                  <a:lnTo>
                    <a:pt x="0" y="104775"/>
                  </a:lnTo>
                  <a:lnTo>
                    <a:pt x="866775" y="104775"/>
                  </a:lnTo>
                  <a:lnTo>
                    <a:pt x="8667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467100" y="985773"/>
              <a:ext cx="866775" cy="104775"/>
            </a:xfrm>
            <a:custGeom>
              <a:avLst/>
              <a:gdLst/>
              <a:ahLst/>
              <a:cxnLst/>
              <a:rect l="l" t="t" r="r" b="b"/>
              <a:pathLst>
                <a:path w="866775" h="104775">
                  <a:moveTo>
                    <a:pt x="0" y="104775"/>
                  </a:moveTo>
                  <a:lnTo>
                    <a:pt x="866775" y="104775"/>
                  </a:lnTo>
                  <a:lnTo>
                    <a:pt x="866775" y="0"/>
                  </a:lnTo>
                  <a:lnTo>
                    <a:pt x="0" y="0"/>
                  </a:lnTo>
                  <a:lnTo>
                    <a:pt x="0" y="104775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29250" y="985772"/>
              <a:ext cx="609600" cy="104775"/>
            </a:xfrm>
            <a:custGeom>
              <a:avLst/>
              <a:gdLst/>
              <a:ahLst/>
              <a:cxnLst/>
              <a:rect l="l" t="t" r="r" b="b"/>
              <a:pathLst>
                <a:path w="609600" h="104775">
                  <a:moveTo>
                    <a:pt x="609600" y="0"/>
                  </a:moveTo>
                  <a:lnTo>
                    <a:pt x="0" y="0"/>
                  </a:lnTo>
                  <a:lnTo>
                    <a:pt x="0" y="104776"/>
                  </a:lnTo>
                  <a:lnTo>
                    <a:pt x="609600" y="104776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429250" y="985772"/>
              <a:ext cx="609600" cy="104775"/>
            </a:xfrm>
            <a:custGeom>
              <a:avLst/>
              <a:gdLst/>
              <a:ahLst/>
              <a:cxnLst/>
              <a:rect l="l" t="t" r="r" b="b"/>
              <a:pathLst>
                <a:path w="609600" h="104775">
                  <a:moveTo>
                    <a:pt x="0" y="104776"/>
                  </a:moveTo>
                  <a:lnTo>
                    <a:pt x="609600" y="104776"/>
                  </a:lnTo>
                  <a:lnTo>
                    <a:pt x="609600" y="0"/>
                  </a:lnTo>
                  <a:lnTo>
                    <a:pt x="0" y="0"/>
                  </a:lnTo>
                  <a:lnTo>
                    <a:pt x="0" y="104776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134350" y="985772"/>
              <a:ext cx="338455" cy="104775"/>
            </a:xfrm>
            <a:custGeom>
              <a:avLst/>
              <a:gdLst/>
              <a:ahLst/>
              <a:cxnLst/>
              <a:rect l="l" t="t" r="r" b="b"/>
              <a:pathLst>
                <a:path w="338454" h="104775">
                  <a:moveTo>
                    <a:pt x="338137" y="0"/>
                  </a:moveTo>
                  <a:lnTo>
                    <a:pt x="0" y="0"/>
                  </a:lnTo>
                  <a:lnTo>
                    <a:pt x="0" y="104776"/>
                  </a:lnTo>
                  <a:lnTo>
                    <a:pt x="338137" y="104776"/>
                  </a:lnTo>
                  <a:lnTo>
                    <a:pt x="3381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134350" y="985772"/>
              <a:ext cx="338455" cy="104775"/>
            </a:xfrm>
            <a:custGeom>
              <a:avLst/>
              <a:gdLst/>
              <a:ahLst/>
              <a:cxnLst/>
              <a:rect l="l" t="t" r="r" b="b"/>
              <a:pathLst>
                <a:path w="338454" h="104775">
                  <a:moveTo>
                    <a:pt x="0" y="104776"/>
                  </a:moveTo>
                  <a:lnTo>
                    <a:pt x="338137" y="104776"/>
                  </a:lnTo>
                  <a:lnTo>
                    <a:pt x="338137" y="0"/>
                  </a:lnTo>
                  <a:lnTo>
                    <a:pt x="0" y="0"/>
                  </a:lnTo>
                  <a:lnTo>
                    <a:pt x="0" y="104776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398257" y="985771"/>
              <a:ext cx="412750" cy="104775"/>
            </a:xfrm>
            <a:custGeom>
              <a:avLst/>
              <a:gdLst/>
              <a:ahLst/>
              <a:cxnLst/>
              <a:rect l="l" t="t" r="r" b="b"/>
              <a:pathLst>
                <a:path w="412750" h="104775">
                  <a:moveTo>
                    <a:pt x="412191" y="0"/>
                  </a:moveTo>
                  <a:lnTo>
                    <a:pt x="0" y="0"/>
                  </a:lnTo>
                  <a:lnTo>
                    <a:pt x="0" y="104777"/>
                  </a:lnTo>
                  <a:lnTo>
                    <a:pt x="412191" y="104777"/>
                  </a:lnTo>
                  <a:lnTo>
                    <a:pt x="4121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398257" y="985771"/>
              <a:ext cx="412750" cy="104775"/>
            </a:xfrm>
            <a:custGeom>
              <a:avLst/>
              <a:gdLst/>
              <a:ahLst/>
              <a:cxnLst/>
              <a:rect l="l" t="t" r="r" b="b"/>
              <a:pathLst>
                <a:path w="412750" h="104775">
                  <a:moveTo>
                    <a:pt x="0" y="104777"/>
                  </a:moveTo>
                  <a:lnTo>
                    <a:pt x="412191" y="104777"/>
                  </a:lnTo>
                  <a:lnTo>
                    <a:pt x="412191" y="0"/>
                  </a:lnTo>
                  <a:lnTo>
                    <a:pt x="0" y="0"/>
                  </a:lnTo>
                  <a:lnTo>
                    <a:pt x="0" y="104777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05041" y="1300098"/>
              <a:ext cx="1931416" cy="134988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403" y="1300098"/>
              <a:ext cx="1850008" cy="1292987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4238625" y="1352550"/>
              <a:ext cx="2600325" cy="595630"/>
            </a:xfrm>
            <a:custGeom>
              <a:avLst/>
              <a:gdLst/>
              <a:ahLst/>
              <a:cxnLst/>
              <a:rect l="l" t="t" r="r" b="b"/>
              <a:pathLst>
                <a:path w="2600325" h="595630">
                  <a:moveTo>
                    <a:pt x="0" y="297688"/>
                  </a:moveTo>
                  <a:lnTo>
                    <a:pt x="18192" y="247763"/>
                  </a:lnTo>
                  <a:lnTo>
                    <a:pt x="49620" y="215928"/>
                  </a:lnTo>
                  <a:lnTo>
                    <a:pt x="95463" y="185487"/>
                  </a:lnTo>
                  <a:lnTo>
                    <a:pt x="154844" y="156640"/>
                  </a:lnTo>
                  <a:lnTo>
                    <a:pt x="226884" y="129588"/>
                  </a:lnTo>
                  <a:lnTo>
                    <a:pt x="267377" y="116798"/>
                  </a:lnTo>
                  <a:lnTo>
                    <a:pt x="310707" y="104531"/>
                  </a:lnTo>
                  <a:lnTo>
                    <a:pt x="356762" y="92814"/>
                  </a:lnTo>
                  <a:lnTo>
                    <a:pt x="405433" y="81671"/>
                  </a:lnTo>
                  <a:lnTo>
                    <a:pt x="456611" y="71127"/>
                  </a:lnTo>
                  <a:lnTo>
                    <a:pt x="510186" y="61207"/>
                  </a:lnTo>
                  <a:lnTo>
                    <a:pt x="566048" y="51937"/>
                  </a:lnTo>
                  <a:lnTo>
                    <a:pt x="624088" y="43341"/>
                  </a:lnTo>
                  <a:lnTo>
                    <a:pt x="684195" y="35445"/>
                  </a:lnTo>
                  <a:lnTo>
                    <a:pt x="746260" y="28273"/>
                  </a:lnTo>
                  <a:lnTo>
                    <a:pt x="810173" y="21852"/>
                  </a:lnTo>
                  <a:lnTo>
                    <a:pt x="875825" y="16205"/>
                  </a:lnTo>
                  <a:lnTo>
                    <a:pt x="943105" y="11358"/>
                  </a:lnTo>
                  <a:lnTo>
                    <a:pt x="1011905" y="7336"/>
                  </a:lnTo>
                  <a:lnTo>
                    <a:pt x="1082113" y="4164"/>
                  </a:lnTo>
                  <a:lnTo>
                    <a:pt x="1153622" y="1867"/>
                  </a:lnTo>
                  <a:lnTo>
                    <a:pt x="1226320" y="471"/>
                  </a:lnTo>
                  <a:lnTo>
                    <a:pt x="1300099" y="0"/>
                  </a:lnTo>
                  <a:lnTo>
                    <a:pt x="1373890" y="471"/>
                  </a:lnTo>
                  <a:lnTo>
                    <a:pt x="1446600" y="1867"/>
                  </a:lnTo>
                  <a:lnTo>
                    <a:pt x="1518119" y="4164"/>
                  </a:lnTo>
                  <a:lnTo>
                    <a:pt x="1588338" y="7336"/>
                  </a:lnTo>
                  <a:lnTo>
                    <a:pt x="1657147" y="11358"/>
                  </a:lnTo>
                  <a:lnTo>
                    <a:pt x="1724436" y="16205"/>
                  </a:lnTo>
                  <a:lnTo>
                    <a:pt x="1790096" y="21852"/>
                  </a:lnTo>
                  <a:lnTo>
                    <a:pt x="1854016" y="28273"/>
                  </a:lnTo>
                  <a:lnTo>
                    <a:pt x="1916088" y="35445"/>
                  </a:lnTo>
                  <a:lnTo>
                    <a:pt x="1976201" y="43341"/>
                  </a:lnTo>
                  <a:lnTo>
                    <a:pt x="2034246" y="51937"/>
                  </a:lnTo>
                  <a:lnTo>
                    <a:pt x="2090112" y="61207"/>
                  </a:lnTo>
                  <a:lnTo>
                    <a:pt x="2143691" y="71127"/>
                  </a:lnTo>
                  <a:lnTo>
                    <a:pt x="2194873" y="81671"/>
                  </a:lnTo>
                  <a:lnTo>
                    <a:pt x="2243548" y="92814"/>
                  </a:lnTo>
                  <a:lnTo>
                    <a:pt x="2289606" y="104531"/>
                  </a:lnTo>
                  <a:lnTo>
                    <a:pt x="2332938" y="116798"/>
                  </a:lnTo>
                  <a:lnTo>
                    <a:pt x="2373433" y="129588"/>
                  </a:lnTo>
                  <a:lnTo>
                    <a:pt x="2410983" y="142877"/>
                  </a:lnTo>
                  <a:lnTo>
                    <a:pt x="2476805" y="170852"/>
                  </a:lnTo>
                  <a:lnTo>
                    <a:pt x="2529529" y="200521"/>
                  </a:lnTo>
                  <a:lnTo>
                    <a:pt x="2568275" y="231684"/>
                  </a:lnTo>
                  <a:lnTo>
                    <a:pt x="2592166" y="264139"/>
                  </a:lnTo>
                  <a:lnTo>
                    <a:pt x="2600325" y="297688"/>
                  </a:lnTo>
                  <a:lnTo>
                    <a:pt x="2598267" y="314573"/>
                  </a:lnTo>
                  <a:lnTo>
                    <a:pt x="2568275" y="363646"/>
                  </a:lnTo>
                  <a:lnTo>
                    <a:pt x="2529529" y="394790"/>
                  </a:lnTo>
                  <a:lnTo>
                    <a:pt x="2476805" y="424444"/>
                  </a:lnTo>
                  <a:lnTo>
                    <a:pt x="2410983" y="452406"/>
                  </a:lnTo>
                  <a:lnTo>
                    <a:pt x="2373433" y="465690"/>
                  </a:lnTo>
                  <a:lnTo>
                    <a:pt x="2332938" y="478476"/>
                  </a:lnTo>
                  <a:lnTo>
                    <a:pt x="2289606" y="490738"/>
                  </a:lnTo>
                  <a:lnTo>
                    <a:pt x="2243548" y="502452"/>
                  </a:lnTo>
                  <a:lnTo>
                    <a:pt x="2194873" y="513591"/>
                  </a:lnTo>
                  <a:lnTo>
                    <a:pt x="2143691" y="524133"/>
                  </a:lnTo>
                  <a:lnTo>
                    <a:pt x="2090112" y="534050"/>
                  </a:lnTo>
                  <a:lnTo>
                    <a:pt x="2034246" y="543318"/>
                  </a:lnTo>
                  <a:lnTo>
                    <a:pt x="1976201" y="551912"/>
                  </a:lnTo>
                  <a:lnTo>
                    <a:pt x="1916088" y="559807"/>
                  </a:lnTo>
                  <a:lnTo>
                    <a:pt x="1854016" y="566977"/>
                  </a:lnTo>
                  <a:lnTo>
                    <a:pt x="1790096" y="573398"/>
                  </a:lnTo>
                  <a:lnTo>
                    <a:pt x="1724436" y="579045"/>
                  </a:lnTo>
                  <a:lnTo>
                    <a:pt x="1657147" y="583891"/>
                  </a:lnTo>
                  <a:lnTo>
                    <a:pt x="1588338" y="587913"/>
                  </a:lnTo>
                  <a:lnTo>
                    <a:pt x="1518119" y="591084"/>
                  </a:lnTo>
                  <a:lnTo>
                    <a:pt x="1446600" y="593381"/>
                  </a:lnTo>
                  <a:lnTo>
                    <a:pt x="1373890" y="594777"/>
                  </a:lnTo>
                  <a:lnTo>
                    <a:pt x="1300099" y="595249"/>
                  </a:lnTo>
                  <a:lnTo>
                    <a:pt x="1226320" y="594777"/>
                  </a:lnTo>
                  <a:lnTo>
                    <a:pt x="1153622" y="593381"/>
                  </a:lnTo>
                  <a:lnTo>
                    <a:pt x="1082113" y="591084"/>
                  </a:lnTo>
                  <a:lnTo>
                    <a:pt x="1011905" y="587913"/>
                  </a:lnTo>
                  <a:lnTo>
                    <a:pt x="943105" y="583891"/>
                  </a:lnTo>
                  <a:lnTo>
                    <a:pt x="875825" y="579045"/>
                  </a:lnTo>
                  <a:lnTo>
                    <a:pt x="810173" y="573398"/>
                  </a:lnTo>
                  <a:lnTo>
                    <a:pt x="746260" y="566977"/>
                  </a:lnTo>
                  <a:lnTo>
                    <a:pt x="684195" y="559807"/>
                  </a:lnTo>
                  <a:lnTo>
                    <a:pt x="624088" y="551912"/>
                  </a:lnTo>
                  <a:lnTo>
                    <a:pt x="566048" y="543318"/>
                  </a:lnTo>
                  <a:lnTo>
                    <a:pt x="510186" y="534050"/>
                  </a:lnTo>
                  <a:lnTo>
                    <a:pt x="456611" y="524133"/>
                  </a:lnTo>
                  <a:lnTo>
                    <a:pt x="405433" y="513591"/>
                  </a:lnTo>
                  <a:lnTo>
                    <a:pt x="356762" y="502452"/>
                  </a:lnTo>
                  <a:lnTo>
                    <a:pt x="310707" y="490738"/>
                  </a:lnTo>
                  <a:lnTo>
                    <a:pt x="267377" y="478476"/>
                  </a:lnTo>
                  <a:lnTo>
                    <a:pt x="226884" y="465690"/>
                  </a:lnTo>
                  <a:lnTo>
                    <a:pt x="189336" y="452406"/>
                  </a:lnTo>
                  <a:lnTo>
                    <a:pt x="123516" y="424444"/>
                  </a:lnTo>
                  <a:lnTo>
                    <a:pt x="70794" y="394790"/>
                  </a:lnTo>
                  <a:lnTo>
                    <a:pt x="32049" y="363646"/>
                  </a:lnTo>
                  <a:lnTo>
                    <a:pt x="8158" y="331211"/>
                  </a:lnTo>
                  <a:lnTo>
                    <a:pt x="0" y="297688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6214" y="3912679"/>
              <a:ext cx="140208" cy="141731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6214" y="4156519"/>
              <a:ext cx="140208" cy="14173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6214" y="4400359"/>
              <a:ext cx="140208" cy="141732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183591" y="2863087"/>
            <a:ext cx="8438515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A</a:t>
            </a:r>
            <a:r>
              <a:rPr sz="1600" spc="-1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partire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Previsione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2025,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è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introdotto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nuovo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stato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«</a:t>
            </a:r>
            <a:r>
              <a:rPr sz="1600" b="1" dirty="0">
                <a:solidFill>
                  <a:srgbClr val="005CB7"/>
                </a:solidFill>
                <a:latin typeface="Arial"/>
                <a:cs typeface="Arial"/>
              </a:rPr>
              <a:t>Bilancio</a:t>
            </a:r>
            <a:r>
              <a:rPr sz="1600" b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6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5CB7"/>
                </a:solidFill>
                <a:latin typeface="Arial"/>
                <a:cs typeface="Arial"/>
              </a:rPr>
              <a:t>previsione </a:t>
            </a:r>
            <a:r>
              <a:rPr sz="1600" b="1" dirty="0">
                <a:solidFill>
                  <a:srgbClr val="005CB7"/>
                </a:solidFill>
                <a:latin typeface="Arial"/>
                <a:cs typeface="Arial"/>
              </a:rPr>
              <a:t>trasmesso</a:t>
            </a:r>
            <a:r>
              <a:rPr sz="16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5CB7"/>
                </a:solidFill>
                <a:latin typeface="Arial"/>
                <a:cs typeface="Arial"/>
              </a:rPr>
              <a:t>all’organo</a:t>
            </a:r>
            <a:r>
              <a:rPr sz="1600" b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5CB7"/>
                </a:solidFill>
                <a:latin typeface="Arial"/>
                <a:cs typeface="Arial"/>
              </a:rPr>
              <a:t>esecutivo</a:t>
            </a:r>
            <a:r>
              <a:rPr sz="1600" dirty="0">
                <a:latin typeface="Arial MT"/>
                <a:cs typeface="Arial MT"/>
              </a:rPr>
              <a:t>»</a:t>
            </a:r>
            <a:r>
              <a:rPr sz="1600" spc="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che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può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essere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utilizzato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l’invio</a:t>
            </a:r>
            <a:r>
              <a:rPr sz="1600" spc="-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BDAP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bilancio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previsione,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prima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dell’approvazione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dello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schema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Giunta.</a:t>
            </a:r>
            <a:endParaRPr sz="1600">
              <a:latin typeface="Arial MT"/>
              <a:cs typeface="Arial MT"/>
            </a:endParaRPr>
          </a:p>
          <a:p>
            <a:pPr marL="12700" algn="just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Gli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stati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possibili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quindi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sono:</a:t>
            </a:r>
            <a:endParaRPr sz="1600">
              <a:latin typeface="Arial MT"/>
              <a:cs typeface="Arial MT"/>
            </a:endParaRPr>
          </a:p>
          <a:p>
            <a:pPr marL="299085" marR="2400935">
              <a:lnSpc>
                <a:spcPct val="100000"/>
              </a:lnSpc>
            </a:pP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Bilancio</a:t>
            </a:r>
            <a:r>
              <a:rPr sz="1600" spc="-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6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previsione</a:t>
            </a:r>
            <a:r>
              <a:rPr sz="1600" spc="-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trasmesso</a:t>
            </a:r>
            <a:r>
              <a:rPr sz="16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all’organo</a:t>
            </a:r>
            <a:r>
              <a:rPr sz="1600" spc="-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5CB7"/>
                </a:solidFill>
                <a:latin typeface="Arial MT"/>
                <a:cs typeface="Arial MT"/>
              </a:rPr>
              <a:t>esecutivo;</a:t>
            </a:r>
            <a:r>
              <a:rPr sz="1600" spc="5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Approvato</a:t>
            </a:r>
            <a:r>
              <a:rPr sz="16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r>
              <a:rPr sz="1600" spc="-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giunta</a:t>
            </a:r>
            <a:r>
              <a:rPr sz="16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o</a:t>
            </a:r>
            <a:r>
              <a:rPr sz="16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dall’organo</a:t>
            </a:r>
            <a:r>
              <a:rPr sz="1600" spc="-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esecutivo</a:t>
            </a:r>
            <a:r>
              <a:rPr sz="1600" spc="-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(invio</a:t>
            </a:r>
            <a:r>
              <a:rPr sz="16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5CB7"/>
                </a:solidFill>
                <a:latin typeface="Arial MT"/>
                <a:cs typeface="Arial MT"/>
              </a:rPr>
              <a:t>facoltativo)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Approvato</a:t>
            </a:r>
            <a:r>
              <a:rPr sz="16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dal</a:t>
            </a:r>
            <a:r>
              <a:rPr sz="16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consiglio</a:t>
            </a:r>
            <a:r>
              <a:rPr sz="16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o</a:t>
            </a:r>
            <a:r>
              <a:rPr sz="16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5CB7"/>
                </a:solidFill>
                <a:latin typeface="Arial MT"/>
                <a:cs typeface="Arial MT"/>
              </a:rPr>
              <a:t>dal</a:t>
            </a:r>
            <a:r>
              <a:rPr sz="16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5CB7"/>
                </a:solidFill>
                <a:latin typeface="Arial MT"/>
                <a:cs typeface="Arial MT"/>
              </a:rPr>
              <a:t>commissario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38" y="2368930"/>
            <a:ext cx="2024507" cy="134480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22884" y="171450"/>
            <a:ext cx="41763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L’iter</a:t>
            </a:r>
            <a:r>
              <a:rPr sz="1800" b="1" spc="-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8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formazione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8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bilancio:</a:t>
            </a:r>
            <a:r>
              <a:rPr sz="18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cenni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97679" y="720890"/>
            <a:ext cx="8466455" cy="3788410"/>
            <a:chOff x="97679" y="720890"/>
            <a:chExt cx="8466455" cy="378841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95119" y="730415"/>
              <a:ext cx="6459347" cy="376910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090420" y="725652"/>
              <a:ext cx="6469380" cy="3778885"/>
            </a:xfrm>
            <a:custGeom>
              <a:avLst/>
              <a:gdLst/>
              <a:ahLst/>
              <a:cxnLst/>
              <a:rect l="l" t="t" r="r" b="b"/>
              <a:pathLst>
                <a:path w="6469380" h="3778885">
                  <a:moveTo>
                    <a:pt x="0" y="3778630"/>
                  </a:moveTo>
                  <a:lnTo>
                    <a:pt x="6468872" y="3778630"/>
                  </a:lnTo>
                  <a:lnTo>
                    <a:pt x="6468872" y="0"/>
                  </a:lnTo>
                  <a:lnTo>
                    <a:pt x="0" y="0"/>
                  </a:lnTo>
                  <a:lnTo>
                    <a:pt x="0" y="3778630"/>
                  </a:lnTo>
                  <a:close/>
                </a:path>
              </a:pathLst>
            </a:custGeom>
            <a:ln w="9525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7679" y="730377"/>
              <a:ext cx="1931416" cy="1349883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15</a:t>
            </a:fld>
            <a:endParaRPr spc="-25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99184" y="2337943"/>
            <a:ext cx="3832225" cy="727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Le</a:t>
            </a:r>
            <a:r>
              <a:rPr sz="23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modifiche</a:t>
            </a:r>
            <a:r>
              <a:rPr sz="23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agli</a:t>
            </a:r>
            <a:r>
              <a:rPr sz="23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schemi</a:t>
            </a:r>
            <a:r>
              <a:rPr sz="23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spc="-25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endParaRPr sz="2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300" b="1" spc="-10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endParaRPr sz="23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16</a:t>
            </a:fld>
            <a:endParaRPr spc="-25" dirty="0"/>
          </a:p>
        </p:txBody>
      </p:sp>
      <p:sp>
        <p:nvSpPr>
          <p:cNvPr id="4" name="object 4"/>
          <p:cNvSpPr txBox="1"/>
          <p:nvPr/>
        </p:nvSpPr>
        <p:spPr>
          <a:xfrm>
            <a:off x="322884" y="171450"/>
            <a:ext cx="5918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previsione</a:t>
            </a:r>
            <a:r>
              <a:rPr sz="18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2025-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2027</a:t>
            </a:r>
            <a:r>
              <a:rPr sz="1800" b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tra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novità</a:t>
            </a:r>
            <a:r>
              <a:rPr sz="18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conferme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-463108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</a:t>
            </a:r>
            <a:r>
              <a:rPr spc="-20" dirty="0"/>
              <a:t> </a:t>
            </a:r>
            <a:r>
              <a:rPr dirty="0"/>
              <a:t>modifiche</a:t>
            </a:r>
            <a:r>
              <a:rPr spc="-30" dirty="0"/>
              <a:t> </a:t>
            </a:r>
            <a:r>
              <a:rPr dirty="0"/>
              <a:t>agli</a:t>
            </a:r>
            <a:r>
              <a:rPr spc="-20" dirty="0"/>
              <a:t> </a:t>
            </a:r>
            <a:r>
              <a:rPr dirty="0"/>
              <a:t>schemi</a:t>
            </a:r>
            <a:r>
              <a:rPr spc="-15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bilancio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17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0" y="530834"/>
            <a:ext cx="5729605" cy="4158615"/>
            <a:chOff x="0" y="530834"/>
            <a:chExt cx="5729605" cy="415861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8263" y="723849"/>
              <a:ext cx="5131435" cy="395592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583501" y="719086"/>
              <a:ext cx="5140960" cy="3965575"/>
            </a:xfrm>
            <a:custGeom>
              <a:avLst/>
              <a:gdLst/>
              <a:ahLst/>
              <a:cxnLst/>
              <a:rect l="l" t="t" r="r" b="b"/>
              <a:pathLst>
                <a:path w="5140960" h="3965575">
                  <a:moveTo>
                    <a:pt x="0" y="3965448"/>
                  </a:moveTo>
                  <a:lnTo>
                    <a:pt x="5140960" y="3965448"/>
                  </a:lnTo>
                  <a:lnTo>
                    <a:pt x="5140960" y="0"/>
                  </a:lnTo>
                  <a:lnTo>
                    <a:pt x="0" y="0"/>
                  </a:lnTo>
                  <a:lnTo>
                    <a:pt x="0" y="3965448"/>
                  </a:lnTo>
                  <a:close/>
                </a:path>
              </a:pathLst>
            </a:custGeom>
            <a:ln w="9525">
              <a:solidFill>
                <a:srgbClr val="0043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30834"/>
              <a:ext cx="1868424" cy="1176045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975730" y="752602"/>
            <a:ext cx="2928620" cy="3683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Previsione</a:t>
            </a:r>
            <a:r>
              <a:rPr sz="1600" b="1" cap="small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delle</a:t>
            </a:r>
            <a:r>
              <a:rPr sz="1600" b="1" cap="small" spc="-10" dirty="0">
                <a:solidFill>
                  <a:srgbClr val="00438D"/>
                </a:solidFill>
                <a:latin typeface="Arial"/>
                <a:cs typeface="Arial"/>
              </a:rPr>
              <a:t> Entrate</a:t>
            </a:r>
            <a:endParaRPr sz="16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Con</a:t>
            </a:r>
            <a:r>
              <a:rPr sz="1600" spc="1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114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XVI</a:t>
            </a:r>
            <a:r>
              <a:rPr sz="1600" spc="114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correttivo</a:t>
            </a:r>
            <a:r>
              <a:rPr sz="1600" spc="12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è</a:t>
            </a:r>
            <a:r>
              <a:rPr sz="1600" spc="110" dirty="0">
                <a:latin typeface="Arial MT"/>
                <a:cs typeface="Arial MT"/>
              </a:rPr>
              <a:t>  </a:t>
            </a:r>
            <a:r>
              <a:rPr sz="1600" spc="-10" dirty="0">
                <a:latin typeface="Arial MT"/>
                <a:cs typeface="Arial MT"/>
              </a:rPr>
              <a:t>stato </a:t>
            </a:r>
            <a:r>
              <a:rPr sz="1600" dirty="0">
                <a:latin typeface="Arial MT"/>
                <a:cs typeface="Arial MT"/>
              </a:rPr>
              <a:t>introdotto</a:t>
            </a:r>
            <a:r>
              <a:rPr sz="1600" spc="1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180" dirty="0">
                <a:latin typeface="Arial MT"/>
                <a:cs typeface="Arial MT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Fondo</a:t>
            </a:r>
            <a:r>
              <a:rPr sz="1600" b="1" spc="1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Pluriennale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Vincolato</a:t>
            </a:r>
            <a:r>
              <a:rPr sz="1600" b="1" spc="40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600" b="1" spc="50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incremento</a:t>
            </a:r>
            <a:r>
              <a:rPr sz="1600" b="1" spc="45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600" b="1" spc="-25" dirty="0">
                <a:solidFill>
                  <a:srgbClr val="00438D"/>
                </a:solidFill>
                <a:latin typeface="Arial"/>
                <a:cs typeface="Arial"/>
              </a:rPr>
              <a:t>di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attività</a:t>
            </a:r>
            <a:r>
              <a:rPr sz="1600" b="1" spc="3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finanziarie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3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che</a:t>
            </a:r>
            <a:r>
              <a:rPr sz="1600" spc="33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nasce </a:t>
            </a:r>
            <a:r>
              <a:rPr sz="1600" dirty="0">
                <a:latin typeface="Arial MT"/>
                <a:cs typeface="Arial MT"/>
              </a:rPr>
              <a:t>dalle</a:t>
            </a:r>
            <a:r>
              <a:rPr sz="1600" spc="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spese</a:t>
            </a:r>
            <a:r>
              <a:rPr sz="1600" spc="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iscritte</a:t>
            </a:r>
            <a:r>
              <a:rPr sz="1600" spc="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Fondo</a:t>
            </a:r>
            <a:r>
              <a:rPr sz="1600" spc="6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dal </a:t>
            </a:r>
            <a:r>
              <a:rPr sz="1600" dirty="0">
                <a:latin typeface="Arial MT"/>
                <a:cs typeface="Arial MT"/>
              </a:rPr>
              <a:t>titolo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3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spesa.</a:t>
            </a:r>
            <a:endParaRPr sz="1600" dirty="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  <a:tabLst>
                <a:tab pos="1812289" algn="l"/>
                <a:tab pos="2473960" algn="l"/>
              </a:tabLst>
            </a:pPr>
            <a:r>
              <a:rPr sz="1600" dirty="0">
                <a:latin typeface="Arial MT"/>
                <a:cs typeface="Arial MT"/>
              </a:rPr>
              <a:t>Seppur</a:t>
            </a:r>
            <a:r>
              <a:rPr sz="1600" spc="2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si</a:t>
            </a:r>
            <a:r>
              <a:rPr sz="1600" spc="2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tratti</a:t>
            </a:r>
            <a:r>
              <a:rPr sz="1600" spc="2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2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una</a:t>
            </a:r>
            <a:r>
              <a:rPr sz="1600" spc="2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modifica tendenzialmente</a:t>
            </a:r>
            <a:r>
              <a:rPr sz="1600" dirty="0">
                <a:latin typeface="Arial MT"/>
                <a:cs typeface="Arial MT"/>
              </a:rPr>
              <a:t>		</a:t>
            </a:r>
            <a:r>
              <a:rPr sz="1600" spc="-20" dirty="0">
                <a:latin typeface="Arial MT"/>
                <a:cs typeface="Arial MT"/>
              </a:rPr>
              <a:t>poco </a:t>
            </a:r>
            <a:r>
              <a:rPr sz="1600" dirty="0">
                <a:latin typeface="Arial MT"/>
                <a:cs typeface="Arial MT"/>
              </a:rPr>
              <a:t>impattante</a:t>
            </a:r>
            <a:r>
              <a:rPr sz="1600" spc="29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all’atto</a:t>
            </a:r>
            <a:r>
              <a:rPr sz="1600" spc="30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pratico,</a:t>
            </a:r>
            <a:r>
              <a:rPr sz="1600" spc="295" dirty="0">
                <a:latin typeface="Arial MT"/>
                <a:cs typeface="Arial MT"/>
              </a:rPr>
              <a:t>  </a:t>
            </a:r>
            <a:r>
              <a:rPr sz="1600" spc="-50" dirty="0">
                <a:latin typeface="Arial MT"/>
                <a:cs typeface="Arial MT"/>
              </a:rPr>
              <a:t>è </a:t>
            </a:r>
            <a:r>
              <a:rPr sz="1600" spc="-10" dirty="0">
                <a:latin typeface="Arial MT"/>
                <a:cs typeface="Arial MT"/>
              </a:rPr>
              <a:t>decisamente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10" dirty="0">
                <a:latin typeface="Arial MT"/>
                <a:cs typeface="Arial MT"/>
              </a:rPr>
              <a:t>consigliabile </a:t>
            </a:r>
            <a:r>
              <a:rPr sz="1600" dirty="0">
                <a:latin typeface="Arial MT"/>
                <a:cs typeface="Arial MT"/>
              </a:rPr>
              <a:t>codificare</a:t>
            </a:r>
            <a:r>
              <a:rPr sz="1600" spc="6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7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nuovo</a:t>
            </a:r>
            <a:r>
              <a:rPr sz="1600" spc="6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capitolo</a:t>
            </a:r>
            <a:r>
              <a:rPr sz="1600" spc="65" dirty="0">
                <a:latin typeface="Arial MT"/>
                <a:cs typeface="Arial MT"/>
              </a:rPr>
              <a:t>  </a:t>
            </a:r>
            <a:r>
              <a:rPr sz="1600" spc="-25" dirty="0">
                <a:latin typeface="Arial MT"/>
                <a:cs typeface="Arial MT"/>
              </a:rPr>
              <a:t>di </a:t>
            </a:r>
            <a:r>
              <a:rPr sz="1600" dirty="0">
                <a:latin typeface="Arial MT"/>
                <a:cs typeface="Arial MT"/>
              </a:rPr>
              <a:t>entrata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2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capire</a:t>
            </a:r>
            <a:r>
              <a:rPr sz="1600" spc="2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come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</a:t>
            </a:r>
            <a:r>
              <a:rPr sz="1600" spc="21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sistemi </a:t>
            </a:r>
            <a:r>
              <a:rPr sz="1600" dirty="0">
                <a:latin typeface="Arial MT"/>
                <a:cs typeface="Arial MT"/>
              </a:rPr>
              <a:t>informativi</a:t>
            </a:r>
            <a:r>
              <a:rPr sz="1600" spc="450" dirty="0">
                <a:latin typeface="Arial MT"/>
                <a:cs typeface="Arial MT"/>
              </a:rPr>
              <a:t>   </a:t>
            </a:r>
            <a:r>
              <a:rPr sz="1600" dirty="0">
                <a:latin typeface="Arial MT"/>
                <a:cs typeface="Arial MT"/>
              </a:rPr>
              <a:t>gestiranno</a:t>
            </a:r>
            <a:r>
              <a:rPr sz="1600" spc="450" dirty="0">
                <a:latin typeface="Arial MT"/>
                <a:cs typeface="Arial MT"/>
              </a:rPr>
              <a:t>   </a:t>
            </a:r>
            <a:r>
              <a:rPr sz="1600" spc="-20" dirty="0">
                <a:latin typeface="Arial MT"/>
                <a:cs typeface="Arial MT"/>
              </a:rPr>
              <a:t>tale </a:t>
            </a:r>
            <a:r>
              <a:rPr sz="1600" dirty="0">
                <a:latin typeface="Arial MT"/>
                <a:cs typeface="Arial MT"/>
              </a:rPr>
              <a:t>nuova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informazione.</a:t>
            </a:r>
            <a:endParaRPr sz="16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-524975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</a:t>
            </a:r>
            <a:r>
              <a:rPr spc="-20" dirty="0"/>
              <a:t> </a:t>
            </a:r>
            <a:r>
              <a:rPr dirty="0"/>
              <a:t>modifiche</a:t>
            </a:r>
            <a:r>
              <a:rPr spc="-30" dirty="0"/>
              <a:t> </a:t>
            </a:r>
            <a:r>
              <a:rPr dirty="0"/>
              <a:t>agli</a:t>
            </a:r>
            <a:r>
              <a:rPr spc="-20" dirty="0"/>
              <a:t> </a:t>
            </a:r>
            <a:r>
              <a:rPr dirty="0"/>
              <a:t>schemi</a:t>
            </a:r>
            <a:r>
              <a:rPr spc="-15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bilancio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18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0" y="530834"/>
            <a:ext cx="6396355" cy="3870325"/>
            <a:chOff x="0" y="530834"/>
            <a:chExt cx="6396355" cy="387032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9844" y="752055"/>
              <a:ext cx="5856605" cy="363943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525081" y="747293"/>
              <a:ext cx="5866130" cy="3649345"/>
            </a:xfrm>
            <a:custGeom>
              <a:avLst/>
              <a:gdLst/>
              <a:ahLst/>
              <a:cxnLst/>
              <a:rect l="l" t="t" r="r" b="b"/>
              <a:pathLst>
                <a:path w="5866130" h="3649345">
                  <a:moveTo>
                    <a:pt x="0" y="3648964"/>
                  </a:moveTo>
                  <a:lnTo>
                    <a:pt x="5866130" y="3648964"/>
                  </a:lnTo>
                  <a:lnTo>
                    <a:pt x="5866130" y="0"/>
                  </a:lnTo>
                  <a:lnTo>
                    <a:pt x="0" y="0"/>
                  </a:lnTo>
                  <a:lnTo>
                    <a:pt x="0" y="3648964"/>
                  </a:lnTo>
                  <a:close/>
                </a:path>
              </a:pathLst>
            </a:custGeom>
            <a:ln w="9525">
              <a:solidFill>
                <a:srgbClr val="0043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30834"/>
              <a:ext cx="1868424" cy="1176045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6523481" y="671322"/>
            <a:ext cx="2459990" cy="3927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23189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Oltre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prospetto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di </a:t>
            </a:r>
            <a:r>
              <a:rPr sz="1600" dirty="0">
                <a:latin typeface="Arial MT"/>
                <a:cs typeface="Arial MT"/>
              </a:rPr>
              <a:t>Previsione</a:t>
            </a:r>
            <a:r>
              <a:rPr sz="1600" spc="-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Entrate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370" dirty="0">
                <a:latin typeface="Arial MT"/>
                <a:cs typeface="Arial MT"/>
              </a:rPr>
              <a:t>è</a:t>
            </a:r>
            <a:r>
              <a:rPr sz="1600" dirty="0">
                <a:latin typeface="Arial MT"/>
                <a:cs typeface="Arial MT"/>
              </a:rPr>
              <a:t> stato, </a:t>
            </a:r>
            <a:r>
              <a:rPr sz="1600" spc="-10" dirty="0">
                <a:latin typeface="Arial MT"/>
                <a:cs typeface="Arial MT"/>
              </a:rPr>
              <a:t>ovviamente,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65" dirty="0">
                <a:latin typeface="Arial MT"/>
                <a:cs typeface="Arial MT"/>
              </a:rPr>
              <a:t>variato </a:t>
            </a:r>
            <a:r>
              <a:rPr sz="1600" dirty="0">
                <a:latin typeface="Arial MT"/>
                <a:cs typeface="Arial MT"/>
              </a:rPr>
              <a:t>anche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Riepilogo</a:t>
            </a:r>
            <a:r>
              <a:rPr sz="1600" b="1" cap="small" spc="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cap="small" spc="-55" dirty="0">
                <a:solidFill>
                  <a:srgbClr val="00438D"/>
                </a:solidFill>
                <a:latin typeface="Arial"/>
                <a:cs typeface="Arial"/>
              </a:rPr>
              <a:t>delle </a:t>
            </a:r>
            <a:r>
              <a:rPr sz="1600" b="1" cap="small" spc="-20" dirty="0">
                <a:solidFill>
                  <a:srgbClr val="00438D"/>
                </a:solidFill>
                <a:latin typeface="Arial"/>
                <a:cs typeface="Arial"/>
              </a:rPr>
              <a:t>Entrate</a:t>
            </a:r>
            <a:r>
              <a:rPr sz="1600" b="1" cap="small" spc="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600" b="1" cap="small" spc="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cap="small" spc="-10" dirty="0">
                <a:solidFill>
                  <a:srgbClr val="00438D"/>
                </a:solidFill>
                <a:latin typeface="Arial"/>
                <a:cs typeface="Arial"/>
              </a:rPr>
              <a:t>Titoli</a:t>
            </a:r>
            <a:r>
              <a:rPr sz="1600" spc="-10" dirty="0">
                <a:latin typeface="Arial MT"/>
                <a:cs typeface="Arial MT"/>
              </a:rPr>
              <a:t>,</a:t>
            </a:r>
            <a:endParaRPr sz="16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introducendo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Fondo Pluriennale</a:t>
            </a:r>
            <a:r>
              <a:rPr sz="16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Vincolato</a:t>
            </a:r>
            <a:r>
              <a:rPr sz="16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00438D"/>
                </a:solidFill>
                <a:latin typeface="Arial"/>
                <a:cs typeface="Arial"/>
              </a:rPr>
              <a:t>per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incremento</a:t>
            </a:r>
            <a:r>
              <a:rPr sz="16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attività finanziarie</a:t>
            </a:r>
            <a:r>
              <a:rPr sz="1600" spc="-10" dirty="0">
                <a:latin typeface="Arial MT"/>
                <a:cs typeface="Arial MT"/>
              </a:rPr>
              <a:t>.</a:t>
            </a:r>
            <a:endParaRPr sz="1600">
              <a:latin typeface="Arial MT"/>
              <a:cs typeface="Arial MT"/>
            </a:endParaRPr>
          </a:p>
          <a:p>
            <a:pPr marL="12700" marR="78105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Arial MT"/>
                <a:cs typeface="Arial MT"/>
              </a:rPr>
              <a:t>Sarà</a:t>
            </a:r>
            <a:r>
              <a:rPr sz="1600" spc="-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importante</a:t>
            </a:r>
            <a:r>
              <a:rPr sz="1600" spc="-7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capire </a:t>
            </a:r>
            <a:r>
              <a:rPr sz="1600" dirty="0">
                <a:latin typeface="Arial MT"/>
                <a:cs typeface="Arial MT"/>
              </a:rPr>
              <a:t>come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collegare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capitoli </a:t>
            </a:r>
            <a:r>
              <a:rPr sz="1600" dirty="0">
                <a:latin typeface="Arial MT"/>
                <a:cs typeface="Arial MT"/>
              </a:rPr>
              <a:t>iscritti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P.F. </a:t>
            </a:r>
            <a:r>
              <a:rPr sz="1600" dirty="0">
                <a:latin typeface="Arial MT"/>
                <a:cs typeface="Arial MT"/>
              </a:rPr>
              <a:t>U.3.04.09.01.000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–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Fondo</a:t>
            </a:r>
            <a:endParaRPr sz="1600">
              <a:latin typeface="Arial MT"/>
              <a:cs typeface="Arial MT"/>
            </a:endParaRPr>
          </a:p>
          <a:p>
            <a:pPr marL="12700" marR="190500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Pluriennale</a:t>
            </a:r>
            <a:r>
              <a:rPr sz="1600" spc="-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Vincolato</a:t>
            </a:r>
            <a:r>
              <a:rPr sz="1600" spc="-10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per </a:t>
            </a:r>
            <a:r>
              <a:rPr sz="1600" dirty="0">
                <a:latin typeface="Arial MT"/>
                <a:cs typeface="Arial MT"/>
              </a:rPr>
              <a:t>attività</a:t>
            </a:r>
            <a:r>
              <a:rPr sz="1600" spc="-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finanziaria</a:t>
            </a:r>
            <a:r>
              <a:rPr sz="1600" spc="-7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alla </a:t>
            </a:r>
            <a:r>
              <a:rPr sz="1600" dirty="0">
                <a:latin typeface="Arial MT"/>
                <a:cs typeface="Arial MT"/>
              </a:rPr>
              <a:t>nuova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entrata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64376" y="3243707"/>
            <a:ext cx="1503552" cy="150355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65563" y="-532779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</a:t>
            </a:r>
            <a:r>
              <a:rPr spc="-20" dirty="0"/>
              <a:t> </a:t>
            </a:r>
            <a:r>
              <a:rPr dirty="0"/>
              <a:t>modifiche</a:t>
            </a:r>
            <a:r>
              <a:rPr spc="-30" dirty="0"/>
              <a:t> </a:t>
            </a:r>
            <a:r>
              <a:rPr dirty="0"/>
              <a:t>agli</a:t>
            </a:r>
            <a:r>
              <a:rPr spc="-20" dirty="0"/>
              <a:t> </a:t>
            </a:r>
            <a:r>
              <a:rPr dirty="0"/>
              <a:t>schemi</a:t>
            </a:r>
            <a:r>
              <a:rPr spc="-15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bilancio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19</a:t>
            </a:fld>
            <a:endParaRPr spc="-25" dirty="0"/>
          </a:p>
        </p:txBody>
      </p:sp>
      <p:grpSp>
        <p:nvGrpSpPr>
          <p:cNvPr id="4" name="object 4"/>
          <p:cNvGrpSpPr/>
          <p:nvPr/>
        </p:nvGrpSpPr>
        <p:grpSpPr>
          <a:xfrm>
            <a:off x="0" y="530834"/>
            <a:ext cx="5097780" cy="4226560"/>
            <a:chOff x="0" y="530834"/>
            <a:chExt cx="5097780" cy="422656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6353" y="646811"/>
              <a:ext cx="4341876" cy="410044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41591" y="642048"/>
              <a:ext cx="4351655" cy="4110354"/>
            </a:xfrm>
            <a:custGeom>
              <a:avLst/>
              <a:gdLst/>
              <a:ahLst/>
              <a:cxnLst/>
              <a:rect l="l" t="t" r="r" b="b"/>
              <a:pathLst>
                <a:path w="4351655" h="4110354">
                  <a:moveTo>
                    <a:pt x="0" y="4109974"/>
                  </a:moveTo>
                  <a:lnTo>
                    <a:pt x="4351401" y="4109974"/>
                  </a:lnTo>
                  <a:lnTo>
                    <a:pt x="4351401" y="0"/>
                  </a:lnTo>
                  <a:lnTo>
                    <a:pt x="0" y="0"/>
                  </a:lnTo>
                  <a:lnTo>
                    <a:pt x="0" y="4109974"/>
                  </a:lnTo>
                  <a:close/>
                </a:path>
              </a:pathLst>
            </a:custGeom>
            <a:ln w="9525">
              <a:solidFill>
                <a:srgbClr val="0043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530834"/>
              <a:ext cx="1868424" cy="1176045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8266938" y="715136"/>
            <a:ext cx="565150" cy="22161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250" b="1" spc="-10" dirty="0">
                <a:solidFill>
                  <a:srgbClr val="00438D"/>
                </a:solidFill>
                <a:latin typeface="Arial"/>
                <a:cs typeface="Arial"/>
              </a:rPr>
              <a:t>PARTE</a:t>
            </a:r>
            <a:endParaRPr sz="12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99328" y="625502"/>
            <a:ext cx="1120140" cy="10502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 marR="186055">
              <a:lnSpc>
                <a:spcPct val="118200"/>
              </a:lnSpc>
              <a:spcBef>
                <a:spcPts val="140"/>
              </a:spcBef>
            </a:pPr>
            <a:r>
              <a:rPr sz="1600" b="1" cap="small" spc="-10" dirty="0">
                <a:solidFill>
                  <a:srgbClr val="00438D"/>
                </a:solidFill>
                <a:latin typeface="Arial"/>
                <a:cs typeface="Arial"/>
              </a:rPr>
              <a:t>Equilibri </a:t>
            </a:r>
            <a:r>
              <a:rPr sz="1600" b="1" cap="small" spc="-50" dirty="0">
                <a:solidFill>
                  <a:srgbClr val="00438D"/>
                </a:solidFill>
                <a:latin typeface="Arial"/>
                <a:cs typeface="Arial"/>
              </a:rPr>
              <a:t>corrente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600" spc="-10" dirty="0">
                <a:latin typeface="Arial MT"/>
                <a:cs typeface="Arial MT"/>
              </a:rPr>
              <a:t>L’iscrizione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Pluriennale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05753" y="675512"/>
            <a:ext cx="162941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31800" algn="l"/>
                <a:tab pos="1503045" algn="l"/>
              </a:tabLst>
            </a:pPr>
            <a:r>
              <a:rPr sz="1600" b="1" cap="small" spc="-25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	</a:t>
            </a:r>
            <a:r>
              <a:rPr sz="1600" b="1" cap="small" spc="-10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	</a:t>
            </a:r>
            <a:r>
              <a:rPr sz="1600" b="1" cap="small" spc="-330" dirty="0">
                <a:solidFill>
                  <a:srgbClr val="00438D"/>
                </a:solidFill>
                <a:latin typeface="Arial"/>
                <a:cs typeface="Arial"/>
              </a:rPr>
              <a:t>–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80"/>
              </a:spcBef>
            </a:pPr>
            <a:endParaRPr sz="1250">
              <a:latin typeface="Arial"/>
              <a:cs typeface="Arial"/>
            </a:endParaRPr>
          </a:p>
          <a:p>
            <a:pPr marL="78105">
              <a:lnSpc>
                <a:spcPct val="100000"/>
              </a:lnSpc>
              <a:tabLst>
                <a:tab pos="529590" algn="l"/>
                <a:tab pos="1049020" algn="l"/>
              </a:tabLst>
            </a:pPr>
            <a:r>
              <a:rPr sz="1600" spc="-25" dirty="0">
                <a:latin typeface="Arial MT"/>
                <a:cs typeface="Arial MT"/>
              </a:rPr>
              <a:t>del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20" dirty="0">
                <a:latin typeface="Arial MT"/>
                <a:cs typeface="Arial MT"/>
              </a:rPr>
              <a:t>rigo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b="1" spc="-25" dirty="0">
                <a:solidFill>
                  <a:srgbClr val="00438D"/>
                </a:solidFill>
                <a:latin typeface="Arial"/>
                <a:cs typeface="Arial"/>
              </a:rPr>
              <a:t>Q1</a:t>
            </a:r>
            <a:endParaRPr sz="1600">
              <a:latin typeface="Arial"/>
              <a:cs typeface="Arial"/>
            </a:endParaRPr>
          </a:p>
          <a:p>
            <a:pPr marL="203200">
              <a:lnSpc>
                <a:spcPct val="100000"/>
              </a:lnSpc>
            </a:pP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Vincolato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12202" y="1163192"/>
            <a:ext cx="112014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6350" algn="r">
              <a:lnSpc>
                <a:spcPct val="100000"/>
              </a:lnSpc>
              <a:spcBef>
                <a:spcPts val="95"/>
              </a:spcBef>
              <a:tabLst>
                <a:tab pos="295275" algn="l"/>
              </a:tabLst>
            </a:pPr>
            <a:r>
              <a:rPr sz="1600" b="1" spc="-50" dirty="0">
                <a:solidFill>
                  <a:srgbClr val="00438D"/>
                </a:solidFill>
                <a:latin typeface="Arial"/>
                <a:cs typeface="Arial"/>
              </a:rPr>
              <a:t>–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	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Fondo</a:t>
            </a:r>
            <a:endParaRPr sz="16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tabLst>
                <a:tab pos="517525" algn="l"/>
              </a:tabLst>
            </a:pPr>
            <a:r>
              <a:rPr sz="1600" b="1" spc="-25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	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spesa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99328" y="1651254"/>
            <a:ext cx="3535045" cy="1488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411480" algn="l"/>
                <a:tab pos="636905" algn="l"/>
                <a:tab pos="1503045" algn="l"/>
                <a:tab pos="2181225" algn="l"/>
                <a:tab pos="2672080" algn="l"/>
                <a:tab pos="3022600" algn="l"/>
              </a:tabLst>
            </a:pP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titolo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	2.04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35" dirty="0">
                <a:latin typeface="Arial MT"/>
                <a:cs typeface="Arial MT"/>
              </a:rPr>
              <a:t>  </a:t>
            </a:r>
            <a:r>
              <a:rPr sz="1600" spc="-25" dirty="0">
                <a:latin typeface="Arial MT"/>
                <a:cs typeface="Arial MT"/>
              </a:rPr>
              <a:t>in</a:t>
            </a:r>
            <a:r>
              <a:rPr sz="1600" dirty="0">
                <a:latin typeface="Arial MT"/>
                <a:cs typeface="Arial MT"/>
              </a:rPr>
              <a:t>	assenza</a:t>
            </a:r>
            <a:r>
              <a:rPr sz="1600" spc="30" dirty="0">
                <a:latin typeface="Arial MT"/>
                <a:cs typeface="Arial MT"/>
              </a:rPr>
              <a:t>  </a:t>
            </a:r>
            <a:r>
              <a:rPr sz="1600" spc="-25" dirty="0">
                <a:latin typeface="Arial MT"/>
                <a:cs typeface="Arial MT"/>
              </a:rPr>
              <a:t>di</a:t>
            </a:r>
            <a:r>
              <a:rPr sz="1600" dirty="0">
                <a:latin typeface="Arial MT"/>
                <a:cs typeface="Arial MT"/>
              </a:rPr>
              <a:t>	un</a:t>
            </a:r>
            <a:r>
              <a:rPr sz="1600" spc="50" dirty="0">
                <a:latin typeface="Arial MT"/>
                <a:cs typeface="Arial MT"/>
              </a:rPr>
              <a:t>  </a:t>
            </a:r>
            <a:r>
              <a:rPr sz="1600" spc="-10" dirty="0">
                <a:latin typeface="Arial MT"/>
                <a:cs typeface="Arial MT"/>
              </a:rPr>
              <a:t>piano </a:t>
            </a:r>
            <a:r>
              <a:rPr sz="1600" dirty="0">
                <a:latin typeface="Arial MT"/>
                <a:cs typeface="Arial MT"/>
              </a:rPr>
              <a:t>finanziario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specifico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spese</a:t>
            </a:r>
            <a:r>
              <a:rPr sz="1600" spc="14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(che </a:t>
            </a:r>
            <a:r>
              <a:rPr sz="1600" dirty="0">
                <a:latin typeface="Arial MT"/>
                <a:cs typeface="Arial MT"/>
              </a:rPr>
              <a:t>continueranno</a:t>
            </a:r>
            <a:r>
              <a:rPr sz="1600" spc="3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</a:t>
            </a:r>
            <a:r>
              <a:rPr sz="1600" spc="3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essere</a:t>
            </a:r>
            <a:r>
              <a:rPr sz="1600" spc="3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imputate</a:t>
            </a:r>
            <a:r>
              <a:rPr sz="1600" spc="37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al PF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10" dirty="0">
                <a:latin typeface="Arial MT"/>
                <a:cs typeface="Arial MT"/>
              </a:rPr>
              <a:t>U.2.05.02.01.000)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10" dirty="0">
                <a:latin typeface="Arial MT"/>
                <a:cs typeface="Arial MT"/>
              </a:rPr>
              <a:t>renderà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10" dirty="0">
                <a:latin typeface="Arial MT"/>
                <a:cs typeface="Arial MT"/>
              </a:rPr>
              <a:t>molto </a:t>
            </a:r>
            <a:r>
              <a:rPr sz="1600" dirty="0">
                <a:latin typeface="Arial MT"/>
                <a:cs typeface="Arial MT"/>
              </a:rPr>
              <a:t>complicato</a:t>
            </a:r>
            <a:r>
              <a:rPr sz="1600" spc="-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identificare</a:t>
            </a:r>
            <a:r>
              <a:rPr sz="1600" spc="-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tale</a:t>
            </a:r>
            <a:r>
              <a:rPr sz="1600" spc="-7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fattispecie. </a:t>
            </a:r>
            <a:r>
              <a:rPr sz="1600" dirty="0">
                <a:latin typeface="Arial MT"/>
                <a:cs typeface="Arial MT"/>
              </a:rPr>
              <a:t>Sarà</a:t>
            </a:r>
            <a:r>
              <a:rPr sz="1600" spc="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necessario</a:t>
            </a:r>
            <a:r>
              <a:rPr sz="1600" spc="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codificare</a:t>
            </a:r>
            <a:r>
              <a:rPr sz="1600" spc="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capitolo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08114" y="3114547"/>
            <a:ext cx="182562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0955">
              <a:lnSpc>
                <a:spcPct val="100000"/>
              </a:lnSpc>
              <a:spcBef>
                <a:spcPts val="95"/>
              </a:spcBef>
              <a:tabLst>
                <a:tab pos="847725" algn="l"/>
                <a:tab pos="1141730" algn="l"/>
                <a:tab pos="1720850" algn="l"/>
              </a:tabLst>
            </a:pPr>
            <a:r>
              <a:rPr sz="1600" spc="-10" dirty="0">
                <a:latin typeface="Arial MT"/>
                <a:cs typeface="Arial MT"/>
              </a:rPr>
              <a:t>entrate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50" dirty="0">
                <a:latin typeface="Arial MT"/>
                <a:cs typeface="Arial MT"/>
              </a:rPr>
              <a:t>e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10" dirty="0">
                <a:latin typeface="Arial MT"/>
                <a:cs typeface="Arial MT"/>
              </a:rPr>
              <a:t>gestire, manualmente,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25" dirty="0">
                <a:latin typeface="Arial MT"/>
                <a:cs typeface="Arial MT"/>
              </a:rPr>
              <a:t>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99328" y="3114547"/>
            <a:ext cx="157543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419100" algn="l"/>
                <a:tab pos="928369" algn="l"/>
                <a:tab pos="1402715" algn="l"/>
              </a:tabLst>
            </a:pPr>
            <a:r>
              <a:rPr sz="1600" spc="-25" dirty="0">
                <a:latin typeface="Arial MT"/>
                <a:cs typeface="Arial MT"/>
              </a:rPr>
              <a:t>ad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25" dirty="0">
                <a:latin typeface="Arial MT"/>
                <a:cs typeface="Arial MT"/>
              </a:rPr>
              <a:t>hoc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25" dirty="0">
                <a:latin typeface="Arial MT"/>
                <a:cs typeface="Arial MT"/>
              </a:rPr>
              <a:t>per</a:t>
            </a:r>
            <a:r>
              <a:rPr sz="1600" dirty="0">
                <a:latin typeface="Arial MT"/>
                <a:cs typeface="Arial MT"/>
              </a:rPr>
              <a:t>	</a:t>
            </a:r>
            <a:r>
              <a:rPr sz="1600" spc="-25" dirty="0">
                <a:latin typeface="Arial MT"/>
                <a:cs typeface="Arial MT"/>
              </a:rPr>
              <a:t>le </a:t>
            </a:r>
            <a:r>
              <a:rPr sz="1600" spc="-10" dirty="0">
                <a:latin typeface="Arial MT"/>
                <a:cs typeface="Arial MT"/>
              </a:rPr>
              <a:t>probabilmente prospetto.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6596" y="2150491"/>
            <a:ext cx="4481195" cy="727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300" b="1" spc="-10" dirty="0">
                <a:solidFill>
                  <a:srgbClr val="00438D"/>
                </a:solidFill>
                <a:latin typeface="Arial"/>
                <a:cs typeface="Arial"/>
              </a:rPr>
              <a:t>L’iter</a:t>
            </a:r>
            <a:r>
              <a:rPr sz="23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23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formazione</a:t>
            </a:r>
            <a:r>
              <a:rPr sz="2300" b="1" spc="-8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23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00438D"/>
                </a:solidFill>
                <a:latin typeface="Arial"/>
                <a:cs typeface="Arial"/>
              </a:rPr>
              <a:t>bilancio: cenni</a:t>
            </a:r>
            <a:endParaRPr sz="23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Bilancio</a:t>
            </a:r>
            <a:r>
              <a:rPr spc="-25" dirty="0"/>
              <a:t> </a:t>
            </a:r>
            <a:r>
              <a:rPr dirty="0"/>
              <a:t>di</a:t>
            </a:r>
            <a:r>
              <a:rPr spc="-25" dirty="0"/>
              <a:t> </a:t>
            </a:r>
            <a:r>
              <a:rPr dirty="0"/>
              <a:t>previsione</a:t>
            </a:r>
            <a:r>
              <a:rPr spc="20" dirty="0"/>
              <a:t> </a:t>
            </a:r>
            <a:r>
              <a:rPr spc="-10" dirty="0"/>
              <a:t>2025-</a:t>
            </a:r>
            <a:r>
              <a:rPr dirty="0"/>
              <a:t>2027</a:t>
            </a:r>
            <a:r>
              <a:rPr spc="-5" dirty="0"/>
              <a:t> </a:t>
            </a:r>
            <a:r>
              <a:rPr dirty="0"/>
              <a:t>tra</a:t>
            </a:r>
            <a:r>
              <a:rPr spc="-30" dirty="0"/>
              <a:t> </a:t>
            </a:r>
            <a:r>
              <a:rPr dirty="0"/>
              <a:t>novità</a:t>
            </a:r>
            <a:r>
              <a:rPr spc="20" dirty="0"/>
              <a:t> </a:t>
            </a:r>
            <a:r>
              <a:rPr dirty="0"/>
              <a:t>e</a:t>
            </a:r>
            <a:r>
              <a:rPr spc="-20" dirty="0"/>
              <a:t> </a:t>
            </a:r>
            <a:r>
              <a:rPr spc="-10" dirty="0"/>
              <a:t>conferme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66136" y="150876"/>
            <a:ext cx="3015488" cy="188468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22884" y="171450"/>
            <a:ext cx="39376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Le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modifiche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agli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schemi</a:t>
            </a:r>
            <a:r>
              <a:rPr sz="1800" b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800" b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4180" y="2380488"/>
            <a:ext cx="164592" cy="16916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11581" y="1789302"/>
            <a:ext cx="8321040" cy="820419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 marR="5080">
              <a:lnSpc>
                <a:spcPct val="70000"/>
              </a:lnSpc>
              <a:spcBef>
                <a:spcPts val="780"/>
              </a:spcBef>
            </a:pP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Il</a:t>
            </a:r>
            <a:r>
              <a:rPr sz="1900" b="0" spc="13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piano</a:t>
            </a:r>
            <a:r>
              <a:rPr sz="1900" b="0" spc="14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finanziario</a:t>
            </a:r>
            <a:r>
              <a:rPr sz="1900" b="0" spc="15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U.2.04,</a:t>
            </a:r>
            <a:r>
              <a:rPr sz="1900" b="0" spc="14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in</a:t>
            </a:r>
            <a:r>
              <a:rPr sz="1900" b="0" spc="13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ottemperanza</a:t>
            </a:r>
            <a:r>
              <a:rPr sz="1900" b="0" spc="14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ai</a:t>
            </a:r>
            <a:r>
              <a:rPr sz="1900" b="0" spc="15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dettami</a:t>
            </a:r>
            <a:r>
              <a:rPr sz="1900" b="0" spc="15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del</a:t>
            </a:r>
            <a:r>
              <a:rPr sz="1900" b="0" spc="13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Glossario</a:t>
            </a:r>
            <a:r>
              <a:rPr sz="1900" b="0" spc="15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spc="-10" dirty="0">
                <a:solidFill>
                  <a:srgbClr val="000000"/>
                </a:solidFill>
                <a:latin typeface="Arial MT"/>
                <a:cs typeface="Arial MT"/>
              </a:rPr>
              <a:t>SIOPE,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va</a:t>
            </a:r>
            <a:r>
              <a:rPr sz="1900" b="0" spc="-7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dirty="0">
                <a:solidFill>
                  <a:srgbClr val="000000"/>
                </a:solidFill>
                <a:latin typeface="Arial MT"/>
                <a:cs typeface="Arial MT"/>
              </a:rPr>
              <a:t>utilizzato</a:t>
            </a:r>
            <a:r>
              <a:rPr sz="1900" b="0" spc="-3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900" b="0" spc="-20" dirty="0">
                <a:solidFill>
                  <a:srgbClr val="000000"/>
                </a:solidFill>
                <a:latin typeface="Arial MT"/>
                <a:cs typeface="Arial MT"/>
              </a:rPr>
              <a:t>per:</a:t>
            </a:r>
            <a:endParaRPr sz="190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  <a:spcBef>
                <a:spcPts val="105"/>
              </a:spcBef>
            </a:pPr>
            <a:r>
              <a:rPr sz="1900" dirty="0"/>
              <a:t>Accollo</a:t>
            </a:r>
            <a:r>
              <a:rPr sz="1900" spc="-15" dirty="0"/>
              <a:t> </a:t>
            </a:r>
            <a:r>
              <a:rPr sz="1900" dirty="0"/>
              <a:t>di</a:t>
            </a:r>
            <a:r>
              <a:rPr sz="1900" spc="-50" dirty="0"/>
              <a:t> </a:t>
            </a:r>
            <a:r>
              <a:rPr sz="1900" dirty="0"/>
              <a:t>mutui</a:t>
            </a:r>
            <a:r>
              <a:rPr sz="1900" spc="-30" dirty="0"/>
              <a:t> </a:t>
            </a:r>
            <a:r>
              <a:rPr sz="1900" dirty="0"/>
              <a:t>in</a:t>
            </a:r>
            <a:r>
              <a:rPr sz="1900" spc="-40" dirty="0"/>
              <a:t> </a:t>
            </a:r>
            <a:r>
              <a:rPr sz="1900" dirty="0"/>
              <a:t>capo</a:t>
            </a:r>
            <a:r>
              <a:rPr sz="1900" spc="-15" dirty="0"/>
              <a:t> </a:t>
            </a:r>
            <a:r>
              <a:rPr sz="1900" dirty="0"/>
              <a:t>al</a:t>
            </a:r>
            <a:r>
              <a:rPr sz="1900" spc="-35" dirty="0"/>
              <a:t> </a:t>
            </a:r>
            <a:r>
              <a:rPr sz="1900" spc="-10" dirty="0"/>
              <a:t>beneficiario;</a:t>
            </a:r>
            <a:endParaRPr sz="1900"/>
          </a:p>
        </p:txBody>
      </p:sp>
      <p:grpSp>
        <p:nvGrpSpPr>
          <p:cNvPr id="6" name="object 6"/>
          <p:cNvGrpSpPr/>
          <p:nvPr/>
        </p:nvGrpSpPr>
        <p:grpSpPr>
          <a:xfrm>
            <a:off x="424180" y="2685288"/>
            <a:ext cx="165100" cy="474345"/>
            <a:chOff x="424180" y="2685288"/>
            <a:chExt cx="165100" cy="47434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4180" y="2685288"/>
              <a:ext cx="164592" cy="16916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4180" y="2990088"/>
              <a:ext cx="164592" cy="169163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411581" y="2584475"/>
            <a:ext cx="8322309" cy="215519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299085">
              <a:lnSpc>
                <a:spcPct val="100000"/>
              </a:lnSpc>
              <a:spcBef>
                <a:spcPts val="220"/>
              </a:spcBef>
            </a:pP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Escussione</a:t>
            </a:r>
            <a:r>
              <a:rPr sz="19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900" b="1" spc="-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garanzie</a:t>
            </a:r>
            <a:r>
              <a:rPr sz="19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a</a:t>
            </a:r>
            <a:r>
              <a:rPr sz="19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capo</a:t>
            </a:r>
            <a:r>
              <a:rPr sz="19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9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spc="-10" dirty="0">
                <a:solidFill>
                  <a:srgbClr val="00438D"/>
                </a:solidFill>
                <a:latin typeface="Arial"/>
                <a:cs typeface="Arial"/>
              </a:rPr>
              <a:t>beneficiario;</a:t>
            </a:r>
            <a:endParaRPr sz="1900">
              <a:latin typeface="Arial"/>
              <a:cs typeface="Arial"/>
            </a:endParaRPr>
          </a:p>
          <a:p>
            <a:pPr marL="299085" marR="8255">
              <a:lnSpc>
                <a:spcPct val="70000"/>
              </a:lnSpc>
              <a:spcBef>
                <a:spcPts val="805"/>
              </a:spcBef>
            </a:pP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Ripiano</a:t>
            </a:r>
            <a:r>
              <a:rPr sz="1900" b="1" spc="1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9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disavanzi</a:t>
            </a:r>
            <a:r>
              <a:rPr sz="1900" b="1" spc="1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900" b="1" spc="10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beneficiario,</a:t>
            </a:r>
            <a:r>
              <a:rPr sz="1900" b="1" spc="1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senza</a:t>
            </a:r>
            <a:r>
              <a:rPr sz="1900" b="1" spc="1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che</a:t>
            </a:r>
            <a:r>
              <a:rPr sz="19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900" b="1" spc="1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questo</a:t>
            </a:r>
            <a:r>
              <a:rPr sz="1900" b="1" spc="1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spc="-10" dirty="0">
                <a:solidFill>
                  <a:srgbClr val="00438D"/>
                </a:solidFill>
                <a:latin typeface="Arial"/>
                <a:cs typeface="Arial"/>
              </a:rPr>
              <a:t>soggetto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si</a:t>
            </a:r>
            <a:r>
              <a:rPr sz="1900" b="1" spc="-8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verifichino</a:t>
            </a:r>
            <a:r>
              <a:rPr sz="19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00438D"/>
                </a:solidFill>
                <a:latin typeface="Arial"/>
                <a:cs typeface="Arial"/>
              </a:rPr>
              <a:t>incrementi</a:t>
            </a:r>
            <a:r>
              <a:rPr sz="19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900" b="1" spc="-10" dirty="0">
                <a:solidFill>
                  <a:srgbClr val="00438D"/>
                </a:solidFill>
                <a:latin typeface="Arial"/>
                <a:cs typeface="Arial"/>
              </a:rPr>
              <a:t>patrimoniali.</a:t>
            </a:r>
            <a:endParaRPr sz="1900">
              <a:latin typeface="Arial"/>
              <a:cs typeface="Arial"/>
            </a:endParaRPr>
          </a:p>
          <a:p>
            <a:pPr marL="12700">
              <a:lnSpc>
                <a:spcPts val="1939"/>
              </a:lnSpc>
              <a:spcBef>
                <a:spcPts val="105"/>
              </a:spcBef>
            </a:pPr>
            <a:r>
              <a:rPr sz="1900" dirty="0">
                <a:latin typeface="Arial MT"/>
                <a:cs typeface="Arial MT"/>
              </a:rPr>
              <a:t>Qualora</a:t>
            </a:r>
            <a:r>
              <a:rPr sz="1900" spc="1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queste</a:t>
            </a:r>
            <a:r>
              <a:rPr sz="1900" spc="1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spese</a:t>
            </a:r>
            <a:r>
              <a:rPr sz="1900" spc="1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fossero</a:t>
            </a:r>
            <a:r>
              <a:rPr sz="1900" spc="17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finanziate</a:t>
            </a:r>
            <a:r>
              <a:rPr sz="1900" spc="17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da</a:t>
            </a:r>
            <a:r>
              <a:rPr sz="1900" spc="16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entrate</a:t>
            </a:r>
            <a:r>
              <a:rPr sz="1900" spc="1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correnti</a:t>
            </a:r>
            <a:r>
              <a:rPr sz="1900" spc="17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o</a:t>
            </a:r>
            <a:r>
              <a:rPr sz="1900" spc="16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da</a:t>
            </a:r>
            <a:r>
              <a:rPr sz="1900" spc="16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avanzo</a:t>
            </a:r>
            <a:r>
              <a:rPr sz="1900" spc="165" dirty="0">
                <a:latin typeface="Arial MT"/>
                <a:cs typeface="Arial MT"/>
              </a:rPr>
              <a:t> </a:t>
            </a:r>
            <a:r>
              <a:rPr sz="1900" spc="-25" dirty="0">
                <a:latin typeface="Arial MT"/>
                <a:cs typeface="Arial MT"/>
              </a:rPr>
              <a:t>di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ts val="1595"/>
              </a:lnSpc>
              <a:tabLst>
                <a:tab pos="1903730" algn="l"/>
                <a:tab pos="3002915" algn="l"/>
                <a:tab pos="3509010" algn="l"/>
                <a:tab pos="4188460" algn="l"/>
                <a:tab pos="5207000" algn="l"/>
                <a:tab pos="6092190" algn="l"/>
                <a:tab pos="6570980" algn="l"/>
                <a:tab pos="7614920" algn="l"/>
                <a:tab pos="8133080" algn="l"/>
              </a:tabLst>
            </a:pPr>
            <a:r>
              <a:rPr sz="1900" spc="-10" dirty="0">
                <a:latin typeface="Arial MT"/>
                <a:cs typeface="Arial MT"/>
              </a:rPr>
              <a:t>amministrazione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applicato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0" dirty="0">
                <a:latin typeface="Arial MT"/>
                <a:cs typeface="Arial MT"/>
              </a:rPr>
              <a:t>alla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parte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corrente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(dando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5" dirty="0">
                <a:latin typeface="Arial MT"/>
                <a:cs typeface="Arial MT"/>
              </a:rPr>
              <a:t>per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scontato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5" dirty="0">
                <a:latin typeface="Arial MT"/>
                <a:cs typeface="Arial MT"/>
              </a:rPr>
              <a:t>che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5" dirty="0">
                <a:latin typeface="Arial MT"/>
                <a:cs typeface="Arial MT"/>
              </a:rPr>
              <a:t>si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ts val="1595"/>
              </a:lnSpc>
              <a:tabLst>
                <a:tab pos="5048250" algn="l"/>
                <a:tab pos="6130290" algn="l"/>
                <a:tab pos="7795259" algn="l"/>
              </a:tabLst>
            </a:pPr>
            <a:r>
              <a:rPr sz="1900" dirty="0">
                <a:latin typeface="Arial MT"/>
                <a:cs typeface="Arial MT"/>
              </a:rPr>
              <a:t>tratta</a:t>
            </a:r>
            <a:r>
              <a:rPr sz="1900" spc="42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di</a:t>
            </a:r>
            <a:r>
              <a:rPr sz="1900" spc="42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spesa</a:t>
            </a:r>
            <a:r>
              <a:rPr sz="1900" spc="42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non</a:t>
            </a:r>
            <a:r>
              <a:rPr sz="1900" spc="42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ripetitive)</a:t>
            </a:r>
            <a:r>
              <a:rPr sz="1900" spc="43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con</a:t>
            </a:r>
            <a:r>
              <a:rPr sz="1900" spc="425" dirty="0">
                <a:latin typeface="Arial MT"/>
                <a:cs typeface="Arial MT"/>
              </a:rPr>
              <a:t> </a:t>
            </a:r>
            <a:r>
              <a:rPr sz="1900" spc="-10" dirty="0">
                <a:latin typeface="Arial MT"/>
                <a:cs typeface="Arial MT"/>
              </a:rPr>
              <a:t>esigibilità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anteriore</a:t>
            </a:r>
            <a:r>
              <a:rPr sz="1900" dirty="0">
                <a:latin typeface="Arial MT"/>
                <a:cs typeface="Arial MT"/>
              </a:rPr>
              <a:t>	alla</a:t>
            </a:r>
            <a:r>
              <a:rPr sz="1900" spc="420" dirty="0">
                <a:latin typeface="Arial MT"/>
                <a:cs typeface="Arial MT"/>
              </a:rPr>
              <a:t> </a:t>
            </a:r>
            <a:r>
              <a:rPr sz="1900" spc="-10" dirty="0">
                <a:latin typeface="Arial MT"/>
                <a:cs typeface="Arial MT"/>
              </a:rPr>
              <a:t>scadenza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della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ts val="1595"/>
              </a:lnSpc>
              <a:tabLst>
                <a:tab pos="791210" algn="l"/>
                <a:tab pos="1397635" algn="l"/>
                <a:tab pos="1720850" algn="l"/>
                <a:tab pos="2581910" algn="l"/>
                <a:tab pos="3228340" algn="l"/>
                <a:tab pos="3498215" algn="l"/>
                <a:tab pos="4293870" algn="l"/>
                <a:tab pos="5706745" algn="l"/>
                <a:tab pos="6920230" algn="l"/>
                <a:tab pos="8117840" algn="l"/>
              </a:tabLst>
            </a:pPr>
            <a:r>
              <a:rPr sz="1900" spc="-10" dirty="0">
                <a:latin typeface="Arial MT"/>
                <a:cs typeface="Arial MT"/>
              </a:rPr>
              <a:t>spesa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0" dirty="0">
                <a:latin typeface="Arial MT"/>
                <a:cs typeface="Arial MT"/>
              </a:rPr>
              <a:t>(che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5" dirty="0">
                <a:latin typeface="Arial MT"/>
                <a:cs typeface="Arial MT"/>
              </a:rPr>
              <a:t>in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questo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0" dirty="0">
                <a:latin typeface="Arial MT"/>
                <a:cs typeface="Arial MT"/>
              </a:rPr>
              <a:t>caso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50" dirty="0">
                <a:latin typeface="Arial MT"/>
                <a:cs typeface="Arial MT"/>
              </a:rPr>
              <a:t>è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legata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all’orizzonte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temporale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dell’uscita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5" dirty="0">
                <a:latin typeface="Arial MT"/>
                <a:cs typeface="Arial MT"/>
              </a:rPr>
              <a:t>di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ts val="1595"/>
              </a:lnSpc>
              <a:tabLst>
                <a:tab pos="918844" algn="l"/>
                <a:tab pos="1221105" algn="l"/>
                <a:tab pos="1753235" algn="l"/>
                <a:tab pos="2851785" algn="l"/>
                <a:tab pos="3665854" algn="l"/>
                <a:tab pos="5005705" algn="l"/>
                <a:tab pos="6125845" algn="l"/>
                <a:tab pos="6642734" algn="l"/>
                <a:tab pos="6904990" algn="l"/>
                <a:tab pos="7409180" algn="l"/>
                <a:tab pos="7980680" algn="l"/>
              </a:tabLst>
            </a:pPr>
            <a:r>
              <a:rPr sz="1900" spc="-10" dirty="0">
                <a:latin typeface="Arial MT"/>
                <a:cs typeface="Arial MT"/>
              </a:rPr>
              <a:t>cassa),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5" dirty="0">
                <a:latin typeface="Arial MT"/>
                <a:cs typeface="Arial MT"/>
              </a:rPr>
              <a:t>si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5" dirty="0">
                <a:latin typeface="Arial MT"/>
                <a:cs typeface="Arial MT"/>
              </a:rPr>
              <a:t>può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generare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Fondo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Pluriennale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10" dirty="0">
                <a:latin typeface="Arial MT"/>
                <a:cs typeface="Arial MT"/>
              </a:rPr>
              <a:t>Vincolato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5" dirty="0">
                <a:latin typeface="Arial MT"/>
                <a:cs typeface="Arial MT"/>
              </a:rPr>
              <a:t>che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50" dirty="0">
                <a:latin typeface="Arial MT"/>
                <a:cs typeface="Arial MT"/>
              </a:rPr>
              <a:t>–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0" dirty="0">
                <a:latin typeface="Arial MT"/>
                <a:cs typeface="Arial MT"/>
              </a:rPr>
              <a:t>alla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0" dirty="0">
                <a:latin typeface="Arial MT"/>
                <a:cs typeface="Arial MT"/>
              </a:rPr>
              <a:t>luce</a:t>
            </a:r>
            <a:r>
              <a:rPr sz="1900" dirty="0">
                <a:latin typeface="Arial MT"/>
                <a:cs typeface="Arial MT"/>
              </a:rPr>
              <a:t>	</a:t>
            </a:r>
            <a:r>
              <a:rPr sz="1900" spc="-25" dirty="0">
                <a:latin typeface="Arial MT"/>
                <a:cs typeface="Arial MT"/>
              </a:rPr>
              <a:t>del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ts val="1939"/>
              </a:lnSpc>
            </a:pPr>
            <a:r>
              <a:rPr sz="1900" dirty="0">
                <a:latin typeface="Arial MT"/>
                <a:cs typeface="Arial MT"/>
              </a:rPr>
              <a:t>nuovo</a:t>
            </a:r>
            <a:r>
              <a:rPr sz="1900" spc="1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prospetto</a:t>
            </a:r>
            <a:r>
              <a:rPr sz="1900" spc="14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–</a:t>
            </a:r>
            <a:r>
              <a:rPr sz="1900" spc="13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dovrà</a:t>
            </a:r>
            <a:r>
              <a:rPr sz="1900" spc="1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essere</a:t>
            </a:r>
            <a:r>
              <a:rPr sz="1900" spc="1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gestito</a:t>
            </a:r>
            <a:r>
              <a:rPr sz="1900" spc="1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con</a:t>
            </a:r>
            <a:r>
              <a:rPr sz="1900" spc="1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particolare</a:t>
            </a:r>
            <a:r>
              <a:rPr sz="1900" spc="1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attenzione</a:t>
            </a:r>
            <a:r>
              <a:rPr sz="1900" spc="1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e</a:t>
            </a:r>
            <a:r>
              <a:rPr sz="1900" spc="145" dirty="0">
                <a:latin typeface="Arial MT"/>
                <a:cs typeface="Arial MT"/>
              </a:rPr>
              <a:t> </a:t>
            </a:r>
            <a:r>
              <a:rPr sz="1900" spc="-10" dirty="0">
                <a:latin typeface="Arial MT"/>
                <a:cs typeface="Arial MT"/>
              </a:rPr>
              <a:t>capitoli</a:t>
            </a:r>
            <a:endParaRPr sz="19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1581" y="4627879"/>
            <a:ext cx="81788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dirty="0">
                <a:latin typeface="Arial MT"/>
                <a:cs typeface="Arial MT"/>
              </a:rPr>
              <a:t>ad</a:t>
            </a:r>
            <a:r>
              <a:rPr sz="1900" spc="-15" dirty="0">
                <a:latin typeface="Arial MT"/>
                <a:cs typeface="Arial MT"/>
              </a:rPr>
              <a:t> </a:t>
            </a:r>
            <a:r>
              <a:rPr sz="1900" spc="-20" dirty="0">
                <a:latin typeface="Arial MT"/>
                <a:cs typeface="Arial MT"/>
              </a:rPr>
              <a:t>hoc.</a:t>
            </a:r>
            <a:endParaRPr sz="19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147050" y="4775403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00438D"/>
                </a:solidFill>
                <a:latin typeface="Arial"/>
                <a:cs typeface="Arial"/>
              </a:rPr>
              <a:t>20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-608503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</a:t>
            </a:r>
            <a:r>
              <a:rPr spc="-20" dirty="0"/>
              <a:t> </a:t>
            </a:r>
            <a:r>
              <a:rPr dirty="0"/>
              <a:t>modifiche</a:t>
            </a:r>
            <a:r>
              <a:rPr spc="-30" dirty="0"/>
              <a:t> </a:t>
            </a:r>
            <a:r>
              <a:rPr dirty="0"/>
              <a:t>agli</a:t>
            </a:r>
            <a:r>
              <a:rPr spc="-20" dirty="0"/>
              <a:t> </a:t>
            </a:r>
            <a:r>
              <a:rPr dirty="0"/>
              <a:t>schemi</a:t>
            </a:r>
            <a:r>
              <a:rPr spc="-15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bilancio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21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0" y="405485"/>
            <a:ext cx="5543550" cy="4509770"/>
            <a:chOff x="0" y="405485"/>
            <a:chExt cx="5543550" cy="450977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2124" y="609600"/>
              <a:ext cx="4591558" cy="429577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937361" y="604837"/>
              <a:ext cx="4601210" cy="4305300"/>
            </a:xfrm>
            <a:custGeom>
              <a:avLst/>
              <a:gdLst/>
              <a:ahLst/>
              <a:cxnLst/>
              <a:rect l="l" t="t" r="r" b="b"/>
              <a:pathLst>
                <a:path w="4601210" h="4305300">
                  <a:moveTo>
                    <a:pt x="0" y="4305300"/>
                  </a:moveTo>
                  <a:lnTo>
                    <a:pt x="4601083" y="4305300"/>
                  </a:lnTo>
                  <a:lnTo>
                    <a:pt x="4601083" y="0"/>
                  </a:lnTo>
                  <a:lnTo>
                    <a:pt x="0" y="0"/>
                  </a:lnTo>
                  <a:lnTo>
                    <a:pt x="0" y="4305300"/>
                  </a:lnTo>
                  <a:close/>
                </a:path>
              </a:pathLst>
            </a:custGeom>
            <a:ln w="9525">
              <a:solidFill>
                <a:srgbClr val="0043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405485"/>
              <a:ext cx="1766824" cy="117604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804032"/>
              <a:ext cx="1176045" cy="1176045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5647182" y="551462"/>
            <a:ext cx="3185795" cy="422148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 marR="5080">
              <a:lnSpc>
                <a:spcPct val="118200"/>
              </a:lnSpc>
              <a:spcBef>
                <a:spcPts val="140"/>
              </a:spcBef>
              <a:tabLst>
                <a:tab pos="1031875" algn="l"/>
                <a:tab pos="1365885" algn="l"/>
                <a:tab pos="2348865" algn="l"/>
                <a:tab pos="2632075" algn="l"/>
              </a:tabLst>
            </a:pPr>
            <a:r>
              <a:rPr sz="1600" b="1" cap="small" spc="-10" dirty="0">
                <a:solidFill>
                  <a:srgbClr val="00438D"/>
                </a:solidFill>
                <a:latin typeface="Arial"/>
                <a:cs typeface="Arial"/>
              </a:rPr>
              <a:t>Equilibri</a:t>
            </a: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	</a:t>
            </a:r>
            <a:r>
              <a:rPr sz="1600" b="1" cap="small" spc="-25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	</a:t>
            </a:r>
            <a:r>
              <a:rPr sz="1600" b="1" cap="small" spc="-10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	</a:t>
            </a:r>
            <a:r>
              <a:rPr sz="1600" b="1" cap="small" spc="-50" dirty="0">
                <a:solidFill>
                  <a:srgbClr val="00438D"/>
                </a:solidFill>
                <a:latin typeface="Arial"/>
                <a:cs typeface="Arial"/>
              </a:rPr>
              <a:t>–</a:t>
            </a:r>
            <a:r>
              <a:rPr sz="1600" b="1" cap="small" dirty="0">
                <a:solidFill>
                  <a:srgbClr val="00438D"/>
                </a:solidFill>
                <a:latin typeface="Arial"/>
                <a:cs typeface="Arial"/>
              </a:rPr>
              <a:t>	</a:t>
            </a:r>
            <a:r>
              <a:rPr sz="1600" b="1" cap="small" spc="-145" dirty="0">
                <a:solidFill>
                  <a:srgbClr val="00438D"/>
                </a:solidFill>
                <a:latin typeface="Arial"/>
                <a:cs typeface="Arial"/>
              </a:rPr>
              <a:t>parte </a:t>
            </a:r>
            <a:r>
              <a:rPr sz="1600" b="1" cap="small" spc="-10" dirty="0">
                <a:solidFill>
                  <a:srgbClr val="00438D"/>
                </a:solidFill>
                <a:latin typeface="Arial"/>
                <a:cs typeface="Arial"/>
              </a:rPr>
              <a:t>capitale</a:t>
            </a:r>
            <a:endParaRPr sz="1600" dirty="0">
              <a:latin typeface="Arial"/>
              <a:cs typeface="Arial"/>
            </a:endParaRPr>
          </a:p>
          <a:p>
            <a:pPr marL="12700" marR="97790">
              <a:lnSpc>
                <a:spcPct val="100000"/>
              </a:lnSpc>
              <a:spcBef>
                <a:spcPts val="70"/>
              </a:spcBef>
            </a:pPr>
            <a:r>
              <a:rPr sz="1600" spc="-10" dirty="0">
                <a:latin typeface="Arial MT"/>
                <a:cs typeface="Arial MT"/>
              </a:rPr>
              <a:t>L’iscrizione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rigo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J1</a:t>
            </a:r>
            <a:r>
              <a:rPr sz="1600" b="1" spc="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–</a:t>
            </a:r>
            <a:r>
              <a:rPr sz="1600" b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Fondo Pluriennale Vincolato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Incremento</a:t>
            </a:r>
            <a:r>
              <a:rPr sz="16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attività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finanziarie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J2</a:t>
            </a:r>
            <a:r>
              <a:rPr sz="16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–</a:t>
            </a:r>
            <a:r>
              <a:rPr sz="16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Fondo Pluriennale</a:t>
            </a:r>
            <a:r>
              <a:rPr sz="16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Vincolato</a:t>
            </a:r>
            <a:r>
              <a:rPr sz="16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6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spese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titolo</a:t>
            </a:r>
            <a:r>
              <a:rPr sz="16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3.01</a:t>
            </a:r>
            <a:r>
              <a:rPr sz="16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assenza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piano </a:t>
            </a:r>
            <a:r>
              <a:rPr sz="1600" dirty="0">
                <a:latin typeface="Arial MT"/>
                <a:cs typeface="Arial MT"/>
              </a:rPr>
              <a:t>finanziario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specifico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spese </a:t>
            </a:r>
            <a:r>
              <a:rPr sz="1600" dirty="0">
                <a:latin typeface="Arial MT"/>
                <a:cs typeface="Arial MT"/>
              </a:rPr>
              <a:t>(che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continueranno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essere </a:t>
            </a:r>
            <a:r>
              <a:rPr sz="1600" dirty="0">
                <a:latin typeface="Arial MT"/>
                <a:cs typeface="Arial MT"/>
              </a:rPr>
              <a:t>imputate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PF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U.3.04.09.01.000) </a:t>
            </a:r>
            <a:r>
              <a:rPr sz="1600" dirty="0">
                <a:latin typeface="Arial MT"/>
                <a:cs typeface="Arial MT"/>
              </a:rPr>
              <a:t>renderà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molto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complicato identificare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tale</a:t>
            </a:r>
            <a:r>
              <a:rPr sz="1600" spc="-10" dirty="0">
                <a:latin typeface="Arial MT"/>
                <a:cs typeface="Arial MT"/>
              </a:rPr>
              <a:t> fattispecie.</a:t>
            </a:r>
            <a:endParaRPr sz="1600" dirty="0">
              <a:latin typeface="Arial MT"/>
              <a:cs typeface="Arial MT"/>
            </a:endParaRPr>
          </a:p>
          <a:p>
            <a:pPr marL="12700" marR="27305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Arial MT"/>
                <a:cs typeface="Arial MT"/>
              </a:rPr>
              <a:t>Sarà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necessario</a:t>
            </a:r>
            <a:r>
              <a:rPr sz="1600" spc="-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codificare</a:t>
            </a:r>
            <a:r>
              <a:rPr sz="1600" spc="-8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almeno </a:t>
            </a:r>
            <a:r>
              <a:rPr sz="1600" b="1" dirty="0">
                <a:latin typeface="Arial"/>
                <a:cs typeface="Arial"/>
              </a:rPr>
              <a:t>due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dirty="0">
                <a:latin typeface="Arial MT"/>
                <a:cs typeface="Arial MT"/>
              </a:rPr>
              <a:t>capitoli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hoc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entrate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0" dirty="0">
                <a:latin typeface="Arial MT"/>
                <a:cs typeface="Arial MT"/>
              </a:rPr>
              <a:t>e </a:t>
            </a:r>
            <a:r>
              <a:rPr sz="1600" dirty="0">
                <a:latin typeface="Arial MT"/>
                <a:cs typeface="Arial MT"/>
              </a:rPr>
              <a:t>gestire,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probabilmente </a:t>
            </a:r>
            <a:r>
              <a:rPr sz="1600" dirty="0">
                <a:latin typeface="Arial MT"/>
                <a:cs typeface="Arial MT"/>
              </a:rPr>
              <a:t>manualmente,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prospetto.</a:t>
            </a:r>
            <a:endParaRPr sz="16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66136" y="150876"/>
            <a:ext cx="3015488" cy="188468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65563" y="-561645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</a:t>
            </a:r>
            <a:r>
              <a:rPr spc="-20" dirty="0"/>
              <a:t> </a:t>
            </a:r>
            <a:r>
              <a:rPr dirty="0"/>
              <a:t>modifiche</a:t>
            </a:r>
            <a:r>
              <a:rPr spc="-30" dirty="0"/>
              <a:t> </a:t>
            </a:r>
            <a:r>
              <a:rPr dirty="0"/>
              <a:t>agli</a:t>
            </a:r>
            <a:r>
              <a:rPr spc="-20" dirty="0"/>
              <a:t> </a:t>
            </a:r>
            <a:r>
              <a:rPr dirty="0"/>
              <a:t>schemi</a:t>
            </a:r>
            <a:r>
              <a:rPr spc="-15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bilancio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22</a:t>
            </a:fld>
            <a:endParaRPr spc="-25" dirty="0"/>
          </a:p>
        </p:txBody>
      </p:sp>
      <p:sp>
        <p:nvSpPr>
          <p:cNvPr id="4" name="object 4"/>
          <p:cNvSpPr txBox="1"/>
          <p:nvPr/>
        </p:nvSpPr>
        <p:spPr>
          <a:xfrm>
            <a:off x="248513" y="1758822"/>
            <a:ext cx="500634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dirty="0">
                <a:latin typeface="Arial MT"/>
                <a:cs typeface="Arial MT"/>
              </a:rPr>
              <a:t>Il</a:t>
            </a:r>
            <a:r>
              <a:rPr sz="1900" spc="-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titolo</a:t>
            </a:r>
            <a:r>
              <a:rPr sz="1900" spc="-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3</a:t>
            </a:r>
            <a:r>
              <a:rPr sz="1900" spc="-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di</a:t>
            </a:r>
            <a:r>
              <a:rPr sz="1900" spc="-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spesa,</a:t>
            </a:r>
            <a:r>
              <a:rPr sz="1900" spc="-2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spesso</a:t>
            </a:r>
            <a:r>
              <a:rPr sz="1900" spc="-3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bistrattato,</a:t>
            </a:r>
            <a:r>
              <a:rPr sz="1900" spc="-25" dirty="0">
                <a:latin typeface="Arial MT"/>
                <a:cs typeface="Arial MT"/>
              </a:rPr>
              <a:t> </a:t>
            </a:r>
            <a:r>
              <a:rPr sz="1900" spc="-10" dirty="0">
                <a:latin typeface="Arial MT"/>
                <a:cs typeface="Arial MT"/>
              </a:rPr>
              <a:t>riguarda:</a:t>
            </a:r>
            <a:endParaRPr sz="19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8513" y="3585209"/>
            <a:ext cx="8019415" cy="9226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939"/>
              </a:lnSpc>
              <a:spcBef>
                <a:spcPts val="95"/>
              </a:spcBef>
            </a:pPr>
            <a:r>
              <a:rPr sz="1900" dirty="0">
                <a:latin typeface="Arial MT"/>
                <a:cs typeface="Arial MT"/>
              </a:rPr>
              <a:t>che</a:t>
            </a:r>
            <a:r>
              <a:rPr sz="1900" spc="-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vanno</a:t>
            </a:r>
            <a:r>
              <a:rPr sz="1900" spc="-3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finanziate</a:t>
            </a:r>
            <a:r>
              <a:rPr sz="1900" spc="-1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–</a:t>
            </a:r>
            <a:r>
              <a:rPr sz="1900" spc="-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ad</a:t>
            </a:r>
            <a:r>
              <a:rPr sz="1900" spc="-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eccezione</a:t>
            </a:r>
            <a:r>
              <a:rPr sz="1900" spc="-1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delle</a:t>
            </a:r>
            <a:r>
              <a:rPr sz="1900" spc="-3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spese</a:t>
            </a:r>
            <a:r>
              <a:rPr sz="1900" spc="-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iscritte</a:t>
            </a:r>
            <a:r>
              <a:rPr sz="1900" spc="-3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al</a:t>
            </a:r>
            <a:r>
              <a:rPr sz="1900" spc="-6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titolo</a:t>
            </a:r>
            <a:r>
              <a:rPr sz="1900" spc="-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3.01</a:t>
            </a:r>
            <a:r>
              <a:rPr sz="1900" spc="-1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-</a:t>
            </a:r>
            <a:r>
              <a:rPr sz="1900" spc="-65" dirty="0">
                <a:latin typeface="Arial MT"/>
                <a:cs typeface="Arial MT"/>
              </a:rPr>
              <a:t> </a:t>
            </a:r>
            <a:r>
              <a:rPr sz="1900" spc="-25" dirty="0">
                <a:latin typeface="Arial MT"/>
                <a:cs typeface="Arial MT"/>
              </a:rPr>
              <a:t>da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ts val="1595"/>
              </a:lnSpc>
            </a:pPr>
            <a:r>
              <a:rPr sz="1900" dirty="0">
                <a:latin typeface="Arial MT"/>
                <a:cs typeface="Arial MT"/>
              </a:rPr>
              <a:t>entrate</a:t>
            </a:r>
            <a:r>
              <a:rPr sz="1900" spc="-3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iscritte</a:t>
            </a:r>
            <a:r>
              <a:rPr sz="1900" spc="-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al</a:t>
            </a:r>
            <a:r>
              <a:rPr sz="1900" spc="-6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titolo</a:t>
            </a:r>
            <a:r>
              <a:rPr sz="1900" spc="-3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5</a:t>
            </a:r>
            <a:r>
              <a:rPr sz="1900" spc="-6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e,</a:t>
            </a:r>
            <a:r>
              <a:rPr sz="1900" spc="-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qualora</a:t>
            </a:r>
            <a:r>
              <a:rPr sz="1900" spc="-2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fossero</a:t>
            </a:r>
            <a:r>
              <a:rPr sz="1900" spc="-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insufficienti,</a:t>
            </a:r>
            <a:r>
              <a:rPr sz="1900" spc="-2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da</a:t>
            </a:r>
            <a:r>
              <a:rPr sz="1900" spc="-4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entrate</a:t>
            </a:r>
            <a:r>
              <a:rPr sz="1900" spc="-35" dirty="0">
                <a:latin typeface="Arial MT"/>
                <a:cs typeface="Arial MT"/>
              </a:rPr>
              <a:t> </a:t>
            </a:r>
            <a:r>
              <a:rPr sz="1900" spc="-10" dirty="0">
                <a:latin typeface="Arial MT"/>
                <a:cs typeface="Arial MT"/>
              </a:rPr>
              <a:t>correnti.</a:t>
            </a:r>
            <a:endParaRPr sz="1900">
              <a:latin typeface="Arial MT"/>
              <a:cs typeface="Arial MT"/>
            </a:endParaRPr>
          </a:p>
          <a:p>
            <a:pPr marL="12700" marR="5080">
              <a:lnSpc>
                <a:spcPct val="70000"/>
              </a:lnSpc>
              <a:spcBef>
                <a:spcPts val="340"/>
              </a:spcBef>
            </a:pPr>
            <a:r>
              <a:rPr sz="1900" dirty="0">
                <a:latin typeface="Arial MT"/>
                <a:cs typeface="Arial MT"/>
              </a:rPr>
              <a:t>Qualora</a:t>
            </a:r>
            <a:r>
              <a:rPr sz="1900" spc="-6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l’esigibilità</a:t>
            </a:r>
            <a:r>
              <a:rPr sz="1900" spc="-3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dell’entrata</a:t>
            </a:r>
            <a:r>
              <a:rPr sz="1900" spc="-3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fosse</a:t>
            </a:r>
            <a:r>
              <a:rPr sz="1900" spc="-7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antecedente</a:t>
            </a:r>
            <a:r>
              <a:rPr sz="1900" spc="-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a</a:t>
            </a:r>
            <a:r>
              <a:rPr sz="1900" spc="-8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quella</a:t>
            </a:r>
            <a:r>
              <a:rPr sz="1900" spc="-5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della</a:t>
            </a:r>
            <a:r>
              <a:rPr sz="1900" spc="-60" dirty="0">
                <a:latin typeface="Arial MT"/>
                <a:cs typeface="Arial MT"/>
              </a:rPr>
              <a:t> </a:t>
            </a:r>
            <a:r>
              <a:rPr sz="1900" spc="-10" dirty="0">
                <a:latin typeface="Arial MT"/>
                <a:cs typeface="Arial MT"/>
              </a:rPr>
              <a:t>spesa </a:t>
            </a:r>
            <a:r>
              <a:rPr sz="1900" dirty="0">
                <a:latin typeface="Arial MT"/>
                <a:cs typeface="Arial MT"/>
              </a:rPr>
              <a:t>implicano</a:t>
            </a:r>
            <a:r>
              <a:rPr sz="1900" spc="-1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la</a:t>
            </a:r>
            <a:r>
              <a:rPr sz="1900" spc="-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gestione</a:t>
            </a:r>
            <a:r>
              <a:rPr sz="1900" spc="-1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di</a:t>
            </a:r>
            <a:r>
              <a:rPr sz="1900" spc="-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specifici</a:t>
            </a:r>
            <a:r>
              <a:rPr sz="1900" spc="-3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capitoli</a:t>
            </a:r>
            <a:r>
              <a:rPr sz="1900" spc="-2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di</a:t>
            </a:r>
            <a:r>
              <a:rPr sz="1900" spc="-5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FPV</a:t>
            </a:r>
            <a:r>
              <a:rPr sz="1900" spc="-6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sia</a:t>
            </a:r>
            <a:r>
              <a:rPr sz="1900" spc="-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in</a:t>
            </a:r>
            <a:r>
              <a:rPr sz="1900" spc="-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spesa</a:t>
            </a:r>
            <a:r>
              <a:rPr sz="1900" spc="-25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che</a:t>
            </a:r>
            <a:r>
              <a:rPr sz="1900" spc="-40" dirty="0">
                <a:latin typeface="Arial MT"/>
                <a:cs typeface="Arial MT"/>
              </a:rPr>
              <a:t> </a:t>
            </a:r>
            <a:r>
              <a:rPr sz="1900" dirty="0">
                <a:latin typeface="Arial MT"/>
                <a:cs typeface="Arial MT"/>
              </a:rPr>
              <a:t>in</a:t>
            </a:r>
            <a:r>
              <a:rPr sz="1900" spc="-55" dirty="0">
                <a:latin typeface="Arial MT"/>
                <a:cs typeface="Arial MT"/>
              </a:rPr>
              <a:t> </a:t>
            </a:r>
            <a:r>
              <a:rPr sz="1900" spc="-10" dirty="0">
                <a:latin typeface="Arial MT"/>
                <a:cs typeface="Arial MT"/>
              </a:rPr>
              <a:t>entrata.</a:t>
            </a:r>
            <a:endParaRPr sz="1900">
              <a:latin typeface="Arial MT"/>
              <a:cs typeface="Arial MT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2203" y="2035555"/>
            <a:ext cx="7523226" cy="152603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99184" y="2337943"/>
            <a:ext cx="3446779" cy="727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Uno</a:t>
            </a:r>
            <a:r>
              <a:rPr sz="23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sguardo</a:t>
            </a:r>
            <a:r>
              <a:rPr sz="23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alle</a:t>
            </a:r>
            <a:r>
              <a:rPr sz="23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00438D"/>
                </a:solidFill>
                <a:latin typeface="Arial"/>
                <a:cs typeface="Arial"/>
              </a:rPr>
              <a:t>entrate</a:t>
            </a:r>
            <a:endParaRPr sz="2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300" b="1" spc="-10" dirty="0">
                <a:solidFill>
                  <a:srgbClr val="00438D"/>
                </a:solidFill>
                <a:latin typeface="Arial"/>
                <a:cs typeface="Arial"/>
              </a:rPr>
              <a:t>correnti</a:t>
            </a:r>
            <a:endParaRPr sz="23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23</a:t>
            </a:fld>
            <a:endParaRPr spc="-25" dirty="0"/>
          </a:p>
        </p:txBody>
      </p:sp>
      <p:sp>
        <p:nvSpPr>
          <p:cNvPr id="4" name="object 4"/>
          <p:cNvSpPr txBox="1"/>
          <p:nvPr/>
        </p:nvSpPr>
        <p:spPr>
          <a:xfrm>
            <a:off x="322884" y="171450"/>
            <a:ext cx="5918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previsione</a:t>
            </a:r>
            <a:r>
              <a:rPr sz="18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2025-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2027</a:t>
            </a:r>
            <a:r>
              <a:rPr sz="1800" b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tra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novità</a:t>
            </a:r>
            <a:r>
              <a:rPr sz="18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conferme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65563" y="-518429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24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22884" y="639826"/>
            <a:ext cx="386842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Le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variabili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incidono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sulla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quantificazione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del </a:t>
            </a:r>
            <a:r>
              <a:rPr sz="1400" b="1" dirty="0">
                <a:latin typeface="Arial"/>
                <a:cs typeface="Arial"/>
              </a:rPr>
              <a:t>fondo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di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solidarietà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comunale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per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il </a:t>
            </a:r>
            <a:r>
              <a:rPr sz="1400" spc="-10" dirty="0">
                <a:latin typeface="Arial MT"/>
                <a:cs typeface="Arial MT"/>
              </a:rPr>
              <a:t>2025-</a:t>
            </a:r>
            <a:r>
              <a:rPr sz="1400" spc="-20" dirty="0">
                <a:latin typeface="Arial MT"/>
                <a:cs typeface="Arial MT"/>
              </a:rPr>
              <a:t>2027 </a:t>
            </a:r>
            <a:r>
              <a:rPr sz="1400" dirty="0">
                <a:latin typeface="Arial MT"/>
                <a:cs typeface="Arial MT"/>
              </a:rPr>
              <a:t>sono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seguenti: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2884" y="1280287"/>
            <a:ext cx="3949065" cy="2586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AutoNum type="arabicParenR"/>
              <a:tabLst>
                <a:tab pos="355600" algn="l"/>
              </a:tabLst>
            </a:pPr>
            <a:r>
              <a:rPr sz="1400" dirty="0">
                <a:latin typeface="Arial MT"/>
                <a:cs typeface="Arial MT"/>
              </a:rPr>
              <a:t>la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perdita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delle</a:t>
            </a:r>
            <a:r>
              <a:rPr sz="1400" spc="-10" dirty="0">
                <a:latin typeface="Arial MT"/>
                <a:cs typeface="Arial MT"/>
              </a:rPr>
              <a:t> componenti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vincolate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relative </a:t>
            </a:r>
            <a:r>
              <a:rPr sz="1400" dirty="0">
                <a:latin typeface="Arial MT"/>
                <a:cs typeface="Arial MT"/>
              </a:rPr>
              <a:t>agli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asili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nido,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servizi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sociali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trasporto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alunni </a:t>
            </a:r>
            <a:r>
              <a:rPr sz="1400" dirty="0">
                <a:latin typeface="Arial MT"/>
                <a:cs typeface="Arial MT"/>
              </a:rPr>
              <a:t>disabili,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confluiscono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nel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fondo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speciale </a:t>
            </a:r>
            <a:r>
              <a:rPr sz="1400" dirty="0">
                <a:latin typeface="Arial MT"/>
                <a:cs typeface="Arial MT"/>
              </a:rPr>
              <a:t>equità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livello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servizi;</a:t>
            </a:r>
            <a:endParaRPr sz="1400">
              <a:latin typeface="Arial MT"/>
              <a:cs typeface="Arial MT"/>
            </a:endParaRPr>
          </a:p>
          <a:p>
            <a:pPr marL="355600" marR="113664" indent="-342900">
              <a:lnSpc>
                <a:spcPct val="100000"/>
              </a:lnSpc>
              <a:buAutoNum type="arabicParenR"/>
              <a:tabLst>
                <a:tab pos="355600" algn="l"/>
              </a:tabLst>
            </a:pPr>
            <a:r>
              <a:rPr sz="1400" dirty="0">
                <a:latin typeface="Arial MT"/>
                <a:cs typeface="Arial MT"/>
              </a:rPr>
              <a:t>l’aumento</a:t>
            </a:r>
            <a:r>
              <a:rPr sz="1400" spc="-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peso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della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quota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distribuire </a:t>
            </a:r>
            <a:r>
              <a:rPr sz="1400" dirty="0">
                <a:latin typeface="Arial MT"/>
                <a:cs typeface="Arial MT"/>
              </a:rPr>
              <a:t>secondo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fabbisogni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standard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della </a:t>
            </a:r>
            <a:r>
              <a:rPr sz="1400" dirty="0">
                <a:latin typeface="Arial MT"/>
                <a:cs typeface="Arial MT"/>
              </a:rPr>
              <a:t>capacità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fiscale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perequabile;</a:t>
            </a:r>
            <a:endParaRPr sz="1400">
              <a:latin typeface="Arial MT"/>
              <a:cs typeface="Arial MT"/>
            </a:endParaRPr>
          </a:p>
          <a:p>
            <a:pPr marL="355600" marR="215900" indent="-342900">
              <a:lnSpc>
                <a:spcPct val="100000"/>
              </a:lnSpc>
              <a:buAutoNum type="arabicParenR"/>
              <a:tabLst>
                <a:tab pos="355600" algn="l"/>
              </a:tabLst>
            </a:pPr>
            <a:r>
              <a:rPr sz="1400" dirty="0">
                <a:latin typeface="Arial MT"/>
                <a:cs typeface="Arial MT"/>
              </a:rPr>
              <a:t>l’aggiornamento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revisione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della metodologia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dei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fabbisogni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standard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la </a:t>
            </a:r>
            <a:r>
              <a:rPr sz="1400" spc="-10" dirty="0">
                <a:latin typeface="Arial MT"/>
                <a:cs typeface="Arial MT"/>
              </a:rPr>
              <a:t>Commissione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Tecnica </a:t>
            </a:r>
            <a:r>
              <a:rPr sz="1400" dirty="0">
                <a:latin typeface="Arial MT"/>
                <a:cs typeface="Arial MT"/>
              </a:rPr>
              <a:t>per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Fabbisogni </a:t>
            </a:r>
            <a:r>
              <a:rPr sz="1400" dirty="0">
                <a:latin typeface="Arial MT"/>
                <a:cs typeface="Arial MT"/>
              </a:rPr>
              <a:t>Standard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(CTFS)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ha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approvato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data </a:t>
            </a:r>
            <a:r>
              <a:rPr sz="1400" spc="-10" dirty="0">
                <a:latin typeface="Arial MT"/>
                <a:cs typeface="Arial MT"/>
              </a:rPr>
              <a:t>17/09/2024</a:t>
            </a:r>
            <a:endParaRPr sz="1400">
              <a:latin typeface="Arial MT"/>
              <a:cs typeface="Arial MT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255005" y="740811"/>
          <a:ext cx="3631563" cy="2008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57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405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83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51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25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D3D3D3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94310" marR="83185" indent="429259">
                        <a:lnSpc>
                          <a:spcPct val="118600"/>
                        </a:lnSpc>
                        <a:spcBef>
                          <a:spcPts val="65"/>
                        </a:spcBef>
                        <a:tabLst>
                          <a:tab pos="607695" algn="l"/>
                          <a:tab pos="1525270" algn="l"/>
                          <a:tab pos="2186305" algn="l"/>
                          <a:tab pos="2219960" algn="l"/>
                          <a:tab pos="2938780" algn="l"/>
                        </a:tabLst>
                      </a:pP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Quota</a:t>
                      </a:r>
                      <a:r>
                        <a:rPr sz="550" b="1" i="1" spc="8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</a:t>
                      </a:r>
                      <a:r>
                        <a:rPr sz="550" b="1" i="1" spc="8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distribuire</a:t>
                      </a:r>
                      <a:r>
                        <a:rPr sz="550" b="1" i="1" spc="3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825" b="1" i="1" baseline="-4040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Capacità</a:t>
                      </a:r>
                      <a:r>
                        <a:rPr sz="825" b="1" i="1" spc="142" baseline="-4040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25" b="1" i="1" spc="-15" baseline="-4040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fiscale</a:t>
                      </a:r>
                      <a:r>
                        <a:rPr sz="825" b="1" i="1" baseline="-4040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r>
                        <a:rPr sz="550" b="1" i="1" spc="1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distribuita</a:t>
                      </a:r>
                      <a:r>
                        <a:rPr sz="550" b="1" i="1" spc="1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	%</a:t>
                      </a:r>
                      <a:r>
                        <a:rPr sz="550" b="1" i="1" spc="1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distribuita</a:t>
                      </a:r>
                      <a:r>
                        <a:rPr sz="550" b="1" i="1" spc="1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550" b="1" i="1" spc="5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Anno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	in</a:t>
                      </a:r>
                      <a:r>
                        <a:rPr sz="550" b="1" i="1" spc="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base</a:t>
                      </a:r>
                      <a:r>
                        <a:rPr sz="550" b="1" i="1" spc="9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ai</a:t>
                      </a:r>
                      <a:r>
                        <a:rPr sz="550" b="1" i="1" spc="1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fabbisogni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825" b="1" i="1" spc="-15" baseline="-4040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perequabile</a:t>
                      </a:r>
                      <a:r>
                        <a:rPr sz="825" b="1" i="1" baseline="-40404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		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base</a:t>
                      </a:r>
                      <a:r>
                        <a:rPr sz="550" b="1" i="1" spc="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550" b="1" i="1" spc="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criteri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	base</a:t>
                      </a:r>
                      <a:r>
                        <a:rPr sz="550" b="1" i="1" spc="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al</a:t>
                      </a:r>
                      <a:r>
                        <a:rPr sz="550" b="1" i="1" spc="1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550" b="1" i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criterio</a:t>
                      </a:r>
                      <a:endParaRPr sz="550">
                        <a:latin typeface="Arial"/>
                        <a:cs typeface="Arial"/>
                      </a:endParaRPr>
                    </a:p>
                    <a:p>
                      <a:pPr marL="822325">
                        <a:lnSpc>
                          <a:spcPct val="100000"/>
                        </a:lnSpc>
                        <a:spcBef>
                          <a:spcPts val="125"/>
                        </a:spcBef>
                        <a:tabLst>
                          <a:tab pos="2260600" algn="l"/>
                          <a:tab pos="3088005" algn="l"/>
                        </a:tabLst>
                      </a:pPr>
                      <a:r>
                        <a:rPr sz="550" b="1" i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standard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550" b="1" i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perequativi</a:t>
                      </a:r>
                      <a:r>
                        <a:rPr sz="55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550" b="1" i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storico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8255" marB="0">
                    <a:lnL w="9525">
                      <a:solidFill>
                        <a:srgbClr val="D3D3D3"/>
                      </a:solidFill>
                      <a:prstDash val="solid"/>
                    </a:lnL>
                    <a:lnT w="6350">
                      <a:solidFill>
                        <a:srgbClr val="D3D3D3"/>
                      </a:solidFill>
                      <a:prstDash val="solid"/>
                    </a:lnT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09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8EAADB"/>
                      </a:solidFill>
                      <a:prstDash val="solid"/>
                    </a:lnR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2019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45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50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22,5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77,5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8EAADB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50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55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27,5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72,5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9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8EAADB"/>
                      </a:solidFill>
                      <a:prstDash val="solid"/>
                    </a:lnR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55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60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33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67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8EAADB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60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65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39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61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8EAADB"/>
                      </a:solidFill>
                      <a:prstDash val="solid"/>
                    </a:lnR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65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70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45,5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54,5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8EAADB"/>
                      </a:solidFill>
                      <a:prstDash val="solid"/>
                    </a:lnR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ts val="645"/>
                        </a:lnSpc>
                        <a:spcBef>
                          <a:spcPts val="234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2024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45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70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645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75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45"/>
                        </a:lnSpc>
                        <a:spcBef>
                          <a:spcPts val="234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52,5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45"/>
                        </a:lnSpc>
                        <a:spcBef>
                          <a:spcPts val="234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47,5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68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75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80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60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40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2026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80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85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68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32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79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85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90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76,5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23,5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8EAADB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2028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2225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90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222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95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222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85,5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222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550" i="1" spc="-20" dirty="0">
                          <a:latin typeface="Arial"/>
                          <a:cs typeface="Arial"/>
                        </a:rPr>
                        <a:t>14,5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2225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8EAADB"/>
                      </a:solidFill>
                      <a:prstDash val="solid"/>
                    </a:lnR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2029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95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100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95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550" i="1" spc="-50" dirty="0">
                          <a:latin typeface="Arial"/>
                          <a:cs typeface="Arial"/>
                        </a:rPr>
                        <a:t>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9050">
                      <a:solidFill>
                        <a:srgbClr val="8EAADB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77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8EAADB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b="1" i="1" spc="-20" dirty="0">
                          <a:latin typeface="Arial"/>
                          <a:cs typeface="Arial"/>
                        </a:rPr>
                        <a:t>2030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9525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270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100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270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100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270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25" dirty="0">
                          <a:latin typeface="Arial"/>
                          <a:cs typeface="Arial"/>
                        </a:rPr>
                        <a:t>100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19050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2700">
                      <a:solidFill>
                        <a:srgbClr val="8EAAD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550" i="1" spc="-50" dirty="0">
                          <a:latin typeface="Arial"/>
                          <a:cs typeface="Arial"/>
                        </a:rPr>
                        <a:t>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29844" marB="0">
                    <a:lnL w="19050">
                      <a:solidFill>
                        <a:srgbClr val="8EAADB"/>
                      </a:solidFill>
                      <a:prstDash val="solid"/>
                    </a:lnL>
                    <a:lnR w="9525">
                      <a:solidFill>
                        <a:srgbClr val="8EAADB"/>
                      </a:solidFill>
                      <a:prstDash val="solid"/>
                    </a:lnR>
                    <a:lnT w="19050">
                      <a:solidFill>
                        <a:srgbClr val="8EAADB"/>
                      </a:solidFill>
                      <a:prstDash val="solid"/>
                    </a:lnT>
                    <a:lnB w="12700">
                      <a:solidFill>
                        <a:srgbClr val="8EAAD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grpSp>
        <p:nvGrpSpPr>
          <p:cNvPr id="6" name="object 6"/>
          <p:cNvGrpSpPr/>
          <p:nvPr/>
        </p:nvGrpSpPr>
        <p:grpSpPr>
          <a:xfrm>
            <a:off x="4702809" y="736854"/>
            <a:ext cx="4163060" cy="3984625"/>
            <a:chOff x="4702809" y="736854"/>
            <a:chExt cx="4163060" cy="398462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61355" y="3529723"/>
              <a:ext cx="3281807" cy="9818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1355" y="3280333"/>
              <a:ext cx="3604386" cy="28074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61355" y="4513287"/>
              <a:ext cx="962278" cy="20784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709159" y="743204"/>
              <a:ext cx="345440" cy="380365"/>
            </a:xfrm>
            <a:custGeom>
              <a:avLst/>
              <a:gdLst/>
              <a:ahLst/>
              <a:cxnLst/>
              <a:rect l="l" t="t" r="r" b="b"/>
              <a:pathLst>
                <a:path w="345439" h="380365">
                  <a:moveTo>
                    <a:pt x="172719" y="0"/>
                  </a:moveTo>
                  <a:lnTo>
                    <a:pt x="126808" y="6788"/>
                  </a:lnTo>
                  <a:lnTo>
                    <a:pt x="85550" y="25945"/>
                  </a:lnTo>
                  <a:lnTo>
                    <a:pt x="50593" y="55657"/>
                  </a:lnTo>
                  <a:lnTo>
                    <a:pt x="23584" y="94111"/>
                  </a:lnTo>
                  <a:lnTo>
                    <a:pt x="6170" y="139494"/>
                  </a:lnTo>
                  <a:lnTo>
                    <a:pt x="0" y="189992"/>
                  </a:lnTo>
                  <a:lnTo>
                    <a:pt x="6170" y="240489"/>
                  </a:lnTo>
                  <a:lnTo>
                    <a:pt x="23584" y="285872"/>
                  </a:lnTo>
                  <a:lnTo>
                    <a:pt x="50593" y="324326"/>
                  </a:lnTo>
                  <a:lnTo>
                    <a:pt x="85550" y="354038"/>
                  </a:lnTo>
                  <a:lnTo>
                    <a:pt x="126808" y="373195"/>
                  </a:lnTo>
                  <a:lnTo>
                    <a:pt x="172719" y="379984"/>
                  </a:lnTo>
                  <a:lnTo>
                    <a:pt x="218631" y="373195"/>
                  </a:lnTo>
                  <a:lnTo>
                    <a:pt x="259889" y="354038"/>
                  </a:lnTo>
                  <a:lnTo>
                    <a:pt x="294846" y="324326"/>
                  </a:lnTo>
                  <a:lnTo>
                    <a:pt x="321855" y="285872"/>
                  </a:lnTo>
                  <a:lnTo>
                    <a:pt x="339269" y="240489"/>
                  </a:lnTo>
                  <a:lnTo>
                    <a:pt x="345439" y="189992"/>
                  </a:lnTo>
                  <a:lnTo>
                    <a:pt x="339269" y="139494"/>
                  </a:lnTo>
                  <a:lnTo>
                    <a:pt x="321855" y="94111"/>
                  </a:lnTo>
                  <a:lnTo>
                    <a:pt x="294846" y="55657"/>
                  </a:lnTo>
                  <a:lnTo>
                    <a:pt x="259889" y="25945"/>
                  </a:lnTo>
                  <a:lnTo>
                    <a:pt x="218631" y="6788"/>
                  </a:lnTo>
                  <a:lnTo>
                    <a:pt x="172719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709159" y="743204"/>
              <a:ext cx="345440" cy="380365"/>
            </a:xfrm>
            <a:custGeom>
              <a:avLst/>
              <a:gdLst/>
              <a:ahLst/>
              <a:cxnLst/>
              <a:rect l="l" t="t" r="r" b="b"/>
              <a:pathLst>
                <a:path w="345439" h="380365">
                  <a:moveTo>
                    <a:pt x="0" y="189992"/>
                  </a:moveTo>
                  <a:lnTo>
                    <a:pt x="6170" y="139494"/>
                  </a:lnTo>
                  <a:lnTo>
                    <a:pt x="23584" y="94111"/>
                  </a:lnTo>
                  <a:lnTo>
                    <a:pt x="50593" y="55657"/>
                  </a:lnTo>
                  <a:lnTo>
                    <a:pt x="85550" y="25945"/>
                  </a:lnTo>
                  <a:lnTo>
                    <a:pt x="126808" y="6788"/>
                  </a:lnTo>
                  <a:lnTo>
                    <a:pt x="172719" y="0"/>
                  </a:lnTo>
                  <a:lnTo>
                    <a:pt x="218631" y="6788"/>
                  </a:lnTo>
                  <a:lnTo>
                    <a:pt x="259889" y="25945"/>
                  </a:lnTo>
                  <a:lnTo>
                    <a:pt x="294846" y="55657"/>
                  </a:lnTo>
                  <a:lnTo>
                    <a:pt x="321855" y="94111"/>
                  </a:lnTo>
                  <a:lnTo>
                    <a:pt x="339269" y="139494"/>
                  </a:lnTo>
                  <a:lnTo>
                    <a:pt x="345439" y="189992"/>
                  </a:lnTo>
                  <a:lnTo>
                    <a:pt x="339269" y="240489"/>
                  </a:lnTo>
                  <a:lnTo>
                    <a:pt x="321855" y="285872"/>
                  </a:lnTo>
                  <a:lnTo>
                    <a:pt x="294846" y="324326"/>
                  </a:lnTo>
                  <a:lnTo>
                    <a:pt x="259889" y="354038"/>
                  </a:lnTo>
                  <a:lnTo>
                    <a:pt x="218631" y="373195"/>
                  </a:lnTo>
                  <a:lnTo>
                    <a:pt x="172719" y="379984"/>
                  </a:lnTo>
                  <a:lnTo>
                    <a:pt x="126808" y="373195"/>
                  </a:lnTo>
                  <a:lnTo>
                    <a:pt x="85550" y="354038"/>
                  </a:lnTo>
                  <a:lnTo>
                    <a:pt x="50593" y="324326"/>
                  </a:lnTo>
                  <a:lnTo>
                    <a:pt x="23584" y="285872"/>
                  </a:lnTo>
                  <a:lnTo>
                    <a:pt x="6170" y="240489"/>
                  </a:lnTo>
                  <a:lnTo>
                    <a:pt x="0" y="18999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813553" y="794385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752466" y="3274059"/>
            <a:ext cx="358140" cy="393065"/>
            <a:chOff x="4752466" y="3274059"/>
            <a:chExt cx="358140" cy="393065"/>
          </a:xfrm>
        </p:grpSpPr>
        <p:sp>
          <p:nvSpPr>
            <p:cNvPr id="14" name="object 14"/>
            <p:cNvSpPr/>
            <p:nvPr/>
          </p:nvSpPr>
          <p:spPr>
            <a:xfrm>
              <a:off x="4758816" y="3280409"/>
              <a:ext cx="345440" cy="380365"/>
            </a:xfrm>
            <a:custGeom>
              <a:avLst/>
              <a:gdLst/>
              <a:ahLst/>
              <a:cxnLst/>
              <a:rect l="l" t="t" r="r" b="b"/>
              <a:pathLst>
                <a:path w="345439" h="380364">
                  <a:moveTo>
                    <a:pt x="172720" y="0"/>
                  </a:moveTo>
                  <a:lnTo>
                    <a:pt x="126808" y="6779"/>
                  </a:lnTo>
                  <a:lnTo>
                    <a:pt x="85550" y="25912"/>
                  </a:lnTo>
                  <a:lnTo>
                    <a:pt x="50593" y="55594"/>
                  </a:lnTo>
                  <a:lnTo>
                    <a:pt x="23584" y="94017"/>
                  </a:lnTo>
                  <a:lnTo>
                    <a:pt x="6170" y="139376"/>
                  </a:lnTo>
                  <a:lnTo>
                    <a:pt x="0" y="189864"/>
                  </a:lnTo>
                  <a:lnTo>
                    <a:pt x="6170" y="240406"/>
                  </a:lnTo>
                  <a:lnTo>
                    <a:pt x="23584" y="285801"/>
                  </a:lnTo>
                  <a:lnTo>
                    <a:pt x="50593" y="324246"/>
                  </a:lnTo>
                  <a:lnTo>
                    <a:pt x="85550" y="353939"/>
                  </a:lnTo>
                  <a:lnTo>
                    <a:pt x="126808" y="373077"/>
                  </a:lnTo>
                  <a:lnTo>
                    <a:pt x="172720" y="379856"/>
                  </a:lnTo>
                  <a:lnTo>
                    <a:pt x="218631" y="373077"/>
                  </a:lnTo>
                  <a:lnTo>
                    <a:pt x="259889" y="353939"/>
                  </a:lnTo>
                  <a:lnTo>
                    <a:pt x="294846" y="324246"/>
                  </a:lnTo>
                  <a:lnTo>
                    <a:pt x="321855" y="285801"/>
                  </a:lnTo>
                  <a:lnTo>
                    <a:pt x="339269" y="240406"/>
                  </a:lnTo>
                  <a:lnTo>
                    <a:pt x="345440" y="189864"/>
                  </a:lnTo>
                  <a:lnTo>
                    <a:pt x="339269" y="139376"/>
                  </a:lnTo>
                  <a:lnTo>
                    <a:pt x="321855" y="94017"/>
                  </a:lnTo>
                  <a:lnTo>
                    <a:pt x="294846" y="55594"/>
                  </a:lnTo>
                  <a:lnTo>
                    <a:pt x="259889" y="25912"/>
                  </a:lnTo>
                  <a:lnTo>
                    <a:pt x="218631" y="6779"/>
                  </a:lnTo>
                  <a:lnTo>
                    <a:pt x="172720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758816" y="3280409"/>
              <a:ext cx="345440" cy="380365"/>
            </a:xfrm>
            <a:custGeom>
              <a:avLst/>
              <a:gdLst/>
              <a:ahLst/>
              <a:cxnLst/>
              <a:rect l="l" t="t" r="r" b="b"/>
              <a:pathLst>
                <a:path w="345439" h="380364">
                  <a:moveTo>
                    <a:pt x="0" y="189864"/>
                  </a:moveTo>
                  <a:lnTo>
                    <a:pt x="6170" y="139376"/>
                  </a:lnTo>
                  <a:lnTo>
                    <a:pt x="23584" y="94017"/>
                  </a:lnTo>
                  <a:lnTo>
                    <a:pt x="50593" y="55594"/>
                  </a:lnTo>
                  <a:lnTo>
                    <a:pt x="85550" y="25912"/>
                  </a:lnTo>
                  <a:lnTo>
                    <a:pt x="126808" y="6779"/>
                  </a:lnTo>
                  <a:lnTo>
                    <a:pt x="172720" y="0"/>
                  </a:lnTo>
                  <a:lnTo>
                    <a:pt x="218631" y="6779"/>
                  </a:lnTo>
                  <a:lnTo>
                    <a:pt x="259889" y="25912"/>
                  </a:lnTo>
                  <a:lnTo>
                    <a:pt x="294846" y="55594"/>
                  </a:lnTo>
                  <a:lnTo>
                    <a:pt x="321855" y="94017"/>
                  </a:lnTo>
                  <a:lnTo>
                    <a:pt x="339269" y="139376"/>
                  </a:lnTo>
                  <a:lnTo>
                    <a:pt x="345440" y="189864"/>
                  </a:lnTo>
                  <a:lnTo>
                    <a:pt x="339269" y="240406"/>
                  </a:lnTo>
                  <a:lnTo>
                    <a:pt x="321855" y="285801"/>
                  </a:lnTo>
                  <a:lnTo>
                    <a:pt x="294846" y="324246"/>
                  </a:lnTo>
                  <a:lnTo>
                    <a:pt x="259889" y="353939"/>
                  </a:lnTo>
                  <a:lnTo>
                    <a:pt x="218631" y="373077"/>
                  </a:lnTo>
                  <a:lnTo>
                    <a:pt x="172720" y="379856"/>
                  </a:lnTo>
                  <a:lnTo>
                    <a:pt x="126808" y="373077"/>
                  </a:lnTo>
                  <a:lnTo>
                    <a:pt x="85550" y="353939"/>
                  </a:lnTo>
                  <a:lnTo>
                    <a:pt x="50593" y="324246"/>
                  </a:lnTo>
                  <a:lnTo>
                    <a:pt x="23584" y="285801"/>
                  </a:lnTo>
                  <a:lnTo>
                    <a:pt x="6170" y="240406"/>
                  </a:lnTo>
                  <a:lnTo>
                    <a:pt x="0" y="189864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4863210" y="333222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endParaRPr sz="1600">
              <a:latin typeface="Arial MT"/>
              <a:cs typeface="Arial MT"/>
            </a:endParaRPr>
          </a:p>
        </p:txBody>
      </p:sp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16910" y="3376874"/>
            <a:ext cx="1714627" cy="171462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96531" y="1287932"/>
            <a:ext cx="930249" cy="9302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65563" y="-496940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25</a:t>
            </a:fld>
            <a:endParaRPr spc="-25" dirty="0"/>
          </a:p>
        </p:txBody>
      </p:sp>
      <p:sp>
        <p:nvSpPr>
          <p:cNvPr id="4" name="object 4"/>
          <p:cNvSpPr/>
          <p:nvPr/>
        </p:nvSpPr>
        <p:spPr>
          <a:xfrm>
            <a:off x="5552947" y="2100326"/>
            <a:ext cx="3337560" cy="639445"/>
          </a:xfrm>
          <a:custGeom>
            <a:avLst/>
            <a:gdLst/>
            <a:ahLst/>
            <a:cxnLst/>
            <a:rect l="l" t="t" r="r" b="b"/>
            <a:pathLst>
              <a:path w="3337559" h="639444">
                <a:moveTo>
                  <a:pt x="3230499" y="0"/>
                </a:moveTo>
                <a:lnTo>
                  <a:pt x="106425" y="0"/>
                </a:lnTo>
                <a:lnTo>
                  <a:pt x="64990" y="8360"/>
                </a:lnTo>
                <a:lnTo>
                  <a:pt x="31162" y="31162"/>
                </a:lnTo>
                <a:lnTo>
                  <a:pt x="8360" y="64990"/>
                </a:lnTo>
                <a:lnTo>
                  <a:pt x="0" y="106425"/>
                </a:lnTo>
                <a:lnTo>
                  <a:pt x="0" y="532384"/>
                </a:lnTo>
                <a:lnTo>
                  <a:pt x="8360" y="573839"/>
                </a:lnTo>
                <a:lnTo>
                  <a:pt x="31162" y="607710"/>
                </a:lnTo>
                <a:lnTo>
                  <a:pt x="64990" y="630556"/>
                </a:lnTo>
                <a:lnTo>
                  <a:pt x="106425" y="638937"/>
                </a:lnTo>
                <a:lnTo>
                  <a:pt x="3230499" y="638937"/>
                </a:lnTo>
                <a:lnTo>
                  <a:pt x="3272008" y="630556"/>
                </a:lnTo>
                <a:lnTo>
                  <a:pt x="3305873" y="607710"/>
                </a:lnTo>
                <a:lnTo>
                  <a:pt x="3328689" y="573839"/>
                </a:lnTo>
                <a:lnTo>
                  <a:pt x="3337052" y="532384"/>
                </a:lnTo>
                <a:lnTo>
                  <a:pt x="3337052" y="106425"/>
                </a:lnTo>
                <a:lnTo>
                  <a:pt x="3328689" y="64990"/>
                </a:lnTo>
                <a:lnTo>
                  <a:pt x="3305873" y="31162"/>
                </a:lnTo>
                <a:lnTo>
                  <a:pt x="3272008" y="8360"/>
                </a:lnTo>
                <a:lnTo>
                  <a:pt x="3230499" y="0"/>
                </a:lnTo>
                <a:close/>
              </a:path>
            </a:pathLst>
          </a:custGeom>
          <a:solidFill>
            <a:srgbClr val="004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889752" y="2159253"/>
            <a:ext cx="267525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3050" marR="5080" indent="-260985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FONDO</a:t>
            </a:r>
            <a:r>
              <a:rPr sz="1600" b="1" spc="-40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SPECIALE</a:t>
            </a:r>
            <a:r>
              <a:rPr sz="1600" b="1" spc="-35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spc="-40" dirty="0">
                <a:solidFill>
                  <a:srgbClr val="FBBB17"/>
                </a:solidFill>
                <a:latin typeface="Arial"/>
                <a:cs typeface="Arial"/>
              </a:rPr>
              <a:t>EQUITA’ </a:t>
            </a: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LIVELLO</a:t>
            </a:r>
            <a:r>
              <a:rPr sz="1600" b="1" spc="-35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DI</a:t>
            </a:r>
            <a:r>
              <a:rPr sz="1600" b="1" spc="-30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BBB17"/>
                </a:solidFill>
                <a:latin typeface="Arial"/>
                <a:cs typeface="Arial"/>
              </a:rPr>
              <a:t>SERVIZIO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540397" y="1546225"/>
            <a:ext cx="3350260" cy="597535"/>
            <a:chOff x="540397" y="1546225"/>
            <a:chExt cx="3350260" cy="597535"/>
          </a:xfrm>
        </p:grpSpPr>
        <p:sp>
          <p:nvSpPr>
            <p:cNvPr id="7" name="object 7"/>
            <p:cNvSpPr/>
            <p:nvPr/>
          </p:nvSpPr>
          <p:spPr>
            <a:xfrm>
              <a:off x="546747" y="1552575"/>
              <a:ext cx="3337560" cy="584835"/>
            </a:xfrm>
            <a:custGeom>
              <a:avLst/>
              <a:gdLst/>
              <a:ahLst/>
              <a:cxnLst/>
              <a:rect l="l" t="t" r="r" b="b"/>
              <a:pathLst>
                <a:path w="3337560" h="584835">
                  <a:moveTo>
                    <a:pt x="3239630" y="0"/>
                  </a:moveTo>
                  <a:lnTo>
                    <a:pt x="97472" y="0"/>
                  </a:lnTo>
                  <a:lnTo>
                    <a:pt x="59530" y="7665"/>
                  </a:lnTo>
                  <a:lnTo>
                    <a:pt x="28548" y="28559"/>
                  </a:lnTo>
                  <a:lnTo>
                    <a:pt x="7659" y="59525"/>
                  </a:lnTo>
                  <a:lnTo>
                    <a:pt x="0" y="97409"/>
                  </a:lnTo>
                  <a:lnTo>
                    <a:pt x="0" y="487299"/>
                  </a:lnTo>
                  <a:lnTo>
                    <a:pt x="7659" y="525256"/>
                  </a:lnTo>
                  <a:lnTo>
                    <a:pt x="28548" y="556260"/>
                  </a:lnTo>
                  <a:lnTo>
                    <a:pt x="59530" y="577167"/>
                  </a:lnTo>
                  <a:lnTo>
                    <a:pt x="97472" y="584835"/>
                  </a:lnTo>
                  <a:lnTo>
                    <a:pt x="3239630" y="584835"/>
                  </a:lnTo>
                  <a:lnTo>
                    <a:pt x="3277567" y="577167"/>
                  </a:lnTo>
                  <a:lnTo>
                    <a:pt x="3308527" y="556260"/>
                  </a:lnTo>
                  <a:lnTo>
                    <a:pt x="3329391" y="525256"/>
                  </a:lnTo>
                  <a:lnTo>
                    <a:pt x="3337039" y="487299"/>
                  </a:lnTo>
                  <a:lnTo>
                    <a:pt x="3337039" y="97409"/>
                  </a:lnTo>
                  <a:lnTo>
                    <a:pt x="3329391" y="59525"/>
                  </a:lnTo>
                  <a:lnTo>
                    <a:pt x="3308527" y="28559"/>
                  </a:lnTo>
                  <a:lnTo>
                    <a:pt x="3277567" y="7665"/>
                  </a:lnTo>
                  <a:lnTo>
                    <a:pt x="323963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6747" y="1552575"/>
              <a:ext cx="3337560" cy="584835"/>
            </a:xfrm>
            <a:custGeom>
              <a:avLst/>
              <a:gdLst/>
              <a:ahLst/>
              <a:cxnLst/>
              <a:rect l="l" t="t" r="r" b="b"/>
              <a:pathLst>
                <a:path w="3337560" h="584835">
                  <a:moveTo>
                    <a:pt x="0" y="97409"/>
                  </a:moveTo>
                  <a:lnTo>
                    <a:pt x="7659" y="59525"/>
                  </a:lnTo>
                  <a:lnTo>
                    <a:pt x="28548" y="28559"/>
                  </a:lnTo>
                  <a:lnTo>
                    <a:pt x="59530" y="7665"/>
                  </a:lnTo>
                  <a:lnTo>
                    <a:pt x="97472" y="0"/>
                  </a:lnTo>
                  <a:lnTo>
                    <a:pt x="3239630" y="0"/>
                  </a:lnTo>
                  <a:lnTo>
                    <a:pt x="3277567" y="7665"/>
                  </a:lnTo>
                  <a:lnTo>
                    <a:pt x="3308527" y="28559"/>
                  </a:lnTo>
                  <a:lnTo>
                    <a:pt x="3329391" y="59525"/>
                  </a:lnTo>
                  <a:lnTo>
                    <a:pt x="3337039" y="97409"/>
                  </a:lnTo>
                  <a:lnTo>
                    <a:pt x="3337039" y="487299"/>
                  </a:lnTo>
                  <a:lnTo>
                    <a:pt x="3329391" y="525256"/>
                  </a:lnTo>
                  <a:lnTo>
                    <a:pt x="3308527" y="556260"/>
                  </a:lnTo>
                  <a:lnTo>
                    <a:pt x="3277567" y="577167"/>
                  </a:lnTo>
                  <a:lnTo>
                    <a:pt x="3239630" y="584835"/>
                  </a:lnTo>
                  <a:lnTo>
                    <a:pt x="97472" y="584835"/>
                  </a:lnTo>
                  <a:lnTo>
                    <a:pt x="59530" y="577167"/>
                  </a:lnTo>
                  <a:lnTo>
                    <a:pt x="28548" y="556260"/>
                  </a:lnTo>
                  <a:lnTo>
                    <a:pt x="7659" y="525256"/>
                  </a:lnTo>
                  <a:lnTo>
                    <a:pt x="0" y="487299"/>
                  </a:lnTo>
                  <a:lnTo>
                    <a:pt x="0" y="97409"/>
                  </a:lnTo>
                  <a:close/>
                </a:path>
              </a:pathLst>
            </a:custGeom>
            <a:ln w="127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26440" y="1720088"/>
            <a:ext cx="29756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FSC</a:t>
            </a:r>
            <a:r>
              <a:rPr sz="14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–</a:t>
            </a:r>
            <a:r>
              <a:rPr sz="14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quota</a:t>
            </a:r>
            <a:r>
              <a:rPr sz="14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aggiuntiva</a:t>
            </a:r>
            <a:r>
              <a:rPr sz="14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servizi</a:t>
            </a:r>
            <a:r>
              <a:rPr sz="14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spc="-10" dirty="0">
                <a:solidFill>
                  <a:srgbClr val="00438D"/>
                </a:solidFill>
                <a:latin typeface="Arial MT"/>
                <a:cs typeface="Arial MT"/>
              </a:rPr>
              <a:t>sociali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35686" y="2304033"/>
            <a:ext cx="3350260" cy="597535"/>
            <a:chOff x="535686" y="2304033"/>
            <a:chExt cx="3350260" cy="597535"/>
          </a:xfrm>
        </p:grpSpPr>
        <p:sp>
          <p:nvSpPr>
            <p:cNvPr id="11" name="object 11"/>
            <p:cNvSpPr/>
            <p:nvPr/>
          </p:nvSpPr>
          <p:spPr>
            <a:xfrm>
              <a:off x="542036" y="2310383"/>
              <a:ext cx="3337560" cy="584835"/>
            </a:xfrm>
            <a:custGeom>
              <a:avLst/>
              <a:gdLst/>
              <a:ahLst/>
              <a:cxnLst/>
              <a:rect l="l" t="t" r="r" b="b"/>
              <a:pathLst>
                <a:path w="3337560" h="584835">
                  <a:moveTo>
                    <a:pt x="3239642" y="0"/>
                  </a:moveTo>
                  <a:lnTo>
                    <a:pt x="97472" y="0"/>
                  </a:lnTo>
                  <a:lnTo>
                    <a:pt x="59530" y="7665"/>
                  </a:lnTo>
                  <a:lnTo>
                    <a:pt x="28548" y="28559"/>
                  </a:lnTo>
                  <a:lnTo>
                    <a:pt x="7659" y="59525"/>
                  </a:lnTo>
                  <a:lnTo>
                    <a:pt x="0" y="97409"/>
                  </a:lnTo>
                  <a:lnTo>
                    <a:pt x="0" y="487299"/>
                  </a:lnTo>
                  <a:lnTo>
                    <a:pt x="7659" y="525236"/>
                  </a:lnTo>
                  <a:lnTo>
                    <a:pt x="28548" y="556196"/>
                  </a:lnTo>
                  <a:lnTo>
                    <a:pt x="59530" y="577060"/>
                  </a:lnTo>
                  <a:lnTo>
                    <a:pt x="97472" y="584708"/>
                  </a:lnTo>
                  <a:lnTo>
                    <a:pt x="3239642" y="584708"/>
                  </a:lnTo>
                  <a:lnTo>
                    <a:pt x="3277580" y="577060"/>
                  </a:lnTo>
                  <a:lnTo>
                    <a:pt x="3308540" y="556196"/>
                  </a:lnTo>
                  <a:lnTo>
                    <a:pt x="3329404" y="525236"/>
                  </a:lnTo>
                  <a:lnTo>
                    <a:pt x="3337052" y="487299"/>
                  </a:lnTo>
                  <a:lnTo>
                    <a:pt x="3337052" y="97409"/>
                  </a:lnTo>
                  <a:lnTo>
                    <a:pt x="3329404" y="59525"/>
                  </a:lnTo>
                  <a:lnTo>
                    <a:pt x="3308540" y="28559"/>
                  </a:lnTo>
                  <a:lnTo>
                    <a:pt x="3277580" y="7665"/>
                  </a:lnTo>
                  <a:lnTo>
                    <a:pt x="3239642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42036" y="2310383"/>
              <a:ext cx="3337560" cy="584835"/>
            </a:xfrm>
            <a:custGeom>
              <a:avLst/>
              <a:gdLst/>
              <a:ahLst/>
              <a:cxnLst/>
              <a:rect l="l" t="t" r="r" b="b"/>
              <a:pathLst>
                <a:path w="3337560" h="584835">
                  <a:moveTo>
                    <a:pt x="0" y="97409"/>
                  </a:moveTo>
                  <a:lnTo>
                    <a:pt x="7659" y="59525"/>
                  </a:lnTo>
                  <a:lnTo>
                    <a:pt x="28548" y="28559"/>
                  </a:lnTo>
                  <a:lnTo>
                    <a:pt x="59530" y="7665"/>
                  </a:lnTo>
                  <a:lnTo>
                    <a:pt x="97472" y="0"/>
                  </a:lnTo>
                  <a:lnTo>
                    <a:pt x="3239642" y="0"/>
                  </a:lnTo>
                  <a:lnTo>
                    <a:pt x="3277580" y="7665"/>
                  </a:lnTo>
                  <a:lnTo>
                    <a:pt x="3308540" y="28559"/>
                  </a:lnTo>
                  <a:lnTo>
                    <a:pt x="3329404" y="59525"/>
                  </a:lnTo>
                  <a:lnTo>
                    <a:pt x="3337052" y="97409"/>
                  </a:lnTo>
                  <a:lnTo>
                    <a:pt x="3337052" y="487299"/>
                  </a:lnTo>
                  <a:lnTo>
                    <a:pt x="3329404" y="525236"/>
                  </a:lnTo>
                  <a:lnTo>
                    <a:pt x="3308540" y="556196"/>
                  </a:lnTo>
                  <a:lnTo>
                    <a:pt x="3277580" y="577060"/>
                  </a:lnTo>
                  <a:lnTo>
                    <a:pt x="3239642" y="584708"/>
                  </a:lnTo>
                  <a:lnTo>
                    <a:pt x="97472" y="584708"/>
                  </a:lnTo>
                  <a:lnTo>
                    <a:pt x="59530" y="577060"/>
                  </a:lnTo>
                  <a:lnTo>
                    <a:pt x="28548" y="556196"/>
                  </a:lnTo>
                  <a:lnTo>
                    <a:pt x="7659" y="525236"/>
                  </a:lnTo>
                  <a:lnTo>
                    <a:pt x="0" y="487299"/>
                  </a:lnTo>
                  <a:lnTo>
                    <a:pt x="0" y="97409"/>
                  </a:lnTo>
                  <a:close/>
                </a:path>
              </a:pathLst>
            </a:custGeom>
            <a:ln w="127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00175" y="2478151"/>
            <a:ext cx="26200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FSC</a:t>
            </a:r>
            <a:r>
              <a:rPr sz="14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–</a:t>
            </a:r>
            <a:r>
              <a:rPr sz="14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quota</a:t>
            </a:r>
            <a:r>
              <a:rPr sz="14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aggiuntiva</a:t>
            </a:r>
            <a:r>
              <a:rPr sz="14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asili</a:t>
            </a:r>
            <a:r>
              <a:rPr sz="14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spc="-20" dirty="0">
                <a:solidFill>
                  <a:srgbClr val="00438D"/>
                </a:solidFill>
                <a:latin typeface="Arial MT"/>
                <a:cs typeface="Arial MT"/>
              </a:rPr>
              <a:t>nido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535686" y="3082798"/>
            <a:ext cx="3350260" cy="597535"/>
            <a:chOff x="535686" y="3082798"/>
            <a:chExt cx="3350260" cy="597535"/>
          </a:xfrm>
        </p:grpSpPr>
        <p:sp>
          <p:nvSpPr>
            <p:cNvPr id="15" name="object 15"/>
            <p:cNvSpPr/>
            <p:nvPr/>
          </p:nvSpPr>
          <p:spPr>
            <a:xfrm>
              <a:off x="542036" y="3089148"/>
              <a:ext cx="3337560" cy="584835"/>
            </a:xfrm>
            <a:custGeom>
              <a:avLst/>
              <a:gdLst/>
              <a:ahLst/>
              <a:cxnLst/>
              <a:rect l="l" t="t" r="r" b="b"/>
              <a:pathLst>
                <a:path w="3337560" h="584835">
                  <a:moveTo>
                    <a:pt x="3239642" y="0"/>
                  </a:moveTo>
                  <a:lnTo>
                    <a:pt x="97472" y="0"/>
                  </a:lnTo>
                  <a:lnTo>
                    <a:pt x="59530" y="7647"/>
                  </a:lnTo>
                  <a:lnTo>
                    <a:pt x="28548" y="28511"/>
                  </a:lnTo>
                  <a:lnTo>
                    <a:pt x="7659" y="59471"/>
                  </a:lnTo>
                  <a:lnTo>
                    <a:pt x="0" y="97408"/>
                  </a:lnTo>
                  <a:lnTo>
                    <a:pt x="0" y="487298"/>
                  </a:lnTo>
                  <a:lnTo>
                    <a:pt x="7659" y="525236"/>
                  </a:lnTo>
                  <a:lnTo>
                    <a:pt x="28548" y="556196"/>
                  </a:lnTo>
                  <a:lnTo>
                    <a:pt x="59530" y="577060"/>
                  </a:lnTo>
                  <a:lnTo>
                    <a:pt x="97472" y="584707"/>
                  </a:lnTo>
                  <a:lnTo>
                    <a:pt x="3239642" y="584707"/>
                  </a:lnTo>
                  <a:lnTo>
                    <a:pt x="3277580" y="577060"/>
                  </a:lnTo>
                  <a:lnTo>
                    <a:pt x="3308540" y="556196"/>
                  </a:lnTo>
                  <a:lnTo>
                    <a:pt x="3329404" y="525236"/>
                  </a:lnTo>
                  <a:lnTo>
                    <a:pt x="3337052" y="487298"/>
                  </a:lnTo>
                  <a:lnTo>
                    <a:pt x="3337052" y="97408"/>
                  </a:lnTo>
                  <a:lnTo>
                    <a:pt x="3329404" y="59471"/>
                  </a:lnTo>
                  <a:lnTo>
                    <a:pt x="3308540" y="28511"/>
                  </a:lnTo>
                  <a:lnTo>
                    <a:pt x="3277580" y="7647"/>
                  </a:lnTo>
                  <a:lnTo>
                    <a:pt x="3239642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42036" y="3089148"/>
              <a:ext cx="3337560" cy="584835"/>
            </a:xfrm>
            <a:custGeom>
              <a:avLst/>
              <a:gdLst/>
              <a:ahLst/>
              <a:cxnLst/>
              <a:rect l="l" t="t" r="r" b="b"/>
              <a:pathLst>
                <a:path w="3337560" h="584835">
                  <a:moveTo>
                    <a:pt x="0" y="97408"/>
                  </a:moveTo>
                  <a:lnTo>
                    <a:pt x="7659" y="59471"/>
                  </a:lnTo>
                  <a:lnTo>
                    <a:pt x="28548" y="28511"/>
                  </a:lnTo>
                  <a:lnTo>
                    <a:pt x="59530" y="7647"/>
                  </a:lnTo>
                  <a:lnTo>
                    <a:pt x="97472" y="0"/>
                  </a:lnTo>
                  <a:lnTo>
                    <a:pt x="3239642" y="0"/>
                  </a:lnTo>
                  <a:lnTo>
                    <a:pt x="3277580" y="7647"/>
                  </a:lnTo>
                  <a:lnTo>
                    <a:pt x="3308540" y="28511"/>
                  </a:lnTo>
                  <a:lnTo>
                    <a:pt x="3329404" y="59471"/>
                  </a:lnTo>
                  <a:lnTo>
                    <a:pt x="3337052" y="97408"/>
                  </a:lnTo>
                  <a:lnTo>
                    <a:pt x="3337052" y="487298"/>
                  </a:lnTo>
                  <a:lnTo>
                    <a:pt x="3329404" y="525236"/>
                  </a:lnTo>
                  <a:lnTo>
                    <a:pt x="3308540" y="556196"/>
                  </a:lnTo>
                  <a:lnTo>
                    <a:pt x="3277580" y="577060"/>
                  </a:lnTo>
                  <a:lnTo>
                    <a:pt x="3239642" y="584707"/>
                  </a:lnTo>
                  <a:lnTo>
                    <a:pt x="97472" y="584707"/>
                  </a:lnTo>
                  <a:lnTo>
                    <a:pt x="59530" y="577060"/>
                  </a:lnTo>
                  <a:lnTo>
                    <a:pt x="28548" y="556196"/>
                  </a:lnTo>
                  <a:lnTo>
                    <a:pt x="7659" y="525236"/>
                  </a:lnTo>
                  <a:lnTo>
                    <a:pt x="0" y="487298"/>
                  </a:lnTo>
                  <a:lnTo>
                    <a:pt x="0" y="97408"/>
                  </a:lnTo>
                  <a:close/>
                </a:path>
              </a:pathLst>
            </a:custGeom>
            <a:ln w="127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767587" y="3256915"/>
            <a:ext cx="28860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FSC</a:t>
            </a:r>
            <a:r>
              <a:rPr sz="14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–</a:t>
            </a:r>
            <a:r>
              <a:rPr sz="14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quota</a:t>
            </a:r>
            <a:r>
              <a:rPr sz="14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trasporto</a:t>
            </a:r>
            <a:r>
              <a:rPr sz="14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alunni</a:t>
            </a:r>
            <a:r>
              <a:rPr sz="14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spc="-10" dirty="0">
                <a:solidFill>
                  <a:srgbClr val="00438D"/>
                </a:solidFill>
                <a:latin typeface="Arial MT"/>
                <a:cs typeface="Arial MT"/>
              </a:rPr>
              <a:t>disabili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540255" y="1513205"/>
            <a:ext cx="7276465" cy="3359785"/>
            <a:chOff x="1540255" y="1513205"/>
            <a:chExt cx="7276465" cy="3359785"/>
          </a:xfrm>
        </p:grpSpPr>
        <p:sp>
          <p:nvSpPr>
            <p:cNvPr id="19" name="object 19"/>
            <p:cNvSpPr/>
            <p:nvPr/>
          </p:nvSpPr>
          <p:spPr>
            <a:xfrm>
              <a:off x="4001642" y="1516380"/>
              <a:ext cx="334645" cy="2157730"/>
            </a:xfrm>
            <a:custGeom>
              <a:avLst/>
              <a:gdLst/>
              <a:ahLst/>
              <a:cxnLst/>
              <a:rect l="l" t="t" r="r" b="b"/>
              <a:pathLst>
                <a:path w="334645" h="2157729">
                  <a:moveTo>
                    <a:pt x="0" y="0"/>
                  </a:moveTo>
                  <a:lnTo>
                    <a:pt x="52911" y="7026"/>
                  </a:lnTo>
                  <a:lnTo>
                    <a:pt x="98860" y="26586"/>
                  </a:lnTo>
                  <a:lnTo>
                    <a:pt x="135093" y="56400"/>
                  </a:lnTo>
                  <a:lnTo>
                    <a:pt x="158853" y="94187"/>
                  </a:lnTo>
                  <a:lnTo>
                    <a:pt x="167386" y="137668"/>
                  </a:lnTo>
                  <a:lnTo>
                    <a:pt x="167386" y="941197"/>
                  </a:lnTo>
                  <a:lnTo>
                    <a:pt x="175917" y="984664"/>
                  </a:lnTo>
                  <a:lnTo>
                    <a:pt x="199670" y="1022420"/>
                  </a:lnTo>
                  <a:lnTo>
                    <a:pt x="235883" y="1052196"/>
                  </a:lnTo>
                  <a:lnTo>
                    <a:pt x="281795" y="1071724"/>
                  </a:lnTo>
                  <a:lnTo>
                    <a:pt x="334645" y="1078738"/>
                  </a:lnTo>
                  <a:lnTo>
                    <a:pt x="281795" y="1085752"/>
                  </a:lnTo>
                  <a:lnTo>
                    <a:pt x="235883" y="1105288"/>
                  </a:lnTo>
                  <a:lnTo>
                    <a:pt x="199670" y="1135083"/>
                  </a:lnTo>
                  <a:lnTo>
                    <a:pt x="175917" y="1172876"/>
                  </a:lnTo>
                  <a:lnTo>
                    <a:pt x="167386" y="1216406"/>
                  </a:lnTo>
                  <a:lnTo>
                    <a:pt x="167386" y="2019935"/>
                  </a:lnTo>
                  <a:lnTo>
                    <a:pt x="158853" y="2063402"/>
                  </a:lnTo>
                  <a:lnTo>
                    <a:pt x="135093" y="2101158"/>
                  </a:lnTo>
                  <a:lnTo>
                    <a:pt x="98860" y="2130934"/>
                  </a:lnTo>
                  <a:lnTo>
                    <a:pt x="52911" y="2150462"/>
                  </a:lnTo>
                  <a:lnTo>
                    <a:pt x="0" y="2157476"/>
                  </a:lnTo>
                </a:path>
              </a:pathLst>
            </a:custGeom>
            <a:ln w="63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40255" y="3919689"/>
              <a:ext cx="5983478" cy="95289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11951" y="2847466"/>
              <a:ext cx="1937257" cy="15354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76113" y="3102483"/>
              <a:ext cx="3337052" cy="541655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5476113" y="3102483"/>
              <a:ext cx="3337560" cy="541655"/>
            </a:xfrm>
            <a:custGeom>
              <a:avLst/>
              <a:gdLst/>
              <a:ahLst/>
              <a:cxnLst/>
              <a:rect l="l" t="t" r="r" b="b"/>
              <a:pathLst>
                <a:path w="3337559" h="541654">
                  <a:moveTo>
                    <a:pt x="0" y="90297"/>
                  </a:moveTo>
                  <a:lnTo>
                    <a:pt x="7088" y="55131"/>
                  </a:lnTo>
                  <a:lnTo>
                    <a:pt x="26416" y="26431"/>
                  </a:lnTo>
                  <a:lnTo>
                    <a:pt x="55078" y="7090"/>
                  </a:lnTo>
                  <a:lnTo>
                    <a:pt x="90170" y="0"/>
                  </a:lnTo>
                  <a:lnTo>
                    <a:pt x="3246755" y="0"/>
                  </a:lnTo>
                  <a:lnTo>
                    <a:pt x="3281920" y="7090"/>
                  </a:lnTo>
                  <a:lnTo>
                    <a:pt x="3310620" y="26431"/>
                  </a:lnTo>
                  <a:lnTo>
                    <a:pt x="3329961" y="55131"/>
                  </a:lnTo>
                  <a:lnTo>
                    <a:pt x="3337052" y="90297"/>
                  </a:lnTo>
                  <a:lnTo>
                    <a:pt x="3337052" y="451358"/>
                  </a:lnTo>
                  <a:lnTo>
                    <a:pt x="3329961" y="486523"/>
                  </a:lnTo>
                  <a:lnTo>
                    <a:pt x="3310620" y="515223"/>
                  </a:lnTo>
                  <a:lnTo>
                    <a:pt x="3281920" y="534564"/>
                  </a:lnTo>
                  <a:lnTo>
                    <a:pt x="3246755" y="541655"/>
                  </a:lnTo>
                  <a:lnTo>
                    <a:pt x="90170" y="541655"/>
                  </a:lnTo>
                  <a:lnTo>
                    <a:pt x="55078" y="534564"/>
                  </a:lnTo>
                  <a:lnTo>
                    <a:pt x="26416" y="515223"/>
                  </a:lnTo>
                  <a:lnTo>
                    <a:pt x="7088" y="486523"/>
                  </a:lnTo>
                  <a:lnTo>
                    <a:pt x="0" y="451358"/>
                  </a:lnTo>
                  <a:lnTo>
                    <a:pt x="0" y="90297"/>
                  </a:lnTo>
                  <a:close/>
                </a:path>
              </a:pathLst>
            </a:custGeom>
            <a:ln w="6349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4451096" y="2123947"/>
            <a:ext cx="91694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Dal</a:t>
            </a:r>
            <a:r>
              <a:rPr sz="1600" spc="-20" dirty="0">
                <a:latin typeface="Arial MT"/>
                <a:cs typeface="Arial MT"/>
              </a:rPr>
              <a:t> 2025</a:t>
            </a:r>
            <a:endParaRPr sz="1600">
              <a:latin typeface="Arial MT"/>
              <a:cs typeface="Arial MT"/>
            </a:endParaRPr>
          </a:p>
          <a:p>
            <a:pPr marL="12700" marR="5080" algn="ctr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al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2030 </a:t>
            </a:r>
            <a:r>
              <a:rPr sz="1600" spc="-10" dirty="0">
                <a:latin typeface="Arial MT"/>
                <a:cs typeface="Arial MT"/>
              </a:rPr>
              <a:t>vengono accorpate </a:t>
            </a:r>
            <a:r>
              <a:rPr sz="1600" spc="-25" dirty="0">
                <a:latin typeface="Arial MT"/>
                <a:cs typeface="Arial MT"/>
              </a:rPr>
              <a:t>nel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42847" y="688593"/>
            <a:ext cx="7852409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In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attuazione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sentenza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Corte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costituzionale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71/2023,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l’art.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496-</a:t>
            </a:r>
            <a:r>
              <a:rPr sz="1600" spc="-25" dirty="0">
                <a:latin typeface="Arial MT"/>
                <a:cs typeface="Arial MT"/>
              </a:rPr>
              <a:t>501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legge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213/2023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previsto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l’istituzione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partire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2025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nuovo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Fondo: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619115" y="3141675"/>
            <a:ext cx="305879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Le</a:t>
            </a:r>
            <a:r>
              <a:rPr sz="14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quote</a:t>
            </a:r>
            <a:r>
              <a:rPr sz="14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ed</a:t>
            </a:r>
            <a:r>
              <a:rPr sz="1400" spc="-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i</a:t>
            </a:r>
            <a:r>
              <a:rPr sz="14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criteri</a:t>
            </a:r>
            <a:r>
              <a:rPr sz="14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4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riparto</a:t>
            </a:r>
            <a:r>
              <a:rPr sz="14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del</a:t>
            </a:r>
            <a:r>
              <a:rPr sz="1400" spc="-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spc="-10" dirty="0">
                <a:solidFill>
                  <a:srgbClr val="00438D"/>
                </a:solidFill>
                <a:latin typeface="Arial MT"/>
                <a:cs typeface="Arial MT"/>
              </a:rPr>
              <a:t>fondo</a:t>
            </a:r>
            <a:endParaRPr sz="14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</a:pP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sono</a:t>
            </a:r>
            <a:r>
              <a:rPr sz="14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i</a:t>
            </a:r>
            <a:r>
              <a:rPr sz="14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medesimi</a:t>
            </a:r>
            <a:r>
              <a:rPr sz="14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previsti</a:t>
            </a:r>
            <a:r>
              <a:rPr sz="14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per</a:t>
            </a:r>
            <a:r>
              <a:rPr sz="14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il</a:t>
            </a:r>
            <a:r>
              <a:rPr sz="1400" spc="-25" dirty="0">
                <a:solidFill>
                  <a:srgbClr val="00438D"/>
                </a:solidFill>
                <a:latin typeface="Arial MT"/>
                <a:cs typeface="Arial MT"/>
              </a:rPr>
              <a:t> FSC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304736" y="718438"/>
            <a:ext cx="358140" cy="393065"/>
            <a:chOff x="304736" y="718438"/>
            <a:chExt cx="358140" cy="393065"/>
          </a:xfrm>
        </p:grpSpPr>
        <p:sp>
          <p:nvSpPr>
            <p:cNvPr id="28" name="object 28"/>
            <p:cNvSpPr/>
            <p:nvPr/>
          </p:nvSpPr>
          <p:spPr>
            <a:xfrm>
              <a:off x="311086" y="724788"/>
              <a:ext cx="345440" cy="380365"/>
            </a:xfrm>
            <a:custGeom>
              <a:avLst/>
              <a:gdLst/>
              <a:ahLst/>
              <a:cxnLst/>
              <a:rect l="l" t="t" r="r" b="b"/>
              <a:pathLst>
                <a:path w="345440" h="380365">
                  <a:moveTo>
                    <a:pt x="172719" y="0"/>
                  </a:moveTo>
                  <a:lnTo>
                    <a:pt x="126804" y="6788"/>
                  </a:lnTo>
                  <a:lnTo>
                    <a:pt x="85545" y="25945"/>
                  </a:lnTo>
                  <a:lnTo>
                    <a:pt x="50588" y="55657"/>
                  </a:lnTo>
                  <a:lnTo>
                    <a:pt x="23581" y="94111"/>
                  </a:lnTo>
                  <a:lnTo>
                    <a:pt x="6169" y="139494"/>
                  </a:lnTo>
                  <a:lnTo>
                    <a:pt x="0" y="189991"/>
                  </a:lnTo>
                  <a:lnTo>
                    <a:pt x="6169" y="240489"/>
                  </a:lnTo>
                  <a:lnTo>
                    <a:pt x="23581" y="285872"/>
                  </a:lnTo>
                  <a:lnTo>
                    <a:pt x="50588" y="324326"/>
                  </a:lnTo>
                  <a:lnTo>
                    <a:pt x="85545" y="354038"/>
                  </a:lnTo>
                  <a:lnTo>
                    <a:pt x="126804" y="373195"/>
                  </a:lnTo>
                  <a:lnTo>
                    <a:pt x="172719" y="379984"/>
                  </a:lnTo>
                  <a:lnTo>
                    <a:pt x="218635" y="373195"/>
                  </a:lnTo>
                  <a:lnTo>
                    <a:pt x="259894" y="354038"/>
                  </a:lnTo>
                  <a:lnTo>
                    <a:pt x="294851" y="324326"/>
                  </a:lnTo>
                  <a:lnTo>
                    <a:pt x="321858" y="285872"/>
                  </a:lnTo>
                  <a:lnTo>
                    <a:pt x="339270" y="240489"/>
                  </a:lnTo>
                  <a:lnTo>
                    <a:pt x="345440" y="189991"/>
                  </a:lnTo>
                  <a:lnTo>
                    <a:pt x="339270" y="139494"/>
                  </a:lnTo>
                  <a:lnTo>
                    <a:pt x="321858" y="94111"/>
                  </a:lnTo>
                  <a:lnTo>
                    <a:pt x="294851" y="55657"/>
                  </a:lnTo>
                  <a:lnTo>
                    <a:pt x="259894" y="25945"/>
                  </a:lnTo>
                  <a:lnTo>
                    <a:pt x="218635" y="6788"/>
                  </a:lnTo>
                  <a:lnTo>
                    <a:pt x="172719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11086" y="724788"/>
              <a:ext cx="345440" cy="380365"/>
            </a:xfrm>
            <a:custGeom>
              <a:avLst/>
              <a:gdLst/>
              <a:ahLst/>
              <a:cxnLst/>
              <a:rect l="l" t="t" r="r" b="b"/>
              <a:pathLst>
                <a:path w="345440" h="380365">
                  <a:moveTo>
                    <a:pt x="0" y="189991"/>
                  </a:moveTo>
                  <a:lnTo>
                    <a:pt x="6169" y="139494"/>
                  </a:lnTo>
                  <a:lnTo>
                    <a:pt x="23581" y="94111"/>
                  </a:lnTo>
                  <a:lnTo>
                    <a:pt x="50588" y="55657"/>
                  </a:lnTo>
                  <a:lnTo>
                    <a:pt x="85545" y="25945"/>
                  </a:lnTo>
                  <a:lnTo>
                    <a:pt x="126804" y="6788"/>
                  </a:lnTo>
                  <a:lnTo>
                    <a:pt x="172719" y="0"/>
                  </a:lnTo>
                  <a:lnTo>
                    <a:pt x="218635" y="6788"/>
                  </a:lnTo>
                  <a:lnTo>
                    <a:pt x="259894" y="25945"/>
                  </a:lnTo>
                  <a:lnTo>
                    <a:pt x="294851" y="55657"/>
                  </a:lnTo>
                  <a:lnTo>
                    <a:pt x="321858" y="94111"/>
                  </a:lnTo>
                  <a:lnTo>
                    <a:pt x="339270" y="139494"/>
                  </a:lnTo>
                  <a:lnTo>
                    <a:pt x="345440" y="189991"/>
                  </a:lnTo>
                  <a:lnTo>
                    <a:pt x="339270" y="240489"/>
                  </a:lnTo>
                  <a:lnTo>
                    <a:pt x="321858" y="285872"/>
                  </a:lnTo>
                  <a:lnTo>
                    <a:pt x="294851" y="324326"/>
                  </a:lnTo>
                  <a:lnTo>
                    <a:pt x="259894" y="354038"/>
                  </a:lnTo>
                  <a:lnTo>
                    <a:pt x="218635" y="373195"/>
                  </a:lnTo>
                  <a:lnTo>
                    <a:pt x="172719" y="379984"/>
                  </a:lnTo>
                  <a:lnTo>
                    <a:pt x="126804" y="373195"/>
                  </a:lnTo>
                  <a:lnTo>
                    <a:pt x="85545" y="354038"/>
                  </a:lnTo>
                  <a:lnTo>
                    <a:pt x="50588" y="324326"/>
                  </a:lnTo>
                  <a:lnTo>
                    <a:pt x="23581" y="285872"/>
                  </a:lnTo>
                  <a:lnTo>
                    <a:pt x="6169" y="240489"/>
                  </a:lnTo>
                  <a:lnTo>
                    <a:pt x="0" y="189991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414934" y="775842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-419472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26</a:t>
            </a:fld>
            <a:endParaRPr spc="-25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408049" y="1331341"/>
          <a:ext cx="7247254" cy="3228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32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113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17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091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Tit.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Descrizione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299720" marR="264795" indent="-2476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Anno </a:t>
                      </a:r>
                      <a:r>
                        <a:rPr sz="13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2024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Dal</a:t>
                      </a:r>
                      <a:r>
                        <a:rPr sz="13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2025</a:t>
                      </a:r>
                      <a:endParaRPr sz="1350">
                        <a:latin typeface="Arial"/>
                        <a:cs typeface="Arial"/>
                      </a:endParaRPr>
                    </a:p>
                    <a:p>
                      <a:pPr marL="219075">
                        <a:lnSpc>
                          <a:spcPct val="100000"/>
                        </a:lnSpc>
                      </a:pPr>
                      <a:r>
                        <a:rPr sz="13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al</a:t>
                      </a:r>
                      <a:r>
                        <a:rPr sz="13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2030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spc="-50" dirty="0">
                          <a:latin typeface="Arial MT"/>
                          <a:cs typeface="Arial MT"/>
                        </a:rPr>
                        <a:t>1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FSC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–</a:t>
                      </a:r>
                      <a:r>
                        <a:rPr sz="135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quota</a:t>
                      </a:r>
                      <a:r>
                        <a:rPr sz="135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generale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SI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SI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spc="-50" dirty="0">
                          <a:latin typeface="Arial MT"/>
                          <a:cs typeface="Arial MT"/>
                        </a:rPr>
                        <a:t>1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FSC</a:t>
                      </a:r>
                      <a:r>
                        <a:rPr sz="135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–</a:t>
                      </a:r>
                      <a:r>
                        <a:rPr sz="135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quota</a:t>
                      </a:r>
                      <a:r>
                        <a:rPr sz="135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servizi</a:t>
                      </a:r>
                      <a:r>
                        <a:rPr sz="135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sociali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SI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NO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50" dirty="0">
                          <a:latin typeface="Arial MT"/>
                          <a:cs typeface="Arial MT"/>
                        </a:rPr>
                        <a:t>1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FSC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–</a:t>
                      </a:r>
                      <a:r>
                        <a:rPr sz="135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quota</a:t>
                      </a:r>
                      <a:r>
                        <a:rPr sz="135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asili</a:t>
                      </a:r>
                      <a:r>
                        <a:rPr sz="135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nido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SI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NO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50" dirty="0">
                          <a:latin typeface="Arial MT"/>
                          <a:cs typeface="Arial MT"/>
                        </a:rPr>
                        <a:t>1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FSC</a:t>
                      </a:r>
                      <a:r>
                        <a:rPr sz="135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–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quota</a:t>
                      </a:r>
                      <a:r>
                        <a:rPr sz="135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trasporto</a:t>
                      </a:r>
                      <a:r>
                        <a:rPr sz="135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alunni</a:t>
                      </a:r>
                      <a:r>
                        <a:rPr sz="135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disabili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SI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NO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50" dirty="0">
                          <a:latin typeface="Arial MT"/>
                          <a:cs typeface="Arial MT"/>
                        </a:rPr>
                        <a:t>2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Fondo</a:t>
                      </a:r>
                      <a:r>
                        <a:rPr sz="135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speciale</a:t>
                      </a:r>
                      <a:r>
                        <a:rPr sz="135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equità</a:t>
                      </a:r>
                      <a:r>
                        <a:rPr sz="135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livello</a:t>
                      </a:r>
                      <a:r>
                        <a:rPr sz="135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di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servizi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–</a:t>
                      </a:r>
                      <a:r>
                        <a:rPr sz="135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Quota</a:t>
                      </a:r>
                      <a:r>
                        <a:rPr sz="135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servizi</a:t>
                      </a:r>
                      <a:r>
                        <a:rPr sz="135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sociali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NO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SI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50" dirty="0">
                          <a:latin typeface="Arial MT"/>
                          <a:cs typeface="Arial MT"/>
                        </a:rPr>
                        <a:t>2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Fondo</a:t>
                      </a:r>
                      <a:r>
                        <a:rPr sz="135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speciale</a:t>
                      </a:r>
                      <a:r>
                        <a:rPr sz="135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equità</a:t>
                      </a:r>
                      <a:r>
                        <a:rPr sz="135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livello</a:t>
                      </a:r>
                      <a:r>
                        <a:rPr sz="135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di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servizi</a:t>
                      </a:r>
                      <a:r>
                        <a:rPr sz="135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–</a:t>
                      </a:r>
                      <a:r>
                        <a:rPr sz="135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Quota</a:t>
                      </a:r>
                      <a:r>
                        <a:rPr sz="135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asili</a:t>
                      </a:r>
                      <a:r>
                        <a:rPr sz="135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nido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NO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SI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50" dirty="0">
                          <a:latin typeface="Arial MT"/>
                          <a:cs typeface="Arial MT"/>
                        </a:rPr>
                        <a:t>2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4591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Fondo</a:t>
                      </a:r>
                      <a:r>
                        <a:rPr sz="1350" spc="-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speciale</a:t>
                      </a:r>
                      <a:r>
                        <a:rPr sz="135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equità</a:t>
                      </a:r>
                      <a:r>
                        <a:rPr sz="135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livello</a:t>
                      </a:r>
                      <a:r>
                        <a:rPr sz="135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di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servizi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–</a:t>
                      </a:r>
                      <a:r>
                        <a:rPr sz="135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Quota</a:t>
                      </a:r>
                      <a:r>
                        <a:rPr sz="135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trasporto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alunni</a:t>
                      </a:r>
                      <a:r>
                        <a:rPr sz="135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disabili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NO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SI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555241"/>
            <a:ext cx="1511750" cy="203314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29513" y="789643"/>
            <a:ext cx="822579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nuovo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fondo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cambierà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l’impostazione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perché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risorse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spostano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titolo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50" dirty="0">
                <a:latin typeface="Arial MT"/>
                <a:cs typeface="Arial MT"/>
              </a:rPr>
              <a:t>1</a:t>
            </a:r>
            <a:endParaRPr sz="16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al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titolo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2.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solamente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via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transitoria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2025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2030.</a:t>
            </a:r>
            <a:endParaRPr sz="16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6817" y="-491663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27</a:t>
            </a:fld>
            <a:endParaRPr spc="-25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587798"/>
              </p:ext>
            </p:extLst>
          </p:nvPr>
        </p:nvGraphicFramePr>
        <p:xfrm>
          <a:off x="2076332" y="2053044"/>
          <a:ext cx="6078219" cy="31522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1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48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91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91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91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9499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35"/>
                        </a:spcBef>
                      </a:pPr>
                      <a:r>
                        <a:rPr sz="1000" b="1" spc="-20" dirty="0">
                          <a:latin typeface="Calibri"/>
                          <a:cs typeface="Calibri"/>
                        </a:rPr>
                        <a:t>Voci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9E0F1"/>
                    </a:solidFill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ts val="1200"/>
                        </a:lnSpc>
                        <a:spcBef>
                          <a:spcPts val="35"/>
                        </a:spcBef>
                      </a:pPr>
                      <a:r>
                        <a:rPr sz="1000" b="1" spc="-20" dirty="0">
                          <a:latin typeface="Calibri"/>
                          <a:cs typeface="Calibri"/>
                        </a:rPr>
                        <a:t>Rif.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9E0F1"/>
                    </a:solidFill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ts val="1200"/>
                        </a:lnSpc>
                        <a:spcBef>
                          <a:spcPts val="35"/>
                        </a:spcBef>
                      </a:pPr>
                      <a:r>
                        <a:rPr sz="1000" b="1" spc="-20" dirty="0">
                          <a:latin typeface="Calibri"/>
                          <a:cs typeface="Calibri"/>
                        </a:rPr>
                        <a:t>2024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9E0F1"/>
                    </a:solidFill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ts val="1200"/>
                        </a:lnSpc>
                        <a:spcBef>
                          <a:spcPts val="35"/>
                        </a:spcBef>
                      </a:pPr>
                      <a:r>
                        <a:rPr sz="1000" b="1" spc="-20" dirty="0">
                          <a:latin typeface="Calibri"/>
                          <a:cs typeface="Calibri"/>
                        </a:rPr>
                        <a:t>2025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ts val="1200"/>
                        </a:lnSpc>
                        <a:spcBef>
                          <a:spcPts val="35"/>
                        </a:spcBef>
                      </a:pPr>
                      <a:r>
                        <a:rPr sz="1000" b="1" spc="-20" dirty="0">
                          <a:latin typeface="Calibri"/>
                          <a:cs typeface="Calibri"/>
                        </a:rPr>
                        <a:t>2026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ts val="1200"/>
                        </a:lnSpc>
                        <a:spcBef>
                          <a:spcPts val="35"/>
                        </a:spcBef>
                      </a:pPr>
                      <a:r>
                        <a:rPr sz="1000" b="1" spc="-20" dirty="0">
                          <a:latin typeface="Calibri"/>
                          <a:cs typeface="Calibri"/>
                        </a:rPr>
                        <a:t>2027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Risorse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storiche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A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3.037.309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L="22225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3.376.878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3.037.309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3.037.309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3.037.309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dirty="0">
                          <a:latin typeface="Calibri"/>
                          <a:cs typeface="Calibri"/>
                        </a:rPr>
                        <a:t>IMU e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TASI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standard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2014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B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3.376.878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3.376.878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3.376.878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9700">
                        <a:lnSpc>
                          <a:spcPts val="805"/>
                        </a:lnSpc>
                      </a:pPr>
                      <a:r>
                        <a:rPr sz="700" i="1" dirty="0">
                          <a:latin typeface="Calibri"/>
                          <a:cs typeface="Calibri"/>
                        </a:rPr>
                        <a:t>di cui </a:t>
                      </a:r>
                      <a:r>
                        <a:rPr sz="700" i="1" spc="-25" dirty="0">
                          <a:latin typeface="Calibri"/>
                          <a:cs typeface="Calibri"/>
                        </a:rPr>
                        <a:t>IMU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r">
                        <a:lnSpc>
                          <a:spcPts val="805"/>
                        </a:lnSpc>
                      </a:pPr>
                      <a:r>
                        <a:rPr sz="700" i="1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3180" algn="r">
                        <a:lnSpc>
                          <a:spcPts val="805"/>
                        </a:lnSpc>
                      </a:pPr>
                      <a:r>
                        <a:rPr sz="700" i="1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3180" algn="r">
                        <a:lnSpc>
                          <a:spcPts val="805"/>
                        </a:lnSpc>
                      </a:pPr>
                      <a:r>
                        <a:rPr sz="700" i="1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9700">
                        <a:lnSpc>
                          <a:spcPts val="800"/>
                        </a:lnSpc>
                      </a:pPr>
                      <a:r>
                        <a:rPr sz="700" i="1" dirty="0">
                          <a:latin typeface="Calibri"/>
                          <a:cs typeface="Calibri"/>
                        </a:rPr>
                        <a:t>di cui </a:t>
                      </a:r>
                      <a:r>
                        <a:rPr sz="700" i="1" spc="-20" dirty="0">
                          <a:latin typeface="Calibri"/>
                          <a:cs typeface="Calibri"/>
                        </a:rPr>
                        <a:t>TASI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r">
                        <a:lnSpc>
                          <a:spcPts val="800"/>
                        </a:lnSpc>
                      </a:pPr>
                      <a:r>
                        <a:rPr sz="700" i="1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3180" algn="r">
                        <a:lnSpc>
                          <a:spcPts val="800"/>
                        </a:lnSpc>
                      </a:pPr>
                      <a:r>
                        <a:rPr sz="700" i="1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3180" algn="r">
                        <a:lnSpc>
                          <a:spcPts val="800"/>
                        </a:lnSpc>
                      </a:pPr>
                      <a:r>
                        <a:rPr sz="700" i="1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b="1" dirty="0">
                          <a:latin typeface="Calibri"/>
                          <a:cs typeface="Calibri"/>
                        </a:rPr>
                        <a:t>Fondo</a:t>
                      </a:r>
                      <a:r>
                        <a:rPr sz="7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7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compensazione</a:t>
                      </a:r>
                      <a:r>
                        <a:rPr sz="7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delle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risorse</a:t>
                      </a:r>
                      <a:r>
                        <a:rPr sz="7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storiche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b="1" spc="-50" dirty="0">
                          <a:latin typeface="Calibri"/>
                          <a:cs typeface="Calibri"/>
                        </a:rPr>
                        <a:t>C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-339.569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-339.569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-339.569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-339.569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Fabbisogno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standard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(SOSE)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D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3.558.774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L="222250">
                        <a:lnSpc>
                          <a:spcPts val="800"/>
                        </a:lnSpc>
                        <a:spcBef>
                          <a:spcPts val="70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4.144.271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3.558.774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3.558.774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3.558.774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Capacità</a:t>
                      </a:r>
                      <a:r>
                        <a:rPr sz="7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fiscale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E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4.144.271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4.144.271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4.144.271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b="1" dirty="0">
                          <a:latin typeface="Calibri"/>
                          <a:cs typeface="Calibri"/>
                        </a:rPr>
                        <a:t>Fondo</a:t>
                      </a:r>
                      <a:r>
                        <a:rPr sz="7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perequativo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b="1" spc="-50" dirty="0">
                          <a:latin typeface="Calibri"/>
                          <a:cs typeface="Calibri"/>
                        </a:rPr>
                        <a:t>F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-585.497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-585.497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-585.497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-585.497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Percentuale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7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applicazione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della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componente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standard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G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382905">
                        <a:lnSpc>
                          <a:spcPts val="805"/>
                        </a:lnSpc>
                        <a:spcBef>
                          <a:spcPts val="5"/>
                        </a:spcBef>
                        <a:tabLst>
                          <a:tab pos="1001394" algn="l"/>
                          <a:tab pos="1619885" algn="l"/>
                          <a:tab pos="2214245" algn="l"/>
                        </a:tabLst>
                      </a:pPr>
                      <a:r>
                        <a:rPr sz="700" b="1" spc="-10" dirty="0">
                          <a:latin typeface="Calibri"/>
                          <a:cs typeface="Calibri"/>
                        </a:rPr>
                        <a:t>52,5%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	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60,0%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	</a:t>
                      </a:r>
                      <a:r>
                        <a:rPr sz="700" b="1" spc="-20" dirty="0">
                          <a:latin typeface="Calibri"/>
                          <a:cs typeface="Calibri"/>
                        </a:rPr>
                        <a:t>68,0%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	</a:t>
                      </a:r>
                      <a:r>
                        <a:rPr sz="700" b="1" spc="-20" dirty="0">
                          <a:latin typeface="Calibri"/>
                          <a:cs typeface="Calibri"/>
                        </a:rPr>
                        <a:t>76,5%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3175">
                      <a:solidFill>
                        <a:srgbClr val="000000"/>
                      </a:solidFill>
                      <a:prstDash val="solid"/>
                    </a:lnT>
                    <a:solidFill>
                      <a:srgbClr val="D9E0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Fondo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di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solidarietà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assegnato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il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metodo storico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H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-161.295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-135.828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-108.662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-79.799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Fondo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solidarietà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assegnato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con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il</a:t>
                      </a:r>
                      <a:r>
                        <a:rPr sz="7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metodo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fabbisogni-capacità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fiscali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I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-307.386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-351.298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-398.138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-447.905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Correttivo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statistico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(art.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1,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co.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450,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232/2016)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J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R="28575" algn="r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3.118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R="28575" algn="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-276.020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R="28575" algn="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900.328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R="27940" algn="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R="28575" algn="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57.657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R="28575" algn="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102.262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R="28575" algn="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61.346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R="28575" algn="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4.391</a:t>
                      </a:r>
                      <a:endParaRPr sz="700">
                        <a:latin typeface="Calibri"/>
                        <a:cs typeface="Calibri"/>
                      </a:endParaRPr>
                    </a:p>
                    <a:p>
                      <a:pPr marR="28575" algn="r">
                        <a:lnSpc>
                          <a:spcPts val="805"/>
                        </a:lnSpc>
                        <a:spcBef>
                          <a:spcPts val="70"/>
                        </a:spcBef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-1.247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80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14935">
                <a:tc rowSpan="2"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Contributo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aggiuntivo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(art.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1,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co.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449,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lett.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d-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bis,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232/2016)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K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3.118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3.118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3.118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Totale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riduzioni</a:t>
                      </a:r>
                      <a:r>
                        <a:rPr sz="7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rettifiche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L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-276.020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-276.020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-276.020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93129"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lang="it-IT" sz="700" spc="-10">
                          <a:latin typeface="Calibri"/>
                          <a:cs typeface="Calibri"/>
                        </a:rPr>
                        <a:t>Totale</a:t>
                      </a:r>
                      <a:r>
                        <a:rPr lang="it-IT" sz="7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lang="it-IT" sz="700" spc="-10">
                          <a:latin typeface="Calibri"/>
                          <a:cs typeface="Calibri"/>
                        </a:rPr>
                        <a:t>riduzioni</a:t>
                      </a:r>
                      <a:r>
                        <a:rPr lang="it-IT" sz="7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lang="it-IT" sz="700">
                          <a:latin typeface="Calibri"/>
                          <a:cs typeface="Calibri"/>
                        </a:rPr>
                        <a:t>e</a:t>
                      </a:r>
                      <a:r>
                        <a:rPr lang="it-IT" sz="7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lang="it-IT" sz="700" spc="-10">
                          <a:latin typeface="Calibri"/>
                          <a:cs typeface="Calibri"/>
                        </a:rPr>
                        <a:t>rettifiche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r>
                        <a:rPr lang="it-IT" sz="700" spc="-50" dirty="0">
                          <a:latin typeface="Calibri"/>
                          <a:cs typeface="Calibri"/>
                        </a:rPr>
                        <a:t>L</a:t>
                      </a:r>
                      <a:endParaRPr sz="700" dirty="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R w="3175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  <a:spcBef>
                          <a:spcPts val="5"/>
                        </a:spcBef>
                      </a:pP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0578968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spc="-20" dirty="0">
                          <a:latin typeface="Calibri"/>
                          <a:cs typeface="Calibri"/>
                        </a:rPr>
                        <a:t>Compensazione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minori</a:t>
                      </a:r>
                      <a:r>
                        <a:rPr sz="7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introiti</a:t>
                      </a:r>
                      <a:r>
                        <a:rPr sz="7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IMU</a:t>
                      </a:r>
                      <a:r>
                        <a:rPr sz="7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TASI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M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900.328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900.328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900.328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13335">
                        <a:lnSpc>
                          <a:spcPts val="79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Contributo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comuni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fino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5.000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abitanti (art.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1,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co.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449,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lett.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d-ter,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232/2016)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79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N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79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79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79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13335">
                        <a:lnSpc>
                          <a:spcPts val="810"/>
                        </a:lnSpc>
                        <a:spcBef>
                          <a:spcPts val="10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Risorse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aggiuntive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per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Servizi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sociali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L.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232/2016 c.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449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lettera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d-quinquies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10"/>
                        </a:lnSpc>
                        <a:spcBef>
                          <a:spcPts val="10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O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73660">
                        <a:lnSpc>
                          <a:spcPts val="810"/>
                        </a:lnSpc>
                        <a:spcBef>
                          <a:spcPts val="10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confluiti</a:t>
                      </a:r>
                      <a:r>
                        <a:rPr sz="7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nel</a:t>
                      </a:r>
                      <a:r>
                        <a:rPr sz="7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fondo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speciale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equità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livello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servizi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13030">
                <a:tc>
                  <a:txBody>
                    <a:bodyPr/>
                    <a:lstStyle/>
                    <a:p>
                      <a:pPr marL="13335">
                        <a:lnSpc>
                          <a:spcPts val="79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Risorse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aggiuntive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L.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232/2016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c.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449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lettera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d-quater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(restituzione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taglio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DL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66/2014)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795"/>
                        </a:lnSpc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P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79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102.262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3175">
                      <a:solidFill>
                        <a:srgbClr val="DFDFDF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79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102.262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795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102.262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27635">
                <a:tc>
                  <a:txBody>
                    <a:bodyPr/>
                    <a:lstStyle/>
                    <a:p>
                      <a:pPr marL="1333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Risorse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aggiuntive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asili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nido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L.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232/2016 c.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449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lettera d-sexies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Q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confluiti</a:t>
                      </a:r>
                      <a:r>
                        <a:rPr sz="7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nel</a:t>
                      </a:r>
                      <a:r>
                        <a:rPr sz="7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fondo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speciale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equità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livello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servizi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03505">
                <a:tc>
                  <a:txBody>
                    <a:bodyPr/>
                    <a:lstStyle/>
                    <a:p>
                      <a:pPr marL="13335">
                        <a:lnSpc>
                          <a:spcPts val="72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Risorse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aggiuntive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trasporto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alunni disabili L.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232/2016 c.</a:t>
                      </a:r>
                      <a:r>
                        <a:rPr sz="7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449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lettera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d-octies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720"/>
                        </a:lnSpc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R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73660">
                        <a:lnSpc>
                          <a:spcPts val="72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confluiti</a:t>
                      </a:r>
                      <a:r>
                        <a:rPr sz="7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nel</a:t>
                      </a:r>
                      <a:r>
                        <a:rPr sz="7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fondo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speciale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equità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livello</a:t>
                      </a:r>
                      <a:r>
                        <a:rPr sz="7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servizi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Accantonamento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finale</a:t>
                      </a:r>
                      <a:r>
                        <a:rPr sz="7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(segno -</a:t>
                      </a:r>
                      <a:r>
                        <a:rPr sz="700" spc="-50" dirty="0">
                          <a:latin typeface="Calibri"/>
                          <a:cs typeface="Calibri"/>
                        </a:rPr>
                        <a:t>)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0"/>
                        </a:lnSpc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S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DFDFDF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-1.247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3175">
                      <a:solidFill>
                        <a:srgbClr val="DFDFDF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-1.247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0"/>
                        </a:lnSpc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-1.247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</a:pPr>
                      <a:r>
                        <a:rPr sz="700" b="1" dirty="0">
                          <a:latin typeface="Calibri"/>
                          <a:cs typeface="Calibri"/>
                        </a:rPr>
                        <a:t>Dotazione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 NETTA</a:t>
                      </a:r>
                      <a:r>
                        <a:rPr sz="7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7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Fondo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7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Solidarietà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</a:pPr>
                      <a:r>
                        <a:rPr sz="700" b="1" spc="-50" dirty="0">
                          <a:latin typeface="Calibri"/>
                          <a:cs typeface="Calibri"/>
                        </a:rPr>
                        <a:t>T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b="1" spc="-10" dirty="0">
                          <a:latin typeface="Calibri"/>
                          <a:cs typeface="Calibri"/>
                        </a:rPr>
                        <a:t>383.154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b="1" spc="-10" dirty="0">
                          <a:latin typeface="Calibri"/>
                          <a:cs typeface="Calibri"/>
                        </a:rPr>
                        <a:t>241.315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b="1" spc="-10" dirty="0">
                          <a:latin typeface="Calibri"/>
                          <a:cs typeface="Calibri"/>
                        </a:rPr>
                        <a:t>221.641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</a:pPr>
                      <a:r>
                        <a:rPr sz="700" b="1" spc="-10" dirty="0">
                          <a:latin typeface="Calibri"/>
                          <a:cs typeface="Calibri"/>
                        </a:rPr>
                        <a:t>200.737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13335">
                        <a:lnSpc>
                          <a:spcPts val="81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Restituzione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della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quota</a:t>
                      </a:r>
                      <a:r>
                        <a:rPr sz="7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7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alimentazione </a:t>
                      </a:r>
                      <a:r>
                        <a:rPr sz="700" spc="-25" dirty="0">
                          <a:latin typeface="Calibri"/>
                          <a:cs typeface="Calibri"/>
                        </a:rPr>
                        <a:t>FSC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15"/>
                        </a:lnSpc>
                        <a:spcBef>
                          <a:spcPts val="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U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1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582.333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31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1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582.333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1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582.333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15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582.333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18110">
                <a:tc>
                  <a:txBody>
                    <a:bodyPr/>
                    <a:lstStyle/>
                    <a:p>
                      <a:pPr marL="13335">
                        <a:lnSpc>
                          <a:spcPts val="815"/>
                        </a:lnSpc>
                        <a:spcBef>
                          <a:spcPts val="15"/>
                        </a:spcBef>
                      </a:pPr>
                      <a:r>
                        <a:rPr sz="700" b="1" dirty="0">
                          <a:latin typeface="Calibri"/>
                          <a:cs typeface="Calibri"/>
                        </a:rPr>
                        <a:t>STIMA</a:t>
                      </a:r>
                      <a:r>
                        <a:rPr sz="7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dotazione</a:t>
                      </a:r>
                      <a:r>
                        <a:rPr sz="7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LORDA</a:t>
                      </a:r>
                      <a:r>
                        <a:rPr sz="7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finale</a:t>
                      </a:r>
                      <a:r>
                        <a:rPr sz="7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7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Fondo</a:t>
                      </a:r>
                      <a:r>
                        <a:rPr sz="7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dirty="0">
                          <a:latin typeface="Calibri"/>
                          <a:cs typeface="Calibri"/>
                        </a:rPr>
                        <a:t>di</a:t>
                      </a:r>
                      <a:r>
                        <a:rPr sz="7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b="1" spc="-10" dirty="0">
                          <a:latin typeface="Calibri"/>
                          <a:cs typeface="Calibri"/>
                        </a:rPr>
                        <a:t>Solidarietà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15"/>
                        </a:lnSpc>
                        <a:spcBef>
                          <a:spcPts val="1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V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15"/>
                        </a:lnSpc>
                        <a:spcBef>
                          <a:spcPts val="15"/>
                        </a:spcBef>
                      </a:pPr>
                      <a:r>
                        <a:rPr sz="700" b="1" spc="-10" dirty="0">
                          <a:latin typeface="Calibri"/>
                          <a:cs typeface="Calibri"/>
                        </a:rPr>
                        <a:t>965.487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15"/>
                        </a:lnSpc>
                        <a:spcBef>
                          <a:spcPts val="15"/>
                        </a:spcBef>
                      </a:pPr>
                      <a:r>
                        <a:rPr sz="700" b="1" spc="-10" dirty="0">
                          <a:latin typeface="Calibri"/>
                          <a:cs typeface="Calibri"/>
                        </a:rPr>
                        <a:t>823.648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15"/>
                        </a:lnSpc>
                        <a:spcBef>
                          <a:spcPts val="15"/>
                        </a:spcBef>
                      </a:pPr>
                      <a:r>
                        <a:rPr sz="700" b="1" spc="-10" dirty="0">
                          <a:latin typeface="Calibri"/>
                          <a:cs typeface="Calibri"/>
                        </a:rPr>
                        <a:t>803.974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15"/>
                        </a:lnSpc>
                        <a:spcBef>
                          <a:spcPts val="15"/>
                        </a:spcBef>
                      </a:pPr>
                      <a:r>
                        <a:rPr sz="700" b="1" spc="-10" dirty="0">
                          <a:latin typeface="Calibri"/>
                          <a:cs typeface="Calibri"/>
                        </a:rPr>
                        <a:t>783.070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15"/>
                        </a:spcBef>
                      </a:pPr>
                      <a:r>
                        <a:rPr sz="700" spc="-10" dirty="0">
                          <a:latin typeface="Calibri"/>
                          <a:cs typeface="Calibri"/>
                        </a:rPr>
                        <a:t>Effetto</a:t>
                      </a:r>
                      <a:r>
                        <a:rPr sz="7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700" spc="-10" dirty="0">
                          <a:latin typeface="Calibri"/>
                          <a:cs typeface="Calibri"/>
                        </a:rPr>
                        <a:t>Perequativo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ts val="805"/>
                        </a:lnSpc>
                        <a:spcBef>
                          <a:spcPts val="15"/>
                        </a:spcBef>
                      </a:pPr>
                      <a:r>
                        <a:rPr sz="700" spc="-50" dirty="0">
                          <a:latin typeface="Calibri"/>
                          <a:cs typeface="Calibri"/>
                        </a:rPr>
                        <a:t>Z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15"/>
                        </a:spcBef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-125.994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15"/>
                        </a:spcBef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-144.439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15"/>
                        </a:spcBef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-164.113</a:t>
                      </a:r>
                      <a:endParaRPr sz="7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805"/>
                        </a:lnSpc>
                        <a:spcBef>
                          <a:spcPts val="15"/>
                        </a:spcBef>
                      </a:pPr>
                      <a:r>
                        <a:rPr sz="700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-185.017</a:t>
                      </a:r>
                      <a:endParaRPr sz="700" dirty="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3175">
                      <a:solidFill>
                        <a:srgbClr val="DFDFDF"/>
                      </a:solidFill>
                      <a:prstDash val="solid"/>
                    </a:lnL>
                    <a:lnR w="3175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</a:tbl>
          </a:graphicData>
        </a:graphic>
      </p:graphicFrame>
      <p:grpSp>
        <p:nvGrpSpPr>
          <p:cNvPr id="4" name="object 4"/>
          <p:cNvGrpSpPr/>
          <p:nvPr/>
        </p:nvGrpSpPr>
        <p:grpSpPr>
          <a:xfrm>
            <a:off x="93541" y="-51918"/>
            <a:ext cx="8806301" cy="1965745"/>
            <a:chOff x="93477" y="23964"/>
            <a:chExt cx="8806301" cy="196574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77846" y="744855"/>
              <a:ext cx="4732147" cy="124485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477" y="23964"/>
              <a:ext cx="1916938" cy="143586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13802" y="741895"/>
              <a:ext cx="1585976" cy="860082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295757" y="2611069"/>
            <a:ext cx="1515745" cy="17329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solidFill>
                  <a:srgbClr val="005CB7"/>
                </a:solidFill>
                <a:latin typeface="Arial"/>
                <a:cs typeface="Arial"/>
              </a:rPr>
              <a:t>La</a:t>
            </a:r>
            <a:r>
              <a:rPr sz="1600" b="1" i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5CB7"/>
                </a:solidFill>
                <a:latin typeface="Arial"/>
                <a:cs typeface="Arial"/>
              </a:rPr>
              <a:t>fuoriuscita </a:t>
            </a:r>
            <a:r>
              <a:rPr sz="1600" b="1" i="1" dirty="0">
                <a:solidFill>
                  <a:srgbClr val="005CB7"/>
                </a:solidFill>
                <a:latin typeface="Arial"/>
                <a:cs typeface="Arial"/>
              </a:rPr>
              <a:t>delle</a:t>
            </a:r>
            <a:r>
              <a:rPr sz="1600" b="1" i="1" spc="-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5CB7"/>
                </a:solidFill>
                <a:latin typeface="Arial"/>
                <a:cs typeface="Arial"/>
              </a:rPr>
              <a:t>risorse </a:t>
            </a:r>
            <a:r>
              <a:rPr sz="1600" b="1" i="1" dirty="0">
                <a:solidFill>
                  <a:srgbClr val="005CB7"/>
                </a:solidFill>
                <a:latin typeface="Arial"/>
                <a:cs typeface="Arial"/>
              </a:rPr>
              <a:t>vincolate</a:t>
            </a:r>
            <a:r>
              <a:rPr sz="1600" b="1" i="1" spc="-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5CB7"/>
                </a:solidFill>
                <a:latin typeface="Arial"/>
                <a:cs typeface="Arial"/>
              </a:rPr>
              <a:t>rende </a:t>
            </a:r>
            <a:r>
              <a:rPr sz="1600" b="1" i="1" dirty="0">
                <a:solidFill>
                  <a:srgbClr val="005CB7"/>
                </a:solidFill>
                <a:latin typeface="Arial"/>
                <a:cs typeface="Arial"/>
              </a:rPr>
              <a:t>più</a:t>
            </a:r>
            <a:r>
              <a:rPr sz="1600" b="1" i="1" spc="-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5CB7"/>
                </a:solidFill>
                <a:latin typeface="Arial"/>
                <a:cs typeface="Arial"/>
              </a:rPr>
              <a:t>evidenti</a:t>
            </a:r>
            <a:r>
              <a:rPr sz="16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i="1" spc="-25" dirty="0">
                <a:solidFill>
                  <a:srgbClr val="005CB7"/>
                </a:solidFill>
                <a:latin typeface="Arial"/>
                <a:cs typeface="Arial"/>
              </a:rPr>
              <a:t>gli </a:t>
            </a:r>
            <a:r>
              <a:rPr sz="1600" b="1" i="1" dirty="0">
                <a:solidFill>
                  <a:srgbClr val="005CB7"/>
                </a:solidFill>
                <a:latin typeface="Arial"/>
                <a:cs typeface="Arial"/>
              </a:rPr>
              <a:t>effetti</a:t>
            </a:r>
            <a:r>
              <a:rPr sz="1600" b="1" i="1" spc="-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5CB7"/>
                </a:solidFill>
                <a:latin typeface="Arial"/>
                <a:cs typeface="Arial"/>
              </a:rPr>
              <a:t>della perequazione negativa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9795" y="-519217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28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269570" y="531721"/>
            <a:ext cx="8496300" cy="1094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Gli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enti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b="1" dirty="0">
                <a:latin typeface="Arial"/>
                <a:cs typeface="Arial"/>
              </a:rPr>
              <a:t>FSC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finale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negativo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(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quindi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subiranno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una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decurtazione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dal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gettito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IMU)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sono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tenuti </a:t>
            </a:r>
            <a:r>
              <a:rPr sz="1400" dirty="0">
                <a:latin typeface="Arial MT"/>
                <a:cs typeface="Arial MT"/>
              </a:rPr>
              <a:t>per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il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principio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integrità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ad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iscrivere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nel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bilancio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previsione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l’IMU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lordo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parte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spesa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somma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da </a:t>
            </a:r>
            <a:r>
              <a:rPr sz="1400" dirty="0">
                <a:latin typeface="Arial MT"/>
                <a:cs typeface="Arial MT"/>
              </a:rPr>
              <a:t>trasferire</a:t>
            </a:r>
            <a:r>
              <a:rPr sz="1400" spc="-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allo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Stato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titolo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alimentazione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fondo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solidarietà,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classificare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alla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missione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18, </a:t>
            </a:r>
            <a:r>
              <a:rPr sz="1400" dirty="0">
                <a:latin typeface="Arial MT"/>
                <a:cs typeface="Arial MT"/>
              </a:rPr>
              <a:t>programma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01,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piano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finanziario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U.1.04.01.01.001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(Trasferimenti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correnti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Ministeri).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Non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è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soggetto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</a:t>
            </a:r>
            <a:r>
              <a:rPr sz="1400" spc="-20" dirty="0">
                <a:latin typeface="Arial MT"/>
                <a:cs typeface="Arial MT"/>
              </a:rPr>
              <a:t> giro </a:t>
            </a:r>
            <a:r>
              <a:rPr sz="1400" dirty="0">
                <a:latin typeface="Arial MT"/>
                <a:cs typeface="Arial MT"/>
              </a:rPr>
              <a:t>contabile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quota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IMU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alimenta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il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FSC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(art.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6,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DL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16/2014)</a:t>
            </a:r>
            <a:endParaRPr sz="1400" dirty="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71170" y="1753857"/>
            <a:ext cx="8437245" cy="3274060"/>
            <a:chOff x="371170" y="1753857"/>
            <a:chExt cx="8437245" cy="327406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7520" y="1753857"/>
              <a:ext cx="3201035" cy="257022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62524" y="1878876"/>
              <a:ext cx="3345687" cy="83168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38295" y="1944496"/>
              <a:ext cx="1704594" cy="170459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77520" y="2186127"/>
              <a:ext cx="8388350" cy="2138045"/>
            </a:xfrm>
            <a:custGeom>
              <a:avLst/>
              <a:gdLst/>
              <a:ahLst/>
              <a:cxnLst/>
              <a:rect l="l" t="t" r="r" b="b"/>
              <a:pathLst>
                <a:path w="8388350" h="2138045">
                  <a:moveTo>
                    <a:pt x="5132755" y="524433"/>
                  </a:moveTo>
                  <a:lnTo>
                    <a:pt x="8388273" y="524433"/>
                  </a:lnTo>
                  <a:lnTo>
                    <a:pt x="8388273" y="73520"/>
                  </a:lnTo>
                  <a:lnTo>
                    <a:pt x="5132755" y="73520"/>
                  </a:lnTo>
                  <a:lnTo>
                    <a:pt x="5132755" y="524433"/>
                  </a:lnTo>
                  <a:close/>
                </a:path>
                <a:path w="8388350" h="2138045">
                  <a:moveTo>
                    <a:pt x="29298" y="648004"/>
                  </a:moveTo>
                  <a:lnTo>
                    <a:pt x="3284816" y="648004"/>
                  </a:lnTo>
                  <a:lnTo>
                    <a:pt x="3284816" y="0"/>
                  </a:lnTo>
                  <a:lnTo>
                    <a:pt x="29298" y="0"/>
                  </a:lnTo>
                  <a:lnTo>
                    <a:pt x="29298" y="648004"/>
                  </a:lnTo>
                  <a:close/>
                </a:path>
                <a:path w="8388350" h="2138045">
                  <a:moveTo>
                    <a:pt x="0" y="2137956"/>
                  </a:moveTo>
                  <a:lnTo>
                    <a:pt x="3255517" y="2137956"/>
                  </a:lnTo>
                  <a:lnTo>
                    <a:pt x="3255517" y="1640217"/>
                  </a:lnTo>
                  <a:lnTo>
                    <a:pt x="0" y="1640217"/>
                  </a:lnTo>
                  <a:lnTo>
                    <a:pt x="0" y="2137956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73012" y="4227480"/>
              <a:ext cx="804418" cy="80011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8971" y="4411979"/>
              <a:ext cx="486918" cy="485406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598033" y="3157550"/>
            <a:ext cx="308229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La</a:t>
            </a:r>
            <a:r>
              <a:rPr sz="14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quota</a:t>
            </a:r>
            <a:r>
              <a:rPr sz="1400" b="1" i="1" spc="-8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A1 che</a:t>
            </a:r>
            <a:r>
              <a:rPr sz="14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alimenta</a:t>
            </a:r>
            <a:r>
              <a:rPr sz="1400" b="1" i="1" spc="-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il</a:t>
            </a:r>
            <a:r>
              <a:rPr sz="14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FSC</a:t>
            </a:r>
            <a:r>
              <a:rPr sz="1400" b="1" i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spc="-25" dirty="0">
                <a:solidFill>
                  <a:srgbClr val="005CB7"/>
                </a:solidFill>
                <a:latin typeface="Arial"/>
                <a:cs typeface="Arial"/>
              </a:rPr>
              <a:t>non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va </a:t>
            </a:r>
            <a:r>
              <a:rPr sz="1400" b="1" i="1" spc="-10" dirty="0">
                <a:solidFill>
                  <a:srgbClr val="005CB7"/>
                </a:solidFill>
                <a:latin typeface="Arial"/>
                <a:cs typeface="Arial"/>
              </a:rPr>
              <a:t>rappresentata</a:t>
            </a:r>
            <a:r>
              <a:rPr sz="1400" b="1" i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400" b="1" i="1" spc="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5CB7"/>
                </a:solidFill>
                <a:latin typeface="Arial"/>
                <a:cs typeface="Arial"/>
              </a:rPr>
              <a:t>bilancio!!!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57908" y="4394098"/>
            <a:ext cx="4723130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La</a:t>
            </a:r>
            <a:r>
              <a:rPr sz="1400" b="1" i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quota</a:t>
            </a:r>
            <a:r>
              <a:rPr sz="1400" b="1" i="1" spc="-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D10+D6</a:t>
            </a:r>
            <a:r>
              <a:rPr sz="1400" b="1" i="1" spc="-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deve</a:t>
            </a:r>
            <a:r>
              <a:rPr sz="1400" b="1" i="1" spc="-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essere</a:t>
            </a:r>
            <a:r>
              <a:rPr sz="1400" b="1" i="1" spc="-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esposta</a:t>
            </a:r>
            <a:r>
              <a:rPr sz="1400" b="1" i="1" spc="-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400" b="1" i="1" spc="-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bilancio</a:t>
            </a:r>
            <a:r>
              <a:rPr sz="1400" b="1" i="1" spc="-6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spc="-20" dirty="0">
                <a:solidFill>
                  <a:srgbClr val="005CB7"/>
                </a:solidFill>
                <a:latin typeface="Arial"/>
                <a:cs typeface="Arial"/>
              </a:rPr>
              <a:t>come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gettito</a:t>
            </a:r>
            <a:r>
              <a:rPr sz="1400" b="1" i="1" spc="-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IMU</a:t>
            </a:r>
            <a:r>
              <a:rPr sz="1400" b="1" i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400" b="1" i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entrata</a:t>
            </a:r>
            <a:r>
              <a:rPr sz="14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e</a:t>
            </a:r>
            <a:r>
              <a:rPr sz="1400" b="1" i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trasferimento</a:t>
            </a:r>
            <a:r>
              <a:rPr sz="1400" b="1" i="1" spc="-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allo</a:t>
            </a:r>
            <a:r>
              <a:rPr sz="14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Stato</a:t>
            </a:r>
            <a:r>
              <a:rPr sz="14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4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5CB7"/>
                </a:solidFill>
                <a:latin typeface="Arial"/>
                <a:cs typeface="Arial"/>
              </a:rPr>
              <a:t>spesa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-519217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29</a:t>
            </a:fld>
            <a:endParaRPr spc="-25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522337" y="741500"/>
          <a:ext cx="7194548" cy="23844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38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19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19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26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9405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9431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Bef>
                          <a:spcPts val="10"/>
                        </a:spcBef>
                      </a:pPr>
                      <a:r>
                        <a:rPr sz="1200" b="1" spc="-20" dirty="0">
                          <a:latin typeface="Trebuchet MS"/>
                          <a:cs typeface="Trebuchet MS"/>
                        </a:rPr>
                        <a:t>Voci</a:t>
                      </a:r>
                      <a:endParaRPr sz="1200">
                        <a:latin typeface="Trebuchet MS"/>
                        <a:cs typeface="Trebuchet MS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ts val="1420"/>
                        </a:lnSpc>
                        <a:spcBef>
                          <a:spcPts val="10"/>
                        </a:spcBef>
                      </a:pPr>
                      <a:r>
                        <a:rPr sz="1200" b="1" spc="-20" dirty="0">
                          <a:latin typeface="Trebuchet MS"/>
                          <a:cs typeface="Trebuchet MS"/>
                        </a:rPr>
                        <a:t>2024</a:t>
                      </a:r>
                      <a:endParaRPr sz="1200">
                        <a:latin typeface="Trebuchet MS"/>
                        <a:cs typeface="Trebuchet MS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ts val="1420"/>
                        </a:lnSpc>
                        <a:spcBef>
                          <a:spcPts val="10"/>
                        </a:spcBef>
                      </a:pPr>
                      <a:r>
                        <a:rPr sz="1200" b="1" spc="-20" dirty="0">
                          <a:latin typeface="Trebuchet MS"/>
                          <a:cs typeface="Trebuchet MS"/>
                        </a:rPr>
                        <a:t>2025</a:t>
                      </a:r>
                      <a:endParaRPr sz="1200">
                        <a:latin typeface="Trebuchet MS"/>
                        <a:cs typeface="Trebuchet MS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A6C8EB"/>
                    </a:solidFill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ts val="1420"/>
                        </a:lnSpc>
                        <a:spcBef>
                          <a:spcPts val="10"/>
                        </a:spcBef>
                      </a:pPr>
                      <a:r>
                        <a:rPr sz="1200" b="1" spc="-20" dirty="0">
                          <a:latin typeface="Trebuchet MS"/>
                          <a:cs typeface="Trebuchet MS"/>
                        </a:rPr>
                        <a:t>2026</a:t>
                      </a:r>
                      <a:endParaRPr sz="1200">
                        <a:latin typeface="Trebuchet MS"/>
                        <a:cs typeface="Trebuchet MS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A6C8EB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ts val="1420"/>
                        </a:lnSpc>
                        <a:spcBef>
                          <a:spcPts val="10"/>
                        </a:spcBef>
                      </a:pPr>
                      <a:r>
                        <a:rPr sz="1200" b="1" spc="-20" dirty="0">
                          <a:latin typeface="Trebuchet MS"/>
                          <a:cs typeface="Trebuchet MS"/>
                        </a:rPr>
                        <a:t>2027</a:t>
                      </a:r>
                      <a:endParaRPr sz="1200">
                        <a:latin typeface="Trebuchet MS"/>
                        <a:cs typeface="Trebuchet MS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A6C8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Risorse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0" dirty="0">
                          <a:latin typeface="Trebuchet MS"/>
                          <a:cs typeface="Trebuchet MS"/>
                        </a:rPr>
                        <a:t>complessive</a:t>
                      </a:r>
                      <a:r>
                        <a:rPr sz="80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destinate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ai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servizi </a:t>
                      </a:r>
                      <a:r>
                        <a:rPr sz="800" spc="-30" dirty="0">
                          <a:latin typeface="Trebuchet MS"/>
                          <a:cs typeface="Trebuchet MS"/>
                        </a:rPr>
                        <a:t>sociali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75" dirty="0">
                          <a:latin typeface="Trebuchet MS"/>
                          <a:cs typeface="Trebuchet MS"/>
                        </a:rPr>
                        <a:t>L.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231/2023,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comma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496,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lett.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25" dirty="0">
                          <a:latin typeface="Trebuchet MS"/>
                          <a:cs typeface="Trebuchet MS"/>
                        </a:rPr>
                        <a:t>a)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345.923.000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390.923.000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442.923.000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501.923.000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Risorse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assegnate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all'ente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per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servizi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10" dirty="0">
                          <a:latin typeface="Trebuchet MS"/>
                          <a:cs typeface="Trebuchet MS"/>
                        </a:rPr>
                        <a:t>sociali</a:t>
                      </a:r>
                      <a:endParaRPr sz="800" dirty="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57.657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65.157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73.825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83.658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3825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AE9F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Risorse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0" dirty="0">
                          <a:latin typeface="Trebuchet MS"/>
                          <a:cs typeface="Trebuchet MS"/>
                        </a:rPr>
                        <a:t>complessive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destinate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al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potenziamento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asili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nido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75" dirty="0">
                          <a:latin typeface="Trebuchet MS"/>
                          <a:cs typeface="Trebuchet MS"/>
                        </a:rPr>
                        <a:t>L.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231/2023,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comma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496,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lett.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25" dirty="0">
                          <a:latin typeface="Trebuchet MS"/>
                          <a:cs typeface="Trebuchet MS"/>
                        </a:rPr>
                        <a:t>b)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230.000.000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300.000.000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450.000.000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1.100.000.000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40" dirty="0">
                          <a:latin typeface="Trebuchet MS"/>
                          <a:cs typeface="Trebuchet MS"/>
                        </a:rPr>
                        <a:t>Numero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utenti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asili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nido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10" dirty="0">
                          <a:latin typeface="Trebuchet MS"/>
                          <a:cs typeface="Trebuchet MS"/>
                        </a:rPr>
                        <a:t>aggiuntivi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50" dirty="0">
                          <a:latin typeface="Trebuchet MS"/>
                          <a:cs typeface="Trebuchet MS"/>
                        </a:rPr>
                        <a:t>8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81660">
                        <a:lnSpc>
                          <a:spcPts val="935"/>
                        </a:lnSpc>
                        <a:spcBef>
                          <a:spcPts val="20"/>
                        </a:spcBef>
                        <a:tabLst>
                          <a:tab pos="1303655" algn="l"/>
                        </a:tabLst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10</a:t>
                      </a:r>
                      <a:r>
                        <a:rPr sz="800" dirty="0">
                          <a:latin typeface="Trebuchet MS"/>
                          <a:cs typeface="Trebuchet MS"/>
                        </a:rPr>
                        <a:t>	</a:t>
                      </a:r>
                      <a:r>
                        <a:rPr sz="800" spc="-25" dirty="0">
                          <a:latin typeface="Trebuchet MS"/>
                          <a:cs typeface="Trebuchet MS"/>
                        </a:rPr>
                        <a:t>12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DAF1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41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Costo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standard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riferimento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per</a:t>
                      </a:r>
                      <a:r>
                        <a:rPr sz="80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un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utente</a:t>
                      </a:r>
                      <a:r>
                        <a:rPr sz="80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80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tempo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pieno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10" dirty="0">
                          <a:latin typeface="Trebuchet MS"/>
                          <a:cs typeface="Trebuchet MS"/>
                        </a:rPr>
                        <a:t>(euro)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7.668,12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7.668,12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7.668,12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7.668,12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Risorse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assegnate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all'ente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per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gli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asili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nido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nel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20" dirty="0">
                          <a:latin typeface="Trebuchet MS"/>
                          <a:cs typeface="Trebuchet MS"/>
                        </a:rPr>
                        <a:t>2024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(stima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25" dirty="0">
                          <a:latin typeface="Trebuchet MS"/>
                          <a:cs typeface="Trebuchet MS"/>
                        </a:rPr>
                        <a:t>secondo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criterio </a:t>
                      </a:r>
                      <a:r>
                        <a:rPr sz="800" spc="-10" dirty="0">
                          <a:latin typeface="Trebuchet MS"/>
                          <a:cs typeface="Trebuchet MS"/>
                        </a:rPr>
                        <a:t>proporzionale)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61.346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80.017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120.025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293.394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Risorse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assegnate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all'ente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per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gli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asili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nido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nel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20" dirty="0">
                          <a:latin typeface="Trebuchet MS"/>
                          <a:cs typeface="Trebuchet MS"/>
                        </a:rPr>
                        <a:t>2024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(stima</a:t>
                      </a:r>
                      <a:r>
                        <a:rPr sz="80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0" dirty="0">
                          <a:latin typeface="Trebuchet MS"/>
                          <a:cs typeface="Trebuchet MS"/>
                        </a:rPr>
                        <a:t>base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al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numero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800" spc="-10" dirty="0">
                          <a:latin typeface="Trebuchet MS"/>
                          <a:cs typeface="Trebuchet MS"/>
                        </a:rPr>
                        <a:t>utenti)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61.346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R w="6350">
                      <a:solidFill>
                        <a:srgbClr val="DFDFDF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76.681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92.017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314.393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23825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AE9F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Risorse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aggiuntive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trasporto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alunni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disabili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75" dirty="0">
                          <a:latin typeface="Trebuchet MS"/>
                          <a:cs typeface="Trebuchet MS"/>
                        </a:rPr>
                        <a:t>L.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231/2023,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comma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496,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lett.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25" dirty="0">
                          <a:latin typeface="Trebuchet MS"/>
                          <a:cs typeface="Trebuchet MS"/>
                        </a:rPr>
                        <a:t>c)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80.000.000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100.000.000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100.000.000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120.000.000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40" dirty="0">
                          <a:latin typeface="Trebuchet MS"/>
                          <a:cs typeface="Trebuchet MS"/>
                        </a:rPr>
                        <a:t>Numero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utenti</a:t>
                      </a:r>
                      <a:r>
                        <a:rPr sz="80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trasporto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 alunni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disabili </a:t>
                      </a:r>
                      <a:r>
                        <a:rPr sz="800" spc="-10" dirty="0">
                          <a:latin typeface="Trebuchet MS"/>
                          <a:cs typeface="Trebuchet MS"/>
                        </a:rPr>
                        <a:t>aggiuntivi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ts val="935"/>
                        </a:lnSpc>
                        <a:spcBef>
                          <a:spcPts val="20"/>
                        </a:spcBef>
                      </a:pPr>
                      <a:r>
                        <a:rPr sz="800" spc="-50" dirty="0">
                          <a:latin typeface="Trebuchet MS"/>
                          <a:cs typeface="Trebuchet MS"/>
                        </a:rPr>
                        <a:t>1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34365">
                        <a:lnSpc>
                          <a:spcPts val="935"/>
                        </a:lnSpc>
                        <a:spcBef>
                          <a:spcPts val="20"/>
                        </a:spcBef>
                        <a:tabLst>
                          <a:tab pos="1356360" algn="l"/>
                          <a:tab pos="2049780" algn="l"/>
                        </a:tabLst>
                      </a:pPr>
                      <a:r>
                        <a:rPr sz="800" spc="-50" dirty="0">
                          <a:latin typeface="Trebuchet MS"/>
                          <a:cs typeface="Trebuchet MS"/>
                        </a:rPr>
                        <a:t>1</a:t>
                      </a:r>
                      <a:r>
                        <a:rPr sz="800" dirty="0">
                          <a:latin typeface="Trebuchet MS"/>
                          <a:cs typeface="Trebuchet MS"/>
                        </a:rPr>
                        <a:t>	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1</a:t>
                      </a:r>
                      <a:r>
                        <a:rPr sz="800" dirty="0">
                          <a:latin typeface="Trebuchet MS"/>
                          <a:cs typeface="Trebuchet MS"/>
                        </a:rPr>
                        <a:t>	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1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DAF1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Costo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standard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riferimento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per</a:t>
                      </a:r>
                      <a:r>
                        <a:rPr sz="80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un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utente</a:t>
                      </a:r>
                      <a:r>
                        <a:rPr sz="80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80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tempo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pieno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10" dirty="0">
                          <a:latin typeface="Trebuchet MS"/>
                          <a:cs typeface="Trebuchet MS"/>
                        </a:rPr>
                        <a:t>(euro)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4.391,02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4.391,02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4.391,02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4.391,02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Risorse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assegnate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all'ente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per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trasporto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 alunni disabili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nel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20" dirty="0">
                          <a:latin typeface="Trebuchet MS"/>
                          <a:cs typeface="Trebuchet MS"/>
                        </a:rPr>
                        <a:t>2024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(stima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25" dirty="0">
                          <a:latin typeface="Trebuchet MS"/>
                          <a:cs typeface="Trebuchet MS"/>
                        </a:rPr>
                        <a:t>secondo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criterio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10" dirty="0">
                          <a:latin typeface="Trebuchet MS"/>
                          <a:cs typeface="Trebuchet MS"/>
                        </a:rPr>
                        <a:t>proporzionale)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4.391,02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5.488,78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5.488,78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6.586,53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15875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25" dirty="0">
                          <a:latin typeface="Trebuchet MS"/>
                          <a:cs typeface="Trebuchet MS"/>
                        </a:rPr>
                        <a:t>Risorse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5" dirty="0">
                          <a:latin typeface="Trebuchet MS"/>
                          <a:cs typeface="Trebuchet MS"/>
                        </a:rPr>
                        <a:t>assegnate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all'ente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per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trasporto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alunni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disabili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nel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20" dirty="0">
                          <a:latin typeface="Trebuchet MS"/>
                          <a:cs typeface="Trebuchet MS"/>
                        </a:rPr>
                        <a:t>2024</a:t>
                      </a:r>
                      <a:r>
                        <a:rPr sz="8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(stima</a:t>
                      </a:r>
                      <a:r>
                        <a:rPr sz="80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0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80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30" dirty="0">
                          <a:latin typeface="Trebuchet MS"/>
                          <a:cs typeface="Trebuchet MS"/>
                        </a:rPr>
                        <a:t>base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al</a:t>
                      </a:r>
                      <a:r>
                        <a:rPr sz="80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numero</a:t>
                      </a:r>
                      <a:r>
                        <a:rPr sz="800" spc="-50" dirty="0">
                          <a:latin typeface="Trebuchet MS"/>
                          <a:cs typeface="Trebuchet MS"/>
                        </a:rPr>
                        <a:t> di</a:t>
                      </a:r>
                      <a:r>
                        <a:rPr sz="8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spc="-10" dirty="0">
                          <a:latin typeface="Trebuchet MS"/>
                          <a:cs typeface="Trebuchet MS"/>
                        </a:rPr>
                        <a:t>utenti)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4.391,02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R w="6350">
                      <a:solidFill>
                        <a:srgbClr val="DFDFDF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4.391,02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4.391,02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r">
                        <a:lnSpc>
                          <a:spcPts val="94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Trebuchet MS"/>
                          <a:cs typeface="Trebuchet MS"/>
                        </a:rPr>
                        <a:t>4.391,02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T w="6350">
                      <a:solidFill>
                        <a:srgbClr val="DFDFDF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20014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AE9F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1601469" y="3122167"/>
            <a:ext cx="693928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In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attesa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conoscere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assegnazioni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2025,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gli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potranno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effettuare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stima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fondo:</a:t>
            </a:r>
            <a:endParaRPr sz="160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sz="1600" dirty="0">
                <a:latin typeface="Arial MT"/>
                <a:cs typeface="Arial MT"/>
              </a:rPr>
              <a:t>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base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proporzionale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(riparametrando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l’assegnazione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2024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sulla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base</a:t>
            </a:r>
            <a:endParaRPr sz="160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delle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risorse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previste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triennio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2025-</a:t>
            </a:r>
            <a:r>
              <a:rPr sz="1600" spc="-10" dirty="0">
                <a:latin typeface="Arial MT"/>
                <a:cs typeface="Arial MT"/>
              </a:rPr>
              <a:t>2027)</a:t>
            </a:r>
            <a:endParaRPr sz="160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sz="1600" dirty="0">
                <a:latin typeface="Arial MT"/>
                <a:cs typeface="Arial MT"/>
              </a:rPr>
              <a:t>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sulla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base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numero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potenziale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utenti</a:t>
            </a:r>
            <a:endParaRPr sz="16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136" y="1412366"/>
            <a:ext cx="1423289" cy="18272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-458509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66775" y="783081"/>
            <a:ext cx="5956935" cy="24644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Il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DM</a:t>
            </a:r>
            <a:r>
              <a:rPr sz="1600" spc="1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25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luglio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2023</a:t>
            </a:r>
            <a:r>
              <a:rPr sz="1600" spc="1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ha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modificato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1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pc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all.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4/1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introducendo</a:t>
            </a:r>
            <a:r>
              <a:rPr sz="1600" spc="16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un </a:t>
            </a:r>
            <a:r>
              <a:rPr sz="1600" dirty="0">
                <a:latin typeface="Arial MT"/>
                <a:cs typeface="Arial MT"/>
              </a:rPr>
              <a:t>nuovo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iter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 formazione del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 di previsione, con lo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scopo </a:t>
            </a:r>
            <a:r>
              <a:rPr sz="1600" spc="-25" dirty="0">
                <a:latin typeface="Arial MT"/>
                <a:cs typeface="Arial MT"/>
              </a:rPr>
              <a:t>di</a:t>
            </a:r>
            <a:endParaRPr sz="1600" dirty="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«stimolare»</a:t>
            </a:r>
            <a:r>
              <a:rPr sz="1600" spc="3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gli</a:t>
            </a:r>
            <a:r>
              <a:rPr sz="1600" spc="3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enti</a:t>
            </a:r>
            <a:r>
              <a:rPr sz="1600" spc="3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</a:t>
            </a:r>
            <a:r>
              <a:rPr sz="1600" spc="3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approvarlo</a:t>
            </a:r>
            <a:r>
              <a:rPr sz="1600" spc="3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entro</a:t>
            </a:r>
            <a:r>
              <a:rPr sz="1600" spc="3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3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31/12</a:t>
            </a:r>
            <a:r>
              <a:rPr sz="1600" spc="3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es.</a:t>
            </a:r>
            <a:r>
              <a:rPr sz="1600" spc="30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n-</a:t>
            </a:r>
            <a:r>
              <a:rPr sz="1600" dirty="0">
                <a:latin typeface="Arial MT"/>
                <a:cs typeface="Arial MT"/>
              </a:rPr>
              <a:t>1.</a:t>
            </a:r>
            <a:r>
              <a:rPr sz="1600" spc="3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</a:t>
            </a:r>
            <a:r>
              <a:rPr sz="1600" spc="30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lo </a:t>
            </a:r>
            <a:r>
              <a:rPr sz="1600" dirty="0">
                <a:latin typeface="Arial MT"/>
                <a:cs typeface="Arial MT"/>
              </a:rPr>
              <a:t>scorso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anno</a:t>
            </a:r>
            <a:r>
              <a:rPr sz="1600" spc="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novità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sono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arrivate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1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ridosso</a:t>
            </a:r>
            <a:r>
              <a:rPr sz="1600" spc="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dei</a:t>
            </a:r>
            <a:r>
              <a:rPr sz="1600" spc="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termini,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9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cui </a:t>
            </a:r>
            <a:r>
              <a:rPr sz="1600" dirty="0">
                <a:latin typeface="Arial MT"/>
                <a:cs typeface="Arial MT"/>
              </a:rPr>
              <a:t>molti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enti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hanno</a:t>
            </a:r>
            <a:r>
              <a:rPr sz="1600" spc="1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fatto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fatica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</a:t>
            </a:r>
            <a:r>
              <a:rPr sz="1600" spc="1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adeguarsi,</a:t>
            </a:r>
            <a:r>
              <a:rPr sz="1600" spc="1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2024</a:t>
            </a:r>
            <a:r>
              <a:rPr sz="1600" spc="1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gli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enti</a:t>
            </a:r>
            <a:r>
              <a:rPr sz="1600" spc="14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sono </a:t>
            </a:r>
            <a:r>
              <a:rPr sz="1600" dirty="0">
                <a:latin typeface="Arial MT"/>
                <a:cs typeface="Arial MT"/>
              </a:rPr>
              <a:t>chiamati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applicare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necessariamente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norme…</a:t>
            </a:r>
            <a:endParaRPr sz="16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600" dirty="0">
              <a:latin typeface="Arial MT"/>
              <a:cs typeface="Arial MT"/>
            </a:endParaRPr>
          </a:p>
          <a:p>
            <a:pPr marL="12700" marR="67310" algn="just">
              <a:lnSpc>
                <a:spcPct val="100000"/>
              </a:lnSpc>
            </a:pPr>
            <a:r>
              <a:rPr sz="1600" spc="-10" dirty="0">
                <a:latin typeface="Arial MT"/>
                <a:cs typeface="Arial MT"/>
              </a:rPr>
              <a:t>L’approvazione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previsione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31/12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implica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un </a:t>
            </a:r>
            <a:r>
              <a:rPr sz="1600" b="1" dirty="0">
                <a:latin typeface="Arial"/>
                <a:cs typeface="Arial"/>
              </a:rPr>
              <a:t>lavoro di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squadra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alla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luce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anche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numerosi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atti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propedeutici </a:t>
            </a:r>
            <a:r>
              <a:rPr sz="1600" dirty="0">
                <a:latin typeface="Arial MT"/>
                <a:cs typeface="Arial MT"/>
              </a:rPr>
              <a:t>che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devono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essere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predisposti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simultanea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(dal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DUP</a:t>
            </a:r>
            <a:r>
              <a:rPr sz="1600" spc="-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avanti).</a:t>
            </a:r>
            <a:endParaRPr sz="1600" dirty="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29983" y="754380"/>
            <a:ext cx="2372614" cy="3264408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62608" y="3979570"/>
            <a:ext cx="571500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Ricordiamo</a:t>
            </a:r>
            <a:r>
              <a:rPr sz="1600" b="1" i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che</a:t>
            </a:r>
            <a:r>
              <a:rPr sz="16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le</a:t>
            </a:r>
            <a:r>
              <a:rPr sz="1600" b="1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nuove</a:t>
            </a:r>
            <a:r>
              <a:rPr sz="1600" b="1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norme</a:t>
            </a:r>
            <a:r>
              <a:rPr sz="16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si</a:t>
            </a:r>
            <a:r>
              <a:rPr sz="16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applicano</a:t>
            </a:r>
            <a:r>
              <a:rPr sz="1600" b="1" i="1" spc="-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a</a:t>
            </a:r>
            <a:r>
              <a:rPr sz="1600" b="1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438D"/>
                </a:solidFill>
                <a:latin typeface="Arial"/>
                <a:cs typeface="Arial"/>
              </a:rPr>
              <a:t>prescindere dall’adeguamento</a:t>
            </a:r>
            <a:r>
              <a:rPr sz="1600" b="1" i="1" spc="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6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regolamento</a:t>
            </a:r>
            <a:r>
              <a:rPr sz="1600" b="1" i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438D"/>
                </a:solidFill>
                <a:latin typeface="Arial"/>
                <a:cs typeface="Arial"/>
              </a:rPr>
              <a:t>contabilità.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5984" y="-414588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30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244093" y="607491"/>
            <a:ext cx="8441690" cy="4083685"/>
            <a:chOff x="244093" y="607491"/>
            <a:chExt cx="8441690" cy="4083685"/>
          </a:xfrm>
        </p:grpSpPr>
        <p:sp>
          <p:nvSpPr>
            <p:cNvPr id="4" name="object 4"/>
            <p:cNvSpPr/>
            <p:nvPr/>
          </p:nvSpPr>
          <p:spPr>
            <a:xfrm>
              <a:off x="244093" y="673480"/>
              <a:ext cx="3866515" cy="844550"/>
            </a:xfrm>
            <a:custGeom>
              <a:avLst/>
              <a:gdLst/>
              <a:ahLst/>
              <a:cxnLst/>
              <a:rect l="l" t="t" r="r" b="b"/>
              <a:pathLst>
                <a:path w="3866515" h="844550">
                  <a:moveTo>
                    <a:pt x="3725291" y="0"/>
                  </a:moveTo>
                  <a:lnTo>
                    <a:pt x="140716" y="0"/>
                  </a:lnTo>
                  <a:lnTo>
                    <a:pt x="96240" y="7172"/>
                  </a:lnTo>
                  <a:lnTo>
                    <a:pt x="57612" y="27147"/>
                  </a:lnTo>
                  <a:lnTo>
                    <a:pt x="27151" y="57607"/>
                  </a:lnTo>
                  <a:lnTo>
                    <a:pt x="7174" y="96235"/>
                  </a:lnTo>
                  <a:lnTo>
                    <a:pt x="0" y="140716"/>
                  </a:lnTo>
                  <a:lnTo>
                    <a:pt x="0" y="703580"/>
                  </a:lnTo>
                  <a:lnTo>
                    <a:pt x="7174" y="748011"/>
                  </a:lnTo>
                  <a:lnTo>
                    <a:pt x="27151" y="786633"/>
                  </a:lnTo>
                  <a:lnTo>
                    <a:pt x="57612" y="817111"/>
                  </a:lnTo>
                  <a:lnTo>
                    <a:pt x="96240" y="837110"/>
                  </a:lnTo>
                  <a:lnTo>
                    <a:pt x="140716" y="844296"/>
                  </a:lnTo>
                  <a:lnTo>
                    <a:pt x="3725291" y="844296"/>
                  </a:lnTo>
                  <a:lnTo>
                    <a:pt x="3769771" y="837110"/>
                  </a:lnTo>
                  <a:lnTo>
                    <a:pt x="3808399" y="817111"/>
                  </a:lnTo>
                  <a:lnTo>
                    <a:pt x="3838859" y="786633"/>
                  </a:lnTo>
                  <a:lnTo>
                    <a:pt x="3858834" y="748011"/>
                  </a:lnTo>
                  <a:lnTo>
                    <a:pt x="3866006" y="703580"/>
                  </a:lnTo>
                  <a:lnTo>
                    <a:pt x="3866006" y="140716"/>
                  </a:lnTo>
                  <a:lnTo>
                    <a:pt x="3858834" y="96235"/>
                  </a:lnTo>
                  <a:lnTo>
                    <a:pt x="3838859" y="57607"/>
                  </a:lnTo>
                  <a:lnTo>
                    <a:pt x="3808399" y="27147"/>
                  </a:lnTo>
                  <a:lnTo>
                    <a:pt x="3769771" y="7172"/>
                  </a:lnTo>
                  <a:lnTo>
                    <a:pt x="3725291" y="0"/>
                  </a:lnTo>
                  <a:close/>
                </a:path>
              </a:pathLst>
            </a:custGeom>
            <a:solidFill>
              <a:srgbClr val="0043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67884" y="607491"/>
              <a:ext cx="4017391" cy="408317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22807" y="1670177"/>
              <a:ext cx="3087370" cy="535940"/>
            </a:xfrm>
            <a:custGeom>
              <a:avLst/>
              <a:gdLst/>
              <a:ahLst/>
              <a:cxnLst/>
              <a:rect l="l" t="t" r="r" b="b"/>
              <a:pathLst>
                <a:path w="3087370" h="535939">
                  <a:moveTo>
                    <a:pt x="2998012" y="0"/>
                  </a:moveTo>
                  <a:lnTo>
                    <a:pt x="89293" y="0"/>
                  </a:lnTo>
                  <a:lnTo>
                    <a:pt x="54537" y="7002"/>
                  </a:lnTo>
                  <a:lnTo>
                    <a:pt x="26154" y="26114"/>
                  </a:lnTo>
                  <a:lnTo>
                    <a:pt x="7017" y="54488"/>
                  </a:lnTo>
                  <a:lnTo>
                    <a:pt x="0" y="89281"/>
                  </a:lnTo>
                  <a:lnTo>
                    <a:pt x="0" y="446405"/>
                  </a:lnTo>
                  <a:lnTo>
                    <a:pt x="7017" y="481143"/>
                  </a:lnTo>
                  <a:lnTo>
                    <a:pt x="26154" y="509524"/>
                  </a:lnTo>
                  <a:lnTo>
                    <a:pt x="54537" y="528665"/>
                  </a:lnTo>
                  <a:lnTo>
                    <a:pt x="89293" y="535686"/>
                  </a:lnTo>
                  <a:lnTo>
                    <a:pt x="2998012" y="535686"/>
                  </a:lnTo>
                  <a:lnTo>
                    <a:pt x="3032751" y="528665"/>
                  </a:lnTo>
                  <a:lnTo>
                    <a:pt x="3061131" y="509524"/>
                  </a:lnTo>
                  <a:lnTo>
                    <a:pt x="3080273" y="481143"/>
                  </a:lnTo>
                  <a:lnTo>
                    <a:pt x="3087293" y="446405"/>
                  </a:lnTo>
                  <a:lnTo>
                    <a:pt x="3087293" y="89281"/>
                  </a:lnTo>
                  <a:lnTo>
                    <a:pt x="3080273" y="54488"/>
                  </a:lnTo>
                  <a:lnTo>
                    <a:pt x="3061131" y="26114"/>
                  </a:lnTo>
                  <a:lnTo>
                    <a:pt x="3032751" y="7002"/>
                  </a:lnTo>
                  <a:lnTo>
                    <a:pt x="29980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22807" y="1670177"/>
              <a:ext cx="3087370" cy="535940"/>
            </a:xfrm>
            <a:custGeom>
              <a:avLst/>
              <a:gdLst/>
              <a:ahLst/>
              <a:cxnLst/>
              <a:rect l="l" t="t" r="r" b="b"/>
              <a:pathLst>
                <a:path w="3087370" h="535939">
                  <a:moveTo>
                    <a:pt x="0" y="89281"/>
                  </a:moveTo>
                  <a:lnTo>
                    <a:pt x="7017" y="54488"/>
                  </a:lnTo>
                  <a:lnTo>
                    <a:pt x="26154" y="26114"/>
                  </a:lnTo>
                  <a:lnTo>
                    <a:pt x="54537" y="7002"/>
                  </a:lnTo>
                  <a:lnTo>
                    <a:pt x="89293" y="0"/>
                  </a:lnTo>
                  <a:lnTo>
                    <a:pt x="2998012" y="0"/>
                  </a:lnTo>
                  <a:lnTo>
                    <a:pt x="3032751" y="7002"/>
                  </a:lnTo>
                  <a:lnTo>
                    <a:pt x="3061131" y="26114"/>
                  </a:lnTo>
                  <a:lnTo>
                    <a:pt x="3080273" y="54488"/>
                  </a:lnTo>
                  <a:lnTo>
                    <a:pt x="3087293" y="89281"/>
                  </a:lnTo>
                  <a:lnTo>
                    <a:pt x="3087293" y="446405"/>
                  </a:lnTo>
                  <a:lnTo>
                    <a:pt x="3080273" y="481143"/>
                  </a:lnTo>
                  <a:lnTo>
                    <a:pt x="3061131" y="509524"/>
                  </a:lnTo>
                  <a:lnTo>
                    <a:pt x="3032751" y="528665"/>
                  </a:lnTo>
                  <a:lnTo>
                    <a:pt x="2998012" y="535686"/>
                  </a:lnTo>
                  <a:lnTo>
                    <a:pt x="89293" y="535686"/>
                  </a:lnTo>
                  <a:lnTo>
                    <a:pt x="54537" y="528665"/>
                  </a:lnTo>
                  <a:lnTo>
                    <a:pt x="26154" y="509524"/>
                  </a:lnTo>
                  <a:lnTo>
                    <a:pt x="7017" y="481143"/>
                  </a:lnTo>
                  <a:lnTo>
                    <a:pt x="0" y="446405"/>
                  </a:lnTo>
                  <a:lnTo>
                    <a:pt x="0" y="89281"/>
                  </a:lnTo>
                  <a:close/>
                </a:path>
              </a:pathLst>
            </a:custGeom>
            <a:ln w="127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022807" y="2350388"/>
              <a:ext cx="3087370" cy="535940"/>
            </a:xfrm>
            <a:custGeom>
              <a:avLst/>
              <a:gdLst/>
              <a:ahLst/>
              <a:cxnLst/>
              <a:rect l="l" t="t" r="r" b="b"/>
              <a:pathLst>
                <a:path w="3087370" h="535939">
                  <a:moveTo>
                    <a:pt x="2998012" y="0"/>
                  </a:moveTo>
                  <a:lnTo>
                    <a:pt x="89293" y="0"/>
                  </a:lnTo>
                  <a:lnTo>
                    <a:pt x="54537" y="7020"/>
                  </a:lnTo>
                  <a:lnTo>
                    <a:pt x="26154" y="26162"/>
                  </a:lnTo>
                  <a:lnTo>
                    <a:pt x="7017" y="54542"/>
                  </a:lnTo>
                  <a:lnTo>
                    <a:pt x="0" y="89281"/>
                  </a:lnTo>
                  <a:lnTo>
                    <a:pt x="0" y="446531"/>
                  </a:lnTo>
                  <a:lnTo>
                    <a:pt x="7017" y="481270"/>
                  </a:lnTo>
                  <a:lnTo>
                    <a:pt x="26154" y="509651"/>
                  </a:lnTo>
                  <a:lnTo>
                    <a:pt x="54537" y="528792"/>
                  </a:lnTo>
                  <a:lnTo>
                    <a:pt x="89293" y="535813"/>
                  </a:lnTo>
                  <a:lnTo>
                    <a:pt x="2998012" y="535813"/>
                  </a:lnTo>
                  <a:lnTo>
                    <a:pt x="3032751" y="528792"/>
                  </a:lnTo>
                  <a:lnTo>
                    <a:pt x="3061131" y="509651"/>
                  </a:lnTo>
                  <a:lnTo>
                    <a:pt x="3080273" y="481270"/>
                  </a:lnTo>
                  <a:lnTo>
                    <a:pt x="3087293" y="446531"/>
                  </a:lnTo>
                  <a:lnTo>
                    <a:pt x="3087293" y="89281"/>
                  </a:lnTo>
                  <a:lnTo>
                    <a:pt x="3080273" y="54542"/>
                  </a:lnTo>
                  <a:lnTo>
                    <a:pt x="3061131" y="26162"/>
                  </a:lnTo>
                  <a:lnTo>
                    <a:pt x="3032751" y="7020"/>
                  </a:lnTo>
                  <a:lnTo>
                    <a:pt x="29980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22807" y="2350388"/>
              <a:ext cx="3087370" cy="535940"/>
            </a:xfrm>
            <a:custGeom>
              <a:avLst/>
              <a:gdLst/>
              <a:ahLst/>
              <a:cxnLst/>
              <a:rect l="l" t="t" r="r" b="b"/>
              <a:pathLst>
                <a:path w="3087370" h="535939">
                  <a:moveTo>
                    <a:pt x="0" y="89281"/>
                  </a:moveTo>
                  <a:lnTo>
                    <a:pt x="7017" y="54542"/>
                  </a:lnTo>
                  <a:lnTo>
                    <a:pt x="26154" y="26162"/>
                  </a:lnTo>
                  <a:lnTo>
                    <a:pt x="54537" y="7020"/>
                  </a:lnTo>
                  <a:lnTo>
                    <a:pt x="89293" y="0"/>
                  </a:lnTo>
                  <a:lnTo>
                    <a:pt x="2998012" y="0"/>
                  </a:lnTo>
                  <a:lnTo>
                    <a:pt x="3032751" y="7020"/>
                  </a:lnTo>
                  <a:lnTo>
                    <a:pt x="3061131" y="26162"/>
                  </a:lnTo>
                  <a:lnTo>
                    <a:pt x="3080273" y="54542"/>
                  </a:lnTo>
                  <a:lnTo>
                    <a:pt x="3087293" y="89281"/>
                  </a:lnTo>
                  <a:lnTo>
                    <a:pt x="3087293" y="446531"/>
                  </a:lnTo>
                  <a:lnTo>
                    <a:pt x="3080273" y="481270"/>
                  </a:lnTo>
                  <a:lnTo>
                    <a:pt x="3061131" y="509651"/>
                  </a:lnTo>
                  <a:lnTo>
                    <a:pt x="3032751" y="528792"/>
                  </a:lnTo>
                  <a:lnTo>
                    <a:pt x="2998012" y="535813"/>
                  </a:lnTo>
                  <a:lnTo>
                    <a:pt x="89293" y="535813"/>
                  </a:lnTo>
                  <a:lnTo>
                    <a:pt x="54537" y="528792"/>
                  </a:lnTo>
                  <a:lnTo>
                    <a:pt x="26154" y="509651"/>
                  </a:lnTo>
                  <a:lnTo>
                    <a:pt x="7017" y="481270"/>
                  </a:lnTo>
                  <a:lnTo>
                    <a:pt x="0" y="446531"/>
                  </a:lnTo>
                  <a:lnTo>
                    <a:pt x="0" y="89281"/>
                  </a:lnTo>
                  <a:close/>
                </a:path>
              </a:pathLst>
            </a:custGeom>
            <a:ln w="127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22807" y="3024377"/>
              <a:ext cx="3087370" cy="535940"/>
            </a:xfrm>
            <a:custGeom>
              <a:avLst/>
              <a:gdLst/>
              <a:ahLst/>
              <a:cxnLst/>
              <a:rect l="l" t="t" r="r" b="b"/>
              <a:pathLst>
                <a:path w="3087370" h="535939">
                  <a:moveTo>
                    <a:pt x="2998012" y="0"/>
                  </a:moveTo>
                  <a:lnTo>
                    <a:pt x="89293" y="0"/>
                  </a:lnTo>
                  <a:lnTo>
                    <a:pt x="54537" y="7022"/>
                  </a:lnTo>
                  <a:lnTo>
                    <a:pt x="26154" y="26177"/>
                  </a:lnTo>
                  <a:lnTo>
                    <a:pt x="7017" y="54596"/>
                  </a:lnTo>
                  <a:lnTo>
                    <a:pt x="0" y="89408"/>
                  </a:lnTo>
                  <a:lnTo>
                    <a:pt x="0" y="446532"/>
                  </a:lnTo>
                  <a:lnTo>
                    <a:pt x="7017" y="481270"/>
                  </a:lnTo>
                  <a:lnTo>
                    <a:pt x="26154" y="509651"/>
                  </a:lnTo>
                  <a:lnTo>
                    <a:pt x="54537" y="528792"/>
                  </a:lnTo>
                  <a:lnTo>
                    <a:pt x="89293" y="535813"/>
                  </a:lnTo>
                  <a:lnTo>
                    <a:pt x="2998012" y="535813"/>
                  </a:lnTo>
                  <a:lnTo>
                    <a:pt x="3032751" y="528792"/>
                  </a:lnTo>
                  <a:lnTo>
                    <a:pt x="3061131" y="509651"/>
                  </a:lnTo>
                  <a:lnTo>
                    <a:pt x="3080273" y="481270"/>
                  </a:lnTo>
                  <a:lnTo>
                    <a:pt x="3087293" y="446532"/>
                  </a:lnTo>
                  <a:lnTo>
                    <a:pt x="3087293" y="89408"/>
                  </a:lnTo>
                  <a:lnTo>
                    <a:pt x="3080273" y="54596"/>
                  </a:lnTo>
                  <a:lnTo>
                    <a:pt x="3061131" y="26177"/>
                  </a:lnTo>
                  <a:lnTo>
                    <a:pt x="3032751" y="7022"/>
                  </a:lnTo>
                  <a:lnTo>
                    <a:pt x="29980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22807" y="3024377"/>
              <a:ext cx="3087370" cy="535940"/>
            </a:xfrm>
            <a:custGeom>
              <a:avLst/>
              <a:gdLst/>
              <a:ahLst/>
              <a:cxnLst/>
              <a:rect l="l" t="t" r="r" b="b"/>
              <a:pathLst>
                <a:path w="3087370" h="535939">
                  <a:moveTo>
                    <a:pt x="0" y="89408"/>
                  </a:moveTo>
                  <a:lnTo>
                    <a:pt x="7017" y="54596"/>
                  </a:lnTo>
                  <a:lnTo>
                    <a:pt x="26154" y="26177"/>
                  </a:lnTo>
                  <a:lnTo>
                    <a:pt x="54537" y="7022"/>
                  </a:lnTo>
                  <a:lnTo>
                    <a:pt x="89293" y="0"/>
                  </a:lnTo>
                  <a:lnTo>
                    <a:pt x="2998012" y="0"/>
                  </a:lnTo>
                  <a:lnTo>
                    <a:pt x="3032751" y="7022"/>
                  </a:lnTo>
                  <a:lnTo>
                    <a:pt x="3061131" y="26177"/>
                  </a:lnTo>
                  <a:lnTo>
                    <a:pt x="3080273" y="54596"/>
                  </a:lnTo>
                  <a:lnTo>
                    <a:pt x="3087293" y="89408"/>
                  </a:lnTo>
                  <a:lnTo>
                    <a:pt x="3087293" y="446532"/>
                  </a:lnTo>
                  <a:lnTo>
                    <a:pt x="3080273" y="481270"/>
                  </a:lnTo>
                  <a:lnTo>
                    <a:pt x="3061131" y="509651"/>
                  </a:lnTo>
                  <a:lnTo>
                    <a:pt x="3032751" y="528792"/>
                  </a:lnTo>
                  <a:lnTo>
                    <a:pt x="2998012" y="535813"/>
                  </a:lnTo>
                  <a:lnTo>
                    <a:pt x="89293" y="535813"/>
                  </a:lnTo>
                  <a:lnTo>
                    <a:pt x="54537" y="528792"/>
                  </a:lnTo>
                  <a:lnTo>
                    <a:pt x="26154" y="509651"/>
                  </a:lnTo>
                  <a:lnTo>
                    <a:pt x="7017" y="481270"/>
                  </a:lnTo>
                  <a:lnTo>
                    <a:pt x="0" y="446532"/>
                  </a:lnTo>
                  <a:lnTo>
                    <a:pt x="0" y="89408"/>
                  </a:lnTo>
                  <a:close/>
                </a:path>
              </a:pathLst>
            </a:custGeom>
            <a:ln w="12699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07009" y="1899919"/>
              <a:ext cx="316230" cy="76200"/>
            </a:xfrm>
            <a:custGeom>
              <a:avLst/>
              <a:gdLst/>
              <a:ahLst/>
              <a:cxnLst/>
              <a:rect l="l" t="t" r="r" b="b"/>
              <a:pathLst>
                <a:path w="316230" h="76200">
                  <a:moveTo>
                    <a:pt x="239598" y="0"/>
                  </a:moveTo>
                  <a:lnTo>
                    <a:pt x="239598" y="76200"/>
                  </a:lnTo>
                  <a:lnTo>
                    <a:pt x="309448" y="41275"/>
                  </a:lnTo>
                  <a:lnTo>
                    <a:pt x="252298" y="41275"/>
                  </a:lnTo>
                  <a:lnTo>
                    <a:pt x="252298" y="34925"/>
                  </a:lnTo>
                  <a:lnTo>
                    <a:pt x="309448" y="34925"/>
                  </a:lnTo>
                  <a:lnTo>
                    <a:pt x="239598" y="0"/>
                  </a:lnTo>
                  <a:close/>
                </a:path>
                <a:path w="316230" h="76200">
                  <a:moveTo>
                    <a:pt x="239598" y="34925"/>
                  </a:moveTo>
                  <a:lnTo>
                    <a:pt x="0" y="34925"/>
                  </a:lnTo>
                  <a:lnTo>
                    <a:pt x="0" y="41275"/>
                  </a:lnTo>
                  <a:lnTo>
                    <a:pt x="239598" y="41275"/>
                  </a:lnTo>
                  <a:lnTo>
                    <a:pt x="239598" y="34925"/>
                  </a:lnTo>
                  <a:close/>
                </a:path>
                <a:path w="316230" h="76200">
                  <a:moveTo>
                    <a:pt x="309448" y="34925"/>
                  </a:moveTo>
                  <a:lnTo>
                    <a:pt x="252298" y="34925"/>
                  </a:lnTo>
                  <a:lnTo>
                    <a:pt x="252298" y="41275"/>
                  </a:lnTo>
                  <a:lnTo>
                    <a:pt x="309448" y="41275"/>
                  </a:lnTo>
                  <a:lnTo>
                    <a:pt x="315798" y="38100"/>
                  </a:lnTo>
                  <a:lnTo>
                    <a:pt x="309448" y="34925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01509" y="1517777"/>
              <a:ext cx="5715" cy="2444115"/>
            </a:xfrm>
            <a:custGeom>
              <a:avLst/>
              <a:gdLst/>
              <a:ahLst/>
              <a:cxnLst/>
              <a:rect l="l" t="t" r="r" b="b"/>
              <a:pathLst>
                <a:path w="5715" h="2444115">
                  <a:moveTo>
                    <a:pt x="5499" y="0"/>
                  </a:moveTo>
                  <a:lnTo>
                    <a:pt x="0" y="2443835"/>
                  </a:lnTo>
                </a:path>
              </a:pathLst>
            </a:custGeom>
            <a:ln w="6349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07009" y="2580131"/>
              <a:ext cx="316230" cy="748030"/>
            </a:xfrm>
            <a:custGeom>
              <a:avLst/>
              <a:gdLst/>
              <a:ahLst/>
              <a:cxnLst/>
              <a:rect l="l" t="t" r="r" b="b"/>
              <a:pathLst>
                <a:path w="316230" h="748029">
                  <a:moveTo>
                    <a:pt x="315798" y="709803"/>
                  </a:moveTo>
                  <a:lnTo>
                    <a:pt x="309448" y="706628"/>
                  </a:lnTo>
                  <a:lnTo>
                    <a:pt x="239598" y="671703"/>
                  </a:lnTo>
                  <a:lnTo>
                    <a:pt x="239598" y="706628"/>
                  </a:lnTo>
                  <a:lnTo>
                    <a:pt x="0" y="706628"/>
                  </a:lnTo>
                  <a:lnTo>
                    <a:pt x="0" y="712978"/>
                  </a:lnTo>
                  <a:lnTo>
                    <a:pt x="239598" y="712978"/>
                  </a:lnTo>
                  <a:lnTo>
                    <a:pt x="239598" y="747903"/>
                  </a:lnTo>
                  <a:lnTo>
                    <a:pt x="309448" y="712978"/>
                  </a:lnTo>
                  <a:lnTo>
                    <a:pt x="315798" y="709803"/>
                  </a:lnTo>
                  <a:close/>
                </a:path>
                <a:path w="316230" h="748029">
                  <a:moveTo>
                    <a:pt x="315798" y="38227"/>
                  </a:moveTo>
                  <a:lnTo>
                    <a:pt x="309206" y="34925"/>
                  </a:lnTo>
                  <a:lnTo>
                    <a:pt x="239598" y="0"/>
                  </a:lnTo>
                  <a:lnTo>
                    <a:pt x="239598" y="34925"/>
                  </a:lnTo>
                  <a:lnTo>
                    <a:pt x="0" y="34925"/>
                  </a:lnTo>
                  <a:lnTo>
                    <a:pt x="0" y="41275"/>
                  </a:lnTo>
                  <a:lnTo>
                    <a:pt x="239598" y="41275"/>
                  </a:lnTo>
                  <a:lnTo>
                    <a:pt x="239598" y="76200"/>
                  </a:lnTo>
                  <a:lnTo>
                    <a:pt x="309676" y="41275"/>
                  </a:lnTo>
                  <a:lnTo>
                    <a:pt x="315798" y="38227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22807" y="3693795"/>
              <a:ext cx="3087370" cy="535940"/>
            </a:xfrm>
            <a:custGeom>
              <a:avLst/>
              <a:gdLst/>
              <a:ahLst/>
              <a:cxnLst/>
              <a:rect l="l" t="t" r="r" b="b"/>
              <a:pathLst>
                <a:path w="3087370" h="535939">
                  <a:moveTo>
                    <a:pt x="2998012" y="0"/>
                  </a:moveTo>
                  <a:lnTo>
                    <a:pt x="89293" y="0"/>
                  </a:lnTo>
                  <a:lnTo>
                    <a:pt x="54537" y="7002"/>
                  </a:lnTo>
                  <a:lnTo>
                    <a:pt x="26154" y="26114"/>
                  </a:lnTo>
                  <a:lnTo>
                    <a:pt x="7017" y="54488"/>
                  </a:lnTo>
                  <a:lnTo>
                    <a:pt x="0" y="89280"/>
                  </a:lnTo>
                  <a:lnTo>
                    <a:pt x="0" y="446404"/>
                  </a:lnTo>
                  <a:lnTo>
                    <a:pt x="7017" y="481161"/>
                  </a:lnTo>
                  <a:lnTo>
                    <a:pt x="26154" y="509544"/>
                  </a:lnTo>
                  <a:lnTo>
                    <a:pt x="54537" y="528681"/>
                  </a:lnTo>
                  <a:lnTo>
                    <a:pt x="89293" y="535698"/>
                  </a:lnTo>
                  <a:lnTo>
                    <a:pt x="2998012" y="535698"/>
                  </a:lnTo>
                  <a:lnTo>
                    <a:pt x="3032751" y="528681"/>
                  </a:lnTo>
                  <a:lnTo>
                    <a:pt x="3061131" y="509544"/>
                  </a:lnTo>
                  <a:lnTo>
                    <a:pt x="3080273" y="481161"/>
                  </a:lnTo>
                  <a:lnTo>
                    <a:pt x="3087293" y="446404"/>
                  </a:lnTo>
                  <a:lnTo>
                    <a:pt x="3087293" y="89280"/>
                  </a:lnTo>
                  <a:lnTo>
                    <a:pt x="3080273" y="54488"/>
                  </a:lnTo>
                  <a:lnTo>
                    <a:pt x="3061131" y="26114"/>
                  </a:lnTo>
                  <a:lnTo>
                    <a:pt x="3032751" y="7002"/>
                  </a:lnTo>
                  <a:lnTo>
                    <a:pt x="29980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22807" y="3693795"/>
              <a:ext cx="3087370" cy="535940"/>
            </a:xfrm>
            <a:custGeom>
              <a:avLst/>
              <a:gdLst/>
              <a:ahLst/>
              <a:cxnLst/>
              <a:rect l="l" t="t" r="r" b="b"/>
              <a:pathLst>
                <a:path w="3087370" h="535939">
                  <a:moveTo>
                    <a:pt x="0" y="89280"/>
                  </a:moveTo>
                  <a:lnTo>
                    <a:pt x="7017" y="54488"/>
                  </a:lnTo>
                  <a:lnTo>
                    <a:pt x="26154" y="26114"/>
                  </a:lnTo>
                  <a:lnTo>
                    <a:pt x="54537" y="7002"/>
                  </a:lnTo>
                  <a:lnTo>
                    <a:pt x="89293" y="0"/>
                  </a:lnTo>
                  <a:lnTo>
                    <a:pt x="2998012" y="0"/>
                  </a:lnTo>
                  <a:lnTo>
                    <a:pt x="3032751" y="7002"/>
                  </a:lnTo>
                  <a:lnTo>
                    <a:pt x="3061131" y="26114"/>
                  </a:lnTo>
                  <a:lnTo>
                    <a:pt x="3080273" y="54488"/>
                  </a:lnTo>
                  <a:lnTo>
                    <a:pt x="3087293" y="89280"/>
                  </a:lnTo>
                  <a:lnTo>
                    <a:pt x="3087293" y="446404"/>
                  </a:lnTo>
                  <a:lnTo>
                    <a:pt x="3080273" y="481161"/>
                  </a:lnTo>
                  <a:lnTo>
                    <a:pt x="3061131" y="509544"/>
                  </a:lnTo>
                  <a:lnTo>
                    <a:pt x="3032751" y="528681"/>
                  </a:lnTo>
                  <a:lnTo>
                    <a:pt x="2998012" y="535698"/>
                  </a:lnTo>
                  <a:lnTo>
                    <a:pt x="89293" y="535698"/>
                  </a:lnTo>
                  <a:lnTo>
                    <a:pt x="54537" y="528681"/>
                  </a:lnTo>
                  <a:lnTo>
                    <a:pt x="26154" y="509544"/>
                  </a:lnTo>
                  <a:lnTo>
                    <a:pt x="7017" y="481161"/>
                  </a:lnTo>
                  <a:lnTo>
                    <a:pt x="0" y="446404"/>
                  </a:lnTo>
                  <a:lnTo>
                    <a:pt x="0" y="89280"/>
                  </a:lnTo>
                  <a:close/>
                </a:path>
              </a:pathLst>
            </a:custGeom>
            <a:ln w="127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467969" y="834339"/>
            <a:ext cx="3418840" cy="33489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FONDO</a:t>
            </a:r>
            <a:r>
              <a:rPr sz="1600" b="1" spc="-10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UNICO</a:t>
            </a:r>
            <a:r>
              <a:rPr sz="1600" b="1" spc="-30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PER</a:t>
            </a:r>
            <a:r>
              <a:rPr sz="1600" b="1" spc="-30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BBB17"/>
                </a:solidFill>
                <a:latin typeface="Arial"/>
                <a:cs typeface="Arial"/>
              </a:rPr>
              <a:t>L’INCLUSIONE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PERSONE</a:t>
            </a:r>
            <a:r>
              <a:rPr sz="1600" b="1" spc="-35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CON</a:t>
            </a:r>
            <a:r>
              <a:rPr sz="1600" b="1" spc="5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BBB17"/>
                </a:solidFill>
                <a:latin typeface="Arial"/>
                <a:cs typeface="Arial"/>
              </a:rPr>
              <a:t>DISABILITA’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90"/>
              </a:spcBef>
            </a:pPr>
            <a:endParaRPr sz="1600">
              <a:latin typeface="Arial"/>
              <a:cs typeface="Arial"/>
            </a:endParaRPr>
          </a:p>
          <a:p>
            <a:pPr marL="974725" marR="188595" algn="ctr">
              <a:lnSpc>
                <a:spcPct val="100000"/>
              </a:lnSpc>
            </a:pP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Fondo</a:t>
            </a:r>
            <a:r>
              <a:rPr sz="14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assistenza</a:t>
            </a:r>
            <a:r>
              <a:rPr sz="14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alunni</a:t>
            </a:r>
            <a:r>
              <a:rPr sz="14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spc="-25" dirty="0">
                <a:solidFill>
                  <a:srgbClr val="00438D"/>
                </a:solidFill>
                <a:latin typeface="Arial MT"/>
                <a:cs typeface="Arial MT"/>
              </a:rPr>
              <a:t>con </a:t>
            </a:r>
            <a:r>
              <a:rPr sz="1400" spc="-10" dirty="0">
                <a:solidFill>
                  <a:srgbClr val="00438D"/>
                </a:solidFill>
                <a:latin typeface="Arial MT"/>
                <a:cs typeface="Arial MT"/>
              </a:rPr>
              <a:t>disabilità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85"/>
              </a:spcBef>
            </a:pPr>
            <a:endParaRPr sz="1400">
              <a:latin typeface="Arial MT"/>
              <a:cs typeface="Arial MT"/>
            </a:endParaRPr>
          </a:p>
          <a:p>
            <a:pPr marL="1012825" marR="227965" algn="ctr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Fondo</a:t>
            </a:r>
            <a:r>
              <a:rPr sz="14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assistenza</a:t>
            </a:r>
            <a:r>
              <a:rPr sz="14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spc="-10" dirty="0">
                <a:solidFill>
                  <a:srgbClr val="00438D"/>
                </a:solidFill>
                <a:latin typeface="Arial MT"/>
                <a:cs typeface="Arial MT"/>
              </a:rPr>
              <a:t>caregiver familiare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75"/>
              </a:spcBef>
            </a:pPr>
            <a:endParaRPr sz="1400">
              <a:latin typeface="Arial MT"/>
              <a:cs typeface="Arial MT"/>
            </a:endParaRPr>
          </a:p>
          <a:p>
            <a:pPr marL="778510" algn="ctr">
              <a:lnSpc>
                <a:spcPct val="100000"/>
              </a:lnSpc>
            </a:pP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Fondo</a:t>
            </a:r>
            <a:r>
              <a:rPr sz="14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inclusione</a:t>
            </a:r>
            <a:r>
              <a:rPr sz="14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persone</a:t>
            </a:r>
            <a:r>
              <a:rPr sz="14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spc="-10" dirty="0">
                <a:solidFill>
                  <a:srgbClr val="00438D"/>
                </a:solidFill>
                <a:latin typeface="Arial MT"/>
                <a:cs typeface="Arial MT"/>
              </a:rPr>
              <a:t>sorde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40"/>
              </a:spcBef>
            </a:pPr>
            <a:endParaRPr sz="1400">
              <a:latin typeface="Arial MT"/>
              <a:cs typeface="Arial MT"/>
            </a:endParaRPr>
          </a:p>
          <a:p>
            <a:pPr marL="1750695" marR="128270" indent="-83566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Fondo</a:t>
            </a:r>
            <a:r>
              <a:rPr sz="14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inclusione</a:t>
            </a:r>
            <a:r>
              <a:rPr sz="14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00438D"/>
                </a:solidFill>
                <a:latin typeface="Arial MT"/>
                <a:cs typeface="Arial MT"/>
              </a:rPr>
              <a:t>persone</a:t>
            </a:r>
            <a:r>
              <a:rPr sz="14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400" spc="-25" dirty="0">
                <a:solidFill>
                  <a:srgbClr val="00438D"/>
                </a:solidFill>
                <a:latin typeface="Arial MT"/>
                <a:cs typeface="Arial MT"/>
              </a:rPr>
              <a:t>con </a:t>
            </a:r>
            <a:r>
              <a:rPr sz="1400" spc="-10" dirty="0">
                <a:solidFill>
                  <a:srgbClr val="00438D"/>
                </a:solidFill>
                <a:latin typeface="Arial MT"/>
                <a:cs typeface="Arial MT"/>
              </a:rPr>
              <a:t>disabilità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701509" y="3625848"/>
            <a:ext cx="4359275" cy="1517650"/>
            <a:chOff x="701509" y="3625848"/>
            <a:chExt cx="4359275" cy="1517650"/>
          </a:xfrm>
        </p:grpSpPr>
        <p:sp>
          <p:nvSpPr>
            <p:cNvPr id="19" name="object 19"/>
            <p:cNvSpPr/>
            <p:nvPr/>
          </p:nvSpPr>
          <p:spPr>
            <a:xfrm>
              <a:off x="701509" y="3923512"/>
              <a:ext cx="316230" cy="76200"/>
            </a:xfrm>
            <a:custGeom>
              <a:avLst/>
              <a:gdLst/>
              <a:ahLst/>
              <a:cxnLst/>
              <a:rect l="l" t="t" r="r" b="b"/>
              <a:pathLst>
                <a:path w="316230" h="76200">
                  <a:moveTo>
                    <a:pt x="239598" y="0"/>
                  </a:moveTo>
                  <a:lnTo>
                    <a:pt x="239598" y="76200"/>
                  </a:lnTo>
                  <a:lnTo>
                    <a:pt x="309448" y="41275"/>
                  </a:lnTo>
                  <a:lnTo>
                    <a:pt x="252298" y="41275"/>
                  </a:lnTo>
                  <a:lnTo>
                    <a:pt x="252298" y="34925"/>
                  </a:lnTo>
                  <a:lnTo>
                    <a:pt x="309448" y="34925"/>
                  </a:lnTo>
                  <a:lnTo>
                    <a:pt x="239598" y="0"/>
                  </a:lnTo>
                  <a:close/>
                </a:path>
                <a:path w="316230" h="76200">
                  <a:moveTo>
                    <a:pt x="239598" y="34925"/>
                  </a:moveTo>
                  <a:lnTo>
                    <a:pt x="0" y="34925"/>
                  </a:lnTo>
                  <a:lnTo>
                    <a:pt x="0" y="41275"/>
                  </a:lnTo>
                  <a:lnTo>
                    <a:pt x="239598" y="41275"/>
                  </a:lnTo>
                  <a:lnTo>
                    <a:pt x="239598" y="34925"/>
                  </a:lnTo>
                  <a:close/>
                </a:path>
                <a:path w="316230" h="76200">
                  <a:moveTo>
                    <a:pt x="309448" y="34925"/>
                  </a:moveTo>
                  <a:lnTo>
                    <a:pt x="252298" y="34925"/>
                  </a:lnTo>
                  <a:lnTo>
                    <a:pt x="252298" y="41275"/>
                  </a:lnTo>
                  <a:lnTo>
                    <a:pt x="309448" y="41275"/>
                  </a:lnTo>
                  <a:lnTo>
                    <a:pt x="315798" y="38100"/>
                  </a:lnTo>
                  <a:lnTo>
                    <a:pt x="309448" y="34925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17544" y="3625848"/>
              <a:ext cx="1342898" cy="15176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5615" y="-476250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31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75615" y="732536"/>
            <a:ext cx="8140065" cy="3195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Secondo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anticipazioni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diramate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nei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primi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giorni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agosto,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Governo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considerando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una </a:t>
            </a:r>
            <a:r>
              <a:rPr sz="1600" b="1" dirty="0">
                <a:latin typeface="Arial"/>
                <a:cs typeface="Arial"/>
              </a:rPr>
              <a:t>revisione significativa dell’imposta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di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soggiorno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bozza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norma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che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prevede </a:t>
            </a:r>
            <a:r>
              <a:rPr sz="1600" dirty="0">
                <a:latin typeface="Arial MT"/>
                <a:cs typeface="Arial MT"/>
              </a:rPr>
              <a:t>sia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b="1" dirty="0">
                <a:latin typeface="Arial"/>
                <a:cs typeface="Arial"/>
              </a:rPr>
              <a:t>aumento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dell'importo massimo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fino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25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euro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al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giorno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per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gli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alberghi</a:t>
            </a:r>
            <a:r>
              <a:rPr sz="1600" b="1" spc="-25" dirty="0">
                <a:latin typeface="Arial"/>
                <a:cs typeface="Arial"/>
              </a:rPr>
              <a:t> di </a:t>
            </a:r>
            <a:r>
              <a:rPr sz="1600" b="1" dirty="0">
                <a:latin typeface="Arial"/>
                <a:cs typeface="Arial"/>
              </a:rPr>
              <a:t>lusso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sia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possibilità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b="1" dirty="0">
                <a:latin typeface="Arial"/>
                <a:cs typeface="Arial"/>
              </a:rPr>
              <a:t>estendere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l'applicazione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dell'imposta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tutti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i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7.904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comuni </a:t>
            </a:r>
            <a:r>
              <a:rPr sz="1600" b="1" dirty="0">
                <a:latin typeface="Arial"/>
                <a:cs typeface="Arial"/>
              </a:rPr>
              <a:t>italiani</a:t>
            </a:r>
            <a:r>
              <a:rPr sz="1600" dirty="0">
                <a:latin typeface="Arial MT"/>
                <a:cs typeface="Arial MT"/>
              </a:rPr>
              <a:t>.</a:t>
            </a:r>
            <a:r>
              <a:rPr sz="1600" spc="-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Attualmente,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l'imposta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è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applicabile</a:t>
            </a:r>
            <a:r>
              <a:rPr sz="1600" spc="-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solo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capoluoghi,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dalle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unioni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comuni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50" dirty="0">
                <a:latin typeface="Arial MT"/>
                <a:cs typeface="Arial MT"/>
              </a:rPr>
              <a:t>e </a:t>
            </a:r>
            <a:r>
              <a:rPr sz="1600" dirty="0">
                <a:latin typeface="Arial MT"/>
                <a:cs typeface="Arial MT"/>
              </a:rPr>
              <a:t>dai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comuni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turistici.</a:t>
            </a:r>
            <a:endParaRPr sz="16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6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La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proposta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prevede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b="1" dirty="0">
                <a:latin typeface="Arial"/>
                <a:cs typeface="Arial"/>
              </a:rPr>
              <a:t>rimodulazione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degli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importi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in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base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b="1" dirty="0">
                <a:latin typeface="Arial"/>
                <a:cs typeface="Arial"/>
              </a:rPr>
              <a:t>al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costo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del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pernottamento</a:t>
            </a:r>
            <a:r>
              <a:rPr sz="1600" spc="-10" dirty="0">
                <a:latin typeface="Arial MT"/>
                <a:cs typeface="Arial MT"/>
              </a:rPr>
              <a:t>:</a:t>
            </a:r>
            <a:endParaRPr sz="1600" dirty="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sz="1600" dirty="0">
                <a:latin typeface="Arial MT"/>
                <a:cs typeface="Arial MT"/>
              </a:rPr>
              <a:t>fino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5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euro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pernottamenti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inferiori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100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euro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notte,</a:t>
            </a:r>
            <a:endParaRPr sz="1600" dirty="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sz="1600" dirty="0">
                <a:latin typeface="Arial MT"/>
                <a:cs typeface="Arial MT"/>
              </a:rPr>
              <a:t>fino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10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euro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stanze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tra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100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400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euro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notte,</a:t>
            </a:r>
            <a:endParaRPr sz="1600" dirty="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sz="1600" dirty="0">
                <a:latin typeface="Arial MT"/>
                <a:cs typeface="Arial MT"/>
              </a:rPr>
              <a:t>fino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15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euro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alloggi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tra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400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750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euro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10" dirty="0">
                <a:latin typeface="Arial MT"/>
                <a:cs typeface="Arial MT"/>
              </a:rPr>
              <a:t> notte,</a:t>
            </a:r>
            <a:endParaRPr sz="1600" dirty="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sz="1600" dirty="0">
                <a:latin typeface="Arial MT"/>
                <a:cs typeface="Arial MT"/>
              </a:rPr>
              <a:t>fino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25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euro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pernottamenti</a:t>
            </a:r>
            <a:r>
              <a:rPr sz="1600" dirty="0">
                <a:latin typeface="Arial MT"/>
                <a:cs typeface="Arial MT"/>
              </a:rPr>
              <a:t> in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alberghi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extralusso,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superiori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750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euro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notte.</a:t>
            </a:r>
            <a:endParaRPr sz="1600" dirty="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74459" y="2134489"/>
            <a:ext cx="2372741" cy="1361567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3553" y="-598668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32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295262" y="588441"/>
            <a:ext cx="841946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Il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d.lgs.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213/2023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ridotto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4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3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gli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scaglioni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dell’IRPEF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limitatamente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all’anno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2024.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Per </a:t>
            </a:r>
            <a:r>
              <a:rPr sz="1600" dirty="0">
                <a:latin typeface="Arial MT"/>
                <a:cs typeface="Arial MT"/>
              </a:rPr>
              <a:t>l’anno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2025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mantenimento </a:t>
            </a:r>
            <a:r>
              <a:rPr sz="1600" dirty="0">
                <a:latin typeface="Arial MT"/>
                <a:cs typeface="Arial MT"/>
              </a:rPr>
              <a:t>dei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tre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scaglioni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è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subordinato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reperimento delle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risorse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-25" dirty="0">
                <a:latin typeface="Arial MT"/>
                <a:cs typeface="Arial MT"/>
              </a:rPr>
              <a:t> la </a:t>
            </a:r>
            <a:r>
              <a:rPr sz="1600" dirty="0">
                <a:latin typeface="Arial MT"/>
                <a:cs typeface="Arial MT"/>
              </a:rPr>
              <a:t>prossima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legge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bilancio</a:t>
            </a:r>
            <a:endParaRPr sz="1600" dirty="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95262" y="1538986"/>
          <a:ext cx="5568313" cy="1852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52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25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75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98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scaglioni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2023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2024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339090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2025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Fino</a:t>
                      </a:r>
                      <a:r>
                        <a:rPr sz="135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 15.000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23%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23%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23%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Da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15.001</a:t>
                      </a:r>
                      <a:r>
                        <a:rPr sz="135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35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28.000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25%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60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25%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Da</a:t>
                      </a:r>
                      <a:r>
                        <a:rPr sz="135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28.001</a:t>
                      </a:r>
                      <a:r>
                        <a:rPr sz="135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35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50.000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35%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35%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35%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dirty="0">
                          <a:latin typeface="Arial MT"/>
                          <a:cs typeface="Arial MT"/>
                        </a:rPr>
                        <a:t>Oltre</a:t>
                      </a:r>
                      <a:r>
                        <a:rPr sz="135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350" spc="-10" dirty="0">
                          <a:latin typeface="Arial MT"/>
                          <a:cs typeface="Arial MT"/>
                        </a:rPr>
                        <a:t>50.000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43%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43%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50" spc="-25" dirty="0">
                          <a:latin typeface="Arial MT"/>
                          <a:cs typeface="Arial MT"/>
                        </a:rPr>
                        <a:t>43%</a:t>
                      </a:r>
                      <a:endParaRPr sz="1350">
                        <a:latin typeface="Arial MT"/>
                        <a:cs typeface="Arial MT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5" name="object 5"/>
          <p:cNvGrpSpPr/>
          <p:nvPr/>
        </p:nvGrpSpPr>
        <p:grpSpPr>
          <a:xfrm>
            <a:off x="947927" y="1391919"/>
            <a:ext cx="7372984" cy="2983230"/>
            <a:chOff x="947927" y="1391919"/>
            <a:chExt cx="7372984" cy="2983230"/>
          </a:xfrm>
        </p:grpSpPr>
        <p:sp>
          <p:nvSpPr>
            <p:cNvPr id="6" name="object 6"/>
            <p:cNvSpPr/>
            <p:nvPr/>
          </p:nvSpPr>
          <p:spPr>
            <a:xfrm>
              <a:off x="3772535" y="3480434"/>
              <a:ext cx="934085" cy="114935"/>
            </a:xfrm>
            <a:custGeom>
              <a:avLst/>
              <a:gdLst/>
              <a:ahLst/>
              <a:cxnLst/>
              <a:rect l="l" t="t" r="r" b="b"/>
              <a:pathLst>
                <a:path w="934085" h="114935">
                  <a:moveTo>
                    <a:pt x="700151" y="0"/>
                  </a:moveTo>
                  <a:lnTo>
                    <a:pt x="233299" y="0"/>
                  </a:lnTo>
                  <a:lnTo>
                    <a:pt x="233299" y="57530"/>
                  </a:lnTo>
                  <a:lnTo>
                    <a:pt x="0" y="57530"/>
                  </a:lnTo>
                  <a:lnTo>
                    <a:pt x="466725" y="114934"/>
                  </a:lnTo>
                  <a:lnTo>
                    <a:pt x="933576" y="57530"/>
                  </a:lnTo>
                  <a:lnTo>
                    <a:pt x="700151" y="57530"/>
                  </a:lnTo>
                  <a:lnTo>
                    <a:pt x="700151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772535" y="3480434"/>
              <a:ext cx="934085" cy="114935"/>
            </a:xfrm>
            <a:custGeom>
              <a:avLst/>
              <a:gdLst/>
              <a:ahLst/>
              <a:cxnLst/>
              <a:rect l="l" t="t" r="r" b="b"/>
              <a:pathLst>
                <a:path w="934085" h="114935">
                  <a:moveTo>
                    <a:pt x="0" y="57530"/>
                  </a:moveTo>
                  <a:lnTo>
                    <a:pt x="233299" y="57530"/>
                  </a:lnTo>
                  <a:lnTo>
                    <a:pt x="233299" y="0"/>
                  </a:lnTo>
                  <a:lnTo>
                    <a:pt x="700151" y="0"/>
                  </a:lnTo>
                  <a:lnTo>
                    <a:pt x="700151" y="57530"/>
                  </a:lnTo>
                  <a:lnTo>
                    <a:pt x="933576" y="57530"/>
                  </a:lnTo>
                  <a:lnTo>
                    <a:pt x="466725" y="114934"/>
                  </a:lnTo>
                  <a:lnTo>
                    <a:pt x="0" y="57530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7927" y="3732275"/>
              <a:ext cx="656094" cy="64237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93001" y="1391919"/>
              <a:ext cx="1827402" cy="2088514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735582" y="3688486"/>
            <a:ext cx="675767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Per</a:t>
            </a:r>
            <a:r>
              <a:rPr sz="1500" b="1" i="1" spc="3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il</a:t>
            </a:r>
            <a:r>
              <a:rPr sz="1500" b="1" i="1" spc="3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2024</a:t>
            </a:r>
            <a:r>
              <a:rPr sz="1500" b="1" i="1" spc="3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i</a:t>
            </a:r>
            <a:r>
              <a:rPr sz="1500" b="1" i="1" spc="3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comuni</a:t>
            </a:r>
            <a:r>
              <a:rPr sz="1500" b="1" i="1" spc="3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avevano</a:t>
            </a:r>
            <a:r>
              <a:rPr sz="1500" b="1" i="1" spc="3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tempo</a:t>
            </a:r>
            <a:r>
              <a:rPr sz="1500" b="1" i="1" spc="3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fino</a:t>
            </a:r>
            <a:r>
              <a:rPr sz="1500" b="1" i="1" spc="3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al</a:t>
            </a:r>
            <a:r>
              <a:rPr sz="1500" b="1" i="1" spc="3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15</a:t>
            </a:r>
            <a:r>
              <a:rPr sz="1500" b="1" i="1" spc="3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aprile</a:t>
            </a:r>
            <a:r>
              <a:rPr sz="1500" b="1" i="1" spc="3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per</a:t>
            </a:r>
            <a:r>
              <a:rPr sz="1500" b="1" i="1" spc="3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adeguare</a:t>
            </a:r>
            <a:r>
              <a:rPr sz="1500" b="1" i="1" spc="3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spc="-25" dirty="0">
                <a:solidFill>
                  <a:srgbClr val="005CB7"/>
                </a:solidFill>
                <a:latin typeface="Arial"/>
                <a:cs typeface="Arial"/>
              </a:rPr>
              <a:t>le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aliquote</a:t>
            </a:r>
            <a:r>
              <a:rPr sz="1500" b="1" i="1" spc="26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dell’addizionale</a:t>
            </a:r>
            <a:r>
              <a:rPr sz="1500" b="1" i="1" spc="26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IRPEF</a:t>
            </a:r>
            <a:r>
              <a:rPr sz="1500" b="1" i="1" spc="26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ai</a:t>
            </a:r>
            <a:r>
              <a:rPr sz="1500" b="1" i="1" spc="25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nuovi</a:t>
            </a:r>
            <a:r>
              <a:rPr sz="1500" b="1" i="1" spc="2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scaglioni.</a:t>
            </a:r>
            <a:r>
              <a:rPr sz="1500" b="1" i="1" spc="2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500" b="1" i="1" spc="2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caso</a:t>
            </a:r>
            <a:r>
              <a:rPr sz="1500" b="1" i="1" spc="2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500" b="1" i="1" spc="2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inerzia,</a:t>
            </a:r>
            <a:r>
              <a:rPr sz="1500" b="1" i="1" spc="25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spc="-25" dirty="0">
                <a:solidFill>
                  <a:srgbClr val="005CB7"/>
                </a:solidFill>
                <a:latin typeface="Arial"/>
                <a:cs typeface="Arial"/>
              </a:rPr>
              <a:t>si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prorogavano</a:t>
            </a:r>
            <a:r>
              <a:rPr sz="1500" b="1" i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le</a:t>
            </a:r>
            <a:r>
              <a:rPr sz="1500" b="1" i="1" spc="-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aliquote</a:t>
            </a:r>
            <a:r>
              <a:rPr sz="15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e</a:t>
            </a:r>
            <a:r>
              <a:rPr sz="15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gli</a:t>
            </a:r>
            <a:r>
              <a:rPr sz="1500" b="1" i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scaglioni</a:t>
            </a:r>
            <a:r>
              <a:rPr sz="1500" b="1" i="1" spc="-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spc="-20" dirty="0">
                <a:solidFill>
                  <a:srgbClr val="005CB7"/>
                </a:solidFill>
                <a:latin typeface="Arial"/>
                <a:cs typeface="Arial"/>
              </a:rPr>
              <a:t>2023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6314" y="0"/>
            <a:ext cx="8898255" cy="5143500"/>
            <a:chOff x="246314" y="0"/>
            <a:chExt cx="8898255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20507" y="3024174"/>
              <a:ext cx="1272667" cy="127266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91609" y="1857501"/>
              <a:ext cx="2117343" cy="1717675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54405" y="-500294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33</a:t>
            </a:fld>
            <a:endParaRPr spc="-25" dirty="0"/>
          </a:p>
        </p:txBody>
      </p:sp>
      <p:sp>
        <p:nvSpPr>
          <p:cNvPr id="6" name="object 6"/>
          <p:cNvSpPr txBox="1"/>
          <p:nvPr/>
        </p:nvSpPr>
        <p:spPr>
          <a:xfrm>
            <a:off x="338772" y="580530"/>
            <a:ext cx="846645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Dal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2025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diventerà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efficace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l’obbligo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allegare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alla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delibera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delle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aliquote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IMU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1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prospetto </a:t>
            </a:r>
            <a:r>
              <a:rPr sz="1600" dirty="0">
                <a:latin typeface="Arial MT"/>
                <a:cs typeface="Arial MT"/>
              </a:rPr>
              <a:t>generato</a:t>
            </a:r>
            <a:r>
              <a:rPr sz="1600" spc="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</a:t>
            </a:r>
            <a:r>
              <a:rPr sz="1600" spc="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Portale</a:t>
            </a:r>
            <a:r>
              <a:rPr sz="1600" spc="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federalismo</a:t>
            </a:r>
            <a:r>
              <a:rPr sz="1600" spc="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fiscale,</a:t>
            </a:r>
            <a:r>
              <a:rPr sz="1600" spc="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attuazione</a:t>
            </a:r>
            <a:r>
              <a:rPr sz="1600" spc="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dei</a:t>
            </a:r>
            <a:r>
              <a:rPr sz="1600" spc="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commi</a:t>
            </a:r>
            <a:r>
              <a:rPr sz="1600" spc="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745</a:t>
            </a:r>
            <a:r>
              <a:rPr sz="1600" spc="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ssgg</a:t>
            </a:r>
            <a:r>
              <a:rPr sz="1600" spc="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8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legge </a:t>
            </a:r>
            <a:r>
              <a:rPr sz="1600" dirty="0">
                <a:latin typeface="Arial MT"/>
                <a:cs typeface="Arial MT"/>
              </a:rPr>
              <a:t>160/2019.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1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DM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6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settembre</a:t>
            </a:r>
            <a:r>
              <a:rPr sz="1600" spc="1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2024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sono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stati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apportati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numerosi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correttivi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DM</a:t>
            </a:r>
            <a:r>
              <a:rPr sz="1600" spc="1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spc="-50" dirty="0">
                <a:latin typeface="Arial MT"/>
                <a:cs typeface="Arial MT"/>
              </a:rPr>
              <a:t>7 </a:t>
            </a:r>
            <a:r>
              <a:rPr sz="1600" dirty="0">
                <a:latin typeface="Arial MT"/>
                <a:cs typeface="Arial MT"/>
              </a:rPr>
              <a:t>luglio</a:t>
            </a:r>
            <a:r>
              <a:rPr sz="1600" spc="2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2023,</a:t>
            </a:r>
            <a:r>
              <a:rPr sz="1600" spc="2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colmando</a:t>
            </a:r>
            <a:r>
              <a:rPr sz="1600" spc="2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lacune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che</a:t>
            </a:r>
            <a:r>
              <a:rPr sz="1600" spc="19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avevano</a:t>
            </a:r>
            <a:r>
              <a:rPr sz="1600" spc="1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fatto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slittare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19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anno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l’entrata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2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vigore</a:t>
            </a:r>
            <a:r>
              <a:rPr sz="1600" spc="19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della </a:t>
            </a:r>
            <a:r>
              <a:rPr sz="1600" dirty="0">
                <a:latin typeface="Arial MT"/>
                <a:cs typeface="Arial MT"/>
              </a:rPr>
              <a:t>disposizione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(art.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6-</a:t>
            </a:r>
            <a:r>
              <a:rPr sz="1600" dirty="0">
                <a:latin typeface="Arial MT"/>
                <a:cs typeface="Arial MT"/>
              </a:rPr>
              <a:t>ter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DL</a:t>
            </a:r>
            <a:r>
              <a:rPr sz="1600" spc="-7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132/2023).</a:t>
            </a:r>
            <a:endParaRPr sz="1600" dirty="0">
              <a:latin typeface="Arial MT"/>
              <a:cs typeface="Arial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6823" y="3197351"/>
            <a:ext cx="1346453" cy="92279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582269" y="3524758"/>
            <a:ext cx="11772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BBB17"/>
                </a:solidFill>
                <a:latin typeface="Arial"/>
                <a:cs typeface="Arial"/>
              </a:rPr>
              <a:t>Tutti</a:t>
            </a:r>
            <a:r>
              <a:rPr sz="1400" b="1" spc="-40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BBB17"/>
                </a:solidFill>
                <a:latin typeface="Arial"/>
                <a:cs typeface="Arial"/>
              </a:rPr>
              <a:t>i</a:t>
            </a:r>
            <a:r>
              <a:rPr sz="1400" b="1" spc="-35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BBB17"/>
                </a:solidFill>
                <a:latin typeface="Arial"/>
                <a:cs typeface="Arial"/>
              </a:rPr>
              <a:t>comuni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972055" y="3197351"/>
            <a:ext cx="1747520" cy="923290"/>
            <a:chOff x="1972055" y="3197351"/>
            <a:chExt cx="1747520" cy="92329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72055" y="3489934"/>
              <a:ext cx="288810" cy="33759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74391" y="3197351"/>
              <a:ext cx="1344930" cy="922794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2504948" y="3340734"/>
            <a:ext cx="1087120" cy="60896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5080" indent="-1905" algn="ctr">
              <a:lnSpc>
                <a:spcPct val="86500"/>
              </a:lnSpc>
              <a:spcBef>
                <a:spcPts val="330"/>
              </a:spcBef>
            </a:pPr>
            <a:r>
              <a:rPr sz="1400" b="1" spc="-10" dirty="0">
                <a:solidFill>
                  <a:srgbClr val="FBBB17"/>
                </a:solidFill>
                <a:latin typeface="Arial"/>
                <a:cs typeface="Arial"/>
              </a:rPr>
              <a:t>Approvano </a:t>
            </a:r>
            <a:r>
              <a:rPr sz="1400" b="1" dirty="0">
                <a:solidFill>
                  <a:srgbClr val="FBBB17"/>
                </a:solidFill>
                <a:latin typeface="Arial"/>
                <a:cs typeface="Arial"/>
              </a:rPr>
              <a:t>aliquote</a:t>
            </a:r>
            <a:r>
              <a:rPr sz="1400" b="1" spc="-5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BBB17"/>
                </a:solidFill>
                <a:latin typeface="Arial"/>
                <a:cs typeface="Arial"/>
              </a:rPr>
              <a:t>IMU </a:t>
            </a:r>
            <a:r>
              <a:rPr sz="1400" b="1" spc="-20" dirty="0">
                <a:solidFill>
                  <a:srgbClr val="FBBB17"/>
                </a:solidFill>
                <a:latin typeface="Arial"/>
                <a:cs typeface="Arial"/>
              </a:rPr>
              <a:t>2025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848100" y="3197351"/>
            <a:ext cx="1747520" cy="923290"/>
            <a:chOff x="3848100" y="3197351"/>
            <a:chExt cx="1747520" cy="923290"/>
          </a:xfrm>
        </p:grpSpPr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48100" y="3489934"/>
              <a:ext cx="290360" cy="33759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250436" y="3197351"/>
              <a:ext cx="1344930" cy="922794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4383404" y="3248660"/>
            <a:ext cx="1082675" cy="79184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065" marR="5080" indent="-1270" algn="ctr">
              <a:lnSpc>
                <a:spcPct val="86200"/>
              </a:lnSpc>
              <a:spcBef>
                <a:spcPts val="335"/>
              </a:spcBef>
            </a:pP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Allegando</a:t>
            </a:r>
            <a:r>
              <a:rPr sz="14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il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prospetto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generato</a:t>
            </a:r>
            <a:r>
              <a:rPr sz="14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dal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Portale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5724144" y="3197351"/>
            <a:ext cx="1748789" cy="923290"/>
            <a:chOff x="5724144" y="3197351"/>
            <a:chExt cx="1748789" cy="923290"/>
          </a:xfrm>
        </p:grpSpPr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24144" y="3489934"/>
              <a:ext cx="290322" cy="33759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126480" y="3197351"/>
              <a:ext cx="1346453" cy="922794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6229858" y="3248660"/>
            <a:ext cx="1143635" cy="79184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 marR="5080" algn="ctr">
              <a:lnSpc>
                <a:spcPct val="86200"/>
              </a:lnSpc>
              <a:spcBef>
                <a:spcPts val="335"/>
              </a:spcBef>
            </a:pP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In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 mancanza,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si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applicano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le</a:t>
            </a:r>
            <a:r>
              <a:rPr sz="14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aliquote</a:t>
            </a:r>
            <a:r>
              <a:rPr sz="14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di </a:t>
            </a:r>
            <a:r>
              <a:rPr sz="1400" b="1" spc="-20" dirty="0">
                <a:solidFill>
                  <a:srgbClr val="00438D"/>
                </a:solidFill>
                <a:latin typeface="Arial"/>
                <a:cs typeface="Arial"/>
              </a:rPr>
              <a:t>base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54405" y="1985010"/>
            <a:ext cx="2754503" cy="93497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-519217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34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2820923" y="697611"/>
            <a:ext cx="6045835" cy="4229100"/>
            <a:chOff x="2820923" y="697611"/>
            <a:chExt cx="6045835" cy="42291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0923" y="697611"/>
              <a:ext cx="6045580" cy="230670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74390" y="3626738"/>
              <a:ext cx="5992113" cy="60349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874390" y="4323194"/>
              <a:ext cx="5992495" cy="603885"/>
            </a:xfrm>
            <a:custGeom>
              <a:avLst/>
              <a:gdLst/>
              <a:ahLst/>
              <a:cxnLst/>
              <a:rect l="l" t="t" r="r" b="b"/>
              <a:pathLst>
                <a:path w="5992495" h="603885">
                  <a:moveTo>
                    <a:pt x="5891530" y="0"/>
                  </a:moveTo>
                  <a:lnTo>
                    <a:pt x="100583" y="0"/>
                  </a:lnTo>
                  <a:lnTo>
                    <a:pt x="61454" y="7902"/>
                  </a:lnTo>
                  <a:lnTo>
                    <a:pt x="29479" y="29456"/>
                  </a:lnTo>
                  <a:lnTo>
                    <a:pt x="7911" y="61427"/>
                  </a:lnTo>
                  <a:lnTo>
                    <a:pt x="0" y="100584"/>
                  </a:lnTo>
                  <a:lnTo>
                    <a:pt x="0" y="502920"/>
                  </a:lnTo>
                  <a:lnTo>
                    <a:pt x="7911" y="542071"/>
                  </a:lnTo>
                  <a:lnTo>
                    <a:pt x="29479" y="574043"/>
                  </a:lnTo>
                  <a:lnTo>
                    <a:pt x="61454" y="595599"/>
                  </a:lnTo>
                  <a:lnTo>
                    <a:pt x="100583" y="603504"/>
                  </a:lnTo>
                  <a:lnTo>
                    <a:pt x="5891530" y="603504"/>
                  </a:lnTo>
                  <a:lnTo>
                    <a:pt x="5930713" y="595599"/>
                  </a:lnTo>
                  <a:lnTo>
                    <a:pt x="5962681" y="574043"/>
                  </a:lnTo>
                  <a:lnTo>
                    <a:pt x="5984220" y="542071"/>
                  </a:lnTo>
                  <a:lnTo>
                    <a:pt x="5992113" y="502920"/>
                  </a:lnTo>
                  <a:lnTo>
                    <a:pt x="5992113" y="100584"/>
                  </a:lnTo>
                  <a:lnTo>
                    <a:pt x="5984220" y="61427"/>
                  </a:lnTo>
                  <a:lnTo>
                    <a:pt x="5962681" y="29456"/>
                  </a:lnTo>
                  <a:lnTo>
                    <a:pt x="5930713" y="7902"/>
                  </a:lnTo>
                  <a:lnTo>
                    <a:pt x="5891530" y="0"/>
                  </a:lnTo>
                  <a:close/>
                </a:path>
              </a:pathLst>
            </a:custGeom>
            <a:solidFill>
              <a:srgbClr val="0043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28600" y="717643"/>
            <a:ext cx="8381365" cy="41325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028055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Arial MT"/>
                <a:cs typeface="Arial MT"/>
              </a:rPr>
              <a:t>In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sede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di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approvazione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spc="-25" dirty="0">
                <a:latin typeface="Arial MT"/>
                <a:cs typeface="Arial MT"/>
              </a:rPr>
              <a:t>del </a:t>
            </a:r>
            <a:r>
              <a:rPr sz="1500" dirty="0">
                <a:latin typeface="Arial MT"/>
                <a:cs typeface="Arial MT"/>
              </a:rPr>
              <a:t>bilancio,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gli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enti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possono </a:t>
            </a:r>
            <a:r>
              <a:rPr sz="1500" dirty="0">
                <a:latin typeface="Arial MT"/>
                <a:cs typeface="Arial MT"/>
              </a:rPr>
              <a:t>applicare</a:t>
            </a:r>
            <a:r>
              <a:rPr sz="1500" spc="-90" dirty="0">
                <a:latin typeface="Arial MT"/>
                <a:cs typeface="Arial MT"/>
              </a:rPr>
              <a:t> </a:t>
            </a:r>
            <a:r>
              <a:rPr sz="1500" spc="-20" dirty="0">
                <a:latin typeface="Arial MT"/>
                <a:cs typeface="Arial MT"/>
              </a:rPr>
              <a:t>solo:</a:t>
            </a:r>
            <a:endParaRPr sz="1500" dirty="0">
              <a:latin typeface="Arial MT"/>
              <a:cs typeface="Arial MT"/>
            </a:endParaRPr>
          </a:p>
          <a:p>
            <a:pPr marL="354965" indent="-342265">
              <a:lnSpc>
                <a:spcPct val="100000"/>
              </a:lnSpc>
              <a:buAutoNum type="alphaLcParenR"/>
              <a:tabLst>
                <a:tab pos="354965" algn="l"/>
              </a:tabLst>
            </a:pPr>
            <a:r>
              <a:rPr sz="1500" dirty="0">
                <a:latin typeface="Arial MT"/>
                <a:cs typeface="Arial MT"/>
              </a:rPr>
              <a:t>avanzo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accantonato</a:t>
            </a:r>
            <a:endParaRPr sz="1500" dirty="0">
              <a:latin typeface="Arial MT"/>
              <a:cs typeface="Arial MT"/>
            </a:endParaRPr>
          </a:p>
          <a:p>
            <a:pPr marL="12700" marR="6306820" indent="342265">
              <a:lnSpc>
                <a:spcPct val="100000"/>
              </a:lnSpc>
              <a:buAutoNum type="alphaLcParenR"/>
              <a:tabLst>
                <a:tab pos="354965" algn="l"/>
              </a:tabLst>
            </a:pPr>
            <a:r>
              <a:rPr sz="1500" dirty="0">
                <a:latin typeface="Arial MT"/>
                <a:cs typeface="Arial MT"/>
              </a:rPr>
              <a:t>avanzo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vincolato </a:t>
            </a:r>
            <a:r>
              <a:rPr sz="1500" dirty="0">
                <a:latin typeface="Arial MT"/>
                <a:cs typeface="Arial MT"/>
              </a:rPr>
              <a:t>presunti,</a:t>
            </a:r>
            <a:r>
              <a:rPr sz="1500" spc="-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mentre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devono</a:t>
            </a:r>
            <a:endParaRPr sz="1500" dirty="0">
              <a:latin typeface="Arial MT"/>
              <a:cs typeface="Arial MT"/>
            </a:endParaRPr>
          </a:p>
          <a:p>
            <a:pPr marL="12700" marR="5963920">
              <a:lnSpc>
                <a:spcPct val="100000"/>
              </a:lnSpc>
            </a:pPr>
            <a:r>
              <a:rPr sz="1500" dirty="0">
                <a:latin typeface="Arial MT"/>
                <a:cs typeface="Arial MT"/>
              </a:rPr>
              <a:t>attendere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l’approvazione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spc="-25" dirty="0">
                <a:latin typeface="Arial MT"/>
                <a:cs typeface="Arial MT"/>
              </a:rPr>
              <a:t>del </a:t>
            </a:r>
            <a:r>
              <a:rPr sz="1500" dirty="0">
                <a:latin typeface="Arial MT"/>
                <a:cs typeface="Arial MT"/>
              </a:rPr>
              <a:t>rendiconti</a:t>
            </a:r>
            <a:r>
              <a:rPr sz="1500" spc="-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per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applicare </a:t>
            </a:r>
            <a:r>
              <a:rPr sz="1500" dirty="0">
                <a:latin typeface="Arial MT"/>
                <a:cs typeface="Arial MT"/>
              </a:rPr>
              <a:t>avanzo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destinato</a:t>
            </a:r>
            <a:r>
              <a:rPr sz="1500" spc="-7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libero.</a:t>
            </a:r>
            <a:endParaRPr sz="15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30"/>
              </a:spcBef>
            </a:pPr>
            <a:endParaRPr sz="15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500" dirty="0">
                <a:latin typeface="Arial MT"/>
                <a:cs typeface="Arial MT"/>
              </a:rPr>
              <a:t>Ricordiamo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che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l’avanzo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può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essere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applicato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solo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al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primo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esercizio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della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previsione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che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spc="-25" dirty="0">
                <a:latin typeface="Arial MT"/>
                <a:cs typeface="Arial MT"/>
              </a:rPr>
              <a:t>sul</a:t>
            </a:r>
            <a:endParaRPr sz="15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500" dirty="0">
                <a:latin typeface="Arial MT"/>
                <a:cs typeface="Arial MT"/>
              </a:rPr>
              <a:t>2025</a:t>
            </a:r>
            <a:r>
              <a:rPr sz="1500" spc="-1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è</a:t>
            </a:r>
            <a:r>
              <a:rPr sz="1500" spc="-10" dirty="0">
                <a:latin typeface="Arial MT"/>
                <a:cs typeface="Arial MT"/>
              </a:rPr>
              <a:t> obbligatorio</a:t>
            </a:r>
            <a:r>
              <a:rPr sz="1500" spc="-3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applicare:</a:t>
            </a:r>
            <a:endParaRPr sz="1500" dirty="0">
              <a:latin typeface="Arial MT"/>
              <a:cs typeface="Arial MT"/>
            </a:endParaRPr>
          </a:p>
          <a:p>
            <a:pPr marL="4232275" marR="5080" indent="-1370330">
              <a:lnSpc>
                <a:spcPct val="100000"/>
              </a:lnSpc>
              <a:spcBef>
                <a:spcPts val="855"/>
              </a:spcBef>
            </a:pP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L’avanzo</a:t>
            </a:r>
            <a:r>
              <a:rPr sz="1600" spc="-6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vincolato</a:t>
            </a:r>
            <a:r>
              <a:rPr sz="16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per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la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restituzione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dei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fondi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COVID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(enti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in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surplus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o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con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ristori</a:t>
            </a:r>
            <a:r>
              <a:rPr sz="16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inutilizzati)</a:t>
            </a:r>
            <a:endParaRPr sz="1600" dirty="0">
              <a:latin typeface="Arial MT"/>
              <a:cs typeface="Arial MT"/>
            </a:endParaRPr>
          </a:p>
          <a:p>
            <a:pPr marL="3782695" marR="309880" indent="-617220">
              <a:lnSpc>
                <a:spcPct val="100000"/>
              </a:lnSpc>
              <a:spcBef>
                <a:spcPts val="1645"/>
              </a:spcBef>
            </a:pPr>
            <a:r>
              <a:rPr sz="1600" spc="-10" dirty="0">
                <a:solidFill>
                  <a:srgbClr val="FBBB17"/>
                </a:solidFill>
                <a:latin typeface="Arial MT"/>
                <a:cs typeface="Arial MT"/>
              </a:rPr>
              <a:t>L’avanzo</a:t>
            </a:r>
            <a:r>
              <a:rPr sz="1600" spc="-7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BBB17"/>
                </a:solidFill>
                <a:latin typeface="Arial MT"/>
                <a:cs typeface="Arial MT"/>
              </a:rPr>
              <a:t>vincolato</a:t>
            </a:r>
            <a:r>
              <a:rPr sz="1600" spc="-5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BBB17"/>
                </a:solidFill>
                <a:latin typeface="Arial MT"/>
                <a:cs typeface="Arial MT"/>
              </a:rPr>
              <a:t>per</a:t>
            </a:r>
            <a:r>
              <a:rPr sz="1600" spc="-3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BBB17"/>
                </a:solidFill>
                <a:latin typeface="Arial MT"/>
                <a:cs typeface="Arial MT"/>
              </a:rPr>
              <a:t>l’utilizzo</a:t>
            </a:r>
            <a:r>
              <a:rPr sz="1600" spc="-7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BBB17"/>
                </a:solidFill>
                <a:latin typeface="Arial MT"/>
                <a:cs typeface="Arial MT"/>
              </a:rPr>
              <a:t>del</a:t>
            </a:r>
            <a:r>
              <a:rPr sz="1600" spc="-35" dirty="0">
                <a:solidFill>
                  <a:srgbClr val="FBBB17"/>
                </a:solidFill>
                <a:latin typeface="Arial MT"/>
                <a:cs typeface="Arial MT"/>
              </a:rPr>
              <a:t> FAL</a:t>
            </a:r>
            <a:r>
              <a:rPr sz="1600" spc="-7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BBB17"/>
                </a:solidFill>
                <a:latin typeface="Arial MT"/>
                <a:cs typeface="Arial MT"/>
              </a:rPr>
              <a:t>(quota</a:t>
            </a:r>
            <a:r>
              <a:rPr sz="1600" spc="-3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FBBB17"/>
                </a:solidFill>
                <a:latin typeface="Arial MT"/>
                <a:cs typeface="Arial MT"/>
              </a:rPr>
              <a:t>capitale </a:t>
            </a:r>
            <a:r>
              <a:rPr sz="1600" dirty="0">
                <a:solidFill>
                  <a:srgbClr val="FBBB17"/>
                </a:solidFill>
                <a:latin typeface="Arial MT"/>
                <a:cs typeface="Arial MT"/>
              </a:rPr>
              <a:t>rimborsata</a:t>
            </a:r>
            <a:r>
              <a:rPr sz="1600" spc="-3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BBB17"/>
                </a:solidFill>
                <a:latin typeface="Arial MT"/>
                <a:cs typeface="Arial MT"/>
              </a:rPr>
              <a:t>nel</a:t>
            </a:r>
            <a:r>
              <a:rPr sz="1600" spc="-6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BBB17"/>
                </a:solidFill>
                <a:latin typeface="Arial MT"/>
                <a:cs typeface="Arial MT"/>
              </a:rPr>
              <a:t>corso</a:t>
            </a:r>
            <a:r>
              <a:rPr sz="1600" spc="-4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BBB17"/>
                </a:solidFill>
                <a:latin typeface="Arial MT"/>
                <a:cs typeface="Arial MT"/>
              </a:rPr>
              <a:t>dell’es.</a:t>
            </a:r>
            <a:r>
              <a:rPr sz="1600" spc="-7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FBBB17"/>
                </a:solidFill>
                <a:latin typeface="Arial MT"/>
                <a:cs typeface="Arial MT"/>
              </a:rPr>
              <a:t>precedente)</a:t>
            </a:r>
            <a:endParaRPr sz="1600" dirty="0">
              <a:latin typeface="Arial MT"/>
              <a:cs typeface="Arial MT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3168" y="3409201"/>
            <a:ext cx="1970277" cy="1641983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99184" y="2337943"/>
            <a:ext cx="3947160" cy="727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La</a:t>
            </a:r>
            <a:r>
              <a:rPr sz="23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spending</a:t>
            </a:r>
            <a:r>
              <a:rPr sz="23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review</a:t>
            </a:r>
            <a:r>
              <a:rPr sz="23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2300" b="1" spc="-25" dirty="0">
                <a:solidFill>
                  <a:srgbClr val="00438D"/>
                </a:solidFill>
                <a:latin typeface="Arial"/>
                <a:cs typeface="Arial"/>
              </a:rPr>
              <a:t> la</a:t>
            </a:r>
            <a:endParaRPr sz="2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regolazione</a:t>
            </a:r>
            <a:r>
              <a:rPr sz="2300" b="1" spc="-7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dei</a:t>
            </a:r>
            <a:r>
              <a:rPr sz="23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fondi</a:t>
            </a:r>
            <a:r>
              <a:rPr sz="23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00438D"/>
                </a:solidFill>
                <a:latin typeface="Arial"/>
                <a:cs typeface="Arial"/>
              </a:rPr>
              <a:t>COVID</a:t>
            </a:r>
            <a:endParaRPr sz="23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35</a:t>
            </a:fld>
            <a:endParaRPr spc="-25" dirty="0"/>
          </a:p>
        </p:txBody>
      </p:sp>
      <p:sp>
        <p:nvSpPr>
          <p:cNvPr id="4" name="object 4"/>
          <p:cNvSpPr txBox="1"/>
          <p:nvPr/>
        </p:nvSpPr>
        <p:spPr>
          <a:xfrm>
            <a:off x="322884" y="171450"/>
            <a:ext cx="5918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previsione</a:t>
            </a:r>
            <a:r>
              <a:rPr sz="18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2025-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2027</a:t>
            </a:r>
            <a:r>
              <a:rPr sz="1800" b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tra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novità</a:t>
            </a:r>
            <a:r>
              <a:rPr sz="18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conferme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2884" y="40864"/>
            <a:ext cx="8703945" cy="1384935"/>
          </a:xfrm>
          <a:prstGeom prst="rect">
            <a:avLst/>
          </a:prstGeom>
        </p:spPr>
        <p:txBody>
          <a:bodyPr vert="horz" wrap="square" lIns="0" tIns="14287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25"/>
              </a:spcBef>
            </a:pP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La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spending</a:t>
            </a:r>
            <a:r>
              <a:rPr sz="18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review</a:t>
            </a:r>
            <a:r>
              <a:rPr sz="1800" b="1" spc="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la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regolazione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dei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fondi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COVID</a:t>
            </a:r>
            <a:endParaRPr sz="1800">
              <a:latin typeface="Arial"/>
              <a:cs typeface="Arial"/>
            </a:endParaRPr>
          </a:p>
          <a:p>
            <a:pPr marL="57785" marR="5080" algn="just">
              <a:lnSpc>
                <a:spcPct val="100000"/>
              </a:lnSpc>
              <a:spcBef>
                <a:spcPts val="1035"/>
              </a:spcBef>
            </a:pPr>
            <a:r>
              <a:rPr sz="1800" dirty="0">
                <a:latin typeface="Arial MT"/>
                <a:cs typeface="Arial MT"/>
              </a:rPr>
              <a:t>La</a:t>
            </a:r>
            <a:r>
              <a:rPr sz="1800" spc="75" dirty="0">
                <a:latin typeface="Arial MT"/>
                <a:cs typeface="Arial MT"/>
              </a:rPr>
              <a:t> </a:t>
            </a:r>
            <a:r>
              <a:rPr sz="1800" b="1" dirty="0">
                <a:latin typeface="Arial"/>
                <a:cs typeface="Arial"/>
              </a:rPr>
              <a:t>regolazione</a:t>
            </a:r>
            <a:r>
              <a:rPr sz="1800" b="1" spc="9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dei</a:t>
            </a:r>
            <a:r>
              <a:rPr sz="1800" b="1" spc="9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fondi</a:t>
            </a:r>
            <a:r>
              <a:rPr sz="1800" b="1" spc="10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COVID</a:t>
            </a:r>
            <a:r>
              <a:rPr sz="1800" b="1" spc="85" dirty="0">
                <a:latin typeface="Arial"/>
                <a:cs typeface="Arial"/>
              </a:rPr>
              <a:t> </a:t>
            </a:r>
            <a:r>
              <a:rPr sz="1800" dirty="0">
                <a:latin typeface="Arial MT"/>
                <a:cs typeface="Arial MT"/>
              </a:rPr>
              <a:t>prevista</a:t>
            </a:r>
            <a:r>
              <a:rPr sz="1800" spc="10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dall’art.</a:t>
            </a:r>
            <a:r>
              <a:rPr sz="1800" spc="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106,</a:t>
            </a:r>
            <a:r>
              <a:rPr sz="1800" spc="9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comma</a:t>
            </a:r>
            <a:r>
              <a:rPr sz="1800" spc="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1,</a:t>
            </a:r>
            <a:r>
              <a:rPr sz="1800" spc="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del</a:t>
            </a:r>
            <a:r>
              <a:rPr sz="1800" spc="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d.l.</a:t>
            </a:r>
            <a:r>
              <a:rPr sz="1800" spc="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34/2020</a:t>
            </a:r>
            <a:r>
              <a:rPr sz="1800" spc="90" dirty="0">
                <a:latin typeface="Arial MT"/>
                <a:cs typeface="Arial MT"/>
              </a:rPr>
              <a:t> </a:t>
            </a:r>
            <a:r>
              <a:rPr sz="1800" spc="-50" dirty="0">
                <a:latin typeface="Arial MT"/>
                <a:cs typeface="Arial MT"/>
              </a:rPr>
              <a:t>è </a:t>
            </a:r>
            <a:r>
              <a:rPr sz="1800" dirty="0">
                <a:latin typeface="Arial MT"/>
                <a:cs typeface="Arial MT"/>
              </a:rPr>
              <a:t>stata</a:t>
            </a:r>
            <a:r>
              <a:rPr sz="1800" spc="1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approvata</a:t>
            </a:r>
            <a:r>
              <a:rPr sz="1800" spc="1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con</a:t>
            </a:r>
            <a:r>
              <a:rPr sz="1800" spc="18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due</a:t>
            </a:r>
            <a:r>
              <a:rPr sz="1800" spc="1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distinti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decreti:</a:t>
            </a:r>
            <a:r>
              <a:rPr sz="1800" spc="19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il</a:t>
            </a:r>
            <a:r>
              <a:rPr sz="1800" spc="1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DM</a:t>
            </a:r>
            <a:r>
              <a:rPr sz="1800" spc="18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Interno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del</a:t>
            </a:r>
            <a:r>
              <a:rPr sz="1800" spc="18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8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febbraio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2024</a:t>
            </a:r>
            <a:r>
              <a:rPr sz="1800" spc="1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ed</a:t>
            </a:r>
            <a:r>
              <a:rPr sz="1800" spc="1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il</a:t>
            </a:r>
            <a:r>
              <a:rPr sz="1800" spc="190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DM </a:t>
            </a:r>
            <a:r>
              <a:rPr sz="1800" dirty="0">
                <a:latin typeface="Arial MT"/>
                <a:cs typeface="Arial MT"/>
              </a:rPr>
              <a:t>Interno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19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giugno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2024.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87553" y="1505000"/>
            <a:ext cx="8555355" cy="3039110"/>
            <a:chOff x="387553" y="1505000"/>
            <a:chExt cx="8555355" cy="303911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7553" y="1505000"/>
              <a:ext cx="6753606" cy="303860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76795" y="1969515"/>
              <a:ext cx="2065654" cy="210959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36</a:t>
            </a:fld>
            <a:endParaRPr spc="-25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940" y="93420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La</a:t>
            </a:r>
            <a:r>
              <a:rPr sz="2000" spc="-25" dirty="0"/>
              <a:t> </a:t>
            </a:r>
            <a:r>
              <a:rPr sz="2000" dirty="0"/>
              <a:t>spending</a:t>
            </a:r>
            <a:r>
              <a:rPr sz="2000" spc="-35" dirty="0"/>
              <a:t> </a:t>
            </a:r>
            <a:r>
              <a:rPr sz="2000" dirty="0"/>
              <a:t>review</a:t>
            </a:r>
            <a:r>
              <a:rPr sz="2000" spc="15" dirty="0"/>
              <a:t> </a:t>
            </a:r>
            <a:r>
              <a:rPr sz="2000" dirty="0"/>
              <a:t>e</a:t>
            </a:r>
            <a:r>
              <a:rPr sz="2000" spc="-20" dirty="0"/>
              <a:t> </a:t>
            </a:r>
            <a:r>
              <a:rPr sz="2000" dirty="0"/>
              <a:t>la</a:t>
            </a:r>
            <a:r>
              <a:rPr sz="2000" spc="-20" dirty="0"/>
              <a:t> </a:t>
            </a:r>
            <a:r>
              <a:rPr sz="2000" dirty="0"/>
              <a:t>regolazione</a:t>
            </a:r>
            <a:r>
              <a:rPr sz="2000" spc="-30" dirty="0"/>
              <a:t> </a:t>
            </a:r>
            <a:r>
              <a:rPr sz="2000" dirty="0"/>
              <a:t>dei</a:t>
            </a:r>
            <a:r>
              <a:rPr sz="2000" spc="-25" dirty="0"/>
              <a:t> </a:t>
            </a:r>
            <a:r>
              <a:rPr sz="2000" dirty="0"/>
              <a:t>fondi</a:t>
            </a:r>
            <a:r>
              <a:rPr sz="2000" spc="-25" dirty="0"/>
              <a:t> </a:t>
            </a:r>
            <a:r>
              <a:rPr sz="2000" spc="-10" dirty="0"/>
              <a:t>COVID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37</a:t>
            </a:fld>
            <a:endParaRPr spc="-25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8695" y="3229889"/>
            <a:ext cx="7017131" cy="115364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22884" y="564896"/>
            <a:ext cx="8456930" cy="2540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Arial MT"/>
                <a:cs typeface="Arial MT"/>
              </a:rPr>
              <a:t>Il</a:t>
            </a:r>
            <a:r>
              <a:rPr sz="1500" spc="1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MEF,</a:t>
            </a:r>
            <a:r>
              <a:rPr sz="1500" spc="1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con</a:t>
            </a:r>
            <a:r>
              <a:rPr sz="1500" spc="16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il</a:t>
            </a:r>
            <a:r>
              <a:rPr sz="1500" spc="150" dirty="0"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comunicato</a:t>
            </a:r>
            <a:r>
              <a:rPr sz="1500" u="sng" spc="17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 </a:t>
            </a:r>
            <a:r>
              <a:rPr sz="15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del</a:t>
            </a:r>
            <a:r>
              <a:rPr sz="1500" u="sng" spc="15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 </a:t>
            </a:r>
            <a:r>
              <a:rPr sz="15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19</a:t>
            </a:r>
            <a:r>
              <a:rPr sz="1500" u="sng" spc="14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 </a:t>
            </a:r>
            <a:r>
              <a:rPr sz="15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giugno</a:t>
            </a:r>
            <a:r>
              <a:rPr sz="1500" u="sng" spc="16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 </a:t>
            </a:r>
            <a:r>
              <a:rPr sz="15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2024</a:t>
            </a:r>
            <a:r>
              <a:rPr sz="1500" dirty="0">
                <a:latin typeface="Arial MT"/>
                <a:cs typeface="Arial MT"/>
              </a:rPr>
              <a:t>,</a:t>
            </a:r>
            <a:r>
              <a:rPr sz="1500" spc="1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ha</a:t>
            </a:r>
            <a:r>
              <a:rPr sz="1500" spc="1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riepilogato</a:t>
            </a:r>
            <a:r>
              <a:rPr sz="1500" spc="17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le</a:t>
            </a:r>
            <a:r>
              <a:rPr sz="1500" spc="1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disposizioni</a:t>
            </a:r>
            <a:r>
              <a:rPr sz="1500" spc="1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contabili</a:t>
            </a:r>
            <a:r>
              <a:rPr sz="1500" spc="1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che</a:t>
            </a:r>
            <a:r>
              <a:rPr sz="1500" spc="16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gli</a:t>
            </a:r>
            <a:r>
              <a:rPr sz="1500" spc="160" dirty="0">
                <a:latin typeface="Arial MT"/>
                <a:cs typeface="Arial MT"/>
              </a:rPr>
              <a:t> </a:t>
            </a:r>
            <a:r>
              <a:rPr sz="1500" spc="-20" dirty="0">
                <a:latin typeface="Arial MT"/>
                <a:cs typeface="Arial MT"/>
              </a:rPr>
              <a:t>enti </a:t>
            </a:r>
            <a:r>
              <a:rPr sz="1500" dirty="0">
                <a:latin typeface="Arial MT"/>
                <a:cs typeface="Arial MT"/>
              </a:rPr>
              <a:t>locali</a:t>
            </a:r>
            <a:r>
              <a:rPr sz="1500" spc="-1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dovranno</a:t>
            </a:r>
            <a:r>
              <a:rPr sz="1500" spc="-1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seguire,</a:t>
            </a:r>
            <a:r>
              <a:rPr sz="1500" spc="-2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precisando</a:t>
            </a:r>
            <a:r>
              <a:rPr sz="1500" spc="-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in</a:t>
            </a:r>
            <a:r>
              <a:rPr sz="1500" spc="-2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particolare</a:t>
            </a:r>
            <a:r>
              <a:rPr sz="1500" spc="-2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che</a:t>
            </a:r>
            <a:r>
              <a:rPr sz="1500" spc="-2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“</a:t>
            </a:r>
            <a:r>
              <a:rPr sz="1500" i="1" dirty="0">
                <a:latin typeface="Arial"/>
                <a:cs typeface="Arial"/>
              </a:rPr>
              <a:t>la</a:t>
            </a:r>
            <a:r>
              <a:rPr sz="1500" i="1" spc="-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“restituzione”</a:t>
            </a:r>
            <a:r>
              <a:rPr sz="1500" i="1" spc="-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delle</a:t>
            </a:r>
            <a:r>
              <a:rPr sz="1500" i="1" spc="-1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risorse</a:t>
            </a:r>
            <a:r>
              <a:rPr sz="1500" i="1" spc="-3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COVID</a:t>
            </a:r>
            <a:r>
              <a:rPr sz="1500" i="1" spc="-30" dirty="0">
                <a:latin typeface="Arial"/>
                <a:cs typeface="Arial"/>
              </a:rPr>
              <a:t> </a:t>
            </a:r>
            <a:r>
              <a:rPr sz="1500" i="1" spc="-10" dirty="0">
                <a:latin typeface="Arial"/>
                <a:cs typeface="Arial"/>
              </a:rPr>
              <a:t>ricevute </a:t>
            </a:r>
            <a:r>
              <a:rPr sz="1500" i="1" dirty="0">
                <a:latin typeface="Arial"/>
                <a:cs typeface="Arial"/>
              </a:rPr>
              <a:t>in</a:t>
            </a:r>
            <a:r>
              <a:rPr sz="1500" i="1" spc="10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eccesso</a:t>
            </a:r>
            <a:r>
              <a:rPr sz="1500" i="1" spc="10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deve</a:t>
            </a:r>
            <a:r>
              <a:rPr sz="1500" i="1" spc="9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essere</a:t>
            </a:r>
            <a:r>
              <a:rPr sz="1500" i="1" spc="10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effettuata</a:t>
            </a:r>
            <a:r>
              <a:rPr sz="1500" i="1" spc="9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necessariamente</a:t>
            </a:r>
            <a:r>
              <a:rPr sz="1500" i="1" spc="10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in</a:t>
            </a:r>
            <a:r>
              <a:rPr sz="1500" i="1" spc="1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quote</a:t>
            </a:r>
            <a:r>
              <a:rPr sz="1500" i="1" spc="9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costanti</a:t>
            </a:r>
            <a:r>
              <a:rPr sz="1500" i="1" spc="10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in</a:t>
            </a:r>
            <a:r>
              <a:rPr sz="1500" i="1" spc="10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ciascuno</a:t>
            </a:r>
            <a:r>
              <a:rPr sz="1500" i="1" spc="10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degli</a:t>
            </a:r>
            <a:r>
              <a:rPr sz="1500" i="1" spc="9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anni</a:t>
            </a:r>
            <a:r>
              <a:rPr sz="1500" i="1" spc="95" dirty="0">
                <a:latin typeface="Arial"/>
                <a:cs typeface="Arial"/>
              </a:rPr>
              <a:t> </a:t>
            </a:r>
            <a:r>
              <a:rPr sz="1500" i="1" spc="-10" dirty="0">
                <a:latin typeface="Arial"/>
                <a:cs typeface="Arial"/>
              </a:rPr>
              <a:t>2024, </a:t>
            </a:r>
            <a:r>
              <a:rPr sz="1500" i="1" dirty="0">
                <a:latin typeface="Arial"/>
                <a:cs typeface="Arial"/>
              </a:rPr>
              <a:t>2025,</a:t>
            </a:r>
            <a:r>
              <a:rPr sz="1500" i="1" spc="2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2026</a:t>
            </a:r>
            <a:r>
              <a:rPr sz="1500" i="1" spc="5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e</a:t>
            </a:r>
            <a:r>
              <a:rPr sz="1500" i="1" spc="3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2027</a:t>
            </a:r>
            <a:r>
              <a:rPr sz="1500" i="1" spc="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al</a:t>
            </a:r>
            <a:r>
              <a:rPr sz="1500" i="1" spc="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fine</a:t>
            </a:r>
            <a:r>
              <a:rPr sz="1500" i="1" spc="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di</a:t>
            </a:r>
            <a:r>
              <a:rPr sz="1500" i="1" spc="3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assicurare,</a:t>
            </a:r>
            <a:r>
              <a:rPr sz="1500" i="1" spc="4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per</a:t>
            </a:r>
            <a:r>
              <a:rPr sz="1500" i="1" spc="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ciascuno</a:t>
            </a:r>
            <a:r>
              <a:rPr sz="1500" i="1" spc="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degli</a:t>
            </a:r>
            <a:r>
              <a:rPr sz="1500" i="1" spc="4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anni</a:t>
            </a:r>
            <a:r>
              <a:rPr sz="1500" i="1" spc="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di</a:t>
            </a:r>
            <a:r>
              <a:rPr sz="1500" i="1" spc="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riferimento</a:t>
            </a:r>
            <a:r>
              <a:rPr sz="1500" i="1" spc="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(2024,</a:t>
            </a:r>
            <a:r>
              <a:rPr sz="1500" i="1" spc="2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2025,</a:t>
            </a:r>
            <a:r>
              <a:rPr sz="1500" i="1" spc="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2026</a:t>
            </a:r>
            <a:r>
              <a:rPr sz="1500" i="1" spc="35" dirty="0">
                <a:latin typeface="Arial"/>
                <a:cs typeface="Arial"/>
              </a:rPr>
              <a:t> </a:t>
            </a:r>
            <a:r>
              <a:rPr sz="1500" i="1" spc="-50" dirty="0">
                <a:latin typeface="Arial"/>
                <a:cs typeface="Arial"/>
              </a:rPr>
              <a:t>e </a:t>
            </a:r>
            <a:r>
              <a:rPr sz="1500" i="1" dirty="0">
                <a:latin typeface="Arial"/>
                <a:cs typeface="Arial"/>
              </a:rPr>
              <a:t>2027),</a:t>
            </a:r>
            <a:r>
              <a:rPr sz="1500" i="1" spc="20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la</a:t>
            </a:r>
            <a:r>
              <a:rPr sz="1500" i="1" spc="19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copertura</a:t>
            </a:r>
            <a:r>
              <a:rPr sz="1500" i="1" spc="2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annuale</a:t>
            </a:r>
            <a:r>
              <a:rPr sz="1500" i="1" spc="20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del</a:t>
            </a:r>
            <a:r>
              <a:rPr sz="1500" i="1" spc="19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fondo</a:t>
            </a:r>
            <a:r>
              <a:rPr sz="1500" i="1" spc="2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di</a:t>
            </a:r>
            <a:r>
              <a:rPr sz="1500" i="1" spc="19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cui</a:t>
            </a:r>
            <a:r>
              <a:rPr sz="1500" i="1" spc="19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all’articolo</a:t>
            </a:r>
            <a:r>
              <a:rPr sz="1500" i="1" spc="21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1,</a:t>
            </a:r>
            <a:r>
              <a:rPr sz="1500" i="1" spc="19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comma</a:t>
            </a:r>
            <a:r>
              <a:rPr sz="1500" i="1" spc="204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508,</a:t>
            </a:r>
            <a:r>
              <a:rPr sz="1500" i="1" spc="19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della</a:t>
            </a:r>
            <a:r>
              <a:rPr sz="1500" i="1" spc="2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legge</a:t>
            </a:r>
            <a:r>
              <a:rPr sz="1500" i="1" spc="19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30</a:t>
            </a:r>
            <a:r>
              <a:rPr sz="1500" i="1" spc="195" dirty="0">
                <a:latin typeface="Arial"/>
                <a:cs typeface="Arial"/>
              </a:rPr>
              <a:t> </a:t>
            </a:r>
            <a:r>
              <a:rPr sz="1500" i="1" spc="-10" dirty="0">
                <a:latin typeface="Arial"/>
                <a:cs typeface="Arial"/>
              </a:rPr>
              <a:t>dicembre </a:t>
            </a:r>
            <a:r>
              <a:rPr sz="1500" i="1" dirty="0">
                <a:latin typeface="Arial"/>
                <a:cs typeface="Arial"/>
              </a:rPr>
              <a:t>2023,</a:t>
            </a:r>
            <a:r>
              <a:rPr sz="1500" i="1" spc="7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n.</a:t>
            </a:r>
            <a:r>
              <a:rPr sz="1500" i="1" spc="7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213</a:t>
            </a:r>
            <a:r>
              <a:rPr sz="1500" i="1" spc="8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(legge</a:t>
            </a:r>
            <a:r>
              <a:rPr sz="1500" i="1" spc="9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di</a:t>
            </a:r>
            <a:r>
              <a:rPr sz="1500" i="1" spc="7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bilancio</a:t>
            </a:r>
            <a:r>
              <a:rPr sz="1500" i="1" spc="10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2024)</a:t>
            </a:r>
            <a:r>
              <a:rPr sz="1500" i="1" spc="9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e,</a:t>
            </a:r>
            <a:r>
              <a:rPr sz="1500" i="1" spc="8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pertanto,</a:t>
            </a:r>
            <a:r>
              <a:rPr sz="1500" i="1" spc="9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non</a:t>
            </a:r>
            <a:r>
              <a:rPr sz="1500" i="1" spc="9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può</a:t>
            </a:r>
            <a:r>
              <a:rPr sz="1500" i="1" spc="8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essere</a:t>
            </a:r>
            <a:r>
              <a:rPr sz="1500" i="1" spc="9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effettuata</a:t>
            </a:r>
            <a:r>
              <a:rPr sz="1500" i="1" spc="9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in</a:t>
            </a:r>
            <a:r>
              <a:rPr sz="1500" i="1" spc="8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un’unica</a:t>
            </a:r>
            <a:r>
              <a:rPr sz="1500" i="1" spc="85" dirty="0">
                <a:latin typeface="Arial"/>
                <a:cs typeface="Arial"/>
              </a:rPr>
              <a:t> </a:t>
            </a:r>
            <a:r>
              <a:rPr sz="1500" i="1" spc="-10" dirty="0">
                <a:latin typeface="Arial"/>
                <a:cs typeface="Arial"/>
              </a:rPr>
              <a:t>soluzione. </a:t>
            </a:r>
            <a:r>
              <a:rPr sz="1500" i="1" dirty="0">
                <a:latin typeface="Arial"/>
                <a:cs typeface="Arial"/>
              </a:rPr>
              <a:t>Inoltre,</a:t>
            </a:r>
            <a:r>
              <a:rPr sz="1500" i="1" spc="-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le</a:t>
            </a:r>
            <a:r>
              <a:rPr sz="1500" i="1" spc="-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restituzioni</a:t>
            </a:r>
            <a:r>
              <a:rPr sz="1500" i="1" spc="-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sono</a:t>
            </a:r>
            <a:r>
              <a:rPr sz="1500" i="1" spc="-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da</a:t>
            </a:r>
            <a:r>
              <a:rPr sz="1500" i="1" spc="-1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iscrivere</a:t>
            </a:r>
            <a:r>
              <a:rPr sz="1500" i="1" spc="-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in</a:t>
            </a:r>
            <a:r>
              <a:rPr sz="1500" i="1" spc="-1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spesa</a:t>
            </a:r>
            <a:r>
              <a:rPr sz="1500" i="1" spc="-1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al</a:t>
            </a:r>
            <a:r>
              <a:rPr sz="1500" i="1" spc="-2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codice</a:t>
            </a:r>
            <a:r>
              <a:rPr sz="1500" i="1" spc="-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U.1.04.01.01.001</a:t>
            </a:r>
            <a:r>
              <a:rPr sz="1500" i="1" spc="-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–</a:t>
            </a:r>
            <a:r>
              <a:rPr sz="1500" i="1" spc="-15" dirty="0">
                <a:latin typeface="Arial"/>
                <a:cs typeface="Arial"/>
              </a:rPr>
              <a:t> </a:t>
            </a:r>
            <a:r>
              <a:rPr sz="1500" i="1" spc="-10" dirty="0">
                <a:latin typeface="Arial"/>
                <a:cs typeface="Arial"/>
              </a:rPr>
              <a:t>“Trasferimenti</a:t>
            </a:r>
            <a:r>
              <a:rPr sz="1500" i="1" spc="-15" dirty="0">
                <a:latin typeface="Arial"/>
                <a:cs typeface="Arial"/>
              </a:rPr>
              <a:t> </a:t>
            </a:r>
            <a:r>
              <a:rPr sz="1500" i="1" spc="-10" dirty="0">
                <a:latin typeface="Arial"/>
                <a:cs typeface="Arial"/>
              </a:rPr>
              <a:t>correnti </a:t>
            </a:r>
            <a:r>
              <a:rPr sz="1500" i="1" dirty="0">
                <a:latin typeface="Arial"/>
                <a:cs typeface="Arial"/>
              </a:rPr>
              <a:t>a</a:t>
            </a:r>
            <a:r>
              <a:rPr sz="1500" i="1" spc="3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Ministeri.</a:t>
            </a:r>
            <a:r>
              <a:rPr sz="1500" i="1" spc="3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Ciò</a:t>
            </a:r>
            <a:r>
              <a:rPr sz="1500" i="1" spc="31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premesso,</a:t>
            </a:r>
            <a:r>
              <a:rPr sz="1500" i="1" spc="30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le</a:t>
            </a:r>
            <a:r>
              <a:rPr sz="1500" i="1" spc="31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quote</a:t>
            </a:r>
            <a:r>
              <a:rPr sz="1500" i="1" spc="3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confluite</a:t>
            </a:r>
            <a:r>
              <a:rPr sz="1500" i="1" spc="32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nell’avanzo</a:t>
            </a:r>
            <a:r>
              <a:rPr sz="1500" i="1" spc="32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vincolato</a:t>
            </a:r>
            <a:r>
              <a:rPr sz="1500" i="1" spc="3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dovranno,</a:t>
            </a:r>
            <a:r>
              <a:rPr sz="1500" i="1" spc="3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di</a:t>
            </a:r>
            <a:r>
              <a:rPr sz="1500" i="1" spc="3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anno</a:t>
            </a:r>
            <a:r>
              <a:rPr sz="1500" i="1" spc="30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in</a:t>
            </a:r>
            <a:r>
              <a:rPr sz="1500" i="1" spc="315" dirty="0">
                <a:latin typeface="Arial"/>
                <a:cs typeface="Arial"/>
              </a:rPr>
              <a:t> </a:t>
            </a:r>
            <a:r>
              <a:rPr sz="1500" i="1" spc="-10" dirty="0">
                <a:latin typeface="Arial"/>
                <a:cs typeface="Arial"/>
              </a:rPr>
              <a:t>anno, </a:t>
            </a:r>
            <a:r>
              <a:rPr sz="1500" i="1" dirty="0">
                <a:latin typeface="Arial"/>
                <a:cs typeface="Arial"/>
              </a:rPr>
              <a:t>essere</a:t>
            </a:r>
            <a:r>
              <a:rPr sz="1500" i="1" spc="2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applicate</a:t>
            </a:r>
            <a:r>
              <a:rPr sz="1500" i="1" spc="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solo</a:t>
            </a:r>
            <a:r>
              <a:rPr sz="1500" i="1" spc="2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alla</a:t>
            </a:r>
            <a:r>
              <a:rPr sz="1500" i="1" spc="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prima</a:t>
            </a:r>
            <a:r>
              <a:rPr sz="1500" i="1" spc="1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annualità</a:t>
            </a:r>
            <a:r>
              <a:rPr sz="1500" i="1" spc="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considerata</a:t>
            </a:r>
            <a:r>
              <a:rPr sz="1500" i="1" spc="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nel</a:t>
            </a:r>
            <a:r>
              <a:rPr sz="1500" i="1" spc="1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bilancio</a:t>
            </a:r>
            <a:r>
              <a:rPr sz="1500" i="1" spc="3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di</a:t>
            </a:r>
            <a:r>
              <a:rPr sz="1500" i="1" spc="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previsione</a:t>
            </a:r>
            <a:r>
              <a:rPr sz="1500" i="1" spc="2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e</a:t>
            </a:r>
            <a:r>
              <a:rPr sz="1500" i="1" spc="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per</a:t>
            </a:r>
            <a:r>
              <a:rPr sz="1500" i="1" spc="2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l’importo</a:t>
            </a:r>
            <a:r>
              <a:rPr sz="1500" i="1" spc="25" dirty="0">
                <a:latin typeface="Arial"/>
                <a:cs typeface="Arial"/>
              </a:rPr>
              <a:t> </a:t>
            </a:r>
            <a:r>
              <a:rPr sz="1500" i="1" spc="-20" dirty="0">
                <a:latin typeface="Arial"/>
                <a:cs typeface="Arial"/>
              </a:rPr>
              <a:t>pari </a:t>
            </a:r>
            <a:r>
              <a:rPr sz="1500" i="1" dirty="0">
                <a:latin typeface="Arial"/>
                <a:cs typeface="Arial"/>
              </a:rPr>
              <a:t>ad</a:t>
            </a:r>
            <a:r>
              <a:rPr sz="1500" i="1" spc="4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un</a:t>
            </a:r>
            <a:r>
              <a:rPr sz="1500" i="1" spc="44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quarto</a:t>
            </a:r>
            <a:r>
              <a:rPr sz="1500" i="1" spc="4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della</a:t>
            </a:r>
            <a:r>
              <a:rPr sz="1500" i="1" spc="45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quota</a:t>
            </a:r>
            <a:r>
              <a:rPr sz="1500" i="1" spc="4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vincolata</a:t>
            </a:r>
            <a:r>
              <a:rPr sz="1500" i="1" spc="44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nel</a:t>
            </a:r>
            <a:r>
              <a:rPr sz="1500" i="1" spc="43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risultato</a:t>
            </a:r>
            <a:r>
              <a:rPr sz="1500" i="1" spc="4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di</a:t>
            </a:r>
            <a:r>
              <a:rPr sz="1500" i="1" spc="43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amministrazione,</a:t>
            </a:r>
            <a:r>
              <a:rPr sz="1500" i="1" spc="45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che</a:t>
            </a:r>
            <a:r>
              <a:rPr sz="1500" i="1" spc="4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dovrà</a:t>
            </a:r>
            <a:r>
              <a:rPr sz="1500" i="1" spc="4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quindi</a:t>
            </a:r>
            <a:r>
              <a:rPr sz="1500" i="1" spc="450" dirty="0">
                <a:latin typeface="Arial"/>
                <a:cs typeface="Arial"/>
              </a:rPr>
              <a:t> </a:t>
            </a:r>
            <a:r>
              <a:rPr sz="1500" i="1" spc="-10" dirty="0">
                <a:latin typeface="Arial"/>
                <a:cs typeface="Arial"/>
              </a:rPr>
              <a:t>ridursi </a:t>
            </a:r>
            <a:r>
              <a:rPr sz="1500" i="1" dirty="0">
                <a:latin typeface="Arial"/>
                <a:cs typeface="Arial"/>
              </a:rPr>
              <a:t>annualmente</a:t>
            </a:r>
            <a:r>
              <a:rPr sz="1500" i="1" spc="-5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con</a:t>
            </a:r>
            <a:r>
              <a:rPr sz="1500" i="1" spc="-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evidenza</a:t>
            </a:r>
            <a:r>
              <a:rPr sz="1500" i="1" spc="-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nel</a:t>
            </a:r>
            <a:r>
              <a:rPr sz="1500" i="1" spc="-4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prospetto</a:t>
            </a:r>
            <a:r>
              <a:rPr sz="1500" i="1" spc="-7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allegato</a:t>
            </a:r>
            <a:r>
              <a:rPr sz="1500" i="1" spc="-40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a2)</a:t>
            </a:r>
            <a:r>
              <a:rPr sz="1500" i="1" spc="-55" dirty="0">
                <a:latin typeface="Arial"/>
                <a:cs typeface="Arial"/>
              </a:rPr>
              <a:t> </a:t>
            </a:r>
            <a:r>
              <a:rPr sz="1500" i="1" dirty="0">
                <a:latin typeface="Arial"/>
                <a:cs typeface="Arial"/>
              </a:rPr>
              <a:t>del</a:t>
            </a:r>
            <a:r>
              <a:rPr sz="1500" i="1" spc="-50" dirty="0">
                <a:latin typeface="Arial"/>
                <a:cs typeface="Arial"/>
              </a:rPr>
              <a:t> </a:t>
            </a:r>
            <a:r>
              <a:rPr sz="1500" i="1" spc="-10" dirty="0">
                <a:latin typeface="Arial"/>
                <a:cs typeface="Arial"/>
              </a:rPr>
              <a:t>rendiconto.”.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37689" y="4475479"/>
            <a:ext cx="453136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Non</a:t>
            </a:r>
            <a:r>
              <a:rPr sz="15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deve</a:t>
            </a:r>
            <a:r>
              <a:rPr sz="15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essere</a:t>
            </a:r>
            <a:r>
              <a:rPr sz="15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utilizzato</a:t>
            </a:r>
            <a:r>
              <a:rPr sz="1500" b="1" i="1" spc="-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il</a:t>
            </a:r>
            <a:r>
              <a:rPr sz="1500" b="1" i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pf</a:t>
            </a:r>
            <a:r>
              <a:rPr sz="15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.020</a:t>
            </a:r>
            <a:r>
              <a:rPr sz="1500" b="1" i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bensì</a:t>
            </a:r>
            <a:r>
              <a:rPr sz="15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il</a:t>
            </a:r>
            <a:r>
              <a:rPr sz="15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dirty="0">
                <a:solidFill>
                  <a:srgbClr val="005CB7"/>
                </a:solidFill>
                <a:latin typeface="Arial"/>
                <a:cs typeface="Arial"/>
              </a:rPr>
              <a:t>pf</a:t>
            </a:r>
            <a:r>
              <a:rPr sz="15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500" b="1" i="1" spc="-25" dirty="0">
                <a:solidFill>
                  <a:srgbClr val="005CB7"/>
                </a:solidFill>
                <a:latin typeface="Arial"/>
                <a:cs typeface="Arial"/>
              </a:rPr>
              <a:t>001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85940" y="3081527"/>
            <a:ext cx="1318260" cy="1849755"/>
            <a:chOff x="285940" y="3081527"/>
            <a:chExt cx="1318260" cy="184975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7927" y="4288536"/>
              <a:ext cx="656094" cy="64236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940" y="3081527"/>
              <a:ext cx="1068133" cy="106814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71657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La</a:t>
            </a:r>
            <a:r>
              <a:rPr sz="2000" spc="-25" dirty="0"/>
              <a:t> </a:t>
            </a:r>
            <a:r>
              <a:rPr sz="2000" dirty="0"/>
              <a:t>spending</a:t>
            </a:r>
            <a:r>
              <a:rPr sz="2000" spc="-35" dirty="0"/>
              <a:t> </a:t>
            </a:r>
            <a:r>
              <a:rPr sz="2000" dirty="0"/>
              <a:t>review</a:t>
            </a:r>
            <a:r>
              <a:rPr sz="2000" spc="15" dirty="0"/>
              <a:t> </a:t>
            </a:r>
            <a:r>
              <a:rPr sz="2000" dirty="0"/>
              <a:t>e</a:t>
            </a:r>
            <a:r>
              <a:rPr sz="2000" spc="-20" dirty="0"/>
              <a:t> </a:t>
            </a:r>
            <a:r>
              <a:rPr sz="2000" dirty="0"/>
              <a:t>la</a:t>
            </a:r>
            <a:r>
              <a:rPr sz="2000" spc="-20" dirty="0"/>
              <a:t> </a:t>
            </a:r>
            <a:r>
              <a:rPr sz="2000" dirty="0"/>
              <a:t>regolazione</a:t>
            </a:r>
            <a:r>
              <a:rPr sz="2000" spc="-30" dirty="0"/>
              <a:t> </a:t>
            </a:r>
            <a:r>
              <a:rPr sz="2000" dirty="0"/>
              <a:t>dei</a:t>
            </a:r>
            <a:r>
              <a:rPr sz="2000" spc="-25" dirty="0"/>
              <a:t> </a:t>
            </a:r>
            <a:r>
              <a:rPr sz="2000" dirty="0"/>
              <a:t>fondi</a:t>
            </a:r>
            <a:r>
              <a:rPr sz="2000" spc="-25" dirty="0"/>
              <a:t> </a:t>
            </a:r>
            <a:r>
              <a:rPr sz="2000" spc="-10" dirty="0"/>
              <a:t>COVID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38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74091" y="638683"/>
            <a:ext cx="8395970" cy="19767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Il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 previsione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2025-</a:t>
            </a:r>
            <a:r>
              <a:rPr sz="1600" dirty="0">
                <a:latin typeface="Arial MT"/>
                <a:cs typeface="Arial MT"/>
              </a:rPr>
              <a:t>2027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dovrà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finanziare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 contributo alla finanza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pubblica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previsto</a:t>
            </a:r>
            <a:endParaRPr sz="1600">
              <a:latin typeface="Arial MT"/>
              <a:cs typeface="Arial MT"/>
            </a:endParaRPr>
          </a:p>
          <a:p>
            <a:pPr marL="12700" algn="just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carico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ciascun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locale:</a:t>
            </a:r>
            <a:endParaRPr sz="1600">
              <a:latin typeface="Arial MT"/>
              <a:cs typeface="Arial MT"/>
            </a:endParaRPr>
          </a:p>
          <a:p>
            <a:pPr marL="355600" marR="6350" indent="-342900" algn="just">
              <a:lnSpc>
                <a:spcPct val="100000"/>
              </a:lnSpc>
              <a:buFont typeface="Wingdings"/>
              <a:buChar char=""/>
              <a:tabLst>
                <a:tab pos="355600" algn="l"/>
              </a:tabLst>
            </a:pPr>
            <a:r>
              <a:rPr sz="1600" dirty="0">
                <a:latin typeface="Arial MT"/>
                <a:cs typeface="Arial MT"/>
              </a:rPr>
              <a:t>per</a:t>
            </a:r>
            <a:r>
              <a:rPr sz="1600" spc="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b="1" dirty="0">
                <a:latin typeface="Arial"/>
                <a:cs typeface="Arial"/>
              </a:rPr>
              <a:t>solo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anno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2025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dirty="0">
                <a:latin typeface="Arial MT"/>
                <a:cs typeface="Arial MT"/>
              </a:rPr>
              <a:t>dai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commi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805-</a:t>
            </a:r>
            <a:r>
              <a:rPr sz="1600" dirty="0">
                <a:latin typeface="Arial MT"/>
                <a:cs typeface="Arial MT"/>
              </a:rPr>
              <a:t>853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legge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178/2020,</a:t>
            </a:r>
            <a:r>
              <a:rPr sz="1600" spc="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cui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riparto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è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avvenuto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10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110" dirty="0">
                <a:latin typeface="Arial MT"/>
                <a:cs typeface="Arial MT"/>
              </a:rPr>
              <a:t> 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DM</a:t>
            </a:r>
            <a:r>
              <a:rPr sz="1600" u="sng" spc="1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 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Interno</a:t>
            </a:r>
            <a:r>
              <a:rPr sz="1600" u="sng" spc="10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 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del</a:t>
            </a:r>
            <a:r>
              <a:rPr sz="1600" u="sng" spc="114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 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29</a:t>
            </a:r>
            <a:r>
              <a:rPr sz="1600" u="sng" spc="1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 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marzo</a:t>
            </a:r>
            <a:r>
              <a:rPr sz="1600" u="sng" spc="1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 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2"/>
              </a:rPr>
              <a:t>2024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1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come</a:t>
            </a:r>
            <a:r>
              <a:rPr sz="1600" spc="1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rettificato,</a:t>
            </a:r>
            <a:r>
              <a:rPr sz="1600" spc="1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10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1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province</a:t>
            </a:r>
            <a:r>
              <a:rPr sz="1600" spc="11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100" dirty="0">
                <a:latin typeface="Arial MT"/>
                <a:cs typeface="Arial MT"/>
              </a:rPr>
              <a:t>  </a:t>
            </a:r>
            <a:r>
              <a:rPr sz="1600" spc="-10" dirty="0">
                <a:latin typeface="Arial MT"/>
                <a:cs typeface="Arial MT"/>
              </a:rPr>
              <a:t>città </a:t>
            </a:r>
            <a:r>
              <a:rPr sz="1600" dirty="0">
                <a:latin typeface="Arial MT"/>
                <a:cs typeface="Arial MT"/>
              </a:rPr>
              <a:t>metropolitane,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DM</a:t>
            </a:r>
            <a:r>
              <a:rPr sz="1600" u="sng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Interno</a:t>
            </a:r>
            <a:r>
              <a:rPr sz="1600" u="sng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14</a:t>
            </a:r>
            <a:r>
              <a:rPr sz="1600" u="sng" spc="-2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giugno</a:t>
            </a:r>
            <a:r>
              <a:rPr sz="1600" u="sng" spc="-4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 </a:t>
            </a:r>
            <a:r>
              <a:rPr sz="16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3"/>
              </a:rPr>
              <a:t>2024</a:t>
            </a:r>
            <a:r>
              <a:rPr sz="1600" spc="-10" dirty="0">
                <a:latin typeface="Arial MT"/>
                <a:cs typeface="Arial MT"/>
              </a:rPr>
              <a:t>;</a:t>
            </a:r>
            <a:endParaRPr sz="1600">
              <a:latin typeface="Arial MT"/>
              <a:cs typeface="Arial MT"/>
            </a:endParaRPr>
          </a:p>
          <a:p>
            <a:pPr marL="355600" marR="5715" indent="-342900" algn="just">
              <a:lnSpc>
                <a:spcPct val="100000"/>
              </a:lnSpc>
              <a:buFont typeface="Wingdings"/>
              <a:buChar char=""/>
              <a:tabLst>
                <a:tab pos="355600" algn="l"/>
              </a:tabLst>
            </a:pPr>
            <a:r>
              <a:rPr sz="1600" dirty="0">
                <a:latin typeface="Arial MT"/>
                <a:cs typeface="Arial MT"/>
              </a:rPr>
              <a:t>per</a:t>
            </a:r>
            <a:r>
              <a:rPr sz="1600" spc="210" dirty="0">
                <a:latin typeface="Arial MT"/>
                <a:cs typeface="Arial MT"/>
              </a:rPr>
              <a:t> </a:t>
            </a:r>
            <a:r>
              <a:rPr sz="1600" b="1" dirty="0">
                <a:latin typeface="Arial"/>
                <a:cs typeface="Arial"/>
              </a:rPr>
              <a:t>gli</a:t>
            </a:r>
            <a:r>
              <a:rPr sz="1600" b="1" spc="2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anni</a:t>
            </a:r>
            <a:r>
              <a:rPr sz="1600" b="1" spc="204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2025-</a:t>
            </a:r>
            <a:r>
              <a:rPr sz="1600" b="1" dirty="0">
                <a:latin typeface="Arial"/>
                <a:cs typeface="Arial"/>
              </a:rPr>
              <a:t>2028</a:t>
            </a:r>
            <a:r>
              <a:rPr sz="1600" b="1" spc="200" dirty="0">
                <a:latin typeface="Arial"/>
                <a:cs typeface="Arial"/>
              </a:rPr>
              <a:t> </a:t>
            </a:r>
            <a:r>
              <a:rPr sz="1600" dirty="0">
                <a:latin typeface="Arial MT"/>
                <a:cs typeface="Arial MT"/>
              </a:rPr>
              <a:t>dai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commi</a:t>
            </a:r>
            <a:r>
              <a:rPr sz="1600" spc="2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533-</a:t>
            </a:r>
            <a:r>
              <a:rPr sz="1600" dirty="0">
                <a:latin typeface="Arial MT"/>
                <a:cs typeface="Arial MT"/>
              </a:rPr>
              <a:t>535</a:t>
            </a:r>
            <a:r>
              <a:rPr sz="1600" spc="2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1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legge</a:t>
            </a:r>
            <a:r>
              <a:rPr sz="1600" spc="19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213/2023,</a:t>
            </a:r>
            <a:r>
              <a:rPr sz="1600" spc="2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cui</a:t>
            </a:r>
            <a:r>
              <a:rPr sz="1600" spc="20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riparto</a:t>
            </a:r>
            <a:r>
              <a:rPr sz="1600" spc="2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è</a:t>
            </a:r>
            <a:r>
              <a:rPr sz="1600" spc="2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stato </a:t>
            </a:r>
            <a:r>
              <a:rPr sz="1600" dirty="0">
                <a:latin typeface="Arial MT"/>
                <a:cs typeface="Arial MT"/>
              </a:rPr>
              <a:t>anticipato</a:t>
            </a:r>
            <a:r>
              <a:rPr sz="1600" spc="4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4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465" dirty="0">
                <a:latin typeface="Arial MT"/>
                <a:cs typeface="Arial MT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comunicato</a:t>
            </a:r>
            <a:r>
              <a:rPr sz="1600" u="sng" spc="47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della</a:t>
            </a:r>
            <a:r>
              <a:rPr sz="1600" u="sng" spc="47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Finanza</a:t>
            </a:r>
            <a:r>
              <a:rPr sz="1600" u="sng" spc="47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locale</a:t>
            </a:r>
            <a:r>
              <a:rPr sz="1600" u="sng" spc="47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n.</a:t>
            </a:r>
            <a:r>
              <a:rPr sz="1600" u="sng" spc="47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2</a:t>
            </a:r>
            <a:r>
              <a:rPr sz="1600" u="sng" spc="46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del</a:t>
            </a:r>
            <a:r>
              <a:rPr sz="1600" u="sng" spc="47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4</a:t>
            </a:r>
            <a:r>
              <a:rPr sz="1600" u="sng" spc="47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luglio</a:t>
            </a:r>
            <a:r>
              <a:rPr sz="1600" u="sng" spc="46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 </a:t>
            </a:r>
            <a:r>
              <a:rPr sz="16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 MT"/>
                <a:cs typeface="Arial MT"/>
                <a:hlinkClick r:id="rId4"/>
              </a:rPr>
              <a:t>2024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4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47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attesa </a:t>
            </a:r>
            <a:r>
              <a:rPr sz="1600" dirty="0">
                <a:latin typeface="Arial MT"/>
                <a:cs typeface="Arial MT"/>
              </a:rPr>
              <a:t>dell’adozione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relativo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decreto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corso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perfezionamento.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33005" y="2883221"/>
            <a:ext cx="8282305" cy="570230"/>
            <a:chOff x="433005" y="2883221"/>
            <a:chExt cx="8282305" cy="570230"/>
          </a:xfrm>
        </p:grpSpPr>
        <p:sp>
          <p:nvSpPr>
            <p:cNvPr id="5" name="object 5"/>
            <p:cNvSpPr/>
            <p:nvPr/>
          </p:nvSpPr>
          <p:spPr>
            <a:xfrm>
              <a:off x="433005" y="2883221"/>
              <a:ext cx="8282305" cy="142875"/>
            </a:xfrm>
            <a:custGeom>
              <a:avLst/>
              <a:gdLst/>
              <a:ahLst/>
              <a:cxnLst/>
              <a:rect l="l" t="t" r="r" b="b"/>
              <a:pathLst>
                <a:path w="8282305" h="142875">
                  <a:moveTo>
                    <a:pt x="0" y="142565"/>
                  </a:moveTo>
                  <a:lnTo>
                    <a:pt x="8281694" y="142566"/>
                  </a:lnTo>
                  <a:lnTo>
                    <a:pt x="8281694" y="0"/>
                  </a:lnTo>
                  <a:lnTo>
                    <a:pt x="0" y="0"/>
                  </a:lnTo>
                  <a:lnTo>
                    <a:pt x="0" y="142565"/>
                  </a:lnTo>
                  <a:close/>
                </a:path>
              </a:pathLst>
            </a:custGeom>
            <a:solidFill>
              <a:srgbClr val="153C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33005" y="3307196"/>
              <a:ext cx="8282305" cy="146050"/>
            </a:xfrm>
            <a:custGeom>
              <a:avLst/>
              <a:gdLst/>
              <a:ahLst/>
              <a:cxnLst/>
              <a:rect l="l" t="t" r="r" b="b"/>
              <a:pathLst>
                <a:path w="8282305" h="146050">
                  <a:moveTo>
                    <a:pt x="0" y="145933"/>
                  </a:moveTo>
                  <a:lnTo>
                    <a:pt x="8281694" y="145933"/>
                  </a:lnTo>
                  <a:lnTo>
                    <a:pt x="8281694" y="0"/>
                  </a:lnTo>
                  <a:lnTo>
                    <a:pt x="0" y="0"/>
                  </a:lnTo>
                  <a:lnTo>
                    <a:pt x="0" y="145933"/>
                  </a:lnTo>
                  <a:close/>
                </a:path>
              </a:pathLst>
            </a:custGeom>
            <a:solidFill>
              <a:srgbClr val="DAE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14810" y="3352152"/>
              <a:ext cx="2814320" cy="3810"/>
            </a:xfrm>
            <a:custGeom>
              <a:avLst/>
              <a:gdLst/>
              <a:ahLst/>
              <a:cxnLst/>
              <a:rect l="l" t="t" r="r" b="b"/>
              <a:pathLst>
                <a:path w="2814320" h="3810">
                  <a:moveTo>
                    <a:pt x="3746" y="1866"/>
                  </a:moveTo>
                  <a:lnTo>
                    <a:pt x="3200" y="546"/>
                  </a:lnTo>
                  <a:lnTo>
                    <a:pt x="1879" y="0"/>
                  </a:lnTo>
                  <a:lnTo>
                    <a:pt x="546" y="546"/>
                  </a:lnTo>
                  <a:lnTo>
                    <a:pt x="0" y="1866"/>
                  </a:lnTo>
                  <a:lnTo>
                    <a:pt x="546" y="3187"/>
                  </a:lnTo>
                  <a:lnTo>
                    <a:pt x="1879" y="3733"/>
                  </a:lnTo>
                  <a:lnTo>
                    <a:pt x="3200" y="3187"/>
                  </a:lnTo>
                  <a:lnTo>
                    <a:pt x="3746" y="1866"/>
                  </a:lnTo>
                  <a:close/>
                </a:path>
                <a:path w="2814320" h="3810">
                  <a:moveTo>
                    <a:pt x="1480261" y="1866"/>
                  </a:moveTo>
                  <a:lnTo>
                    <a:pt x="1479715" y="546"/>
                  </a:lnTo>
                  <a:lnTo>
                    <a:pt x="1478394" y="0"/>
                  </a:lnTo>
                  <a:lnTo>
                    <a:pt x="1477060" y="546"/>
                  </a:lnTo>
                  <a:lnTo>
                    <a:pt x="1476514" y="1866"/>
                  </a:lnTo>
                  <a:lnTo>
                    <a:pt x="1477060" y="3187"/>
                  </a:lnTo>
                  <a:lnTo>
                    <a:pt x="1478394" y="3733"/>
                  </a:lnTo>
                  <a:lnTo>
                    <a:pt x="1479715" y="3187"/>
                  </a:lnTo>
                  <a:lnTo>
                    <a:pt x="1480261" y="1866"/>
                  </a:lnTo>
                  <a:close/>
                </a:path>
                <a:path w="2814320" h="3810">
                  <a:moveTo>
                    <a:pt x="2139810" y="1866"/>
                  </a:moveTo>
                  <a:lnTo>
                    <a:pt x="2139264" y="546"/>
                  </a:lnTo>
                  <a:lnTo>
                    <a:pt x="2137943" y="0"/>
                  </a:lnTo>
                  <a:lnTo>
                    <a:pt x="2136610" y="546"/>
                  </a:lnTo>
                  <a:lnTo>
                    <a:pt x="2136063" y="1866"/>
                  </a:lnTo>
                  <a:lnTo>
                    <a:pt x="2136610" y="3187"/>
                  </a:lnTo>
                  <a:lnTo>
                    <a:pt x="2137943" y="3733"/>
                  </a:lnTo>
                  <a:lnTo>
                    <a:pt x="2139264" y="3187"/>
                  </a:lnTo>
                  <a:lnTo>
                    <a:pt x="2139810" y="1866"/>
                  </a:lnTo>
                  <a:close/>
                </a:path>
                <a:path w="2814320" h="3810">
                  <a:moveTo>
                    <a:pt x="2814243" y="1866"/>
                  </a:moveTo>
                  <a:lnTo>
                    <a:pt x="2813697" y="546"/>
                  </a:lnTo>
                  <a:lnTo>
                    <a:pt x="2812364" y="0"/>
                  </a:lnTo>
                  <a:lnTo>
                    <a:pt x="2811043" y="546"/>
                  </a:lnTo>
                  <a:lnTo>
                    <a:pt x="2810497" y="1866"/>
                  </a:lnTo>
                  <a:lnTo>
                    <a:pt x="2811043" y="3187"/>
                  </a:lnTo>
                  <a:lnTo>
                    <a:pt x="2812364" y="3733"/>
                  </a:lnTo>
                  <a:lnTo>
                    <a:pt x="2813697" y="3187"/>
                  </a:lnTo>
                  <a:lnTo>
                    <a:pt x="2814243" y="1866"/>
                  </a:lnTo>
                  <a:close/>
                </a:path>
              </a:pathLst>
            </a:custGeom>
            <a:solidFill>
              <a:srgbClr val="008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33005" y="2883221"/>
            <a:ext cx="8282305" cy="142875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5"/>
              </a:spcBef>
              <a:tabLst>
                <a:tab pos="4275455" algn="l"/>
                <a:tab pos="5032375" algn="l"/>
                <a:tab pos="5770880" algn="l"/>
                <a:tab pos="6475095" algn="l"/>
                <a:tab pos="7142480" algn="l"/>
                <a:tab pos="7824470" algn="l"/>
              </a:tabLst>
            </a:pPr>
            <a:r>
              <a:rPr sz="850" b="1" spc="-60" dirty="0">
                <a:solidFill>
                  <a:srgbClr val="FFFFFF"/>
                </a:solidFill>
                <a:latin typeface="Trebuchet MS"/>
                <a:cs typeface="Trebuchet MS"/>
              </a:rPr>
              <a:t>Contributo</a:t>
            </a:r>
            <a:r>
              <a:rPr sz="850" b="1" spc="-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b="1" spc="-35" dirty="0">
                <a:solidFill>
                  <a:srgbClr val="FFFFFF"/>
                </a:solidFill>
                <a:latin typeface="Trebuchet MS"/>
                <a:cs typeface="Trebuchet MS"/>
              </a:rPr>
              <a:t>alla</a:t>
            </a:r>
            <a:r>
              <a:rPr sz="850" b="1" spc="-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b="1" spc="-65" dirty="0">
                <a:solidFill>
                  <a:srgbClr val="FFFFFF"/>
                </a:solidFill>
                <a:latin typeface="Trebuchet MS"/>
                <a:cs typeface="Trebuchet MS"/>
              </a:rPr>
              <a:t>finanza</a:t>
            </a:r>
            <a:r>
              <a:rPr sz="850" b="1" spc="-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50" b="1" spc="-10" dirty="0">
                <a:solidFill>
                  <a:srgbClr val="FFFFFF"/>
                </a:solidFill>
                <a:latin typeface="Trebuchet MS"/>
                <a:cs typeface="Trebuchet MS"/>
              </a:rPr>
              <a:t>pubblica</a:t>
            </a:r>
            <a:r>
              <a:rPr sz="850" b="1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b="1" spc="-10" dirty="0">
                <a:solidFill>
                  <a:srgbClr val="FFFFFF"/>
                </a:solidFill>
                <a:latin typeface="Trebuchet MS"/>
                <a:cs typeface="Trebuchet MS"/>
              </a:rPr>
              <a:t>TOTALE</a:t>
            </a:r>
            <a:r>
              <a:rPr sz="850" b="1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b="1" spc="-20" dirty="0">
                <a:solidFill>
                  <a:srgbClr val="FFFFFF"/>
                </a:solidFill>
                <a:latin typeface="Trebuchet MS"/>
                <a:cs typeface="Trebuchet MS"/>
              </a:rPr>
              <a:t>2024</a:t>
            </a:r>
            <a:r>
              <a:rPr sz="850" b="1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b="1" spc="-20" dirty="0">
                <a:solidFill>
                  <a:srgbClr val="FFFFFF"/>
                </a:solidFill>
                <a:latin typeface="Trebuchet MS"/>
                <a:cs typeface="Trebuchet MS"/>
              </a:rPr>
              <a:t>2025</a:t>
            </a:r>
            <a:r>
              <a:rPr sz="850" b="1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b="1" spc="-20" dirty="0">
                <a:solidFill>
                  <a:srgbClr val="FFFFFF"/>
                </a:solidFill>
                <a:latin typeface="Trebuchet MS"/>
                <a:cs typeface="Trebuchet MS"/>
              </a:rPr>
              <a:t>2026</a:t>
            </a:r>
            <a:r>
              <a:rPr sz="850" b="1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b="1" spc="-20" dirty="0">
                <a:solidFill>
                  <a:srgbClr val="FFFFFF"/>
                </a:solidFill>
                <a:latin typeface="Trebuchet MS"/>
                <a:cs typeface="Trebuchet MS"/>
              </a:rPr>
              <a:t>2027</a:t>
            </a:r>
            <a:r>
              <a:rPr sz="850" b="1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850" b="1" spc="-20" dirty="0">
                <a:solidFill>
                  <a:srgbClr val="FFFFFF"/>
                </a:solidFill>
                <a:latin typeface="Trebuchet MS"/>
                <a:cs typeface="Trebuchet MS"/>
              </a:rPr>
              <a:t>2028</a:t>
            </a:r>
            <a:endParaRPr sz="850">
              <a:latin typeface="Trebuchet MS"/>
              <a:cs typeface="Trebuchet MS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429259" y="2999583"/>
          <a:ext cx="8280396" cy="4057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71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4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4548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486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135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1879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44145">
                <a:tc>
                  <a:txBody>
                    <a:bodyPr/>
                    <a:lstStyle/>
                    <a:p>
                      <a:pPr marL="16510">
                        <a:lnSpc>
                          <a:spcPts val="1000"/>
                        </a:lnSpc>
                        <a:spcBef>
                          <a:spcPts val="35"/>
                        </a:spcBef>
                      </a:pPr>
                      <a:r>
                        <a:rPr sz="850" spc="-20" dirty="0">
                          <a:latin typeface="Trebuchet MS"/>
                          <a:cs typeface="Trebuchet MS"/>
                        </a:rPr>
                        <a:t>Concorso</a:t>
                      </a:r>
                      <a:r>
                        <a:rPr sz="8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latin typeface="Trebuchet MS"/>
                          <a:cs typeface="Trebuchet MS"/>
                        </a:rPr>
                        <a:t>alla</a:t>
                      </a:r>
                      <a:r>
                        <a:rPr sz="850" spc="-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latin typeface="Trebuchet MS"/>
                          <a:cs typeface="Trebuchet MS"/>
                        </a:rPr>
                        <a:t>finanza</a:t>
                      </a:r>
                      <a:r>
                        <a:rPr sz="850" spc="-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40" dirty="0">
                          <a:latin typeface="Trebuchet MS"/>
                          <a:cs typeface="Trebuchet MS"/>
                        </a:rPr>
                        <a:t>pubblica</a:t>
                      </a:r>
                      <a:r>
                        <a:rPr sz="85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5" dirty="0">
                          <a:latin typeface="Trebuchet MS"/>
                          <a:cs typeface="Trebuchet MS"/>
                        </a:rPr>
                        <a:t>legge</a:t>
                      </a:r>
                      <a:r>
                        <a:rPr sz="85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40" dirty="0">
                          <a:latin typeface="Trebuchet MS"/>
                          <a:cs typeface="Trebuchet MS"/>
                        </a:rPr>
                        <a:t>178/2020</a:t>
                      </a:r>
                      <a:r>
                        <a:rPr sz="85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65" dirty="0">
                          <a:latin typeface="Trebuchet MS"/>
                          <a:cs typeface="Trebuchet MS"/>
                        </a:rPr>
                        <a:t>(all.</a:t>
                      </a:r>
                      <a:r>
                        <a:rPr sz="85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5" dirty="0">
                          <a:latin typeface="Trebuchet MS"/>
                          <a:cs typeface="Trebuchet MS"/>
                        </a:rPr>
                        <a:t>b)</a:t>
                      </a:r>
                      <a:r>
                        <a:rPr sz="85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8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45" dirty="0">
                          <a:latin typeface="Trebuchet MS"/>
                          <a:cs typeface="Trebuchet MS"/>
                        </a:rPr>
                        <a:t>c)</a:t>
                      </a:r>
                      <a:r>
                        <a:rPr sz="85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dirty="0">
                          <a:latin typeface="Trebuchet MS"/>
                          <a:cs typeface="Trebuchet MS"/>
                        </a:rPr>
                        <a:t>DM</a:t>
                      </a:r>
                      <a:r>
                        <a:rPr sz="85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latin typeface="Trebuchet MS"/>
                          <a:cs typeface="Trebuchet MS"/>
                        </a:rPr>
                        <a:t>29/03/2024)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445" marB="0">
                    <a:lnL w="6350">
                      <a:solidFill>
                        <a:srgbClr val="DFDFDF"/>
                      </a:solidFill>
                      <a:prstDash val="solid"/>
                    </a:lnL>
                    <a:lnR w="6350">
                      <a:solidFill>
                        <a:srgbClr val="DFDFDF"/>
                      </a:solidFill>
                      <a:prstDash val="solid"/>
                    </a:lnR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255" algn="r">
                        <a:lnSpc>
                          <a:spcPts val="1000"/>
                        </a:lnSpc>
                        <a:spcBef>
                          <a:spcPts val="35"/>
                        </a:spcBef>
                      </a:pPr>
                      <a:r>
                        <a:rPr sz="850" spc="-10" dirty="0">
                          <a:latin typeface="Trebuchet MS"/>
                          <a:cs typeface="Trebuchet MS"/>
                        </a:rPr>
                        <a:t>18.560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445" marB="0">
                    <a:lnL w="6350">
                      <a:solidFill>
                        <a:srgbClr val="DFDFDF"/>
                      </a:solidFill>
                      <a:prstDash val="solid"/>
                    </a:lnL>
                    <a:lnB w="6350">
                      <a:solidFill>
                        <a:srgbClr val="DFDF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ts val="1000"/>
                        </a:lnSpc>
                        <a:spcBef>
                          <a:spcPts val="35"/>
                        </a:spcBef>
                      </a:pPr>
                      <a:r>
                        <a:rPr sz="850" spc="-10" dirty="0">
                          <a:latin typeface="Trebuchet MS"/>
                          <a:cs typeface="Trebuchet MS"/>
                        </a:rPr>
                        <a:t>9.280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445" marB="0">
                    <a:solidFill>
                      <a:srgbClr val="FFE6B3"/>
                    </a:solidFill>
                  </a:tcPr>
                </a:tc>
                <a:tc>
                  <a:txBody>
                    <a:bodyPr/>
                    <a:lstStyle/>
                    <a:p>
                      <a:pPr marR="8255" algn="r">
                        <a:lnSpc>
                          <a:spcPts val="1000"/>
                        </a:lnSpc>
                        <a:spcBef>
                          <a:spcPts val="35"/>
                        </a:spcBef>
                      </a:pPr>
                      <a:r>
                        <a:rPr sz="850" spc="-10" dirty="0">
                          <a:latin typeface="Trebuchet MS"/>
                          <a:cs typeface="Trebuchet MS"/>
                        </a:rPr>
                        <a:t>9.280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4445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3670">
                <a:tc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20" dirty="0">
                          <a:latin typeface="Trebuchet MS"/>
                          <a:cs typeface="Trebuchet MS"/>
                        </a:rPr>
                        <a:t>Concorso</a:t>
                      </a:r>
                      <a:r>
                        <a:rPr sz="85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latin typeface="Trebuchet MS"/>
                          <a:cs typeface="Trebuchet MS"/>
                        </a:rPr>
                        <a:t>alla</a:t>
                      </a:r>
                      <a:r>
                        <a:rPr sz="850" spc="-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0" dirty="0">
                          <a:latin typeface="Trebuchet MS"/>
                          <a:cs typeface="Trebuchet MS"/>
                        </a:rPr>
                        <a:t>finanza</a:t>
                      </a:r>
                      <a:r>
                        <a:rPr sz="850" spc="-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40" dirty="0">
                          <a:latin typeface="Trebuchet MS"/>
                          <a:cs typeface="Trebuchet MS"/>
                        </a:rPr>
                        <a:t>pubblica</a:t>
                      </a:r>
                      <a:r>
                        <a:rPr sz="850" spc="-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5" dirty="0">
                          <a:latin typeface="Trebuchet MS"/>
                          <a:cs typeface="Trebuchet MS"/>
                        </a:rPr>
                        <a:t>legge</a:t>
                      </a:r>
                      <a:r>
                        <a:rPr sz="85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40" dirty="0">
                          <a:latin typeface="Trebuchet MS"/>
                          <a:cs typeface="Trebuchet MS"/>
                        </a:rPr>
                        <a:t>213/2024</a:t>
                      </a:r>
                      <a:r>
                        <a:rPr sz="85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65" dirty="0">
                          <a:latin typeface="Trebuchet MS"/>
                          <a:cs typeface="Trebuchet MS"/>
                        </a:rPr>
                        <a:t>(all.</a:t>
                      </a:r>
                      <a:r>
                        <a:rPr sz="85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5" dirty="0">
                          <a:latin typeface="Trebuchet MS"/>
                          <a:cs typeface="Trebuchet MS"/>
                        </a:rPr>
                        <a:t>b)</a:t>
                      </a:r>
                      <a:r>
                        <a:rPr sz="85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2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8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45" dirty="0">
                          <a:latin typeface="Trebuchet MS"/>
                          <a:cs typeface="Trebuchet MS"/>
                        </a:rPr>
                        <a:t>c)</a:t>
                      </a:r>
                      <a:r>
                        <a:rPr sz="85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35" dirty="0">
                          <a:latin typeface="Trebuchet MS"/>
                          <a:cs typeface="Trebuchet MS"/>
                        </a:rPr>
                        <a:t>Comunicato</a:t>
                      </a:r>
                      <a:r>
                        <a:rPr sz="8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35" dirty="0">
                          <a:latin typeface="Trebuchet MS"/>
                          <a:cs typeface="Trebuchet MS"/>
                        </a:rPr>
                        <a:t>FL</a:t>
                      </a:r>
                      <a:r>
                        <a:rPr sz="850" spc="-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65" dirty="0">
                          <a:latin typeface="Trebuchet MS"/>
                          <a:cs typeface="Trebuchet MS"/>
                        </a:rPr>
                        <a:t>n. </a:t>
                      </a:r>
                      <a:r>
                        <a:rPr sz="850" spc="-20" dirty="0">
                          <a:latin typeface="Trebuchet MS"/>
                          <a:cs typeface="Trebuchet MS"/>
                        </a:rPr>
                        <a:t>2</a:t>
                      </a:r>
                      <a:r>
                        <a:rPr sz="8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55" dirty="0">
                          <a:latin typeface="Trebuchet MS"/>
                          <a:cs typeface="Trebuchet MS"/>
                        </a:rPr>
                        <a:t>del</a:t>
                      </a:r>
                      <a:r>
                        <a:rPr sz="85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50" spc="-10" dirty="0">
                          <a:latin typeface="Trebuchet MS"/>
                          <a:cs typeface="Trebuchet MS"/>
                        </a:rPr>
                        <a:t>4/7/24)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DFDFDF"/>
                      </a:solidFill>
                      <a:prstDash val="solid"/>
                    </a:lnL>
                    <a:lnT w="6350">
                      <a:solidFill>
                        <a:srgbClr val="DFDFD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825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10" dirty="0">
                          <a:latin typeface="Trebuchet MS"/>
                          <a:cs typeface="Trebuchet MS"/>
                        </a:rPr>
                        <a:t>39.383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T w="6350">
                      <a:solidFill>
                        <a:srgbClr val="DFDFD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206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10" dirty="0">
                          <a:latin typeface="Trebuchet MS"/>
                          <a:cs typeface="Trebuchet MS"/>
                        </a:rPr>
                        <a:t>19.671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FFE6B3"/>
                    </a:solidFill>
                  </a:tcPr>
                </a:tc>
                <a:tc>
                  <a:txBody>
                    <a:bodyPr/>
                    <a:lstStyle/>
                    <a:p>
                      <a:pPr marR="825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10" dirty="0">
                          <a:latin typeface="Trebuchet MS"/>
                          <a:cs typeface="Trebuchet MS"/>
                        </a:rPr>
                        <a:t>19.712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FFE6B3"/>
                    </a:solidFill>
                  </a:tcPr>
                </a:tc>
                <a:tc>
                  <a:txBody>
                    <a:bodyPr/>
                    <a:lstStyle/>
                    <a:p>
                      <a:pPr marL="33274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10" dirty="0">
                          <a:latin typeface="Trebuchet MS"/>
                          <a:cs typeface="Trebuchet MS"/>
                        </a:rPr>
                        <a:t>20.159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B w="57150">
                      <a:solidFill>
                        <a:srgbClr val="008000"/>
                      </a:solidFill>
                      <a:prstDash val="solid"/>
                    </a:lnB>
                    <a:solidFill>
                      <a:srgbClr val="FFE6B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10" dirty="0">
                          <a:latin typeface="Trebuchet MS"/>
                          <a:cs typeface="Trebuchet MS"/>
                        </a:rPr>
                        <a:t>20.590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B w="57150">
                      <a:solidFill>
                        <a:srgbClr val="008000"/>
                      </a:solidFill>
                      <a:prstDash val="solid"/>
                    </a:lnB>
                    <a:solidFill>
                      <a:srgbClr val="FFE6B3"/>
                    </a:solidFill>
                  </a:tcPr>
                </a:tc>
                <a:tc>
                  <a:txBody>
                    <a:bodyPr/>
                    <a:lstStyle/>
                    <a:p>
                      <a:pPr marL="18986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10" dirty="0">
                          <a:latin typeface="Trebuchet MS"/>
                          <a:cs typeface="Trebuchet MS"/>
                        </a:rPr>
                        <a:t>20.606</a:t>
                      </a:r>
                      <a:endParaRPr sz="85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solidFill>
                      <a:srgbClr val="FFE6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433005" y="3307196"/>
            <a:ext cx="8282305" cy="146050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35"/>
              </a:spcBef>
              <a:tabLst>
                <a:tab pos="4451350" algn="l"/>
                <a:tab pos="5179060" algn="l"/>
                <a:tab pos="5928360" algn="l"/>
                <a:tab pos="6587490" algn="l"/>
                <a:tab pos="7261859" algn="l"/>
                <a:tab pos="7952105" algn="l"/>
              </a:tabLst>
            </a:pPr>
            <a:r>
              <a:rPr sz="850" b="1" spc="-70" dirty="0">
                <a:latin typeface="Trebuchet MS"/>
                <a:cs typeface="Trebuchet MS"/>
              </a:rPr>
              <a:t>Totale</a:t>
            </a:r>
            <a:r>
              <a:rPr sz="850" b="1" spc="-60" dirty="0">
                <a:latin typeface="Trebuchet MS"/>
                <a:cs typeface="Trebuchet MS"/>
              </a:rPr>
              <a:t> contributo</a:t>
            </a:r>
            <a:r>
              <a:rPr sz="850" b="1" spc="-75" dirty="0">
                <a:latin typeface="Trebuchet MS"/>
                <a:cs typeface="Trebuchet MS"/>
              </a:rPr>
              <a:t> </a:t>
            </a:r>
            <a:r>
              <a:rPr sz="850" b="1" spc="-35" dirty="0">
                <a:latin typeface="Trebuchet MS"/>
                <a:cs typeface="Trebuchet MS"/>
              </a:rPr>
              <a:t>alla</a:t>
            </a:r>
            <a:r>
              <a:rPr sz="850" b="1" spc="-90" dirty="0">
                <a:latin typeface="Trebuchet MS"/>
                <a:cs typeface="Trebuchet MS"/>
              </a:rPr>
              <a:t> </a:t>
            </a:r>
            <a:r>
              <a:rPr sz="850" b="1" spc="-65" dirty="0">
                <a:latin typeface="Trebuchet MS"/>
                <a:cs typeface="Trebuchet MS"/>
              </a:rPr>
              <a:t>finanza</a:t>
            </a:r>
            <a:r>
              <a:rPr sz="850" b="1" spc="-95" dirty="0">
                <a:latin typeface="Trebuchet MS"/>
                <a:cs typeface="Trebuchet MS"/>
              </a:rPr>
              <a:t> </a:t>
            </a:r>
            <a:r>
              <a:rPr sz="850" b="1" spc="-50" dirty="0">
                <a:latin typeface="Trebuchet MS"/>
                <a:cs typeface="Trebuchet MS"/>
              </a:rPr>
              <a:t>pubblica</a:t>
            </a:r>
            <a:r>
              <a:rPr sz="850" b="1" spc="-90" dirty="0">
                <a:latin typeface="Trebuchet MS"/>
                <a:cs typeface="Trebuchet MS"/>
              </a:rPr>
              <a:t> </a:t>
            </a:r>
            <a:r>
              <a:rPr sz="850" b="1" spc="-30" dirty="0">
                <a:latin typeface="Trebuchet MS"/>
                <a:cs typeface="Trebuchet MS"/>
              </a:rPr>
              <a:t>a</a:t>
            </a:r>
            <a:r>
              <a:rPr sz="850" b="1" spc="-95" dirty="0">
                <a:latin typeface="Trebuchet MS"/>
                <a:cs typeface="Trebuchet MS"/>
              </a:rPr>
              <a:t> </a:t>
            </a:r>
            <a:r>
              <a:rPr sz="850" b="1" spc="-50" dirty="0">
                <a:latin typeface="Trebuchet MS"/>
                <a:cs typeface="Trebuchet MS"/>
              </a:rPr>
              <a:t>carico</a:t>
            </a:r>
            <a:r>
              <a:rPr sz="850" b="1" spc="-70" dirty="0">
                <a:latin typeface="Trebuchet MS"/>
                <a:cs typeface="Trebuchet MS"/>
              </a:rPr>
              <a:t> </a:t>
            </a:r>
            <a:r>
              <a:rPr sz="850" b="1" spc="-50" dirty="0">
                <a:latin typeface="Trebuchet MS"/>
                <a:cs typeface="Trebuchet MS"/>
              </a:rPr>
              <a:t>dell'ente</a:t>
            </a:r>
            <a:r>
              <a:rPr sz="850" b="1" spc="-60" dirty="0">
                <a:latin typeface="Trebuchet MS"/>
                <a:cs typeface="Trebuchet MS"/>
              </a:rPr>
              <a:t> </a:t>
            </a:r>
            <a:r>
              <a:rPr sz="850" b="1" spc="-50" dirty="0">
                <a:latin typeface="Trebuchet MS"/>
                <a:cs typeface="Trebuchet MS"/>
              </a:rPr>
              <a:t>(leggi</a:t>
            </a:r>
            <a:r>
              <a:rPr sz="850" b="1" spc="-80" dirty="0">
                <a:latin typeface="Trebuchet MS"/>
                <a:cs typeface="Trebuchet MS"/>
              </a:rPr>
              <a:t> </a:t>
            </a:r>
            <a:r>
              <a:rPr sz="850" b="1" spc="-65" dirty="0">
                <a:latin typeface="Trebuchet MS"/>
                <a:cs typeface="Trebuchet MS"/>
              </a:rPr>
              <a:t>178/2020</a:t>
            </a:r>
            <a:r>
              <a:rPr sz="850" b="1" spc="-60" dirty="0">
                <a:latin typeface="Trebuchet MS"/>
                <a:cs typeface="Trebuchet MS"/>
              </a:rPr>
              <a:t> e </a:t>
            </a:r>
            <a:r>
              <a:rPr sz="850" b="1" spc="-10" dirty="0">
                <a:latin typeface="Trebuchet MS"/>
                <a:cs typeface="Trebuchet MS"/>
              </a:rPr>
              <a:t>213/2020)</a:t>
            </a:r>
            <a:r>
              <a:rPr sz="850" b="1" dirty="0">
                <a:latin typeface="Trebuchet MS"/>
                <a:cs typeface="Trebuchet MS"/>
              </a:rPr>
              <a:t>	</a:t>
            </a:r>
            <a:r>
              <a:rPr sz="850" b="1" spc="-10" dirty="0">
                <a:latin typeface="Trebuchet MS"/>
                <a:cs typeface="Trebuchet MS"/>
              </a:rPr>
              <a:t>57.G43</a:t>
            </a:r>
            <a:r>
              <a:rPr sz="850" b="1" dirty="0">
                <a:latin typeface="Trebuchet MS"/>
                <a:cs typeface="Trebuchet MS"/>
              </a:rPr>
              <a:t>	</a:t>
            </a:r>
            <a:r>
              <a:rPr sz="850" b="1" spc="-10" dirty="0">
                <a:latin typeface="Trebuchet MS"/>
                <a:cs typeface="Trebuchet MS"/>
              </a:rPr>
              <a:t>28.G51</a:t>
            </a:r>
            <a:r>
              <a:rPr sz="850" b="1" dirty="0">
                <a:latin typeface="Trebuchet MS"/>
                <a:cs typeface="Trebuchet MS"/>
              </a:rPr>
              <a:t>	</a:t>
            </a:r>
            <a:r>
              <a:rPr sz="850" b="1" spc="-10" dirty="0">
                <a:latin typeface="Trebuchet MS"/>
                <a:cs typeface="Trebuchet MS"/>
              </a:rPr>
              <a:t>28.GG2</a:t>
            </a:r>
            <a:r>
              <a:rPr sz="850" b="1" dirty="0">
                <a:latin typeface="Trebuchet MS"/>
                <a:cs typeface="Trebuchet MS"/>
              </a:rPr>
              <a:t>	</a:t>
            </a:r>
            <a:r>
              <a:rPr sz="850" b="1" spc="-10" dirty="0">
                <a:latin typeface="Trebuchet MS"/>
                <a:cs typeface="Trebuchet MS"/>
              </a:rPr>
              <a:t>20.15G</a:t>
            </a:r>
            <a:r>
              <a:rPr sz="850" b="1" dirty="0">
                <a:latin typeface="Trebuchet MS"/>
                <a:cs typeface="Trebuchet MS"/>
              </a:rPr>
              <a:t>	</a:t>
            </a:r>
            <a:r>
              <a:rPr sz="850" b="1" spc="-10" dirty="0">
                <a:latin typeface="Trebuchet MS"/>
                <a:cs typeface="Trebuchet MS"/>
              </a:rPr>
              <a:t>20.5G0</a:t>
            </a:r>
            <a:r>
              <a:rPr sz="850" b="1" dirty="0">
                <a:latin typeface="Trebuchet MS"/>
                <a:cs typeface="Trebuchet MS"/>
              </a:rPr>
              <a:t>	</a:t>
            </a:r>
            <a:r>
              <a:rPr sz="850" b="1" spc="-50" dirty="0">
                <a:latin typeface="Trebuchet MS"/>
                <a:cs typeface="Trebuchet MS"/>
              </a:rPr>
              <a:t>20.606</a:t>
            </a:r>
            <a:endParaRPr sz="850">
              <a:latin typeface="Trebuchet MS"/>
              <a:cs typeface="Trebuchet MS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29259" y="2879500"/>
            <a:ext cx="8289925" cy="1713230"/>
            <a:chOff x="429259" y="2879500"/>
            <a:chExt cx="8289925" cy="1713230"/>
          </a:xfrm>
        </p:grpSpPr>
        <p:sp>
          <p:nvSpPr>
            <p:cNvPr id="12" name="object 12"/>
            <p:cNvSpPr/>
            <p:nvPr/>
          </p:nvSpPr>
          <p:spPr>
            <a:xfrm>
              <a:off x="429260" y="2879509"/>
              <a:ext cx="8289925" cy="577850"/>
            </a:xfrm>
            <a:custGeom>
              <a:avLst/>
              <a:gdLst/>
              <a:ahLst/>
              <a:cxnLst/>
              <a:rect l="l" t="t" r="r" b="b"/>
              <a:pathLst>
                <a:path w="8289925" h="577850">
                  <a:moveTo>
                    <a:pt x="3733" y="575602"/>
                  </a:moveTo>
                  <a:lnTo>
                    <a:pt x="3187" y="574281"/>
                  </a:lnTo>
                  <a:lnTo>
                    <a:pt x="1866" y="573735"/>
                  </a:lnTo>
                  <a:lnTo>
                    <a:pt x="546" y="574281"/>
                  </a:lnTo>
                  <a:lnTo>
                    <a:pt x="0" y="575602"/>
                  </a:lnTo>
                  <a:lnTo>
                    <a:pt x="546" y="576922"/>
                  </a:lnTo>
                  <a:lnTo>
                    <a:pt x="1866" y="577469"/>
                  </a:lnTo>
                  <a:lnTo>
                    <a:pt x="3187" y="576922"/>
                  </a:lnTo>
                  <a:lnTo>
                    <a:pt x="3733" y="575602"/>
                  </a:lnTo>
                  <a:close/>
                </a:path>
                <a:path w="8289925" h="577850">
                  <a:moveTo>
                    <a:pt x="4111079" y="575602"/>
                  </a:moveTo>
                  <a:lnTo>
                    <a:pt x="4110520" y="574281"/>
                  </a:lnTo>
                  <a:lnTo>
                    <a:pt x="4109199" y="573735"/>
                  </a:lnTo>
                  <a:lnTo>
                    <a:pt x="4107878" y="574281"/>
                  </a:lnTo>
                  <a:lnTo>
                    <a:pt x="4107332" y="575602"/>
                  </a:lnTo>
                  <a:lnTo>
                    <a:pt x="4107878" y="576922"/>
                  </a:lnTo>
                  <a:lnTo>
                    <a:pt x="4109199" y="577469"/>
                  </a:lnTo>
                  <a:lnTo>
                    <a:pt x="4110520" y="576922"/>
                  </a:lnTo>
                  <a:lnTo>
                    <a:pt x="4111079" y="575602"/>
                  </a:lnTo>
                  <a:close/>
                </a:path>
                <a:path w="8289925" h="577850">
                  <a:moveTo>
                    <a:pt x="4785499" y="575602"/>
                  </a:moveTo>
                  <a:lnTo>
                    <a:pt x="4784953" y="574281"/>
                  </a:lnTo>
                  <a:lnTo>
                    <a:pt x="4783633" y="573735"/>
                  </a:lnTo>
                  <a:lnTo>
                    <a:pt x="4782312" y="574281"/>
                  </a:lnTo>
                  <a:lnTo>
                    <a:pt x="4781753" y="575602"/>
                  </a:lnTo>
                  <a:lnTo>
                    <a:pt x="4782312" y="576922"/>
                  </a:lnTo>
                  <a:lnTo>
                    <a:pt x="4783633" y="577469"/>
                  </a:lnTo>
                  <a:lnTo>
                    <a:pt x="4784953" y="576922"/>
                  </a:lnTo>
                  <a:lnTo>
                    <a:pt x="4785499" y="575602"/>
                  </a:lnTo>
                  <a:close/>
                </a:path>
                <a:path w="8289925" h="577850">
                  <a:moveTo>
                    <a:pt x="5512473" y="575602"/>
                  </a:moveTo>
                  <a:lnTo>
                    <a:pt x="5511927" y="574281"/>
                  </a:lnTo>
                  <a:lnTo>
                    <a:pt x="5510606" y="573735"/>
                  </a:lnTo>
                  <a:lnTo>
                    <a:pt x="5509272" y="574281"/>
                  </a:lnTo>
                  <a:lnTo>
                    <a:pt x="5508726" y="575602"/>
                  </a:lnTo>
                  <a:lnTo>
                    <a:pt x="5509272" y="576922"/>
                  </a:lnTo>
                  <a:lnTo>
                    <a:pt x="5510606" y="577469"/>
                  </a:lnTo>
                  <a:lnTo>
                    <a:pt x="5511927" y="576922"/>
                  </a:lnTo>
                  <a:lnTo>
                    <a:pt x="5512473" y="575602"/>
                  </a:lnTo>
                  <a:close/>
                </a:path>
                <a:path w="8289925" h="577850">
                  <a:moveTo>
                    <a:pt x="6262116" y="575602"/>
                  </a:moveTo>
                  <a:lnTo>
                    <a:pt x="6261570" y="574281"/>
                  </a:lnTo>
                  <a:lnTo>
                    <a:pt x="6260249" y="573735"/>
                  </a:lnTo>
                  <a:lnTo>
                    <a:pt x="6258915" y="574281"/>
                  </a:lnTo>
                  <a:lnTo>
                    <a:pt x="6258369" y="575602"/>
                  </a:lnTo>
                  <a:lnTo>
                    <a:pt x="6258915" y="576922"/>
                  </a:lnTo>
                  <a:lnTo>
                    <a:pt x="6260249" y="577469"/>
                  </a:lnTo>
                  <a:lnTo>
                    <a:pt x="6261570" y="576922"/>
                  </a:lnTo>
                  <a:lnTo>
                    <a:pt x="6262116" y="575602"/>
                  </a:lnTo>
                  <a:close/>
                </a:path>
                <a:path w="8289925" h="577850">
                  <a:moveTo>
                    <a:pt x="6921563" y="575602"/>
                  </a:moveTo>
                  <a:lnTo>
                    <a:pt x="6921017" y="574281"/>
                  </a:lnTo>
                  <a:lnTo>
                    <a:pt x="6919696" y="573735"/>
                  </a:lnTo>
                  <a:lnTo>
                    <a:pt x="6918363" y="574281"/>
                  </a:lnTo>
                  <a:lnTo>
                    <a:pt x="6917817" y="575602"/>
                  </a:lnTo>
                  <a:lnTo>
                    <a:pt x="6918363" y="576922"/>
                  </a:lnTo>
                  <a:lnTo>
                    <a:pt x="6919696" y="577469"/>
                  </a:lnTo>
                  <a:lnTo>
                    <a:pt x="6921017" y="576922"/>
                  </a:lnTo>
                  <a:lnTo>
                    <a:pt x="6921563" y="575602"/>
                  </a:lnTo>
                  <a:close/>
                </a:path>
                <a:path w="8289925" h="577850">
                  <a:moveTo>
                    <a:pt x="7596098" y="575602"/>
                  </a:moveTo>
                  <a:lnTo>
                    <a:pt x="7595552" y="574281"/>
                  </a:lnTo>
                  <a:lnTo>
                    <a:pt x="7594219" y="573735"/>
                  </a:lnTo>
                  <a:lnTo>
                    <a:pt x="7592898" y="574281"/>
                  </a:lnTo>
                  <a:lnTo>
                    <a:pt x="7592352" y="575602"/>
                  </a:lnTo>
                  <a:lnTo>
                    <a:pt x="7592898" y="576922"/>
                  </a:lnTo>
                  <a:lnTo>
                    <a:pt x="7594219" y="577469"/>
                  </a:lnTo>
                  <a:lnTo>
                    <a:pt x="7595552" y="576922"/>
                  </a:lnTo>
                  <a:lnTo>
                    <a:pt x="7596098" y="575602"/>
                  </a:lnTo>
                  <a:close/>
                </a:path>
                <a:path w="8289925" h="577850">
                  <a:moveTo>
                    <a:pt x="8285505" y="575602"/>
                  </a:moveTo>
                  <a:lnTo>
                    <a:pt x="8284959" y="574281"/>
                  </a:lnTo>
                  <a:lnTo>
                    <a:pt x="8283638" y="573735"/>
                  </a:lnTo>
                  <a:lnTo>
                    <a:pt x="8282305" y="574281"/>
                  </a:lnTo>
                  <a:lnTo>
                    <a:pt x="8281759" y="575602"/>
                  </a:lnTo>
                  <a:lnTo>
                    <a:pt x="8282305" y="576922"/>
                  </a:lnTo>
                  <a:lnTo>
                    <a:pt x="8283638" y="577469"/>
                  </a:lnTo>
                  <a:lnTo>
                    <a:pt x="8284959" y="576922"/>
                  </a:lnTo>
                  <a:lnTo>
                    <a:pt x="8285505" y="575602"/>
                  </a:lnTo>
                  <a:close/>
                </a:path>
                <a:path w="8289925" h="577850">
                  <a:moveTo>
                    <a:pt x="8289303" y="571868"/>
                  </a:moveTo>
                  <a:lnTo>
                    <a:pt x="8288756" y="570560"/>
                  </a:lnTo>
                  <a:lnTo>
                    <a:pt x="8287436" y="570014"/>
                  </a:lnTo>
                  <a:lnTo>
                    <a:pt x="8286102" y="570560"/>
                  </a:lnTo>
                  <a:lnTo>
                    <a:pt x="8285556" y="571868"/>
                  </a:lnTo>
                  <a:lnTo>
                    <a:pt x="8286102" y="573189"/>
                  </a:lnTo>
                  <a:lnTo>
                    <a:pt x="8287436" y="573735"/>
                  </a:lnTo>
                  <a:lnTo>
                    <a:pt x="8288756" y="573189"/>
                  </a:lnTo>
                  <a:lnTo>
                    <a:pt x="8289303" y="571868"/>
                  </a:lnTo>
                  <a:close/>
                </a:path>
                <a:path w="8289925" h="577850">
                  <a:moveTo>
                    <a:pt x="8289303" y="1854"/>
                  </a:moveTo>
                  <a:lnTo>
                    <a:pt x="8288756" y="546"/>
                  </a:lnTo>
                  <a:lnTo>
                    <a:pt x="8287436" y="0"/>
                  </a:lnTo>
                  <a:lnTo>
                    <a:pt x="8286102" y="546"/>
                  </a:lnTo>
                  <a:lnTo>
                    <a:pt x="8285556" y="1854"/>
                  </a:lnTo>
                  <a:lnTo>
                    <a:pt x="8286102" y="3175"/>
                  </a:lnTo>
                  <a:lnTo>
                    <a:pt x="8287436" y="3721"/>
                  </a:lnTo>
                  <a:lnTo>
                    <a:pt x="8288756" y="3175"/>
                  </a:lnTo>
                  <a:lnTo>
                    <a:pt x="8289303" y="1854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8347" y="3950208"/>
              <a:ext cx="656082" cy="642366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374394" y="3764076"/>
            <a:ext cx="694372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La</a:t>
            </a:r>
            <a:r>
              <a:rPr sz="1600" b="1" i="1" spc="1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spesa</a:t>
            </a:r>
            <a:r>
              <a:rPr sz="1600" b="1" i="1" spc="1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deve</a:t>
            </a:r>
            <a:r>
              <a:rPr sz="1600" b="1" i="1" spc="1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essere</a:t>
            </a:r>
            <a:r>
              <a:rPr sz="1600" b="1" i="1" spc="1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iscritta</a:t>
            </a:r>
            <a:r>
              <a:rPr sz="1600" b="1" i="1" spc="1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in</a:t>
            </a:r>
            <a:r>
              <a:rPr sz="1600" b="1" i="1" spc="114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600" b="1" i="1" spc="1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alla</a:t>
            </a:r>
            <a:r>
              <a:rPr sz="1600" b="1" i="1" spc="1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missione</a:t>
            </a:r>
            <a:r>
              <a:rPr sz="1600" b="1" i="1" spc="1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01,</a:t>
            </a:r>
            <a:r>
              <a:rPr sz="1600" b="1" i="1" spc="1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438D"/>
                </a:solidFill>
                <a:latin typeface="Arial"/>
                <a:cs typeface="Arial"/>
              </a:rPr>
              <a:t>programma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03,</a:t>
            </a:r>
            <a:r>
              <a:rPr sz="1600" b="1" i="1" spc="175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utilizzando</a:t>
            </a:r>
            <a:r>
              <a:rPr sz="1600" b="1" i="1" spc="185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il</a:t>
            </a:r>
            <a:r>
              <a:rPr sz="1600" b="1" i="1" spc="185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piano</a:t>
            </a:r>
            <a:r>
              <a:rPr sz="1600" b="1" i="1" spc="185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finanziario</a:t>
            </a:r>
            <a:r>
              <a:rPr sz="1600" b="1" i="1" spc="180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U.1.04.01.01.020</a:t>
            </a:r>
            <a:r>
              <a:rPr sz="1600" b="1" i="1" spc="190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600" b="1" i="1" spc="-10" dirty="0">
                <a:solidFill>
                  <a:srgbClr val="00438D"/>
                </a:solidFill>
                <a:latin typeface="Arial"/>
                <a:cs typeface="Arial"/>
              </a:rPr>
              <a:t>(Trasferimenti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correnti</a:t>
            </a:r>
            <a:r>
              <a:rPr sz="1600" b="1" i="1" spc="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600" b="1" i="1" spc="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Ministero</a:t>
            </a:r>
            <a:r>
              <a:rPr sz="1600" b="1" i="1" spc="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dell’Economia</a:t>
            </a:r>
            <a:r>
              <a:rPr sz="1600" b="1" i="1" spc="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in</a:t>
            </a:r>
            <a:r>
              <a:rPr sz="1600" b="1" i="1" spc="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attuazione di</a:t>
            </a:r>
            <a:r>
              <a:rPr sz="1600" b="1" i="1" spc="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norme</a:t>
            </a:r>
            <a:r>
              <a:rPr sz="1600" b="1" i="1" spc="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in</a:t>
            </a:r>
            <a:r>
              <a:rPr sz="1600" b="1" i="1" spc="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materia</a:t>
            </a:r>
            <a:r>
              <a:rPr sz="1600" b="1" i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spc="-25" dirty="0">
                <a:solidFill>
                  <a:srgbClr val="00438D"/>
                </a:solidFill>
                <a:latin typeface="Arial"/>
                <a:cs typeface="Arial"/>
              </a:rPr>
              <a:t>di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contenimento</a:t>
            </a:r>
            <a:r>
              <a:rPr sz="1600" b="1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i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438D"/>
                </a:solidFill>
                <a:latin typeface="Arial"/>
                <a:cs typeface="Arial"/>
              </a:rPr>
              <a:t>spesa)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5168" y="162374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La</a:t>
            </a:r>
            <a:r>
              <a:rPr sz="2000" spc="-25" dirty="0"/>
              <a:t> </a:t>
            </a:r>
            <a:r>
              <a:rPr sz="2000" dirty="0"/>
              <a:t>spending</a:t>
            </a:r>
            <a:r>
              <a:rPr sz="2000" spc="-35" dirty="0"/>
              <a:t> </a:t>
            </a:r>
            <a:r>
              <a:rPr sz="2000" dirty="0"/>
              <a:t>review</a:t>
            </a:r>
            <a:r>
              <a:rPr sz="2000" spc="15" dirty="0"/>
              <a:t> </a:t>
            </a:r>
            <a:r>
              <a:rPr sz="2000" dirty="0"/>
              <a:t>e</a:t>
            </a:r>
            <a:r>
              <a:rPr sz="2000" spc="-20" dirty="0"/>
              <a:t> </a:t>
            </a:r>
            <a:r>
              <a:rPr sz="2000" dirty="0"/>
              <a:t>la</a:t>
            </a:r>
            <a:r>
              <a:rPr sz="2000" spc="-20" dirty="0"/>
              <a:t> </a:t>
            </a:r>
            <a:r>
              <a:rPr sz="2000" dirty="0"/>
              <a:t>regolazione</a:t>
            </a:r>
            <a:r>
              <a:rPr sz="2000" spc="-30" dirty="0"/>
              <a:t> </a:t>
            </a:r>
            <a:r>
              <a:rPr sz="2000" dirty="0"/>
              <a:t>dei</a:t>
            </a:r>
            <a:r>
              <a:rPr sz="2000" spc="-25" dirty="0"/>
              <a:t> </a:t>
            </a:r>
            <a:r>
              <a:rPr sz="2000" dirty="0"/>
              <a:t>fondi</a:t>
            </a:r>
            <a:r>
              <a:rPr sz="2000" spc="-25" dirty="0"/>
              <a:t> </a:t>
            </a:r>
            <a:r>
              <a:rPr sz="2000" spc="-10" dirty="0"/>
              <a:t>COVID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47050" y="4775403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00438D"/>
                </a:solidFill>
                <a:latin typeface="Arial"/>
                <a:cs typeface="Arial"/>
              </a:rPr>
              <a:t>39</a:t>
            </a:r>
            <a:endParaRPr sz="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2884" y="710311"/>
            <a:ext cx="851598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parziale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ristoro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degli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oneri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imposti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agli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enti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locali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titolo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concorso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alla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finanza</a:t>
            </a:r>
            <a:r>
              <a:rPr sz="1600" spc="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pubblica,</a:t>
            </a:r>
            <a:r>
              <a:rPr sz="1600" spc="5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il </a:t>
            </a:r>
            <a:r>
              <a:rPr sz="1600" dirty="0">
                <a:latin typeface="Arial MT"/>
                <a:cs typeface="Arial MT"/>
              </a:rPr>
              <a:t>comma</a:t>
            </a:r>
            <a:r>
              <a:rPr sz="1600" spc="409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508</a:t>
            </a:r>
            <a:r>
              <a:rPr sz="1600" spc="4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4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legge</a:t>
            </a:r>
            <a:r>
              <a:rPr sz="1600" spc="4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213/2023</a:t>
            </a:r>
            <a:r>
              <a:rPr sz="1600" spc="4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ha</a:t>
            </a:r>
            <a:r>
              <a:rPr sz="1600" spc="4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previsto</a:t>
            </a:r>
            <a:r>
              <a:rPr sz="1600" spc="4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4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fondo</a:t>
            </a:r>
            <a:r>
              <a:rPr sz="1600" spc="4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alimentato</a:t>
            </a:r>
            <a:r>
              <a:rPr sz="1600" spc="43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4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gran</a:t>
            </a:r>
            <a:r>
              <a:rPr sz="1600" spc="4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parte</a:t>
            </a:r>
            <a:r>
              <a:rPr sz="1600" spc="4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434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la </a:t>
            </a:r>
            <a:r>
              <a:rPr sz="1600" dirty="0">
                <a:latin typeface="Arial MT"/>
                <a:cs typeface="Arial MT"/>
              </a:rPr>
              <a:t>restituzione</a:t>
            </a:r>
            <a:r>
              <a:rPr sz="1600" spc="3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dei</a:t>
            </a:r>
            <a:r>
              <a:rPr sz="1600" spc="3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fondi</a:t>
            </a:r>
            <a:r>
              <a:rPr sz="1600" spc="3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COVID</a:t>
            </a:r>
            <a:r>
              <a:rPr sz="1600" spc="3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inutilizzati.</a:t>
            </a:r>
            <a:r>
              <a:rPr sz="1600" spc="3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3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3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DM</a:t>
            </a:r>
            <a:r>
              <a:rPr sz="1600" spc="3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Interno</a:t>
            </a:r>
            <a:r>
              <a:rPr sz="1600" spc="3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3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23</a:t>
            </a:r>
            <a:r>
              <a:rPr sz="1600" spc="3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luglio</a:t>
            </a:r>
            <a:r>
              <a:rPr sz="1600" spc="3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2024</a:t>
            </a:r>
            <a:r>
              <a:rPr sz="1600" spc="3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sono</a:t>
            </a:r>
            <a:r>
              <a:rPr sz="1600" spc="38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stati </a:t>
            </a:r>
            <a:r>
              <a:rPr sz="1600" dirty="0">
                <a:latin typeface="Arial MT"/>
                <a:cs typeface="Arial MT"/>
              </a:rPr>
              <a:t>approvati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gli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elenchi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beneficiari.</a:t>
            </a:r>
            <a:endParaRPr sz="16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37385" y="1758695"/>
            <a:ext cx="6823709" cy="211048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106548" y="3898798"/>
            <a:ext cx="628523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Per</a:t>
            </a:r>
            <a:r>
              <a:rPr sz="160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gli</a:t>
            </a:r>
            <a:r>
              <a:rPr sz="1600" b="1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enti</a:t>
            </a:r>
            <a:r>
              <a:rPr sz="1600" b="1" i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in</a:t>
            </a:r>
            <a:r>
              <a:rPr sz="160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deficit</a:t>
            </a:r>
            <a:r>
              <a:rPr sz="1600" b="1" i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di</a:t>
            </a:r>
            <a:r>
              <a:rPr sz="1600" b="1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risorse</a:t>
            </a:r>
            <a:r>
              <a:rPr sz="160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di</a:t>
            </a:r>
            <a:r>
              <a:rPr sz="160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importo</a:t>
            </a:r>
            <a:r>
              <a:rPr sz="1600" b="1" i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superiore</a:t>
            </a:r>
            <a:r>
              <a:rPr sz="160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ai</a:t>
            </a:r>
            <a:r>
              <a:rPr sz="160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ristori</a:t>
            </a:r>
            <a:r>
              <a:rPr sz="1600" b="1" i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spc="-25" dirty="0">
                <a:solidFill>
                  <a:srgbClr val="006FC0"/>
                </a:solidFill>
                <a:latin typeface="Arial"/>
                <a:cs typeface="Arial"/>
              </a:rPr>
              <a:t>di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spesa</a:t>
            </a:r>
            <a:r>
              <a:rPr sz="1600" b="1" i="1" spc="-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da</a:t>
            </a:r>
            <a:r>
              <a:rPr sz="1600" b="1" i="1" spc="-5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restituire, annualmente</a:t>
            </a:r>
            <a:r>
              <a:rPr sz="1600" b="1" i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il</a:t>
            </a:r>
            <a:r>
              <a:rPr sz="1600" b="1" i="1" spc="-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contributo</a:t>
            </a:r>
            <a:r>
              <a:rPr sz="1600" b="1" i="1" spc="-1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assegnato</a:t>
            </a:r>
            <a:r>
              <a:rPr sz="160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ai</a:t>
            </a:r>
            <a:r>
              <a:rPr sz="1600" b="1" i="1" spc="-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Arial"/>
                <a:cs typeface="Arial"/>
              </a:rPr>
              <a:t>sensi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del</a:t>
            </a:r>
            <a:r>
              <a:rPr sz="1600" b="1" i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comma 508</a:t>
            </a:r>
            <a:r>
              <a:rPr sz="1600" b="1" i="1" spc="-1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della</a:t>
            </a:r>
            <a:r>
              <a:rPr sz="1600" b="1" i="1" spc="-1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legge</a:t>
            </a:r>
            <a:r>
              <a:rPr sz="1600" b="1" i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213/2023</a:t>
            </a:r>
            <a:r>
              <a:rPr sz="1600" b="1" i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con</a:t>
            </a:r>
            <a:r>
              <a:rPr sz="1600" b="1" i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DM</a:t>
            </a:r>
            <a:r>
              <a:rPr sz="1600" b="1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23</a:t>
            </a:r>
            <a:r>
              <a:rPr sz="1600" b="1" i="1" spc="-1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luglio</a:t>
            </a:r>
            <a:r>
              <a:rPr sz="1600" b="1" i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2024</a:t>
            </a:r>
            <a:r>
              <a:rPr sz="1600" b="1" i="1" spc="-1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Arial"/>
                <a:cs typeface="Arial"/>
              </a:rPr>
              <a:t>andrà</a:t>
            </a:r>
            <a:endParaRPr sz="1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06548" y="4630623"/>
            <a:ext cx="38100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aumentato</a:t>
            </a:r>
            <a:r>
              <a:rPr sz="160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della</a:t>
            </a:r>
            <a:r>
              <a:rPr sz="1600" b="1" i="1" spc="-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quota</a:t>
            </a:r>
            <a:r>
              <a:rPr sz="160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di</a:t>
            </a:r>
            <a:r>
              <a:rPr sz="1600" b="1" i="1" spc="-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6FC0"/>
                </a:solidFill>
                <a:latin typeface="Arial"/>
                <a:cs typeface="Arial"/>
              </a:rPr>
              <a:t>ristori</a:t>
            </a:r>
            <a:r>
              <a:rPr sz="1600" b="1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Arial"/>
                <a:cs typeface="Arial"/>
              </a:rPr>
              <a:t>COVID.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52031" y="1946655"/>
            <a:ext cx="1741805" cy="2775585"/>
            <a:chOff x="252031" y="1946655"/>
            <a:chExt cx="1741805" cy="277558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2519" y="4079748"/>
              <a:ext cx="656094" cy="64237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2031" y="1946655"/>
              <a:ext cx="1741424" cy="17785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6314" y="0"/>
            <a:ext cx="8898255" cy="5143500"/>
            <a:chOff x="246314" y="0"/>
            <a:chExt cx="8898255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67738" y="581913"/>
              <a:ext cx="1464945" cy="144907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80669" y="3685285"/>
              <a:ext cx="7874634" cy="478790"/>
            </a:xfrm>
            <a:custGeom>
              <a:avLst/>
              <a:gdLst/>
              <a:ahLst/>
              <a:cxnLst/>
              <a:rect l="l" t="t" r="r" b="b"/>
              <a:pathLst>
                <a:path w="7874634" h="478789">
                  <a:moveTo>
                    <a:pt x="7635163" y="0"/>
                  </a:moveTo>
                  <a:lnTo>
                    <a:pt x="7635163" y="119633"/>
                  </a:lnTo>
                  <a:lnTo>
                    <a:pt x="0" y="119633"/>
                  </a:lnTo>
                  <a:lnTo>
                    <a:pt x="0" y="358965"/>
                  </a:lnTo>
                  <a:lnTo>
                    <a:pt x="7635163" y="358965"/>
                  </a:lnTo>
                  <a:lnTo>
                    <a:pt x="7635163" y="478624"/>
                  </a:lnTo>
                  <a:lnTo>
                    <a:pt x="7874558" y="239331"/>
                  </a:lnTo>
                  <a:lnTo>
                    <a:pt x="7635163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80669" y="3685285"/>
              <a:ext cx="7874634" cy="478790"/>
            </a:xfrm>
            <a:custGeom>
              <a:avLst/>
              <a:gdLst/>
              <a:ahLst/>
              <a:cxnLst/>
              <a:rect l="l" t="t" r="r" b="b"/>
              <a:pathLst>
                <a:path w="7874634" h="478789">
                  <a:moveTo>
                    <a:pt x="0" y="119633"/>
                  </a:moveTo>
                  <a:lnTo>
                    <a:pt x="7635163" y="119633"/>
                  </a:lnTo>
                  <a:lnTo>
                    <a:pt x="7635163" y="0"/>
                  </a:lnTo>
                  <a:lnTo>
                    <a:pt x="7874558" y="239331"/>
                  </a:lnTo>
                  <a:lnTo>
                    <a:pt x="7635163" y="478624"/>
                  </a:lnTo>
                  <a:lnTo>
                    <a:pt x="7635163" y="358965"/>
                  </a:lnTo>
                  <a:lnTo>
                    <a:pt x="0" y="358965"/>
                  </a:lnTo>
                  <a:lnTo>
                    <a:pt x="0" y="119633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2631439" y="3800347"/>
            <a:ext cx="4724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15/09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59982" y="3800347"/>
            <a:ext cx="4724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05/10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37380" y="3800347"/>
            <a:ext cx="4724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20/10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16383" y="3800347"/>
            <a:ext cx="4629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15/11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35654" y="3800347"/>
            <a:ext cx="4781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31/12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872439" y="-471514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46" name="object 4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grpSp>
        <p:nvGrpSpPr>
          <p:cNvPr id="12" name="object 12"/>
          <p:cNvGrpSpPr/>
          <p:nvPr/>
        </p:nvGrpSpPr>
        <p:grpSpPr>
          <a:xfrm>
            <a:off x="720344" y="2460498"/>
            <a:ext cx="1146810" cy="694690"/>
            <a:chOff x="720344" y="2460498"/>
            <a:chExt cx="1146810" cy="694690"/>
          </a:xfrm>
        </p:grpSpPr>
        <p:sp>
          <p:nvSpPr>
            <p:cNvPr id="13" name="object 13"/>
            <p:cNvSpPr/>
            <p:nvPr/>
          </p:nvSpPr>
          <p:spPr>
            <a:xfrm>
              <a:off x="726694" y="2466339"/>
              <a:ext cx="1134110" cy="681990"/>
            </a:xfrm>
            <a:custGeom>
              <a:avLst/>
              <a:gdLst/>
              <a:ahLst/>
              <a:cxnLst/>
              <a:rect l="l" t="t" r="r" b="b"/>
              <a:pathLst>
                <a:path w="1134110" h="681989">
                  <a:moveTo>
                    <a:pt x="1133983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55" y="681990"/>
                  </a:lnTo>
                  <a:lnTo>
                    <a:pt x="109855" y="110490"/>
                  </a:lnTo>
                  <a:lnTo>
                    <a:pt x="1133983" y="110490"/>
                  </a:lnTo>
                  <a:lnTo>
                    <a:pt x="1133983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26694" y="2466848"/>
              <a:ext cx="1134110" cy="681990"/>
            </a:xfrm>
            <a:custGeom>
              <a:avLst/>
              <a:gdLst/>
              <a:ahLst/>
              <a:cxnLst/>
              <a:rect l="l" t="t" r="r" b="b"/>
              <a:pathLst>
                <a:path w="1134110" h="681989">
                  <a:moveTo>
                    <a:pt x="1133983" y="0"/>
                  </a:moveTo>
                  <a:lnTo>
                    <a:pt x="1133983" y="109854"/>
                  </a:lnTo>
                  <a:lnTo>
                    <a:pt x="109855" y="109854"/>
                  </a:lnTo>
                  <a:lnTo>
                    <a:pt x="109855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133983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872439" y="2548890"/>
            <a:ext cx="949325" cy="78041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1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86300"/>
              </a:lnSpc>
              <a:spcBef>
                <a:spcPts val="484"/>
              </a:spcBef>
            </a:pPr>
            <a:r>
              <a:rPr sz="1200" spc="-10" dirty="0">
                <a:latin typeface="Arial MT"/>
                <a:cs typeface="Arial MT"/>
              </a:rPr>
              <a:t>L’atto</a:t>
            </a:r>
            <a:r>
              <a:rPr sz="1200" spc="-25" dirty="0">
                <a:latin typeface="Arial MT"/>
                <a:cs typeface="Arial MT"/>
              </a:rPr>
              <a:t> di </a:t>
            </a:r>
            <a:r>
              <a:rPr sz="1200" dirty="0">
                <a:latin typeface="Arial MT"/>
                <a:cs typeface="Arial MT"/>
              </a:rPr>
              <a:t>indirizzo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della giunta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663445" y="2150364"/>
            <a:ext cx="1457325" cy="694690"/>
            <a:chOff x="1663445" y="2150364"/>
            <a:chExt cx="1457325" cy="694690"/>
          </a:xfrm>
        </p:grpSpPr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63445" y="2150745"/>
              <a:ext cx="205867" cy="205867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980057" y="2156459"/>
              <a:ext cx="1134110" cy="681990"/>
            </a:xfrm>
            <a:custGeom>
              <a:avLst/>
              <a:gdLst/>
              <a:ahLst/>
              <a:cxnLst/>
              <a:rect l="l" t="t" r="r" b="b"/>
              <a:pathLst>
                <a:path w="1134110" h="681989">
                  <a:moveTo>
                    <a:pt x="1133983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55" y="681990"/>
                  </a:lnTo>
                  <a:lnTo>
                    <a:pt x="109855" y="110490"/>
                  </a:lnTo>
                  <a:lnTo>
                    <a:pt x="1133983" y="110490"/>
                  </a:lnTo>
                  <a:lnTo>
                    <a:pt x="1133983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980056" y="2156714"/>
              <a:ext cx="1134110" cy="681990"/>
            </a:xfrm>
            <a:custGeom>
              <a:avLst/>
              <a:gdLst/>
              <a:ahLst/>
              <a:cxnLst/>
              <a:rect l="l" t="t" r="r" b="b"/>
              <a:pathLst>
                <a:path w="1134110" h="681989">
                  <a:moveTo>
                    <a:pt x="1133983" y="0"/>
                  </a:moveTo>
                  <a:lnTo>
                    <a:pt x="1133983" y="109855"/>
                  </a:lnTo>
                  <a:lnTo>
                    <a:pt x="109855" y="109855"/>
                  </a:lnTo>
                  <a:lnTo>
                    <a:pt x="109855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133983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2125726" y="2239136"/>
            <a:ext cx="661670" cy="62293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2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50"/>
              </a:lnSpc>
              <a:spcBef>
                <a:spcPts val="490"/>
              </a:spcBef>
            </a:pPr>
            <a:r>
              <a:rPr sz="1200" dirty="0">
                <a:latin typeface="Arial MT"/>
                <a:cs typeface="Arial MT"/>
              </a:rPr>
              <a:t>Il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bilancio tecnico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916808" y="1840229"/>
            <a:ext cx="1457325" cy="694690"/>
            <a:chOff x="2916808" y="1840229"/>
            <a:chExt cx="1457325" cy="694690"/>
          </a:xfrm>
        </p:grpSpPr>
        <p:pic>
          <p:nvPicPr>
            <p:cNvPr id="22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16808" y="1840610"/>
              <a:ext cx="205867" cy="205866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233293" y="1846579"/>
              <a:ext cx="1109980" cy="681990"/>
            </a:xfrm>
            <a:custGeom>
              <a:avLst/>
              <a:gdLst/>
              <a:ahLst/>
              <a:cxnLst/>
              <a:rect l="l" t="t" r="r" b="b"/>
              <a:pathLst>
                <a:path w="1109979" h="681989">
                  <a:moveTo>
                    <a:pt x="1109599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55" y="681990"/>
                  </a:lnTo>
                  <a:lnTo>
                    <a:pt x="109855" y="110490"/>
                  </a:lnTo>
                  <a:lnTo>
                    <a:pt x="1109599" y="110490"/>
                  </a:lnTo>
                  <a:lnTo>
                    <a:pt x="1109599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233292" y="1846579"/>
              <a:ext cx="1134110" cy="681990"/>
            </a:xfrm>
            <a:custGeom>
              <a:avLst/>
              <a:gdLst/>
              <a:ahLst/>
              <a:cxnLst/>
              <a:rect l="l" t="t" r="r" b="b"/>
              <a:pathLst>
                <a:path w="1134110" h="681989">
                  <a:moveTo>
                    <a:pt x="1133983" y="0"/>
                  </a:moveTo>
                  <a:lnTo>
                    <a:pt x="1133983" y="109855"/>
                  </a:lnTo>
                  <a:lnTo>
                    <a:pt x="109855" y="109855"/>
                  </a:lnTo>
                  <a:lnTo>
                    <a:pt x="109855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133983" y="0"/>
                  </a:lnTo>
                  <a:close/>
                </a:path>
              </a:pathLst>
            </a:custGeom>
            <a:ln w="12699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3379470" y="1928875"/>
            <a:ext cx="668655" cy="77978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3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86300"/>
              </a:lnSpc>
              <a:spcBef>
                <a:spcPts val="484"/>
              </a:spcBef>
            </a:pPr>
            <a:r>
              <a:rPr sz="1200" spc="-10" dirty="0">
                <a:latin typeface="Arial MT"/>
                <a:cs typeface="Arial MT"/>
              </a:rPr>
              <a:t>Raccolta delle previsioni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4170045" y="1530096"/>
            <a:ext cx="1457325" cy="694690"/>
            <a:chOff x="4170045" y="1530096"/>
            <a:chExt cx="1457325" cy="694690"/>
          </a:xfrm>
        </p:grpSpPr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70045" y="1530604"/>
              <a:ext cx="205866" cy="205740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4486656" y="1536699"/>
              <a:ext cx="1115695" cy="681990"/>
            </a:xfrm>
            <a:custGeom>
              <a:avLst/>
              <a:gdLst/>
              <a:ahLst/>
              <a:cxnLst/>
              <a:rect l="l" t="t" r="r" b="b"/>
              <a:pathLst>
                <a:path w="1115695" h="681989">
                  <a:moveTo>
                    <a:pt x="1115441" y="0"/>
                  </a:moveTo>
                  <a:lnTo>
                    <a:pt x="0" y="0"/>
                  </a:lnTo>
                  <a:lnTo>
                    <a:pt x="0" y="109220"/>
                  </a:lnTo>
                  <a:lnTo>
                    <a:pt x="0" y="681990"/>
                  </a:lnTo>
                  <a:lnTo>
                    <a:pt x="109855" y="681990"/>
                  </a:lnTo>
                  <a:lnTo>
                    <a:pt x="109855" y="109220"/>
                  </a:lnTo>
                  <a:lnTo>
                    <a:pt x="1115441" y="109220"/>
                  </a:lnTo>
                  <a:lnTo>
                    <a:pt x="1115441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486656" y="1536446"/>
              <a:ext cx="1134110" cy="681990"/>
            </a:xfrm>
            <a:custGeom>
              <a:avLst/>
              <a:gdLst/>
              <a:ahLst/>
              <a:cxnLst/>
              <a:rect l="l" t="t" r="r" b="b"/>
              <a:pathLst>
                <a:path w="1134110" h="681989">
                  <a:moveTo>
                    <a:pt x="1133983" y="0"/>
                  </a:moveTo>
                  <a:lnTo>
                    <a:pt x="1133983" y="109854"/>
                  </a:lnTo>
                  <a:lnTo>
                    <a:pt x="109855" y="109854"/>
                  </a:lnTo>
                  <a:lnTo>
                    <a:pt x="109855" y="681608"/>
                  </a:lnTo>
                  <a:lnTo>
                    <a:pt x="0" y="681608"/>
                  </a:lnTo>
                  <a:lnTo>
                    <a:pt x="0" y="0"/>
                  </a:lnTo>
                  <a:lnTo>
                    <a:pt x="1133983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4632705" y="1618614"/>
            <a:ext cx="946785" cy="62293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4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50"/>
              </a:lnSpc>
              <a:spcBef>
                <a:spcPts val="490"/>
              </a:spcBef>
            </a:pPr>
            <a:r>
              <a:rPr sz="1200" spc="-10" dirty="0">
                <a:latin typeface="Arial MT"/>
                <a:cs typeface="Arial MT"/>
              </a:rPr>
              <a:t>Negoziazione tecnica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5423408" y="1219961"/>
            <a:ext cx="1457325" cy="694690"/>
            <a:chOff x="5423408" y="1219961"/>
            <a:chExt cx="1457325" cy="694690"/>
          </a:xfrm>
        </p:grpSpPr>
        <p:pic>
          <p:nvPicPr>
            <p:cNvPr id="32" name="object 3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23408" y="1220469"/>
              <a:ext cx="205866" cy="205866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5739892" y="1226819"/>
              <a:ext cx="1116330" cy="680720"/>
            </a:xfrm>
            <a:custGeom>
              <a:avLst/>
              <a:gdLst/>
              <a:ahLst/>
              <a:cxnLst/>
              <a:rect l="l" t="t" r="r" b="b"/>
              <a:pathLst>
                <a:path w="1116329" h="680719">
                  <a:moveTo>
                    <a:pt x="1116076" y="0"/>
                  </a:moveTo>
                  <a:lnTo>
                    <a:pt x="0" y="0"/>
                  </a:lnTo>
                  <a:lnTo>
                    <a:pt x="0" y="109220"/>
                  </a:lnTo>
                  <a:lnTo>
                    <a:pt x="0" y="680720"/>
                  </a:lnTo>
                  <a:lnTo>
                    <a:pt x="109855" y="680720"/>
                  </a:lnTo>
                  <a:lnTo>
                    <a:pt x="109855" y="109220"/>
                  </a:lnTo>
                  <a:lnTo>
                    <a:pt x="1116076" y="109220"/>
                  </a:lnTo>
                  <a:lnTo>
                    <a:pt x="1116076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739892" y="1226311"/>
              <a:ext cx="1134110" cy="681990"/>
            </a:xfrm>
            <a:custGeom>
              <a:avLst/>
              <a:gdLst/>
              <a:ahLst/>
              <a:cxnLst/>
              <a:rect l="l" t="t" r="r" b="b"/>
              <a:pathLst>
                <a:path w="1134109" h="681989">
                  <a:moveTo>
                    <a:pt x="1133983" y="0"/>
                  </a:moveTo>
                  <a:lnTo>
                    <a:pt x="1133983" y="109854"/>
                  </a:lnTo>
                  <a:lnTo>
                    <a:pt x="109855" y="109854"/>
                  </a:lnTo>
                  <a:lnTo>
                    <a:pt x="109855" y="681608"/>
                  </a:lnTo>
                  <a:lnTo>
                    <a:pt x="0" y="681608"/>
                  </a:lnTo>
                  <a:lnTo>
                    <a:pt x="0" y="0"/>
                  </a:lnTo>
                  <a:lnTo>
                    <a:pt x="1133983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5886450" y="1308731"/>
            <a:ext cx="947419" cy="62293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5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45"/>
              </a:lnSpc>
              <a:spcBef>
                <a:spcPts val="285"/>
              </a:spcBef>
            </a:pPr>
            <a:r>
              <a:rPr sz="1200" spc="-10" dirty="0">
                <a:latin typeface="Arial MT"/>
                <a:cs typeface="Arial MT"/>
              </a:rPr>
              <a:t>Negoziazione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ts val="1345"/>
              </a:lnSpc>
            </a:pPr>
            <a:r>
              <a:rPr sz="1200" spc="-10" dirty="0">
                <a:latin typeface="Arial MT"/>
                <a:cs typeface="Arial MT"/>
              </a:rPr>
              <a:t>politica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6676643" y="909827"/>
            <a:ext cx="1457325" cy="694690"/>
            <a:chOff x="6676643" y="909827"/>
            <a:chExt cx="1457325" cy="694690"/>
          </a:xfrm>
        </p:grpSpPr>
        <p:pic>
          <p:nvPicPr>
            <p:cNvPr id="37" name="object 3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76643" y="910335"/>
              <a:ext cx="205866" cy="205866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6993254" y="915669"/>
              <a:ext cx="1116965" cy="681990"/>
            </a:xfrm>
            <a:custGeom>
              <a:avLst/>
              <a:gdLst/>
              <a:ahLst/>
              <a:cxnLst/>
              <a:rect l="l" t="t" r="r" b="b"/>
              <a:pathLst>
                <a:path w="1116965" h="681990">
                  <a:moveTo>
                    <a:pt x="1116584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55" y="681990"/>
                  </a:lnTo>
                  <a:lnTo>
                    <a:pt x="109855" y="110490"/>
                  </a:lnTo>
                  <a:lnTo>
                    <a:pt x="1116584" y="110490"/>
                  </a:lnTo>
                  <a:lnTo>
                    <a:pt x="1116584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993254" y="916177"/>
              <a:ext cx="1134110" cy="681990"/>
            </a:xfrm>
            <a:custGeom>
              <a:avLst/>
              <a:gdLst/>
              <a:ahLst/>
              <a:cxnLst/>
              <a:rect l="l" t="t" r="r" b="b"/>
              <a:pathLst>
                <a:path w="1134109" h="681990">
                  <a:moveTo>
                    <a:pt x="1133983" y="0"/>
                  </a:moveTo>
                  <a:lnTo>
                    <a:pt x="1133983" y="109855"/>
                  </a:lnTo>
                  <a:lnTo>
                    <a:pt x="109854" y="109855"/>
                  </a:lnTo>
                  <a:lnTo>
                    <a:pt x="109854" y="681609"/>
                  </a:lnTo>
                  <a:lnTo>
                    <a:pt x="0" y="681609"/>
                  </a:lnTo>
                  <a:lnTo>
                    <a:pt x="0" y="0"/>
                  </a:lnTo>
                  <a:lnTo>
                    <a:pt x="1133983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7140067" y="997267"/>
            <a:ext cx="956944" cy="62420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6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50"/>
              </a:lnSpc>
              <a:spcBef>
                <a:spcPts val="495"/>
              </a:spcBef>
            </a:pPr>
            <a:r>
              <a:rPr sz="1200" spc="-10" dirty="0">
                <a:latin typeface="Arial MT"/>
                <a:cs typeface="Arial MT"/>
              </a:rPr>
              <a:t>Approvazione </a:t>
            </a:r>
            <a:r>
              <a:rPr sz="1200" dirty="0">
                <a:latin typeface="Arial MT"/>
                <a:cs typeface="Arial MT"/>
              </a:rPr>
              <a:t>in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consiglio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244093" y="645159"/>
            <a:ext cx="7920355" cy="3426460"/>
            <a:chOff x="244093" y="645159"/>
            <a:chExt cx="7920355" cy="3426460"/>
          </a:xfrm>
        </p:grpSpPr>
        <p:sp>
          <p:nvSpPr>
            <p:cNvPr id="42" name="object 42"/>
            <p:cNvSpPr/>
            <p:nvPr/>
          </p:nvSpPr>
          <p:spPr>
            <a:xfrm>
              <a:off x="3121914" y="913764"/>
              <a:ext cx="5026660" cy="3141980"/>
            </a:xfrm>
            <a:custGeom>
              <a:avLst/>
              <a:gdLst/>
              <a:ahLst/>
              <a:cxnLst/>
              <a:rect l="l" t="t" r="r" b="b"/>
              <a:pathLst>
                <a:path w="5026659" h="3141979">
                  <a:moveTo>
                    <a:pt x="10922" y="1231138"/>
                  </a:moveTo>
                  <a:lnTo>
                    <a:pt x="0" y="3139135"/>
                  </a:lnTo>
                </a:path>
                <a:path w="5026659" h="3141979">
                  <a:moveTo>
                    <a:pt x="1259205" y="927735"/>
                  </a:moveTo>
                  <a:lnTo>
                    <a:pt x="1236852" y="3123717"/>
                  </a:lnTo>
                </a:path>
                <a:path w="5026659" h="3141979">
                  <a:moveTo>
                    <a:pt x="2518410" y="616585"/>
                  </a:moveTo>
                  <a:lnTo>
                    <a:pt x="2496058" y="3136582"/>
                  </a:lnTo>
                </a:path>
                <a:path w="5026659" h="3141979">
                  <a:moveTo>
                    <a:pt x="3772281" y="297942"/>
                  </a:moveTo>
                  <a:lnTo>
                    <a:pt x="3749929" y="3141916"/>
                  </a:lnTo>
                </a:path>
                <a:path w="5026659" h="3141979">
                  <a:moveTo>
                    <a:pt x="5026152" y="0"/>
                  </a:moveTo>
                  <a:lnTo>
                    <a:pt x="5003800" y="3132048"/>
                  </a:lnTo>
                </a:path>
              </a:pathLst>
            </a:custGeom>
            <a:ln w="31750">
              <a:solidFill>
                <a:srgbClr val="FBBB17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913115" y="645159"/>
              <a:ext cx="205866" cy="205866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4093" y="708659"/>
              <a:ext cx="1223645" cy="1322323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477418" y="939800"/>
            <a:ext cx="75501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04775" algn="just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ITER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ORDI- 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NARIO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9437" y="100417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La</a:t>
            </a:r>
            <a:r>
              <a:rPr sz="2000" spc="-25" dirty="0"/>
              <a:t> </a:t>
            </a:r>
            <a:r>
              <a:rPr sz="2000" dirty="0"/>
              <a:t>spending</a:t>
            </a:r>
            <a:r>
              <a:rPr sz="2000" spc="-35" dirty="0"/>
              <a:t> </a:t>
            </a:r>
            <a:r>
              <a:rPr sz="2000" dirty="0"/>
              <a:t>review</a:t>
            </a:r>
            <a:r>
              <a:rPr sz="2000" spc="15" dirty="0"/>
              <a:t> </a:t>
            </a:r>
            <a:r>
              <a:rPr sz="2000" dirty="0"/>
              <a:t>e</a:t>
            </a:r>
            <a:r>
              <a:rPr sz="2000" spc="-20" dirty="0"/>
              <a:t> </a:t>
            </a:r>
            <a:r>
              <a:rPr sz="2000" dirty="0"/>
              <a:t>la</a:t>
            </a:r>
            <a:r>
              <a:rPr sz="2000" spc="-20" dirty="0"/>
              <a:t> </a:t>
            </a:r>
            <a:r>
              <a:rPr sz="2000" dirty="0"/>
              <a:t>regolazione</a:t>
            </a:r>
            <a:r>
              <a:rPr sz="2000" spc="-30" dirty="0"/>
              <a:t> </a:t>
            </a:r>
            <a:r>
              <a:rPr sz="2000" dirty="0"/>
              <a:t>dei</a:t>
            </a:r>
            <a:r>
              <a:rPr sz="2000" spc="-25" dirty="0"/>
              <a:t> </a:t>
            </a:r>
            <a:r>
              <a:rPr sz="2000" dirty="0"/>
              <a:t>fondi</a:t>
            </a:r>
            <a:r>
              <a:rPr sz="2000" spc="-25" dirty="0"/>
              <a:t> </a:t>
            </a:r>
            <a:r>
              <a:rPr sz="2000" spc="-10" dirty="0"/>
              <a:t>COVID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47050" y="4775403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00438D"/>
                </a:solidFill>
                <a:latin typeface="Arial"/>
                <a:cs typeface="Arial"/>
              </a:rPr>
              <a:t>40</a:t>
            </a:r>
            <a:endParaRPr sz="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2884" y="606298"/>
            <a:ext cx="8633460" cy="25253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36525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gli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b="1" dirty="0">
                <a:latin typeface="Arial"/>
                <a:cs typeface="Arial"/>
              </a:rPr>
              <a:t>enti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in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deficit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di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risorse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con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saldo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positivo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restituzione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fondi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avviene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tramite</a:t>
            </a:r>
            <a:r>
              <a:rPr sz="1600" spc="-25" dirty="0">
                <a:latin typeface="Arial MT"/>
                <a:cs typeface="Arial MT"/>
              </a:rPr>
              <a:t> il </a:t>
            </a:r>
            <a:r>
              <a:rPr sz="1600" dirty="0">
                <a:latin typeface="Arial MT"/>
                <a:cs typeface="Arial MT"/>
              </a:rPr>
              <a:t>contributo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valere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fondo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cui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508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legge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213/2023.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spc="-30" dirty="0">
                <a:latin typeface="Arial MT"/>
                <a:cs typeface="Arial MT"/>
              </a:rPr>
              <a:t>Tale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contributo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dovrà </a:t>
            </a:r>
            <a:r>
              <a:rPr sz="1600" dirty="0">
                <a:latin typeface="Arial MT"/>
                <a:cs typeface="Arial MT"/>
              </a:rPr>
              <a:t>essere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solo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maggiorato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dell’eventuale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quota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ristori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spesa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COVID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restituire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finanziare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avanzo.</a:t>
            </a:r>
            <a:endParaRPr sz="16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200" b="1" i="1" spc="-10" dirty="0">
                <a:latin typeface="Arial"/>
                <a:cs typeface="Arial"/>
              </a:rPr>
              <a:t>Esempio:</a:t>
            </a:r>
            <a:endParaRPr sz="12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</a:pPr>
            <a:r>
              <a:rPr sz="1200" i="1" dirty="0">
                <a:latin typeface="Arial"/>
                <a:cs typeface="Arial"/>
              </a:rPr>
              <a:t>Un</a:t>
            </a:r>
            <a:r>
              <a:rPr sz="1200" i="1" spc="36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comune</a:t>
            </a:r>
            <a:r>
              <a:rPr sz="1200" i="1" spc="37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risulta</a:t>
            </a:r>
            <a:r>
              <a:rPr sz="1200" i="1" spc="37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in</a:t>
            </a:r>
            <a:r>
              <a:rPr sz="1200" i="1" spc="3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deficit</a:t>
            </a:r>
            <a:r>
              <a:rPr sz="1200" i="1" spc="36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complessivo</a:t>
            </a:r>
            <a:r>
              <a:rPr sz="1200" i="1" spc="36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di</a:t>
            </a:r>
            <a:r>
              <a:rPr sz="1200" i="1" spc="36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risorse</a:t>
            </a:r>
            <a:r>
              <a:rPr sz="1200" i="1" spc="37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COVID</a:t>
            </a:r>
            <a:r>
              <a:rPr sz="1200" i="1" spc="3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da</a:t>
            </a:r>
            <a:r>
              <a:rPr sz="1200" i="1" spc="3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decreto</a:t>
            </a:r>
            <a:r>
              <a:rPr sz="1200" i="1" spc="3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del</a:t>
            </a:r>
            <a:r>
              <a:rPr sz="1200" i="1" spc="3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19</a:t>
            </a:r>
            <a:r>
              <a:rPr sz="1200" i="1" spc="3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giugno</a:t>
            </a:r>
            <a:r>
              <a:rPr sz="1200" i="1" spc="37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2024</a:t>
            </a:r>
            <a:r>
              <a:rPr sz="1200" i="1" spc="3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pari</a:t>
            </a:r>
            <a:r>
              <a:rPr sz="1200" i="1" spc="3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</a:t>
            </a:r>
            <a:r>
              <a:rPr sz="1200" i="1" spc="360" dirty="0">
                <a:latin typeface="Arial"/>
                <a:cs typeface="Arial"/>
              </a:rPr>
              <a:t>  </a:t>
            </a:r>
            <a:r>
              <a:rPr sz="1200" i="1" dirty="0">
                <a:latin typeface="Arial"/>
                <a:cs typeface="Arial"/>
              </a:rPr>
              <a:t>euro</a:t>
            </a:r>
            <a:r>
              <a:rPr sz="1200" i="1" spc="3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1.400.452</a:t>
            </a:r>
            <a:r>
              <a:rPr sz="1200" i="1" spc="360" dirty="0">
                <a:latin typeface="Arial"/>
                <a:cs typeface="Arial"/>
              </a:rPr>
              <a:t> </a:t>
            </a:r>
            <a:r>
              <a:rPr sz="1200" i="1" spc="-50" dirty="0">
                <a:latin typeface="Arial"/>
                <a:cs typeface="Arial"/>
              </a:rPr>
              <a:t>e </a:t>
            </a:r>
            <a:r>
              <a:rPr sz="1200" i="1" dirty="0">
                <a:latin typeface="Arial"/>
                <a:cs typeface="Arial"/>
              </a:rPr>
              <a:t>contestualmente</a:t>
            </a:r>
            <a:r>
              <a:rPr sz="1200" i="1" spc="114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deve</a:t>
            </a:r>
            <a:r>
              <a:rPr sz="1200" i="1" spc="10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restituire</a:t>
            </a:r>
            <a:r>
              <a:rPr sz="1200" i="1" spc="11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ristori</a:t>
            </a:r>
            <a:r>
              <a:rPr sz="1200" i="1" spc="11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specifici</a:t>
            </a:r>
            <a:r>
              <a:rPr sz="1200" i="1" spc="10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di</a:t>
            </a:r>
            <a:r>
              <a:rPr sz="1200" i="1" spc="10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spesa</a:t>
            </a:r>
            <a:r>
              <a:rPr sz="1200" i="1" spc="114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non</a:t>
            </a:r>
            <a:r>
              <a:rPr sz="1200" i="1" spc="11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utilizzati</a:t>
            </a:r>
            <a:r>
              <a:rPr sz="1200" i="1" spc="114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pari</a:t>
            </a:r>
            <a:r>
              <a:rPr sz="1200" i="1" spc="10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</a:t>
            </a:r>
            <a:r>
              <a:rPr sz="1200" i="1" spc="10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euro</a:t>
            </a:r>
            <a:r>
              <a:rPr sz="1200" i="1" spc="114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81.486.</a:t>
            </a:r>
            <a:r>
              <a:rPr sz="1200" i="1" spc="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Pertanto,</a:t>
            </a:r>
            <a:r>
              <a:rPr sz="1200" i="1" spc="12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la</a:t>
            </a:r>
            <a:r>
              <a:rPr sz="1200" i="1" spc="11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quota</a:t>
            </a:r>
            <a:r>
              <a:rPr sz="1200" i="1" spc="114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che</a:t>
            </a:r>
            <a:r>
              <a:rPr sz="1200" i="1" spc="114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tale</a:t>
            </a:r>
            <a:r>
              <a:rPr sz="1200" i="1" spc="11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ente</a:t>
            </a:r>
            <a:r>
              <a:rPr sz="1200" i="1" spc="114" dirty="0">
                <a:latin typeface="Arial"/>
                <a:cs typeface="Arial"/>
              </a:rPr>
              <a:t> </a:t>
            </a:r>
            <a:r>
              <a:rPr sz="1200" i="1" spc="-25" dirty="0">
                <a:latin typeface="Arial"/>
                <a:cs typeface="Arial"/>
              </a:rPr>
              <a:t>ha </a:t>
            </a:r>
            <a:r>
              <a:rPr sz="1200" i="1" dirty="0">
                <a:latin typeface="Arial"/>
                <a:cs typeface="Arial"/>
              </a:rPr>
              <a:t>diritto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</a:t>
            </a:r>
            <a:r>
              <a:rPr sz="1200" i="1" spc="6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ricevere</a:t>
            </a:r>
            <a:r>
              <a:rPr sz="1200" i="1" spc="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dallo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Stato</a:t>
            </a:r>
            <a:r>
              <a:rPr sz="1200" i="1" spc="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–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</a:t>
            </a:r>
            <a:r>
              <a:rPr sz="1200" i="1" spc="6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valere</a:t>
            </a:r>
            <a:r>
              <a:rPr sz="1200" i="1" spc="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sul</a:t>
            </a:r>
            <a:r>
              <a:rPr sz="1200" i="1" spc="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fondo</a:t>
            </a:r>
            <a:r>
              <a:rPr sz="1200" i="1" spc="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di</a:t>
            </a:r>
            <a:r>
              <a:rPr sz="1200" i="1" spc="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cui</a:t>
            </a:r>
            <a:r>
              <a:rPr sz="1200" i="1" spc="4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al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comma</a:t>
            </a:r>
            <a:r>
              <a:rPr sz="1200" i="1" spc="6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508</a:t>
            </a:r>
            <a:r>
              <a:rPr sz="1200" i="1" spc="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della</a:t>
            </a:r>
            <a:r>
              <a:rPr sz="1200" i="1" spc="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legge</a:t>
            </a:r>
            <a:r>
              <a:rPr sz="1200" i="1" spc="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213/2023,</a:t>
            </a:r>
            <a:r>
              <a:rPr sz="1200" i="1" spc="6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è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di</a:t>
            </a:r>
            <a:r>
              <a:rPr sz="1200" i="1" spc="4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euro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1.319.056.</a:t>
            </a:r>
            <a:r>
              <a:rPr sz="1200" i="1" spc="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Tale</a:t>
            </a:r>
            <a:r>
              <a:rPr sz="1200" i="1" spc="6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importo </a:t>
            </a:r>
            <a:r>
              <a:rPr sz="1200" i="1" dirty="0">
                <a:latin typeface="Arial"/>
                <a:cs typeface="Arial"/>
              </a:rPr>
              <a:t>risulta</a:t>
            </a:r>
            <a:r>
              <a:rPr sz="1200" i="1" spc="-2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nell’elenco</a:t>
            </a:r>
            <a:r>
              <a:rPr sz="1200" i="1" spc="-1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all.</a:t>
            </a:r>
            <a:r>
              <a:rPr sz="1200" i="1" spc="-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a)</a:t>
            </a:r>
            <a:r>
              <a:rPr sz="1200" i="1" spc="-1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al</a:t>
            </a:r>
            <a:r>
              <a:rPr sz="1200" i="1" spc="-3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DM</a:t>
            </a:r>
            <a:r>
              <a:rPr sz="1200" i="1" spc="-1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del</a:t>
            </a:r>
            <a:r>
              <a:rPr sz="1200" i="1" spc="-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23</a:t>
            </a:r>
            <a:r>
              <a:rPr sz="1200" i="1" spc="-2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luglio</a:t>
            </a:r>
            <a:r>
              <a:rPr sz="1200" i="1" spc="-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2024,</a:t>
            </a:r>
            <a:r>
              <a:rPr sz="1200" i="1" spc="-4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come</a:t>
            </a:r>
            <a:r>
              <a:rPr sz="1200" i="1" spc="-1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si</a:t>
            </a:r>
            <a:r>
              <a:rPr sz="1200" i="1" spc="-1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evince</a:t>
            </a:r>
            <a:r>
              <a:rPr sz="1200" i="1" spc="-3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dalle</a:t>
            </a:r>
            <a:r>
              <a:rPr sz="1200" i="1" spc="-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seguenti</a:t>
            </a:r>
            <a:r>
              <a:rPr sz="1200" i="1" spc="-40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tabelle: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2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tabLst>
                <a:tab pos="4584700" algn="l"/>
              </a:tabLst>
            </a:pPr>
            <a:r>
              <a:rPr sz="1200" b="1" i="1" dirty="0">
                <a:latin typeface="Arial"/>
                <a:cs typeface="Arial"/>
              </a:rPr>
              <a:t>Tabella</a:t>
            </a:r>
            <a:r>
              <a:rPr sz="1200" b="1" i="1" spc="-2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all.</a:t>
            </a:r>
            <a:r>
              <a:rPr sz="1200" b="1" i="1" spc="-10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C</a:t>
            </a:r>
            <a:r>
              <a:rPr sz="1200" b="1" i="1" spc="-20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di cui</a:t>
            </a:r>
            <a:r>
              <a:rPr sz="1200" b="1" i="1" spc="-1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al</a:t>
            </a:r>
            <a:r>
              <a:rPr sz="1200" b="1" i="1" spc="-2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DM</a:t>
            </a:r>
            <a:r>
              <a:rPr sz="1200" b="1" i="1" spc="-20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del</a:t>
            </a:r>
            <a:r>
              <a:rPr sz="1200" b="1" i="1" spc="-10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19</a:t>
            </a:r>
            <a:r>
              <a:rPr sz="1200" b="1" i="1" spc="-2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giugno</a:t>
            </a:r>
            <a:r>
              <a:rPr sz="1200" b="1" i="1" spc="10" dirty="0">
                <a:latin typeface="Arial"/>
                <a:cs typeface="Arial"/>
              </a:rPr>
              <a:t> </a:t>
            </a:r>
            <a:r>
              <a:rPr sz="1200" b="1" i="1" spc="-20" dirty="0">
                <a:latin typeface="Arial"/>
                <a:cs typeface="Arial"/>
              </a:rPr>
              <a:t>2024</a:t>
            </a:r>
            <a:r>
              <a:rPr sz="1200" b="1" i="1" dirty="0">
                <a:latin typeface="Arial"/>
                <a:cs typeface="Arial"/>
              </a:rPr>
              <a:t>	Tab.</a:t>
            </a:r>
            <a:r>
              <a:rPr sz="1200" b="1" i="1" spc="-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all.</a:t>
            </a:r>
            <a:r>
              <a:rPr sz="1200" b="1" i="1" spc="-2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a)</a:t>
            </a:r>
            <a:r>
              <a:rPr sz="1200" b="1" i="1" spc="-2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al</a:t>
            </a:r>
            <a:r>
              <a:rPr sz="1200" b="1" i="1" spc="-2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DM</a:t>
            </a:r>
            <a:r>
              <a:rPr sz="1200" b="1" i="1" spc="-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23</a:t>
            </a:r>
            <a:r>
              <a:rPr sz="1200" b="1" i="1" spc="-3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luglio</a:t>
            </a:r>
            <a:r>
              <a:rPr sz="1200" b="1" i="1" spc="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2024</a:t>
            </a:r>
            <a:r>
              <a:rPr sz="1200" b="1" i="1" spc="-50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(fondo</a:t>
            </a:r>
            <a:r>
              <a:rPr sz="1200" b="1" i="1" spc="10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comma</a:t>
            </a:r>
            <a:r>
              <a:rPr sz="1200" b="1" i="1" spc="-30" dirty="0">
                <a:latin typeface="Arial"/>
                <a:cs typeface="Arial"/>
              </a:rPr>
              <a:t> </a:t>
            </a:r>
            <a:r>
              <a:rPr sz="1200" b="1" i="1" spc="-20" dirty="0">
                <a:latin typeface="Arial"/>
                <a:cs typeface="Arial"/>
              </a:rPr>
              <a:t>508)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98120" y="3112579"/>
            <a:ext cx="8836660" cy="1155065"/>
            <a:chOff x="198120" y="3112579"/>
            <a:chExt cx="8836660" cy="115506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8120" y="3112579"/>
              <a:ext cx="4495800" cy="101810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08677" y="3201644"/>
              <a:ext cx="4125595" cy="87820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963923" y="3947376"/>
              <a:ext cx="1888489" cy="314325"/>
            </a:xfrm>
            <a:custGeom>
              <a:avLst/>
              <a:gdLst/>
              <a:ahLst/>
              <a:cxnLst/>
              <a:rect l="l" t="t" r="r" b="b"/>
              <a:pathLst>
                <a:path w="1888489" h="314325">
                  <a:moveTo>
                    <a:pt x="0" y="183311"/>
                  </a:moveTo>
                  <a:lnTo>
                    <a:pt x="729996" y="183311"/>
                  </a:lnTo>
                  <a:lnTo>
                    <a:pt x="729996" y="11861"/>
                  </a:lnTo>
                  <a:lnTo>
                    <a:pt x="0" y="11861"/>
                  </a:lnTo>
                  <a:lnTo>
                    <a:pt x="0" y="183311"/>
                  </a:lnTo>
                  <a:close/>
                </a:path>
                <a:path w="1888489" h="314325">
                  <a:moveTo>
                    <a:pt x="944752" y="171449"/>
                  </a:moveTo>
                  <a:lnTo>
                    <a:pt x="1888236" y="171449"/>
                  </a:lnTo>
                  <a:lnTo>
                    <a:pt x="1888236" y="0"/>
                  </a:lnTo>
                  <a:lnTo>
                    <a:pt x="944752" y="0"/>
                  </a:lnTo>
                  <a:lnTo>
                    <a:pt x="944752" y="171449"/>
                  </a:lnTo>
                  <a:close/>
                </a:path>
                <a:path w="1888489" h="314325">
                  <a:moveTo>
                    <a:pt x="1563624" y="198881"/>
                  </a:moveTo>
                  <a:lnTo>
                    <a:pt x="1562867" y="243583"/>
                  </a:lnTo>
                  <a:lnTo>
                    <a:pt x="1560814" y="280088"/>
                  </a:lnTo>
                  <a:lnTo>
                    <a:pt x="1557783" y="304702"/>
                  </a:lnTo>
                  <a:lnTo>
                    <a:pt x="1554099" y="313728"/>
                  </a:lnTo>
                  <a:lnTo>
                    <a:pt x="374523" y="313728"/>
                  </a:lnTo>
                  <a:lnTo>
                    <a:pt x="370838" y="304702"/>
                  </a:lnTo>
                  <a:lnTo>
                    <a:pt x="367807" y="280088"/>
                  </a:lnTo>
                  <a:lnTo>
                    <a:pt x="365754" y="243583"/>
                  </a:lnTo>
                  <a:lnTo>
                    <a:pt x="364998" y="198881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133470" y="4289247"/>
            <a:ext cx="3178175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Le</a:t>
            </a:r>
            <a:r>
              <a:rPr sz="1400" b="1" i="1" spc="-2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risorse</a:t>
            </a:r>
            <a:r>
              <a:rPr sz="1400" b="1" i="1" spc="-4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sono</a:t>
            </a:r>
            <a:r>
              <a:rPr sz="1400" b="1" i="1" spc="-4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le</a:t>
            </a:r>
            <a:r>
              <a:rPr sz="1400" b="1" i="1" spc="-3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stesse</a:t>
            </a:r>
            <a:r>
              <a:rPr sz="1400" b="1" i="1" spc="-5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e</a:t>
            </a:r>
            <a:r>
              <a:rPr sz="1400" b="1" i="1" spc="-2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5D9A"/>
                </a:solidFill>
                <a:latin typeface="Arial"/>
                <a:cs typeface="Arial"/>
              </a:rPr>
              <a:t>vengono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erogate</a:t>
            </a:r>
            <a:r>
              <a:rPr sz="1400" b="1" i="1" spc="-3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attraverso</a:t>
            </a:r>
            <a:r>
              <a:rPr sz="1400" b="1" i="1" spc="-5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il</a:t>
            </a:r>
            <a:r>
              <a:rPr sz="1400" b="1" i="1" spc="-1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fondo</a:t>
            </a:r>
            <a:r>
              <a:rPr sz="1400" b="1" i="1" spc="-2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ex</a:t>
            </a:r>
            <a:r>
              <a:rPr sz="1400" b="1" i="1" spc="-2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spc="-20" dirty="0">
                <a:solidFill>
                  <a:srgbClr val="005D9A"/>
                </a:solidFill>
                <a:latin typeface="Arial"/>
                <a:cs typeface="Arial"/>
              </a:rPr>
              <a:t>comma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508.</a:t>
            </a:r>
            <a:r>
              <a:rPr sz="1400" b="1" i="1" spc="-9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Attenzione</a:t>
            </a:r>
            <a:r>
              <a:rPr sz="1400" b="1" i="1" spc="-6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a</a:t>
            </a:r>
            <a:r>
              <a:rPr sz="1400" b="1" i="1" spc="-2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non</a:t>
            </a:r>
            <a:r>
              <a:rPr sz="1400" b="1" i="1" spc="-2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5D9A"/>
                </a:solidFill>
                <a:latin typeface="Arial"/>
                <a:cs typeface="Arial"/>
              </a:rPr>
              <a:t>duplicarle!!!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73807" y="4315967"/>
            <a:ext cx="656094" cy="640841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5118" y="131024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La</a:t>
            </a:r>
            <a:r>
              <a:rPr sz="2000" spc="-25" dirty="0"/>
              <a:t> </a:t>
            </a:r>
            <a:r>
              <a:rPr sz="2000" dirty="0"/>
              <a:t>spending</a:t>
            </a:r>
            <a:r>
              <a:rPr sz="2000" spc="-35" dirty="0"/>
              <a:t> </a:t>
            </a:r>
            <a:r>
              <a:rPr sz="2000" dirty="0"/>
              <a:t>review</a:t>
            </a:r>
            <a:r>
              <a:rPr sz="2000" spc="15" dirty="0"/>
              <a:t> </a:t>
            </a:r>
            <a:r>
              <a:rPr sz="2000" dirty="0"/>
              <a:t>e</a:t>
            </a:r>
            <a:r>
              <a:rPr sz="2000" spc="-20" dirty="0"/>
              <a:t> </a:t>
            </a:r>
            <a:r>
              <a:rPr sz="2000" dirty="0"/>
              <a:t>la</a:t>
            </a:r>
            <a:r>
              <a:rPr sz="2000" spc="-20" dirty="0"/>
              <a:t> </a:t>
            </a:r>
            <a:r>
              <a:rPr sz="2000" dirty="0"/>
              <a:t>regolazione</a:t>
            </a:r>
            <a:r>
              <a:rPr sz="2000" spc="-30" dirty="0"/>
              <a:t> </a:t>
            </a:r>
            <a:r>
              <a:rPr sz="2000" dirty="0"/>
              <a:t>dei</a:t>
            </a:r>
            <a:r>
              <a:rPr sz="2000" spc="-25" dirty="0"/>
              <a:t> </a:t>
            </a:r>
            <a:r>
              <a:rPr sz="2000" dirty="0"/>
              <a:t>fondi</a:t>
            </a:r>
            <a:r>
              <a:rPr sz="2000" spc="-25" dirty="0"/>
              <a:t> </a:t>
            </a:r>
            <a:r>
              <a:rPr sz="2000" spc="-10" dirty="0"/>
              <a:t>COVID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41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467359" y="684657"/>
            <a:ext cx="821245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i="1" dirty="0">
                <a:latin typeface="Arial"/>
                <a:cs typeface="Arial"/>
              </a:rPr>
              <a:t>Pertanto,</a:t>
            </a:r>
            <a:r>
              <a:rPr sz="1200" i="1" spc="10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la</a:t>
            </a:r>
            <a:r>
              <a:rPr sz="1200" i="1" spc="9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quota</a:t>
            </a:r>
            <a:r>
              <a:rPr sz="1200" i="1" spc="10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a)</a:t>
            </a:r>
            <a:r>
              <a:rPr sz="1200" i="1" spc="8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del</a:t>
            </a:r>
            <a:r>
              <a:rPr sz="1200" i="1" spc="9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fondo</a:t>
            </a:r>
            <a:r>
              <a:rPr sz="1200" i="1" spc="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di</a:t>
            </a:r>
            <a:r>
              <a:rPr sz="1200" i="1" spc="9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cui</a:t>
            </a:r>
            <a:r>
              <a:rPr sz="1200" i="1" spc="8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al</a:t>
            </a:r>
            <a:r>
              <a:rPr sz="1200" i="1" spc="8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comma</a:t>
            </a:r>
            <a:r>
              <a:rPr sz="1200" i="1" spc="10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508</a:t>
            </a:r>
            <a:r>
              <a:rPr sz="1200" i="1" spc="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della</a:t>
            </a:r>
            <a:r>
              <a:rPr sz="1200" i="1" spc="10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legge</a:t>
            </a:r>
            <a:r>
              <a:rPr sz="1200" i="1" spc="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213/2023</a:t>
            </a:r>
            <a:r>
              <a:rPr sz="1200" i="1" spc="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ripartita</a:t>
            </a:r>
            <a:r>
              <a:rPr sz="1200" i="1" spc="10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con</a:t>
            </a:r>
            <a:r>
              <a:rPr sz="1200" i="1" spc="8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il</a:t>
            </a:r>
            <a:r>
              <a:rPr sz="1200" i="1" spc="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DM</a:t>
            </a:r>
            <a:r>
              <a:rPr sz="1200" i="1" spc="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del</a:t>
            </a:r>
            <a:r>
              <a:rPr sz="1200" i="1" spc="8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23</a:t>
            </a:r>
            <a:r>
              <a:rPr sz="1200" i="1" spc="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luglio</a:t>
            </a:r>
            <a:r>
              <a:rPr sz="1200" i="1" spc="8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2024</a:t>
            </a:r>
            <a:r>
              <a:rPr sz="1200" i="1" spc="9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di</a:t>
            </a:r>
            <a:r>
              <a:rPr sz="1200" i="1" spc="85" dirty="0">
                <a:latin typeface="Arial"/>
                <a:cs typeface="Arial"/>
              </a:rPr>
              <a:t> </a:t>
            </a:r>
            <a:r>
              <a:rPr sz="1200" i="1" spc="-20" dirty="0">
                <a:latin typeface="Arial"/>
                <a:cs typeface="Arial"/>
              </a:rPr>
              <a:t>euro </a:t>
            </a:r>
            <a:r>
              <a:rPr sz="1200" i="1" dirty="0">
                <a:latin typeface="Arial"/>
                <a:cs typeface="Arial"/>
              </a:rPr>
              <a:t>329.764</a:t>
            </a:r>
            <a:r>
              <a:rPr sz="1200" i="1" spc="1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(corrispondente</a:t>
            </a:r>
            <a:r>
              <a:rPr sz="1200" i="1" spc="1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al</a:t>
            </a:r>
            <a:r>
              <a:rPr sz="1200" i="1" spc="1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saldo</a:t>
            </a:r>
            <a:r>
              <a:rPr sz="1200" i="1" spc="14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netto</a:t>
            </a:r>
            <a:r>
              <a:rPr sz="1200" i="1" spc="1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del</a:t>
            </a:r>
            <a:r>
              <a:rPr sz="1200" i="1" spc="13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DM</a:t>
            </a:r>
            <a:r>
              <a:rPr sz="1200" i="1" spc="1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del</a:t>
            </a:r>
            <a:r>
              <a:rPr sz="1200" i="1" spc="1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19</a:t>
            </a:r>
            <a:r>
              <a:rPr sz="1200" i="1" spc="1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giugno</a:t>
            </a:r>
            <a:r>
              <a:rPr sz="1200" i="1" spc="1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2024)</a:t>
            </a:r>
            <a:r>
              <a:rPr sz="1200" i="1" spc="1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andrà</a:t>
            </a:r>
            <a:r>
              <a:rPr sz="1200" i="1" spc="1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“aumentata”</a:t>
            </a:r>
            <a:r>
              <a:rPr sz="1200" i="1" spc="1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della</a:t>
            </a:r>
            <a:r>
              <a:rPr sz="1200" i="1" spc="1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quota</a:t>
            </a:r>
            <a:r>
              <a:rPr sz="1200" i="1" spc="14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annuale</a:t>
            </a:r>
            <a:r>
              <a:rPr sz="1200" i="1" spc="1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dei</a:t>
            </a:r>
            <a:r>
              <a:rPr sz="1200" i="1" spc="14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ristori </a:t>
            </a:r>
            <a:r>
              <a:rPr sz="1200" i="1" dirty="0">
                <a:latin typeface="Arial"/>
                <a:cs typeface="Arial"/>
              </a:rPr>
              <a:t>COVID</a:t>
            </a:r>
            <a:r>
              <a:rPr sz="1200" i="1" spc="4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non</a:t>
            </a:r>
            <a:r>
              <a:rPr sz="1200" i="1" spc="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utilizzati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che</a:t>
            </a:r>
            <a:r>
              <a:rPr sz="1200" i="1" spc="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dovranno</a:t>
            </a:r>
            <a:r>
              <a:rPr sz="1200" i="1" spc="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essere</a:t>
            </a:r>
            <a:r>
              <a:rPr sz="1200" i="1" spc="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restituiti</a:t>
            </a:r>
            <a:r>
              <a:rPr sz="1200" i="1" spc="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allo</a:t>
            </a:r>
            <a:r>
              <a:rPr sz="1200" i="1" spc="5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Stato,</a:t>
            </a:r>
            <a:r>
              <a:rPr sz="1200" i="1" spc="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pari</a:t>
            </a:r>
            <a:r>
              <a:rPr sz="1200" i="1" spc="3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a</a:t>
            </a:r>
            <a:r>
              <a:rPr sz="1200" i="1" spc="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euro</a:t>
            </a:r>
            <a:r>
              <a:rPr sz="1200" i="1" spc="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20.372,5.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Nel</a:t>
            </a:r>
            <a:r>
              <a:rPr sz="1200" i="1" spc="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bilancio</a:t>
            </a:r>
            <a:r>
              <a:rPr sz="1200" i="1" spc="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di</a:t>
            </a:r>
            <a:r>
              <a:rPr sz="1200" i="1" spc="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previsione</a:t>
            </a:r>
            <a:r>
              <a:rPr sz="1200" i="1" spc="3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2025-</a:t>
            </a:r>
            <a:r>
              <a:rPr sz="1200" i="1" spc="-20" dirty="0">
                <a:latin typeface="Arial"/>
                <a:cs typeface="Arial"/>
              </a:rPr>
              <a:t>2027 </a:t>
            </a:r>
            <a:r>
              <a:rPr sz="1200" i="1" dirty="0">
                <a:latin typeface="Arial"/>
                <a:cs typeface="Arial"/>
              </a:rPr>
              <a:t>l’ente</a:t>
            </a:r>
            <a:r>
              <a:rPr sz="1200" i="1" spc="-2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dovrà</a:t>
            </a:r>
            <a:r>
              <a:rPr sz="1200" i="1" spc="-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valorizzare le</a:t>
            </a:r>
            <a:r>
              <a:rPr sz="1200" i="1" spc="-4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poste</a:t>
            </a:r>
            <a:r>
              <a:rPr sz="1200" i="1" spc="-50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come</a:t>
            </a:r>
            <a:r>
              <a:rPr sz="1200" i="1" spc="-35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segue: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78714" y="1337944"/>
            <a:ext cx="8619490" cy="2173605"/>
            <a:chOff x="278714" y="1337944"/>
            <a:chExt cx="8619490" cy="217360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8714" y="1486915"/>
              <a:ext cx="6445631" cy="179082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24268" y="1337944"/>
              <a:ext cx="2173351" cy="217335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467359" y="3305683"/>
            <a:ext cx="5695315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Per</a:t>
            </a:r>
            <a:r>
              <a:rPr sz="1400" b="1" i="1" spc="-2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gli</a:t>
            </a:r>
            <a:r>
              <a:rPr sz="1400" b="1" i="1" spc="-2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enti</a:t>
            </a:r>
            <a:r>
              <a:rPr sz="1400" b="1" i="1" spc="-4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in</a:t>
            </a:r>
            <a:r>
              <a:rPr sz="1400" b="1" i="1" spc="-3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deficit</a:t>
            </a:r>
            <a:r>
              <a:rPr sz="1400" b="1" i="1" spc="-5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di</a:t>
            </a:r>
            <a:r>
              <a:rPr sz="1400" b="1" i="1" spc="-1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risorse,</a:t>
            </a:r>
            <a:r>
              <a:rPr sz="1400" b="1" i="1" spc="-5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il</a:t>
            </a:r>
            <a:r>
              <a:rPr sz="1400" b="1" i="1" spc="-2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fondo</a:t>
            </a:r>
            <a:r>
              <a:rPr sz="1400" b="1" i="1" spc="-3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di</a:t>
            </a:r>
            <a:r>
              <a:rPr sz="1400" b="1" i="1" spc="-2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cui</a:t>
            </a:r>
            <a:r>
              <a:rPr sz="1400" b="1" i="1" spc="-2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al</a:t>
            </a:r>
            <a:r>
              <a:rPr sz="1400" b="1" i="1" spc="-1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comma</a:t>
            </a:r>
            <a:r>
              <a:rPr sz="1400" b="1" i="1" spc="-3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508</a:t>
            </a:r>
            <a:r>
              <a:rPr sz="1400" b="1" i="1" spc="-3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5D9A"/>
                </a:solidFill>
                <a:latin typeface="Arial"/>
                <a:cs typeface="Arial"/>
              </a:rPr>
              <a:t>viene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erogato</a:t>
            </a:r>
            <a:r>
              <a:rPr sz="1400" b="1" i="1" spc="-6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integralmente,</a:t>
            </a:r>
            <a:r>
              <a:rPr sz="1400" b="1" i="1" spc="-7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senza</a:t>
            </a:r>
            <a:r>
              <a:rPr sz="1400" b="1" i="1" spc="-5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compensazioni</a:t>
            </a:r>
            <a:r>
              <a:rPr sz="1400" b="1" i="1" spc="-6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con</a:t>
            </a:r>
            <a:r>
              <a:rPr sz="1400" b="1" i="1" spc="-5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il</a:t>
            </a:r>
            <a:r>
              <a:rPr sz="1400" b="1" i="1" spc="-4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contributo</a:t>
            </a:r>
            <a:r>
              <a:rPr sz="1400" b="1" i="1" spc="-8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5D9A"/>
                </a:solidFill>
                <a:latin typeface="Arial"/>
                <a:cs typeface="Arial"/>
              </a:rPr>
              <a:t>della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spending</a:t>
            </a:r>
            <a:r>
              <a:rPr sz="1400" b="1" i="1" spc="-3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5D9A"/>
                </a:solidFill>
                <a:latin typeface="Arial"/>
                <a:cs typeface="Arial"/>
              </a:rPr>
              <a:t>review</a:t>
            </a:r>
            <a:r>
              <a:rPr sz="1400" b="1" i="1" spc="-3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400" b="1" i="1" spc="-20" dirty="0">
                <a:solidFill>
                  <a:srgbClr val="005D9A"/>
                </a:solidFill>
                <a:latin typeface="Arial"/>
                <a:cs typeface="Arial"/>
              </a:rPr>
              <a:t>2024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65379" y="4059644"/>
            <a:ext cx="7375525" cy="901700"/>
            <a:chOff x="365379" y="4059644"/>
            <a:chExt cx="7375525" cy="90170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4904" y="4069169"/>
              <a:ext cx="6108192" cy="83673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370141" y="4064406"/>
              <a:ext cx="6118225" cy="846455"/>
            </a:xfrm>
            <a:custGeom>
              <a:avLst/>
              <a:gdLst/>
              <a:ahLst/>
              <a:cxnLst/>
              <a:rect l="l" t="t" r="r" b="b"/>
              <a:pathLst>
                <a:path w="6118225" h="846454">
                  <a:moveTo>
                    <a:pt x="0" y="846264"/>
                  </a:moveTo>
                  <a:lnTo>
                    <a:pt x="6117717" y="846264"/>
                  </a:lnTo>
                  <a:lnTo>
                    <a:pt x="6117717" y="0"/>
                  </a:lnTo>
                  <a:lnTo>
                    <a:pt x="0" y="0"/>
                  </a:lnTo>
                  <a:lnTo>
                    <a:pt x="0" y="846264"/>
                  </a:lnTo>
                  <a:close/>
                </a:path>
              </a:pathLst>
            </a:custGeom>
            <a:ln w="9525">
              <a:solidFill>
                <a:srgbClr val="0043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64832" y="4092244"/>
              <a:ext cx="1075537" cy="86903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1059" y="221285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La</a:t>
            </a:r>
            <a:r>
              <a:rPr sz="2000" spc="-25" dirty="0"/>
              <a:t> </a:t>
            </a:r>
            <a:r>
              <a:rPr sz="2000" dirty="0"/>
              <a:t>spending</a:t>
            </a:r>
            <a:r>
              <a:rPr sz="2000" spc="-35" dirty="0"/>
              <a:t> </a:t>
            </a:r>
            <a:r>
              <a:rPr sz="2000" dirty="0"/>
              <a:t>review</a:t>
            </a:r>
            <a:r>
              <a:rPr sz="2000" spc="15" dirty="0"/>
              <a:t> </a:t>
            </a:r>
            <a:r>
              <a:rPr sz="2000" dirty="0"/>
              <a:t>e</a:t>
            </a:r>
            <a:r>
              <a:rPr sz="2000" spc="-20" dirty="0"/>
              <a:t> </a:t>
            </a:r>
            <a:r>
              <a:rPr sz="2000" dirty="0"/>
              <a:t>la</a:t>
            </a:r>
            <a:r>
              <a:rPr sz="2000" spc="-20" dirty="0"/>
              <a:t> </a:t>
            </a:r>
            <a:r>
              <a:rPr sz="2000" dirty="0"/>
              <a:t>regolazione</a:t>
            </a:r>
            <a:r>
              <a:rPr sz="2000" spc="-30" dirty="0"/>
              <a:t> </a:t>
            </a:r>
            <a:r>
              <a:rPr sz="2000" dirty="0"/>
              <a:t>dei</a:t>
            </a:r>
            <a:r>
              <a:rPr sz="2000" spc="-25" dirty="0"/>
              <a:t> </a:t>
            </a:r>
            <a:r>
              <a:rPr sz="2000" dirty="0"/>
              <a:t>fondi</a:t>
            </a:r>
            <a:r>
              <a:rPr sz="2000" spc="-25" dirty="0"/>
              <a:t> </a:t>
            </a:r>
            <a:r>
              <a:rPr sz="2000" spc="-10" dirty="0"/>
              <a:t>COVID</a:t>
            </a:r>
          </a:p>
        </p:txBody>
      </p:sp>
      <p:sp>
        <p:nvSpPr>
          <p:cNvPr id="38" name="object 3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42</a:t>
            </a:fld>
            <a:endParaRPr spc="-25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41548" y="697978"/>
            <a:ext cx="1491233" cy="87250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320288" y="922731"/>
            <a:ext cx="1336040" cy="3943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455"/>
              </a:lnSpc>
              <a:spcBef>
                <a:spcPts val="95"/>
              </a:spcBef>
            </a:pP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Restituzione</a:t>
            </a:r>
            <a:r>
              <a:rPr sz="13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fondi</a:t>
            </a:r>
            <a:endParaRPr sz="1300">
              <a:latin typeface="Arial MT"/>
              <a:cs typeface="Arial MT"/>
            </a:endParaRPr>
          </a:p>
          <a:p>
            <a:pPr algn="ctr">
              <a:lnSpc>
                <a:spcPts val="1455"/>
              </a:lnSpc>
            </a:pP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COVID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241548" y="1598637"/>
            <a:ext cx="1491615" cy="1244600"/>
            <a:chOff x="3241548" y="1598637"/>
            <a:chExt cx="1491615" cy="124460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84092" y="1598637"/>
              <a:ext cx="406158" cy="3437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41548" y="1970519"/>
              <a:ext cx="1491234" cy="872502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3362959" y="2111120"/>
            <a:ext cx="1250950" cy="56451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 indent="-635" algn="ctr">
              <a:lnSpc>
                <a:spcPts val="1340"/>
              </a:lnSpc>
              <a:spcBef>
                <a:spcPts val="325"/>
              </a:spcBef>
            </a:pPr>
            <a:r>
              <a:rPr sz="1300" spc="-10" dirty="0">
                <a:solidFill>
                  <a:srgbClr val="00438D"/>
                </a:solidFill>
                <a:latin typeface="Arial MT"/>
                <a:cs typeface="Arial MT"/>
              </a:rPr>
              <a:t>Sempre </a:t>
            </a:r>
            <a:r>
              <a:rPr sz="1300" dirty="0">
                <a:solidFill>
                  <a:srgbClr val="00438D"/>
                </a:solidFill>
                <a:latin typeface="Arial MT"/>
                <a:cs typeface="Arial MT"/>
              </a:rPr>
              <a:t>finanziata</a:t>
            </a:r>
            <a:r>
              <a:rPr sz="1300" spc="-8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300" spc="-25" dirty="0">
                <a:solidFill>
                  <a:srgbClr val="00438D"/>
                </a:solidFill>
                <a:latin typeface="Arial MT"/>
                <a:cs typeface="Arial MT"/>
              </a:rPr>
              <a:t>da </a:t>
            </a:r>
            <a:r>
              <a:rPr sz="1300" dirty="0">
                <a:solidFill>
                  <a:srgbClr val="00438D"/>
                </a:solidFill>
                <a:latin typeface="Arial MT"/>
                <a:cs typeface="Arial MT"/>
              </a:rPr>
              <a:t>avanzo</a:t>
            </a:r>
            <a:r>
              <a:rPr sz="13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438D"/>
                </a:solidFill>
                <a:latin typeface="Arial MT"/>
                <a:cs typeface="Arial MT"/>
              </a:rPr>
              <a:t>vincolato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241548" y="2872714"/>
            <a:ext cx="1491615" cy="1244600"/>
            <a:chOff x="3241548" y="2872714"/>
            <a:chExt cx="1491615" cy="124460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84092" y="2872714"/>
              <a:ext cx="406158" cy="34216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41548" y="3243071"/>
              <a:ext cx="1491234" cy="874013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3344671" y="3469894"/>
            <a:ext cx="1287780" cy="39370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 indent="130810">
              <a:lnSpc>
                <a:spcPts val="1340"/>
              </a:lnSpc>
              <a:spcBef>
                <a:spcPts val="325"/>
              </a:spcBef>
            </a:pPr>
            <a:r>
              <a:rPr sz="1300" dirty="0">
                <a:solidFill>
                  <a:srgbClr val="00438D"/>
                </a:solidFill>
                <a:latin typeface="Arial MT"/>
                <a:cs typeface="Arial MT"/>
              </a:rPr>
              <a:t>Imputata</a:t>
            </a:r>
            <a:r>
              <a:rPr sz="13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438D"/>
                </a:solidFill>
                <a:latin typeface="Arial MT"/>
                <a:cs typeface="Arial MT"/>
              </a:rPr>
              <a:t>al</a:t>
            </a:r>
            <a:r>
              <a:rPr sz="13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300" spc="-25" dirty="0">
                <a:solidFill>
                  <a:srgbClr val="00438D"/>
                </a:solidFill>
                <a:latin typeface="Arial MT"/>
                <a:cs typeface="Arial MT"/>
              </a:rPr>
              <a:t>pf </a:t>
            </a:r>
            <a:r>
              <a:rPr sz="1300" spc="-10" dirty="0">
                <a:solidFill>
                  <a:srgbClr val="00438D"/>
                </a:solidFill>
                <a:latin typeface="Arial MT"/>
                <a:cs typeface="Arial MT"/>
              </a:rPr>
              <a:t>U.1.04.01.01.001</a:t>
            </a:r>
            <a:endParaRPr sz="1300">
              <a:latin typeface="Arial MT"/>
              <a:cs typeface="Arial MT"/>
            </a:endParaRPr>
          </a:p>
        </p:txBody>
      </p: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935723" y="697978"/>
            <a:ext cx="1404366" cy="872503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7070852" y="858469"/>
            <a:ext cx="1137920" cy="52451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 algn="ctr">
              <a:lnSpc>
                <a:spcPct val="86300"/>
              </a:lnSpc>
              <a:spcBef>
                <a:spcPts val="300"/>
              </a:spcBef>
            </a:pPr>
            <a:r>
              <a:rPr sz="1200" b="1" dirty="0">
                <a:solidFill>
                  <a:srgbClr val="00438D"/>
                </a:solidFill>
                <a:latin typeface="Arial"/>
                <a:cs typeface="Arial"/>
              </a:rPr>
              <a:t>Contributo</a:t>
            </a:r>
            <a:r>
              <a:rPr sz="1200" b="1" spc="-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438D"/>
                </a:solidFill>
                <a:latin typeface="Arial"/>
                <a:cs typeface="Arial"/>
              </a:rPr>
              <a:t>in </a:t>
            </a:r>
            <a:r>
              <a:rPr sz="1200" b="1" dirty="0">
                <a:solidFill>
                  <a:srgbClr val="00438D"/>
                </a:solidFill>
                <a:latin typeface="Arial"/>
                <a:cs typeface="Arial"/>
              </a:rPr>
              <a:t>entrata</a:t>
            </a:r>
            <a:r>
              <a:rPr sz="12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438D"/>
                </a:solidFill>
                <a:latin typeface="Arial"/>
                <a:cs typeface="Arial"/>
              </a:rPr>
              <a:t>comma </a:t>
            </a:r>
            <a:r>
              <a:rPr sz="1200" b="1" dirty="0">
                <a:solidFill>
                  <a:srgbClr val="00438D"/>
                </a:solidFill>
                <a:latin typeface="Arial"/>
                <a:cs typeface="Arial"/>
              </a:rPr>
              <a:t>508</a:t>
            </a:r>
            <a:r>
              <a:rPr sz="12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438D"/>
                </a:solidFill>
                <a:latin typeface="Arial"/>
                <a:cs typeface="Arial"/>
              </a:rPr>
              <a:t>L.</a:t>
            </a:r>
            <a:r>
              <a:rPr sz="1200" b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438D"/>
                </a:solidFill>
                <a:latin typeface="Arial"/>
                <a:cs typeface="Arial"/>
              </a:rPr>
              <a:t>213/2023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935723" y="1598637"/>
            <a:ext cx="1404620" cy="1244600"/>
            <a:chOff x="6935723" y="1598637"/>
            <a:chExt cx="1404620" cy="1244600"/>
          </a:xfrm>
        </p:grpSpPr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35595" y="1598637"/>
              <a:ext cx="406158" cy="34370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35723" y="1970519"/>
              <a:ext cx="1404366" cy="872502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7079995" y="2211070"/>
            <a:ext cx="1120140" cy="36703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88900" marR="5080" indent="-76835">
              <a:lnSpc>
                <a:spcPts val="1250"/>
              </a:lnSpc>
              <a:spcBef>
                <a:spcPts val="300"/>
              </a:spcBef>
            </a:pP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Entrata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corrente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ricorrente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6935723" y="2872714"/>
            <a:ext cx="1404620" cy="1244600"/>
            <a:chOff x="6935723" y="2872714"/>
            <a:chExt cx="1404620" cy="1244600"/>
          </a:xfrm>
        </p:grpSpPr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435595" y="2872714"/>
              <a:ext cx="406158" cy="34216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35723" y="3243071"/>
              <a:ext cx="1404366" cy="874013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7044943" y="3484626"/>
            <a:ext cx="1189990" cy="36703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 indent="118745">
              <a:lnSpc>
                <a:spcPts val="1250"/>
              </a:lnSpc>
              <a:spcBef>
                <a:spcPts val="300"/>
              </a:spcBef>
            </a:pP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Imputata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al</a:t>
            </a:r>
            <a:r>
              <a:rPr sz="1200" spc="-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pf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E.2.01.01.01.001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23" name="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061203" y="697978"/>
            <a:ext cx="1546097" cy="872503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5181727" y="837692"/>
            <a:ext cx="1309370" cy="56451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 algn="ctr">
              <a:lnSpc>
                <a:spcPts val="1340"/>
              </a:lnSpc>
              <a:spcBef>
                <a:spcPts val="320"/>
              </a:spcBef>
            </a:pP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Contributi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finanza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pubblica</a:t>
            </a:r>
            <a:r>
              <a:rPr sz="13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LB</a:t>
            </a:r>
            <a:r>
              <a:rPr sz="13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20" dirty="0">
                <a:solidFill>
                  <a:srgbClr val="FFFFFF"/>
                </a:solidFill>
                <a:latin typeface="Arial MT"/>
                <a:cs typeface="Arial MT"/>
              </a:rPr>
              <a:t>2021</a:t>
            </a:r>
            <a:endParaRPr sz="1300">
              <a:latin typeface="Arial MT"/>
              <a:cs typeface="Arial MT"/>
            </a:endParaRPr>
          </a:p>
          <a:p>
            <a:pPr marL="635" algn="ctr">
              <a:lnSpc>
                <a:spcPts val="1340"/>
              </a:lnSpc>
            </a:pP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sz="13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LB</a:t>
            </a:r>
            <a:r>
              <a:rPr sz="13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20" dirty="0">
                <a:solidFill>
                  <a:srgbClr val="FFFFFF"/>
                </a:solidFill>
                <a:latin typeface="Arial MT"/>
                <a:cs typeface="Arial MT"/>
              </a:rPr>
              <a:t>2024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061203" y="1598637"/>
            <a:ext cx="1546225" cy="1244600"/>
            <a:chOff x="5061203" y="1598637"/>
            <a:chExt cx="1546225" cy="1244600"/>
          </a:xfrm>
        </p:grpSpPr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31179" y="1598637"/>
              <a:ext cx="406158" cy="34370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061203" y="1970519"/>
              <a:ext cx="1546098" cy="872502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5265546" y="2196464"/>
            <a:ext cx="1142365" cy="39370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62865" marR="5080" indent="-50800">
              <a:lnSpc>
                <a:spcPts val="1340"/>
              </a:lnSpc>
              <a:spcBef>
                <a:spcPts val="325"/>
              </a:spcBef>
            </a:pPr>
            <a:r>
              <a:rPr sz="1300" dirty="0">
                <a:solidFill>
                  <a:srgbClr val="00438D"/>
                </a:solidFill>
                <a:latin typeface="Arial MT"/>
                <a:cs typeface="Arial MT"/>
              </a:rPr>
              <a:t>Spesa</a:t>
            </a:r>
            <a:r>
              <a:rPr sz="13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438D"/>
                </a:solidFill>
                <a:latin typeface="Arial MT"/>
                <a:cs typeface="Arial MT"/>
              </a:rPr>
              <a:t>corrente </a:t>
            </a:r>
            <a:r>
              <a:rPr sz="13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3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438D"/>
                </a:solidFill>
                <a:latin typeface="Arial MT"/>
                <a:cs typeface="Arial MT"/>
              </a:rPr>
              <a:t>ricorrente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5061203" y="2872714"/>
            <a:ext cx="1546225" cy="1244600"/>
            <a:chOff x="5061203" y="2872714"/>
            <a:chExt cx="1546225" cy="1244600"/>
          </a:xfrm>
        </p:grpSpPr>
        <p:pic>
          <p:nvPicPr>
            <p:cNvPr id="30" name="object 3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631179" y="2872714"/>
              <a:ext cx="406158" cy="342163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061203" y="3243071"/>
              <a:ext cx="1546098" cy="874013"/>
            </a:xfrm>
            <a:prstGeom prst="rect">
              <a:avLst/>
            </a:prstGeom>
          </p:spPr>
        </p:pic>
      </p:grpSp>
      <p:sp>
        <p:nvSpPr>
          <p:cNvPr id="32" name="object 32"/>
          <p:cNvSpPr txBox="1"/>
          <p:nvPr/>
        </p:nvSpPr>
        <p:spPr>
          <a:xfrm>
            <a:off x="5192395" y="3469894"/>
            <a:ext cx="1287780" cy="39370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 indent="130810">
              <a:lnSpc>
                <a:spcPts val="1340"/>
              </a:lnSpc>
              <a:spcBef>
                <a:spcPts val="325"/>
              </a:spcBef>
            </a:pPr>
            <a:r>
              <a:rPr sz="1300" dirty="0">
                <a:solidFill>
                  <a:srgbClr val="00438D"/>
                </a:solidFill>
                <a:latin typeface="Arial MT"/>
                <a:cs typeface="Arial MT"/>
              </a:rPr>
              <a:t>Imputata</a:t>
            </a:r>
            <a:r>
              <a:rPr sz="13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438D"/>
                </a:solidFill>
                <a:latin typeface="Arial MT"/>
                <a:cs typeface="Arial MT"/>
              </a:rPr>
              <a:t>al</a:t>
            </a:r>
            <a:r>
              <a:rPr sz="13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300" spc="-25" dirty="0">
                <a:solidFill>
                  <a:srgbClr val="00438D"/>
                </a:solidFill>
                <a:latin typeface="Arial MT"/>
                <a:cs typeface="Arial MT"/>
              </a:rPr>
              <a:t>pf </a:t>
            </a:r>
            <a:r>
              <a:rPr sz="1300" spc="-10" dirty="0">
                <a:solidFill>
                  <a:srgbClr val="00438D"/>
                </a:solidFill>
                <a:latin typeface="Arial MT"/>
                <a:cs typeface="Arial MT"/>
              </a:rPr>
              <a:t>U.1.04.01.01.001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22884" y="739902"/>
            <a:ext cx="2778125" cy="2707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46379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 MT"/>
                <a:cs typeface="Arial MT"/>
              </a:rPr>
              <a:t>Ricapitolando,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nel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BP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2025- </a:t>
            </a:r>
            <a:r>
              <a:rPr sz="1600" dirty="0">
                <a:latin typeface="Arial MT"/>
                <a:cs typeface="Arial MT"/>
              </a:rPr>
              <a:t>2027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l’ente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dovrà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iscrivere:</a:t>
            </a:r>
            <a:endParaRPr sz="1600">
              <a:latin typeface="Arial MT"/>
              <a:cs typeface="Arial MT"/>
            </a:endParaRPr>
          </a:p>
          <a:p>
            <a:pPr marL="297815" marR="186690" indent="-285750">
              <a:lnSpc>
                <a:spcPct val="100000"/>
              </a:lnSpc>
              <a:buFont typeface="Wingdings"/>
              <a:buChar char=""/>
              <a:tabLst>
                <a:tab pos="299085" algn="l"/>
              </a:tabLst>
            </a:pPr>
            <a:r>
              <a:rPr sz="1600" b="1" dirty="0">
                <a:latin typeface="Arial"/>
                <a:cs typeface="Arial"/>
              </a:rPr>
              <a:t>per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il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solo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anno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2025</a:t>
            </a:r>
            <a:r>
              <a:rPr sz="1600" dirty="0">
                <a:latin typeface="Arial MT"/>
                <a:cs typeface="Arial MT"/>
              </a:rPr>
              <a:t>,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la 	</a:t>
            </a:r>
            <a:r>
              <a:rPr sz="1600" dirty="0">
                <a:latin typeface="Arial MT"/>
                <a:cs typeface="Arial MT"/>
              </a:rPr>
              <a:t>restituzione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dei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fondi 	</a:t>
            </a:r>
            <a:r>
              <a:rPr sz="1600" dirty="0">
                <a:latin typeface="Arial MT"/>
                <a:cs typeface="Arial MT"/>
              </a:rPr>
              <a:t>COVID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(eventuale)</a:t>
            </a:r>
            <a:endParaRPr sz="1600">
              <a:latin typeface="Arial MT"/>
              <a:cs typeface="Arial MT"/>
            </a:endParaRPr>
          </a:p>
          <a:p>
            <a:pPr marL="297815" marR="5080" indent="-285750" algn="just">
              <a:lnSpc>
                <a:spcPct val="100000"/>
              </a:lnSpc>
              <a:buFont typeface="Wingdings"/>
              <a:buChar char=""/>
              <a:tabLst>
                <a:tab pos="299085" algn="l"/>
              </a:tabLst>
            </a:pPr>
            <a:r>
              <a:rPr sz="1600" b="1" dirty="0">
                <a:latin typeface="Arial"/>
                <a:cs typeface="Arial"/>
              </a:rPr>
              <a:t>per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il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triennio</a:t>
            </a:r>
            <a:r>
              <a:rPr sz="1600" b="1" spc="-10" dirty="0">
                <a:latin typeface="Arial"/>
                <a:cs typeface="Arial"/>
              </a:rPr>
              <a:t> 2025-</a:t>
            </a:r>
            <a:r>
              <a:rPr sz="1600" b="1" dirty="0">
                <a:latin typeface="Arial"/>
                <a:cs typeface="Arial"/>
              </a:rPr>
              <a:t>2027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spc="-25" dirty="0">
                <a:latin typeface="Arial MT"/>
                <a:cs typeface="Arial MT"/>
              </a:rPr>
              <a:t>il 	</a:t>
            </a:r>
            <a:r>
              <a:rPr sz="1600" dirty="0">
                <a:latin typeface="Arial MT"/>
                <a:cs typeface="Arial MT"/>
              </a:rPr>
              <a:t>contributo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alla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finanza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delle 	</a:t>
            </a:r>
            <a:r>
              <a:rPr sz="1600" dirty="0">
                <a:latin typeface="Arial MT"/>
                <a:cs typeface="Arial MT"/>
              </a:rPr>
              <a:t>LB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2020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2024</a:t>
            </a:r>
            <a:endParaRPr sz="1600">
              <a:latin typeface="Arial MT"/>
              <a:cs typeface="Arial MT"/>
            </a:endParaRPr>
          </a:p>
          <a:p>
            <a:pPr marL="297815" marR="67310" indent="-285750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299085" algn="l"/>
              </a:tabLst>
            </a:pPr>
            <a:r>
              <a:rPr sz="1600" b="1" dirty="0">
                <a:latin typeface="Arial"/>
                <a:cs typeface="Arial"/>
              </a:rPr>
              <a:t>per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il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triennio</a:t>
            </a:r>
            <a:r>
              <a:rPr sz="1600" b="1" spc="-10" dirty="0">
                <a:latin typeface="Arial"/>
                <a:cs typeface="Arial"/>
              </a:rPr>
              <a:t> 2025-</a:t>
            </a:r>
            <a:r>
              <a:rPr sz="1600" b="1" spc="-20" dirty="0">
                <a:latin typeface="Arial"/>
                <a:cs typeface="Arial"/>
              </a:rPr>
              <a:t>2027 	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entrata,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contributo</a:t>
            </a:r>
            <a:r>
              <a:rPr sz="1600" spc="-25" dirty="0">
                <a:latin typeface="Arial MT"/>
                <a:cs typeface="Arial MT"/>
              </a:rPr>
              <a:t> di 	</a:t>
            </a:r>
            <a:r>
              <a:rPr sz="1600" dirty="0">
                <a:latin typeface="Arial MT"/>
                <a:cs typeface="Arial MT"/>
              </a:rPr>
              <a:t>cui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508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LB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2024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425190" y="4263034"/>
            <a:ext cx="11106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SOLO</a:t>
            </a:r>
            <a:r>
              <a:rPr sz="16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438D"/>
                </a:solidFill>
                <a:latin typeface="Arial"/>
                <a:cs typeface="Arial"/>
              </a:rPr>
              <a:t>2025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254244" y="4263034"/>
            <a:ext cx="995044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00438D"/>
                </a:solidFill>
                <a:latin typeface="Arial"/>
                <a:cs typeface="Arial"/>
              </a:rPr>
              <a:t>2025-2027</a:t>
            </a:r>
            <a:endParaRPr sz="16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083297" y="4263034"/>
            <a:ext cx="995044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00438D"/>
                </a:solidFill>
                <a:latin typeface="Arial"/>
                <a:cs typeface="Arial"/>
              </a:rPr>
              <a:t>2025-2027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37" name="object 3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150670" y="3491915"/>
            <a:ext cx="2049780" cy="1482979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6352" y="92548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La</a:t>
            </a:r>
            <a:r>
              <a:rPr sz="2000" spc="-25" dirty="0"/>
              <a:t> </a:t>
            </a:r>
            <a:r>
              <a:rPr sz="2000" dirty="0"/>
              <a:t>spending</a:t>
            </a:r>
            <a:r>
              <a:rPr sz="2000" spc="-35" dirty="0"/>
              <a:t> </a:t>
            </a:r>
            <a:r>
              <a:rPr sz="2000" dirty="0"/>
              <a:t>review</a:t>
            </a:r>
            <a:r>
              <a:rPr sz="2000" spc="15" dirty="0"/>
              <a:t> </a:t>
            </a:r>
            <a:r>
              <a:rPr sz="2000" dirty="0"/>
              <a:t>e</a:t>
            </a:r>
            <a:r>
              <a:rPr sz="2000" spc="-20" dirty="0"/>
              <a:t> </a:t>
            </a:r>
            <a:r>
              <a:rPr sz="2000" dirty="0"/>
              <a:t>la</a:t>
            </a:r>
            <a:r>
              <a:rPr sz="2000" spc="-20" dirty="0"/>
              <a:t> </a:t>
            </a:r>
            <a:r>
              <a:rPr sz="2000" dirty="0"/>
              <a:t>regolazione</a:t>
            </a:r>
            <a:r>
              <a:rPr sz="2000" spc="-30" dirty="0"/>
              <a:t> </a:t>
            </a:r>
            <a:r>
              <a:rPr sz="2000" dirty="0"/>
              <a:t>dei</a:t>
            </a:r>
            <a:r>
              <a:rPr sz="2000" spc="-25" dirty="0"/>
              <a:t> </a:t>
            </a:r>
            <a:r>
              <a:rPr sz="2000" dirty="0"/>
              <a:t>fondi</a:t>
            </a:r>
            <a:r>
              <a:rPr sz="2000" spc="-25" dirty="0"/>
              <a:t> </a:t>
            </a:r>
            <a:r>
              <a:rPr sz="2000" spc="-10" dirty="0"/>
              <a:t>COVID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43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22884" y="615823"/>
            <a:ext cx="847026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Attenzione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alle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regolazioni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contabili.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Infatti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Ministero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provvede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trattenere:</a:t>
            </a:r>
            <a:endParaRPr sz="160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contributo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spending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review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Legge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178/2020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FSC/Fondo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unico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province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(se</a:t>
            </a:r>
            <a:endParaRPr sz="160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capiente)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ovvero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qualsiasi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altro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contributo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spettante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all’ente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ultimo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dall’IMU/IPT;</a:t>
            </a:r>
            <a:endParaRPr sz="1600">
              <a:latin typeface="Arial MT"/>
              <a:cs typeface="Arial MT"/>
            </a:endParaRPr>
          </a:p>
          <a:p>
            <a:pPr marL="297815" marR="5080" indent="-285750">
              <a:lnSpc>
                <a:spcPct val="100000"/>
              </a:lnSpc>
              <a:buFont typeface="Wingdings"/>
              <a:buChar char=""/>
              <a:tabLst>
                <a:tab pos="299085" algn="l"/>
              </a:tabLst>
            </a:pPr>
            <a:r>
              <a:rPr sz="1600" dirty="0">
                <a:latin typeface="Arial MT"/>
                <a:cs typeface="Arial MT"/>
              </a:rPr>
              <a:t>il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recupero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risorse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COVID,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FSC/Fondo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unico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province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(se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capiente),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ovvero 	</a:t>
            </a:r>
            <a:r>
              <a:rPr sz="1600" dirty="0">
                <a:latin typeface="Arial MT"/>
                <a:cs typeface="Arial MT"/>
              </a:rPr>
              <a:t>dall’assegnazione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contributo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cui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508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qualsiasi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altra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somma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spettante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77165" y="2017941"/>
            <a:ext cx="8966835" cy="3046095"/>
            <a:chOff x="177165" y="2017941"/>
            <a:chExt cx="8966835" cy="304609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38528" y="2017941"/>
              <a:ext cx="5989320" cy="110765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38528" y="3181845"/>
              <a:ext cx="5989320" cy="92806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47672" y="4138627"/>
              <a:ext cx="5980176" cy="92510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7165" y="2214118"/>
              <a:ext cx="1562353" cy="249980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36534" y="2324608"/>
              <a:ext cx="1307465" cy="130746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39164" y="2302891"/>
            <a:ext cx="4404995" cy="376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La</a:t>
            </a:r>
            <a:r>
              <a:rPr sz="23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spesa</a:t>
            </a:r>
            <a:r>
              <a:rPr sz="23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tra</a:t>
            </a:r>
            <a:r>
              <a:rPr sz="23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risparmi</a:t>
            </a:r>
            <a:r>
              <a:rPr sz="23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2300" b="1" spc="-10" dirty="0">
                <a:solidFill>
                  <a:srgbClr val="00438D"/>
                </a:solidFill>
                <a:latin typeface="Arial"/>
                <a:cs typeface="Arial"/>
              </a:rPr>
              <a:t> aumenti</a:t>
            </a:r>
            <a:endParaRPr sz="23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Bilancio</a:t>
            </a:r>
            <a:r>
              <a:rPr spc="-25" dirty="0"/>
              <a:t> </a:t>
            </a:r>
            <a:r>
              <a:rPr dirty="0"/>
              <a:t>di</a:t>
            </a:r>
            <a:r>
              <a:rPr spc="-25" dirty="0"/>
              <a:t> </a:t>
            </a:r>
            <a:r>
              <a:rPr dirty="0"/>
              <a:t>previsione</a:t>
            </a:r>
            <a:r>
              <a:rPr spc="20" dirty="0"/>
              <a:t> </a:t>
            </a:r>
            <a:r>
              <a:rPr spc="-10" dirty="0"/>
              <a:t>2025-</a:t>
            </a:r>
            <a:r>
              <a:rPr dirty="0"/>
              <a:t>2027</a:t>
            </a:r>
            <a:r>
              <a:rPr spc="-5" dirty="0"/>
              <a:t> </a:t>
            </a:r>
            <a:r>
              <a:rPr dirty="0"/>
              <a:t>tra</a:t>
            </a:r>
            <a:r>
              <a:rPr spc="-30" dirty="0"/>
              <a:t> </a:t>
            </a:r>
            <a:r>
              <a:rPr dirty="0"/>
              <a:t>novità</a:t>
            </a:r>
            <a:r>
              <a:rPr spc="20" dirty="0"/>
              <a:t> </a:t>
            </a:r>
            <a:r>
              <a:rPr dirty="0"/>
              <a:t>e</a:t>
            </a:r>
            <a:r>
              <a:rPr spc="-20" dirty="0"/>
              <a:t> </a:t>
            </a:r>
            <a:r>
              <a:rPr spc="-10" dirty="0"/>
              <a:t>conferme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44</a:t>
            </a:fld>
            <a:endParaRPr spc="-25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-586733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45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1963166" y="567715"/>
            <a:ext cx="7066280" cy="2923540"/>
            <a:chOff x="1963166" y="567715"/>
            <a:chExt cx="7066280" cy="292354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63166" y="567715"/>
              <a:ext cx="3175761" cy="47546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19902" y="696163"/>
              <a:ext cx="3699510" cy="10594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5315204" y="691337"/>
              <a:ext cx="3709035" cy="1069340"/>
            </a:xfrm>
            <a:custGeom>
              <a:avLst/>
              <a:gdLst/>
              <a:ahLst/>
              <a:cxnLst/>
              <a:rect l="l" t="t" r="r" b="b"/>
              <a:pathLst>
                <a:path w="3709034" h="1069339">
                  <a:moveTo>
                    <a:pt x="0" y="1069009"/>
                  </a:moveTo>
                  <a:lnTo>
                    <a:pt x="3709034" y="1069009"/>
                  </a:lnTo>
                  <a:lnTo>
                    <a:pt x="3709034" y="0"/>
                  </a:lnTo>
                  <a:lnTo>
                    <a:pt x="0" y="0"/>
                  </a:lnTo>
                  <a:lnTo>
                    <a:pt x="0" y="1069009"/>
                  </a:lnTo>
                  <a:close/>
                </a:path>
              </a:pathLst>
            </a:custGeom>
            <a:ln w="952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20265" y="3111157"/>
              <a:ext cx="1148689" cy="379945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243331" y="1047750"/>
            <a:ext cx="4819650" cy="2160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Le</a:t>
            </a:r>
            <a:r>
              <a:rPr sz="1400" spc="4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somme</a:t>
            </a:r>
            <a:r>
              <a:rPr sz="1400" spc="4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concesse</a:t>
            </a:r>
            <a:r>
              <a:rPr sz="1400" spc="4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per</a:t>
            </a:r>
            <a:r>
              <a:rPr sz="1400" spc="4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raggiungere</a:t>
            </a:r>
            <a:r>
              <a:rPr sz="1400" spc="4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gli</a:t>
            </a:r>
            <a:r>
              <a:rPr sz="1400" spc="4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obiettivi</a:t>
            </a:r>
            <a:r>
              <a:rPr sz="1400" spc="4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484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PA </a:t>
            </a:r>
            <a:r>
              <a:rPr sz="1400" dirty="0">
                <a:latin typeface="Arial MT"/>
                <a:cs typeface="Arial MT"/>
              </a:rPr>
              <a:t>Digitale</a:t>
            </a:r>
            <a:r>
              <a:rPr sz="1400" spc="65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2026</a:t>
            </a:r>
            <a:r>
              <a:rPr sz="1400" spc="65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sono</a:t>
            </a:r>
            <a:r>
              <a:rPr sz="1400" spc="75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«lump</a:t>
            </a:r>
            <a:r>
              <a:rPr sz="1400" spc="60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sum»,</a:t>
            </a:r>
            <a:r>
              <a:rPr sz="1400" spc="75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quindi</a:t>
            </a:r>
            <a:r>
              <a:rPr sz="1400" spc="65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non</a:t>
            </a:r>
            <a:r>
              <a:rPr sz="1400" spc="65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soggetti</a:t>
            </a:r>
            <a:r>
              <a:rPr sz="1400" spc="70" dirty="0">
                <a:latin typeface="Arial MT"/>
                <a:cs typeface="Arial MT"/>
              </a:rPr>
              <a:t>  </a:t>
            </a:r>
            <a:r>
              <a:rPr sz="1400" spc="-50" dirty="0">
                <a:latin typeface="Arial MT"/>
                <a:cs typeface="Arial MT"/>
              </a:rPr>
              <a:t>a </a:t>
            </a:r>
            <a:r>
              <a:rPr sz="1400" dirty="0">
                <a:latin typeface="Arial MT"/>
                <a:cs typeface="Arial MT"/>
              </a:rPr>
              <a:t>rendicontazioni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ed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erogati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raggiungimento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dell’obiettivo.</a:t>
            </a:r>
            <a:endParaRPr sz="1400" dirty="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Le</a:t>
            </a:r>
            <a:r>
              <a:rPr sz="1400" spc="2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somme,</a:t>
            </a:r>
            <a:r>
              <a:rPr sz="1400" spc="3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ai</a:t>
            </a:r>
            <a:r>
              <a:rPr sz="1400" spc="2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sensi</a:t>
            </a:r>
            <a:r>
              <a:rPr sz="1400" spc="3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3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par.</a:t>
            </a:r>
            <a:r>
              <a:rPr sz="1400" spc="2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3.12</a:t>
            </a:r>
            <a:r>
              <a:rPr sz="1400" spc="3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3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PCA</a:t>
            </a:r>
            <a:r>
              <a:rPr sz="1400" spc="2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4/2</a:t>
            </a:r>
            <a:r>
              <a:rPr sz="1400" spc="30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andavano </a:t>
            </a:r>
            <a:r>
              <a:rPr sz="1400" dirty="0">
                <a:latin typeface="Arial MT"/>
                <a:cs typeface="Arial MT"/>
              </a:rPr>
              <a:t>accertate</a:t>
            </a:r>
            <a:r>
              <a:rPr sz="1400" spc="204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</a:t>
            </a:r>
            <a:r>
              <a:rPr sz="1400" spc="2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titolo</a:t>
            </a:r>
            <a:r>
              <a:rPr sz="1400" spc="1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2</a:t>
            </a:r>
            <a:r>
              <a:rPr sz="1400" spc="2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dell’entrata</a:t>
            </a:r>
            <a:r>
              <a:rPr sz="1400" spc="204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ed</a:t>
            </a:r>
            <a:r>
              <a:rPr sz="1400" spc="2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imputate</a:t>
            </a:r>
            <a:r>
              <a:rPr sz="1400" spc="2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all’esercizio</a:t>
            </a:r>
            <a:r>
              <a:rPr sz="1400" spc="22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di </a:t>
            </a:r>
            <a:r>
              <a:rPr sz="1400" dirty="0">
                <a:latin typeface="Arial MT"/>
                <a:cs typeface="Arial MT"/>
              </a:rPr>
              <a:t>erogazione</a:t>
            </a:r>
            <a:r>
              <a:rPr sz="1400" spc="-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della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somma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parte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Ministero.</a:t>
            </a:r>
            <a:endParaRPr sz="1400" dirty="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Non</a:t>
            </a:r>
            <a:r>
              <a:rPr sz="1400" spc="4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dovrebbero</a:t>
            </a:r>
            <a:r>
              <a:rPr sz="1400" spc="484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quindi</a:t>
            </a:r>
            <a:r>
              <a:rPr sz="1400" spc="4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esserci</a:t>
            </a:r>
            <a:r>
              <a:rPr sz="1400" spc="4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né</a:t>
            </a:r>
            <a:r>
              <a:rPr sz="1400" spc="4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Avanzo</a:t>
            </a:r>
            <a:r>
              <a:rPr sz="1400" spc="4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Vincolato</a:t>
            </a:r>
            <a:r>
              <a:rPr sz="1400" spc="47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né </a:t>
            </a:r>
            <a:r>
              <a:rPr sz="1400" dirty="0">
                <a:latin typeface="Arial MT"/>
                <a:cs typeface="Arial MT"/>
              </a:rPr>
              <a:t>Fondo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Pluriennale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Vincolato,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meno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che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nell’esercizio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si</a:t>
            </a:r>
            <a:r>
              <a:rPr sz="1400" spc="-25" dirty="0">
                <a:latin typeface="Arial MT"/>
                <a:cs typeface="Arial MT"/>
              </a:rPr>
              <a:t> sia </a:t>
            </a:r>
            <a:r>
              <a:rPr sz="1400" dirty="0">
                <a:latin typeface="Arial MT"/>
                <a:cs typeface="Arial MT"/>
              </a:rPr>
              <a:t>rendicontato</a:t>
            </a:r>
            <a:r>
              <a:rPr sz="1400" spc="250" dirty="0">
                <a:latin typeface="Arial MT"/>
                <a:cs typeface="Arial MT"/>
              </a:rPr>
              <a:t>   </a:t>
            </a:r>
            <a:r>
              <a:rPr sz="1400" dirty="0">
                <a:latin typeface="Arial MT"/>
                <a:cs typeface="Arial MT"/>
              </a:rPr>
              <a:t>l’obiettivo</a:t>
            </a:r>
            <a:r>
              <a:rPr sz="1400" spc="260" dirty="0">
                <a:latin typeface="Arial MT"/>
                <a:cs typeface="Arial MT"/>
              </a:rPr>
              <a:t>   </a:t>
            </a:r>
            <a:r>
              <a:rPr sz="1400" dirty="0">
                <a:latin typeface="Arial MT"/>
                <a:cs typeface="Arial MT"/>
              </a:rPr>
              <a:t>ed</a:t>
            </a:r>
            <a:r>
              <a:rPr sz="1400" spc="254" dirty="0">
                <a:latin typeface="Arial MT"/>
                <a:cs typeface="Arial MT"/>
              </a:rPr>
              <a:t>   </a:t>
            </a:r>
            <a:r>
              <a:rPr sz="1400" dirty="0">
                <a:latin typeface="Arial MT"/>
                <a:cs typeface="Arial MT"/>
              </a:rPr>
              <a:t>ottenuta</a:t>
            </a:r>
            <a:r>
              <a:rPr sz="1400" spc="254" dirty="0">
                <a:latin typeface="Arial MT"/>
                <a:cs typeface="Arial MT"/>
              </a:rPr>
              <a:t>   </a:t>
            </a:r>
            <a:r>
              <a:rPr sz="1400" dirty="0">
                <a:latin typeface="Arial MT"/>
                <a:cs typeface="Arial MT"/>
              </a:rPr>
              <a:t>conferma</a:t>
            </a:r>
            <a:r>
              <a:rPr sz="1400" spc="250" dirty="0">
                <a:latin typeface="Arial MT"/>
                <a:cs typeface="Arial MT"/>
              </a:rPr>
              <a:t>   </a:t>
            </a:r>
            <a:r>
              <a:rPr sz="1400" spc="-25" dirty="0">
                <a:latin typeface="Arial MT"/>
                <a:cs typeface="Arial MT"/>
              </a:rPr>
              <a:t>del </a:t>
            </a:r>
            <a:r>
              <a:rPr sz="1400" spc="-10" dirty="0">
                <a:latin typeface="Arial MT"/>
                <a:cs typeface="Arial MT"/>
              </a:rPr>
              <a:t>raggiungimento.</a:t>
            </a:r>
            <a:endParaRPr sz="1400" dirty="0">
              <a:latin typeface="Arial MT"/>
              <a:cs typeface="Arial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26566" y="1804873"/>
            <a:ext cx="8310245" cy="3192780"/>
            <a:chOff x="726566" y="1804873"/>
            <a:chExt cx="8310245" cy="319278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27522" y="1814398"/>
              <a:ext cx="3699509" cy="226644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22696" y="1809635"/>
              <a:ext cx="3709035" cy="2276475"/>
            </a:xfrm>
            <a:custGeom>
              <a:avLst/>
              <a:gdLst/>
              <a:ahLst/>
              <a:cxnLst/>
              <a:rect l="l" t="t" r="r" b="b"/>
              <a:pathLst>
                <a:path w="3709034" h="2276475">
                  <a:moveTo>
                    <a:pt x="0" y="2275967"/>
                  </a:moveTo>
                  <a:lnTo>
                    <a:pt x="3709035" y="2275967"/>
                  </a:lnTo>
                  <a:lnTo>
                    <a:pt x="3709035" y="0"/>
                  </a:lnTo>
                  <a:lnTo>
                    <a:pt x="0" y="0"/>
                  </a:lnTo>
                  <a:lnTo>
                    <a:pt x="0" y="2275967"/>
                  </a:lnTo>
                  <a:close/>
                </a:path>
              </a:pathLst>
            </a:custGeom>
            <a:ln w="952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6091" y="3531082"/>
              <a:ext cx="4497070" cy="145669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731329" y="3526320"/>
              <a:ext cx="4506595" cy="1466215"/>
            </a:xfrm>
            <a:custGeom>
              <a:avLst/>
              <a:gdLst/>
              <a:ahLst/>
              <a:cxnLst/>
              <a:rect l="l" t="t" r="r" b="b"/>
              <a:pathLst>
                <a:path w="4506595" h="1466214">
                  <a:moveTo>
                    <a:pt x="0" y="1466214"/>
                  </a:moveTo>
                  <a:lnTo>
                    <a:pt x="4506595" y="1466214"/>
                  </a:lnTo>
                  <a:lnTo>
                    <a:pt x="4506595" y="0"/>
                  </a:lnTo>
                  <a:lnTo>
                    <a:pt x="0" y="0"/>
                  </a:lnTo>
                  <a:lnTo>
                    <a:pt x="0" y="1466214"/>
                  </a:lnTo>
                  <a:close/>
                </a:path>
              </a:pathLst>
            </a:custGeom>
            <a:ln w="952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6314" y="0"/>
            <a:ext cx="8898255" cy="5143500"/>
            <a:chOff x="246314" y="0"/>
            <a:chExt cx="8898255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39051" y="1190497"/>
              <a:ext cx="1941702" cy="221907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499" y="1781682"/>
              <a:ext cx="152400" cy="1600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499" y="2330323"/>
              <a:ext cx="152400" cy="16001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499" y="2604642"/>
              <a:ext cx="152400" cy="16001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499" y="2878963"/>
              <a:ext cx="152400" cy="16001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499" y="3153282"/>
              <a:ext cx="152400" cy="160019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296976" y="16005"/>
            <a:ext cx="7556500" cy="3355340"/>
          </a:xfrm>
          <a:prstGeom prst="rect">
            <a:avLst/>
          </a:prstGeom>
        </p:spPr>
        <p:txBody>
          <a:bodyPr vert="horz" wrap="square" lIns="0" tIns="1676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20"/>
              </a:spcBef>
            </a:pP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Uno</a:t>
            </a:r>
            <a:r>
              <a:rPr sz="18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sguardo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alle</a:t>
            </a:r>
            <a:r>
              <a:rPr sz="18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entrate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correnti</a:t>
            </a:r>
            <a:endParaRPr sz="1800">
              <a:latin typeface="Arial"/>
              <a:cs typeface="Arial"/>
            </a:endParaRPr>
          </a:p>
          <a:p>
            <a:pPr marL="12700" marR="527050">
              <a:lnSpc>
                <a:spcPct val="100000"/>
              </a:lnSpc>
              <a:spcBef>
                <a:spcPts val="1230"/>
              </a:spcBef>
            </a:pPr>
            <a:r>
              <a:rPr sz="1800" dirty="0">
                <a:latin typeface="Arial MT"/>
                <a:cs typeface="Arial MT"/>
              </a:rPr>
              <a:t>Per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gli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enti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che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hanno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rendicontato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l’obiettivo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ed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incassato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somme, </a:t>
            </a:r>
            <a:r>
              <a:rPr sz="1800" dirty="0">
                <a:latin typeface="Arial MT"/>
                <a:cs typeface="Arial MT"/>
              </a:rPr>
              <a:t>l’eventuale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eccedenza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rispetto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costo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sostenuto,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è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considerarsi </a:t>
            </a:r>
            <a:r>
              <a:rPr sz="1800" dirty="0">
                <a:latin typeface="Arial MT"/>
                <a:cs typeface="Arial MT"/>
              </a:rPr>
              <a:t>un’entrata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ricorrente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non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vincolata.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40" dirty="0">
                <a:latin typeface="Arial MT"/>
                <a:cs typeface="Arial MT"/>
              </a:rPr>
              <a:t>Tali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somme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possono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essere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utilizzate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per:</a:t>
            </a:r>
            <a:endParaRPr sz="180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</a:pP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Pagamenti</a:t>
            </a:r>
            <a:r>
              <a:rPr sz="18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dei</a:t>
            </a:r>
            <a:r>
              <a:rPr sz="18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canoni</a:t>
            </a:r>
            <a:r>
              <a:rPr sz="18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relativi</a:t>
            </a:r>
            <a:r>
              <a:rPr sz="18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ai</a:t>
            </a:r>
            <a:r>
              <a:rPr sz="18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progetti</a:t>
            </a:r>
            <a:r>
              <a:rPr sz="18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spc="-70" dirty="0">
                <a:solidFill>
                  <a:srgbClr val="00438D"/>
                </a:solidFill>
                <a:latin typeface="Arial MT"/>
                <a:cs typeface="Arial MT"/>
              </a:rPr>
              <a:t>PA</a:t>
            </a:r>
            <a:r>
              <a:rPr sz="1800" spc="-10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Digitale</a:t>
            </a:r>
            <a:r>
              <a:rPr sz="18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2026</a:t>
            </a:r>
            <a:r>
              <a:rPr sz="18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per</a:t>
            </a:r>
            <a:r>
              <a:rPr sz="18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gli</a:t>
            </a:r>
            <a:r>
              <a:rPr sz="18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00438D"/>
                </a:solidFill>
                <a:latin typeface="Arial MT"/>
                <a:cs typeface="Arial MT"/>
              </a:rPr>
              <a:t>esercizi</a:t>
            </a:r>
            <a:endParaRPr sz="180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</a:pPr>
            <a:r>
              <a:rPr sz="1800" spc="-10" dirty="0">
                <a:solidFill>
                  <a:srgbClr val="00438D"/>
                </a:solidFill>
                <a:latin typeface="Arial MT"/>
                <a:cs typeface="Arial MT"/>
              </a:rPr>
              <a:t>futuri;</a:t>
            </a:r>
            <a:endParaRPr sz="1800">
              <a:latin typeface="Arial MT"/>
              <a:cs typeface="Arial MT"/>
            </a:endParaRPr>
          </a:p>
          <a:p>
            <a:pPr marL="299085" marR="1170305">
              <a:lnSpc>
                <a:spcPct val="100000"/>
              </a:lnSpc>
            </a:pP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Nuovi</a:t>
            </a:r>
            <a:r>
              <a:rPr sz="1800" spc="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progetti</a:t>
            </a:r>
            <a:r>
              <a:rPr sz="1800" spc="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800" spc="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00438D"/>
                </a:solidFill>
                <a:latin typeface="Arial MT"/>
                <a:cs typeface="Arial MT"/>
              </a:rPr>
              <a:t>digitalizzazione/informatizzazione</a:t>
            </a:r>
            <a:r>
              <a:rPr sz="1800" spc="7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00438D"/>
                </a:solidFill>
                <a:latin typeface="Arial MT"/>
                <a:cs typeface="Arial MT"/>
              </a:rPr>
              <a:t>dell’ente;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Altre</a:t>
            </a:r>
            <a:r>
              <a:rPr sz="18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spese</a:t>
            </a:r>
            <a:r>
              <a:rPr sz="1800" spc="-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8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00438D"/>
                </a:solidFill>
                <a:latin typeface="Arial MT"/>
                <a:cs typeface="Arial MT"/>
              </a:rPr>
              <a:t>investimento;</a:t>
            </a:r>
            <a:endParaRPr sz="180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</a:pP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Spesa</a:t>
            </a:r>
            <a:r>
              <a:rPr sz="18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corrente</a:t>
            </a:r>
            <a:r>
              <a:rPr sz="18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8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00438D"/>
                </a:solidFill>
                <a:latin typeface="Arial MT"/>
                <a:cs typeface="Arial MT"/>
              </a:rPr>
              <a:t>ricorrente;</a:t>
            </a:r>
            <a:endParaRPr sz="180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Assorbimento</a:t>
            </a:r>
            <a:r>
              <a:rPr sz="18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00438D"/>
                </a:solidFill>
                <a:latin typeface="Arial MT"/>
                <a:cs typeface="Arial MT"/>
              </a:rPr>
              <a:t>del</a:t>
            </a:r>
            <a:r>
              <a:rPr sz="18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00438D"/>
                </a:solidFill>
                <a:latin typeface="Arial MT"/>
                <a:cs typeface="Arial MT"/>
              </a:rPr>
              <a:t>disavanzo.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6976" y="4169155"/>
            <a:ext cx="46704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dirty="0">
                <a:solidFill>
                  <a:srgbClr val="00438D"/>
                </a:solidFill>
                <a:latin typeface="Arial"/>
                <a:cs typeface="Arial"/>
              </a:rPr>
              <a:t>Come</a:t>
            </a:r>
            <a:r>
              <a:rPr sz="18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00438D"/>
                </a:solidFill>
                <a:latin typeface="Arial"/>
                <a:cs typeface="Arial"/>
              </a:rPr>
              <a:t>utilizzare tali</a:t>
            </a:r>
            <a:r>
              <a:rPr sz="1800" i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00438D"/>
                </a:solidFill>
                <a:latin typeface="Arial"/>
                <a:cs typeface="Arial"/>
              </a:rPr>
              <a:t>somme</a:t>
            </a:r>
            <a:r>
              <a:rPr sz="18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00438D"/>
                </a:solidFill>
                <a:latin typeface="Arial"/>
                <a:cs typeface="Arial"/>
              </a:rPr>
              <a:t>nel</a:t>
            </a:r>
            <a:r>
              <a:rPr sz="1800" i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8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i="1" spc="-10" dirty="0">
                <a:solidFill>
                  <a:srgbClr val="00438D"/>
                </a:solidFill>
                <a:latin typeface="Arial"/>
                <a:cs typeface="Arial"/>
              </a:rPr>
              <a:t>2025?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44261" y="2868015"/>
            <a:ext cx="2543683" cy="2119757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46</a:t>
            </a:fld>
            <a:endParaRPr spc="-25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-472225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47</a:t>
            </a:fld>
            <a:endParaRPr spc="-25" dirty="0"/>
          </a:p>
        </p:txBody>
      </p:sp>
      <p:sp>
        <p:nvSpPr>
          <p:cNvPr id="9" name="object 9"/>
          <p:cNvSpPr txBox="1"/>
          <p:nvPr/>
        </p:nvSpPr>
        <p:spPr>
          <a:xfrm>
            <a:off x="266700" y="520382"/>
            <a:ext cx="8430260" cy="41027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92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applicare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tali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somme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previsione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 err="1">
                <a:latin typeface="Arial MT"/>
                <a:cs typeface="Arial MT"/>
              </a:rPr>
              <a:t>conviene</a:t>
            </a:r>
            <a:r>
              <a:rPr sz="1600" spc="-10" dirty="0">
                <a:latin typeface="Arial MT"/>
                <a:cs typeface="Arial MT"/>
              </a:rPr>
              <a:t>:</a:t>
            </a:r>
            <a:endParaRPr lang="it-IT" sz="1600" dirty="0">
              <a:latin typeface="Arial MT"/>
              <a:cs typeface="Arial MT"/>
            </a:endParaRPr>
          </a:p>
          <a:p>
            <a:pPr marL="299085" marR="537845">
              <a:lnSpc>
                <a:spcPts val="2160"/>
              </a:lnSpc>
              <a:spcBef>
                <a:spcPts val="70"/>
              </a:spcBef>
            </a:pP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nel</a:t>
            </a:r>
            <a:r>
              <a:rPr lang="it-IT" sz="1800" b="1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prospetto</a:t>
            </a:r>
            <a:r>
              <a:rPr lang="it-IT" sz="1800" b="1" i="1" spc="-8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A.2</a:t>
            </a:r>
            <a:r>
              <a:rPr lang="it-IT" sz="1800" b="1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lang="it-IT" sz="1800" b="1" i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risultato</a:t>
            </a:r>
            <a:r>
              <a:rPr lang="it-IT" sz="1800" b="1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presunto</a:t>
            </a:r>
            <a:r>
              <a:rPr lang="it-IT" sz="18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lang="it-IT" sz="18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amministrazione</a:t>
            </a:r>
            <a:r>
              <a:rPr lang="it-IT" sz="1800" b="1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spc="-10" dirty="0">
                <a:solidFill>
                  <a:srgbClr val="00438D"/>
                </a:solidFill>
                <a:latin typeface="Arial"/>
                <a:cs typeface="Arial"/>
              </a:rPr>
              <a:t>svincolare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eventuali</a:t>
            </a:r>
            <a:r>
              <a:rPr lang="it-IT" sz="18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vincoli</a:t>
            </a:r>
            <a:r>
              <a:rPr lang="it-IT" sz="1800" b="1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da</a:t>
            </a:r>
            <a:r>
              <a:rPr lang="it-IT" sz="18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trasferimenti</a:t>
            </a:r>
            <a:r>
              <a:rPr lang="it-IT" sz="1800" b="1" i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esistenti</a:t>
            </a:r>
            <a:r>
              <a:rPr lang="it-IT" sz="18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lang="it-IT" sz="18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lang="it-IT" sz="1800" b="1" i="1" spc="-10" dirty="0">
                <a:solidFill>
                  <a:srgbClr val="00438D"/>
                </a:solidFill>
                <a:latin typeface="Arial"/>
                <a:cs typeface="Arial"/>
              </a:rPr>
              <a:t>31.12;</a:t>
            </a:r>
            <a:endParaRPr lang="it-IT" sz="1800" dirty="0">
              <a:latin typeface="Arial"/>
              <a:cs typeface="Arial"/>
            </a:endParaRPr>
          </a:p>
          <a:p>
            <a:pPr marL="299085" marR="653415">
              <a:lnSpc>
                <a:spcPts val="2160"/>
              </a:lnSpc>
            </a:pPr>
            <a:r>
              <a:rPr sz="1800" b="1" dirty="0" err="1">
                <a:solidFill>
                  <a:srgbClr val="00438D"/>
                </a:solidFill>
                <a:latin typeface="Arial"/>
                <a:cs typeface="Arial"/>
              </a:rPr>
              <a:t>apporre</a:t>
            </a:r>
            <a:r>
              <a:rPr sz="18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un</a:t>
            </a:r>
            <a:r>
              <a:rPr sz="18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vincolo</a:t>
            </a:r>
            <a:r>
              <a:rPr sz="1800" b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formale</a:t>
            </a:r>
            <a:r>
              <a:rPr sz="18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sull’entrata</a:t>
            </a:r>
            <a:r>
              <a:rPr sz="18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non</a:t>
            </a:r>
            <a:r>
              <a:rPr sz="18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ricorrente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incassata;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esplicitare</a:t>
            </a:r>
            <a:r>
              <a:rPr sz="18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il</a:t>
            </a:r>
            <a:r>
              <a:rPr sz="18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vincolo</a:t>
            </a:r>
            <a:r>
              <a:rPr sz="1800" b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formale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nel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prospetto</a:t>
            </a:r>
            <a:r>
              <a:rPr sz="1800" b="1" spc="-1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A.2</a:t>
            </a:r>
            <a:r>
              <a:rPr sz="1800" b="1" spc="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risultato</a:t>
            </a:r>
            <a:r>
              <a:rPr sz="18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presunto;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applicare</a:t>
            </a:r>
            <a:r>
              <a:rPr sz="18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avanzo</a:t>
            </a:r>
            <a:r>
              <a:rPr sz="18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presunto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alla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prima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annualità</a:t>
            </a:r>
            <a:r>
              <a:rPr sz="18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bilancio.</a:t>
            </a:r>
            <a:endParaRPr sz="1800" dirty="0">
              <a:latin typeface="Arial"/>
              <a:cs typeface="Arial"/>
            </a:endParaRPr>
          </a:p>
          <a:p>
            <a:pPr marL="290830" marR="5080" algn="just">
              <a:lnSpc>
                <a:spcPct val="100000"/>
              </a:lnSpc>
              <a:spcBef>
                <a:spcPts val="2030"/>
              </a:spcBef>
            </a:pPr>
            <a:r>
              <a:rPr sz="1600" dirty="0">
                <a:latin typeface="Arial MT"/>
                <a:cs typeface="Arial MT"/>
              </a:rPr>
              <a:t>Per</a:t>
            </a:r>
            <a:r>
              <a:rPr sz="1600" spc="1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apporre</a:t>
            </a:r>
            <a:r>
              <a:rPr sz="1600" spc="1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vincolo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formale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all’eccedenza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entrata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derivante</a:t>
            </a:r>
            <a:r>
              <a:rPr sz="1600" spc="1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dai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progetti</a:t>
            </a:r>
            <a:r>
              <a:rPr sz="1600" spc="1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</a:t>
            </a:r>
            <a:r>
              <a:rPr sz="1600" spc="6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Digitale </a:t>
            </a:r>
            <a:r>
              <a:rPr sz="1600" dirty="0">
                <a:latin typeface="Arial MT"/>
                <a:cs typeface="Arial MT"/>
              </a:rPr>
              <a:t>2026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è</a:t>
            </a:r>
            <a:r>
              <a:rPr sz="1600" spc="1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sufficiente</a:t>
            </a:r>
            <a:r>
              <a:rPr sz="1600" spc="1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esplicitare</a:t>
            </a:r>
            <a:r>
              <a:rPr sz="1600" spc="1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tale</a:t>
            </a:r>
            <a:r>
              <a:rPr sz="1600" spc="1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volontà</a:t>
            </a:r>
            <a:r>
              <a:rPr sz="1600" spc="1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1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1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richiamo</a:t>
            </a:r>
            <a:r>
              <a:rPr sz="1600" spc="1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</a:t>
            </a:r>
            <a:r>
              <a:rPr sz="1600" spc="1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hoc</a:t>
            </a:r>
            <a:r>
              <a:rPr sz="1600" spc="17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nella</a:t>
            </a:r>
            <a:r>
              <a:rPr sz="1600" spc="1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deliberazione</a:t>
            </a:r>
            <a:r>
              <a:rPr sz="1600" spc="17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di </a:t>
            </a:r>
            <a:r>
              <a:rPr sz="1600" dirty="0">
                <a:latin typeface="Arial MT"/>
                <a:cs typeface="Arial MT"/>
              </a:rPr>
              <a:t>approvazione</a:t>
            </a:r>
            <a:r>
              <a:rPr sz="1600" spc="3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dello</a:t>
            </a:r>
            <a:r>
              <a:rPr sz="1600" spc="3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schema</a:t>
            </a:r>
            <a:r>
              <a:rPr sz="1600" spc="3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3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3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</a:t>
            </a:r>
            <a:r>
              <a:rPr sz="1600" spc="3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riproporlo</a:t>
            </a:r>
            <a:r>
              <a:rPr sz="1600" spc="3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nella</a:t>
            </a:r>
            <a:r>
              <a:rPr sz="1600" spc="3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deliberazione</a:t>
            </a:r>
            <a:r>
              <a:rPr sz="1600" spc="3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3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consiglio</a:t>
            </a:r>
            <a:r>
              <a:rPr sz="1600" spc="31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di </a:t>
            </a:r>
            <a:r>
              <a:rPr sz="1600" dirty="0">
                <a:latin typeface="Arial MT"/>
                <a:cs typeface="Arial MT"/>
              </a:rPr>
              <a:t>approvazione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dello</a:t>
            </a:r>
            <a:r>
              <a:rPr sz="1600" spc="7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stesso,</a:t>
            </a:r>
            <a:r>
              <a:rPr sz="1600" spc="7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ricordando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che</a:t>
            </a:r>
            <a:r>
              <a:rPr sz="1600" spc="7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è</a:t>
            </a:r>
            <a:r>
              <a:rPr sz="1600" spc="7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necessario</a:t>
            </a:r>
            <a:r>
              <a:rPr sz="1600" spc="75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attestare</a:t>
            </a:r>
            <a:r>
              <a:rPr sz="1600" spc="7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che</a:t>
            </a:r>
            <a:r>
              <a:rPr sz="1600" spc="80" dirty="0">
                <a:latin typeface="Arial MT"/>
                <a:cs typeface="Arial MT"/>
              </a:rPr>
              <a:t>  </a:t>
            </a:r>
            <a:r>
              <a:rPr sz="1600" dirty="0">
                <a:latin typeface="Arial MT"/>
                <a:cs typeface="Arial MT"/>
              </a:rPr>
              <a:t>ricorrano</a:t>
            </a:r>
            <a:r>
              <a:rPr sz="1600" spc="75" dirty="0">
                <a:latin typeface="Arial MT"/>
                <a:cs typeface="Arial MT"/>
              </a:rPr>
              <a:t>  </a:t>
            </a:r>
            <a:r>
              <a:rPr sz="1600" spc="-25" dirty="0">
                <a:latin typeface="Arial MT"/>
                <a:cs typeface="Arial MT"/>
              </a:rPr>
              <a:t>le </a:t>
            </a:r>
            <a:r>
              <a:rPr sz="1600" dirty="0">
                <a:latin typeface="Arial MT"/>
                <a:cs typeface="Arial MT"/>
              </a:rPr>
              <a:t>fattispecie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vincolo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formale,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cioè:</a:t>
            </a:r>
            <a:endParaRPr sz="1600" dirty="0">
              <a:latin typeface="Arial MT"/>
              <a:cs typeface="Arial MT"/>
            </a:endParaRPr>
          </a:p>
          <a:p>
            <a:pPr marL="577215" indent="-286385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577215" algn="l"/>
              </a:tabLst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attestazione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entrata</a:t>
            </a:r>
            <a:r>
              <a:rPr sz="16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ricorrente;</a:t>
            </a:r>
            <a:endParaRPr sz="1600" dirty="0">
              <a:latin typeface="Arial MT"/>
              <a:cs typeface="Arial MT"/>
            </a:endParaRPr>
          </a:p>
          <a:p>
            <a:pPr marL="577215" indent="-286385">
              <a:lnSpc>
                <a:spcPct val="100000"/>
              </a:lnSpc>
              <a:buFont typeface="Wingdings"/>
              <a:buChar char=""/>
              <a:tabLst>
                <a:tab pos="577215" algn="l"/>
              </a:tabLst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attestazione</a:t>
            </a:r>
            <a:r>
              <a:rPr sz="1600" spc="-6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dell’incasso;</a:t>
            </a:r>
            <a:endParaRPr sz="1600" dirty="0">
              <a:latin typeface="Arial MT"/>
              <a:cs typeface="Arial MT"/>
            </a:endParaRPr>
          </a:p>
          <a:p>
            <a:pPr marL="577215" indent="-286385">
              <a:lnSpc>
                <a:spcPct val="100000"/>
              </a:lnSpc>
              <a:buFont typeface="Wingdings"/>
              <a:buChar char=""/>
              <a:tabLst>
                <a:tab pos="577215" algn="l"/>
              </a:tabLst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attestazione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assenza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disavanzo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amministrazione;</a:t>
            </a:r>
            <a:endParaRPr sz="1600" dirty="0">
              <a:latin typeface="Arial MT"/>
              <a:cs typeface="Arial MT"/>
            </a:endParaRPr>
          </a:p>
          <a:p>
            <a:pPr marL="577215" indent="-286385">
              <a:lnSpc>
                <a:spcPct val="100000"/>
              </a:lnSpc>
              <a:buFont typeface="Wingdings"/>
              <a:buChar char=""/>
              <a:tabLst>
                <a:tab pos="577215" algn="l"/>
              </a:tabLst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attestazione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assenza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debiti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fuori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bilancio</a:t>
            </a:r>
            <a:r>
              <a:rPr sz="16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6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riconosciuti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e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6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finanziati</a:t>
            </a:r>
            <a:endParaRPr sz="1600" dirty="0">
              <a:latin typeface="Arial MT"/>
              <a:cs typeface="Arial MT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8567" y="3372167"/>
            <a:ext cx="1118171" cy="1341755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-611275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48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71353" y="341550"/>
            <a:ext cx="8452485" cy="4117499"/>
            <a:chOff x="0" y="340868"/>
            <a:chExt cx="8528685" cy="427418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1128" y="781113"/>
              <a:ext cx="6607048" cy="383374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40868"/>
              <a:ext cx="3289299" cy="2463799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116839" y="3153536"/>
            <a:ext cx="329692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esplicitare</a:t>
            </a:r>
            <a:r>
              <a:rPr sz="1600" spc="-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l’apposizione</a:t>
            </a:r>
            <a:r>
              <a:rPr sz="1600" spc="-8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del </a:t>
            </a:r>
            <a:r>
              <a:rPr sz="1600" dirty="0">
                <a:latin typeface="Arial MT"/>
                <a:cs typeface="Arial MT"/>
              </a:rPr>
              <a:t>vincolo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formale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nel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prospetto</a:t>
            </a:r>
            <a:r>
              <a:rPr sz="1600" spc="-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A.2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spc="-50" dirty="0">
                <a:latin typeface="Arial MT"/>
                <a:cs typeface="Arial MT"/>
              </a:rPr>
              <a:t>è </a:t>
            </a:r>
            <a:r>
              <a:rPr sz="1600" spc="-10" dirty="0">
                <a:latin typeface="Arial MT"/>
                <a:cs typeface="Arial MT"/>
              </a:rPr>
              <a:t>sufficiente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valorizzare,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segno </a:t>
            </a:r>
            <a:r>
              <a:rPr sz="1600" dirty="0">
                <a:latin typeface="Arial MT"/>
                <a:cs typeface="Arial MT"/>
              </a:rPr>
              <a:t>negativo,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colonna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e)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prospetto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532626" y="2393950"/>
            <a:ext cx="2580005" cy="1872614"/>
            <a:chOff x="6532626" y="2393950"/>
            <a:chExt cx="2580005" cy="1872614"/>
          </a:xfrm>
        </p:grpSpPr>
        <p:sp>
          <p:nvSpPr>
            <p:cNvPr id="8" name="object 8"/>
            <p:cNvSpPr/>
            <p:nvPr/>
          </p:nvSpPr>
          <p:spPr>
            <a:xfrm>
              <a:off x="6538976" y="2400300"/>
              <a:ext cx="538480" cy="224154"/>
            </a:xfrm>
            <a:custGeom>
              <a:avLst/>
              <a:gdLst/>
              <a:ahLst/>
              <a:cxnLst/>
              <a:rect l="l" t="t" r="r" b="b"/>
              <a:pathLst>
                <a:path w="538479" h="224155">
                  <a:moveTo>
                    <a:pt x="0" y="111887"/>
                  </a:moveTo>
                  <a:lnTo>
                    <a:pt x="27334" y="62713"/>
                  </a:lnTo>
                  <a:lnTo>
                    <a:pt x="100735" y="24602"/>
                  </a:lnTo>
                  <a:lnTo>
                    <a:pt x="150678" y="11384"/>
                  </a:lnTo>
                  <a:lnTo>
                    <a:pt x="207299" y="2958"/>
                  </a:lnTo>
                  <a:lnTo>
                    <a:pt x="268985" y="0"/>
                  </a:lnTo>
                  <a:lnTo>
                    <a:pt x="330679" y="2958"/>
                  </a:lnTo>
                  <a:lnTo>
                    <a:pt x="387318" y="11384"/>
                  </a:lnTo>
                  <a:lnTo>
                    <a:pt x="437286" y="24602"/>
                  </a:lnTo>
                  <a:lnTo>
                    <a:pt x="478966" y="41937"/>
                  </a:lnTo>
                  <a:lnTo>
                    <a:pt x="530989" y="86254"/>
                  </a:lnTo>
                  <a:lnTo>
                    <a:pt x="538099" y="111887"/>
                  </a:lnTo>
                  <a:lnTo>
                    <a:pt x="530989" y="137566"/>
                  </a:lnTo>
                  <a:lnTo>
                    <a:pt x="478966" y="181939"/>
                  </a:lnTo>
                  <a:lnTo>
                    <a:pt x="437286" y="199288"/>
                  </a:lnTo>
                  <a:lnTo>
                    <a:pt x="387318" y="212513"/>
                  </a:lnTo>
                  <a:lnTo>
                    <a:pt x="330679" y="220941"/>
                  </a:lnTo>
                  <a:lnTo>
                    <a:pt x="268985" y="223900"/>
                  </a:lnTo>
                  <a:lnTo>
                    <a:pt x="207299" y="220941"/>
                  </a:lnTo>
                  <a:lnTo>
                    <a:pt x="150678" y="212513"/>
                  </a:lnTo>
                  <a:lnTo>
                    <a:pt x="100735" y="199288"/>
                  </a:lnTo>
                  <a:lnTo>
                    <a:pt x="59082" y="181939"/>
                  </a:lnTo>
                  <a:lnTo>
                    <a:pt x="7102" y="137566"/>
                  </a:lnTo>
                  <a:lnTo>
                    <a:pt x="0" y="11188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93888" y="2924492"/>
              <a:ext cx="1118171" cy="13417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53250" y="1809750"/>
            <a:ext cx="2190750" cy="190982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" y="-544034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49</a:t>
            </a:fld>
            <a:endParaRPr spc="-25" dirty="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0610" y="544034"/>
            <a:ext cx="4862640" cy="3932716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78714" y="1054100"/>
            <a:ext cx="1660525" cy="2997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724535" algn="l"/>
                <a:tab pos="747395" algn="l"/>
                <a:tab pos="885825" algn="l"/>
                <a:tab pos="1393190" algn="l"/>
                <a:tab pos="1541145" algn="l"/>
              </a:tabLst>
            </a:pPr>
            <a:r>
              <a:rPr sz="1500" spc="-20" dirty="0">
                <a:latin typeface="Arial MT"/>
                <a:cs typeface="Arial MT"/>
              </a:rPr>
              <a:t>Sarà</a:t>
            </a:r>
            <a:r>
              <a:rPr sz="1500" dirty="0">
                <a:latin typeface="Arial MT"/>
                <a:cs typeface="Arial MT"/>
              </a:rPr>
              <a:t>	</a:t>
            </a:r>
            <a:r>
              <a:rPr sz="1500" spc="-10" dirty="0">
                <a:latin typeface="Arial MT"/>
                <a:cs typeface="Arial MT"/>
              </a:rPr>
              <a:t>necessario esplicitare </a:t>
            </a:r>
            <a:r>
              <a:rPr sz="1500" dirty="0">
                <a:latin typeface="Arial MT"/>
                <a:cs typeface="Arial MT"/>
              </a:rPr>
              <a:t>l’applicazione</a:t>
            </a:r>
            <a:r>
              <a:rPr sz="1500" spc="120" dirty="0">
                <a:latin typeface="Arial MT"/>
                <a:cs typeface="Arial MT"/>
              </a:rPr>
              <a:t> </a:t>
            </a:r>
            <a:r>
              <a:rPr sz="1500" spc="-20" dirty="0">
                <a:latin typeface="Arial MT"/>
                <a:cs typeface="Arial MT"/>
              </a:rPr>
              <a:t>della </a:t>
            </a:r>
            <a:r>
              <a:rPr sz="1500" spc="-10" dirty="0">
                <a:latin typeface="Arial MT"/>
                <a:cs typeface="Arial MT"/>
              </a:rPr>
              <a:t>quota</a:t>
            </a:r>
            <a:r>
              <a:rPr sz="1500" dirty="0">
                <a:latin typeface="Arial MT"/>
                <a:cs typeface="Arial MT"/>
              </a:rPr>
              <a:t>			</a:t>
            </a:r>
            <a:r>
              <a:rPr sz="1500" spc="-35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vincolata applica</a:t>
            </a:r>
            <a:r>
              <a:rPr sz="1500" dirty="0">
                <a:latin typeface="Arial MT"/>
                <a:cs typeface="Arial MT"/>
              </a:rPr>
              <a:t>		alla</a:t>
            </a:r>
            <a:r>
              <a:rPr sz="1500" spc="55" dirty="0">
                <a:latin typeface="Arial MT"/>
                <a:cs typeface="Arial MT"/>
              </a:rPr>
              <a:t>  </a:t>
            </a:r>
            <a:r>
              <a:rPr sz="1500" spc="-20" dirty="0">
                <a:latin typeface="Arial MT"/>
                <a:cs typeface="Arial MT"/>
              </a:rPr>
              <a:t>prima </a:t>
            </a:r>
            <a:r>
              <a:rPr sz="1500" spc="-10" dirty="0">
                <a:latin typeface="Arial MT"/>
                <a:cs typeface="Arial MT"/>
              </a:rPr>
              <a:t>annualità</a:t>
            </a:r>
            <a:r>
              <a:rPr sz="1500" dirty="0">
                <a:latin typeface="Arial MT"/>
                <a:cs typeface="Arial MT"/>
              </a:rPr>
              <a:t>		</a:t>
            </a:r>
            <a:r>
              <a:rPr sz="1500" spc="-25" dirty="0">
                <a:latin typeface="Arial MT"/>
                <a:cs typeface="Arial MT"/>
              </a:rPr>
              <a:t>del </a:t>
            </a:r>
            <a:r>
              <a:rPr sz="1500" dirty="0">
                <a:latin typeface="Arial MT"/>
                <a:cs typeface="Arial MT"/>
              </a:rPr>
              <a:t>bilancio</a:t>
            </a:r>
            <a:r>
              <a:rPr sz="1500" spc="3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anche</a:t>
            </a:r>
            <a:r>
              <a:rPr sz="1500" spc="355" dirty="0">
                <a:latin typeface="Arial MT"/>
                <a:cs typeface="Arial MT"/>
              </a:rPr>
              <a:t> </a:t>
            </a:r>
            <a:r>
              <a:rPr sz="1500" spc="-25" dirty="0">
                <a:latin typeface="Arial MT"/>
                <a:cs typeface="Arial MT"/>
              </a:rPr>
              <a:t>nel </a:t>
            </a:r>
            <a:r>
              <a:rPr sz="1500" spc="-10" dirty="0">
                <a:latin typeface="Arial MT"/>
                <a:cs typeface="Arial MT"/>
              </a:rPr>
              <a:t>prospetto</a:t>
            </a:r>
            <a:r>
              <a:rPr sz="1500" dirty="0">
                <a:latin typeface="Arial MT"/>
                <a:cs typeface="Arial MT"/>
              </a:rPr>
              <a:t>		</a:t>
            </a:r>
            <a:r>
              <a:rPr sz="1500" spc="-25" dirty="0">
                <a:latin typeface="Arial MT"/>
                <a:cs typeface="Arial MT"/>
              </a:rPr>
              <a:t>del </a:t>
            </a:r>
            <a:r>
              <a:rPr sz="1500" spc="-10" dirty="0">
                <a:latin typeface="Arial MT"/>
                <a:cs typeface="Arial MT"/>
              </a:rPr>
              <a:t>Risultato</a:t>
            </a:r>
            <a:r>
              <a:rPr sz="1500" dirty="0">
                <a:latin typeface="Arial MT"/>
                <a:cs typeface="Arial MT"/>
              </a:rPr>
              <a:t>		</a:t>
            </a:r>
            <a:r>
              <a:rPr sz="1500" spc="-10" dirty="0">
                <a:latin typeface="Arial MT"/>
                <a:cs typeface="Arial MT"/>
              </a:rPr>
              <a:t>Presunto </a:t>
            </a:r>
            <a:r>
              <a:rPr sz="1500" dirty="0">
                <a:latin typeface="Arial MT"/>
                <a:cs typeface="Arial MT"/>
              </a:rPr>
              <a:t>di</a:t>
            </a:r>
            <a:r>
              <a:rPr sz="1500" spc="17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Amministrazione </a:t>
            </a:r>
            <a:r>
              <a:rPr sz="1500" dirty="0">
                <a:latin typeface="Arial MT"/>
                <a:cs typeface="Arial MT"/>
              </a:rPr>
              <a:t>al</a:t>
            </a:r>
            <a:r>
              <a:rPr sz="1500" spc="50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31.12</a:t>
            </a:r>
            <a:r>
              <a:rPr sz="1500" spc="50" dirty="0">
                <a:latin typeface="Arial MT"/>
                <a:cs typeface="Arial MT"/>
              </a:rPr>
              <a:t>  </a:t>
            </a:r>
            <a:r>
              <a:rPr sz="1500" spc="-10" dirty="0">
                <a:latin typeface="Arial MT"/>
                <a:cs typeface="Arial MT"/>
              </a:rPr>
              <a:t>dell’anno precedente</a:t>
            </a:r>
            <a:r>
              <a:rPr sz="1500" dirty="0">
                <a:latin typeface="Arial MT"/>
                <a:cs typeface="Arial MT"/>
              </a:rPr>
              <a:t>		</a:t>
            </a:r>
            <a:r>
              <a:rPr sz="1500" spc="-50" dirty="0">
                <a:latin typeface="Arial MT"/>
                <a:cs typeface="Arial MT"/>
              </a:rPr>
              <a:t>a </a:t>
            </a:r>
            <a:r>
              <a:rPr sz="1500" dirty="0">
                <a:latin typeface="Arial MT"/>
                <a:cs typeface="Arial MT"/>
              </a:rPr>
              <a:t>quello</a:t>
            </a:r>
            <a:r>
              <a:rPr sz="1500" spc="-2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di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bilancio.</a:t>
            </a:r>
            <a:endParaRPr sz="15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0429" y="-438683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  <p:sp>
        <p:nvSpPr>
          <p:cNvPr id="3" name="object 3"/>
          <p:cNvSpPr/>
          <p:nvPr/>
        </p:nvSpPr>
        <p:spPr>
          <a:xfrm>
            <a:off x="318909" y="3186963"/>
            <a:ext cx="8390890" cy="831215"/>
          </a:xfrm>
          <a:custGeom>
            <a:avLst/>
            <a:gdLst/>
            <a:ahLst/>
            <a:cxnLst/>
            <a:rect l="l" t="t" r="r" b="b"/>
            <a:pathLst>
              <a:path w="8390890" h="831214">
                <a:moveTo>
                  <a:pt x="0" y="830999"/>
                </a:moveTo>
                <a:lnTo>
                  <a:pt x="8390763" y="830999"/>
                </a:lnTo>
                <a:lnTo>
                  <a:pt x="8390763" y="0"/>
                </a:lnTo>
                <a:lnTo>
                  <a:pt x="0" y="0"/>
                </a:lnTo>
                <a:lnTo>
                  <a:pt x="0" y="830999"/>
                </a:lnTo>
                <a:close/>
              </a:path>
            </a:pathLst>
          </a:custGeom>
          <a:ln w="12699">
            <a:solidFill>
              <a:srgbClr val="FBBB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7865" y="3216401"/>
            <a:ext cx="8211184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L’iter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predisposizione</a:t>
            </a:r>
            <a:r>
              <a:rPr sz="16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del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bilancio</a:t>
            </a:r>
            <a:r>
              <a:rPr sz="16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negli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enti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piccole</a:t>
            </a:r>
            <a:r>
              <a:rPr sz="16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dimensioni</a:t>
            </a:r>
            <a:r>
              <a:rPr sz="16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prevede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un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atto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di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indirizzo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della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giunta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ma</a:t>
            </a:r>
            <a:r>
              <a:rPr sz="1600" spc="-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solo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la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predisposizione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un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bilancio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tecnico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entro</a:t>
            </a:r>
            <a:r>
              <a:rPr sz="1600" spc="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il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30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 settembre,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sul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quale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la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giunta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elaborerà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le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previsioni</a:t>
            </a:r>
            <a:r>
              <a:rPr sz="16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con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il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supporto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degli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uffici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757298" y="748283"/>
            <a:ext cx="6626225" cy="501650"/>
            <a:chOff x="1757298" y="748283"/>
            <a:chExt cx="6626225" cy="501650"/>
          </a:xfrm>
        </p:grpSpPr>
        <p:sp>
          <p:nvSpPr>
            <p:cNvPr id="6" name="object 6"/>
            <p:cNvSpPr/>
            <p:nvPr/>
          </p:nvSpPr>
          <p:spPr>
            <a:xfrm>
              <a:off x="1763648" y="754633"/>
              <a:ext cx="6613525" cy="488950"/>
            </a:xfrm>
            <a:custGeom>
              <a:avLst/>
              <a:gdLst/>
              <a:ahLst/>
              <a:cxnLst/>
              <a:rect l="l" t="t" r="r" b="b"/>
              <a:pathLst>
                <a:path w="6613525" h="488950">
                  <a:moveTo>
                    <a:pt x="6531864" y="0"/>
                  </a:moveTo>
                  <a:lnTo>
                    <a:pt x="81533" y="0"/>
                  </a:lnTo>
                  <a:lnTo>
                    <a:pt x="49827" y="6417"/>
                  </a:lnTo>
                  <a:lnTo>
                    <a:pt x="23907" y="23907"/>
                  </a:lnTo>
                  <a:lnTo>
                    <a:pt x="6417" y="49827"/>
                  </a:lnTo>
                  <a:lnTo>
                    <a:pt x="0" y="81533"/>
                  </a:lnTo>
                  <a:lnTo>
                    <a:pt x="0" y="407162"/>
                  </a:lnTo>
                  <a:lnTo>
                    <a:pt x="6417" y="438868"/>
                  </a:lnTo>
                  <a:lnTo>
                    <a:pt x="23907" y="464788"/>
                  </a:lnTo>
                  <a:lnTo>
                    <a:pt x="49827" y="482278"/>
                  </a:lnTo>
                  <a:lnTo>
                    <a:pt x="81533" y="488695"/>
                  </a:lnTo>
                  <a:lnTo>
                    <a:pt x="6531864" y="488695"/>
                  </a:lnTo>
                  <a:lnTo>
                    <a:pt x="6563550" y="482278"/>
                  </a:lnTo>
                  <a:lnTo>
                    <a:pt x="6589426" y="464788"/>
                  </a:lnTo>
                  <a:lnTo>
                    <a:pt x="6606873" y="438868"/>
                  </a:lnTo>
                  <a:lnTo>
                    <a:pt x="6613271" y="407162"/>
                  </a:lnTo>
                  <a:lnTo>
                    <a:pt x="6613271" y="81533"/>
                  </a:lnTo>
                  <a:lnTo>
                    <a:pt x="6606873" y="49827"/>
                  </a:lnTo>
                  <a:lnTo>
                    <a:pt x="6589426" y="23907"/>
                  </a:lnTo>
                  <a:lnTo>
                    <a:pt x="6563550" y="6417"/>
                  </a:lnTo>
                  <a:lnTo>
                    <a:pt x="6531864" y="0"/>
                  </a:lnTo>
                  <a:close/>
                </a:path>
              </a:pathLst>
            </a:custGeom>
            <a:solidFill>
              <a:srgbClr val="0043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763648" y="754633"/>
              <a:ext cx="6613525" cy="488950"/>
            </a:xfrm>
            <a:custGeom>
              <a:avLst/>
              <a:gdLst/>
              <a:ahLst/>
              <a:cxnLst/>
              <a:rect l="l" t="t" r="r" b="b"/>
              <a:pathLst>
                <a:path w="6613525" h="488950">
                  <a:moveTo>
                    <a:pt x="0" y="81533"/>
                  </a:moveTo>
                  <a:lnTo>
                    <a:pt x="6417" y="49827"/>
                  </a:lnTo>
                  <a:lnTo>
                    <a:pt x="23907" y="23907"/>
                  </a:lnTo>
                  <a:lnTo>
                    <a:pt x="49827" y="6417"/>
                  </a:lnTo>
                  <a:lnTo>
                    <a:pt x="81533" y="0"/>
                  </a:lnTo>
                  <a:lnTo>
                    <a:pt x="6531864" y="0"/>
                  </a:lnTo>
                  <a:lnTo>
                    <a:pt x="6563550" y="6417"/>
                  </a:lnTo>
                  <a:lnTo>
                    <a:pt x="6589426" y="23907"/>
                  </a:lnTo>
                  <a:lnTo>
                    <a:pt x="6606873" y="49827"/>
                  </a:lnTo>
                  <a:lnTo>
                    <a:pt x="6613271" y="81533"/>
                  </a:lnTo>
                  <a:lnTo>
                    <a:pt x="6613271" y="407162"/>
                  </a:lnTo>
                  <a:lnTo>
                    <a:pt x="6606873" y="438868"/>
                  </a:lnTo>
                  <a:lnTo>
                    <a:pt x="6589426" y="464788"/>
                  </a:lnTo>
                  <a:lnTo>
                    <a:pt x="6563550" y="482278"/>
                  </a:lnTo>
                  <a:lnTo>
                    <a:pt x="6531864" y="488695"/>
                  </a:lnTo>
                  <a:lnTo>
                    <a:pt x="81533" y="488695"/>
                  </a:lnTo>
                  <a:lnTo>
                    <a:pt x="49827" y="482278"/>
                  </a:lnTo>
                  <a:lnTo>
                    <a:pt x="23907" y="464788"/>
                  </a:lnTo>
                  <a:lnTo>
                    <a:pt x="6417" y="438868"/>
                  </a:lnTo>
                  <a:lnTo>
                    <a:pt x="0" y="407162"/>
                  </a:lnTo>
                  <a:lnTo>
                    <a:pt x="0" y="81533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699128" y="843534"/>
            <a:ext cx="27451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cap="small" dirty="0">
                <a:solidFill>
                  <a:srgbClr val="FFC000"/>
                </a:solidFill>
                <a:latin typeface="Arial"/>
                <a:cs typeface="Arial"/>
              </a:rPr>
              <a:t>Enti</a:t>
            </a:r>
            <a:r>
              <a:rPr sz="1800" b="1" cap="small" spc="50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800" b="1" cap="small" dirty="0">
                <a:solidFill>
                  <a:srgbClr val="FFC000"/>
                </a:solidFill>
                <a:latin typeface="Arial"/>
                <a:cs typeface="Arial"/>
              </a:rPr>
              <a:t>di</a:t>
            </a:r>
            <a:r>
              <a:rPr sz="1800" b="1" cap="small" spc="55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800" b="1" cap="small" dirty="0">
                <a:solidFill>
                  <a:srgbClr val="FFC000"/>
                </a:solidFill>
                <a:latin typeface="Arial"/>
                <a:cs typeface="Arial"/>
              </a:rPr>
              <a:t>piccole</a:t>
            </a:r>
            <a:r>
              <a:rPr sz="1800" b="1" cap="small" spc="55" dirty="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sz="1800" b="1" cap="small" spc="-50" dirty="0">
                <a:solidFill>
                  <a:srgbClr val="FFC000"/>
                </a:solidFill>
                <a:latin typeface="Arial"/>
                <a:cs typeface="Arial"/>
              </a:rPr>
              <a:t>dimensioni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85812" y="1405318"/>
            <a:ext cx="3094355" cy="866775"/>
            <a:chOff x="785812" y="1405318"/>
            <a:chExt cx="3094355" cy="866775"/>
          </a:xfrm>
        </p:grpSpPr>
        <p:sp>
          <p:nvSpPr>
            <p:cNvPr id="10" name="object 10"/>
            <p:cNvSpPr/>
            <p:nvPr/>
          </p:nvSpPr>
          <p:spPr>
            <a:xfrm>
              <a:off x="790575" y="1410080"/>
              <a:ext cx="3084830" cy="857250"/>
            </a:xfrm>
            <a:custGeom>
              <a:avLst/>
              <a:gdLst/>
              <a:ahLst/>
              <a:cxnLst/>
              <a:rect l="l" t="t" r="r" b="b"/>
              <a:pathLst>
                <a:path w="3084829" h="857250">
                  <a:moveTo>
                    <a:pt x="2941828" y="0"/>
                  </a:moveTo>
                  <a:lnTo>
                    <a:pt x="142862" y="0"/>
                  </a:lnTo>
                  <a:lnTo>
                    <a:pt x="97705" y="7274"/>
                  </a:lnTo>
                  <a:lnTo>
                    <a:pt x="58487" y="27533"/>
                  </a:lnTo>
                  <a:lnTo>
                    <a:pt x="27562" y="58430"/>
                  </a:lnTo>
                  <a:lnTo>
                    <a:pt x="7282" y="97617"/>
                  </a:lnTo>
                  <a:lnTo>
                    <a:pt x="0" y="142748"/>
                  </a:lnTo>
                  <a:lnTo>
                    <a:pt x="0" y="714248"/>
                  </a:lnTo>
                  <a:lnTo>
                    <a:pt x="7282" y="759378"/>
                  </a:lnTo>
                  <a:lnTo>
                    <a:pt x="27562" y="798565"/>
                  </a:lnTo>
                  <a:lnTo>
                    <a:pt x="58487" y="829462"/>
                  </a:lnTo>
                  <a:lnTo>
                    <a:pt x="97705" y="849721"/>
                  </a:lnTo>
                  <a:lnTo>
                    <a:pt x="142862" y="856996"/>
                  </a:lnTo>
                  <a:lnTo>
                    <a:pt x="2941828" y="856996"/>
                  </a:lnTo>
                  <a:lnTo>
                    <a:pt x="2986971" y="849721"/>
                  </a:lnTo>
                  <a:lnTo>
                    <a:pt x="3026190" y="829462"/>
                  </a:lnTo>
                  <a:lnTo>
                    <a:pt x="3057124" y="798565"/>
                  </a:lnTo>
                  <a:lnTo>
                    <a:pt x="3077415" y="759378"/>
                  </a:lnTo>
                  <a:lnTo>
                    <a:pt x="3084703" y="714248"/>
                  </a:lnTo>
                  <a:lnTo>
                    <a:pt x="3084703" y="142748"/>
                  </a:lnTo>
                  <a:lnTo>
                    <a:pt x="3077415" y="97617"/>
                  </a:lnTo>
                  <a:lnTo>
                    <a:pt x="3057124" y="58430"/>
                  </a:lnTo>
                  <a:lnTo>
                    <a:pt x="3026190" y="27533"/>
                  </a:lnTo>
                  <a:lnTo>
                    <a:pt x="2986971" y="7274"/>
                  </a:lnTo>
                  <a:lnTo>
                    <a:pt x="294182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90575" y="1410080"/>
              <a:ext cx="3084830" cy="857250"/>
            </a:xfrm>
            <a:custGeom>
              <a:avLst/>
              <a:gdLst/>
              <a:ahLst/>
              <a:cxnLst/>
              <a:rect l="l" t="t" r="r" b="b"/>
              <a:pathLst>
                <a:path w="3084829" h="857250">
                  <a:moveTo>
                    <a:pt x="0" y="142748"/>
                  </a:moveTo>
                  <a:lnTo>
                    <a:pt x="7282" y="97617"/>
                  </a:lnTo>
                  <a:lnTo>
                    <a:pt x="27562" y="58430"/>
                  </a:lnTo>
                  <a:lnTo>
                    <a:pt x="58487" y="27533"/>
                  </a:lnTo>
                  <a:lnTo>
                    <a:pt x="97705" y="7274"/>
                  </a:lnTo>
                  <a:lnTo>
                    <a:pt x="142862" y="0"/>
                  </a:lnTo>
                  <a:lnTo>
                    <a:pt x="2941828" y="0"/>
                  </a:lnTo>
                  <a:lnTo>
                    <a:pt x="2986971" y="7274"/>
                  </a:lnTo>
                  <a:lnTo>
                    <a:pt x="3026190" y="27533"/>
                  </a:lnTo>
                  <a:lnTo>
                    <a:pt x="3057124" y="58430"/>
                  </a:lnTo>
                  <a:lnTo>
                    <a:pt x="3077415" y="97617"/>
                  </a:lnTo>
                  <a:lnTo>
                    <a:pt x="3084703" y="142748"/>
                  </a:lnTo>
                  <a:lnTo>
                    <a:pt x="3084703" y="714248"/>
                  </a:lnTo>
                  <a:lnTo>
                    <a:pt x="3077415" y="759378"/>
                  </a:lnTo>
                  <a:lnTo>
                    <a:pt x="3057124" y="798565"/>
                  </a:lnTo>
                  <a:lnTo>
                    <a:pt x="3026190" y="829462"/>
                  </a:lnTo>
                  <a:lnTo>
                    <a:pt x="2986971" y="849721"/>
                  </a:lnTo>
                  <a:lnTo>
                    <a:pt x="2941828" y="856996"/>
                  </a:lnTo>
                  <a:lnTo>
                    <a:pt x="142862" y="856996"/>
                  </a:lnTo>
                  <a:lnTo>
                    <a:pt x="97705" y="849721"/>
                  </a:lnTo>
                  <a:lnTo>
                    <a:pt x="58487" y="829462"/>
                  </a:lnTo>
                  <a:lnTo>
                    <a:pt x="27562" y="798565"/>
                  </a:lnTo>
                  <a:lnTo>
                    <a:pt x="7282" y="759378"/>
                  </a:lnTo>
                  <a:lnTo>
                    <a:pt x="0" y="714248"/>
                  </a:lnTo>
                  <a:lnTo>
                    <a:pt x="0" y="142748"/>
                  </a:lnTo>
                  <a:close/>
                </a:path>
              </a:pathLst>
            </a:custGeom>
            <a:ln w="9525">
              <a:solidFill>
                <a:srgbClr val="0043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237589" y="1716989"/>
            <a:ext cx="2192020" cy="2330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con</a:t>
            </a:r>
            <a:r>
              <a:rPr sz="135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meno</a:t>
            </a:r>
            <a:r>
              <a:rPr sz="135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350" b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50</a:t>
            </a:r>
            <a:r>
              <a:rPr sz="1350" b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spc="-10" dirty="0">
                <a:solidFill>
                  <a:srgbClr val="00438D"/>
                </a:solidFill>
                <a:latin typeface="Arial"/>
                <a:cs typeface="Arial"/>
              </a:rPr>
              <a:t>dipendenti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5065585" y="1405318"/>
            <a:ext cx="3336925" cy="892175"/>
            <a:chOff x="5065585" y="1405318"/>
            <a:chExt cx="3336925" cy="892175"/>
          </a:xfrm>
        </p:grpSpPr>
        <p:sp>
          <p:nvSpPr>
            <p:cNvPr id="14" name="object 14"/>
            <p:cNvSpPr/>
            <p:nvPr/>
          </p:nvSpPr>
          <p:spPr>
            <a:xfrm>
              <a:off x="5070347" y="1410080"/>
              <a:ext cx="3327400" cy="882650"/>
            </a:xfrm>
            <a:custGeom>
              <a:avLst/>
              <a:gdLst/>
              <a:ahLst/>
              <a:cxnLst/>
              <a:rect l="l" t="t" r="r" b="b"/>
              <a:pathLst>
                <a:path w="3327400" h="882650">
                  <a:moveTo>
                    <a:pt x="3180206" y="0"/>
                  </a:moveTo>
                  <a:lnTo>
                    <a:pt x="147065" y="0"/>
                  </a:lnTo>
                  <a:lnTo>
                    <a:pt x="100559" y="7491"/>
                  </a:lnTo>
                  <a:lnTo>
                    <a:pt x="60185" y="28358"/>
                  </a:lnTo>
                  <a:lnTo>
                    <a:pt x="28358" y="60185"/>
                  </a:lnTo>
                  <a:lnTo>
                    <a:pt x="7491" y="100559"/>
                  </a:lnTo>
                  <a:lnTo>
                    <a:pt x="0" y="147066"/>
                  </a:lnTo>
                  <a:lnTo>
                    <a:pt x="0" y="735457"/>
                  </a:lnTo>
                  <a:lnTo>
                    <a:pt x="7491" y="781914"/>
                  </a:lnTo>
                  <a:lnTo>
                    <a:pt x="28358" y="822282"/>
                  </a:lnTo>
                  <a:lnTo>
                    <a:pt x="60185" y="854127"/>
                  </a:lnTo>
                  <a:lnTo>
                    <a:pt x="100559" y="875018"/>
                  </a:lnTo>
                  <a:lnTo>
                    <a:pt x="147065" y="882523"/>
                  </a:lnTo>
                  <a:lnTo>
                    <a:pt x="3180206" y="882523"/>
                  </a:lnTo>
                  <a:lnTo>
                    <a:pt x="3226713" y="875018"/>
                  </a:lnTo>
                  <a:lnTo>
                    <a:pt x="3267087" y="854127"/>
                  </a:lnTo>
                  <a:lnTo>
                    <a:pt x="3298914" y="822282"/>
                  </a:lnTo>
                  <a:lnTo>
                    <a:pt x="3319781" y="781914"/>
                  </a:lnTo>
                  <a:lnTo>
                    <a:pt x="3327273" y="735457"/>
                  </a:lnTo>
                  <a:lnTo>
                    <a:pt x="3327273" y="147066"/>
                  </a:lnTo>
                  <a:lnTo>
                    <a:pt x="3319781" y="100559"/>
                  </a:lnTo>
                  <a:lnTo>
                    <a:pt x="3298914" y="60185"/>
                  </a:lnTo>
                  <a:lnTo>
                    <a:pt x="3267087" y="28358"/>
                  </a:lnTo>
                  <a:lnTo>
                    <a:pt x="3226713" y="7491"/>
                  </a:lnTo>
                  <a:lnTo>
                    <a:pt x="318020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070347" y="1410080"/>
              <a:ext cx="3327400" cy="882650"/>
            </a:xfrm>
            <a:custGeom>
              <a:avLst/>
              <a:gdLst/>
              <a:ahLst/>
              <a:cxnLst/>
              <a:rect l="l" t="t" r="r" b="b"/>
              <a:pathLst>
                <a:path w="3327400" h="882650">
                  <a:moveTo>
                    <a:pt x="0" y="147066"/>
                  </a:moveTo>
                  <a:lnTo>
                    <a:pt x="7491" y="100559"/>
                  </a:lnTo>
                  <a:lnTo>
                    <a:pt x="28358" y="60185"/>
                  </a:lnTo>
                  <a:lnTo>
                    <a:pt x="60185" y="28358"/>
                  </a:lnTo>
                  <a:lnTo>
                    <a:pt x="100559" y="7491"/>
                  </a:lnTo>
                  <a:lnTo>
                    <a:pt x="147065" y="0"/>
                  </a:lnTo>
                  <a:lnTo>
                    <a:pt x="3180206" y="0"/>
                  </a:lnTo>
                  <a:lnTo>
                    <a:pt x="3226713" y="7491"/>
                  </a:lnTo>
                  <a:lnTo>
                    <a:pt x="3267087" y="28358"/>
                  </a:lnTo>
                  <a:lnTo>
                    <a:pt x="3298914" y="60185"/>
                  </a:lnTo>
                  <a:lnTo>
                    <a:pt x="3319781" y="100559"/>
                  </a:lnTo>
                  <a:lnTo>
                    <a:pt x="3327273" y="147066"/>
                  </a:lnTo>
                  <a:lnTo>
                    <a:pt x="3327273" y="735457"/>
                  </a:lnTo>
                  <a:lnTo>
                    <a:pt x="3319781" y="781914"/>
                  </a:lnTo>
                  <a:lnTo>
                    <a:pt x="3298914" y="822282"/>
                  </a:lnTo>
                  <a:lnTo>
                    <a:pt x="3267087" y="854127"/>
                  </a:lnTo>
                  <a:lnTo>
                    <a:pt x="3226713" y="875018"/>
                  </a:lnTo>
                  <a:lnTo>
                    <a:pt x="3180206" y="882523"/>
                  </a:lnTo>
                  <a:lnTo>
                    <a:pt x="147065" y="882523"/>
                  </a:lnTo>
                  <a:lnTo>
                    <a:pt x="100559" y="875018"/>
                  </a:lnTo>
                  <a:lnTo>
                    <a:pt x="60185" y="854127"/>
                  </a:lnTo>
                  <a:lnTo>
                    <a:pt x="28358" y="822282"/>
                  </a:lnTo>
                  <a:lnTo>
                    <a:pt x="7491" y="781914"/>
                  </a:lnTo>
                  <a:lnTo>
                    <a:pt x="0" y="735457"/>
                  </a:lnTo>
                  <a:lnTo>
                    <a:pt x="0" y="147066"/>
                  </a:lnTo>
                  <a:close/>
                </a:path>
              </a:pathLst>
            </a:custGeom>
            <a:ln w="9525">
              <a:solidFill>
                <a:srgbClr val="0043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196332" y="1524380"/>
            <a:ext cx="3075305" cy="643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privi</a:t>
            </a:r>
            <a:r>
              <a:rPr sz="1350" b="1" spc="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di struttura</a:t>
            </a:r>
            <a:r>
              <a:rPr sz="1350" b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spc="-10" dirty="0">
                <a:solidFill>
                  <a:srgbClr val="00438D"/>
                </a:solidFill>
                <a:latin typeface="Arial"/>
                <a:cs typeface="Arial"/>
              </a:rPr>
              <a:t>organizzativa</a:t>
            </a:r>
            <a:r>
              <a:rPr sz="135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spc="-10" dirty="0">
                <a:solidFill>
                  <a:srgbClr val="00438D"/>
                </a:solidFill>
                <a:latin typeface="Arial"/>
                <a:cs typeface="Arial"/>
              </a:rPr>
              <a:t>idonea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a</a:t>
            </a:r>
            <a:r>
              <a:rPr sz="135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formulare</a:t>
            </a:r>
            <a:r>
              <a:rPr sz="135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le</a:t>
            </a:r>
            <a:r>
              <a:rPr sz="135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previsioni</a:t>
            </a:r>
            <a:r>
              <a:rPr sz="135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spc="-10" dirty="0">
                <a:solidFill>
                  <a:srgbClr val="00438D"/>
                </a:solidFill>
                <a:latin typeface="Arial"/>
                <a:cs typeface="Arial"/>
              </a:rPr>
              <a:t>(responsa-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bile</a:t>
            </a:r>
            <a:r>
              <a:rPr sz="135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tecnico,</a:t>
            </a:r>
            <a:r>
              <a:rPr sz="135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35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personale</a:t>
            </a:r>
            <a:r>
              <a:rPr sz="135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135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350" b="1" spc="-10" dirty="0">
                <a:solidFill>
                  <a:srgbClr val="00438D"/>
                </a:solidFill>
                <a:latin typeface="Arial"/>
                <a:cs typeface="Arial"/>
              </a:rPr>
              <a:t>entrate)</a:t>
            </a:r>
            <a:endParaRPr sz="13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07255" y="1716151"/>
            <a:ext cx="539115" cy="2324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50" spc="-10" dirty="0">
                <a:latin typeface="Arial MT"/>
                <a:cs typeface="Arial MT"/>
              </a:rPr>
              <a:t>ovvero</a:t>
            </a:r>
            <a:endParaRPr sz="1350">
              <a:latin typeface="Arial MT"/>
              <a:cs typeface="Arial MT"/>
            </a:endParaRPr>
          </a:p>
        </p:txBody>
      </p:sp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88186" y="2292553"/>
            <a:ext cx="1140968" cy="94239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362484" y="-47485"/>
            <a:ext cx="1353084" cy="85725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-519217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50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220104" y="650071"/>
            <a:ext cx="8520430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In</a:t>
            </a:r>
            <a:r>
              <a:rPr sz="1400" spc="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materia</a:t>
            </a:r>
            <a:r>
              <a:rPr sz="1400" spc="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indebitamento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degli</a:t>
            </a:r>
            <a:r>
              <a:rPr sz="1400" spc="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enti</a:t>
            </a:r>
            <a:r>
              <a:rPr sz="1400" spc="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locali,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l’art.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6-</a:t>
            </a:r>
            <a:r>
              <a:rPr sz="1400" dirty="0">
                <a:latin typeface="Arial MT"/>
                <a:cs typeface="Arial MT"/>
              </a:rPr>
              <a:t>quinquies</a:t>
            </a:r>
            <a:r>
              <a:rPr sz="1400" spc="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d.l.</a:t>
            </a:r>
            <a:r>
              <a:rPr sz="1400" spc="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215/2023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dispone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l’estensione,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fino</a:t>
            </a:r>
            <a:r>
              <a:rPr sz="1400" spc="3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al </a:t>
            </a:r>
            <a:r>
              <a:rPr sz="1400" dirty="0">
                <a:latin typeface="Arial MT"/>
                <a:cs typeface="Arial MT"/>
              </a:rPr>
              <a:t>2026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compreso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della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possibilità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utilizzare,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senza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vincoli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destinazione,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quindi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anche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spese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correnti,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50" dirty="0">
                <a:latin typeface="Arial MT"/>
                <a:cs typeface="Arial MT"/>
              </a:rPr>
              <a:t>i </a:t>
            </a:r>
            <a:r>
              <a:rPr sz="1400" dirty="0">
                <a:latin typeface="Arial MT"/>
                <a:cs typeface="Arial MT"/>
              </a:rPr>
              <a:t>risparmi</a:t>
            </a:r>
            <a:r>
              <a:rPr sz="1400" spc="3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derivanti</a:t>
            </a:r>
            <a:r>
              <a:rPr sz="1400" spc="3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operazioni</a:t>
            </a:r>
            <a:r>
              <a:rPr sz="1400" spc="3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rinegoziazione</a:t>
            </a:r>
            <a:r>
              <a:rPr sz="1400" spc="3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dei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mutui</a:t>
            </a:r>
            <a:r>
              <a:rPr sz="1400" spc="3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3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riacquisto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titoli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obbligazionari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emessi </a:t>
            </a:r>
            <a:r>
              <a:rPr sz="1400" dirty="0">
                <a:latin typeface="Arial MT"/>
                <a:cs typeface="Arial MT"/>
              </a:rPr>
              <a:t>prevista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dall’art.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7,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comma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2,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d.l.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78/2015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(comma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1).</a:t>
            </a:r>
            <a:endParaRPr sz="1400" dirty="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8551" y="1611401"/>
            <a:ext cx="7683246" cy="1131036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705104" y="2949320"/>
            <a:ext cx="730059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Grazie</a:t>
            </a:r>
            <a:r>
              <a:rPr sz="16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alle</a:t>
            </a:r>
            <a:r>
              <a:rPr sz="1600" b="1" i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modifiche apportate</a:t>
            </a:r>
            <a:r>
              <a:rPr sz="1600" b="1" i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dall’art.</a:t>
            </a:r>
            <a:r>
              <a:rPr sz="1600" b="1" i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7,</a:t>
            </a:r>
            <a:r>
              <a:rPr sz="1600" b="1" i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comma</a:t>
            </a:r>
            <a:r>
              <a:rPr sz="16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2,</a:t>
            </a:r>
            <a:r>
              <a:rPr sz="1600" b="1" i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600" b="1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DL</a:t>
            </a:r>
            <a:r>
              <a:rPr sz="1600" b="1" i="1" spc="-7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78/2015,</a:t>
            </a:r>
            <a:r>
              <a:rPr sz="16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spc="-50" dirty="0">
                <a:solidFill>
                  <a:srgbClr val="00438D"/>
                </a:solidFill>
                <a:latin typeface="Arial"/>
                <a:cs typeface="Arial"/>
              </a:rPr>
              <a:t>i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risparmi</a:t>
            </a:r>
            <a:r>
              <a:rPr sz="1600" b="1" i="1" spc="-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possono</a:t>
            </a:r>
            <a:r>
              <a:rPr sz="16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essere</a:t>
            </a:r>
            <a:r>
              <a:rPr sz="16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utilizzati fino</a:t>
            </a:r>
            <a:r>
              <a:rPr sz="1600" b="1" i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6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2027</a:t>
            </a:r>
            <a:r>
              <a:rPr sz="1600" b="1" i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compreso</a:t>
            </a:r>
            <a:r>
              <a:rPr sz="1600" b="1" i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600" b="1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438D"/>
                </a:solidFill>
                <a:latin typeface="Arial"/>
                <a:cs typeface="Arial"/>
              </a:rPr>
              <a:t>spese</a:t>
            </a:r>
            <a:r>
              <a:rPr sz="1600" b="1" i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i="1" spc="-10" dirty="0">
                <a:solidFill>
                  <a:srgbClr val="00438D"/>
                </a:solidFill>
                <a:latin typeface="Arial"/>
                <a:cs typeface="Arial"/>
              </a:rPr>
              <a:t>correnti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2884" y="155324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Il</a:t>
            </a:r>
            <a:r>
              <a:rPr sz="2000" spc="-20" dirty="0"/>
              <a:t> </a:t>
            </a:r>
            <a:r>
              <a:rPr sz="2000" dirty="0"/>
              <a:t>bilancio</a:t>
            </a:r>
            <a:r>
              <a:rPr sz="2000" spc="-35" dirty="0"/>
              <a:t> </a:t>
            </a:r>
            <a:r>
              <a:rPr sz="2000" dirty="0"/>
              <a:t>di</a:t>
            </a:r>
            <a:r>
              <a:rPr sz="2000" spc="-20" dirty="0"/>
              <a:t> </a:t>
            </a:r>
            <a:r>
              <a:rPr sz="2000" dirty="0"/>
              <a:t>previsione</a:t>
            </a:r>
            <a:r>
              <a:rPr sz="2000" spc="20" dirty="0"/>
              <a:t> </a:t>
            </a:r>
            <a:r>
              <a:rPr sz="2000" spc="-10" dirty="0"/>
              <a:t>2025-</a:t>
            </a:r>
            <a:r>
              <a:rPr sz="2000" dirty="0"/>
              <a:t>2027/2:</a:t>
            </a:r>
            <a:r>
              <a:rPr sz="2000" spc="10" dirty="0"/>
              <a:t> </a:t>
            </a:r>
            <a:r>
              <a:rPr sz="2000" dirty="0"/>
              <a:t>gli</a:t>
            </a:r>
            <a:r>
              <a:rPr sz="2000" spc="-10" dirty="0"/>
              <a:t> </a:t>
            </a:r>
            <a:r>
              <a:rPr sz="2000" dirty="0" err="1"/>
              <a:t>altri</a:t>
            </a:r>
            <a:r>
              <a:rPr sz="2000" spc="-10" dirty="0"/>
              <a:t> </a:t>
            </a:r>
            <a:r>
              <a:rPr sz="2000" spc="-10" dirty="0" err="1"/>
              <a:t>accantonamenti</a:t>
            </a:r>
            <a:endParaRPr sz="2000" spc="-1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5625" y="1722996"/>
            <a:ext cx="6980808" cy="219341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22884" y="641984"/>
            <a:ext cx="8464550" cy="10560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350" dirty="0">
                <a:latin typeface="Arial MT"/>
                <a:cs typeface="Arial MT"/>
              </a:rPr>
              <a:t>Il</a:t>
            </a:r>
            <a:r>
              <a:rPr sz="1350" spc="2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rinnovo</a:t>
            </a:r>
            <a:r>
              <a:rPr sz="1350" spc="2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dei</a:t>
            </a:r>
            <a:r>
              <a:rPr sz="1350" spc="20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contratti</a:t>
            </a:r>
            <a:r>
              <a:rPr sz="1350" spc="2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nazionali</a:t>
            </a:r>
            <a:r>
              <a:rPr sz="1350" spc="2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di</a:t>
            </a:r>
            <a:r>
              <a:rPr sz="1350" spc="2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lavoro</a:t>
            </a:r>
            <a:r>
              <a:rPr sz="1350" spc="2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per</a:t>
            </a:r>
            <a:r>
              <a:rPr sz="1350" spc="229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il</a:t>
            </a:r>
            <a:r>
              <a:rPr sz="1350" spc="2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periodo</a:t>
            </a:r>
            <a:r>
              <a:rPr sz="1350" spc="225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2022-</a:t>
            </a:r>
            <a:r>
              <a:rPr sz="1350" dirty="0">
                <a:latin typeface="Arial MT"/>
                <a:cs typeface="Arial MT"/>
              </a:rPr>
              <a:t>2024</a:t>
            </a:r>
            <a:r>
              <a:rPr sz="1350" spc="2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è</a:t>
            </a:r>
            <a:r>
              <a:rPr sz="1350" spc="2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subordinata</a:t>
            </a:r>
            <a:r>
              <a:rPr sz="1350" spc="229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alla</a:t>
            </a:r>
            <a:r>
              <a:rPr sz="1350" spc="2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quantificazione</a:t>
            </a:r>
            <a:r>
              <a:rPr sz="1350" spc="229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delle </a:t>
            </a:r>
            <a:r>
              <a:rPr sz="1350" dirty="0">
                <a:latin typeface="Arial MT"/>
                <a:cs typeface="Arial MT"/>
              </a:rPr>
              <a:t>risorse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da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destinare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tale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finalità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ed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al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reperimento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della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relativa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provvista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finanziaria.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</a:t>
            </a:r>
            <a:r>
              <a:rPr sz="1350" spc="-8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tale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proposito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la</a:t>
            </a:r>
            <a:r>
              <a:rPr sz="1350" spc="-10" dirty="0">
                <a:latin typeface="Arial MT"/>
                <a:cs typeface="Arial MT"/>
              </a:rPr>
              <a:t> legge </a:t>
            </a:r>
            <a:r>
              <a:rPr sz="1350" dirty="0">
                <a:latin typeface="Arial MT"/>
                <a:cs typeface="Arial MT"/>
              </a:rPr>
              <a:t>213/2023,</a:t>
            </a:r>
            <a:r>
              <a:rPr sz="1350" spc="-4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commi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27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29-</a:t>
            </a:r>
            <a:r>
              <a:rPr sz="1350" dirty="0">
                <a:latin typeface="Arial MT"/>
                <a:cs typeface="Arial MT"/>
              </a:rPr>
              <a:t>30,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ha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stanziato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nel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bilancio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statale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le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risorse</a:t>
            </a:r>
            <a:r>
              <a:rPr sz="1350" spc="-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necessarie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per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complessivi</a:t>
            </a:r>
            <a:r>
              <a:rPr sz="1350" spc="-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8</a:t>
            </a:r>
            <a:r>
              <a:rPr sz="1350" spc="-3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miliardi</a:t>
            </a:r>
            <a:r>
              <a:rPr sz="1350" spc="-15" dirty="0">
                <a:latin typeface="Arial MT"/>
                <a:cs typeface="Arial MT"/>
              </a:rPr>
              <a:t> </a:t>
            </a:r>
            <a:r>
              <a:rPr sz="1350" spc="-25" dirty="0">
                <a:latin typeface="Arial MT"/>
                <a:cs typeface="Arial MT"/>
              </a:rPr>
              <a:t>di </a:t>
            </a:r>
            <a:r>
              <a:rPr sz="1350" dirty="0">
                <a:latin typeface="Arial MT"/>
                <a:cs typeface="Arial MT"/>
              </a:rPr>
              <a:t>euro</a:t>
            </a:r>
            <a:r>
              <a:rPr sz="1350" spc="1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(3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miliardi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per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il</a:t>
            </a:r>
            <a:r>
              <a:rPr sz="1350" spc="1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2024</a:t>
            </a:r>
            <a:r>
              <a:rPr sz="1350" spc="1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5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miliardi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regime</a:t>
            </a:r>
            <a:r>
              <a:rPr sz="1350" spc="1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dal</a:t>
            </a:r>
            <a:r>
              <a:rPr sz="1350" spc="1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2025)</a:t>
            </a:r>
            <a:r>
              <a:rPr sz="1350" spc="12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che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si</a:t>
            </a:r>
            <a:r>
              <a:rPr sz="1350" spc="1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aggiungono</a:t>
            </a:r>
            <a:r>
              <a:rPr sz="1350" spc="1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quelli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già</a:t>
            </a:r>
            <a:r>
              <a:rPr sz="1350" spc="114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stanziati</a:t>
            </a:r>
            <a:r>
              <a:rPr sz="1350" spc="10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dal</a:t>
            </a:r>
            <a:r>
              <a:rPr sz="1350" spc="1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d.l.</a:t>
            </a:r>
            <a:r>
              <a:rPr sz="1350" spc="105" dirty="0">
                <a:latin typeface="Arial MT"/>
                <a:cs typeface="Arial MT"/>
              </a:rPr>
              <a:t> </a:t>
            </a:r>
            <a:r>
              <a:rPr sz="1350" spc="-25" dirty="0">
                <a:latin typeface="Arial MT"/>
                <a:cs typeface="Arial MT"/>
              </a:rPr>
              <a:t>n. </a:t>
            </a:r>
            <a:r>
              <a:rPr sz="1350" dirty="0">
                <a:latin typeface="Arial MT"/>
                <a:cs typeface="Arial MT"/>
              </a:rPr>
              <a:t>145/2023</a:t>
            </a:r>
            <a:r>
              <a:rPr sz="1350" spc="-7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per</a:t>
            </a:r>
            <a:r>
              <a:rPr sz="1350" spc="-3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l’erogazione</a:t>
            </a:r>
            <a:r>
              <a:rPr sz="1350" spc="-6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dell’anticipo</a:t>
            </a:r>
            <a:r>
              <a:rPr sz="1350" spc="-4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dei</a:t>
            </a:r>
            <a:r>
              <a:rPr sz="1350" spc="-4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benefici</a:t>
            </a:r>
            <a:r>
              <a:rPr sz="1350" spc="-40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contrattuali</a:t>
            </a:r>
            <a:endParaRPr sz="1350">
              <a:latin typeface="Arial MT"/>
              <a:cs typeface="Arial MT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44754" y="1941944"/>
            <a:ext cx="1481455" cy="2760980"/>
            <a:chOff x="344754" y="1941944"/>
            <a:chExt cx="1481455" cy="276098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4754" y="1941944"/>
              <a:ext cx="1480947" cy="197446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8012" y="4136135"/>
              <a:ext cx="590575" cy="566178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1645666" y="4102100"/>
            <a:ext cx="6826250" cy="643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La</a:t>
            </a:r>
            <a:r>
              <a:rPr sz="1350" b="1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RT</a:t>
            </a:r>
            <a:r>
              <a:rPr sz="1350" b="1" i="1" spc="-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al</a:t>
            </a:r>
            <a:r>
              <a:rPr sz="135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DDL</a:t>
            </a:r>
            <a:r>
              <a:rPr sz="1350" b="1" i="1" spc="-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di</a:t>
            </a:r>
            <a:r>
              <a:rPr sz="1350" b="1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bilancio</a:t>
            </a:r>
            <a:r>
              <a:rPr sz="135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2024</a:t>
            </a:r>
            <a:r>
              <a:rPr sz="1350" b="1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stima</a:t>
            </a:r>
            <a:r>
              <a:rPr sz="1350" b="1" i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nel</a:t>
            </a:r>
            <a:r>
              <a:rPr sz="135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5,78%</a:t>
            </a:r>
            <a:r>
              <a:rPr sz="1350" b="1" i="1" spc="-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l’incremento</a:t>
            </a:r>
            <a:r>
              <a:rPr sz="1350" b="1" i="1" spc="-1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medio</a:t>
            </a:r>
            <a:r>
              <a:rPr sz="135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degli</a:t>
            </a:r>
            <a:r>
              <a:rPr sz="135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stipendi</a:t>
            </a:r>
            <a:r>
              <a:rPr sz="1350" b="1" i="1" spc="-25" dirty="0">
                <a:solidFill>
                  <a:srgbClr val="006FC0"/>
                </a:solidFill>
                <a:latin typeface="Arial"/>
                <a:cs typeface="Arial"/>
              </a:rPr>
              <a:t> per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il</a:t>
            </a:r>
            <a:r>
              <a:rPr sz="1350" b="1" i="1" spc="3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nuovo</a:t>
            </a:r>
            <a:r>
              <a:rPr sz="1350" b="1" i="1" spc="3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contratto.</a:t>
            </a:r>
            <a:r>
              <a:rPr sz="1350" b="1" i="1" spc="3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Tale</a:t>
            </a:r>
            <a:r>
              <a:rPr sz="1350" b="1" i="1" spc="3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%</a:t>
            </a:r>
            <a:r>
              <a:rPr sz="1350" b="1" i="1" spc="35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comprende</a:t>
            </a:r>
            <a:r>
              <a:rPr sz="1350" b="1" i="1" spc="35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anche</a:t>
            </a:r>
            <a:r>
              <a:rPr sz="1350" b="1" i="1" spc="3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l’IVC</a:t>
            </a:r>
            <a:r>
              <a:rPr sz="1350" b="1" i="1" spc="35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maggiorata</a:t>
            </a:r>
            <a:r>
              <a:rPr sz="1350" b="1" i="1" spc="35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già</a:t>
            </a:r>
            <a:r>
              <a:rPr sz="1350" b="1" i="1" spc="3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attribuita</a:t>
            </a:r>
            <a:r>
              <a:rPr sz="1350" b="1" i="1" spc="3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spc="-25" dirty="0">
                <a:solidFill>
                  <a:srgbClr val="006FC0"/>
                </a:solidFill>
                <a:latin typeface="Arial"/>
                <a:cs typeface="Arial"/>
              </a:rPr>
              <a:t>ai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dipendenti</a:t>
            </a:r>
            <a:r>
              <a:rPr sz="1350" b="1" i="1" spc="-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nel</a:t>
            </a:r>
            <a:r>
              <a:rPr sz="1350" b="1" i="1" spc="-1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corso</a:t>
            </a:r>
            <a:r>
              <a:rPr sz="135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del</a:t>
            </a:r>
            <a:r>
              <a:rPr sz="1350" b="1" i="1" spc="-1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2024</a:t>
            </a:r>
            <a:r>
              <a:rPr sz="1350" b="1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o</a:t>
            </a:r>
            <a:r>
              <a:rPr sz="1350" b="1" i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erogata</a:t>
            </a:r>
            <a:r>
              <a:rPr sz="135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in</a:t>
            </a:r>
            <a:r>
              <a:rPr sz="1350" b="1" i="1" spc="-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anticipo</a:t>
            </a:r>
            <a:r>
              <a:rPr sz="1350" b="1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dirty="0">
                <a:solidFill>
                  <a:srgbClr val="006FC0"/>
                </a:solidFill>
                <a:latin typeface="Arial"/>
                <a:cs typeface="Arial"/>
              </a:rPr>
              <a:t>nel</a:t>
            </a:r>
            <a:r>
              <a:rPr sz="1350" b="1" i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350" b="1" i="1" spc="-10" dirty="0">
                <a:solidFill>
                  <a:srgbClr val="006FC0"/>
                </a:solidFill>
                <a:latin typeface="Arial"/>
                <a:cs typeface="Arial"/>
              </a:rPr>
              <a:t>2023.</a:t>
            </a:r>
            <a:endParaRPr sz="13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56559" y="716278"/>
            <a:ext cx="5729478" cy="442493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1043" y="195813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Il</a:t>
            </a:r>
            <a:r>
              <a:rPr sz="2000" spc="-20" dirty="0"/>
              <a:t> </a:t>
            </a:r>
            <a:r>
              <a:rPr sz="2000" dirty="0"/>
              <a:t>bilancio</a:t>
            </a:r>
            <a:r>
              <a:rPr sz="2000" spc="-35" dirty="0"/>
              <a:t> </a:t>
            </a:r>
            <a:r>
              <a:rPr sz="2000" dirty="0"/>
              <a:t>di</a:t>
            </a:r>
            <a:r>
              <a:rPr sz="2000" spc="-20" dirty="0"/>
              <a:t> </a:t>
            </a:r>
            <a:r>
              <a:rPr sz="2000" dirty="0"/>
              <a:t>previsione</a:t>
            </a:r>
            <a:r>
              <a:rPr sz="2000" spc="20" dirty="0"/>
              <a:t> </a:t>
            </a:r>
            <a:r>
              <a:rPr sz="2000" spc="-10" dirty="0"/>
              <a:t>2025-</a:t>
            </a:r>
            <a:r>
              <a:rPr sz="2000" dirty="0"/>
              <a:t>2027/2:</a:t>
            </a:r>
            <a:r>
              <a:rPr sz="2000" spc="10" dirty="0"/>
              <a:t> </a:t>
            </a:r>
            <a:r>
              <a:rPr sz="2000" dirty="0"/>
              <a:t>gli</a:t>
            </a:r>
            <a:r>
              <a:rPr sz="2000" spc="-10" dirty="0"/>
              <a:t> </a:t>
            </a:r>
            <a:r>
              <a:rPr sz="2000" dirty="0"/>
              <a:t>altri</a:t>
            </a:r>
            <a:r>
              <a:rPr sz="2000" spc="-10" dirty="0"/>
              <a:t> accantonamenti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47050" y="4775403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00438D"/>
                </a:solidFill>
                <a:latin typeface="Arial"/>
                <a:cs typeface="Arial"/>
              </a:rPr>
              <a:t>52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92100" y="1593850"/>
            <a:ext cx="8435340" cy="2435860"/>
            <a:chOff x="292100" y="1593850"/>
            <a:chExt cx="8435340" cy="243586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6241" y="1593850"/>
              <a:ext cx="6290945" cy="98806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6241" y="3041586"/>
              <a:ext cx="6290945" cy="98806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92100" y="1593849"/>
              <a:ext cx="2061845" cy="2435860"/>
            </a:xfrm>
            <a:custGeom>
              <a:avLst/>
              <a:gdLst/>
              <a:ahLst/>
              <a:cxnLst/>
              <a:rect l="l" t="t" r="r" b="b"/>
              <a:pathLst>
                <a:path w="2061845" h="2435860">
                  <a:moveTo>
                    <a:pt x="2061591" y="1548892"/>
                  </a:moveTo>
                  <a:lnTo>
                    <a:pt x="2055241" y="1501762"/>
                  </a:lnTo>
                  <a:lnTo>
                    <a:pt x="2037346" y="1459382"/>
                  </a:lnTo>
                  <a:lnTo>
                    <a:pt x="2009597" y="1423466"/>
                  </a:lnTo>
                  <a:lnTo>
                    <a:pt x="1973681" y="1395717"/>
                  </a:lnTo>
                  <a:lnTo>
                    <a:pt x="1931301" y="1377823"/>
                  </a:lnTo>
                  <a:lnTo>
                    <a:pt x="1884172" y="1371473"/>
                  </a:lnTo>
                  <a:lnTo>
                    <a:pt x="177380" y="1371473"/>
                  </a:lnTo>
                  <a:lnTo>
                    <a:pt x="130213" y="1377823"/>
                  </a:lnTo>
                  <a:lnTo>
                    <a:pt x="87845" y="1395717"/>
                  </a:lnTo>
                  <a:lnTo>
                    <a:pt x="51943" y="1423466"/>
                  </a:lnTo>
                  <a:lnTo>
                    <a:pt x="24206" y="1459382"/>
                  </a:lnTo>
                  <a:lnTo>
                    <a:pt x="6324" y="1501762"/>
                  </a:lnTo>
                  <a:lnTo>
                    <a:pt x="0" y="1548892"/>
                  </a:lnTo>
                  <a:lnTo>
                    <a:pt x="0" y="2258441"/>
                  </a:lnTo>
                  <a:lnTo>
                    <a:pt x="6324" y="2305583"/>
                  </a:lnTo>
                  <a:lnTo>
                    <a:pt x="24206" y="2347950"/>
                  </a:lnTo>
                  <a:lnTo>
                    <a:pt x="51943" y="2383853"/>
                  </a:lnTo>
                  <a:lnTo>
                    <a:pt x="87845" y="2411577"/>
                  </a:lnTo>
                  <a:lnTo>
                    <a:pt x="130213" y="2429472"/>
                  </a:lnTo>
                  <a:lnTo>
                    <a:pt x="177380" y="2435796"/>
                  </a:lnTo>
                  <a:lnTo>
                    <a:pt x="1884172" y="2435796"/>
                  </a:lnTo>
                  <a:lnTo>
                    <a:pt x="1931301" y="2429472"/>
                  </a:lnTo>
                  <a:lnTo>
                    <a:pt x="1973681" y="2411577"/>
                  </a:lnTo>
                  <a:lnTo>
                    <a:pt x="2009597" y="2383853"/>
                  </a:lnTo>
                  <a:lnTo>
                    <a:pt x="2037346" y="2347950"/>
                  </a:lnTo>
                  <a:lnTo>
                    <a:pt x="2055241" y="2305583"/>
                  </a:lnTo>
                  <a:lnTo>
                    <a:pt x="2061591" y="2258441"/>
                  </a:lnTo>
                  <a:lnTo>
                    <a:pt x="2061591" y="1548892"/>
                  </a:lnTo>
                  <a:close/>
                </a:path>
                <a:path w="2061845" h="2435860">
                  <a:moveTo>
                    <a:pt x="2061591" y="177419"/>
                  </a:moveTo>
                  <a:lnTo>
                    <a:pt x="2055241" y="130238"/>
                  </a:lnTo>
                  <a:lnTo>
                    <a:pt x="2037346" y="87858"/>
                  </a:lnTo>
                  <a:lnTo>
                    <a:pt x="2009597" y="51955"/>
                  </a:lnTo>
                  <a:lnTo>
                    <a:pt x="1973681" y="24218"/>
                  </a:lnTo>
                  <a:lnTo>
                    <a:pt x="1931301" y="6337"/>
                  </a:lnTo>
                  <a:lnTo>
                    <a:pt x="1884172" y="0"/>
                  </a:lnTo>
                  <a:lnTo>
                    <a:pt x="177380" y="0"/>
                  </a:lnTo>
                  <a:lnTo>
                    <a:pt x="130213" y="6337"/>
                  </a:lnTo>
                  <a:lnTo>
                    <a:pt x="87845" y="24218"/>
                  </a:lnTo>
                  <a:lnTo>
                    <a:pt x="51943" y="51943"/>
                  </a:lnTo>
                  <a:lnTo>
                    <a:pt x="24206" y="87858"/>
                  </a:lnTo>
                  <a:lnTo>
                    <a:pt x="6324" y="130238"/>
                  </a:lnTo>
                  <a:lnTo>
                    <a:pt x="0" y="177419"/>
                  </a:lnTo>
                  <a:lnTo>
                    <a:pt x="0" y="886841"/>
                  </a:lnTo>
                  <a:lnTo>
                    <a:pt x="6324" y="934034"/>
                  </a:lnTo>
                  <a:lnTo>
                    <a:pt x="24206" y="976414"/>
                  </a:lnTo>
                  <a:lnTo>
                    <a:pt x="51943" y="1012317"/>
                  </a:lnTo>
                  <a:lnTo>
                    <a:pt x="87845" y="1040053"/>
                  </a:lnTo>
                  <a:lnTo>
                    <a:pt x="130213" y="1057935"/>
                  </a:lnTo>
                  <a:lnTo>
                    <a:pt x="177380" y="1064260"/>
                  </a:lnTo>
                  <a:lnTo>
                    <a:pt x="1884172" y="1064260"/>
                  </a:lnTo>
                  <a:lnTo>
                    <a:pt x="1931301" y="1057935"/>
                  </a:lnTo>
                  <a:lnTo>
                    <a:pt x="1973681" y="1040053"/>
                  </a:lnTo>
                  <a:lnTo>
                    <a:pt x="2009597" y="1012317"/>
                  </a:lnTo>
                  <a:lnTo>
                    <a:pt x="2037346" y="976414"/>
                  </a:lnTo>
                  <a:lnTo>
                    <a:pt x="2055241" y="934034"/>
                  </a:lnTo>
                  <a:lnTo>
                    <a:pt x="2061591" y="886841"/>
                  </a:lnTo>
                  <a:lnTo>
                    <a:pt x="2061591" y="177419"/>
                  </a:lnTo>
                  <a:close/>
                </a:path>
              </a:pathLst>
            </a:custGeom>
            <a:solidFill>
              <a:srgbClr val="FBBB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71043" y="746252"/>
            <a:ext cx="8174355" cy="31864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Nel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BP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2025-</a:t>
            </a:r>
            <a:r>
              <a:rPr sz="1600" dirty="0">
                <a:latin typeface="Arial MT"/>
                <a:cs typeface="Arial MT"/>
              </a:rPr>
              <a:t>2027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dovranno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essere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inserite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anche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risorse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rinnovo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CCNL</a:t>
            </a:r>
            <a:r>
              <a:rPr sz="1600" spc="-9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2022- </a:t>
            </a:r>
            <a:r>
              <a:rPr sz="1600" dirty="0">
                <a:latin typeface="Arial MT"/>
                <a:cs typeface="Arial MT"/>
              </a:rPr>
              <a:t>2024,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secondo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%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stabilita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dalla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legge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bilancio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(5,78%+oneri)</a:t>
            </a:r>
            <a:endParaRPr sz="16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689"/>
              </a:spcBef>
            </a:pPr>
            <a:endParaRPr sz="1600">
              <a:latin typeface="Arial MT"/>
              <a:cs typeface="Arial MT"/>
            </a:endParaRPr>
          </a:p>
          <a:p>
            <a:pPr marL="77470" marR="6338570" indent="-2540" algn="ctr">
              <a:lnSpc>
                <a:spcPct val="100000"/>
              </a:lnSpc>
            </a:pP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Enti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che</a:t>
            </a:r>
            <a:r>
              <a:rPr sz="14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nei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capitoli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stipendiali</a:t>
            </a:r>
            <a:r>
              <a:rPr sz="1400" b="1" spc="-7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25-27</a:t>
            </a:r>
            <a:r>
              <a:rPr sz="14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non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hanno</a:t>
            </a:r>
            <a:r>
              <a:rPr sz="14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considerato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l’IVC</a:t>
            </a:r>
            <a:r>
              <a:rPr sz="14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maggiorata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60"/>
              </a:spcBef>
            </a:pPr>
            <a:endParaRPr sz="1400">
              <a:latin typeface="Arial"/>
              <a:cs typeface="Arial"/>
            </a:endParaRPr>
          </a:p>
          <a:p>
            <a:pPr marL="118745" marR="6381115" algn="ctr">
              <a:lnSpc>
                <a:spcPct val="100000"/>
              </a:lnSpc>
            </a:pP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Enti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che</a:t>
            </a:r>
            <a:r>
              <a:rPr sz="14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nei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capitoli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stipendiali</a:t>
            </a:r>
            <a:r>
              <a:rPr sz="1400" b="1" spc="-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25-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27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hanno</a:t>
            </a:r>
            <a:r>
              <a:rPr sz="1400" b="1" spc="-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considerato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l’IVC</a:t>
            </a:r>
            <a:r>
              <a:rPr sz="14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maggiorata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4971" y="81275"/>
            <a:ext cx="7543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/>
              <a:t>Il</a:t>
            </a:r>
            <a:r>
              <a:rPr sz="2000" spc="-20" dirty="0"/>
              <a:t> </a:t>
            </a:r>
            <a:r>
              <a:rPr sz="2000" dirty="0"/>
              <a:t>bilancio</a:t>
            </a:r>
            <a:r>
              <a:rPr sz="2000" spc="-35" dirty="0"/>
              <a:t> </a:t>
            </a:r>
            <a:r>
              <a:rPr sz="2000" dirty="0"/>
              <a:t>di</a:t>
            </a:r>
            <a:r>
              <a:rPr sz="2000" spc="-20" dirty="0"/>
              <a:t> </a:t>
            </a:r>
            <a:r>
              <a:rPr sz="2000" dirty="0"/>
              <a:t>previsione</a:t>
            </a:r>
            <a:r>
              <a:rPr sz="2000" spc="20" dirty="0"/>
              <a:t> </a:t>
            </a:r>
            <a:r>
              <a:rPr sz="2000" spc="-10" dirty="0"/>
              <a:t>2025-</a:t>
            </a:r>
            <a:r>
              <a:rPr sz="2000" dirty="0"/>
              <a:t>2027/2:</a:t>
            </a:r>
            <a:r>
              <a:rPr sz="2000" spc="10" dirty="0"/>
              <a:t> </a:t>
            </a:r>
            <a:r>
              <a:rPr sz="2000" dirty="0"/>
              <a:t>gli</a:t>
            </a:r>
            <a:r>
              <a:rPr sz="2000" spc="-10" dirty="0"/>
              <a:t> </a:t>
            </a:r>
            <a:r>
              <a:rPr sz="2000" dirty="0"/>
              <a:t>altri</a:t>
            </a:r>
            <a:r>
              <a:rPr sz="2000" spc="-10" dirty="0"/>
              <a:t> accantonamenti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168196" y="1086675"/>
            <a:ext cx="7724140" cy="367030"/>
            <a:chOff x="1168196" y="1086675"/>
            <a:chExt cx="7724140" cy="367030"/>
          </a:xfrm>
        </p:grpSpPr>
        <p:sp>
          <p:nvSpPr>
            <p:cNvPr id="4" name="object 4"/>
            <p:cNvSpPr/>
            <p:nvPr/>
          </p:nvSpPr>
          <p:spPr>
            <a:xfrm>
              <a:off x="1172959" y="1091438"/>
              <a:ext cx="7714615" cy="357505"/>
            </a:xfrm>
            <a:custGeom>
              <a:avLst/>
              <a:gdLst/>
              <a:ahLst/>
              <a:cxnLst/>
              <a:rect l="l" t="t" r="r" b="b"/>
              <a:pathLst>
                <a:path w="7714615" h="357505">
                  <a:moveTo>
                    <a:pt x="7654429" y="0"/>
                  </a:moveTo>
                  <a:lnTo>
                    <a:pt x="59588" y="0"/>
                  </a:lnTo>
                  <a:lnTo>
                    <a:pt x="36395" y="4681"/>
                  </a:lnTo>
                  <a:lnTo>
                    <a:pt x="17454" y="17446"/>
                  </a:lnTo>
                  <a:lnTo>
                    <a:pt x="4683" y="36379"/>
                  </a:lnTo>
                  <a:lnTo>
                    <a:pt x="0" y="59562"/>
                  </a:lnTo>
                  <a:lnTo>
                    <a:pt x="0" y="297941"/>
                  </a:lnTo>
                  <a:lnTo>
                    <a:pt x="4683" y="321125"/>
                  </a:lnTo>
                  <a:lnTo>
                    <a:pt x="17454" y="340058"/>
                  </a:lnTo>
                  <a:lnTo>
                    <a:pt x="36395" y="352823"/>
                  </a:lnTo>
                  <a:lnTo>
                    <a:pt x="59588" y="357504"/>
                  </a:lnTo>
                  <a:lnTo>
                    <a:pt x="7654429" y="357504"/>
                  </a:lnTo>
                  <a:lnTo>
                    <a:pt x="7677632" y="352823"/>
                  </a:lnTo>
                  <a:lnTo>
                    <a:pt x="7696609" y="340058"/>
                  </a:lnTo>
                  <a:lnTo>
                    <a:pt x="7709418" y="321125"/>
                  </a:lnTo>
                  <a:lnTo>
                    <a:pt x="7714119" y="297941"/>
                  </a:lnTo>
                  <a:lnTo>
                    <a:pt x="7714119" y="59562"/>
                  </a:lnTo>
                  <a:lnTo>
                    <a:pt x="7709418" y="36379"/>
                  </a:lnTo>
                  <a:lnTo>
                    <a:pt x="7696609" y="17446"/>
                  </a:lnTo>
                  <a:lnTo>
                    <a:pt x="7677632" y="4681"/>
                  </a:lnTo>
                  <a:lnTo>
                    <a:pt x="7654429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72959" y="1091438"/>
              <a:ext cx="7714615" cy="357505"/>
            </a:xfrm>
            <a:custGeom>
              <a:avLst/>
              <a:gdLst/>
              <a:ahLst/>
              <a:cxnLst/>
              <a:rect l="l" t="t" r="r" b="b"/>
              <a:pathLst>
                <a:path w="7714615" h="357505">
                  <a:moveTo>
                    <a:pt x="0" y="59562"/>
                  </a:moveTo>
                  <a:lnTo>
                    <a:pt x="4683" y="36379"/>
                  </a:lnTo>
                  <a:lnTo>
                    <a:pt x="17454" y="17446"/>
                  </a:lnTo>
                  <a:lnTo>
                    <a:pt x="36395" y="4681"/>
                  </a:lnTo>
                  <a:lnTo>
                    <a:pt x="59588" y="0"/>
                  </a:lnTo>
                  <a:lnTo>
                    <a:pt x="7654429" y="0"/>
                  </a:lnTo>
                  <a:lnTo>
                    <a:pt x="7677632" y="4681"/>
                  </a:lnTo>
                  <a:lnTo>
                    <a:pt x="7696609" y="17446"/>
                  </a:lnTo>
                  <a:lnTo>
                    <a:pt x="7709418" y="36379"/>
                  </a:lnTo>
                  <a:lnTo>
                    <a:pt x="7714119" y="59562"/>
                  </a:lnTo>
                  <a:lnTo>
                    <a:pt x="7714119" y="297941"/>
                  </a:lnTo>
                  <a:lnTo>
                    <a:pt x="7709418" y="321125"/>
                  </a:lnTo>
                  <a:lnTo>
                    <a:pt x="7696609" y="340058"/>
                  </a:lnTo>
                  <a:lnTo>
                    <a:pt x="7677632" y="352823"/>
                  </a:lnTo>
                  <a:lnTo>
                    <a:pt x="7654429" y="357504"/>
                  </a:lnTo>
                  <a:lnTo>
                    <a:pt x="59588" y="357504"/>
                  </a:lnTo>
                  <a:lnTo>
                    <a:pt x="36395" y="352823"/>
                  </a:lnTo>
                  <a:lnTo>
                    <a:pt x="17454" y="340058"/>
                  </a:lnTo>
                  <a:lnTo>
                    <a:pt x="4683" y="321125"/>
                  </a:lnTo>
                  <a:lnTo>
                    <a:pt x="0" y="297941"/>
                  </a:lnTo>
                  <a:lnTo>
                    <a:pt x="0" y="59562"/>
                  </a:lnTo>
                  <a:close/>
                </a:path>
              </a:pathLst>
            </a:custGeom>
            <a:ln w="9525">
              <a:solidFill>
                <a:srgbClr val="004B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597278" y="1137665"/>
            <a:ext cx="686308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004B93"/>
                </a:solidFill>
                <a:latin typeface="Arial"/>
                <a:cs typeface="Arial"/>
              </a:rPr>
              <a:t>E’</a:t>
            </a:r>
            <a:r>
              <a:rPr sz="1500" b="1" spc="-105" dirty="0">
                <a:solidFill>
                  <a:srgbClr val="004B93"/>
                </a:solidFill>
                <a:latin typeface="Arial"/>
                <a:cs typeface="Arial"/>
              </a:rPr>
              <a:t> </a:t>
            </a:r>
            <a:r>
              <a:rPr sz="1500" b="1" spc="-20" dirty="0">
                <a:solidFill>
                  <a:srgbClr val="004B93"/>
                </a:solidFill>
                <a:latin typeface="Arial"/>
                <a:cs typeface="Arial"/>
              </a:rPr>
              <a:t>OBBLIGATORIO</a:t>
            </a:r>
            <a:r>
              <a:rPr sz="1500" b="1" spc="25" dirty="0">
                <a:solidFill>
                  <a:srgbClr val="004B93"/>
                </a:solidFill>
                <a:latin typeface="Arial"/>
                <a:cs typeface="Arial"/>
              </a:rPr>
              <a:t> </a:t>
            </a:r>
            <a:r>
              <a:rPr sz="1500" b="1" spc="-20" dirty="0">
                <a:solidFill>
                  <a:srgbClr val="004B93"/>
                </a:solidFill>
                <a:latin typeface="Arial"/>
                <a:cs typeface="Arial"/>
              </a:rPr>
              <a:t>L’ACCANTONAMENTO</a:t>
            </a:r>
            <a:r>
              <a:rPr sz="1500" b="1" spc="30" dirty="0">
                <a:solidFill>
                  <a:srgbClr val="004B93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B93"/>
                </a:solidFill>
                <a:latin typeface="Arial"/>
                <a:cs typeface="Arial"/>
              </a:rPr>
              <a:t>PER</a:t>
            </a:r>
            <a:r>
              <a:rPr sz="1500" b="1" spc="-20" dirty="0">
                <a:solidFill>
                  <a:srgbClr val="004B93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B93"/>
                </a:solidFill>
                <a:latin typeface="Arial"/>
                <a:cs typeface="Arial"/>
              </a:rPr>
              <a:t>I</a:t>
            </a:r>
            <a:r>
              <a:rPr sz="1500" b="1" spc="-25" dirty="0">
                <a:solidFill>
                  <a:srgbClr val="004B93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B93"/>
                </a:solidFill>
                <a:latin typeface="Arial"/>
                <a:cs typeface="Arial"/>
              </a:rPr>
              <a:t>RINNOVI</a:t>
            </a:r>
            <a:r>
              <a:rPr sz="1500" b="1" spc="-15" dirty="0">
                <a:solidFill>
                  <a:srgbClr val="004B93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004B93"/>
                </a:solidFill>
                <a:latin typeface="Arial"/>
                <a:cs typeface="Arial"/>
              </a:rPr>
              <a:t>CONTRATTUALI?</a:t>
            </a:r>
            <a:endParaRPr sz="15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2959" y="1647939"/>
            <a:ext cx="7714615" cy="1131570"/>
          </a:xfrm>
          <a:prstGeom prst="rect">
            <a:avLst/>
          </a:prstGeom>
          <a:solidFill>
            <a:srgbClr val="DAE2F3"/>
          </a:solidFill>
          <a:ln w="9525">
            <a:solidFill>
              <a:srgbClr val="4471C4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91440" marR="80010" algn="just">
              <a:lnSpc>
                <a:spcPct val="100000"/>
              </a:lnSpc>
              <a:spcBef>
                <a:spcPts val="320"/>
              </a:spcBef>
            </a:pP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«Nelle</a:t>
            </a:r>
            <a:r>
              <a:rPr sz="1350" i="1" spc="14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more</a:t>
            </a:r>
            <a:r>
              <a:rPr sz="1350" i="1" spc="15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della</a:t>
            </a:r>
            <a:r>
              <a:rPr sz="1350" i="1" spc="15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firma</a:t>
            </a:r>
            <a:r>
              <a:rPr sz="1350" i="1" spc="15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del</a:t>
            </a:r>
            <a:r>
              <a:rPr sz="1350" i="1" spc="14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contratto</a:t>
            </a:r>
            <a:r>
              <a:rPr sz="1350" i="1" spc="14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si</a:t>
            </a:r>
            <a:r>
              <a:rPr sz="1350" i="1" spc="14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auspica</a:t>
            </a:r>
            <a:r>
              <a:rPr sz="1350" i="1" spc="15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che</a:t>
            </a:r>
            <a:r>
              <a:rPr sz="1350" i="1" spc="15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l’ente</a:t>
            </a:r>
            <a:r>
              <a:rPr sz="1350" i="1" spc="14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accantoni</a:t>
            </a:r>
            <a:r>
              <a:rPr sz="1350" i="1" spc="15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annualmente</a:t>
            </a:r>
            <a:r>
              <a:rPr sz="1350" i="1" spc="15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le</a:t>
            </a:r>
            <a:r>
              <a:rPr sz="1350" i="1" spc="16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spc="-10" dirty="0">
                <a:solidFill>
                  <a:srgbClr val="004792"/>
                </a:solidFill>
                <a:latin typeface="Arial"/>
                <a:cs typeface="Arial"/>
              </a:rPr>
              <a:t>necessarie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risorse</a:t>
            </a:r>
            <a:r>
              <a:rPr sz="1350" i="1" spc="-3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concernenti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gli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oneri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attraverso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lo</a:t>
            </a:r>
            <a:r>
              <a:rPr sz="1350" i="1" spc="-2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stanziamento</a:t>
            </a:r>
            <a:r>
              <a:rPr sz="1350" i="1" spc="-1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in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bilancio</a:t>
            </a:r>
            <a:r>
              <a:rPr sz="1350" i="1" spc="-3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di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appositi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capitoli</a:t>
            </a:r>
            <a:r>
              <a:rPr sz="1350" i="1" spc="-4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sui</a:t>
            </a:r>
            <a:r>
              <a:rPr sz="1350" i="1" spc="-3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quali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non</a:t>
            </a:r>
            <a:r>
              <a:rPr sz="1350" i="1" spc="-3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spc="-50" dirty="0">
                <a:solidFill>
                  <a:srgbClr val="004792"/>
                </a:solidFill>
                <a:latin typeface="Arial"/>
                <a:cs typeface="Arial"/>
              </a:rPr>
              <a:t>è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possibile</a:t>
            </a:r>
            <a:r>
              <a:rPr sz="1350" i="1" spc="42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assumere</a:t>
            </a:r>
            <a:r>
              <a:rPr sz="1350" i="1" spc="4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impegni</a:t>
            </a:r>
            <a:r>
              <a:rPr sz="1350" i="1" spc="434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ed</a:t>
            </a:r>
            <a:r>
              <a:rPr sz="1350" i="1" spc="43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effettuare</a:t>
            </a:r>
            <a:r>
              <a:rPr sz="1350" i="1" spc="44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pagamenti.</a:t>
            </a:r>
            <a:r>
              <a:rPr sz="1350" i="1" spc="42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In</a:t>
            </a:r>
            <a:r>
              <a:rPr sz="1350" i="1" spc="42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caso</a:t>
            </a:r>
            <a:r>
              <a:rPr sz="1350" i="1" spc="41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di</a:t>
            </a:r>
            <a:r>
              <a:rPr sz="1350" i="1" spc="43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mancata</a:t>
            </a:r>
            <a:r>
              <a:rPr sz="1350" i="1" spc="42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sottoscrizione</a:t>
            </a:r>
            <a:r>
              <a:rPr sz="1350" i="1" spc="44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del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contratto,</a:t>
            </a:r>
            <a:r>
              <a:rPr sz="1350" i="1" spc="-1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le</a:t>
            </a:r>
            <a:r>
              <a:rPr sz="1350" i="1" spc="-1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somme</a:t>
            </a:r>
            <a:r>
              <a:rPr sz="1350" i="1" spc="-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non</a:t>
            </a:r>
            <a:r>
              <a:rPr sz="1350" i="1" spc="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utilizzate</a:t>
            </a:r>
            <a:r>
              <a:rPr sz="1350" i="1" spc="-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concorrono</a:t>
            </a:r>
            <a:r>
              <a:rPr sz="1350" i="1" spc="-1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alla</a:t>
            </a:r>
            <a:r>
              <a:rPr sz="1350" i="1" spc="-1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determinazione</a:t>
            </a:r>
            <a:r>
              <a:rPr sz="1350" i="1" spc="1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del</a:t>
            </a:r>
            <a:r>
              <a:rPr sz="1350" i="1" spc="-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risultato</a:t>
            </a:r>
            <a:r>
              <a:rPr sz="1350" i="1" spc="-1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di </a:t>
            </a:r>
            <a:r>
              <a:rPr sz="1350" i="1" spc="-10" dirty="0">
                <a:solidFill>
                  <a:srgbClr val="004792"/>
                </a:solidFill>
                <a:latin typeface="Arial"/>
                <a:cs typeface="Arial"/>
              </a:rPr>
              <a:t>amministrazione»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(par.</a:t>
            </a:r>
            <a:r>
              <a:rPr sz="1350" i="1" spc="-5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5.2,</a:t>
            </a:r>
            <a:r>
              <a:rPr sz="1350" i="1" spc="-30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dirty="0">
                <a:solidFill>
                  <a:srgbClr val="004792"/>
                </a:solidFill>
                <a:latin typeface="Arial"/>
                <a:cs typeface="Arial"/>
              </a:rPr>
              <a:t>lett.</a:t>
            </a:r>
            <a:r>
              <a:rPr sz="1350" i="1" spc="-1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i="1" spc="-25" dirty="0">
                <a:solidFill>
                  <a:srgbClr val="004792"/>
                </a:solidFill>
                <a:latin typeface="Arial"/>
                <a:cs typeface="Arial"/>
              </a:rPr>
              <a:t>a)</a:t>
            </a:r>
            <a:endParaRPr sz="135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5665" y="1647901"/>
            <a:ext cx="643255" cy="1108075"/>
          </a:xfrm>
          <a:custGeom>
            <a:avLst/>
            <a:gdLst/>
            <a:ahLst/>
            <a:cxnLst/>
            <a:rect l="l" t="t" r="r" b="b"/>
            <a:pathLst>
              <a:path w="643255" h="1108075">
                <a:moveTo>
                  <a:pt x="643229" y="0"/>
                </a:moveTo>
                <a:lnTo>
                  <a:pt x="0" y="0"/>
                </a:lnTo>
                <a:lnTo>
                  <a:pt x="0" y="1107998"/>
                </a:lnTo>
                <a:lnTo>
                  <a:pt x="643229" y="1107998"/>
                </a:lnTo>
                <a:lnTo>
                  <a:pt x="64322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42169" y="1785140"/>
            <a:ext cx="217804" cy="836294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00"/>
              </a:lnSpc>
            </a:pPr>
            <a:r>
              <a:rPr sz="1350" b="1" dirty="0">
                <a:solidFill>
                  <a:srgbClr val="004792"/>
                </a:solidFill>
                <a:latin typeface="Arial"/>
                <a:cs typeface="Arial"/>
              </a:rPr>
              <a:t>PC</a:t>
            </a:r>
            <a:r>
              <a:rPr sz="1350" b="1" spc="-3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04792"/>
                </a:solidFill>
                <a:latin typeface="Arial"/>
                <a:cs typeface="Arial"/>
              </a:rPr>
              <a:t>all.</a:t>
            </a:r>
            <a:r>
              <a:rPr sz="1350" b="1" spc="-5" dirty="0">
                <a:solidFill>
                  <a:srgbClr val="004792"/>
                </a:solidFill>
                <a:latin typeface="Arial"/>
                <a:cs typeface="Arial"/>
              </a:rPr>
              <a:t> </a:t>
            </a:r>
            <a:r>
              <a:rPr sz="1350" b="1" spc="-25" dirty="0">
                <a:solidFill>
                  <a:srgbClr val="004792"/>
                </a:solidFill>
                <a:latin typeface="Arial"/>
                <a:cs typeface="Arial"/>
              </a:rPr>
              <a:t>4/2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224953" y="2936811"/>
            <a:ext cx="7724140" cy="1316355"/>
            <a:chOff x="1224953" y="2936811"/>
            <a:chExt cx="7724140" cy="1316355"/>
          </a:xfrm>
        </p:grpSpPr>
        <p:sp>
          <p:nvSpPr>
            <p:cNvPr id="11" name="object 11"/>
            <p:cNvSpPr/>
            <p:nvPr/>
          </p:nvSpPr>
          <p:spPr>
            <a:xfrm>
              <a:off x="1229715" y="2941573"/>
              <a:ext cx="7714615" cy="1306830"/>
            </a:xfrm>
            <a:custGeom>
              <a:avLst/>
              <a:gdLst/>
              <a:ahLst/>
              <a:cxnLst/>
              <a:rect l="l" t="t" r="r" b="b"/>
              <a:pathLst>
                <a:path w="7714615" h="1306829">
                  <a:moveTo>
                    <a:pt x="7596657" y="0"/>
                  </a:moveTo>
                  <a:lnTo>
                    <a:pt x="117373" y="0"/>
                  </a:lnTo>
                  <a:lnTo>
                    <a:pt x="71655" y="9209"/>
                  </a:lnTo>
                  <a:lnTo>
                    <a:pt x="34350" y="34337"/>
                  </a:lnTo>
                  <a:lnTo>
                    <a:pt x="9213" y="71633"/>
                  </a:lnTo>
                  <a:lnTo>
                    <a:pt x="0" y="117348"/>
                  </a:lnTo>
                  <a:lnTo>
                    <a:pt x="0" y="1189393"/>
                  </a:lnTo>
                  <a:lnTo>
                    <a:pt x="9213" y="1235069"/>
                  </a:lnTo>
                  <a:lnTo>
                    <a:pt x="34350" y="1272370"/>
                  </a:lnTo>
                  <a:lnTo>
                    <a:pt x="71655" y="1297519"/>
                  </a:lnTo>
                  <a:lnTo>
                    <a:pt x="117373" y="1306741"/>
                  </a:lnTo>
                  <a:lnTo>
                    <a:pt x="7596657" y="1306741"/>
                  </a:lnTo>
                  <a:lnTo>
                    <a:pt x="7642371" y="1297519"/>
                  </a:lnTo>
                  <a:lnTo>
                    <a:pt x="7679667" y="1272370"/>
                  </a:lnTo>
                  <a:lnTo>
                    <a:pt x="7704795" y="1235069"/>
                  </a:lnTo>
                  <a:lnTo>
                    <a:pt x="7714005" y="1189393"/>
                  </a:lnTo>
                  <a:lnTo>
                    <a:pt x="7714005" y="117348"/>
                  </a:lnTo>
                  <a:lnTo>
                    <a:pt x="7704795" y="71633"/>
                  </a:lnTo>
                  <a:lnTo>
                    <a:pt x="7679667" y="34337"/>
                  </a:lnTo>
                  <a:lnTo>
                    <a:pt x="7642371" y="9209"/>
                  </a:lnTo>
                  <a:lnTo>
                    <a:pt x="7596657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229715" y="2941573"/>
              <a:ext cx="7714615" cy="1306830"/>
            </a:xfrm>
            <a:custGeom>
              <a:avLst/>
              <a:gdLst/>
              <a:ahLst/>
              <a:cxnLst/>
              <a:rect l="l" t="t" r="r" b="b"/>
              <a:pathLst>
                <a:path w="7714615" h="1306829">
                  <a:moveTo>
                    <a:pt x="0" y="117348"/>
                  </a:moveTo>
                  <a:lnTo>
                    <a:pt x="9213" y="71633"/>
                  </a:lnTo>
                  <a:lnTo>
                    <a:pt x="34350" y="34337"/>
                  </a:lnTo>
                  <a:lnTo>
                    <a:pt x="71655" y="9209"/>
                  </a:lnTo>
                  <a:lnTo>
                    <a:pt x="117373" y="0"/>
                  </a:lnTo>
                  <a:lnTo>
                    <a:pt x="7596657" y="0"/>
                  </a:lnTo>
                  <a:lnTo>
                    <a:pt x="7642371" y="9209"/>
                  </a:lnTo>
                  <a:lnTo>
                    <a:pt x="7679667" y="34337"/>
                  </a:lnTo>
                  <a:lnTo>
                    <a:pt x="7704795" y="71633"/>
                  </a:lnTo>
                  <a:lnTo>
                    <a:pt x="7714005" y="117348"/>
                  </a:lnTo>
                  <a:lnTo>
                    <a:pt x="7714005" y="1189393"/>
                  </a:lnTo>
                  <a:lnTo>
                    <a:pt x="7704795" y="1235069"/>
                  </a:lnTo>
                  <a:lnTo>
                    <a:pt x="7679667" y="1272370"/>
                  </a:lnTo>
                  <a:lnTo>
                    <a:pt x="7642371" y="1297519"/>
                  </a:lnTo>
                  <a:lnTo>
                    <a:pt x="7596657" y="1306741"/>
                  </a:lnTo>
                  <a:lnTo>
                    <a:pt x="117373" y="1306741"/>
                  </a:lnTo>
                  <a:lnTo>
                    <a:pt x="71655" y="1297519"/>
                  </a:lnTo>
                  <a:lnTo>
                    <a:pt x="34350" y="1272370"/>
                  </a:lnTo>
                  <a:lnTo>
                    <a:pt x="9213" y="1235069"/>
                  </a:lnTo>
                  <a:lnTo>
                    <a:pt x="0" y="1189393"/>
                  </a:lnTo>
                  <a:lnTo>
                    <a:pt x="0" y="117348"/>
                  </a:lnTo>
                  <a:close/>
                </a:path>
              </a:pathLst>
            </a:custGeom>
            <a:ln w="9524">
              <a:solidFill>
                <a:srgbClr val="004B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343025" y="3004769"/>
            <a:ext cx="7489190" cy="1169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SECONDO</a:t>
            </a:r>
            <a:r>
              <a:rPr sz="1500" b="1" spc="165" dirty="0">
                <a:solidFill>
                  <a:srgbClr val="004791"/>
                </a:solidFill>
                <a:latin typeface="Arial"/>
                <a:cs typeface="Arial"/>
              </a:rPr>
              <a:t> 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LA</a:t>
            </a:r>
            <a:r>
              <a:rPr sz="1500" b="1" spc="135" dirty="0">
                <a:solidFill>
                  <a:srgbClr val="004791"/>
                </a:solidFill>
                <a:latin typeface="Arial"/>
                <a:cs typeface="Arial"/>
              </a:rPr>
              <a:t> 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CORTE</a:t>
            </a:r>
            <a:r>
              <a:rPr sz="1500" b="1" spc="170" dirty="0">
                <a:solidFill>
                  <a:srgbClr val="004791"/>
                </a:solidFill>
                <a:latin typeface="Arial"/>
                <a:cs typeface="Arial"/>
              </a:rPr>
              <a:t> 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DEI</a:t>
            </a:r>
            <a:r>
              <a:rPr sz="1500" b="1" spc="170" dirty="0">
                <a:solidFill>
                  <a:srgbClr val="004791"/>
                </a:solidFill>
                <a:latin typeface="Arial"/>
                <a:cs typeface="Arial"/>
              </a:rPr>
              <a:t> 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CONTI</a:t>
            </a:r>
            <a:r>
              <a:rPr sz="1500" b="1" spc="165" dirty="0">
                <a:solidFill>
                  <a:srgbClr val="004791"/>
                </a:solidFill>
                <a:latin typeface="Arial"/>
                <a:cs typeface="Arial"/>
              </a:rPr>
              <a:t> 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IL</a:t>
            </a:r>
            <a:r>
              <a:rPr sz="1500" b="1" spc="155" dirty="0">
                <a:solidFill>
                  <a:srgbClr val="004791"/>
                </a:solidFill>
                <a:latin typeface="Arial"/>
                <a:cs typeface="Arial"/>
              </a:rPr>
              <a:t> 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REPERIMENTO</a:t>
            </a:r>
            <a:r>
              <a:rPr sz="1500" b="1" spc="170" dirty="0">
                <a:solidFill>
                  <a:srgbClr val="004791"/>
                </a:solidFill>
                <a:latin typeface="Arial"/>
                <a:cs typeface="Arial"/>
              </a:rPr>
              <a:t> 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IN</a:t>
            </a:r>
            <a:r>
              <a:rPr sz="1500" b="1" spc="165" dirty="0">
                <a:solidFill>
                  <a:srgbClr val="004791"/>
                </a:solidFill>
                <a:latin typeface="Arial"/>
                <a:cs typeface="Arial"/>
              </a:rPr>
              <a:t> 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BILANCIO</a:t>
            </a:r>
            <a:r>
              <a:rPr sz="1500" b="1" spc="170" dirty="0">
                <a:solidFill>
                  <a:srgbClr val="004791"/>
                </a:solidFill>
                <a:latin typeface="Arial"/>
                <a:cs typeface="Arial"/>
              </a:rPr>
              <a:t>  </a:t>
            </a:r>
            <a:r>
              <a:rPr sz="1500" b="1" spc="-10" dirty="0">
                <a:solidFill>
                  <a:srgbClr val="004791"/>
                </a:solidFill>
                <a:latin typeface="Arial"/>
                <a:cs typeface="Arial"/>
              </a:rPr>
              <a:t>DELLE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RISORSE</a:t>
            </a:r>
            <a:r>
              <a:rPr sz="1500" b="1" spc="130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PER</a:t>
            </a:r>
            <a:r>
              <a:rPr sz="1500" b="1" spc="135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I</a:t>
            </a:r>
            <a:r>
              <a:rPr sz="1500" b="1" spc="125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RINNOVI</a:t>
            </a:r>
            <a:r>
              <a:rPr sz="1500" b="1" spc="145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CONTRATTUALI,</a:t>
            </a:r>
            <a:r>
              <a:rPr sz="1500" b="1" spc="150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SEBBENE</a:t>
            </a:r>
            <a:r>
              <a:rPr sz="1500" b="1" spc="135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NON</a:t>
            </a:r>
            <a:r>
              <a:rPr sz="1500" b="1" spc="130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OBBLIGATORIO</a:t>
            </a:r>
            <a:r>
              <a:rPr sz="1500" b="1" spc="145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spc="-25" dirty="0">
                <a:solidFill>
                  <a:srgbClr val="004791"/>
                </a:solidFill>
                <a:latin typeface="Arial"/>
                <a:cs typeface="Arial"/>
              </a:rPr>
              <a:t>PER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LEGGE,</a:t>
            </a:r>
            <a:r>
              <a:rPr sz="1500" b="1" spc="-80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E’</a:t>
            </a:r>
            <a:r>
              <a:rPr sz="1500" b="1" spc="-105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CONDIZIONE</a:t>
            </a:r>
            <a:r>
              <a:rPr sz="1500" b="1" spc="-40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PER</a:t>
            </a:r>
            <a:r>
              <a:rPr sz="1500" b="1" spc="-80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spc="-25" dirty="0">
                <a:solidFill>
                  <a:srgbClr val="004791"/>
                </a:solidFill>
                <a:latin typeface="Arial"/>
                <a:cs typeface="Arial"/>
              </a:rPr>
              <a:t>ATTESTARE</a:t>
            </a:r>
            <a:r>
              <a:rPr sz="1500" b="1" spc="-5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IL</a:t>
            </a:r>
            <a:r>
              <a:rPr sz="1500" b="1" spc="-80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PERMANERE</a:t>
            </a:r>
            <a:r>
              <a:rPr sz="1500" b="1" spc="-5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04791"/>
                </a:solidFill>
                <a:latin typeface="Arial"/>
                <a:cs typeface="Arial"/>
              </a:rPr>
              <a:t>DEGLI</a:t>
            </a:r>
            <a:r>
              <a:rPr sz="1500" b="1" spc="-40" dirty="0">
                <a:solidFill>
                  <a:srgbClr val="004791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004791"/>
                </a:solidFill>
                <a:latin typeface="Arial"/>
                <a:cs typeface="Arial"/>
              </a:rPr>
              <a:t>EQUILIBRI</a:t>
            </a:r>
            <a:endParaRPr sz="15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Corte</a:t>
            </a:r>
            <a:r>
              <a:rPr sz="1500" u="sng" spc="-3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dei</a:t>
            </a:r>
            <a:r>
              <a:rPr sz="1500" u="sng" spc="-3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conti,</a:t>
            </a:r>
            <a:r>
              <a:rPr sz="1500" u="sng" spc="-5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Sezione</a:t>
            </a:r>
            <a:r>
              <a:rPr sz="1500" u="sng" spc="-3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regionale</a:t>
            </a:r>
            <a:r>
              <a:rPr sz="1500" u="sng" spc="-40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di</a:t>
            </a:r>
            <a:r>
              <a:rPr sz="1500" u="sng" spc="-3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controllo</a:t>
            </a:r>
            <a:r>
              <a:rPr sz="1500" u="sng" spc="-5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per</a:t>
            </a:r>
            <a:r>
              <a:rPr sz="1500" u="sng" spc="-3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la</a:t>
            </a:r>
            <a:r>
              <a:rPr sz="1500" u="sng" spc="-30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Liguria,</a:t>
            </a:r>
            <a:r>
              <a:rPr sz="1500" u="sng" spc="-4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spc="-10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deliberazioni</a:t>
            </a:r>
            <a:r>
              <a:rPr sz="1500" u="sng" spc="-4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spc="-2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n.</a:t>
            </a:r>
            <a:endParaRPr sz="1500">
              <a:latin typeface="Arial MT"/>
              <a:cs typeface="Arial MT"/>
            </a:endParaRPr>
          </a:p>
          <a:p>
            <a:pPr marL="12700" algn="just">
              <a:lnSpc>
                <a:spcPct val="100000"/>
              </a:lnSpc>
            </a:pP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10/2021/PRSP;</a:t>
            </a:r>
            <a:r>
              <a:rPr sz="1500" u="sng" spc="-50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n.</a:t>
            </a:r>
            <a:r>
              <a:rPr sz="1500" u="sng" spc="-4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spc="-10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11/2020/PRSP;</a:t>
            </a:r>
            <a:r>
              <a:rPr sz="1500" u="sng" spc="-50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n.</a:t>
            </a:r>
            <a:r>
              <a:rPr sz="1500" u="sng" spc="-35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 </a:t>
            </a:r>
            <a:r>
              <a:rPr sz="1500" u="sng" spc="-10" dirty="0">
                <a:solidFill>
                  <a:srgbClr val="004791"/>
                </a:solidFill>
                <a:uFill>
                  <a:solidFill>
                    <a:srgbClr val="004791"/>
                  </a:solidFill>
                </a:uFill>
                <a:latin typeface="Arial MT"/>
                <a:cs typeface="Arial MT"/>
              </a:rPr>
              <a:t>194/2022/PRSE</a:t>
            </a:r>
            <a:endParaRPr sz="1500">
              <a:latin typeface="Arial MT"/>
              <a:cs typeface="Arial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00228" y="563067"/>
            <a:ext cx="970280" cy="3427729"/>
            <a:chOff x="200228" y="563067"/>
            <a:chExt cx="970280" cy="3427729"/>
          </a:xfrm>
        </p:grpSpPr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0228" y="3206419"/>
              <a:ext cx="970076" cy="78383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093" y="563067"/>
              <a:ext cx="867600" cy="99153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4871" y="-410242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54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12102" y="739467"/>
            <a:ext cx="851979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L’art.</a:t>
            </a:r>
            <a:r>
              <a:rPr sz="1600" spc="9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222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Tuel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fissa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3/12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9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limite</a:t>
            </a:r>
            <a:r>
              <a:rPr sz="1600" spc="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massimo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dell’anticipazione</a:t>
            </a:r>
            <a:r>
              <a:rPr sz="1600" spc="9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10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tesoreria</a:t>
            </a:r>
            <a:r>
              <a:rPr sz="1600" spc="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calcolato</a:t>
            </a:r>
            <a:r>
              <a:rPr sz="1600" spc="11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sulle </a:t>
            </a:r>
            <a:r>
              <a:rPr sz="1600" dirty="0">
                <a:latin typeface="Arial MT"/>
                <a:cs typeface="Arial MT"/>
              </a:rPr>
              <a:t>entrate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correnti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penultimo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esercizio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precedente.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2025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compreso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tale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limite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è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esteso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5/12 fino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 tutto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2025.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15567" y="1609382"/>
            <a:ext cx="7891780" cy="954405"/>
          </a:xfrm>
          <a:prstGeom prst="rect">
            <a:avLst/>
          </a:prstGeom>
          <a:solidFill>
            <a:srgbClr val="DEEBF7"/>
          </a:solidFill>
          <a:ln w="9525">
            <a:solidFill>
              <a:srgbClr val="4471C4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91440" marR="81280" algn="just">
              <a:lnSpc>
                <a:spcPct val="100000"/>
              </a:lnSpc>
              <a:spcBef>
                <a:spcPts val="320"/>
              </a:spcBef>
            </a:pP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555.</a:t>
            </a:r>
            <a:r>
              <a:rPr sz="1400" i="1" spc="450" dirty="0">
                <a:solidFill>
                  <a:srgbClr val="00438D"/>
                </a:solidFill>
                <a:latin typeface="Arial"/>
                <a:cs typeface="Arial"/>
              </a:rPr>
              <a:t> 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400" i="1" spc="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fine</a:t>
            </a:r>
            <a:r>
              <a:rPr sz="1400" i="1" spc="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400" i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agevolare</a:t>
            </a:r>
            <a:r>
              <a:rPr sz="1400" i="1" spc="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il</a:t>
            </a:r>
            <a:r>
              <a:rPr sz="1400" i="1" spc="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rispetto</a:t>
            </a:r>
            <a:r>
              <a:rPr sz="1400" i="1" spc="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dei</a:t>
            </a:r>
            <a:r>
              <a:rPr sz="1400" i="1" spc="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tempi</a:t>
            </a:r>
            <a:r>
              <a:rPr sz="1400" i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400" i="1" spc="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pagamento</a:t>
            </a:r>
            <a:r>
              <a:rPr sz="1400" i="1" spc="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400" i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cui</a:t>
            </a:r>
            <a:r>
              <a:rPr sz="1400" i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400" i="1" spc="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decreto</a:t>
            </a:r>
            <a:r>
              <a:rPr sz="1400" i="1" spc="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legislativo</a:t>
            </a:r>
            <a:r>
              <a:rPr sz="1400" i="1" spc="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9</a:t>
            </a:r>
            <a:r>
              <a:rPr sz="1400" i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00438D"/>
                </a:solidFill>
                <a:latin typeface="Arial"/>
                <a:cs typeface="Arial"/>
              </a:rPr>
              <a:t>ottobre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2002,</a:t>
            </a:r>
            <a:r>
              <a:rPr sz="1400" i="1" spc="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n.</a:t>
            </a:r>
            <a:r>
              <a:rPr sz="1400" i="1" spc="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231,</a:t>
            </a:r>
            <a:r>
              <a:rPr sz="1400" i="1" spc="7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il</a:t>
            </a:r>
            <a:r>
              <a:rPr sz="1400" i="1" spc="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limite</a:t>
            </a:r>
            <a:r>
              <a:rPr sz="1400" i="1" spc="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massimo</a:t>
            </a:r>
            <a:r>
              <a:rPr sz="1400" i="1" spc="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400" i="1" spc="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ricorso</a:t>
            </a:r>
            <a:r>
              <a:rPr sz="1400" i="1" spc="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da</a:t>
            </a:r>
            <a:r>
              <a:rPr sz="1400" i="1" spc="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parte</a:t>
            </a:r>
            <a:r>
              <a:rPr sz="1400" i="1" spc="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degli</a:t>
            </a:r>
            <a:r>
              <a:rPr sz="1400" i="1" spc="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enti</a:t>
            </a:r>
            <a:r>
              <a:rPr sz="1400" i="1" spc="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locali</a:t>
            </a:r>
            <a:r>
              <a:rPr sz="1400" i="1" spc="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ad</a:t>
            </a:r>
            <a:r>
              <a:rPr sz="1400" i="1" spc="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anticipazioni</a:t>
            </a:r>
            <a:r>
              <a:rPr sz="1400" i="1" spc="7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400" i="1" spc="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tesoreria,</a:t>
            </a:r>
            <a:r>
              <a:rPr sz="1400" i="1" spc="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spc="-25" dirty="0">
                <a:solidFill>
                  <a:srgbClr val="00438D"/>
                </a:solidFill>
                <a:latin typeface="Arial"/>
                <a:cs typeface="Arial"/>
              </a:rPr>
              <a:t>di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cui</a:t>
            </a:r>
            <a:r>
              <a:rPr sz="14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comma</a:t>
            </a:r>
            <a:r>
              <a:rPr sz="14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1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dell'articolo</a:t>
            </a:r>
            <a:r>
              <a:rPr sz="1400" i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222</a:t>
            </a:r>
            <a:r>
              <a:rPr sz="14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4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testo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unico</a:t>
            </a:r>
            <a:r>
              <a:rPr sz="1400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cui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400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decreto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legislativo</a:t>
            </a:r>
            <a:r>
              <a:rPr sz="1400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18</a:t>
            </a:r>
            <a:r>
              <a:rPr sz="14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agosto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2000,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n.</a:t>
            </a:r>
            <a:r>
              <a:rPr sz="1400" i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267,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è</a:t>
            </a:r>
            <a:r>
              <a:rPr sz="1400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elevato</a:t>
            </a:r>
            <a:r>
              <a:rPr sz="1400" i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da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tre</a:t>
            </a:r>
            <a:r>
              <a:rPr sz="1400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</a:t>
            </a:r>
            <a:r>
              <a:rPr sz="1400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cinque</a:t>
            </a:r>
            <a:r>
              <a:rPr sz="1400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dodicesimi</a:t>
            </a:r>
            <a:r>
              <a:rPr sz="1400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4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ciascuno</a:t>
            </a:r>
            <a:r>
              <a:rPr sz="1400" i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degli</a:t>
            </a:r>
            <a:r>
              <a:rPr sz="14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anni</a:t>
            </a:r>
            <a:r>
              <a:rPr sz="14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dal</a:t>
            </a:r>
            <a:r>
              <a:rPr sz="1400" i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2020</a:t>
            </a:r>
            <a:r>
              <a:rPr sz="1400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400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438D"/>
                </a:solidFill>
                <a:latin typeface="Arial"/>
                <a:cs typeface="Arial"/>
              </a:rPr>
              <a:t>2025</a:t>
            </a:r>
            <a:r>
              <a:rPr sz="1400" i="1" spc="-10" dirty="0">
                <a:solidFill>
                  <a:srgbClr val="00438D"/>
                </a:solidFill>
                <a:latin typeface="Arial"/>
                <a:cs typeface="Arial"/>
              </a:rPr>
              <a:t>.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4093" y="1609382"/>
            <a:ext cx="770890" cy="95411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14451" y="1702221"/>
            <a:ext cx="438150" cy="768985"/>
          </a:xfrm>
          <a:prstGeom prst="rect">
            <a:avLst/>
          </a:prstGeom>
        </p:spPr>
        <p:txBody>
          <a:bodyPr vert="vert270" wrap="square" lIns="0" tIns="3175" rIns="0" bIns="0" rtlCol="0">
            <a:spAutoFit/>
          </a:bodyPr>
          <a:lstStyle/>
          <a:p>
            <a:pPr marL="12700" marR="5080" indent="109220">
              <a:lnSpc>
                <a:spcPts val="1680"/>
              </a:lnSpc>
              <a:spcBef>
                <a:spcPts val="25"/>
              </a:spcBef>
            </a:pP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Legge 160/2019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88670" y="2740799"/>
            <a:ext cx="8036559" cy="2064385"/>
            <a:chOff x="288670" y="2740799"/>
            <a:chExt cx="8036559" cy="2064385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98268" y="2740799"/>
              <a:ext cx="6426581" cy="206387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8670" y="2811754"/>
              <a:ext cx="1653832" cy="165392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-474305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34" name="object 3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55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2307750" y="622998"/>
            <a:ext cx="6287770" cy="3650615"/>
            <a:chOff x="2307750" y="622998"/>
            <a:chExt cx="6287770" cy="365061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71942" y="622998"/>
              <a:ext cx="5423144" cy="365061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312195" y="969401"/>
              <a:ext cx="812165" cy="411480"/>
            </a:xfrm>
            <a:custGeom>
              <a:avLst/>
              <a:gdLst/>
              <a:ahLst/>
              <a:cxnLst/>
              <a:rect l="l" t="t" r="r" b="b"/>
              <a:pathLst>
                <a:path w="812164" h="411480">
                  <a:moveTo>
                    <a:pt x="743858" y="0"/>
                  </a:moveTo>
                  <a:lnTo>
                    <a:pt x="68558" y="0"/>
                  </a:lnTo>
                  <a:lnTo>
                    <a:pt x="41757" y="5379"/>
                  </a:lnTo>
                  <a:lnTo>
                    <a:pt x="19978" y="20032"/>
                  </a:lnTo>
                  <a:lnTo>
                    <a:pt x="5349" y="41732"/>
                  </a:lnTo>
                  <a:lnTo>
                    <a:pt x="0" y="68250"/>
                  </a:lnTo>
                  <a:lnTo>
                    <a:pt x="0" y="342118"/>
                  </a:lnTo>
                  <a:lnTo>
                    <a:pt x="5349" y="369060"/>
                  </a:lnTo>
                  <a:lnTo>
                    <a:pt x="19978" y="390931"/>
                  </a:lnTo>
                  <a:lnTo>
                    <a:pt x="41757" y="405610"/>
                  </a:lnTo>
                  <a:lnTo>
                    <a:pt x="68558" y="410974"/>
                  </a:lnTo>
                  <a:lnTo>
                    <a:pt x="743858" y="410974"/>
                  </a:lnTo>
                  <a:lnTo>
                    <a:pt x="770285" y="405610"/>
                  </a:lnTo>
                  <a:lnTo>
                    <a:pt x="791873" y="390931"/>
                  </a:lnTo>
                  <a:lnTo>
                    <a:pt x="806431" y="369060"/>
                  </a:lnTo>
                  <a:lnTo>
                    <a:pt x="811770" y="342118"/>
                  </a:lnTo>
                  <a:lnTo>
                    <a:pt x="811770" y="68250"/>
                  </a:lnTo>
                  <a:lnTo>
                    <a:pt x="806431" y="41732"/>
                  </a:lnTo>
                  <a:lnTo>
                    <a:pt x="791873" y="20032"/>
                  </a:lnTo>
                  <a:lnTo>
                    <a:pt x="770285" y="5379"/>
                  </a:lnTo>
                  <a:lnTo>
                    <a:pt x="743858" y="0"/>
                  </a:lnTo>
                  <a:close/>
                </a:path>
              </a:pathLst>
            </a:custGeom>
            <a:solidFill>
              <a:srgbClr val="DEEB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312195" y="969401"/>
              <a:ext cx="812800" cy="411480"/>
            </a:xfrm>
            <a:custGeom>
              <a:avLst/>
              <a:gdLst/>
              <a:ahLst/>
              <a:cxnLst/>
              <a:rect l="l" t="t" r="r" b="b"/>
              <a:pathLst>
                <a:path w="812800" h="411480">
                  <a:moveTo>
                    <a:pt x="0" y="68250"/>
                  </a:moveTo>
                  <a:lnTo>
                    <a:pt x="5349" y="41732"/>
                  </a:lnTo>
                  <a:lnTo>
                    <a:pt x="19978" y="20032"/>
                  </a:lnTo>
                  <a:lnTo>
                    <a:pt x="41757" y="5379"/>
                  </a:lnTo>
                  <a:lnTo>
                    <a:pt x="68558" y="0"/>
                  </a:lnTo>
                  <a:lnTo>
                    <a:pt x="743858" y="0"/>
                  </a:lnTo>
                  <a:lnTo>
                    <a:pt x="792196" y="20032"/>
                  </a:lnTo>
                  <a:lnTo>
                    <a:pt x="812417" y="68250"/>
                  </a:lnTo>
                  <a:lnTo>
                    <a:pt x="812417" y="342118"/>
                  </a:lnTo>
                  <a:lnTo>
                    <a:pt x="806977" y="369060"/>
                  </a:lnTo>
                  <a:lnTo>
                    <a:pt x="792196" y="390931"/>
                  </a:lnTo>
                  <a:lnTo>
                    <a:pt x="770386" y="405610"/>
                  </a:lnTo>
                  <a:lnTo>
                    <a:pt x="743858" y="410974"/>
                  </a:lnTo>
                  <a:lnTo>
                    <a:pt x="68558" y="410974"/>
                  </a:lnTo>
                  <a:lnTo>
                    <a:pt x="41757" y="405610"/>
                  </a:lnTo>
                  <a:lnTo>
                    <a:pt x="19978" y="390931"/>
                  </a:lnTo>
                  <a:lnTo>
                    <a:pt x="5349" y="369060"/>
                  </a:lnTo>
                  <a:lnTo>
                    <a:pt x="0" y="342118"/>
                  </a:lnTo>
                  <a:lnTo>
                    <a:pt x="0" y="68250"/>
                  </a:lnTo>
                  <a:close/>
                </a:path>
              </a:pathLst>
            </a:custGeom>
            <a:ln w="836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472386" y="1060780"/>
            <a:ext cx="494030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spc="-10" dirty="0">
                <a:latin typeface="Calibri"/>
                <a:cs typeface="Calibri"/>
              </a:rPr>
              <a:t>Regioni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07750" y="1523232"/>
            <a:ext cx="821690" cy="420370"/>
            <a:chOff x="2307750" y="1523232"/>
            <a:chExt cx="821690" cy="420370"/>
          </a:xfrm>
        </p:grpSpPr>
        <p:sp>
          <p:nvSpPr>
            <p:cNvPr id="9" name="object 9"/>
            <p:cNvSpPr/>
            <p:nvPr/>
          </p:nvSpPr>
          <p:spPr>
            <a:xfrm>
              <a:off x="2312195" y="1527677"/>
              <a:ext cx="812165" cy="411480"/>
            </a:xfrm>
            <a:custGeom>
              <a:avLst/>
              <a:gdLst/>
              <a:ahLst/>
              <a:cxnLst/>
              <a:rect l="l" t="t" r="r" b="b"/>
              <a:pathLst>
                <a:path w="812164" h="411480">
                  <a:moveTo>
                    <a:pt x="743858" y="0"/>
                  </a:moveTo>
                  <a:lnTo>
                    <a:pt x="68558" y="0"/>
                  </a:lnTo>
                  <a:lnTo>
                    <a:pt x="41757" y="5379"/>
                  </a:lnTo>
                  <a:lnTo>
                    <a:pt x="19978" y="20032"/>
                  </a:lnTo>
                  <a:lnTo>
                    <a:pt x="5349" y="41732"/>
                  </a:lnTo>
                  <a:lnTo>
                    <a:pt x="0" y="68250"/>
                  </a:lnTo>
                  <a:lnTo>
                    <a:pt x="0" y="342118"/>
                  </a:lnTo>
                  <a:lnTo>
                    <a:pt x="5349" y="369060"/>
                  </a:lnTo>
                  <a:lnTo>
                    <a:pt x="19978" y="390931"/>
                  </a:lnTo>
                  <a:lnTo>
                    <a:pt x="41757" y="405610"/>
                  </a:lnTo>
                  <a:lnTo>
                    <a:pt x="68558" y="410974"/>
                  </a:lnTo>
                  <a:lnTo>
                    <a:pt x="743858" y="410974"/>
                  </a:lnTo>
                  <a:lnTo>
                    <a:pt x="770285" y="405610"/>
                  </a:lnTo>
                  <a:lnTo>
                    <a:pt x="791873" y="390931"/>
                  </a:lnTo>
                  <a:lnTo>
                    <a:pt x="806431" y="369060"/>
                  </a:lnTo>
                  <a:lnTo>
                    <a:pt x="811770" y="342118"/>
                  </a:lnTo>
                  <a:lnTo>
                    <a:pt x="811770" y="68250"/>
                  </a:lnTo>
                  <a:lnTo>
                    <a:pt x="806431" y="41732"/>
                  </a:lnTo>
                  <a:lnTo>
                    <a:pt x="791873" y="20032"/>
                  </a:lnTo>
                  <a:lnTo>
                    <a:pt x="770285" y="5379"/>
                  </a:lnTo>
                  <a:lnTo>
                    <a:pt x="743858" y="0"/>
                  </a:lnTo>
                  <a:close/>
                </a:path>
              </a:pathLst>
            </a:custGeom>
            <a:solidFill>
              <a:srgbClr val="E1EF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12195" y="1527677"/>
              <a:ext cx="812800" cy="411480"/>
            </a:xfrm>
            <a:custGeom>
              <a:avLst/>
              <a:gdLst/>
              <a:ahLst/>
              <a:cxnLst/>
              <a:rect l="l" t="t" r="r" b="b"/>
              <a:pathLst>
                <a:path w="812800" h="411480">
                  <a:moveTo>
                    <a:pt x="0" y="68250"/>
                  </a:moveTo>
                  <a:lnTo>
                    <a:pt x="5349" y="41732"/>
                  </a:lnTo>
                  <a:lnTo>
                    <a:pt x="19978" y="20032"/>
                  </a:lnTo>
                  <a:lnTo>
                    <a:pt x="41757" y="5379"/>
                  </a:lnTo>
                  <a:lnTo>
                    <a:pt x="68558" y="0"/>
                  </a:lnTo>
                  <a:lnTo>
                    <a:pt x="743858" y="0"/>
                  </a:lnTo>
                  <a:lnTo>
                    <a:pt x="792196" y="20032"/>
                  </a:lnTo>
                  <a:lnTo>
                    <a:pt x="812417" y="68250"/>
                  </a:lnTo>
                  <a:lnTo>
                    <a:pt x="812417" y="342118"/>
                  </a:lnTo>
                  <a:lnTo>
                    <a:pt x="806977" y="369060"/>
                  </a:lnTo>
                  <a:lnTo>
                    <a:pt x="792196" y="390931"/>
                  </a:lnTo>
                  <a:lnTo>
                    <a:pt x="770386" y="405610"/>
                  </a:lnTo>
                  <a:lnTo>
                    <a:pt x="743858" y="410974"/>
                  </a:lnTo>
                  <a:lnTo>
                    <a:pt x="68558" y="410974"/>
                  </a:lnTo>
                  <a:lnTo>
                    <a:pt x="41757" y="405610"/>
                  </a:lnTo>
                  <a:lnTo>
                    <a:pt x="19978" y="390931"/>
                  </a:lnTo>
                  <a:lnTo>
                    <a:pt x="5349" y="369060"/>
                  </a:lnTo>
                  <a:lnTo>
                    <a:pt x="0" y="342118"/>
                  </a:lnTo>
                  <a:lnTo>
                    <a:pt x="0" y="68250"/>
                  </a:lnTo>
                  <a:close/>
                </a:path>
              </a:pathLst>
            </a:custGeom>
            <a:ln w="836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2434258" y="1619056"/>
            <a:ext cx="56959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spc="-10" dirty="0">
                <a:latin typeface="Calibri"/>
                <a:cs typeface="Calibri"/>
              </a:rPr>
              <a:t>Province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307750" y="2081508"/>
            <a:ext cx="821690" cy="420370"/>
            <a:chOff x="2307750" y="2081508"/>
            <a:chExt cx="821690" cy="420370"/>
          </a:xfrm>
        </p:grpSpPr>
        <p:sp>
          <p:nvSpPr>
            <p:cNvPr id="13" name="object 13"/>
            <p:cNvSpPr/>
            <p:nvPr/>
          </p:nvSpPr>
          <p:spPr>
            <a:xfrm>
              <a:off x="2312195" y="2085953"/>
              <a:ext cx="812165" cy="411480"/>
            </a:xfrm>
            <a:custGeom>
              <a:avLst/>
              <a:gdLst/>
              <a:ahLst/>
              <a:cxnLst/>
              <a:rect l="l" t="t" r="r" b="b"/>
              <a:pathLst>
                <a:path w="812164" h="411480">
                  <a:moveTo>
                    <a:pt x="743858" y="0"/>
                  </a:moveTo>
                  <a:lnTo>
                    <a:pt x="68558" y="0"/>
                  </a:lnTo>
                  <a:lnTo>
                    <a:pt x="41757" y="5379"/>
                  </a:lnTo>
                  <a:lnTo>
                    <a:pt x="19978" y="20032"/>
                  </a:lnTo>
                  <a:lnTo>
                    <a:pt x="5349" y="41732"/>
                  </a:lnTo>
                  <a:lnTo>
                    <a:pt x="0" y="68250"/>
                  </a:lnTo>
                  <a:lnTo>
                    <a:pt x="0" y="342118"/>
                  </a:lnTo>
                  <a:lnTo>
                    <a:pt x="5349" y="369046"/>
                  </a:lnTo>
                  <a:lnTo>
                    <a:pt x="19978" y="390888"/>
                  </a:lnTo>
                  <a:lnTo>
                    <a:pt x="41757" y="405537"/>
                  </a:lnTo>
                  <a:lnTo>
                    <a:pt x="68558" y="410888"/>
                  </a:lnTo>
                  <a:lnTo>
                    <a:pt x="743858" y="410888"/>
                  </a:lnTo>
                  <a:lnTo>
                    <a:pt x="770285" y="405537"/>
                  </a:lnTo>
                  <a:lnTo>
                    <a:pt x="791873" y="390888"/>
                  </a:lnTo>
                  <a:lnTo>
                    <a:pt x="806431" y="369046"/>
                  </a:lnTo>
                  <a:lnTo>
                    <a:pt x="811770" y="342118"/>
                  </a:lnTo>
                  <a:lnTo>
                    <a:pt x="811770" y="68250"/>
                  </a:lnTo>
                  <a:lnTo>
                    <a:pt x="806431" y="41732"/>
                  </a:lnTo>
                  <a:lnTo>
                    <a:pt x="791873" y="20032"/>
                  </a:lnTo>
                  <a:lnTo>
                    <a:pt x="770285" y="5379"/>
                  </a:lnTo>
                  <a:lnTo>
                    <a:pt x="743858" y="0"/>
                  </a:lnTo>
                  <a:close/>
                </a:path>
              </a:pathLst>
            </a:custGeom>
            <a:solidFill>
              <a:srgbClr val="FAE4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12195" y="2085953"/>
              <a:ext cx="812800" cy="411480"/>
            </a:xfrm>
            <a:custGeom>
              <a:avLst/>
              <a:gdLst/>
              <a:ahLst/>
              <a:cxnLst/>
              <a:rect l="l" t="t" r="r" b="b"/>
              <a:pathLst>
                <a:path w="812800" h="411480">
                  <a:moveTo>
                    <a:pt x="0" y="68250"/>
                  </a:moveTo>
                  <a:lnTo>
                    <a:pt x="5349" y="41732"/>
                  </a:lnTo>
                  <a:lnTo>
                    <a:pt x="19978" y="20032"/>
                  </a:lnTo>
                  <a:lnTo>
                    <a:pt x="41757" y="5379"/>
                  </a:lnTo>
                  <a:lnTo>
                    <a:pt x="68558" y="0"/>
                  </a:lnTo>
                  <a:lnTo>
                    <a:pt x="743858" y="0"/>
                  </a:lnTo>
                  <a:lnTo>
                    <a:pt x="792196" y="20032"/>
                  </a:lnTo>
                  <a:lnTo>
                    <a:pt x="812417" y="68250"/>
                  </a:lnTo>
                  <a:lnTo>
                    <a:pt x="812417" y="342118"/>
                  </a:lnTo>
                  <a:lnTo>
                    <a:pt x="806977" y="369046"/>
                  </a:lnTo>
                  <a:lnTo>
                    <a:pt x="792196" y="390888"/>
                  </a:lnTo>
                  <a:lnTo>
                    <a:pt x="770386" y="405537"/>
                  </a:lnTo>
                  <a:lnTo>
                    <a:pt x="743858" y="410888"/>
                  </a:lnTo>
                  <a:lnTo>
                    <a:pt x="68558" y="410888"/>
                  </a:lnTo>
                  <a:lnTo>
                    <a:pt x="41757" y="405537"/>
                  </a:lnTo>
                  <a:lnTo>
                    <a:pt x="19978" y="390888"/>
                  </a:lnTo>
                  <a:lnTo>
                    <a:pt x="5349" y="369046"/>
                  </a:lnTo>
                  <a:lnTo>
                    <a:pt x="0" y="342118"/>
                  </a:lnTo>
                  <a:lnTo>
                    <a:pt x="0" y="68250"/>
                  </a:lnTo>
                  <a:close/>
                </a:path>
              </a:pathLst>
            </a:custGeom>
            <a:ln w="836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2405121" y="2086359"/>
            <a:ext cx="628015" cy="3943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05410" marR="5080" indent="-93345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Calibri"/>
                <a:cs typeface="Calibri"/>
              </a:rPr>
              <a:t>Comuni</a:t>
            </a:r>
            <a:r>
              <a:rPr sz="1200" spc="50" dirty="0">
                <a:latin typeface="Calibri"/>
                <a:cs typeface="Calibri"/>
              </a:rPr>
              <a:t> </a:t>
            </a:r>
            <a:r>
              <a:rPr sz="1200" spc="-50" dirty="0">
                <a:latin typeface="Calibri"/>
                <a:cs typeface="Calibri"/>
              </a:rPr>
              <a:t>e </a:t>
            </a:r>
            <a:r>
              <a:rPr sz="1200" spc="-10" dirty="0">
                <a:latin typeface="Calibri"/>
                <a:cs typeface="Calibri"/>
              </a:rPr>
              <a:t>Unioni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307750" y="2643671"/>
            <a:ext cx="821690" cy="415925"/>
            <a:chOff x="2307750" y="2643671"/>
            <a:chExt cx="821690" cy="415925"/>
          </a:xfrm>
        </p:grpSpPr>
        <p:sp>
          <p:nvSpPr>
            <p:cNvPr id="17" name="object 17"/>
            <p:cNvSpPr/>
            <p:nvPr/>
          </p:nvSpPr>
          <p:spPr>
            <a:xfrm>
              <a:off x="2312195" y="2648116"/>
              <a:ext cx="812165" cy="407034"/>
            </a:xfrm>
            <a:custGeom>
              <a:avLst/>
              <a:gdLst/>
              <a:ahLst/>
              <a:cxnLst/>
              <a:rect l="l" t="t" r="r" b="b"/>
              <a:pathLst>
                <a:path w="812164" h="407035">
                  <a:moveTo>
                    <a:pt x="744496" y="0"/>
                  </a:moveTo>
                  <a:lnTo>
                    <a:pt x="67915" y="0"/>
                  </a:lnTo>
                  <a:lnTo>
                    <a:pt x="41486" y="5378"/>
                  </a:lnTo>
                  <a:lnTo>
                    <a:pt x="19898" y="20021"/>
                  </a:lnTo>
                  <a:lnTo>
                    <a:pt x="5339" y="41695"/>
                  </a:lnTo>
                  <a:lnTo>
                    <a:pt x="0" y="68164"/>
                  </a:lnTo>
                  <a:lnTo>
                    <a:pt x="0" y="338835"/>
                  </a:lnTo>
                  <a:lnTo>
                    <a:pt x="5339" y="365414"/>
                  </a:lnTo>
                  <a:lnTo>
                    <a:pt x="19898" y="387075"/>
                  </a:lnTo>
                  <a:lnTo>
                    <a:pt x="41486" y="401658"/>
                  </a:lnTo>
                  <a:lnTo>
                    <a:pt x="67915" y="407000"/>
                  </a:lnTo>
                  <a:lnTo>
                    <a:pt x="744496" y="407000"/>
                  </a:lnTo>
                  <a:lnTo>
                    <a:pt x="770828" y="401658"/>
                  </a:lnTo>
                  <a:lnTo>
                    <a:pt x="792195" y="387075"/>
                  </a:lnTo>
                  <a:lnTo>
                    <a:pt x="806532" y="365414"/>
                  </a:lnTo>
                  <a:lnTo>
                    <a:pt x="811770" y="338835"/>
                  </a:lnTo>
                  <a:lnTo>
                    <a:pt x="811770" y="68164"/>
                  </a:lnTo>
                  <a:lnTo>
                    <a:pt x="806532" y="41695"/>
                  </a:lnTo>
                  <a:lnTo>
                    <a:pt x="792195" y="20021"/>
                  </a:lnTo>
                  <a:lnTo>
                    <a:pt x="770828" y="5378"/>
                  </a:lnTo>
                  <a:lnTo>
                    <a:pt x="744496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312195" y="2648116"/>
              <a:ext cx="812800" cy="407034"/>
            </a:xfrm>
            <a:custGeom>
              <a:avLst/>
              <a:gdLst/>
              <a:ahLst/>
              <a:cxnLst/>
              <a:rect l="l" t="t" r="r" b="b"/>
              <a:pathLst>
                <a:path w="812800" h="407035">
                  <a:moveTo>
                    <a:pt x="0" y="68164"/>
                  </a:moveTo>
                  <a:lnTo>
                    <a:pt x="5339" y="41695"/>
                  </a:lnTo>
                  <a:lnTo>
                    <a:pt x="19898" y="20021"/>
                  </a:lnTo>
                  <a:lnTo>
                    <a:pt x="41486" y="5378"/>
                  </a:lnTo>
                  <a:lnTo>
                    <a:pt x="67915" y="0"/>
                  </a:lnTo>
                  <a:lnTo>
                    <a:pt x="744496" y="0"/>
                  </a:lnTo>
                  <a:lnTo>
                    <a:pt x="792519" y="20021"/>
                  </a:lnTo>
                  <a:lnTo>
                    <a:pt x="812417" y="68164"/>
                  </a:lnTo>
                  <a:lnTo>
                    <a:pt x="812417" y="338835"/>
                  </a:lnTo>
                  <a:lnTo>
                    <a:pt x="807078" y="365414"/>
                  </a:lnTo>
                  <a:lnTo>
                    <a:pt x="792519" y="387075"/>
                  </a:lnTo>
                  <a:lnTo>
                    <a:pt x="770929" y="401658"/>
                  </a:lnTo>
                  <a:lnTo>
                    <a:pt x="744496" y="407000"/>
                  </a:lnTo>
                  <a:lnTo>
                    <a:pt x="67915" y="407000"/>
                  </a:lnTo>
                  <a:lnTo>
                    <a:pt x="41486" y="401658"/>
                  </a:lnTo>
                  <a:lnTo>
                    <a:pt x="19898" y="387075"/>
                  </a:lnTo>
                  <a:lnTo>
                    <a:pt x="5339" y="365414"/>
                  </a:lnTo>
                  <a:lnTo>
                    <a:pt x="0" y="338835"/>
                  </a:lnTo>
                  <a:lnTo>
                    <a:pt x="0" y="68164"/>
                  </a:lnTo>
                  <a:close/>
                </a:path>
              </a:pathLst>
            </a:custGeom>
            <a:ln w="836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2384978" y="2666501"/>
            <a:ext cx="669925" cy="356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38735">
              <a:lnSpc>
                <a:spcPct val="102600"/>
              </a:lnSpc>
              <a:spcBef>
                <a:spcPts val="105"/>
              </a:spcBef>
            </a:pPr>
            <a:r>
              <a:rPr sz="1050" spc="-10" dirty="0">
                <a:latin typeface="Calibri"/>
                <a:cs typeface="Calibri"/>
              </a:rPr>
              <a:t>Organismi strumentali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307750" y="3201861"/>
            <a:ext cx="821690" cy="421005"/>
            <a:chOff x="2307750" y="3201861"/>
            <a:chExt cx="821690" cy="421005"/>
          </a:xfrm>
        </p:grpSpPr>
        <p:sp>
          <p:nvSpPr>
            <p:cNvPr id="21" name="object 21"/>
            <p:cNvSpPr/>
            <p:nvPr/>
          </p:nvSpPr>
          <p:spPr>
            <a:xfrm>
              <a:off x="2312195" y="3206306"/>
              <a:ext cx="812165" cy="412115"/>
            </a:xfrm>
            <a:custGeom>
              <a:avLst/>
              <a:gdLst/>
              <a:ahLst/>
              <a:cxnLst/>
              <a:rect l="l" t="t" r="r" b="b"/>
              <a:pathLst>
                <a:path w="812164" h="412114">
                  <a:moveTo>
                    <a:pt x="743858" y="0"/>
                  </a:moveTo>
                  <a:lnTo>
                    <a:pt x="68558" y="0"/>
                  </a:lnTo>
                  <a:lnTo>
                    <a:pt x="41757" y="5388"/>
                  </a:lnTo>
                  <a:lnTo>
                    <a:pt x="19978" y="20108"/>
                  </a:lnTo>
                  <a:lnTo>
                    <a:pt x="5349" y="41987"/>
                  </a:lnTo>
                  <a:lnTo>
                    <a:pt x="0" y="68855"/>
                  </a:lnTo>
                  <a:lnTo>
                    <a:pt x="0" y="342965"/>
                  </a:lnTo>
                  <a:lnTo>
                    <a:pt x="5349" y="369525"/>
                  </a:lnTo>
                  <a:lnTo>
                    <a:pt x="19978" y="391357"/>
                  </a:lnTo>
                  <a:lnTo>
                    <a:pt x="41757" y="406151"/>
                  </a:lnTo>
                  <a:lnTo>
                    <a:pt x="68558" y="411596"/>
                  </a:lnTo>
                  <a:lnTo>
                    <a:pt x="743858" y="411596"/>
                  </a:lnTo>
                  <a:lnTo>
                    <a:pt x="770285" y="406151"/>
                  </a:lnTo>
                  <a:lnTo>
                    <a:pt x="791873" y="391357"/>
                  </a:lnTo>
                  <a:lnTo>
                    <a:pt x="806431" y="369525"/>
                  </a:lnTo>
                  <a:lnTo>
                    <a:pt x="811770" y="342965"/>
                  </a:lnTo>
                  <a:lnTo>
                    <a:pt x="811770" y="68855"/>
                  </a:lnTo>
                  <a:lnTo>
                    <a:pt x="806431" y="41987"/>
                  </a:lnTo>
                  <a:lnTo>
                    <a:pt x="791873" y="20108"/>
                  </a:lnTo>
                  <a:lnTo>
                    <a:pt x="770285" y="5388"/>
                  </a:lnTo>
                  <a:lnTo>
                    <a:pt x="743858" y="0"/>
                  </a:lnTo>
                  <a:close/>
                </a:path>
              </a:pathLst>
            </a:custGeom>
            <a:solidFill>
              <a:srgbClr val="D5DC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312195" y="3206306"/>
              <a:ext cx="812800" cy="412115"/>
            </a:xfrm>
            <a:custGeom>
              <a:avLst/>
              <a:gdLst/>
              <a:ahLst/>
              <a:cxnLst/>
              <a:rect l="l" t="t" r="r" b="b"/>
              <a:pathLst>
                <a:path w="812800" h="412114">
                  <a:moveTo>
                    <a:pt x="0" y="68855"/>
                  </a:moveTo>
                  <a:lnTo>
                    <a:pt x="5349" y="41987"/>
                  </a:lnTo>
                  <a:lnTo>
                    <a:pt x="19978" y="20108"/>
                  </a:lnTo>
                  <a:lnTo>
                    <a:pt x="41757" y="5388"/>
                  </a:lnTo>
                  <a:lnTo>
                    <a:pt x="68558" y="0"/>
                  </a:lnTo>
                  <a:lnTo>
                    <a:pt x="743858" y="0"/>
                  </a:lnTo>
                  <a:lnTo>
                    <a:pt x="792196" y="20108"/>
                  </a:lnTo>
                  <a:lnTo>
                    <a:pt x="812417" y="68855"/>
                  </a:lnTo>
                  <a:lnTo>
                    <a:pt x="812417" y="342965"/>
                  </a:lnTo>
                  <a:lnTo>
                    <a:pt x="806977" y="369525"/>
                  </a:lnTo>
                  <a:lnTo>
                    <a:pt x="792196" y="391357"/>
                  </a:lnTo>
                  <a:lnTo>
                    <a:pt x="770386" y="406151"/>
                  </a:lnTo>
                  <a:lnTo>
                    <a:pt x="743858" y="411596"/>
                  </a:lnTo>
                  <a:lnTo>
                    <a:pt x="68558" y="411596"/>
                  </a:lnTo>
                  <a:lnTo>
                    <a:pt x="41757" y="406151"/>
                  </a:lnTo>
                  <a:lnTo>
                    <a:pt x="19978" y="391357"/>
                  </a:lnTo>
                  <a:lnTo>
                    <a:pt x="5349" y="369525"/>
                  </a:lnTo>
                  <a:lnTo>
                    <a:pt x="0" y="342965"/>
                  </a:lnTo>
                  <a:lnTo>
                    <a:pt x="0" y="68855"/>
                  </a:lnTo>
                  <a:close/>
                </a:path>
              </a:pathLst>
            </a:custGeom>
            <a:ln w="836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2384978" y="3224777"/>
            <a:ext cx="669925" cy="356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212725">
              <a:lnSpc>
                <a:spcPct val="102600"/>
              </a:lnSpc>
              <a:spcBef>
                <a:spcPts val="105"/>
              </a:spcBef>
            </a:pPr>
            <a:r>
              <a:rPr sz="1050" spc="-20" dirty="0">
                <a:latin typeface="Calibri"/>
                <a:cs typeface="Calibri"/>
              </a:rPr>
              <a:t>Enti </a:t>
            </a:r>
            <a:r>
              <a:rPr sz="1050" spc="-10" dirty="0">
                <a:latin typeface="Calibri"/>
                <a:cs typeface="Calibri"/>
              </a:rPr>
              <a:t>strumentali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2307750" y="3760154"/>
            <a:ext cx="821690" cy="421005"/>
            <a:chOff x="2307750" y="3760154"/>
            <a:chExt cx="821690" cy="421005"/>
          </a:xfrm>
        </p:grpSpPr>
        <p:sp>
          <p:nvSpPr>
            <p:cNvPr id="25" name="object 25"/>
            <p:cNvSpPr/>
            <p:nvPr/>
          </p:nvSpPr>
          <p:spPr>
            <a:xfrm>
              <a:off x="2312195" y="3764599"/>
              <a:ext cx="812165" cy="412115"/>
            </a:xfrm>
            <a:custGeom>
              <a:avLst/>
              <a:gdLst/>
              <a:ahLst/>
              <a:cxnLst/>
              <a:rect l="l" t="t" r="r" b="b"/>
              <a:pathLst>
                <a:path w="812164" h="412114">
                  <a:moveTo>
                    <a:pt x="743858" y="0"/>
                  </a:moveTo>
                  <a:lnTo>
                    <a:pt x="68558" y="0"/>
                  </a:lnTo>
                  <a:lnTo>
                    <a:pt x="19978" y="20107"/>
                  </a:lnTo>
                  <a:lnTo>
                    <a:pt x="0" y="68847"/>
                  </a:lnTo>
                  <a:lnTo>
                    <a:pt x="0" y="342930"/>
                  </a:lnTo>
                  <a:lnTo>
                    <a:pt x="5349" y="369490"/>
                  </a:lnTo>
                  <a:lnTo>
                    <a:pt x="19978" y="391323"/>
                  </a:lnTo>
                  <a:lnTo>
                    <a:pt x="41757" y="406117"/>
                  </a:lnTo>
                  <a:lnTo>
                    <a:pt x="68558" y="411562"/>
                  </a:lnTo>
                  <a:lnTo>
                    <a:pt x="743858" y="411562"/>
                  </a:lnTo>
                  <a:lnTo>
                    <a:pt x="770285" y="406117"/>
                  </a:lnTo>
                  <a:lnTo>
                    <a:pt x="791873" y="391323"/>
                  </a:lnTo>
                  <a:lnTo>
                    <a:pt x="806431" y="369490"/>
                  </a:lnTo>
                  <a:lnTo>
                    <a:pt x="811770" y="342930"/>
                  </a:lnTo>
                  <a:lnTo>
                    <a:pt x="811770" y="68847"/>
                  </a:lnTo>
                  <a:lnTo>
                    <a:pt x="806431" y="41983"/>
                  </a:lnTo>
                  <a:lnTo>
                    <a:pt x="791873" y="20107"/>
                  </a:lnTo>
                  <a:lnTo>
                    <a:pt x="770285" y="5388"/>
                  </a:lnTo>
                  <a:lnTo>
                    <a:pt x="743858" y="0"/>
                  </a:lnTo>
                  <a:close/>
                </a:path>
              </a:pathLst>
            </a:custGeom>
            <a:solidFill>
              <a:srgbClr val="FFD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312195" y="3764599"/>
              <a:ext cx="812800" cy="412115"/>
            </a:xfrm>
            <a:custGeom>
              <a:avLst/>
              <a:gdLst/>
              <a:ahLst/>
              <a:cxnLst/>
              <a:rect l="l" t="t" r="r" b="b"/>
              <a:pathLst>
                <a:path w="812800" h="412114">
                  <a:moveTo>
                    <a:pt x="0" y="68847"/>
                  </a:moveTo>
                  <a:lnTo>
                    <a:pt x="5349" y="41983"/>
                  </a:lnTo>
                  <a:lnTo>
                    <a:pt x="19978" y="20107"/>
                  </a:lnTo>
                  <a:lnTo>
                    <a:pt x="41757" y="5388"/>
                  </a:lnTo>
                  <a:lnTo>
                    <a:pt x="68558" y="0"/>
                  </a:lnTo>
                  <a:lnTo>
                    <a:pt x="743858" y="0"/>
                  </a:lnTo>
                  <a:lnTo>
                    <a:pt x="792196" y="20107"/>
                  </a:lnTo>
                  <a:lnTo>
                    <a:pt x="812417" y="68847"/>
                  </a:lnTo>
                  <a:lnTo>
                    <a:pt x="812417" y="342930"/>
                  </a:lnTo>
                  <a:lnTo>
                    <a:pt x="806977" y="369490"/>
                  </a:lnTo>
                  <a:lnTo>
                    <a:pt x="792196" y="391323"/>
                  </a:lnTo>
                  <a:lnTo>
                    <a:pt x="770386" y="406117"/>
                  </a:lnTo>
                  <a:lnTo>
                    <a:pt x="743858" y="411562"/>
                  </a:lnTo>
                  <a:lnTo>
                    <a:pt x="68558" y="411562"/>
                  </a:lnTo>
                  <a:lnTo>
                    <a:pt x="41757" y="406117"/>
                  </a:lnTo>
                  <a:lnTo>
                    <a:pt x="19978" y="391323"/>
                  </a:lnTo>
                  <a:lnTo>
                    <a:pt x="5349" y="369490"/>
                  </a:lnTo>
                  <a:lnTo>
                    <a:pt x="0" y="342930"/>
                  </a:lnTo>
                  <a:lnTo>
                    <a:pt x="0" y="68847"/>
                  </a:lnTo>
                  <a:close/>
                </a:path>
              </a:pathLst>
            </a:custGeom>
            <a:ln w="836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2385626" y="3782992"/>
            <a:ext cx="667385" cy="356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17475">
              <a:lnSpc>
                <a:spcPct val="102699"/>
              </a:lnSpc>
              <a:spcBef>
                <a:spcPts val="105"/>
              </a:spcBef>
            </a:pPr>
            <a:r>
              <a:rPr sz="1050" spc="-10" dirty="0">
                <a:latin typeface="Calibri"/>
                <a:cs typeface="Calibri"/>
              </a:rPr>
              <a:t>Società partecipate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362269" y="736691"/>
            <a:ext cx="676275" cy="170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50" b="1" spc="-10" dirty="0">
                <a:latin typeface="Calibri"/>
                <a:cs typeface="Calibri"/>
              </a:rPr>
              <a:t>DESTINATARI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61620" y="752347"/>
            <a:ext cx="18815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68020" algn="l"/>
                <a:tab pos="1136015" algn="l"/>
                <a:tab pos="1644650" algn="l"/>
              </a:tabLst>
            </a:pPr>
            <a:r>
              <a:rPr sz="1400" spc="-10" dirty="0">
                <a:latin typeface="Arial MT"/>
                <a:cs typeface="Arial MT"/>
              </a:rPr>
              <a:t>L’art.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25" dirty="0">
                <a:latin typeface="Arial MT"/>
                <a:cs typeface="Arial MT"/>
              </a:rPr>
              <a:t>57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25" dirty="0">
                <a:latin typeface="Arial MT"/>
                <a:cs typeface="Arial MT"/>
              </a:rPr>
              <a:t>del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25" dirty="0">
                <a:latin typeface="Arial MT"/>
                <a:cs typeface="Arial MT"/>
              </a:rPr>
              <a:t>DL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1620" y="965707"/>
            <a:ext cx="1879600" cy="2373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124/2019</a:t>
            </a:r>
            <a:r>
              <a:rPr sz="1400" spc="95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ha</a:t>
            </a:r>
            <a:r>
              <a:rPr sz="1400" spc="95" dirty="0">
                <a:latin typeface="Arial MT"/>
                <a:cs typeface="Arial MT"/>
              </a:rPr>
              <a:t>  </a:t>
            </a:r>
            <a:r>
              <a:rPr sz="1400" spc="-10" dirty="0">
                <a:latin typeface="Arial MT"/>
                <a:cs typeface="Arial MT"/>
              </a:rPr>
              <a:t>disappli- </a:t>
            </a:r>
            <a:r>
              <a:rPr sz="1400" dirty="0">
                <a:latin typeface="Arial MT"/>
                <a:cs typeface="Arial MT"/>
              </a:rPr>
              <a:t>cato</a:t>
            </a:r>
            <a:r>
              <a:rPr sz="1400" spc="1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partire</a:t>
            </a:r>
            <a:r>
              <a:rPr sz="1400" spc="1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dal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2020</a:t>
            </a:r>
            <a:endParaRPr sz="140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-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nei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confronti degli </a:t>
            </a:r>
            <a:r>
              <a:rPr sz="1400" spc="-20" dirty="0">
                <a:latin typeface="Arial MT"/>
                <a:cs typeface="Arial MT"/>
              </a:rPr>
              <a:t>enti </a:t>
            </a:r>
            <a:r>
              <a:rPr sz="1400" dirty="0">
                <a:latin typeface="Arial MT"/>
                <a:cs typeface="Arial MT"/>
              </a:rPr>
              <a:t>territoriali</a:t>
            </a:r>
            <a:r>
              <a:rPr sz="1400" spc="1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1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dei</a:t>
            </a:r>
            <a:r>
              <a:rPr sz="1400" spc="1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rispetti- </a:t>
            </a:r>
            <a:r>
              <a:rPr sz="1400" dirty="0">
                <a:latin typeface="Arial MT"/>
                <a:cs typeface="Arial MT"/>
              </a:rPr>
              <a:t>vi</a:t>
            </a:r>
            <a:r>
              <a:rPr sz="1400" spc="3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organismi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3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società </a:t>
            </a:r>
            <a:r>
              <a:rPr sz="1400" dirty="0">
                <a:latin typeface="Arial MT"/>
                <a:cs typeface="Arial MT"/>
              </a:rPr>
              <a:t>partecipate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-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disposi- </a:t>
            </a:r>
            <a:r>
              <a:rPr sz="1400" dirty="0">
                <a:latin typeface="Arial MT"/>
                <a:cs typeface="Arial MT"/>
              </a:rPr>
              <a:t>zioni</a:t>
            </a:r>
            <a:r>
              <a:rPr sz="1400" spc="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limitative</a:t>
            </a:r>
            <a:r>
              <a:rPr sz="1400" spc="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50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spesa </a:t>
            </a:r>
            <a:r>
              <a:rPr sz="1400" dirty="0">
                <a:latin typeface="Arial MT"/>
                <a:cs typeface="Arial MT"/>
              </a:rPr>
              <a:t>introdotte</a:t>
            </a:r>
            <a:r>
              <a:rPr sz="1400" spc="3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</a:t>
            </a:r>
            <a:r>
              <a:rPr sz="1400" spc="2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partire</a:t>
            </a:r>
            <a:r>
              <a:rPr sz="1400" spc="30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dal </a:t>
            </a:r>
            <a:r>
              <a:rPr sz="1400" dirty="0">
                <a:latin typeface="Arial MT"/>
                <a:cs typeface="Arial MT"/>
              </a:rPr>
              <a:t>DL</a:t>
            </a:r>
            <a:r>
              <a:rPr sz="1400" spc="70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78/2010</a:t>
            </a:r>
            <a:r>
              <a:rPr sz="1400" spc="100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in</a:t>
            </a:r>
            <a:r>
              <a:rPr sz="1400" spc="95" dirty="0">
                <a:latin typeface="Arial MT"/>
                <a:cs typeface="Arial MT"/>
              </a:rPr>
              <a:t>  </a:t>
            </a:r>
            <a:r>
              <a:rPr sz="1400" spc="-10" dirty="0">
                <a:latin typeface="Arial MT"/>
                <a:cs typeface="Arial MT"/>
              </a:rPr>
              <a:t>avanti </a:t>
            </a:r>
            <a:r>
              <a:rPr sz="1400" dirty="0">
                <a:latin typeface="Arial MT"/>
                <a:cs typeface="Arial MT"/>
              </a:rPr>
              <a:t>nei</a:t>
            </a:r>
            <a:r>
              <a:rPr sz="1400" spc="1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confronti</a:t>
            </a:r>
            <a:r>
              <a:rPr sz="1400" spc="1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1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tutte</a:t>
            </a:r>
            <a:r>
              <a:rPr sz="1400" spc="204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le </a:t>
            </a:r>
            <a:r>
              <a:rPr sz="1400" dirty="0">
                <a:latin typeface="Arial MT"/>
                <a:cs typeface="Arial MT"/>
              </a:rPr>
              <a:t>amministrazioni</a:t>
            </a:r>
            <a:r>
              <a:rPr sz="1400" spc="19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pubbli-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1620" y="3313302"/>
            <a:ext cx="18776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09600" algn="l"/>
                <a:tab pos="1725295" algn="l"/>
              </a:tabLst>
            </a:pPr>
            <a:r>
              <a:rPr sz="1400" spc="-20" dirty="0">
                <a:latin typeface="Arial MT"/>
                <a:cs typeface="Arial MT"/>
              </a:rPr>
              <a:t>che.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10" dirty="0">
                <a:latin typeface="Arial MT"/>
                <a:cs typeface="Arial MT"/>
              </a:rPr>
              <a:t>Riportiamo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25" dirty="0">
                <a:latin typeface="Arial MT"/>
                <a:cs typeface="Arial MT"/>
              </a:rPr>
              <a:t>di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61620" y="3526358"/>
            <a:ext cx="1878964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seguito</a:t>
            </a:r>
            <a:r>
              <a:rPr sz="1400" spc="4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459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disposizioni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400" spc="-10" dirty="0">
                <a:latin typeface="Arial MT"/>
                <a:cs typeface="Arial MT"/>
              </a:rPr>
              <a:t>“superate”: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34631" y="2843783"/>
            <a:ext cx="1531747" cy="1966595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8980" y="-519217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56</a:t>
            </a:fld>
            <a:endParaRPr spc="-25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26411" y="1124661"/>
            <a:ext cx="6618097" cy="187152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28980" y="647826"/>
            <a:ext cx="838073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Allo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stato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attuale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restano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</a:t>
            </a:r>
            <a:r>
              <a:rPr sz="1400" spc="1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vigore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poche</a:t>
            </a:r>
            <a:r>
              <a:rPr sz="1400" spc="1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limitazioni</a:t>
            </a:r>
            <a:r>
              <a:rPr sz="1400" spc="1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sulla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spesa,</a:t>
            </a:r>
            <a:r>
              <a:rPr sz="1400" spc="1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inerenti</a:t>
            </a:r>
            <a:r>
              <a:rPr sz="1400" spc="1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più</a:t>
            </a:r>
            <a:r>
              <a:rPr sz="1400" spc="1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che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altro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il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personale,</a:t>
            </a:r>
            <a:r>
              <a:rPr sz="1400" spc="13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che </a:t>
            </a:r>
            <a:r>
              <a:rPr sz="1400" spc="-10" dirty="0">
                <a:latin typeface="Arial MT"/>
                <a:cs typeface="Arial MT"/>
              </a:rPr>
              <a:t>riepiloghiamo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nella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seguente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tabella</a:t>
            </a:r>
            <a:endParaRPr sz="1400" dirty="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4078" y="3249930"/>
            <a:ext cx="8191500" cy="1092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Con</a:t>
            </a:r>
            <a:r>
              <a:rPr sz="1400" spc="3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riferimento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agli</a:t>
            </a:r>
            <a:r>
              <a:rPr sz="1400" spc="375" dirty="0">
                <a:latin typeface="Arial MT"/>
                <a:cs typeface="Arial MT"/>
              </a:rPr>
              <a:t> </a:t>
            </a:r>
            <a:r>
              <a:rPr sz="1400" b="1" dirty="0">
                <a:latin typeface="Arial"/>
                <a:cs typeface="Arial"/>
              </a:rPr>
              <a:t>incarichi</a:t>
            </a:r>
            <a:r>
              <a:rPr sz="1400" b="1" spc="37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di</a:t>
            </a:r>
            <a:r>
              <a:rPr sz="1400" b="1" spc="36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collaborazione</a:t>
            </a:r>
            <a:r>
              <a:rPr sz="1400" dirty="0">
                <a:latin typeface="Arial MT"/>
                <a:cs typeface="Arial MT"/>
              </a:rPr>
              <a:t>,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ricordiamo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che</a:t>
            </a:r>
            <a:r>
              <a:rPr sz="1400" spc="3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l’art.</a:t>
            </a:r>
            <a:r>
              <a:rPr sz="1400" spc="3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3,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comma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55,</a:t>
            </a:r>
            <a:r>
              <a:rPr sz="1400" spc="3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della</a:t>
            </a:r>
            <a:r>
              <a:rPr sz="1400" spc="37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legge </a:t>
            </a:r>
            <a:r>
              <a:rPr sz="1400" dirty="0">
                <a:latin typeface="Arial MT"/>
                <a:cs typeface="Arial MT"/>
              </a:rPr>
              <a:t>244/2007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b="1" dirty="0">
                <a:latin typeface="Arial"/>
                <a:cs typeface="Arial"/>
              </a:rPr>
              <a:t>demanda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al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bilancio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fissazione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del</a:t>
            </a:r>
            <a:r>
              <a:rPr sz="1400" b="1" spc="-2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limite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massimo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della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spesa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annua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per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incarichi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di </a:t>
            </a:r>
            <a:r>
              <a:rPr sz="1400" b="1" dirty="0">
                <a:latin typeface="Arial"/>
                <a:cs typeface="Arial"/>
              </a:rPr>
              <a:t>collaborazione</a:t>
            </a:r>
            <a:r>
              <a:rPr sz="1400" dirty="0">
                <a:latin typeface="Arial MT"/>
                <a:cs typeface="Arial MT"/>
              </a:rPr>
              <a:t>.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Invece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non</a:t>
            </a:r>
            <a:r>
              <a:rPr sz="1400" spc="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è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più</a:t>
            </a:r>
            <a:r>
              <a:rPr sz="1400" spc="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vigore</a:t>
            </a:r>
            <a:r>
              <a:rPr sz="1400" spc="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l’art.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14,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comma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1,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d.l.</a:t>
            </a:r>
            <a:r>
              <a:rPr sz="1400" spc="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n.l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66/2014</a:t>
            </a:r>
            <a:r>
              <a:rPr sz="1400" spc="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che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imponeva</a:t>
            </a:r>
            <a:r>
              <a:rPr sz="1400" spc="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non </a:t>
            </a:r>
            <a:r>
              <a:rPr sz="1400" dirty="0">
                <a:latin typeface="Arial MT"/>
                <a:cs typeface="Arial MT"/>
              </a:rPr>
              <a:t>superare</a:t>
            </a:r>
            <a:r>
              <a:rPr sz="1400" spc="4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4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spesa</a:t>
            </a:r>
            <a:r>
              <a:rPr sz="1400" spc="409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per</a:t>
            </a:r>
            <a:r>
              <a:rPr sz="1400" spc="4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il</a:t>
            </a:r>
            <a:r>
              <a:rPr sz="1400" spc="409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conferimento</a:t>
            </a:r>
            <a:r>
              <a:rPr sz="1400" spc="4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4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incarichi</a:t>
            </a:r>
            <a:r>
              <a:rPr sz="1400" spc="409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409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studio,</a:t>
            </a:r>
            <a:r>
              <a:rPr sz="1400" spc="4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ricerca</a:t>
            </a:r>
            <a:r>
              <a:rPr sz="1400" spc="4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3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consulenza</a:t>
            </a:r>
            <a:r>
              <a:rPr sz="1400" spc="4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4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</a:t>
            </a:r>
            <a:r>
              <a:rPr sz="1400" spc="4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importo </a:t>
            </a:r>
            <a:r>
              <a:rPr sz="1400" dirty="0">
                <a:latin typeface="Arial MT"/>
                <a:cs typeface="Arial MT"/>
              </a:rPr>
              <a:t>parametrato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al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conto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annuale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personale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2012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1185" y="1235328"/>
            <a:ext cx="1501648" cy="1501648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-572065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Uno</a:t>
            </a:r>
            <a:r>
              <a:rPr spc="-35" dirty="0"/>
              <a:t> </a:t>
            </a:r>
            <a:r>
              <a:rPr dirty="0"/>
              <a:t>sguardo</a:t>
            </a:r>
            <a:r>
              <a:rPr spc="-30" dirty="0"/>
              <a:t> </a:t>
            </a:r>
            <a:r>
              <a:rPr dirty="0"/>
              <a:t>alle</a:t>
            </a:r>
            <a:r>
              <a:rPr spc="-50" dirty="0"/>
              <a:t> </a:t>
            </a:r>
            <a:r>
              <a:rPr dirty="0"/>
              <a:t>entrate</a:t>
            </a:r>
            <a:r>
              <a:rPr spc="-25" dirty="0"/>
              <a:t> </a:t>
            </a:r>
            <a:r>
              <a:rPr spc="-10" dirty="0"/>
              <a:t>correnti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47050" y="4775403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00438D"/>
                </a:solidFill>
                <a:latin typeface="Arial"/>
                <a:cs typeface="Arial"/>
              </a:rPr>
              <a:t>57</a:t>
            </a:r>
            <a:endParaRPr sz="8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74335" y="798576"/>
            <a:ext cx="3971290" cy="234251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64260" y="616787"/>
            <a:ext cx="8381365" cy="3639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3766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Arial MT"/>
                <a:cs typeface="Arial MT"/>
              </a:rPr>
              <a:t>In</a:t>
            </a:r>
            <a:r>
              <a:rPr sz="1500" spc="-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relazione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al</a:t>
            </a:r>
            <a:r>
              <a:rPr sz="1500" spc="-5" dirty="0">
                <a:latin typeface="Arial MT"/>
                <a:cs typeface="Arial MT"/>
              </a:rPr>
              <a:t> </a:t>
            </a:r>
            <a:r>
              <a:rPr sz="1500" b="1" dirty="0">
                <a:latin typeface="Arial"/>
                <a:cs typeface="Arial"/>
              </a:rPr>
              <a:t>tasso</a:t>
            </a:r>
            <a:r>
              <a:rPr sz="1500" b="1" spc="-4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di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inflazione</a:t>
            </a:r>
            <a:r>
              <a:rPr sz="1500" dirty="0">
                <a:latin typeface="Arial MT"/>
                <a:cs typeface="Arial MT"/>
              </a:rPr>
              <a:t>,</a:t>
            </a:r>
            <a:r>
              <a:rPr sz="1500" spc="-6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gli</a:t>
            </a:r>
            <a:r>
              <a:rPr sz="1500" spc="-2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enti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devono </a:t>
            </a:r>
            <a:r>
              <a:rPr sz="1500" dirty="0">
                <a:latin typeface="Arial MT"/>
                <a:cs typeface="Arial MT"/>
              </a:rPr>
              <a:t>considerare</a:t>
            </a:r>
            <a:r>
              <a:rPr sz="1500" spc="-7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sul</a:t>
            </a:r>
            <a:r>
              <a:rPr sz="1500" spc="-6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nuovo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bilancio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di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previsione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spc="-25" dirty="0">
                <a:latin typeface="Arial MT"/>
                <a:cs typeface="Arial MT"/>
              </a:rPr>
              <a:t>gli </a:t>
            </a:r>
            <a:r>
              <a:rPr sz="1500" dirty="0">
                <a:latin typeface="Arial MT"/>
                <a:cs typeface="Arial MT"/>
              </a:rPr>
              <a:t>effetti</a:t>
            </a:r>
            <a:r>
              <a:rPr sz="1500" spc="-8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sulla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spesa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connessi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spc="-25" dirty="0">
                <a:latin typeface="Arial MT"/>
                <a:cs typeface="Arial MT"/>
              </a:rPr>
              <a:t>a:</a:t>
            </a:r>
            <a:endParaRPr sz="1500" dirty="0">
              <a:latin typeface="Arial MT"/>
              <a:cs typeface="Arial MT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"/>
              <a:tabLst>
                <a:tab pos="299085" algn="l"/>
              </a:tabLst>
            </a:pPr>
            <a:r>
              <a:rPr sz="1500" spc="-10" dirty="0">
                <a:latin typeface="Arial MT"/>
                <a:cs typeface="Arial MT"/>
              </a:rPr>
              <a:t>adeguamento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spc="-50" dirty="0">
                <a:latin typeface="Arial MT"/>
                <a:cs typeface="Arial MT"/>
              </a:rPr>
              <a:t>ISTAT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dei</a:t>
            </a:r>
            <a:r>
              <a:rPr sz="1500" spc="-2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contratti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spc="-25" dirty="0">
                <a:latin typeface="Arial MT"/>
                <a:cs typeface="Arial MT"/>
              </a:rPr>
              <a:t>per</a:t>
            </a:r>
            <a:endParaRPr sz="1500" dirty="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</a:pPr>
            <a:r>
              <a:rPr sz="1500" dirty="0">
                <a:latin typeface="Arial MT"/>
                <a:cs typeface="Arial MT"/>
              </a:rPr>
              <a:t>acquisizione</a:t>
            </a:r>
            <a:r>
              <a:rPr sz="1500" spc="-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lavori,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beni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servizi;</a:t>
            </a:r>
            <a:endParaRPr sz="1500" dirty="0">
              <a:latin typeface="Arial MT"/>
              <a:cs typeface="Arial MT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"/>
              <a:tabLst>
                <a:tab pos="299085" algn="l"/>
              </a:tabLst>
            </a:pPr>
            <a:r>
              <a:rPr sz="1500" dirty="0">
                <a:latin typeface="Arial MT"/>
                <a:cs typeface="Arial MT"/>
              </a:rPr>
              <a:t>spesa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per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acquisizione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di</a:t>
            </a:r>
            <a:r>
              <a:rPr sz="1500" spc="-2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luce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spc="-20" dirty="0">
                <a:latin typeface="Arial MT"/>
                <a:cs typeface="Arial MT"/>
              </a:rPr>
              <a:t>gas;</a:t>
            </a:r>
            <a:endParaRPr sz="1500" dirty="0">
              <a:latin typeface="Arial MT"/>
              <a:cs typeface="Arial MT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"/>
              <a:tabLst>
                <a:tab pos="299085" algn="l"/>
              </a:tabLst>
            </a:pPr>
            <a:r>
              <a:rPr sz="1500" dirty="0">
                <a:latin typeface="Arial MT"/>
                <a:cs typeface="Arial MT"/>
              </a:rPr>
              <a:t>impatto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su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nuovi</a:t>
            </a:r>
            <a:r>
              <a:rPr sz="1500" spc="-2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affidamenti;</a:t>
            </a:r>
            <a:endParaRPr sz="1500" dirty="0">
              <a:latin typeface="Arial MT"/>
              <a:cs typeface="Arial MT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"/>
              <a:tabLst>
                <a:tab pos="299085" algn="l"/>
              </a:tabLst>
            </a:pPr>
            <a:r>
              <a:rPr sz="1500" dirty="0">
                <a:latin typeface="Arial MT"/>
                <a:cs typeface="Arial MT"/>
              </a:rPr>
              <a:t>andamento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tassi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di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interesse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sui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mutui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variabili;</a:t>
            </a:r>
            <a:endParaRPr sz="1500" dirty="0">
              <a:latin typeface="Arial MT"/>
              <a:cs typeface="Arial MT"/>
            </a:endParaRPr>
          </a:p>
          <a:p>
            <a:pPr marL="299085" marR="4214495" indent="-287020">
              <a:lnSpc>
                <a:spcPct val="100000"/>
              </a:lnSpc>
              <a:buFont typeface="Wingdings"/>
              <a:buChar char=""/>
              <a:tabLst>
                <a:tab pos="299085" algn="l"/>
              </a:tabLst>
            </a:pPr>
            <a:r>
              <a:rPr sz="1500" dirty="0">
                <a:latin typeface="Arial MT"/>
                <a:cs typeface="Arial MT"/>
              </a:rPr>
              <a:t>rivalutazione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dei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canoni</a:t>
            </a:r>
            <a:r>
              <a:rPr sz="1500" spc="-6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di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locazione</a:t>
            </a:r>
            <a:r>
              <a:rPr sz="1500" spc="-6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passiva </a:t>
            </a:r>
            <a:r>
              <a:rPr sz="1500" dirty="0">
                <a:latin typeface="Arial MT"/>
                <a:cs typeface="Arial MT"/>
              </a:rPr>
              <a:t>(dal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2024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non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opera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più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il</a:t>
            </a:r>
            <a:r>
              <a:rPr sz="1500" spc="-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blocco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degli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affitti </a:t>
            </a:r>
            <a:r>
              <a:rPr sz="1500" dirty="0">
                <a:latin typeface="Arial MT"/>
                <a:cs typeface="Arial MT"/>
              </a:rPr>
              <a:t>previsto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dall’art.</a:t>
            </a:r>
            <a:r>
              <a:rPr sz="1500" spc="-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3,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comma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1,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del</a:t>
            </a:r>
            <a:r>
              <a:rPr sz="1500" spc="-1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d.l.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95/2012)</a:t>
            </a:r>
            <a:endParaRPr sz="15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00"/>
              </a:spcBef>
            </a:pPr>
            <a:endParaRPr sz="1500" dirty="0">
              <a:latin typeface="Arial MT"/>
              <a:cs typeface="Arial MT"/>
            </a:endParaRPr>
          </a:p>
          <a:p>
            <a:pPr marL="1442085" marR="5080">
              <a:lnSpc>
                <a:spcPct val="100000"/>
              </a:lnSpc>
              <a:spcBef>
                <a:spcPts val="5"/>
              </a:spcBef>
            </a:pPr>
            <a:r>
              <a:rPr sz="1400" b="1" i="1" dirty="0">
                <a:latin typeface="Arial"/>
                <a:cs typeface="Arial"/>
              </a:rPr>
              <a:t>Per</a:t>
            </a:r>
            <a:r>
              <a:rPr sz="1400" b="1" i="1" spc="-1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i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prossimi</a:t>
            </a:r>
            <a:r>
              <a:rPr sz="1400" b="1" i="1" spc="-2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mesi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ci</a:t>
            </a:r>
            <a:r>
              <a:rPr sz="1400" b="1" i="1" spc="-1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si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attende</a:t>
            </a:r>
            <a:r>
              <a:rPr sz="1400" b="1" i="1" spc="-3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un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graduale</a:t>
            </a:r>
            <a:r>
              <a:rPr sz="1400" b="1" i="1" spc="-3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ritorno</a:t>
            </a:r>
            <a:r>
              <a:rPr sz="1400" b="1" i="1" spc="-4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verso</a:t>
            </a:r>
            <a:r>
              <a:rPr sz="1400" b="1" i="1" spc="-3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tassi</a:t>
            </a:r>
            <a:r>
              <a:rPr sz="1400" b="1" i="1" spc="-3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di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inflazione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vicini </a:t>
            </a:r>
            <a:r>
              <a:rPr sz="1400" b="1" i="1" dirty="0">
                <a:latin typeface="Arial"/>
                <a:cs typeface="Arial"/>
              </a:rPr>
              <a:t>ai</a:t>
            </a:r>
            <a:r>
              <a:rPr sz="1400" b="1" i="1" spc="-3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target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della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BCE;</a:t>
            </a:r>
            <a:r>
              <a:rPr sz="1400" b="1" i="1" spc="-1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tale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dinamica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determinerà,</a:t>
            </a:r>
            <a:r>
              <a:rPr sz="1400" b="1" i="1" spc="-5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per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il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2024</a:t>
            </a:r>
            <a:r>
              <a:rPr sz="1400" b="1" i="1" spc="-3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una</a:t>
            </a:r>
            <a:r>
              <a:rPr sz="1400" b="1" i="1" spc="-3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forte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decelerazione </a:t>
            </a:r>
            <a:r>
              <a:rPr sz="1400" b="1" i="1" dirty="0">
                <a:latin typeface="Arial"/>
                <a:cs typeface="Arial"/>
              </a:rPr>
              <a:t>del</a:t>
            </a:r>
            <a:r>
              <a:rPr sz="1400" b="1" i="1" spc="-3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deflatore</a:t>
            </a:r>
            <a:r>
              <a:rPr sz="1400" b="1" i="1" spc="-5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della</a:t>
            </a:r>
            <a:r>
              <a:rPr sz="1400" b="1" i="1" spc="-4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spesa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delle</a:t>
            </a:r>
            <a:r>
              <a:rPr sz="1400" b="1" i="1" spc="-4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famiglie</a:t>
            </a:r>
            <a:r>
              <a:rPr sz="1400" b="1" i="1" spc="-5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residenti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(+1,6%</a:t>
            </a:r>
            <a:r>
              <a:rPr sz="1400" b="1" i="1" spc="-4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dal</a:t>
            </a:r>
            <a:r>
              <a:rPr sz="1400" b="1" i="1" spc="-2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+5,2%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del</a:t>
            </a:r>
            <a:r>
              <a:rPr sz="1400" b="1" i="1" spc="-2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2023)</a:t>
            </a:r>
            <a:r>
              <a:rPr sz="1400" b="1" i="1" spc="-3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a</a:t>
            </a:r>
            <a:r>
              <a:rPr sz="1400" b="1" i="1" spc="-25" dirty="0">
                <a:latin typeface="Arial"/>
                <a:cs typeface="Arial"/>
              </a:rPr>
              <a:t> cui </a:t>
            </a:r>
            <a:r>
              <a:rPr sz="1400" b="1" i="1" dirty="0">
                <a:latin typeface="Arial"/>
                <a:cs typeface="Arial"/>
              </a:rPr>
              <a:t>seguirà</a:t>
            </a:r>
            <a:r>
              <a:rPr sz="1400" b="1" i="1" spc="-5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un</a:t>
            </a:r>
            <a:r>
              <a:rPr sz="1400" b="1" i="1" spc="-2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moderato</a:t>
            </a:r>
            <a:r>
              <a:rPr sz="1400" b="1" i="1" spc="-5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incremento</a:t>
            </a:r>
            <a:r>
              <a:rPr sz="1400" b="1" i="1" spc="-5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nel</a:t>
            </a:r>
            <a:r>
              <a:rPr sz="1400" b="1" i="1" spc="-3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2025</a:t>
            </a:r>
            <a:r>
              <a:rPr sz="1400" b="1" i="1" spc="-5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(+2,0%).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7200" y="4249480"/>
            <a:ext cx="582358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Gli</a:t>
            </a:r>
            <a:r>
              <a:rPr sz="1400" b="1" i="1" spc="-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enti</a:t>
            </a:r>
            <a:r>
              <a:rPr sz="140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dovranno</a:t>
            </a:r>
            <a:r>
              <a:rPr sz="1400" b="1" i="1" spc="-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tenerne</a:t>
            </a:r>
            <a:r>
              <a:rPr sz="1400" b="1" i="1" spc="-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conto</a:t>
            </a:r>
            <a:r>
              <a:rPr sz="1400" b="1" i="1" spc="-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oltre</a:t>
            </a:r>
            <a:r>
              <a:rPr sz="1400" b="1" i="1" spc="-5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che</a:t>
            </a:r>
            <a:r>
              <a:rPr sz="140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per</a:t>
            </a:r>
            <a:r>
              <a:rPr sz="1400" b="1" i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le</a:t>
            </a:r>
            <a:r>
              <a:rPr sz="1400" b="1" i="1" spc="-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previsioni</a:t>
            </a:r>
            <a:r>
              <a:rPr sz="1400" b="1" i="1" spc="-6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di</a:t>
            </a:r>
            <a:r>
              <a:rPr sz="1400" b="1" i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6FC0"/>
                </a:solidFill>
                <a:latin typeface="Arial"/>
                <a:cs typeface="Arial"/>
              </a:rPr>
              <a:t>bilancio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anche</a:t>
            </a:r>
            <a:r>
              <a:rPr sz="140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per</a:t>
            </a:r>
            <a:r>
              <a:rPr sz="1400" b="1" i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eventuali</a:t>
            </a:r>
            <a:r>
              <a:rPr sz="1400" b="1" i="1" spc="-3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6FC0"/>
                </a:solidFill>
                <a:latin typeface="Arial"/>
                <a:cs typeface="Arial"/>
              </a:rPr>
              <a:t>accantonamenti</a:t>
            </a:r>
            <a:r>
              <a:rPr sz="1400" b="1" i="1" spc="-5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a</a:t>
            </a:r>
            <a:r>
              <a:rPr sz="1400" b="1" i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fondo</a:t>
            </a:r>
            <a:r>
              <a:rPr sz="1400" b="1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Arial"/>
                <a:cs typeface="Arial"/>
              </a:rPr>
              <a:t>passività</a:t>
            </a:r>
            <a:r>
              <a:rPr sz="1400" b="1" i="1" spc="-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6FC0"/>
                </a:solidFill>
                <a:latin typeface="Arial"/>
                <a:cs typeface="Arial"/>
              </a:rPr>
              <a:t>potenziali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99184" y="2235200"/>
            <a:ext cx="4139565" cy="376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dirty="0"/>
              <a:t>Novità</a:t>
            </a:r>
            <a:r>
              <a:rPr sz="2300" spc="-70" dirty="0"/>
              <a:t> </a:t>
            </a:r>
            <a:r>
              <a:rPr sz="2300" dirty="0"/>
              <a:t>normative</a:t>
            </a:r>
            <a:r>
              <a:rPr sz="2300" spc="-70" dirty="0"/>
              <a:t> </a:t>
            </a:r>
            <a:r>
              <a:rPr sz="2300" dirty="0"/>
              <a:t>DL</a:t>
            </a:r>
            <a:r>
              <a:rPr sz="2300" spc="-75" dirty="0"/>
              <a:t> </a:t>
            </a:r>
            <a:r>
              <a:rPr sz="2300" spc="-10" dirty="0"/>
              <a:t>113/2024</a:t>
            </a:r>
            <a:endParaRPr sz="23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58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22884" y="185165"/>
            <a:ext cx="48602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La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costruzione</a:t>
            </a:r>
            <a:r>
              <a:rPr sz="18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nuovo</a:t>
            </a:r>
            <a:r>
              <a:rPr sz="1800" b="1" spc="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8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2025-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2027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563933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Novità</a:t>
            </a:r>
            <a:r>
              <a:rPr spc="-30" dirty="0"/>
              <a:t> </a:t>
            </a:r>
            <a:r>
              <a:rPr dirty="0"/>
              <a:t>normative</a:t>
            </a:r>
            <a:r>
              <a:rPr spc="-30" dirty="0"/>
              <a:t> </a:t>
            </a:r>
            <a:r>
              <a:rPr dirty="0"/>
              <a:t>DL</a:t>
            </a:r>
            <a:r>
              <a:rPr spc="-95" dirty="0"/>
              <a:t> </a:t>
            </a:r>
            <a:r>
              <a:rPr spc="-10" dirty="0"/>
              <a:t>113/2024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59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395605" y="1297881"/>
            <a:ext cx="8352790" cy="1948814"/>
            <a:chOff x="512063" y="755332"/>
            <a:chExt cx="8352790" cy="1948814"/>
          </a:xfrm>
        </p:grpSpPr>
        <p:sp>
          <p:nvSpPr>
            <p:cNvPr id="4" name="object 4"/>
            <p:cNvSpPr/>
            <p:nvPr/>
          </p:nvSpPr>
          <p:spPr>
            <a:xfrm>
              <a:off x="1008291" y="760094"/>
              <a:ext cx="7851775" cy="1939289"/>
            </a:xfrm>
            <a:custGeom>
              <a:avLst/>
              <a:gdLst/>
              <a:ahLst/>
              <a:cxnLst/>
              <a:rect l="l" t="t" r="r" b="b"/>
              <a:pathLst>
                <a:path w="7851775" h="1939289">
                  <a:moveTo>
                    <a:pt x="7851521" y="0"/>
                  </a:moveTo>
                  <a:lnTo>
                    <a:pt x="0" y="0"/>
                  </a:lnTo>
                  <a:lnTo>
                    <a:pt x="0" y="1939035"/>
                  </a:lnTo>
                  <a:lnTo>
                    <a:pt x="7851521" y="1939035"/>
                  </a:lnTo>
                  <a:lnTo>
                    <a:pt x="7851521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08291" y="760094"/>
              <a:ext cx="7851775" cy="1939289"/>
            </a:xfrm>
            <a:custGeom>
              <a:avLst/>
              <a:gdLst/>
              <a:ahLst/>
              <a:cxnLst/>
              <a:rect l="l" t="t" r="r" b="b"/>
              <a:pathLst>
                <a:path w="7851775" h="1939289">
                  <a:moveTo>
                    <a:pt x="0" y="1939035"/>
                  </a:moveTo>
                  <a:lnTo>
                    <a:pt x="7851521" y="1939035"/>
                  </a:lnTo>
                  <a:lnTo>
                    <a:pt x="7851521" y="0"/>
                  </a:lnTo>
                  <a:lnTo>
                    <a:pt x="0" y="0"/>
                  </a:lnTo>
                  <a:lnTo>
                    <a:pt x="0" y="1939035"/>
                  </a:lnTo>
                  <a:close/>
                </a:path>
              </a:pathLst>
            </a:custGeom>
            <a:ln w="9525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2063" y="760094"/>
              <a:ext cx="386499" cy="1939035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00799" y="1492177"/>
            <a:ext cx="281305" cy="13284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005D9A"/>
                </a:solidFill>
                <a:latin typeface="Arial"/>
                <a:cs typeface="Arial"/>
              </a:rPr>
              <a:t>DL</a:t>
            </a:r>
            <a:r>
              <a:rPr sz="1800" b="1" spc="-4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5D9A"/>
                </a:solidFill>
                <a:latin typeface="Arial"/>
                <a:cs typeface="Arial"/>
              </a:rPr>
              <a:t>113/2024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2104" y="1355036"/>
            <a:ext cx="7849870" cy="297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6370" algn="just">
              <a:lnSpc>
                <a:spcPct val="100000"/>
              </a:lnSpc>
              <a:spcBef>
                <a:spcPts val="100"/>
              </a:spcBef>
            </a:pP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Art.</a:t>
            </a:r>
            <a:r>
              <a:rPr sz="12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17-ter.</a:t>
            </a:r>
            <a:r>
              <a:rPr sz="1200" b="1" i="1" spc="-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Proroga</a:t>
            </a:r>
            <a:r>
              <a:rPr sz="1200" b="1" i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dell'utilizzo</a:t>
            </a:r>
            <a:r>
              <a:rPr sz="1200" b="1" i="1" spc="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libero</a:t>
            </a:r>
            <a:r>
              <a:rPr sz="1200" b="1" i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delle</a:t>
            </a:r>
            <a:r>
              <a:rPr sz="1200" b="1" i="1" spc="-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economie</a:t>
            </a:r>
            <a:r>
              <a:rPr sz="12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da</a:t>
            </a:r>
            <a:r>
              <a:rPr sz="12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mutuo</a:t>
            </a:r>
            <a:endParaRPr sz="1200" dirty="0">
              <a:latin typeface="Arial"/>
              <a:cs typeface="Arial"/>
            </a:endParaRPr>
          </a:p>
          <a:p>
            <a:pPr marL="166370">
              <a:lnSpc>
                <a:spcPct val="100000"/>
              </a:lnSpc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1.</a:t>
            </a:r>
            <a:r>
              <a:rPr sz="1200" spc="-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All'articolo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7,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2,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decreto-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19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giugno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2015,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78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,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convertito,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modificazioni,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endParaRPr sz="1200" dirty="0">
              <a:latin typeface="Arial MT"/>
              <a:cs typeface="Arial MT"/>
            </a:endParaRPr>
          </a:p>
          <a:p>
            <a:pPr marL="166370" algn="just">
              <a:lnSpc>
                <a:spcPct val="100000"/>
              </a:lnSpc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6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agosto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2015,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125,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la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parola: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«2026»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è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sostituita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seguente: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«2027».</a:t>
            </a:r>
            <a:endParaRPr sz="1200" dirty="0">
              <a:latin typeface="Arial MT"/>
              <a:cs typeface="Arial MT"/>
            </a:endParaRPr>
          </a:p>
          <a:p>
            <a:pPr marL="166370" algn="just">
              <a:lnSpc>
                <a:spcPct val="100000"/>
              </a:lnSpc>
            </a:pP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Art.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18.</a:t>
            </a:r>
            <a:r>
              <a:rPr sz="1200" b="1" i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Interpretazione</a:t>
            </a:r>
            <a:r>
              <a:rPr sz="12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autentica</a:t>
            </a:r>
            <a:r>
              <a:rPr sz="12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materia</a:t>
            </a:r>
            <a:r>
              <a:rPr sz="1200" b="1" i="1" spc="-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di 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rinegoziazione</a:t>
            </a:r>
            <a:r>
              <a:rPr sz="1200" b="1" i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dei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mutui da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parte</a:t>
            </a:r>
            <a:r>
              <a:rPr sz="1200" b="1" i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degli</a:t>
            </a:r>
            <a:r>
              <a:rPr sz="1200" b="1" i="1" spc="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enti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territoriali</a:t>
            </a:r>
            <a:endParaRPr sz="1200" dirty="0">
              <a:latin typeface="Arial"/>
              <a:cs typeface="Arial"/>
            </a:endParaRPr>
          </a:p>
          <a:p>
            <a:pPr marL="166370" marR="5080" algn="just">
              <a:lnSpc>
                <a:spcPct val="100000"/>
              </a:lnSpc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L'articolo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7,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2,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decreto-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19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giugno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2015,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78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,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convertito,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modificazioni,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6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agosto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2015,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125,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si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interpreta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nel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senso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che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risorse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medesimo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sono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anche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quelle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cui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all'articolo 2,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46,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24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dicembre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2007,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244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 di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agli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articoli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 e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3 del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decreto-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8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aprile</a:t>
            </a:r>
            <a:endParaRPr sz="1200" dirty="0">
              <a:latin typeface="Arial MT"/>
              <a:cs typeface="Arial MT"/>
            </a:endParaRPr>
          </a:p>
          <a:p>
            <a:pPr marL="166370" marR="5080" algn="just">
              <a:lnSpc>
                <a:spcPct val="100000"/>
              </a:lnSpc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2013,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35,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convertito,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modificazioni,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6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giugno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2013,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64,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nonché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quelle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all'articolo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1,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10,</a:t>
            </a:r>
            <a:r>
              <a:rPr sz="120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medesimo</a:t>
            </a:r>
            <a:r>
              <a:rPr sz="120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decreto-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35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2013,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relative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20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Sezione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locali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Fondo</a:t>
            </a:r>
            <a:r>
              <a:rPr sz="120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per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assicurare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la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liquidità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pagamenti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debiti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certi,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liquidi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ed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esigibili,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successivi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rifinanziamenti</a:t>
            </a:r>
            <a:endParaRPr sz="12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90"/>
              </a:spcBef>
            </a:pPr>
            <a:endParaRPr sz="1200" dirty="0">
              <a:latin typeface="Arial MT"/>
              <a:cs typeface="Arial MT"/>
            </a:endParaRPr>
          </a:p>
          <a:p>
            <a:pPr marL="12700" marR="6985" algn="just">
              <a:lnSpc>
                <a:spcPct val="100000"/>
              </a:lnSpc>
            </a:pP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Viene</a:t>
            </a:r>
            <a:r>
              <a:rPr sz="1600" b="1" spc="2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estesa</a:t>
            </a:r>
            <a:r>
              <a:rPr sz="1600" b="1" spc="2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600" b="1" spc="27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31/12/2027</a:t>
            </a:r>
            <a:r>
              <a:rPr sz="1600" b="1" spc="27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la</a:t>
            </a:r>
            <a:r>
              <a:rPr sz="1600" b="1" spc="29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possibilità</a:t>
            </a:r>
            <a:r>
              <a:rPr sz="1600" b="1" spc="28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spc="27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utilizzare</a:t>
            </a:r>
            <a:r>
              <a:rPr sz="1600" b="1" spc="28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i</a:t>
            </a:r>
            <a:r>
              <a:rPr sz="1600" b="1" spc="2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risparmi</a:t>
            </a:r>
            <a:r>
              <a:rPr sz="1600" b="1" spc="28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derivanti</a:t>
            </a:r>
            <a:r>
              <a:rPr sz="1600" b="1" spc="28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dalla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rinegoziazione</a:t>
            </a:r>
            <a:r>
              <a:rPr sz="1600" b="1" spc="1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dei</a:t>
            </a:r>
            <a:r>
              <a:rPr sz="16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mutui</a:t>
            </a:r>
            <a:r>
              <a:rPr sz="1600" b="1" spc="9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</a:t>
            </a:r>
            <a:r>
              <a:rPr sz="16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spese</a:t>
            </a:r>
            <a:r>
              <a:rPr sz="1600" b="1" spc="9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correnti.</a:t>
            </a:r>
            <a:r>
              <a:rPr sz="1600" b="1" spc="10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Tale</a:t>
            </a:r>
            <a:r>
              <a:rPr sz="1600" b="1" spc="8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disposizione</a:t>
            </a:r>
            <a:r>
              <a:rPr sz="1600" b="1" spc="10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si</a:t>
            </a:r>
            <a:r>
              <a:rPr sz="1600" b="1" spc="8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applica</a:t>
            </a:r>
            <a:r>
              <a:rPr sz="1600" b="1" spc="10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anche</a:t>
            </a:r>
            <a:r>
              <a:rPr sz="1600" b="1" spc="8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00438D"/>
                </a:solidFill>
                <a:latin typeface="Arial"/>
                <a:cs typeface="Arial"/>
              </a:rPr>
              <a:t>ai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mutui</a:t>
            </a:r>
            <a:r>
              <a:rPr sz="1600" b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concessi</a:t>
            </a:r>
            <a:r>
              <a:rPr sz="16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6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le</a:t>
            </a:r>
            <a:r>
              <a:rPr sz="16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anticipazioni</a:t>
            </a:r>
            <a:r>
              <a:rPr sz="16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liquidità.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6314" y="0"/>
            <a:ext cx="8898255" cy="5143500"/>
            <a:chOff x="246314" y="0"/>
            <a:chExt cx="8898255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36724" y="600455"/>
              <a:ext cx="1464945" cy="144907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80669" y="3685285"/>
              <a:ext cx="7874634" cy="478790"/>
            </a:xfrm>
            <a:custGeom>
              <a:avLst/>
              <a:gdLst/>
              <a:ahLst/>
              <a:cxnLst/>
              <a:rect l="l" t="t" r="r" b="b"/>
              <a:pathLst>
                <a:path w="7874634" h="478789">
                  <a:moveTo>
                    <a:pt x="7635163" y="0"/>
                  </a:moveTo>
                  <a:lnTo>
                    <a:pt x="7635163" y="119633"/>
                  </a:lnTo>
                  <a:lnTo>
                    <a:pt x="0" y="119633"/>
                  </a:lnTo>
                  <a:lnTo>
                    <a:pt x="0" y="358965"/>
                  </a:lnTo>
                  <a:lnTo>
                    <a:pt x="7635163" y="358965"/>
                  </a:lnTo>
                  <a:lnTo>
                    <a:pt x="7635163" y="478624"/>
                  </a:lnTo>
                  <a:lnTo>
                    <a:pt x="7874558" y="239331"/>
                  </a:lnTo>
                  <a:lnTo>
                    <a:pt x="7635163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80669" y="3685285"/>
              <a:ext cx="7874634" cy="478790"/>
            </a:xfrm>
            <a:custGeom>
              <a:avLst/>
              <a:gdLst/>
              <a:ahLst/>
              <a:cxnLst/>
              <a:rect l="l" t="t" r="r" b="b"/>
              <a:pathLst>
                <a:path w="7874634" h="478789">
                  <a:moveTo>
                    <a:pt x="0" y="119633"/>
                  </a:moveTo>
                  <a:lnTo>
                    <a:pt x="7635163" y="119633"/>
                  </a:lnTo>
                  <a:lnTo>
                    <a:pt x="7635163" y="0"/>
                  </a:lnTo>
                  <a:lnTo>
                    <a:pt x="7874558" y="239331"/>
                  </a:lnTo>
                  <a:lnTo>
                    <a:pt x="7635163" y="478624"/>
                  </a:lnTo>
                  <a:lnTo>
                    <a:pt x="7635163" y="358965"/>
                  </a:lnTo>
                  <a:lnTo>
                    <a:pt x="0" y="358965"/>
                  </a:lnTo>
                  <a:lnTo>
                    <a:pt x="0" y="119633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745742" y="3800347"/>
            <a:ext cx="4724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30/09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70601" y="3800347"/>
            <a:ext cx="4724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15/10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5460" y="3800347"/>
            <a:ext cx="4724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20/10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21924" y="3800347"/>
            <a:ext cx="4629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15/11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37511" y="3800347"/>
            <a:ext cx="4724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31/12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907259" y="-457421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44" name="object 4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  <p:grpSp>
        <p:nvGrpSpPr>
          <p:cNvPr id="12" name="object 12"/>
          <p:cNvGrpSpPr/>
          <p:nvPr/>
        </p:nvGrpSpPr>
        <p:grpSpPr>
          <a:xfrm>
            <a:off x="921080" y="2321432"/>
            <a:ext cx="1304290" cy="788670"/>
            <a:chOff x="921080" y="2321432"/>
            <a:chExt cx="1304290" cy="788670"/>
          </a:xfrm>
        </p:grpSpPr>
        <p:sp>
          <p:nvSpPr>
            <p:cNvPr id="13" name="object 13"/>
            <p:cNvSpPr/>
            <p:nvPr/>
          </p:nvSpPr>
          <p:spPr>
            <a:xfrm>
              <a:off x="927430" y="2327909"/>
              <a:ext cx="1291590" cy="775970"/>
            </a:xfrm>
            <a:custGeom>
              <a:avLst/>
              <a:gdLst/>
              <a:ahLst/>
              <a:cxnLst/>
              <a:rect l="l" t="t" r="r" b="b"/>
              <a:pathLst>
                <a:path w="1291589" h="775969">
                  <a:moveTo>
                    <a:pt x="1291132" y="0"/>
                  </a:moveTo>
                  <a:lnTo>
                    <a:pt x="0" y="0"/>
                  </a:lnTo>
                  <a:lnTo>
                    <a:pt x="0" y="124460"/>
                  </a:lnTo>
                  <a:lnTo>
                    <a:pt x="0" y="775970"/>
                  </a:lnTo>
                  <a:lnTo>
                    <a:pt x="125082" y="775970"/>
                  </a:lnTo>
                  <a:lnTo>
                    <a:pt x="125082" y="124460"/>
                  </a:lnTo>
                  <a:lnTo>
                    <a:pt x="1291132" y="124460"/>
                  </a:lnTo>
                  <a:lnTo>
                    <a:pt x="1291132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27430" y="2327782"/>
              <a:ext cx="1291590" cy="775970"/>
            </a:xfrm>
            <a:custGeom>
              <a:avLst/>
              <a:gdLst/>
              <a:ahLst/>
              <a:cxnLst/>
              <a:rect l="l" t="t" r="r" b="b"/>
              <a:pathLst>
                <a:path w="1291589" h="775969">
                  <a:moveTo>
                    <a:pt x="1291132" y="0"/>
                  </a:moveTo>
                  <a:lnTo>
                    <a:pt x="1291132" y="124968"/>
                  </a:lnTo>
                  <a:lnTo>
                    <a:pt x="125082" y="124968"/>
                  </a:lnTo>
                  <a:lnTo>
                    <a:pt x="125082" y="775969"/>
                  </a:lnTo>
                  <a:lnTo>
                    <a:pt x="0" y="775969"/>
                  </a:lnTo>
                  <a:lnTo>
                    <a:pt x="0" y="0"/>
                  </a:lnTo>
                  <a:lnTo>
                    <a:pt x="1291132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077264" y="2432685"/>
            <a:ext cx="1104265" cy="70675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00" b="1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900" b="1" spc="-2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900" b="1" spc="-50" dirty="0">
                <a:solidFill>
                  <a:srgbClr val="005D9A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ct val="86300"/>
              </a:lnSpc>
              <a:spcBef>
                <a:spcPts val="355"/>
              </a:spcBef>
            </a:pP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Il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 responsabile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finanziario</a:t>
            </a:r>
            <a:r>
              <a:rPr sz="900" spc="-3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(o</a:t>
            </a:r>
            <a:r>
              <a:rPr sz="900" spc="-2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chi</a:t>
            </a:r>
            <a:r>
              <a:rPr sz="900" spc="-1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25" dirty="0">
                <a:solidFill>
                  <a:srgbClr val="1F3863"/>
                </a:solidFill>
                <a:latin typeface="Arial MT"/>
                <a:cs typeface="Arial MT"/>
              </a:rPr>
              <a:t>ne</a:t>
            </a:r>
            <a:r>
              <a:rPr sz="900" spc="50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fa</a:t>
            </a:r>
            <a:r>
              <a:rPr sz="900" spc="-1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le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veci)</a:t>
            </a:r>
            <a:r>
              <a:rPr sz="900" spc="-1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trasmette</a:t>
            </a:r>
            <a:r>
              <a:rPr sz="900" spc="-3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25" dirty="0">
                <a:solidFill>
                  <a:srgbClr val="1F3863"/>
                </a:solidFill>
                <a:latin typeface="Arial MT"/>
                <a:cs typeface="Arial MT"/>
              </a:rPr>
              <a:t>il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bilancio</a:t>
            </a:r>
            <a:r>
              <a:rPr sz="900" spc="-4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tecnico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77264" y="3095625"/>
            <a:ext cx="103695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all’organo</a:t>
            </a:r>
            <a:r>
              <a:rPr sz="900" spc="-5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esecutivo</a:t>
            </a:r>
            <a:endParaRPr sz="900">
              <a:latin typeface="Arial MT"/>
              <a:cs typeface="Arial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994789" y="1968373"/>
            <a:ext cx="1657350" cy="788670"/>
            <a:chOff x="1994789" y="1968373"/>
            <a:chExt cx="1657350" cy="788670"/>
          </a:xfrm>
        </p:grpSpPr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94789" y="1968754"/>
              <a:ext cx="232663" cy="23266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354326" y="1974849"/>
              <a:ext cx="1291590" cy="775970"/>
            </a:xfrm>
            <a:custGeom>
              <a:avLst/>
              <a:gdLst/>
              <a:ahLst/>
              <a:cxnLst/>
              <a:rect l="l" t="t" r="r" b="b"/>
              <a:pathLst>
                <a:path w="1291589" h="775969">
                  <a:moveTo>
                    <a:pt x="1291082" y="0"/>
                  </a:moveTo>
                  <a:lnTo>
                    <a:pt x="0" y="0"/>
                  </a:lnTo>
                  <a:lnTo>
                    <a:pt x="0" y="124460"/>
                  </a:lnTo>
                  <a:lnTo>
                    <a:pt x="0" y="775970"/>
                  </a:lnTo>
                  <a:lnTo>
                    <a:pt x="125095" y="775970"/>
                  </a:lnTo>
                  <a:lnTo>
                    <a:pt x="125095" y="124460"/>
                  </a:lnTo>
                  <a:lnTo>
                    <a:pt x="1291082" y="124460"/>
                  </a:lnTo>
                  <a:lnTo>
                    <a:pt x="1291082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354326" y="1974723"/>
              <a:ext cx="1291590" cy="775970"/>
            </a:xfrm>
            <a:custGeom>
              <a:avLst/>
              <a:gdLst/>
              <a:ahLst/>
              <a:cxnLst/>
              <a:rect l="l" t="t" r="r" b="b"/>
              <a:pathLst>
                <a:path w="1291589" h="775969">
                  <a:moveTo>
                    <a:pt x="1291082" y="0"/>
                  </a:moveTo>
                  <a:lnTo>
                    <a:pt x="1291082" y="124968"/>
                  </a:lnTo>
                  <a:lnTo>
                    <a:pt x="125094" y="124968"/>
                  </a:lnTo>
                  <a:lnTo>
                    <a:pt x="125094" y="775843"/>
                  </a:lnTo>
                  <a:lnTo>
                    <a:pt x="0" y="775843"/>
                  </a:lnTo>
                  <a:lnTo>
                    <a:pt x="0" y="0"/>
                  </a:lnTo>
                  <a:lnTo>
                    <a:pt x="1291082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2504313" y="2079498"/>
            <a:ext cx="1113155" cy="70675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00" b="1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900" b="1" spc="-2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900" b="1" spc="-50" dirty="0">
                <a:solidFill>
                  <a:srgbClr val="005D9A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ct val="86300"/>
              </a:lnSpc>
              <a:spcBef>
                <a:spcPts val="355"/>
              </a:spcBef>
            </a:pP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L’organo</a:t>
            </a:r>
            <a:r>
              <a:rPr sz="900" spc="-3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esecutivo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definisce</a:t>
            </a:r>
            <a:r>
              <a:rPr sz="900" spc="-3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le</a:t>
            </a:r>
            <a:r>
              <a:rPr sz="900" spc="-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previsioni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di</a:t>
            </a:r>
            <a:r>
              <a:rPr sz="900" spc="-1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entrata</a:t>
            </a:r>
            <a:r>
              <a:rPr sz="900" spc="-2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e</a:t>
            </a:r>
            <a:r>
              <a:rPr sz="900" spc="-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di</a:t>
            </a:r>
            <a:r>
              <a:rPr sz="900" spc="-1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20" dirty="0">
                <a:solidFill>
                  <a:srgbClr val="1F3863"/>
                </a:solidFill>
                <a:latin typeface="Arial MT"/>
                <a:cs typeface="Arial MT"/>
              </a:rPr>
              <a:t>spesa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con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l’ausilio</a:t>
            </a:r>
            <a:r>
              <a:rPr sz="900" spc="-3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degli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04313" y="2742438"/>
            <a:ext cx="26225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uffici</a:t>
            </a:r>
            <a:endParaRPr sz="900">
              <a:latin typeface="Arial MT"/>
              <a:cs typeface="Arial MT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3421760" y="1615313"/>
            <a:ext cx="1657350" cy="788670"/>
            <a:chOff x="3421760" y="1615313"/>
            <a:chExt cx="1657350" cy="788670"/>
          </a:xfrm>
        </p:grpSpPr>
        <p:pic>
          <p:nvPicPr>
            <p:cNvPr id="24" name="object 2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21760" y="1615694"/>
              <a:ext cx="232537" cy="232663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3781298" y="1621789"/>
              <a:ext cx="1276350" cy="775970"/>
            </a:xfrm>
            <a:custGeom>
              <a:avLst/>
              <a:gdLst/>
              <a:ahLst/>
              <a:cxnLst/>
              <a:rect l="l" t="t" r="r" b="b"/>
              <a:pathLst>
                <a:path w="1276350" h="775969">
                  <a:moveTo>
                    <a:pt x="1276350" y="0"/>
                  </a:moveTo>
                  <a:lnTo>
                    <a:pt x="0" y="0"/>
                  </a:lnTo>
                  <a:lnTo>
                    <a:pt x="0" y="124460"/>
                  </a:lnTo>
                  <a:lnTo>
                    <a:pt x="0" y="775970"/>
                  </a:lnTo>
                  <a:lnTo>
                    <a:pt x="125095" y="775970"/>
                  </a:lnTo>
                  <a:lnTo>
                    <a:pt x="125095" y="124460"/>
                  </a:lnTo>
                  <a:lnTo>
                    <a:pt x="1276350" y="124460"/>
                  </a:lnTo>
                  <a:lnTo>
                    <a:pt x="1276350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781297" y="1621663"/>
              <a:ext cx="1291590" cy="775970"/>
            </a:xfrm>
            <a:custGeom>
              <a:avLst/>
              <a:gdLst/>
              <a:ahLst/>
              <a:cxnLst/>
              <a:rect l="l" t="t" r="r" b="b"/>
              <a:pathLst>
                <a:path w="1291589" h="775969">
                  <a:moveTo>
                    <a:pt x="1291081" y="0"/>
                  </a:moveTo>
                  <a:lnTo>
                    <a:pt x="1291081" y="124967"/>
                  </a:lnTo>
                  <a:lnTo>
                    <a:pt x="125094" y="124967"/>
                  </a:lnTo>
                  <a:lnTo>
                    <a:pt x="125094" y="775843"/>
                  </a:lnTo>
                  <a:lnTo>
                    <a:pt x="0" y="775843"/>
                  </a:lnTo>
                  <a:lnTo>
                    <a:pt x="0" y="0"/>
                  </a:lnTo>
                  <a:lnTo>
                    <a:pt x="1291081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3931665" y="1726183"/>
            <a:ext cx="1082040" cy="706755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900" b="1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900" b="1" spc="-2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900" b="1" spc="-50" dirty="0">
                <a:solidFill>
                  <a:srgbClr val="005D9A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ct val="86300"/>
              </a:lnSpc>
              <a:spcBef>
                <a:spcPts val="350"/>
              </a:spcBef>
            </a:pP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Il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 responsabile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finanziario</a:t>
            </a:r>
            <a:r>
              <a:rPr sz="900" spc="-3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(o</a:t>
            </a:r>
            <a:r>
              <a:rPr sz="900" spc="-2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chi</a:t>
            </a:r>
            <a:r>
              <a:rPr sz="900" spc="-1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25" dirty="0">
                <a:solidFill>
                  <a:srgbClr val="1F3863"/>
                </a:solidFill>
                <a:latin typeface="Arial MT"/>
                <a:cs typeface="Arial MT"/>
              </a:rPr>
              <a:t>ne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fa</a:t>
            </a:r>
            <a:r>
              <a:rPr sz="900" spc="-2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le</a:t>
            </a:r>
            <a:r>
              <a:rPr sz="900" spc="-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veci)</a:t>
            </a:r>
            <a:r>
              <a:rPr sz="900" spc="-2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verifica</a:t>
            </a:r>
            <a:r>
              <a:rPr sz="900" spc="-25" dirty="0">
                <a:solidFill>
                  <a:srgbClr val="1F3863"/>
                </a:solidFill>
                <a:latin typeface="Arial MT"/>
                <a:cs typeface="Arial MT"/>
              </a:rPr>
              <a:t> le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previsioni</a:t>
            </a:r>
            <a:r>
              <a:rPr sz="900" spc="-4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ed</a:t>
            </a:r>
            <a:r>
              <a:rPr sz="900" spc="-2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elabora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931665" y="2389377"/>
            <a:ext cx="5486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lo</a:t>
            </a:r>
            <a:r>
              <a:rPr sz="900" spc="-1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schema</a:t>
            </a:r>
            <a:endParaRPr sz="900">
              <a:latin typeface="Arial MT"/>
              <a:cs typeface="Arial MT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4848605" y="1262125"/>
            <a:ext cx="1657350" cy="788670"/>
            <a:chOff x="4848605" y="1262125"/>
            <a:chExt cx="1657350" cy="788670"/>
          </a:xfrm>
        </p:grpSpPr>
        <p:pic>
          <p:nvPicPr>
            <p:cNvPr id="30" name="object 3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48605" y="1262633"/>
              <a:ext cx="232664" cy="232663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5208143" y="1268729"/>
              <a:ext cx="1278255" cy="775970"/>
            </a:xfrm>
            <a:custGeom>
              <a:avLst/>
              <a:gdLst/>
              <a:ahLst/>
              <a:cxnLst/>
              <a:rect l="l" t="t" r="r" b="b"/>
              <a:pathLst>
                <a:path w="1278254" h="775969">
                  <a:moveTo>
                    <a:pt x="1277874" y="0"/>
                  </a:moveTo>
                  <a:lnTo>
                    <a:pt x="0" y="0"/>
                  </a:lnTo>
                  <a:lnTo>
                    <a:pt x="0" y="124460"/>
                  </a:lnTo>
                  <a:lnTo>
                    <a:pt x="0" y="775970"/>
                  </a:lnTo>
                  <a:lnTo>
                    <a:pt x="125095" y="775970"/>
                  </a:lnTo>
                  <a:lnTo>
                    <a:pt x="125095" y="124460"/>
                  </a:lnTo>
                  <a:lnTo>
                    <a:pt x="1277874" y="124460"/>
                  </a:lnTo>
                  <a:lnTo>
                    <a:pt x="1277874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208142" y="1268475"/>
              <a:ext cx="1291590" cy="775970"/>
            </a:xfrm>
            <a:custGeom>
              <a:avLst/>
              <a:gdLst/>
              <a:ahLst/>
              <a:cxnLst/>
              <a:rect l="l" t="t" r="r" b="b"/>
              <a:pathLst>
                <a:path w="1291589" h="775969">
                  <a:moveTo>
                    <a:pt x="1291082" y="0"/>
                  </a:moveTo>
                  <a:lnTo>
                    <a:pt x="1291082" y="125095"/>
                  </a:lnTo>
                  <a:lnTo>
                    <a:pt x="125095" y="125095"/>
                  </a:lnTo>
                  <a:lnTo>
                    <a:pt x="125095" y="775969"/>
                  </a:lnTo>
                  <a:lnTo>
                    <a:pt x="0" y="775969"/>
                  </a:lnTo>
                  <a:lnTo>
                    <a:pt x="0" y="0"/>
                  </a:lnTo>
                  <a:lnTo>
                    <a:pt x="1291082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5358765" y="1372870"/>
            <a:ext cx="1110615" cy="58991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00" b="1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900" b="1" spc="-2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900" b="1" spc="-50" dirty="0">
                <a:solidFill>
                  <a:srgbClr val="005D9A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ct val="86800"/>
              </a:lnSpc>
              <a:spcBef>
                <a:spcPts val="350"/>
              </a:spcBef>
            </a:pP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L’organo</a:t>
            </a:r>
            <a:r>
              <a:rPr sz="900" spc="-3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esecutivo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approva</a:t>
            </a:r>
            <a:r>
              <a:rPr sz="900" spc="-2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lo</a:t>
            </a:r>
            <a:r>
              <a:rPr sz="900" spc="-2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schema</a:t>
            </a:r>
            <a:r>
              <a:rPr sz="900" spc="-4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25" dirty="0">
                <a:solidFill>
                  <a:srgbClr val="1F3863"/>
                </a:solidFill>
                <a:latin typeface="Arial MT"/>
                <a:cs typeface="Arial MT"/>
              </a:rPr>
              <a:t>di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bilancio</a:t>
            </a:r>
            <a:endParaRPr sz="900">
              <a:latin typeface="Arial MT"/>
              <a:cs typeface="Arial MT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6275578" y="909066"/>
            <a:ext cx="1657350" cy="788670"/>
            <a:chOff x="6275578" y="909066"/>
            <a:chExt cx="1657350" cy="788670"/>
          </a:xfrm>
        </p:grpSpPr>
        <p:pic>
          <p:nvPicPr>
            <p:cNvPr id="35" name="object 3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75578" y="909574"/>
              <a:ext cx="232664" cy="232537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6635115" y="915669"/>
              <a:ext cx="1275715" cy="775970"/>
            </a:xfrm>
            <a:custGeom>
              <a:avLst/>
              <a:gdLst/>
              <a:ahLst/>
              <a:cxnLst/>
              <a:rect l="l" t="t" r="r" b="b"/>
              <a:pathLst>
                <a:path w="1275715" h="775969">
                  <a:moveTo>
                    <a:pt x="1275207" y="0"/>
                  </a:moveTo>
                  <a:lnTo>
                    <a:pt x="0" y="0"/>
                  </a:lnTo>
                  <a:lnTo>
                    <a:pt x="0" y="124460"/>
                  </a:lnTo>
                  <a:lnTo>
                    <a:pt x="0" y="775970"/>
                  </a:lnTo>
                  <a:lnTo>
                    <a:pt x="125095" y="775970"/>
                  </a:lnTo>
                  <a:lnTo>
                    <a:pt x="125095" y="124460"/>
                  </a:lnTo>
                  <a:lnTo>
                    <a:pt x="1275207" y="124460"/>
                  </a:lnTo>
                  <a:lnTo>
                    <a:pt x="1275207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635115" y="915416"/>
              <a:ext cx="1291590" cy="775970"/>
            </a:xfrm>
            <a:custGeom>
              <a:avLst/>
              <a:gdLst/>
              <a:ahLst/>
              <a:cxnLst/>
              <a:rect l="l" t="t" r="r" b="b"/>
              <a:pathLst>
                <a:path w="1291590" h="775969">
                  <a:moveTo>
                    <a:pt x="1291081" y="0"/>
                  </a:moveTo>
                  <a:lnTo>
                    <a:pt x="1291081" y="124968"/>
                  </a:lnTo>
                  <a:lnTo>
                    <a:pt x="125094" y="124968"/>
                  </a:lnTo>
                  <a:lnTo>
                    <a:pt x="125094" y="775970"/>
                  </a:lnTo>
                  <a:lnTo>
                    <a:pt x="0" y="775970"/>
                  </a:lnTo>
                  <a:lnTo>
                    <a:pt x="0" y="0"/>
                  </a:lnTo>
                  <a:lnTo>
                    <a:pt x="1291081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6785864" y="1019115"/>
            <a:ext cx="1089025" cy="471805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900" b="1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900" b="1" spc="-1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900" b="1" spc="-50" dirty="0">
                <a:solidFill>
                  <a:srgbClr val="005D9A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ts val="940"/>
              </a:lnSpc>
              <a:spcBef>
                <a:spcPts val="355"/>
              </a:spcBef>
            </a:pP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Il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consiglio</a:t>
            </a:r>
            <a:r>
              <a:rPr sz="900" spc="-35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comunale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approva</a:t>
            </a:r>
            <a:r>
              <a:rPr sz="900" spc="-2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dirty="0">
                <a:solidFill>
                  <a:srgbClr val="1F3863"/>
                </a:solidFill>
                <a:latin typeface="Arial MT"/>
                <a:cs typeface="Arial MT"/>
              </a:rPr>
              <a:t>il</a:t>
            </a:r>
            <a:r>
              <a:rPr sz="900" spc="-20" dirty="0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sz="900" spc="-10" dirty="0">
                <a:solidFill>
                  <a:srgbClr val="1F3863"/>
                </a:solidFill>
                <a:latin typeface="Arial MT"/>
                <a:cs typeface="Arial MT"/>
              </a:rPr>
              <a:t>bilancio</a:t>
            </a:r>
            <a:endParaRPr sz="900">
              <a:latin typeface="Arial MT"/>
              <a:cs typeface="Arial MT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244093" y="645159"/>
            <a:ext cx="7875270" cy="3425190"/>
            <a:chOff x="244093" y="645159"/>
            <a:chExt cx="7875270" cy="3425190"/>
          </a:xfrm>
        </p:grpSpPr>
        <p:sp>
          <p:nvSpPr>
            <p:cNvPr id="40" name="object 40"/>
            <p:cNvSpPr/>
            <p:nvPr/>
          </p:nvSpPr>
          <p:spPr>
            <a:xfrm>
              <a:off x="2236723" y="913764"/>
              <a:ext cx="5711825" cy="3140710"/>
            </a:xfrm>
            <a:custGeom>
              <a:avLst/>
              <a:gdLst/>
              <a:ahLst/>
              <a:cxnLst/>
              <a:rect l="l" t="t" r="r" b="b"/>
              <a:pathLst>
                <a:path w="5711825" h="3140710">
                  <a:moveTo>
                    <a:pt x="10794" y="1405636"/>
                  </a:moveTo>
                  <a:lnTo>
                    <a:pt x="0" y="3133699"/>
                  </a:lnTo>
                </a:path>
                <a:path w="5711825" h="3140710">
                  <a:moveTo>
                    <a:pt x="1437893" y="1077341"/>
                  </a:moveTo>
                  <a:lnTo>
                    <a:pt x="1415541" y="3129343"/>
                  </a:lnTo>
                </a:path>
                <a:path w="5711825" h="3140710">
                  <a:moveTo>
                    <a:pt x="2859151" y="720471"/>
                  </a:moveTo>
                  <a:lnTo>
                    <a:pt x="2836799" y="3132480"/>
                  </a:lnTo>
                </a:path>
                <a:path w="5711825" h="3140710">
                  <a:moveTo>
                    <a:pt x="4287520" y="368554"/>
                  </a:moveTo>
                  <a:lnTo>
                    <a:pt x="4265168" y="3140570"/>
                  </a:lnTo>
                </a:path>
                <a:path w="5711825" h="3140710">
                  <a:moveTo>
                    <a:pt x="5711825" y="0"/>
                  </a:moveTo>
                  <a:lnTo>
                    <a:pt x="5689473" y="3132048"/>
                  </a:lnTo>
                </a:path>
              </a:pathLst>
            </a:custGeom>
            <a:ln w="31750">
              <a:solidFill>
                <a:srgbClr val="FBBB17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13115" y="645159"/>
              <a:ext cx="205866" cy="205866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4093" y="708659"/>
              <a:ext cx="1223645" cy="1322323"/>
            </a:xfrm>
            <a:prstGeom prst="rect">
              <a:avLst/>
            </a:prstGeom>
          </p:spPr>
        </p:pic>
      </p:grpSp>
      <p:sp>
        <p:nvSpPr>
          <p:cNvPr id="43" name="object 43"/>
          <p:cNvSpPr txBox="1"/>
          <p:nvPr/>
        </p:nvSpPr>
        <p:spPr>
          <a:xfrm>
            <a:off x="416458" y="939800"/>
            <a:ext cx="87693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 algn="ctr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ITER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SEMPLI FICATO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8445" y="-544034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Novità</a:t>
            </a:r>
            <a:r>
              <a:rPr spc="-30" dirty="0"/>
              <a:t> </a:t>
            </a:r>
            <a:r>
              <a:rPr dirty="0"/>
              <a:t>normative</a:t>
            </a:r>
            <a:r>
              <a:rPr spc="-30" dirty="0"/>
              <a:t> </a:t>
            </a:r>
            <a:r>
              <a:rPr dirty="0"/>
              <a:t>DL</a:t>
            </a:r>
            <a:r>
              <a:rPr spc="-95" dirty="0"/>
              <a:t> </a:t>
            </a:r>
            <a:r>
              <a:rPr spc="-10" dirty="0"/>
              <a:t>113/2024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60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1008291" y="760094"/>
            <a:ext cx="7851775" cy="1569720"/>
          </a:xfrm>
          <a:prstGeom prst="rect">
            <a:avLst/>
          </a:prstGeom>
          <a:solidFill>
            <a:srgbClr val="DAE2F3"/>
          </a:solidFill>
          <a:ln w="9525">
            <a:solidFill>
              <a:srgbClr val="005CB7"/>
            </a:solidFill>
          </a:ln>
        </p:spPr>
        <p:txBody>
          <a:bodyPr vert="horz" wrap="square" lIns="0" tIns="41275" rIns="0" bIns="0" rtlCol="0">
            <a:spAutoFit/>
          </a:bodyPr>
          <a:lstStyle/>
          <a:p>
            <a:pPr marL="91440" marR="81280" algn="just">
              <a:lnSpc>
                <a:spcPct val="100000"/>
              </a:lnSpc>
              <a:spcBef>
                <a:spcPts val="325"/>
              </a:spcBef>
            </a:pP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Art.</a:t>
            </a:r>
            <a:r>
              <a:rPr sz="12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18-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bis.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Deroga</a:t>
            </a:r>
            <a:r>
              <a:rPr sz="1200" b="1" i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ai</a:t>
            </a:r>
            <a:r>
              <a:rPr sz="1200" b="1" i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vincoli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utilizzo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dell'avanzo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amministrazione</a:t>
            </a:r>
            <a:r>
              <a:rPr sz="1200" b="1" i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previsti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dall'articolo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187,</a:t>
            </a:r>
            <a:r>
              <a:rPr sz="1200" b="1" i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comma</a:t>
            </a:r>
            <a:r>
              <a:rPr sz="12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spc="-25" dirty="0">
                <a:solidFill>
                  <a:srgbClr val="005CB7"/>
                </a:solidFill>
                <a:latin typeface="Arial"/>
                <a:cs typeface="Arial"/>
              </a:rPr>
              <a:t>3-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bis,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del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testo</a:t>
            </a:r>
            <a:r>
              <a:rPr sz="12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unico</a:t>
            </a:r>
            <a:r>
              <a:rPr sz="12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delle</a:t>
            </a:r>
            <a:r>
              <a:rPr sz="1200" b="1" i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leggi</a:t>
            </a:r>
            <a:r>
              <a:rPr sz="1200" b="1" i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sull'ordinamento</a:t>
            </a:r>
            <a:r>
              <a:rPr sz="1200" b="1" i="1" spc="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degli enti</a:t>
            </a:r>
            <a:r>
              <a:rPr sz="1200" b="1" i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locali</a:t>
            </a:r>
            <a:endParaRPr sz="1200">
              <a:latin typeface="Arial"/>
              <a:cs typeface="Arial"/>
            </a:endParaRPr>
          </a:p>
          <a:p>
            <a:pPr marL="91440" marR="81915" algn="just">
              <a:lnSpc>
                <a:spcPct val="100000"/>
              </a:lnSpc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fine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facilitare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l'assolvimento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 obblighi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derivanti dalla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realizzazione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 interventi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investimento,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nel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rispetto</a:t>
            </a:r>
            <a:r>
              <a:rPr sz="1200" spc="2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200" spc="2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tempi</a:t>
            </a:r>
            <a:r>
              <a:rPr sz="1200" spc="2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2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pagamento</a:t>
            </a:r>
            <a:r>
              <a:rPr sz="1200" spc="2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200" spc="2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debiti</a:t>
            </a:r>
            <a:r>
              <a:rPr sz="1200" spc="2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commerciali</a:t>
            </a:r>
            <a:r>
              <a:rPr sz="1200" spc="2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</a:t>
            </a:r>
            <a:r>
              <a:rPr sz="1200" spc="2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parte</a:t>
            </a:r>
            <a:r>
              <a:rPr sz="1200" spc="2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200" spc="2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2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locali,</a:t>
            </a:r>
            <a:r>
              <a:rPr sz="1200" spc="2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limitatamente</a:t>
            </a:r>
            <a:r>
              <a:rPr sz="1200" spc="2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agli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esercizi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finanziari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2024,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2025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2026,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non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si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applicano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limitazioni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previste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dall'articolo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187,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3-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bis,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testo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unico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leggi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sull'ordinamento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locali,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decreto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legislativo 18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agosto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2000,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267,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condizione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che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il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ricorso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all'anticipazione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tesoreria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all'utilizzo,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termini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cassa,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entrate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vincolate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il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finanziamento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-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spese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correnti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sia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stato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determinato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necessità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pagare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spese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attuazione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PNRR.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2063" y="760094"/>
            <a:ext cx="386499" cy="156971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70729" y="880686"/>
            <a:ext cx="281305" cy="13284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005D9A"/>
                </a:solidFill>
                <a:latin typeface="Arial"/>
                <a:cs typeface="Arial"/>
              </a:rPr>
              <a:t>DL</a:t>
            </a:r>
            <a:r>
              <a:rPr sz="1800" b="1" spc="-4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5D9A"/>
                </a:solidFill>
                <a:latin typeface="Arial"/>
                <a:cs typeface="Arial"/>
              </a:rPr>
              <a:t>113/2024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47394" y="2720085"/>
            <a:ext cx="7846059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600" b="1" spc="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il</a:t>
            </a:r>
            <a:r>
              <a:rPr sz="1600" b="1" spc="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438D"/>
                </a:solidFill>
                <a:latin typeface="Arial"/>
                <a:cs typeface="Arial"/>
              </a:rPr>
              <a:t>2024-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2025-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2026</a:t>
            </a:r>
            <a:r>
              <a:rPr sz="16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non</a:t>
            </a:r>
            <a:r>
              <a:rPr sz="1600" b="1" spc="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operano</a:t>
            </a:r>
            <a:r>
              <a:rPr sz="1600" b="1" spc="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i</a:t>
            </a:r>
            <a:r>
              <a:rPr sz="1600" b="1" spc="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limiti</a:t>
            </a:r>
            <a:r>
              <a:rPr sz="16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spc="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applicazione</a:t>
            </a:r>
            <a:r>
              <a:rPr sz="1600" b="1" spc="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dell’avanzo</a:t>
            </a:r>
            <a:r>
              <a:rPr sz="1600" b="1" spc="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nel</a:t>
            </a:r>
            <a:r>
              <a:rPr sz="1600" b="1" spc="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caso</a:t>
            </a:r>
            <a:r>
              <a:rPr sz="1600" b="1" spc="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00438D"/>
                </a:solidFill>
                <a:latin typeface="Arial"/>
                <a:cs typeface="Arial"/>
              </a:rPr>
              <a:t>di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deficit</a:t>
            </a:r>
            <a:r>
              <a:rPr sz="1600" b="1" spc="40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spc="3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cassa,</a:t>
            </a:r>
            <a:r>
              <a:rPr sz="1600" b="1" spc="3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qualora</a:t>
            </a:r>
            <a:r>
              <a:rPr sz="1600" b="1" spc="4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queste</a:t>
            </a:r>
            <a:r>
              <a:rPr sz="1600" b="1" spc="3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siano</a:t>
            </a:r>
            <a:r>
              <a:rPr sz="1600" b="1" spc="3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dovute</a:t>
            </a:r>
            <a:r>
              <a:rPr sz="1600" b="1" spc="40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ad</a:t>
            </a:r>
            <a:r>
              <a:rPr sz="1600" b="1" spc="39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anticipazione</a:t>
            </a:r>
            <a:r>
              <a:rPr sz="1600" b="1" spc="4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600" b="1" spc="40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pagamenti </a:t>
            </a:r>
            <a:r>
              <a:rPr sz="1600" b="1" spc="-20" dirty="0">
                <a:solidFill>
                  <a:srgbClr val="00438D"/>
                </a:solidFill>
                <a:latin typeface="Arial"/>
                <a:cs typeface="Arial"/>
              </a:rPr>
              <a:t>PNRR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Novità</a:t>
            </a:r>
            <a:r>
              <a:rPr spc="-30" dirty="0"/>
              <a:t> </a:t>
            </a:r>
            <a:r>
              <a:rPr dirty="0"/>
              <a:t>normative</a:t>
            </a:r>
            <a:r>
              <a:rPr spc="-30" dirty="0"/>
              <a:t> </a:t>
            </a:r>
            <a:r>
              <a:rPr dirty="0"/>
              <a:t>DL</a:t>
            </a:r>
            <a:r>
              <a:rPr spc="-95" dirty="0"/>
              <a:t> </a:t>
            </a:r>
            <a:r>
              <a:rPr spc="-10" dirty="0"/>
              <a:t>113/2024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61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320040" y="755370"/>
            <a:ext cx="8366759" cy="3425825"/>
            <a:chOff x="320040" y="755370"/>
            <a:chExt cx="8366759" cy="3425825"/>
          </a:xfrm>
        </p:grpSpPr>
        <p:sp>
          <p:nvSpPr>
            <p:cNvPr id="4" name="object 4"/>
            <p:cNvSpPr/>
            <p:nvPr/>
          </p:nvSpPr>
          <p:spPr>
            <a:xfrm>
              <a:off x="829983" y="760133"/>
              <a:ext cx="7851775" cy="3416300"/>
            </a:xfrm>
            <a:custGeom>
              <a:avLst/>
              <a:gdLst/>
              <a:ahLst/>
              <a:cxnLst/>
              <a:rect l="l" t="t" r="r" b="b"/>
              <a:pathLst>
                <a:path w="7851775" h="3416300">
                  <a:moveTo>
                    <a:pt x="7851521" y="0"/>
                  </a:moveTo>
                  <a:lnTo>
                    <a:pt x="0" y="0"/>
                  </a:lnTo>
                  <a:lnTo>
                    <a:pt x="0" y="3416300"/>
                  </a:lnTo>
                  <a:lnTo>
                    <a:pt x="7851521" y="3416300"/>
                  </a:lnTo>
                  <a:lnTo>
                    <a:pt x="7851521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29983" y="760133"/>
              <a:ext cx="7851775" cy="3416300"/>
            </a:xfrm>
            <a:custGeom>
              <a:avLst/>
              <a:gdLst/>
              <a:ahLst/>
              <a:cxnLst/>
              <a:rect l="l" t="t" r="r" b="b"/>
              <a:pathLst>
                <a:path w="7851775" h="3416300">
                  <a:moveTo>
                    <a:pt x="0" y="3416300"/>
                  </a:moveTo>
                  <a:lnTo>
                    <a:pt x="7851521" y="3416300"/>
                  </a:lnTo>
                  <a:lnTo>
                    <a:pt x="7851521" y="0"/>
                  </a:lnTo>
                  <a:lnTo>
                    <a:pt x="0" y="0"/>
                  </a:lnTo>
                  <a:lnTo>
                    <a:pt x="0" y="3416300"/>
                  </a:lnTo>
                  <a:close/>
                </a:path>
              </a:pathLst>
            </a:custGeom>
            <a:ln w="9525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0040" y="760133"/>
              <a:ext cx="386499" cy="341630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78981" y="1805406"/>
            <a:ext cx="281305" cy="13284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005D9A"/>
                </a:solidFill>
                <a:latin typeface="Arial"/>
                <a:cs typeface="Arial"/>
              </a:rPr>
              <a:t>DL</a:t>
            </a:r>
            <a:r>
              <a:rPr sz="1800" b="1" spc="-6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5D9A"/>
                </a:solidFill>
                <a:latin typeface="Arial"/>
                <a:cs typeface="Arial"/>
              </a:rPr>
              <a:t>113/2024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9015" y="788923"/>
            <a:ext cx="7851775" cy="4024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Art.</a:t>
            </a:r>
            <a:r>
              <a:rPr sz="12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18-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quinquies.</a:t>
            </a:r>
            <a:r>
              <a:rPr sz="1200" b="1" i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Disposizioni</a:t>
            </a:r>
            <a:r>
              <a:rPr sz="1200" b="1" i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finanziarie</a:t>
            </a:r>
            <a:r>
              <a:rPr sz="12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200" b="1" i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materia</a:t>
            </a:r>
            <a:r>
              <a:rPr sz="1200" b="1" i="1" spc="-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i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i="1" spc="-20" dirty="0">
                <a:solidFill>
                  <a:srgbClr val="005CB7"/>
                </a:solidFill>
                <a:latin typeface="Arial"/>
                <a:cs typeface="Arial"/>
              </a:rPr>
              <a:t>PNRR</a:t>
            </a:r>
            <a:endParaRPr sz="1200">
              <a:latin typeface="Arial"/>
              <a:cs typeface="Arial"/>
            </a:endParaRPr>
          </a:p>
          <a:p>
            <a:pPr marL="12700" marR="159385" indent="135255" algn="just">
              <a:lnSpc>
                <a:spcPct val="100000"/>
              </a:lnSpc>
              <a:buAutoNum type="arabicPlain"/>
              <a:tabLst>
                <a:tab pos="147955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fine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assicurare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la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liquidità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cassa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necessaria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pagamenti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competenza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soggetti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attuatori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degli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interventi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PNRR,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fatta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salva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la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disciplina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anticipazioni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già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prevista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ai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sensi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normativa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vigente,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le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centrali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titolari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misure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provvedono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trasferimento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occorrenti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risorse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finanziarie,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al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limite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cumulativo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90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cento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costo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dell'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intervento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carico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PNRR,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entro</a:t>
            </a:r>
            <a:r>
              <a:rPr sz="1200" b="1" spc="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il</a:t>
            </a:r>
            <a:r>
              <a:rPr sz="1200" b="1" spc="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termine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spc="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trenta</a:t>
            </a:r>
            <a:r>
              <a:rPr sz="1200" b="1" spc="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giorni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decorrenti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data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ricevimento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richieste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trasferimento.</a:t>
            </a:r>
            <a:endParaRPr sz="1200">
              <a:latin typeface="Arial MT"/>
              <a:cs typeface="Arial MT"/>
            </a:endParaRPr>
          </a:p>
          <a:p>
            <a:pPr marL="12700" marR="160655" indent="151130">
              <a:lnSpc>
                <a:spcPct val="100000"/>
              </a:lnSpc>
              <a:buAutoNum type="arabicPlain"/>
              <a:tabLst>
                <a:tab pos="163830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sede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presentazione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1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richieste</a:t>
            </a:r>
            <a:r>
              <a:rPr sz="1200" spc="1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1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1,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soggetti</a:t>
            </a:r>
            <a:r>
              <a:rPr sz="1200" spc="1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attuatori</a:t>
            </a:r>
            <a:r>
              <a:rPr sz="1200" spc="1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attestano</a:t>
            </a:r>
            <a:r>
              <a:rPr sz="1200" spc="1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l'ammontare</a:t>
            </a:r>
            <a:r>
              <a:rPr sz="1200" spc="1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delle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spese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risultanti</a:t>
            </a:r>
            <a:r>
              <a:rPr sz="1200" spc="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dagli</a:t>
            </a:r>
            <a:r>
              <a:rPr sz="1200" spc="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stati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avanzamento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200" spc="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interventi</a:t>
            </a:r>
            <a:r>
              <a:rPr sz="1200" spc="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l'avvenuto</a:t>
            </a:r>
            <a:r>
              <a:rPr sz="1200" spc="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espletamento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200" spc="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controlli</a:t>
            </a:r>
            <a:r>
              <a:rPr sz="1200" spc="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competenza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previsti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proprio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ordinamento,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nonché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verifiche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sul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rispetto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requisiti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specifici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PNRR.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La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documentazione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giustificativa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è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conservata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agli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dai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soggetti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attuatori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ed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è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resa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disponibile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essere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esibita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in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sede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audit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controlli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</a:t>
            </a:r>
            <a:r>
              <a:rPr sz="1200" spc="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parte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autorità</a:t>
            </a:r>
            <a:r>
              <a:rPr sz="120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nazionali</a:t>
            </a:r>
            <a:r>
              <a:rPr sz="120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ed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europee.</a:t>
            </a:r>
            <a:r>
              <a:rPr sz="120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Sulla</a:t>
            </a:r>
            <a:r>
              <a:rPr sz="120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base</a:t>
            </a:r>
            <a:r>
              <a:rPr sz="1200" spc="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attestazioni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primo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periodo,</a:t>
            </a:r>
            <a:r>
              <a:rPr sz="1200" spc="4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4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409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centrali</a:t>
            </a:r>
            <a:r>
              <a:rPr sz="1200" spc="4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titolari</a:t>
            </a:r>
            <a:r>
              <a:rPr sz="1200" spc="3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3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misure</a:t>
            </a:r>
            <a:r>
              <a:rPr sz="1200" spc="3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provvedono</a:t>
            </a:r>
            <a:r>
              <a:rPr sz="1200" spc="4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ai</a:t>
            </a:r>
            <a:r>
              <a:rPr sz="1200" spc="3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relativi</a:t>
            </a:r>
            <a:r>
              <a:rPr sz="1200" spc="4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trasferimenti,</a:t>
            </a:r>
            <a:r>
              <a:rPr sz="1200" spc="409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riservandosi</a:t>
            </a:r>
            <a:r>
              <a:rPr sz="1200" spc="4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successivi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controlli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sulla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relativa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documentazione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giustificativa,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più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tardi,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 sede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erogazione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saldo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finale dell'intervento.</a:t>
            </a:r>
            <a:endParaRPr sz="1200">
              <a:latin typeface="Arial MT"/>
              <a:cs typeface="Arial MT"/>
            </a:endParaRPr>
          </a:p>
          <a:p>
            <a:pPr marL="12700" marR="161290" algn="just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3.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decreto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Ministro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dell'economia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finanze,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adottare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entro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sessanta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giorni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data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entrata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in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vigore</a:t>
            </a:r>
            <a:r>
              <a:rPr sz="1200" spc="459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4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4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4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conversione</a:t>
            </a:r>
            <a:r>
              <a:rPr sz="1200" spc="4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4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presente</a:t>
            </a:r>
            <a:r>
              <a:rPr sz="1200" spc="4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decreto,</a:t>
            </a:r>
            <a:r>
              <a:rPr sz="1200" spc="4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sono</a:t>
            </a:r>
            <a:r>
              <a:rPr sz="1200" spc="4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stabiliti</a:t>
            </a:r>
            <a:r>
              <a:rPr sz="1200" spc="4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</a:t>
            </a:r>
            <a:r>
              <a:rPr sz="1200" spc="4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criteri</a:t>
            </a:r>
            <a:r>
              <a:rPr sz="1200" spc="4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459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459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modalità</a:t>
            </a:r>
            <a:r>
              <a:rPr sz="1200" spc="4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ai</a:t>
            </a:r>
            <a:r>
              <a:rPr sz="1200" spc="4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quali</a:t>
            </a:r>
            <a:r>
              <a:rPr sz="1200" spc="4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le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centrali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titolari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misure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soggetti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attuatori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si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attengono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adempimenti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ai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commi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2.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40"/>
              </a:spcBef>
            </a:pP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Si</a:t>
            </a:r>
            <a:r>
              <a:rPr sz="1600" b="1" spc="9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garantisce</a:t>
            </a:r>
            <a:r>
              <a:rPr sz="1600" b="1" spc="10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che</a:t>
            </a:r>
            <a:r>
              <a:rPr sz="16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le</a:t>
            </a:r>
            <a:r>
              <a:rPr sz="16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erogazioni</a:t>
            </a:r>
            <a:r>
              <a:rPr sz="16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dei</a:t>
            </a:r>
            <a:r>
              <a:rPr sz="1600" b="1" spc="1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contributi</a:t>
            </a:r>
            <a:r>
              <a:rPr sz="1600" b="1" spc="1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PNRR</a:t>
            </a:r>
            <a:r>
              <a:rPr sz="16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fino</a:t>
            </a:r>
            <a:r>
              <a:rPr sz="16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</a:t>
            </a:r>
            <a:r>
              <a:rPr sz="1600" b="1" spc="9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concorrenza</a:t>
            </a:r>
            <a:r>
              <a:rPr sz="1600" b="1" spc="10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600" b="1" spc="10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00438D"/>
                </a:solidFill>
                <a:latin typeface="Arial"/>
                <a:cs typeface="Arial"/>
              </a:rPr>
              <a:t>90%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avvengano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entro</a:t>
            </a:r>
            <a:r>
              <a:rPr sz="16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30gg</a:t>
            </a:r>
            <a:r>
              <a:rPr sz="16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dalla</a:t>
            </a:r>
            <a:r>
              <a:rPr sz="16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richiesta,</a:t>
            </a:r>
            <a:r>
              <a:rPr sz="16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rinviando</a:t>
            </a:r>
            <a:r>
              <a:rPr sz="1600" b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6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saldo</a:t>
            </a:r>
            <a:r>
              <a:rPr sz="16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finale</a:t>
            </a:r>
            <a:r>
              <a:rPr sz="16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i</a:t>
            </a:r>
            <a:r>
              <a:rPr sz="16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controlli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229" y="-562662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Novità</a:t>
            </a:r>
            <a:r>
              <a:rPr spc="-30" dirty="0"/>
              <a:t> </a:t>
            </a:r>
            <a:r>
              <a:rPr dirty="0"/>
              <a:t>normative</a:t>
            </a:r>
            <a:r>
              <a:rPr spc="-30" dirty="0"/>
              <a:t> </a:t>
            </a:r>
            <a:r>
              <a:rPr dirty="0"/>
              <a:t>DL</a:t>
            </a:r>
            <a:r>
              <a:rPr spc="-95" dirty="0"/>
              <a:t> </a:t>
            </a:r>
            <a:r>
              <a:rPr spc="-10" dirty="0"/>
              <a:t>113/2024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62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817295" y="1528013"/>
            <a:ext cx="7861300" cy="3056890"/>
            <a:chOff x="817295" y="1528013"/>
            <a:chExt cx="7861300" cy="3056890"/>
          </a:xfrm>
        </p:grpSpPr>
        <p:sp>
          <p:nvSpPr>
            <p:cNvPr id="4" name="object 4"/>
            <p:cNvSpPr/>
            <p:nvPr/>
          </p:nvSpPr>
          <p:spPr>
            <a:xfrm>
              <a:off x="822058" y="1532775"/>
              <a:ext cx="7851775" cy="3047365"/>
            </a:xfrm>
            <a:custGeom>
              <a:avLst/>
              <a:gdLst/>
              <a:ahLst/>
              <a:cxnLst/>
              <a:rect l="l" t="t" r="r" b="b"/>
              <a:pathLst>
                <a:path w="7851775" h="3047365">
                  <a:moveTo>
                    <a:pt x="7851521" y="0"/>
                  </a:moveTo>
                  <a:lnTo>
                    <a:pt x="0" y="0"/>
                  </a:lnTo>
                  <a:lnTo>
                    <a:pt x="0" y="3046983"/>
                  </a:lnTo>
                  <a:lnTo>
                    <a:pt x="7851521" y="3046983"/>
                  </a:lnTo>
                  <a:lnTo>
                    <a:pt x="7851521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22058" y="1532775"/>
              <a:ext cx="7851775" cy="3047365"/>
            </a:xfrm>
            <a:custGeom>
              <a:avLst/>
              <a:gdLst/>
              <a:ahLst/>
              <a:cxnLst/>
              <a:rect l="l" t="t" r="r" b="b"/>
              <a:pathLst>
                <a:path w="7851775" h="3047365">
                  <a:moveTo>
                    <a:pt x="0" y="3046983"/>
                  </a:moveTo>
                  <a:lnTo>
                    <a:pt x="7851521" y="3046983"/>
                  </a:lnTo>
                  <a:lnTo>
                    <a:pt x="7851521" y="0"/>
                  </a:lnTo>
                  <a:lnTo>
                    <a:pt x="0" y="0"/>
                  </a:lnTo>
                  <a:lnTo>
                    <a:pt x="0" y="3046983"/>
                  </a:lnTo>
                  <a:close/>
                </a:path>
              </a:pathLst>
            </a:custGeom>
            <a:ln w="9525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851193" y="662623"/>
            <a:ext cx="7695565" cy="38182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2768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L’articolo</a:t>
            </a:r>
            <a:r>
              <a:rPr sz="1400" spc="3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10,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commi</a:t>
            </a:r>
            <a:r>
              <a:rPr sz="1400" spc="3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3</a:t>
            </a:r>
            <a:r>
              <a:rPr sz="1400" spc="3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12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</a:t>
            </a:r>
            <a:r>
              <a:rPr sz="1400" spc="3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DL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113/2024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detta </a:t>
            </a:r>
            <a:r>
              <a:rPr sz="1400" dirty="0">
                <a:latin typeface="Arial MT"/>
                <a:cs typeface="Arial MT"/>
              </a:rPr>
              <a:t>disposizioni</a:t>
            </a:r>
            <a:r>
              <a:rPr sz="1400" spc="2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</a:t>
            </a:r>
            <a:r>
              <a:rPr sz="1400" spc="2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materia</a:t>
            </a:r>
            <a:r>
              <a:rPr sz="1400" spc="254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</a:t>
            </a:r>
            <a:r>
              <a:rPr sz="1400" spc="2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attuazione</a:t>
            </a:r>
            <a:r>
              <a:rPr sz="1400" spc="254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della</a:t>
            </a:r>
            <a:r>
              <a:rPr sz="1400" spc="2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riforma</a:t>
            </a:r>
            <a:r>
              <a:rPr sz="1400" spc="275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PNRR</a:t>
            </a:r>
            <a:endParaRPr sz="1400" dirty="0">
              <a:latin typeface="Arial MT"/>
              <a:cs typeface="Arial MT"/>
            </a:endParaRPr>
          </a:p>
          <a:p>
            <a:pPr marL="3027680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1.15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inerente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contabilità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pubblica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nota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come</a:t>
            </a:r>
            <a:r>
              <a:rPr sz="1400" spc="-10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ACCRUAL:</a:t>
            </a:r>
            <a:endParaRPr sz="14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5"/>
              </a:spcBef>
            </a:pPr>
            <a:endParaRPr sz="1400" dirty="0">
              <a:latin typeface="Arial MT"/>
              <a:cs typeface="Arial MT"/>
            </a:endParaRPr>
          </a:p>
          <a:p>
            <a:pPr marL="12700" marR="5715" algn="just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3</a:t>
            </a:r>
            <a:r>
              <a:rPr sz="120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r>
              <a:rPr sz="1200" spc="1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Ai</a:t>
            </a:r>
            <a:r>
              <a:rPr sz="1200" spc="1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fini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dell'attuazione</a:t>
            </a:r>
            <a:r>
              <a:rPr sz="120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1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fase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pilota</a:t>
            </a:r>
            <a:r>
              <a:rPr sz="1200" spc="1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Riforma</a:t>
            </a:r>
            <a:r>
              <a:rPr sz="120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1.15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PNRR,</a:t>
            </a:r>
            <a:r>
              <a:rPr sz="1200" spc="1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1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20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milestone</a:t>
            </a:r>
            <a:r>
              <a:rPr sz="120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M1C1-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118,</a:t>
            </a:r>
            <a:r>
              <a:rPr sz="1200" spc="1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b="1" spc="-20" dirty="0">
                <a:solidFill>
                  <a:srgbClr val="005CB7"/>
                </a:solidFill>
                <a:latin typeface="Arial"/>
                <a:cs typeface="Arial"/>
              </a:rPr>
              <a:t>sono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tenute</a:t>
            </a:r>
            <a:r>
              <a:rPr sz="1200" b="1" spc="19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alla</a:t>
            </a:r>
            <a:r>
              <a:rPr sz="1200" b="1" spc="19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produzione</a:t>
            </a:r>
            <a:r>
              <a:rPr sz="1200" b="1" spc="19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</a:t>
            </a:r>
            <a:r>
              <a:rPr sz="1200" b="1" spc="18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trasmissione</a:t>
            </a:r>
            <a:r>
              <a:rPr sz="1200" b="1" spc="20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degli</a:t>
            </a:r>
            <a:r>
              <a:rPr sz="1200" b="1" spc="19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schemi</a:t>
            </a:r>
            <a:r>
              <a:rPr sz="1200" b="1" spc="19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spc="19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bilancio</a:t>
            </a:r>
            <a:r>
              <a:rPr sz="1200" b="1" spc="19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per</a:t>
            </a:r>
            <a:r>
              <a:rPr sz="1200" b="1" spc="18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l'esercizio</a:t>
            </a:r>
            <a:r>
              <a:rPr sz="1200" b="1" spc="18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2025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,</a:t>
            </a:r>
            <a:r>
              <a:rPr sz="1200" spc="1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1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1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6,</a:t>
            </a:r>
            <a:r>
              <a:rPr sz="1200" spc="1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le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pubbliche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seguito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elencate:</a:t>
            </a:r>
            <a:endParaRPr sz="1200" dirty="0">
              <a:latin typeface="Arial MT"/>
              <a:cs typeface="Arial MT"/>
            </a:endParaRPr>
          </a:p>
          <a:p>
            <a:pPr marL="12700" marR="5715" indent="184785" algn="just">
              <a:lnSpc>
                <a:spcPct val="100000"/>
              </a:lnSpc>
              <a:buAutoNum type="alphaLcParenR"/>
              <a:tabLst>
                <a:tab pos="197485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centrali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incluse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nel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bilancio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dello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Stato,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la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Presidenza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Consiglio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ministri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agenzie fiscali;</a:t>
            </a:r>
            <a:endParaRPr sz="1200" dirty="0">
              <a:latin typeface="Arial MT"/>
              <a:cs typeface="Arial MT"/>
            </a:endParaRPr>
          </a:p>
          <a:p>
            <a:pPr marL="189865" indent="-177165" algn="just">
              <a:lnSpc>
                <a:spcPct val="100000"/>
              </a:lnSpc>
              <a:buAutoNum type="alphaLcParenR"/>
              <a:tabLst>
                <a:tab pos="189865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istituzioni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nazionali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ricerca;</a:t>
            </a:r>
            <a:endParaRPr sz="1200" dirty="0">
              <a:latin typeface="Arial MT"/>
              <a:cs typeface="Arial MT"/>
            </a:endParaRPr>
          </a:p>
          <a:p>
            <a:pPr marL="180975" indent="-168275">
              <a:lnSpc>
                <a:spcPct val="100000"/>
              </a:lnSpc>
              <a:buFont typeface="Arial MT"/>
              <a:buAutoNum type="alphaLcParenR"/>
              <a:tabLst>
                <a:tab pos="180975" algn="l"/>
              </a:tabLst>
            </a:pP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le</a:t>
            </a:r>
            <a:r>
              <a:rPr sz="1200" b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regioni</a:t>
            </a:r>
            <a:r>
              <a:rPr sz="1200" b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</a:t>
            </a:r>
            <a:r>
              <a:rPr sz="1200" b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le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province</a:t>
            </a:r>
            <a:r>
              <a:rPr sz="1200" b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autonome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;</a:t>
            </a:r>
            <a:endParaRPr sz="1200" dirty="0">
              <a:latin typeface="Arial MT"/>
              <a:cs typeface="Arial MT"/>
            </a:endParaRPr>
          </a:p>
          <a:p>
            <a:pPr marL="189865" indent="-177165">
              <a:lnSpc>
                <a:spcPct val="100000"/>
              </a:lnSpc>
              <a:spcBef>
                <a:spcPts val="5"/>
              </a:spcBef>
              <a:buFont typeface="Arial MT"/>
              <a:buAutoNum type="alphaLcParenR"/>
              <a:tabLst>
                <a:tab pos="189865" algn="l"/>
              </a:tabLst>
            </a:pP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le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province</a:t>
            </a:r>
            <a:r>
              <a:rPr sz="1200" b="1" spc="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le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città</a:t>
            </a:r>
            <a:r>
              <a:rPr sz="1200" b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metropolitane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;</a:t>
            </a:r>
            <a:endParaRPr sz="1200" dirty="0">
              <a:latin typeface="Arial MT"/>
              <a:cs typeface="Arial MT"/>
            </a:endParaRPr>
          </a:p>
          <a:p>
            <a:pPr marL="189865" indent="-177165">
              <a:lnSpc>
                <a:spcPct val="100000"/>
              </a:lnSpc>
              <a:buFont typeface="Arial MT"/>
              <a:buAutoNum type="alphaLcParenR"/>
              <a:tabLst>
                <a:tab pos="189865" algn="l"/>
              </a:tabLst>
            </a:pP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comuni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con</a:t>
            </a:r>
            <a:r>
              <a:rPr sz="1200" b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popolazione</a:t>
            </a:r>
            <a:r>
              <a:rPr sz="1200" b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residente</a:t>
            </a:r>
            <a:r>
              <a:rPr sz="1200" b="1" spc="-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pari</a:t>
            </a:r>
            <a:r>
              <a:rPr sz="1200" b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o</a:t>
            </a:r>
            <a:r>
              <a:rPr sz="1200" b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superiore</a:t>
            </a:r>
            <a:r>
              <a:rPr sz="1200" b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</a:t>
            </a:r>
            <a:r>
              <a:rPr sz="1200" b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cinquemila</a:t>
            </a:r>
            <a:r>
              <a:rPr sz="1200" b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abitanti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al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1</a:t>
            </a:r>
            <a:r>
              <a:rPr sz="1200" b="1" dirty="0">
                <a:solidFill>
                  <a:srgbClr val="005CB7"/>
                </a:solidFill>
                <a:latin typeface="Times New Roman"/>
                <a:cs typeface="Times New Roman"/>
              </a:rPr>
              <a:t>°</a:t>
            </a:r>
            <a:r>
              <a:rPr sz="1200" b="1" spc="-15" dirty="0">
                <a:solidFill>
                  <a:srgbClr val="005CB7"/>
                </a:solidFill>
                <a:latin typeface="Times New Roman"/>
                <a:cs typeface="Times New Roman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gennaio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 2024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;</a:t>
            </a:r>
            <a:endParaRPr sz="1200" dirty="0">
              <a:latin typeface="Arial MT"/>
              <a:cs typeface="Arial MT"/>
            </a:endParaRPr>
          </a:p>
          <a:p>
            <a:pPr marL="149225" indent="-136525">
              <a:lnSpc>
                <a:spcPct val="100000"/>
              </a:lnSpc>
              <a:buAutoNum type="alphaLcParenR"/>
              <a:tabLst>
                <a:tab pos="149225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aziende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servizio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sanitario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nazionale;</a:t>
            </a:r>
            <a:endParaRPr sz="1200" dirty="0">
              <a:latin typeface="Arial MT"/>
              <a:cs typeface="Arial MT"/>
            </a:endParaRPr>
          </a:p>
          <a:p>
            <a:pPr marL="190500" indent="-177800">
              <a:lnSpc>
                <a:spcPct val="100000"/>
              </a:lnSpc>
              <a:buAutoNum type="alphaLcParenR"/>
              <a:tabLst>
                <a:tab pos="190500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università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istituti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istruzione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universitaria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pubblici;</a:t>
            </a:r>
            <a:endParaRPr sz="1200" dirty="0">
              <a:latin typeface="Arial MT"/>
              <a:cs typeface="Arial MT"/>
            </a:endParaRPr>
          </a:p>
          <a:p>
            <a:pPr marL="189865" indent="-177165">
              <a:lnSpc>
                <a:spcPct val="100000"/>
              </a:lnSpc>
              <a:buAutoNum type="alphaLcParenR"/>
              <a:tabLst>
                <a:tab pos="189865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camere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commercio,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industria,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artigianato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agricoltura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loro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unioni</a:t>
            </a:r>
            <a:r>
              <a:rPr sz="1200" spc="-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regionali;</a:t>
            </a:r>
            <a:endParaRPr sz="1200" dirty="0">
              <a:latin typeface="Arial MT"/>
              <a:cs typeface="Arial MT"/>
            </a:endParaRPr>
          </a:p>
          <a:p>
            <a:pPr marL="139065" indent="-126364">
              <a:lnSpc>
                <a:spcPct val="100000"/>
              </a:lnSpc>
              <a:buAutoNum type="alphaLcParenR"/>
              <a:tabLst>
                <a:tab pos="139065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autorità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sistema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portuale;</a:t>
            </a:r>
            <a:endParaRPr sz="1200" dirty="0">
              <a:latin typeface="Arial MT"/>
              <a:cs typeface="Arial MT"/>
            </a:endParaRPr>
          </a:p>
          <a:p>
            <a:pPr marL="138430" indent="-125730">
              <a:lnSpc>
                <a:spcPct val="100000"/>
              </a:lnSpc>
              <a:buAutoNum type="alphaLcParenR" startAt="12"/>
              <a:tabLst>
                <a:tab pos="138430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nazionali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previdenza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assistenza;</a:t>
            </a:r>
            <a:endParaRPr sz="1200" dirty="0">
              <a:latin typeface="Arial MT"/>
              <a:cs typeface="Arial MT"/>
            </a:endParaRPr>
          </a:p>
          <a:p>
            <a:pPr marL="12700" marR="6350" indent="235585">
              <a:lnSpc>
                <a:spcPct val="100000"/>
              </a:lnSpc>
              <a:buAutoNum type="alphaLcParenR" startAt="12"/>
              <a:tabLst>
                <a:tab pos="248285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all'articolo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1,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2,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31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dicembre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2009,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196,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diverse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da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quelle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lettere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a)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l) del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presente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comma,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fatto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salvo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quanto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disposto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4.</a:t>
            </a:r>
            <a:endParaRPr sz="1200" dirty="0">
              <a:latin typeface="Arial MT"/>
              <a:cs typeface="Arial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4611" y="1517408"/>
            <a:ext cx="386499" cy="3062351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83553" y="2385669"/>
            <a:ext cx="281305" cy="13284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005D9A"/>
                </a:solidFill>
                <a:latin typeface="Arial"/>
                <a:cs typeface="Arial"/>
              </a:rPr>
              <a:t>DL</a:t>
            </a:r>
            <a:r>
              <a:rPr sz="1800" b="1" spc="-6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5D9A"/>
                </a:solidFill>
                <a:latin typeface="Arial"/>
                <a:cs typeface="Arial"/>
              </a:rPr>
              <a:t>113/2024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5480" y="790105"/>
            <a:ext cx="3471164" cy="527265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192" y="95422"/>
            <a:ext cx="754380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/>
              <a:t>La</a:t>
            </a:r>
            <a:r>
              <a:rPr sz="3000" spc="-25" dirty="0"/>
              <a:t> </a:t>
            </a:r>
            <a:r>
              <a:rPr sz="3000" dirty="0"/>
              <a:t>costruzione</a:t>
            </a:r>
            <a:r>
              <a:rPr sz="3000" spc="-40" dirty="0"/>
              <a:t> </a:t>
            </a:r>
            <a:r>
              <a:rPr sz="3000" dirty="0"/>
              <a:t>del</a:t>
            </a:r>
            <a:r>
              <a:rPr sz="3000" spc="-30" dirty="0"/>
              <a:t> </a:t>
            </a:r>
            <a:r>
              <a:rPr sz="3000" dirty="0"/>
              <a:t>nuovo</a:t>
            </a:r>
            <a:r>
              <a:rPr sz="3000" spc="5" dirty="0"/>
              <a:t> </a:t>
            </a:r>
            <a:r>
              <a:rPr sz="3000" dirty="0"/>
              <a:t>bilancio</a:t>
            </a:r>
            <a:r>
              <a:rPr sz="3000" spc="-45" dirty="0"/>
              <a:t> </a:t>
            </a:r>
            <a:r>
              <a:rPr sz="3000" spc="-10" dirty="0"/>
              <a:t>2025-</a:t>
            </a:r>
            <a:r>
              <a:rPr sz="3000" spc="-20" dirty="0"/>
              <a:t>2027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63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839889" y="1372552"/>
            <a:ext cx="7861300" cy="2687320"/>
            <a:chOff x="839889" y="1372552"/>
            <a:chExt cx="7861300" cy="2687320"/>
          </a:xfrm>
        </p:grpSpPr>
        <p:sp>
          <p:nvSpPr>
            <p:cNvPr id="4" name="object 4"/>
            <p:cNvSpPr/>
            <p:nvPr/>
          </p:nvSpPr>
          <p:spPr>
            <a:xfrm>
              <a:off x="844651" y="1377314"/>
              <a:ext cx="7851775" cy="2677795"/>
            </a:xfrm>
            <a:custGeom>
              <a:avLst/>
              <a:gdLst/>
              <a:ahLst/>
              <a:cxnLst/>
              <a:rect l="l" t="t" r="r" b="b"/>
              <a:pathLst>
                <a:path w="7851775" h="2677795">
                  <a:moveTo>
                    <a:pt x="7851521" y="0"/>
                  </a:moveTo>
                  <a:lnTo>
                    <a:pt x="0" y="0"/>
                  </a:lnTo>
                  <a:lnTo>
                    <a:pt x="0" y="2677668"/>
                  </a:lnTo>
                  <a:lnTo>
                    <a:pt x="7851521" y="2677668"/>
                  </a:lnTo>
                  <a:lnTo>
                    <a:pt x="7851521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44651" y="1377314"/>
              <a:ext cx="7851775" cy="2677795"/>
            </a:xfrm>
            <a:custGeom>
              <a:avLst/>
              <a:gdLst/>
              <a:ahLst/>
              <a:cxnLst/>
              <a:rect l="l" t="t" r="r" b="b"/>
              <a:pathLst>
                <a:path w="7851775" h="2677795">
                  <a:moveTo>
                    <a:pt x="0" y="2677668"/>
                  </a:moveTo>
                  <a:lnTo>
                    <a:pt x="7851521" y="2677668"/>
                  </a:lnTo>
                  <a:lnTo>
                    <a:pt x="7851521" y="0"/>
                  </a:lnTo>
                  <a:lnTo>
                    <a:pt x="0" y="0"/>
                  </a:lnTo>
                  <a:lnTo>
                    <a:pt x="0" y="2677668"/>
                  </a:lnTo>
                  <a:close/>
                </a:path>
              </a:pathLst>
            </a:custGeom>
            <a:ln w="9524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923645" y="1406144"/>
            <a:ext cx="7695565" cy="2586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9070">
              <a:lnSpc>
                <a:spcPct val="100000"/>
              </a:lnSpc>
              <a:spcBef>
                <a:spcPts val="100"/>
              </a:spcBef>
              <a:buFont typeface="Arial MT"/>
              <a:buAutoNum type="arabicPeriod" startAt="4"/>
              <a:tabLst>
                <a:tab pos="191770" algn="l"/>
              </a:tabLst>
            </a:pP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Sono</a:t>
            </a:r>
            <a:r>
              <a:rPr sz="1200" b="1" spc="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esclusi</a:t>
            </a:r>
            <a:r>
              <a:rPr sz="1200" b="1" spc="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predisposizione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schemi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bilancio,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l'esercizio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2025,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società,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nonché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di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 comma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3, lettera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m),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che,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riferimento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alle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risultanze del</a:t>
            </a:r>
            <a:r>
              <a:rPr sz="1200" b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bilancio di</a:t>
            </a:r>
            <a:r>
              <a:rPr sz="1200" b="1" spc="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esercizio</a:t>
            </a:r>
            <a:r>
              <a:rPr sz="1200" b="1" spc="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o</a:t>
            </a:r>
            <a:r>
              <a:rPr sz="1200" b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rendiconto</a:t>
            </a:r>
            <a:r>
              <a:rPr sz="1200" b="1" spc="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del</a:t>
            </a:r>
            <a:r>
              <a:rPr sz="1200" b="1" spc="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2023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,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hanno </a:t>
            </a:r>
            <a:r>
              <a:rPr sz="1200" i="1" dirty="0">
                <a:solidFill>
                  <a:srgbClr val="005CB7"/>
                </a:solidFill>
                <a:latin typeface="Arial"/>
                <a:cs typeface="Arial"/>
              </a:rPr>
              <a:t>un</a:t>
            </a:r>
            <a:r>
              <a:rPr sz="1200" i="1" spc="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005CB7"/>
                </a:solidFill>
                <a:latin typeface="Arial"/>
                <a:cs typeface="Arial"/>
              </a:rPr>
              <a:t>numero</a:t>
            </a:r>
            <a:r>
              <a:rPr sz="1200" i="1" spc="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005CB7"/>
                </a:solidFill>
                <a:latin typeface="Arial"/>
                <a:cs typeface="Arial"/>
              </a:rPr>
              <a:t>di dipendenti</a:t>
            </a:r>
            <a:r>
              <a:rPr sz="1200" i="1" spc="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005CB7"/>
                </a:solidFill>
                <a:latin typeface="Arial"/>
                <a:cs typeface="Arial"/>
              </a:rPr>
              <a:t>a tempo</a:t>
            </a:r>
            <a:r>
              <a:rPr sz="1200" i="1" spc="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005CB7"/>
                </a:solidFill>
                <a:latin typeface="Arial"/>
                <a:cs typeface="Arial"/>
              </a:rPr>
              <a:t>indeterminato</a:t>
            </a:r>
            <a:r>
              <a:rPr sz="1200" i="1" spc="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005CB7"/>
                </a:solidFill>
                <a:latin typeface="Arial"/>
                <a:cs typeface="Arial"/>
              </a:rPr>
              <a:t>inferiore</a:t>
            </a:r>
            <a:r>
              <a:rPr sz="1200" i="1" spc="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005CB7"/>
                </a:solidFill>
                <a:latin typeface="Arial"/>
                <a:cs typeface="Arial"/>
              </a:rPr>
              <a:t>a cinquanta</a:t>
            </a:r>
            <a:r>
              <a:rPr sz="1200" i="1" spc="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005CB7"/>
                </a:solidFill>
                <a:latin typeface="Arial"/>
                <a:cs typeface="Arial"/>
              </a:rPr>
              <a:t>unità</a:t>
            </a:r>
            <a:r>
              <a:rPr sz="1200" i="1" spc="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e,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contestualmente,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un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volume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complessivo</a:t>
            </a:r>
            <a:r>
              <a:rPr sz="1200" b="1" spc="9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annuo</a:t>
            </a:r>
            <a:r>
              <a:rPr sz="1200" b="1" spc="10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spc="9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entrate</a:t>
            </a:r>
            <a:r>
              <a:rPr sz="1200" b="1" spc="8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correnti</a:t>
            </a:r>
            <a:r>
              <a:rPr sz="1200" b="1" spc="9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ed</a:t>
            </a:r>
            <a:r>
              <a:rPr sz="1200" b="1" spc="8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200" b="1" spc="9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conto</a:t>
            </a:r>
            <a:r>
              <a:rPr sz="1200" b="1" spc="9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capitale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,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contabilità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finanziaria,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ovvero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un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valore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produzione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annua,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contabilità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economico-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patrimoniale,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inferiore</a:t>
            </a:r>
            <a:r>
              <a:rPr sz="1200" b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50" dirty="0">
                <a:solidFill>
                  <a:srgbClr val="005CB7"/>
                </a:solidFill>
                <a:latin typeface="Arial"/>
                <a:cs typeface="Arial"/>
              </a:rPr>
              <a:t>a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8,8 milioni</a:t>
            </a:r>
            <a:r>
              <a:rPr sz="1200" b="1" spc="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spc="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euro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Restano,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altresì,</a:t>
            </a:r>
            <a:r>
              <a:rPr sz="1200" spc="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esclusi dalla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predisposizione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 schemi di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bilancio per</a:t>
            </a:r>
            <a:r>
              <a:rPr sz="1200" spc="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l'esercizio 2025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gli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istituti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scolastici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ogni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ordine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grado,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istituti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alta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formazione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artistica,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musicale</a:t>
            </a:r>
            <a:r>
              <a:rPr sz="120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coreutica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(AFAM)</a:t>
            </a:r>
            <a:r>
              <a:rPr sz="120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gli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uffici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dotati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autonomia</a:t>
            </a:r>
            <a:r>
              <a:rPr sz="1200" spc="-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speciale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Ministero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cultura,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nonché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pubbliche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assoggettate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50" dirty="0">
                <a:solidFill>
                  <a:srgbClr val="005CB7"/>
                </a:solidFill>
                <a:latin typeface="Arial MT"/>
                <a:cs typeface="Arial MT"/>
              </a:rPr>
              <a:t>a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procedure</a:t>
            </a:r>
            <a:r>
              <a:rPr sz="1200" spc="3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3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liquidazione.</a:t>
            </a:r>
            <a:r>
              <a:rPr sz="1200" spc="3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Restano</a:t>
            </a:r>
            <a:r>
              <a:rPr sz="1200" spc="3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altresì</a:t>
            </a:r>
            <a:r>
              <a:rPr sz="1200" spc="3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esclusi</a:t>
            </a:r>
            <a:r>
              <a:rPr sz="1200" spc="3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dalla</a:t>
            </a:r>
            <a:r>
              <a:rPr sz="1200" spc="3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predisposizione</a:t>
            </a:r>
            <a:r>
              <a:rPr sz="1200" spc="3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200" spc="3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schemi</a:t>
            </a:r>
            <a:r>
              <a:rPr sz="1200" spc="3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3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bilancio</a:t>
            </a:r>
            <a:r>
              <a:rPr sz="1200" spc="3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3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organi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costituzionali</a:t>
            </a:r>
            <a:r>
              <a:rPr sz="1200" spc="-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rilevanza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costituzionale.</a:t>
            </a:r>
            <a:endParaRPr sz="1200">
              <a:latin typeface="Arial MT"/>
              <a:cs typeface="Arial MT"/>
            </a:endParaRPr>
          </a:p>
          <a:p>
            <a:pPr marL="12700" marR="5080" indent="205740" algn="just">
              <a:lnSpc>
                <a:spcPct val="100000"/>
              </a:lnSpc>
              <a:spcBef>
                <a:spcPts val="5"/>
              </a:spcBef>
              <a:buAutoNum type="arabicPeriod" startAt="4"/>
              <a:tabLst>
                <a:tab pos="218440" algn="l"/>
              </a:tabLst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determina</a:t>
            </a:r>
            <a:r>
              <a:rPr sz="1200" b="1" spc="26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del</a:t>
            </a:r>
            <a:r>
              <a:rPr sz="1200" b="1" spc="25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Ragioniere</a:t>
            </a:r>
            <a:r>
              <a:rPr sz="1200" b="1" spc="26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generale</a:t>
            </a:r>
            <a:r>
              <a:rPr sz="1200" b="1" spc="25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dello</a:t>
            </a:r>
            <a:r>
              <a:rPr sz="1200" b="1" spc="26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Stato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,</a:t>
            </a:r>
            <a:r>
              <a:rPr sz="120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adottare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entro</a:t>
            </a:r>
            <a:r>
              <a:rPr sz="1200" spc="2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sessanta</a:t>
            </a:r>
            <a:r>
              <a:rPr sz="1200" b="1" spc="2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giorni</a:t>
            </a:r>
            <a:r>
              <a:rPr sz="1200" b="1" spc="26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dalla</a:t>
            </a:r>
            <a:r>
              <a:rPr sz="1200" b="1" spc="25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data</a:t>
            </a:r>
            <a:r>
              <a:rPr sz="1200" b="1" spc="25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di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entrata</a:t>
            </a:r>
            <a:r>
              <a:rPr sz="1200" b="1" spc="1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20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vigore</a:t>
            </a:r>
            <a:r>
              <a:rPr sz="120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del</a:t>
            </a:r>
            <a:r>
              <a:rPr sz="1200" b="1" spc="1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presente</a:t>
            </a:r>
            <a:r>
              <a:rPr sz="120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decreto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,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sono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individuate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3.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L'elenco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delle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individuate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ai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sensi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primo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periodo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è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pubblicato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nella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sezione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sito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web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Ragioneria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generale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dello</a:t>
            </a:r>
            <a:r>
              <a:rPr sz="1200" spc="-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Stato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dedicata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Riforma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1.15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PNRR.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7192" y="1361947"/>
            <a:ext cx="386499" cy="275742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405832" y="2077661"/>
            <a:ext cx="281305" cy="13284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005D9A"/>
                </a:solidFill>
                <a:latin typeface="Arial"/>
                <a:cs typeface="Arial"/>
              </a:rPr>
              <a:t>DL</a:t>
            </a:r>
            <a:r>
              <a:rPr sz="1800" b="1" spc="-4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5D9A"/>
                </a:solidFill>
                <a:latin typeface="Arial"/>
                <a:cs typeface="Arial"/>
              </a:rPr>
              <a:t>113/2024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7192" y="718350"/>
            <a:ext cx="3471164" cy="52726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34631" y="584326"/>
            <a:ext cx="1199515" cy="983996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183" y="107955"/>
            <a:ext cx="754380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/>
              <a:t>La</a:t>
            </a:r>
            <a:r>
              <a:rPr sz="3000" spc="-25" dirty="0"/>
              <a:t> </a:t>
            </a:r>
            <a:r>
              <a:rPr sz="3000" dirty="0"/>
              <a:t>costruzione</a:t>
            </a:r>
            <a:r>
              <a:rPr sz="3000" spc="-40" dirty="0"/>
              <a:t> </a:t>
            </a:r>
            <a:r>
              <a:rPr sz="3000" dirty="0"/>
              <a:t>del</a:t>
            </a:r>
            <a:r>
              <a:rPr sz="3000" spc="-30" dirty="0"/>
              <a:t> </a:t>
            </a:r>
            <a:r>
              <a:rPr sz="3000" dirty="0"/>
              <a:t>nuovo</a:t>
            </a:r>
            <a:r>
              <a:rPr sz="3000" spc="5" dirty="0"/>
              <a:t> </a:t>
            </a:r>
            <a:r>
              <a:rPr sz="3000" dirty="0"/>
              <a:t>bilancio</a:t>
            </a:r>
            <a:r>
              <a:rPr sz="3000" spc="-45" dirty="0"/>
              <a:t> </a:t>
            </a:r>
            <a:r>
              <a:rPr sz="3000" spc="-10" dirty="0"/>
              <a:t>2025-</a:t>
            </a:r>
            <a:r>
              <a:rPr sz="3000" spc="-20" dirty="0"/>
              <a:t>2027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64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746163" y="1227023"/>
            <a:ext cx="8168005" cy="3552190"/>
            <a:chOff x="746163" y="1227023"/>
            <a:chExt cx="8168005" cy="3552190"/>
          </a:xfrm>
        </p:grpSpPr>
        <p:sp>
          <p:nvSpPr>
            <p:cNvPr id="4" name="object 4"/>
            <p:cNvSpPr/>
            <p:nvPr/>
          </p:nvSpPr>
          <p:spPr>
            <a:xfrm>
              <a:off x="750925" y="1231785"/>
              <a:ext cx="8158480" cy="3542665"/>
            </a:xfrm>
            <a:custGeom>
              <a:avLst/>
              <a:gdLst/>
              <a:ahLst/>
              <a:cxnLst/>
              <a:rect l="l" t="t" r="r" b="b"/>
              <a:pathLst>
                <a:path w="8158480" h="3542665">
                  <a:moveTo>
                    <a:pt x="8158353" y="0"/>
                  </a:moveTo>
                  <a:lnTo>
                    <a:pt x="0" y="0"/>
                  </a:lnTo>
                  <a:lnTo>
                    <a:pt x="0" y="3542538"/>
                  </a:lnTo>
                  <a:lnTo>
                    <a:pt x="8158353" y="3542538"/>
                  </a:lnTo>
                  <a:lnTo>
                    <a:pt x="8158353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50925" y="1231785"/>
              <a:ext cx="8158480" cy="3542665"/>
            </a:xfrm>
            <a:custGeom>
              <a:avLst/>
              <a:gdLst/>
              <a:ahLst/>
              <a:cxnLst/>
              <a:rect l="l" t="t" r="r" b="b"/>
              <a:pathLst>
                <a:path w="8158480" h="3542665">
                  <a:moveTo>
                    <a:pt x="0" y="3542538"/>
                  </a:moveTo>
                  <a:lnTo>
                    <a:pt x="8158353" y="3542538"/>
                  </a:lnTo>
                  <a:lnTo>
                    <a:pt x="8158353" y="0"/>
                  </a:lnTo>
                  <a:lnTo>
                    <a:pt x="0" y="0"/>
                  </a:lnTo>
                  <a:lnTo>
                    <a:pt x="0" y="3542538"/>
                  </a:lnTo>
                  <a:close/>
                </a:path>
              </a:pathLst>
            </a:custGeom>
            <a:ln w="9525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829767" y="1262252"/>
            <a:ext cx="8001634" cy="34137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191135" algn="just">
              <a:lnSpc>
                <a:spcPct val="101699"/>
              </a:lnSpc>
              <a:spcBef>
                <a:spcPts val="90"/>
              </a:spcBef>
              <a:buAutoNum type="arabicPeriod" startAt="6"/>
              <a:tabLst>
                <a:tab pos="203835" algn="l"/>
              </a:tabLst>
            </a:pP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150" spc="2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150" spc="2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15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150" spc="2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15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3</a:t>
            </a:r>
            <a:r>
              <a:rPr sz="1150" spc="2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predispongono,</a:t>
            </a:r>
            <a:r>
              <a:rPr sz="1150" spc="2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150" spc="2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150" spc="2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finalità</a:t>
            </a:r>
            <a:r>
              <a:rPr sz="1150" spc="2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indicate</a:t>
            </a:r>
            <a:r>
              <a:rPr sz="1150" spc="2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nel</a:t>
            </a:r>
            <a:r>
              <a:rPr sz="115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medesimo</a:t>
            </a:r>
            <a:r>
              <a:rPr sz="115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comma,</a:t>
            </a:r>
            <a:r>
              <a:rPr sz="1150" spc="2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15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schemi</a:t>
            </a:r>
            <a:r>
              <a:rPr sz="115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25" dirty="0">
                <a:solidFill>
                  <a:srgbClr val="005CB7"/>
                </a:solidFill>
                <a:latin typeface="Arial MT"/>
                <a:cs typeface="Arial MT"/>
              </a:rPr>
              <a:t>di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bilancio</a:t>
            </a:r>
            <a:r>
              <a:rPr sz="115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relativi</a:t>
            </a:r>
            <a:r>
              <a:rPr sz="115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all'esercizio</a:t>
            </a:r>
            <a:r>
              <a:rPr sz="115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2025,</a:t>
            </a:r>
            <a:r>
              <a:rPr sz="115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in</a:t>
            </a:r>
            <a:r>
              <a:rPr sz="115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osservanza</a:t>
            </a:r>
            <a:r>
              <a:rPr sz="115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15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principi</a:t>
            </a:r>
            <a:r>
              <a:rPr sz="115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15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15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regole</a:t>
            </a:r>
            <a:r>
              <a:rPr sz="115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sistema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contabile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economico-</a:t>
            </a:r>
            <a:r>
              <a:rPr sz="1150" spc="-10" dirty="0">
                <a:solidFill>
                  <a:srgbClr val="005CB7"/>
                </a:solidFill>
                <a:latin typeface="Arial MT"/>
                <a:cs typeface="Arial MT"/>
              </a:rPr>
              <a:t>patrimoniale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unico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15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milestone</a:t>
            </a:r>
            <a:r>
              <a:rPr sz="115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M1C1-108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riforma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1.15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PNRR,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adottati</a:t>
            </a:r>
            <a:r>
              <a:rPr sz="115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con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determina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Ragioniere</a:t>
            </a:r>
            <a:r>
              <a:rPr sz="115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generale</a:t>
            </a:r>
            <a:r>
              <a:rPr sz="115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005CB7"/>
                </a:solidFill>
                <a:latin typeface="Arial MT"/>
                <a:cs typeface="Arial MT"/>
              </a:rPr>
              <a:t>dello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Stato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176775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15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27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giugno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2024.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15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schemi</a:t>
            </a:r>
            <a:r>
              <a:rPr sz="115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bilancio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includono</a:t>
            </a:r>
            <a:r>
              <a:rPr sz="115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almeno</a:t>
            </a:r>
            <a:r>
              <a:rPr sz="115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il</a:t>
            </a:r>
            <a:r>
              <a:rPr sz="115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conto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economico</a:t>
            </a:r>
            <a:r>
              <a:rPr sz="115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esercizio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lo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005CB7"/>
                </a:solidFill>
                <a:latin typeface="Arial MT"/>
                <a:cs typeface="Arial MT"/>
              </a:rPr>
              <a:t>stato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patrimoniale</a:t>
            </a:r>
            <a:r>
              <a:rPr sz="115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</a:t>
            </a:r>
            <a:r>
              <a:rPr sz="115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fine</a:t>
            </a:r>
            <a:r>
              <a:rPr sz="115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005CB7"/>
                </a:solidFill>
                <a:latin typeface="Arial MT"/>
                <a:cs typeface="Arial MT"/>
              </a:rPr>
              <a:t>anno.</a:t>
            </a:r>
            <a:endParaRPr sz="1150">
              <a:latin typeface="Arial MT"/>
              <a:cs typeface="Arial MT"/>
            </a:endParaRPr>
          </a:p>
          <a:p>
            <a:pPr marL="12700" marR="5080" indent="210820" algn="just">
              <a:lnSpc>
                <a:spcPct val="101699"/>
              </a:lnSpc>
              <a:spcBef>
                <a:spcPts val="5"/>
              </a:spcBef>
              <a:buAutoNum type="arabicPeriod" startAt="6"/>
              <a:tabLst>
                <a:tab pos="223520" algn="l"/>
              </a:tabLst>
            </a:pP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Nelle</a:t>
            </a:r>
            <a:r>
              <a:rPr sz="1150" spc="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more</a:t>
            </a:r>
            <a:r>
              <a:rPr sz="115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dell'adozione</a:t>
            </a:r>
            <a:r>
              <a:rPr sz="115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150" spc="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sistema</a:t>
            </a:r>
            <a:r>
              <a:rPr sz="115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contabilità</a:t>
            </a:r>
            <a:r>
              <a:rPr sz="115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economico-patrimoniale</a:t>
            </a:r>
            <a:r>
              <a:rPr sz="115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unico</a:t>
            </a:r>
            <a:r>
              <a:rPr sz="115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15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15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milestone</a:t>
            </a:r>
            <a:r>
              <a:rPr sz="115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M1C1-118</a:t>
            </a:r>
            <a:r>
              <a:rPr sz="115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005CB7"/>
                </a:solidFill>
                <a:latin typeface="Arial MT"/>
                <a:cs typeface="Arial MT"/>
              </a:rPr>
              <a:t>della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riforma</a:t>
            </a:r>
            <a:r>
              <a:rPr sz="1150" spc="1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1.15</a:t>
            </a:r>
            <a:r>
              <a:rPr sz="115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150" spc="1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PNRR,</a:t>
            </a:r>
            <a:r>
              <a:rPr sz="1150" spc="1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gli</a:t>
            </a:r>
            <a:r>
              <a:rPr sz="1150" b="1" spc="17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schemi</a:t>
            </a:r>
            <a:r>
              <a:rPr sz="1150" b="1" spc="17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150" b="1" spc="17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bilancio</a:t>
            </a:r>
            <a:r>
              <a:rPr sz="1150" b="1" spc="16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per</a:t>
            </a:r>
            <a:r>
              <a:rPr sz="1150" b="1" spc="16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l'esercizio</a:t>
            </a:r>
            <a:r>
              <a:rPr sz="1150" b="1" spc="17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2025</a:t>
            </a:r>
            <a:r>
              <a:rPr sz="1150" b="1" spc="16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sono</a:t>
            </a:r>
            <a:r>
              <a:rPr sz="1150" spc="17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predisposti,</a:t>
            </a:r>
            <a:r>
              <a:rPr sz="1150" spc="1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esclusivamente,</a:t>
            </a:r>
            <a:r>
              <a:rPr sz="1150" spc="17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150" spc="1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finalità</a:t>
            </a:r>
            <a:r>
              <a:rPr sz="1150" b="1" spc="16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spc="-25" dirty="0">
                <a:solidFill>
                  <a:srgbClr val="005CB7"/>
                </a:solidFill>
                <a:latin typeface="Arial"/>
                <a:cs typeface="Arial"/>
              </a:rPr>
              <a:t>di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sperimentazione</a:t>
            </a:r>
            <a:r>
              <a:rPr sz="115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nell'ambito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fase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pilota</a:t>
            </a:r>
            <a:r>
              <a:rPr sz="115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medesima</a:t>
            </a:r>
            <a:r>
              <a:rPr sz="115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milestone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e,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pertanto,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non</a:t>
            </a:r>
            <a:r>
              <a:rPr sz="115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sostituiscono</a:t>
            </a:r>
            <a:r>
              <a:rPr sz="1150" b="1" spc="1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gli</a:t>
            </a:r>
            <a:r>
              <a:rPr sz="115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spc="-10" dirty="0">
                <a:solidFill>
                  <a:srgbClr val="005CB7"/>
                </a:solidFill>
                <a:latin typeface="Arial"/>
                <a:cs typeface="Arial"/>
              </a:rPr>
              <a:t>schemi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150" b="1" spc="10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bilancio</a:t>
            </a:r>
            <a:r>
              <a:rPr sz="1150" b="1" spc="10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e</a:t>
            </a:r>
            <a:r>
              <a:rPr sz="115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150" b="1" spc="10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rendiconto</a:t>
            </a:r>
            <a:r>
              <a:rPr sz="1150" b="1" spc="10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prodotti,</a:t>
            </a:r>
            <a:r>
              <a:rPr sz="1150" b="1" spc="1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per</a:t>
            </a:r>
            <a:r>
              <a:rPr sz="1150" b="1" spc="10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lo</a:t>
            </a:r>
            <a:r>
              <a:rPr sz="1150" b="1" spc="1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stesso</a:t>
            </a:r>
            <a:r>
              <a:rPr sz="1150" b="1" spc="10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esercizio,</a:t>
            </a:r>
            <a:r>
              <a:rPr sz="115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150" b="1" spc="1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applicazione</a:t>
            </a:r>
            <a:r>
              <a:rPr sz="115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delle</a:t>
            </a:r>
            <a:r>
              <a:rPr sz="115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disposizioni</a:t>
            </a:r>
            <a:r>
              <a:rPr sz="1150" b="1" spc="10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e</a:t>
            </a:r>
            <a:r>
              <a:rPr sz="1150" b="1" spc="1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dei</a:t>
            </a:r>
            <a:r>
              <a:rPr sz="1150" b="1" spc="10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spc="-10" dirty="0">
                <a:solidFill>
                  <a:srgbClr val="005CB7"/>
                </a:solidFill>
                <a:latin typeface="Arial"/>
                <a:cs typeface="Arial"/>
              </a:rPr>
              <a:t>regolamenti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contabili</a:t>
            </a:r>
            <a:r>
              <a:rPr sz="1150" b="1" spc="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spc="-10" dirty="0">
                <a:solidFill>
                  <a:srgbClr val="005CB7"/>
                </a:solidFill>
                <a:latin typeface="Arial"/>
                <a:cs typeface="Arial"/>
              </a:rPr>
              <a:t>vigenti</a:t>
            </a:r>
            <a:r>
              <a:rPr sz="1150" spc="-1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endParaRPr sz="1150">
              <a:latin typeface="Arial MT"/>
              <a:cs typeface="Arial MT"/>
            </a:endParaRPr>
          </a:p>
          <a:p>
            <a:pPr marL="12700" marR="6985" indent="170815" algn="just">
              <a:lnSpc>
                <a:spcPct val="101800"/>
              </a:lnSpc>
              <a:buAutoNum type="arabicPeriod" startAt="6"/>
              <a:tabLst>
                <a:tab pos="183515" algn="l"/>
              </a:tabLst>
            </a:pP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Sulla</a:t>
            </a:r>
            <a:r>
              <a:rPr sz="115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base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requisiti</a:t>
            </a:r>
            <a:r>
              <a:rPr sz="115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generali</a:t>
            </a:r>
            <a:r>
              <a:rPr sz="1150" spc="1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individuati</a:t>
            </a:r>
            <a:r>
              <a:rPr sz="115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con</a:t>
            </a:r>
            <a:r>
              <a:rPr sz="115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decreto</a:t>
            </a:r>
            <a:r>
              <a:rPr sz="115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15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Ministero</a:t>
            </a:r>
            <a:r>
              <a:rPr sz="115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dell'economia</a:t>
            </a:r>
            <a:r>
              <a:rPr sz="115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150" spc="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finanze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da</a:t>
            </a:r>
            <a:r>
              <a:rPr sz="1150" spc="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adottare</a:t>
            </a:r>
            <a:r>
              <a:rPr sz="1150" spc="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entro</a:t>
            </a:r>
            <a:r>
              <a:rPr sz="1150" spc="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25" dirty="0">
                <a:solidFill>
                  <a:srgbClr val="005CB7"/>
                </a:solidFill>
                <a:latin typeface="Arial MT"/>
                <a:cs typeface="Arial MT"/>
              </a:rPr>
              <a:t>il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31</a:t>
            </a:r>
            <a:r>
              <a:rPr sz="1150" b="1" spc="1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marzo</a:t>
            </a:r>
            <a:r>
              <a:rPr sz="1150" b="1" spc="1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2025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,</a:t>
            </a:r>
            <a:r>
              <a:rPr sz="115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15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150" spc="1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150" spc="1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15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150" spc="1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3</a:t>
            </a:r>
            <a:r>
              <a:rPr sz="115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provvedono</a:t>
            </a:r>
            <a:r>
              <a:rPr sz="1150" spc="1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15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realizzazione</a:t>
            </a:r>
            <a:r>
              <a:rPr sz="1150" spc="1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1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una</a:t>
            </a:r>
            <a:r>
              <a:rPr sz="1150" spc="1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analisi</a:t>
            </a:r>
            <a:r>
              <a:rPr sz="1150" b="1" spc="1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degli</a:t>
            </a:r>
            <a:r>
              <a:rPr sz="1150" b="1" spc="1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interventi</a:t>
            </a:r>
            <a:r>
              <a:rPr sz="1150" b="1" spc="1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spc="-25" dirty="0">
                <a:solidFill>
                  <a:srgbClr val="005CB7"/>
                </a:solidFill>
                <a:latin typeface="Arial"/>
                <a:cs typeface="Arial"/>
              </a:rPr>
              <a:t>di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adeguamento</a:t>
            </a:r>
            <a:r>
              <a:rPr sz="1150" b="1" spc="2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dei</a:t>
            </a:r>
            <a:r>
              <a:rPr sz="1150" b="1" spc="2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propri</a:t>
            </a:r>
            <a:r>
              <a:rPr sz="1150" b="1" spc="20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sistemi</a:t>
            </a:r>
            <a:r>
              <a:rPr sz="1150" b="1" spc="2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informativi</a:t>
            </a:r>
            <a:r>
              <a:rPr sz="1150" b="1" spc="2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per</a:t>
            </a:r>
            <a:r>
              <a:rPr sz="115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il</a:t>
            </a:r>
            <a:r>
              <a:rPr sz="115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recepimento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standard</a:t>
            </a:r>
            <a:r>
              <a:rPr sz="1150" spc="2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contabili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15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milestone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005CB7"/>
                </a:solidFill>
                <a:latin typeface="Arial MT"/>
                <a:cs typeface="Arial MT"/>
              </a:rPr>
              <a:t>M1C1- </a:t>
            </a:r>
            <a:r>
              <a:rPr sz="1150" spc="-20" dirty="0">
                <a:solidFill>
                  <a:srgbClr val="005CB7"/>
                </a:solidFill>
                <a:latin typeface="Arial MT"/>
                <a:cs typeface="Arial MT"/>
              </a:rPr>
              <a:t>108.</a:t>
            </a:r>
            <a:endParaRPr sz="1150">
              <a:latin typeface="Arial MT"/>
              <a:cs typeface="Arial MT"/>
            </a:endParaRPr>
          </a:p>
          <a:p>
            <a:pPr marL="12700" marR="5080" algn="just">
              <a:lnSpc>
                <a:spcPct val="101800"/>
              </a:lnSpc>
            </a:pP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9</a:t>
            </a:r>
            <a:r>
              <a:rPr sz="115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Nelle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more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realizzazione</a:t>
            </a:r>
            <a:r>
              <a:rPr sz="1150" spc="1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15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interventi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adeguamento</a:t>
            </a:r>
            <a:r>
              <a:rPr sz="115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sistemi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informativi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15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8,</a:t>
            </a:r>
            <a:r>
              <a:rPr sz="115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ai</a:t>
            </a:r>
            <a:r>
              <a:rPr sz="115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fini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005CB7"/>
                </a:solidFill>
                <a:latin typeface="Arial MT"/>
                <a:cs typeface="Arial MT"/>
              </a:rPr>
              <a:t>della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produzione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schemi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bilancio</a:t>
            </a:r>
            <a:r>
              <a:rPr sz="1150" spc="10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relativi</a:t>
            </a:r>
            <a:r>
              <a:rPr sz="115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all'esercizio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2025,</a:t>
            </a:r>
            <a:r>
              <a:rPr sz="115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15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amministrazioni</a:t>
            </a:r>
            <a:r>
              <a:rPr sz="115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riclassificano</a:t>
            </a:r>
            <a:r>
              <a:rPr sz="1150" b="1" spc="1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le</a:t>
            </a:r>
            <a:r>
              <a:rPr sz="1150" b="1" spc="1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voci</a:t>
            </a:r>
            <a:r>
              <a:rPr sz="1150" b="1" spc="10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dei</a:t>
            </a:r>
            <a:r>
              <a:rPr sz="1150" b="1" spc="1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propri</a:t>
            </a:r>
            <a:r>
              <a:rPr sz="1150" b="1" spc="11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spc="-10" dirty="0">
                <a:solidFill>
                  <a:srgbClr val="005CB7"/>
                </a:solidFill>
                <a:latin typeface="Arial"/>
                <a:cs typeface="Arial"/>
              </a:rPr>
              <a:t>piani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dei</a:t>
            </a:r>
            <a:r>
              <a:rPr sz="1150" b="1" spc="2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conti</a:t>
            </a:r>
            <a:r>
              <a:rPr sz="1150" b="1" spc="2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secondo</a:t>
            </a:r>
            <a:r>
              <a:rPr sz="1150" b="1" spc="2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le</a:t>
            </a:r>
            <a:r>
              <a:rPr sz="1150" b="1" spc="2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voci</a:t>
            </a:r>
            <a:r>
              <a:rPr sz="1150" b="1" spc="2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del</a:t>
            </a:r>
            <a:r>
              <a:rPr sz="1150" b="1" spc="2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piano</a:t>
            </a:r>
            <a:r>
              <a:rPr sz="1150" b="1" spc="2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dei</a:t>
            </a:r>
            <a:r>
              <a:rPr sz="1150" b="1" spc="2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conti</a:t>
            </a:r>
            <a:r>
              <a:rPr sz="1150" b="1" spc="2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005CB7"/>
                </a:solidFill>
                <a:latin typeface="Arial"/>
                <a:cs typeface="Arial"/>
              </a:rPr>
              <a:t>multidimensionale</a:t>
            </a:r>
            <a:r>
              <a:rPr sz="1150" b="1" spc="2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2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150" spc="2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milestone</a:t>
            </a:r>
            <a:r>
              <a:rPr sz="1150" spc="229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M1C1108,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ed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effettuano</a:t>
            </a:r>
            <a:r>
              <a:rPr sz="1150" spc="2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25" dirty="0">
                <a:solidFill>
                  <a:srgbClr val="005CB7"/>
                </a:solidFill>
                <a:latin typeface="Arial MT"/>
                <a:cs typeface="Arial MT"/>
              </a:rPr>
              <a:t>le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rettifiche</a:t>
            </a:r>
            <a:r>
              <a:rPr sz="1150" spc="2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15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integrazioni</a:t>
            </a:r>
            <a:r>
              <a:rPr sz="1150" spc="2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necessarie</a:t>
            </a:r>
            <a:r>
              <a:rPr sz="1150" spc="2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all'applicazione</a:t>
            </a:r>
            <a:r>
              <a:rPr sz="1150" spc="2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150" spc="229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criteri</a:t>
            </a:r>
            <a:r>
              <a:rPr sz="1150" spc="2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2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valorizzazione</a:t>
            </a:r>
            <a:r>
              <a:rPr sz="1150" spc="2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150" spc="2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2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rilevazione</a:t>
            </a:r>
            <a:r>
              <a:rPr sz="1150" spc="2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contabile</a:t>
            </a:r>
            <a:r>
              <a:rPr sz="1150" spc="2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stabiliti</a:t>
            </a:r>
            <a:r>
              <a:rPr sz="1150" spc="2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25" dirty="0">
                <a:solidFill>
                  <a:srgbClr val="005CB7"/>
                </a:solidFill>
                <a:latin typeface="Arial MT"/>
                <a:cs typeface="Arial MT"/>
              </a:rPr>
              <a:t>dal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quadro</a:t>
            </a:r>
            <a:r>
              <a:rPr sz="115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concettuale</a:t>
            </a:r>
            <a:r>
              <a:rPr sz="115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15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dagli</a:t>
            </a:r>
            <a:r>
              <a:rPr sz="115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standard</a:t>
            </a:r>
            <a:r>
              <a:rPr sz="115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contabili</a:t>
            </a:r>
            <a:r>
              <a:rPr sz="115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15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15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15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005CB7"/>
                </a:solidFill>
                <a:latin typeface="Arial MT"/>
                <a:cs typeface="Arial MT"/>
              </a:rPr>
              <a:t>medesima</a:t>
            </a:r>
            <a:r>
              <a:rPr sz="115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005CB7"/>
                </a:solidFill>
                <a:latin typeface="Arial MT"/>
                <a:cs typeface="Arial MT"/>
              </a:rPr>
              <a:t>milestone.</a:t>
            </a:r>
            <a:endParaRPr sz="1150">
              <a:latin typeface="Arial MT"/>
              <a:cs typeface="Arial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8134" y="1231785"/>
            <a:ext cx="394931" cy="354253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81420" y="2339060"/>
            <a:ext cx="281305" cy="13284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005D9A"/>
                </a:solidFill>
                <a:latin typeface="Arial"/>
                <a:cs typeface="Arial"/>
              </a:rPr>
              <a:t>DL</a:t>
            </a:r>
            <a:r>
              <a:rPr sz="1800" b="1" spc="-65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5D9A"/>
                </a:solidFill>
                <a:latin typeface="Arial"/>
                <a:cs typeface="Arial"/>
              </a:rPr>
              <a:t>113/2024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8134" y="617639"/>
            <a:ext cx="3471164" cy="52726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62583" y="389381"/>
            <a:ext cx="1199565" cy="983996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4300" y="-42431"/>
            <a:ext cx="754380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/>
              <a:t>La</a:t>
            </a:r>
            <a:r>
              <a:rPr sz="3000" spc="-25" dirty="0"/>
              <a:t> </a:t>
            </a:r>
            <a:r>
              <a:rPr sz="3000" dirty="0"/>
              <a:t>costruzione</a:t>
            </a:r>
            <a:r>
              <a:rPr sz="3000" spc="-40" dirty="0"/>
              <a:t> </a:t>
            </a:r>
            <a:r>
              <a:rPr sz="3000" dirty="0"/>
              <a:t>del</a:t>
            </a:r>
            <a:r>
              <a:rPr sz="3000" spc="-30" dirty="0"/>
              <a:t> </a:t>
            </a:r>
            <a:r>
              <a:rPr sz="3000" dirty="0"/>
              <a:t>nuovo</a:t>
            </a:r>
            <a:r>
              <a:rPr sz="3000" spc="5" dirty="0"/>
              <a:t> </a:t>
            </a:r>
            <a:r>
              <a:rPr sz="3000" dirty="0"/>
              <a:t>bilancio</a:t>
            </a:r>
            <a:r>
              <a:rPr sz="3000" spc="-45" dirty="0"/>
              <a:t> </a:t>
            </a:r>
            <a:r>
              <a:rPr sz="3000" spc="-10" dirty="0"/>
              <a:t>2025-</a:t>
            </a:r>
            <a:r>
              <a:rPr sz="3000" spc="-20" dirty="0"/>
              <a:t>2027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xfrm>
            <a:off x="838200" y="514350"/>
            <a:ext cx="7543800" cy="3017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8285" algn="just">
              <a:lnSpc>
                <a:spcPct val="100000"/>
              </a:lnSpc>
              <a:spcBef>
                <a:spcPts val="100"/>
              </a:spcBef>
              <a:buAutoNum type="arabicPlain" startAt="10"/>
              <a:tabLst>
                <a:tab pos="260985" algn="l"/>
              </a:tabLst>
            </a:pPr>
            <a:r>
              <a:rPr dirty="0"/>
              <a:t>.</a:t>
            </a:r>
            <a:r>
              <a:rPr spc="265" dirty="0"/>
              <a:t> </a:t>
            </a:r>
            <a:r>
              <a:rPr dirty="0"/>
              <a:t>Al</a:t>
            </a:r>
            <a:r>
              <a:rPr spc="254" dirty="0"/>
              <a:t> </a:t>
            </a:r>
            <a:r>
              <a:rPr dirty="0"/>
              <a:t>fine</a:t>
            </a:r>
            <a:r>
              <a:rPr spc="260" dirty="0"/>
              <a:t> </a:t>
            </a:r>
            <a:r>
              <a:rPr dirty="0"/>
              <a:t>di</a:t>
            </a:r>
            <a:r>
              <a:rPr spc="254" dirty="0"/>
              <a:t> </a:t>
            </a:r>
            <a:r>
              <a:rPr dirty="0"/>
              <a:t>acquisire</a:t>
            </a:r>
            <a:r>
              <a:rPr spc="280" dirty="0"/>
              <a:t> </a:t>
            </a:r>
            <a:r>
              <a:rPr dirty="0"/>
              <a:t>le</a:t>
            </a:r>
            <a:r>
              <a:rPr spc="270" dirty="0"/>
              <a:t> </a:t>
            </a:r>
            <a:r>
              <a:rPr dirty="0"/>
              <a:t>competenze</a:t>
            </a:r>
            <a:r>
              <a:rPr spc="265" dirty="0"/>
              <a:t> </a:t>
            </a:r>
            <a:r>
              <a:rPr dirty="0"/>
              <a:t>di</a:t>
            </a:r>
            <a:r>
              <a:rPr spc="254" dirty="0"/>
              <a:t> </a:t>
            </a:r>
            <a:r>
              <a:rPr dirty="0"/>
              <a:t>base</a:t>
            </a:r>
            <a:r>
              <a:rPr spc="260" dirty="0"/>
              <a:t> </a:t>
            </a:r>
            <a:r>
              <a:rPr dirty="0"/>
              <a:t>in</a:t>
            </a:r>
            <a:r>
              <a:rPr spc="265" dirty="0"/>
              <a:t> </a:t>
            </a:r>
            <a:r>
              <a:rPr dirty="0"/>
              <a:t>vista</a:t>
            </a:r>
            <a:r>
              <a:rPr spc="270" dirty="0"/>
              <a:t> </a:t>
            </a:r>
            <a:r>
              <a:rPr dirty="0"/>
              <a:t>dell'adozione</a:t>
            </a:r>
            <a:r>
              <a:rPr spc="275" dirty="0"/>
              <a:t> </a:t>
            </a:r>
            <a:r>
              <a:rPr dirty="0"/>
              <a:t>del</a:t>
            </a:r>
            <a:r>
              <a:rPr spc="270" dirty="0"/>
              <a:t> </a:t>
            </a:r>
            <a:r>
              <a:rPr dirty="0"/>
              <a:t>sistema</a:t>
            </a:r>
            <a:r>
              <a:rPr spc="250" dirty="0"/>
              <a:t> </a:t>
            </a:r>
            <a:r>
              <a:rPr dirty="0"/>
              <a:t>di</a:t>
            </a:r>
            <a:r>
              <a:rPr spc="254" dirty="0"/>
              <a:t> </a:t>
            </a:r>
            <a:r>
              <a:rPr dirty="0"/>
              <a:t>contabilità</a:t>
            </a:r>
            <a:r>
              <a:rPr spc="265" dirty="0"/>
              <a:t> </a:t>
            </a:r>
            <a:r>
              <a:rPr spc="-10" dirty="0"/>
              <a:t>economico- </a:t>
            </a:r>
            <a:r>
              <a:rPr dirty="0"/>
              <a:t>patrimoniale</a:t>
            </a:r>
            <a:r>
              <a:rPr spc="55" dirty="0"/>
              <a:t> </a:t>
            </a:r>
            <a:r>
              <a:rPr dirty="0"/>
              <a:t>unico</a:t>
            </a:r>
            <a:r>
              <a:rPr spc="60" dirty="0"/>
              <a:t> </a:t>
            </a:r>
            <a:r>
              <a:rPr dirty="0"/>
              <a:t>e</a:t>
            </a:r>
            <a:r>
              <a:rPr spc="65" dirty="0"/>
              <a:t> </a:t>
            </a:r>
            <a:r>
              <a:rPr dirty="0"/>
              <a:t>concorrere</a:t>
            </a:r>
            <a:r>
              <a:rPr spc="55" dirty="0"/>
              <a:t> </a:t>
            </a:r>
            <a:r>
              <a:rPr dirty="0"/>
              <a:t>al</a:t>
            </a:r>
            <a:r>
              <a:rPr spc="65" dirty="0"/>
              <a:t> </a:t>
            </a:r>
            <a:r>
              <a:rPr dirty="0"/>
              <a:t>raggiungimento</a:t>
            </a:r>
            <a:r>
              <a:rPr spc="60" dirty="0"/>
              <a:t> </a:t>
            </a:r>
            <a:r>
              <a:rPr dirty="0"/>
              <a:t>del</a:t>
            </a:r>
            <a:r>
              <a:rPr spc="65" dirty="0"/>
              <a:t> </a:t>
            </a:r>
            <a:r>
              <a:rPr dirty="0"/>
              <a:t>target</a:t>
            </a:r>
            <a:r>
              <a:rPr spc="65" dirty="0"/>
              <a:t> </a:t>
            </a:r>
            <a:r>
              <a:rPr spc="-20" dirty="0"/>
              <a:t>M1C1-</a:t>
            </a:r>
            <a:r>
              <a:rPr dirty="0"/>
              <a:t>117</a:t>
            </a:r>
            <a:r>
              <a:rPr spc="60" dirty="0"/>
              <a:t> </a:t>
            </a:r>
            <a:r>
              <a:rPr dirty="0"/>
              <a:t>del</a:t>
            </a:r>
            <a:r>
              <a:rPr spc="50" dirty="0"/>
              <a:t> </a:t>
            </a:r>
            <a:r>
              <a:rPr dirty="0"/>
              <a:t>PNRR,</a:t>
            </a:r>
            <a:r>
              <a:rPr spc="70" dirty="0"/>
              <a:t> </a:t>
            </a:r>
            <a:r>
              <a:rPr dirty="0"/>
              <a:t>i</a:t>
            </a:r>
            <a:r>
              <a:rPr spc="60" dirty="0"/>
              <a:t> </a:t>
            </a:r>
            <a:r>
              <a:rPr dirty="0"/>
              <a:t>soggetti</a:t>
            </a:r>
            <a:r>
              <a:rPr spc="60" dirty="0"/>
              <a:t> </a:t>
            </a:r>
            <a:r>
              <a:rPr dirty="0"/>
              <a:t>di</a:t>
            </a:r>
            <a:r>
              <a:rPr spc="65" dirty="0"/>
              <a:t> </a:t>
            </a:r>
            <a:r>
              <a:rPr dirty="0"/>
              <a:t>cui</a:t>
            </a:r>
            <a:r>
              <a:rPr spc="60" dirty="0"/>
              <a:t> </a:t>
            </a:r>
            <a:r>
              <a:rPr dirty="0"/>
              <a:t>all'articolo</a:t>
            </a:r>
            <a:r>
              <a:rPr spc="65" dirty="0"/>
              <a:t> </a:t>
            </a:r>
            <a:r>
              <a:rPr spc="-25" dirty="0"/>
              <a:t>1, </a:t>
            </a:r>
            <a:r>
              <a:rPr dirty="0"/>
              <a:t>comma</a:t>
            </a:r>
            <a:r>
              <a:rPr spc="-25" dirty="0"/>
              <a:t> </a:t>
            </a:r>
            <a:r>
              <a:rPr dirty="0"/>
              <a:t>2,</a:t>
            </a:r>
            <a:r>
              <a:rPr spc="-15" dirty="0"/>
              <a:t> </a:t>
            </a:r>
            <a:r>
              <a:rPr dirty="0"/>
              <a:t>della</a:t>
            </a:r>
            <a:r>
              <a:rPr spc="-10" dirty="0"/>
              <a:t> </a:t>
            </a:r>
            <a:r>
              <a:rPr dirty="0"/>
              <a:t>legge</a:t>
            </a:r>
            <a:r>
              <a:rPr spc="-20" dirty="0"/>
              <a:t> </a:t>
            </a:r>
            <a:r>
              <a:rPr dirty="0"/>
              <a:t>n.</a:t>
            </a:r>
            <a:r>
              <a:rPr spc="-15" dirty="0"/>
              <a:t> </a:t>
            </a:r>
            <a:r>
              <a:rPr dirty="0"/>
              <a:t>196</a:t>
            </a:r>
            <a:r>
              <a:rPr spc="-20" dirty="0"/>
              <a:t> </a:t>
            </a:r>
            <a:r>
              <a:rPr dirty="0"/>
              <a:t>del</a:t>
            </a:r>
            <a:r>
              <a:rPr spc="-30" dirty="0"/>
              <a:t> </a:t>
            </a:r>
            <a:r>
              <a:rPr dirty="0"/>
              <a:t>2009,</a:t>
            </a:r>
            <a:r>
              <a:rPr spc="-10" dirty="0"/>
              <a:t> </a:t>
            </a:r>
            <a:r>
              <a:rPr dirty="0"/>
              <a:t>con</a:t>
            </a:r>
            <a:r>
              <a:rPr spc="-15" dirty="0"/>
              <a:t> </a:t>
            </a:r>
            <a:r>
              <a:rPr dirty="0"/>
              <a:t>esclusione</a:t>
            </a:r>
            <a:r>
              <a:rPr spc="-20" dirty="0"/>
              <a:t> </a:t>
            </a:r>
            <a:r>
              <a:rPr dirty="0"/>
              <a:t>delle</a:t>
            </a:r>
            <a:r>
              <a:rPr spc="-10" dirty="0"/>
              <a:t> </a:t>
            </a:r>
            <a:r>
              <a:rPr dirty="0"/>
              <a:t>società,</a:t>
            </a:r>
            <a:r>
              <a:rPr spc="-10" dirty="0"/>
              <a:t> </a:t>
            </a:r>
            <a:r>
              <a:rPr dirty="0"/>
              <a:t>sono</a:t>
            </a:r>
            <a:r>
              <a:rPr spc="-10" dirty="0"/>
              <a:t> </a:t>
            </a:r>
            <a:r>
              <a:rPr dirty="0"/>
              <a:t>tenuti</a:t>
            </a:r>
            <a:r>
              <a:rPr spc="-25" dirty="0"/>
              <a:t> </a:t>
            </a:r>
            <a:r>
              <a:rPr dirty="0"/>
              <a:t>ad</a:t>
            </a:r>
            <a:r>
              <a:rPr spc="-10" dirty="0"/>
              <a:t> </a:t>
            </a:r>
            <a:r>
              <a:rPr dirty="0"/>
              <a:t>assicurare</a:t>
            </a:r>
            <a:r>
              <a:rPr spc="-15" dirty="0"/>
              <a:t> </a:t>
            </a:r>
            <a:r>
              <a:rPr dirty="0"/>
              <a:t>la</a:t>
            </a:r>
            <a:r>
              <a:rPr spc="-15" dirty="0"/>
              <a:t> </a:t>
            </a:r>
            <a:r>
              <a:rPr dirty="0"/>
              <a:t>partecipazione</a:t>
            </a:r>
            <a:r>
              <a:rPr spc="-5" dirty="0"/>
              <a:t> </a:t>
            </a:r>
            <a:r>
              <a:rPr spc="-25" dirty="0"/>
              <a:t>di </a:t>
            </a:r>
            <a:r>
              <a:rPr dirty="0"/>
              <a:t>propri</a:t>
            </a:r>
            <a:r>
              <a:rPr spc="130" dirty="0"/>
              <a:t> </a:t>
            </a:r>
            <a:r>
              <a:rPr dirty="0"/>
              <a:t>rappresentanti</a:t>
            </a:r>
            <a:r>
              <a:rPr spc="130" dirty="0"/>
              <a:t> </a:t>
            </a:r>
            <a:r>
              <a:rPr dirty="0"/>
              <a:t>al</a:t>
            </a:r>
            <a:r>
              <a:rPr spc="120" dirty="0"/>
              <a:t> </a:t>
            </a:r>
            <a:r>
              <a:rPr dirty="0"/>
              <a:t>primo</a:t>
            </a:r>
            <a:r>
              <a:rPr spc="125" dirty="0"/>
              <a:t> </a:t>
            </a:r>
            <a:r>
              <a:rPr b="1" dirty="0">
                <a:latin typeface="Arial"/>
                <a:cs typeface="Arial"/>
              </a:rPr>
              <a:t>ciclo</a:t>
            </a:r>
            <a:r>
              <a:rPr b="1" spc="14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di</a:t>
            </a:r>
            <a:r>
              <a:rPr b="1" spc="13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formazione</a:t>
            </a:r>
            <a:r>
              <a:rPr b="1" spc="145" dirty="0">
                <a:latin typeface="Arial"/>
                <a:cs typeface="Arial"/>
              </a:rPr>
              <a:t> </a:t>
            </a:r>
            <a:r>
              <a:rPr dirty="0"/>
              <a:t>sui</a:t>
            </a:r>
            <a:r>
              <a:rPr spc="120" dirty="0"/>
              <a:t> </a:t>
            </a:r>
            <a:r>
              <a:rPr dirty="0"/>
              <a:t>principi</a:t>
            </a:r>
            <a:r>
              <a:rPr spc="125" dirty="0"/>
              <a:t> </a:t>
            </a:r>
            <a:r>
              <a:rPr dirty="0"/>
              <a:t>e</a:t>
            </a:r>
            <a:r>
              <a:rPr spc="125" dirty="0"/>
              <a:t> </a:t>
            </a:r>
            <a:r>
              <a:rPr dirty="0"/>
              <a:t>sulle</a:t>
            </a:r>
            <a:r>
              <a:rPr spc="140" dirty="0"/>
              <a:t> </a:t>
            </a:r>
            <a:r>
              <a:rPr dirty="0"/>
              <a:t>regole</a:t>
            </a:r>
            <a:r>
              <a:rPr spc="130" dirty="0"/>
              <a:t> </a:t>
            </a:r>
            <a:r>
              <a:rPr dirty="0"/>
              <a:t>del</a:t>
            </a:r>
            <a:r>
              <a:rPr spc="120" dirty="0"/>
              <a:t> </a:t>
            </a:r>
            <a:r>
              <a:rPr dirty="0"/>
              <a:t>predetto</a:t>
            </a:r>
            <a:r>
              <a:rPr spc="130" dirty="0"/>
              <a:t> </a:t>
            </a:r>
            <a:r>
              <a:rPr dirty="0"/>
              <a:t>sistema</a:t>
            </a:r>
            <a:r>
              <a:rPr spc="140" dirty="0"/>
              <a:t> </a:t>
            </a:r>
            <a:r>
              <a:rPr dirty="0"/>
              <a:t>contabile.</a:t>
            </a:r>
            <a:r>
              <a:rPr spc="125" dirty="0"/>
              <a:t> </a:t>
            </a:r>
            <a:r>
              <a:rPr spc="-25" dirty="0"/>
              <a:t>Il </a:t>
            </a:r>
            <a:r>
              <a:rPr dirty="0"/>
              <a:t>primo</a:t>
            </a:r>
            <a:r>
              <a:rPr spc="45" dirty="0"/>
              <a:t> </a:t>
            </a:r>
            <a:r>
              <a:rPr dirty="0"/>
              <a:t>ciclo</a:t>
            </a:r>
            <a:r>
              <a:rPr spc="40" dirty="0"/>
              <a:t> </a:t>
            </a:r>
            <a:r>
              <a:rPr dirty="0"/>
              <a:t>di</a:t>
            </a:r>
            <a:r>
              <a:rPr spc="35" dirty="0"/>
              <a:t> </a:t>
            </a:r>
            <a:r>
              <a:rPr dirty="0"/>
              <a:t>formazione</a:t>
            </a:r>
            <a:r>
              <a:rPr spc="50" dirty="0"/>
              <a:t> </a:t>
            </a:r>
            <a:r>
              <a:rPr dirty="0"/>
              <a:t>è</a:t>
            </a:r>
            <a:r>
              <a:rPr spc="40" dirty="0"/>
              <a:t> </a:t>
            </a:r>
            <a:r>
              <a:rPr dirty="0"/>
              <a:t>erogato</a:t>
            </a:r>
            <a:r>
              <a:rPr spc="45" dirty="0"/>
              <a:t> </a:t>
            </a:r>
            <a:r>
              <a:rPr dirty="0"/>
              <a:t>esclusivamente</a:t>
            </a:r>
            <a:r>
              <a:rPr spc="50" dirty="0"/>
              <a:t> </a:t>
            </a:r>
            <a:r>
              <a:rPr dirty="0"/>
              <a:t>in</a:t>
            </a:r>
            <a:r>
              <a:rPr spc="40" dirty="0"/>
              <a:t> </a:t>
            </a:r>
            <a:r>
              <a:rPr dirty="0"/>
              <a:t>modalità</a:t>
            </a:r>
            <a:r>
              <a:rPr spc="45" dirty="0"/>
              <a:t> </a:t>
            </a:r>
            <a:r>
              <a:rPr dirty="0"/>
              <a:t>telematica</a:t>
            </a:r>
            <a:r>
              <a:rPr spc="45" dirty="0"/>
              <a:t> </a:t>
            </a:r>
            <a:r>
              <a:rPr dirty="0"/>
              <a:t>tramite</a:t>
            </a:r>
            <a:r>
              <a:rPr spc="45" dirty="0"/>
              <a:t> </a:t>
            </a:r>
            <a:r>
              <a:rPr dirty="0"/>
              <a:t>il</a:t>
            </a:r>
            <a:r>
              <a:rPr spc="35" dirty="0"/>
              <a:t> </a:t>
            </a:r>
            <a:r>
              <a:rPr dirty="0"/>
              <a:t>portale</a:t>
            </a:r>
            <a:r>
              <a:rPr spc="45" dirty="0"/>
              <a:t> </a:t>
            </a:r>
            <a:r>
              <a:rPr dirty="0"/>
              <a:t>dedicato,</a:t>
            </a:r>
            <a:r>
              <a:rPr spc="45" dirty="0"/>
              <a:t> </a:t>
            </a:r>
            <a:r>
              <a:rPr spc="-10" dirty="0"/>
              <a:t>accessibile </a:t>
            </a:r>
            <a:r>
              <a:rPr dirty="0"/>
              <a:t>dalla</a:t>
            </a:r>
            <a:r>
              <a:rPr spc="-40" dirty="0"/>
              <a:t> </a:t>
            </a:r>
            <a:r>
              <a:rPr dirty="0"/>
              <a:t>sezione</a:t>
            </a:r>
            <a:r>
              <a:rPr spc="-25" dirty="0"/>
              <a:t> </a:t>
            </a:r>
            <a:r>
              <a:rPr dirty="0"/>
              <a:t>del</a:t>
            </a:r>
            <a:r>
              <a:rPr spc="-25" dirty="0"/>
              <a:t> </a:t>
            </a:r>
            <a:r>
              <a:rPr dirty="0"/>
              <a:t>sito</a:t>
            </a:r>
            <a:r>
              <a:rPr spc="-20" dirty="0"/>
              <a:t> </a:t>
            </a:r>
            <a:r>
              <a:rPr dirty="0"/>
              <a:t>internet</a:t>
            </a:r>
            <a:r>
              <a:rPr spc="-30" dirty="0"/>
              <a:t> </a:t>
            </a:r>
            <a:r>
              <a:rPr dirty="0"/>
              <a:t>della</a:t>
            </a:r>
            <a:r>
              <a:rPr spc="-40" dirty="0"/>
              <a:t> </a:t>
            </a:r>
            <a:r>
              <a:rPr dirty="0"/>
              <a:t>Ragioneria</a:t>
            </a:r>
            <a:r>
              <a:rPr spc="-45" dirty="0"/>
              <a:t> </a:t>
            </a:r>
            <a:r>
              <a:rPr dirty="0"/>
              <a:t>Generale</a:t>
            </a:r>
            <a:r>
              <a:rPr spc="-35" dirty="0"/>
              <a:t> </a:t>
            </a:r>
            <a:r>
              <a:rPr dirty="0"/>
              <a:t>dello</a:t>
            </a:r>
            <a:r>
              <a:rPr spc="-40" dirty="0"/>
              <a:t> </a:t>
            </a:r>
            <a:r>
              <a:rPr dirty="0"/>
              <a:t>Stato,</a:t>
            </a:r>
            <a:r>
              <a:rPr spc="-15" dirty="0"/>
              <a:t> </a:t>
            </a:r>
            <a:r>
              <a:rPr dirty="0"/>
              <a:t>di</a:t>
            </a:r>
            <a:r>
              <a:rPr spc="-25" dirty="0"/>
              <a:t> </a:t>
            </a:r>
            <a:r>
              <a:rPr dirty="0"/>
              <a:t>cui</a:t>
            </a:r>
            <a:r>
              <a:rPr spc="-25" dirty="0"/>
              <a:t> </a:t>
            </a:r>
            <a:r>
              <a:rPr dirty="0"/>
              <a:t>al</a:t>
            </a:r>
            <a:r>
              <a:rPr spc="-15" dirty="0"/>
              <a:t> </a:t>
            </a:r>
            <a:r>
              <a:rPr dirty="0"/>
              <a:t>comma</a:t>
            </a:r>
            <a:r>
              <a:rPr spc="-35" dirty="0"/>
              <a:t> </a:t>
            </a:r>
            <a:r>
              <a:rPr spc="-25" dirty="0"/>
              <a:t>5.</a:t>
            </a:r>
          </a:p>
          <a:p>
            <a:pPr marL="12700" marR="5080" indent="211454" algn="just">
              <a:lnSpc>
                <a:spcPct val="100000"/>
              </a:lnSpc>
              <a:buAutoNum type="arabicPlain" startAt="10"/>
              <a:tabLst>
                <a:tab pos="224154" algn="l"/>
              </a:tabLst>
            </a:pPr>
            <a:r>
              <a:rPr dirty="0"/>
              <a:t>.</a:t>
            </a:r>
            <a:r>
              <a:rPr spc="40" dirty="0"/>
              <a:t> </a:t>
            </a:r>
            <a:r>
              <a:rPr dirty="0"/>
              <a:t>Con</a:t>
            </a:r>
            <a:r>
              <a:rPr spc="60" dirty="0"/>
              <a:t> </a:t>
            </a:r>
            <a:r>
              <a:rPr b="1" dirty="0">
                <a:latin typeface="Arial"/>
                <a:cs typeface="Arial"/>
              </a:rPr>
              <a:t>uno</a:t>
            </a:r>
            <a:r>
              <a:rPr b="1" spc="5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o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più</a:t>
            </a:r>
            <a:r>
              <a:rPr b="1" spc="5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decreti</a:t>
            </a:r>
            <a:r>
              <a:rPr b="1" spc="6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del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Ministero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dell'economia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e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delle</a:t>
            </a:r>
            <a:r>
              <a:rPr b="1" spc="6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finanze,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da</a:t>
            </a:r>
            <a:r>
              <a:rPr b="1" spc="5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adottarsi</a:t>
            </a:r>
            <a:r>
              <a:rPr b="1" spc="4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entro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sessanta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spc="-10" dirty="0">
                <a:latin typeface="Arial"/>
                <a:cs typeface="Arial"/>
              </a:rPr>
              <a:t>giorni </a:t>
            </a:r>
            <a:r>
              <a:rPr dirty="0"/>
              <a:t>dalla</a:t>
            </a:r>
            <a:r>
              <a:rPr spc="50" dirty="0"/>
              <a:t> </a:t>
            </a:r>
            <a:r>
              <a:rPr dirty="0"/>
              <a:t>data</a:t>
            </a:r>
            <a:r>
              <a:rPr spc="55" dirty="0"/>
              <a:t> </a:t>
            </a:r>
            <a:r>
              <a:rPr dirty="0"/>
              <a:t>di</a:t>
            </a:r>
            <a:r>
              <a:rPr spc="50" dirty="0"/>
              <a:t> </a:t>
            </a:r>
            <a:r>
              <a:rPr dirty="0"/>
              <a:t>entrata</a:t>
            </a:r>
            <a:r>
              <a:rPr spc="60" dirty="0"/>
              <a:t> </a:t>
            </a:r>
            <a:r>
              <a:rPr dirty="0"/>
              <a:t>in</a:t>
            </a:r>
            <a:r>
              <a:rPr spc="50" dirty="0"/>
              <a:t> </a:t>
            </a:r>
            <a:r>
              <a:rPr dirty="0"/>
              <a:t>vigore</a:t>
            </a:r>
            <a:r>
              <a:rPr spc="55" dirty="0"/>
              <a:t> </a:t>
            </a:r>
            <a:r>
              <a:rPr dirty="0"/>
              <a:t>del</a:t>
            </a:r>
            <a:r>
              <a:rPr spc="50" dirty="0"/>
              <a:t> </a:t>
            </a:r>
            <a:r>
              <a:rPr dirty="0"/>
              <a:t>presente</a:t>
            </a:r>
            <a:r>
              <a:rPr spc="55" dirty="0"/>
              <a:t> </a:t>
            </a:r>
            <a:r>
              <a:rPr dirty="0"/>
              <a:t>decreto,</a:t>
            </a:r>
            <a:r>
              <a:rPr spc="60" dirty="0"/>
              <a:t> </a:t>
            </a:r>
            <a:r>
              <a:rPr dirty="0"/>
              <a:t>sono</a:t>
            </a:r>
            <a:r>
              <a:rPr spc="55" dirty="0"/>
              <a:t> </a:t>
            </a:r>
            <a:r>
              <a:rPr dirty="0"/>
              <a:t>fornite</a:t>
            </a:r>
            <a:r>
              <a:rPr spc="65" dirty="0"/>
              <a:t> </a:t>
            </a:r>
            <a:r>
              <a:rPr dirty="0"/>
              <a:t>le</a:t>
            </a:r>
            <a:r>
              <a:rPr spc="50" dirty="0"/>
              <a:t> </a:t>
            </a:r>
            <a:r>
              <a:rPr b="1" dirty="0">
                <a:latin typeface="Arial"/>
                <a:cs typeface="Arial"/>
              </a:rPr>
              <a:t>istruzioni</a:t>
            </a:r>
            <a:r>
              <a:rPr b="1" spc="6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di</a:t>
            </a:r>
            <a:r>
              <a:rPr b="1" spc="7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natura</a:t>
            </a:r>
            <a:r>
              <a:rPr b="1" spc="6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procedurale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e</a:t>
            </a:r>
            <a:r>
              <a:rPr b="1" spc="65" dirty="0">
                <a:latin typeface="Arial"/>
                <a:cs typeface="Arial"/>
              </a:rPr>
              <a:t> </a:t>
            </a:r>
            <a:r>
              <a:rPr b="1" spc="-10" dirty="0">
                <a:latin typeface="Arial"/>
                <a:cs typeface="Arial"/>
              </a:rPr>
              <a:t>tecnico- </a:t>
            </a:r>
            <a:r>
              <a:rPr b="1" dirty="0">
                <a:latin typeface="Arial"/>
                <a:cs typeface="Arial"/>
              </a:rPr>
              <a:t>contabile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in</a:t>
            </a:r>
            <a:r>
              <a:rPr b="1" spc="4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relazione</a:t>
            </a:r>
            <a:r>
              <a:rPr b="1" spc="4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all'utilizzo</a:t>
            </a:r>
            <a:r>
              <a:rPr b="1" spc="6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dei</a:t>
            </a:r>
            <a:r>
              <a:rPr b="1" spc="4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modelli</a:t>
            </a:r>
            <a:r>
              <a:rPr b="1" spc="5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di</a:t>
            </a:r>
            <a:r>
              <a:rPr b="1" spc="4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raccordo</a:t>
            </a:r>
            <a:r>
              <a:rPr b="1" spc="4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fra</a:t>
            </a:r>
            <a:r>
              <a:rPr b="1" spc="4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il</a:t>
            </a:r>
            <a:r>
              <a:rPr b="1" spc="5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piano</a:t>
            </a:r>
            <a:r>
              <a:rPr b="1" spc="4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dei</a:t>
            </a:r>
            <a:r>
              <a:rPr b="1" spc="4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conti</a:t>
            </a:r>
            <a:r>
              <a:rPr b="1" spc="6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di</a:t>
            </a:r>
            <a:r>
              <a:rPr b="1" spc="5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cui</a:t>
            </a:r>
            <a:r>
              <a:rPr b="1" spc="4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alla</a:t>
            </a:r>
            <a:r>
              <a:rPr b="1" spc="3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milestone</a:t>
            </a:r>
            <a:r>
              <a:rPr b="1" spc="55" dirty="0">
                <a:latin typeface="Arial"/>
                <a:cs typeface="Arial"/>
              </a:rPr>
              <a:t> </a:t>
            </a:r>
            <a:r>
              <a:rPr b="1" spc="-10" dirty="0">
                <a:latin typeface="Arial"/>
                <a:cs typeface="Arial"/>
              </a:rPr>
              <a:t>M1C1- </a:t>
            </a:r>
            <a:r>
              <a:rPr b="1" dirty="0">
                <a:latin typeface="Arial"/>
                <a:cs typeface="Arial"/>
              </a:rPr>
              <a:t>108</a:t>
            </a:r>
            <a:r>
              <a:rPr b="1" spc="2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e</a:t>
            </a:r>
            <a:r>
              <a:rPr b="1" spc="3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le</a:t>
            </a:r>
            <a:r>
              <a:rPr b="1" spc="3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voci</a:t>
            </a:r>
            <a:r>
              <a:rPr b="1" spc="3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dei</a:t>
            </a:r>
            <a:r>
              <a:rPr b="1" spc="4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principali</a:t>
            </a:r>
            <a:r>
              <a:rPr b="1" spc="4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piani</a:t>
            </a:r>
            <a:r>
              <a:rPr b="1" spc="3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dei</a:t>
            </a:r>
            <a:r>
              <a:rPr b="1" spc="2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conti</a:t>
            </a:r>
            <a:r>
              <a:rPr b="1" spc="3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e</a:t>
            </a:r>
            <a:r>
              <a:rPr b="1" spc="4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modelli</a:t>
            </a:r>
            <a:r>
              <a:rPr b="1" spc="2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contabili</a:t>
            </a:r>
            <a:r>
              <a:rPr b="1" spc="4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vigenti</a:t>
            </a:r>
            <a:r>
              <a:rPr dirty="0"/>
              <a:t>,</a:t>
            </a:r>
            <a:r>
              <a:rPr spc="40" dirty="0"/>
              <a:t> </a:t>
            </a:r>
            <a:r>
              <a:rPr dirty="0"/>
              <a:t>nonché</a:t>
            </a:r>
            <a:r>
              <a:rPr spc="30" dirty="0"/>
              <a:t> </a:t>
            </a:r>
            <a:r>
              <a:rPr dirty="0"/>
              <a:t>alle</a:t>
            </a:r>
            <a:r>
              <a:rPr spc="30" dirty="0"/>
              <a:t> </a:t>
            </a:r>
            <a:r>
              <a:rPr dirty="0"/>
              <a:t>modalità</a:t>
            </a:r>
            <a:r>
              <a:rPr spc="35" dirty="0"/>
              <a:t> </a:t>
            </a:r>
            <a:r>
              <a:rPr dirty="0"/>
              <a:t>di</a:t>
            </a:r>
            <a:r>
              <a:rPr spc="20" dirty="0"/>
              <a:t> </a:t>
            </a:r>
            <a:r>
              <a:rPr dirty="0"/>
              <a:t>erogazione</a:t>
            </a:r>
            <a:r>
              <a:rPr spc="25" dirty="0"/>
              <a:t> </a:t>
            </a:r>
            <a:r>
              <a:rPr spc="-25" dirty="0"/>
              <a:t>del </a:t>
            </a:r>
            <a:r>
              <a:rPr dirty="0"/>
              <a:t>primo</a:t>
            </a:r>
            <a:r>
              <a:rPr spc="175" dirty="0"/>
              <a:t> </a:t>
            </a:r>
            <a:r>
              <a:rPr dirty="0"/>
              <a:t>ciclo</a:t>
            </a:r>
            <a:r>
              <a:rPr spc="175" dirty="0"/>
              <a:t> </a:t>
            </a:r>
            <a:r>
              <a:rPr dirty="0"/>
              <a:t>di</a:t>
            </a:r>
            <a:r>
              <a:rPr spc="165" dirty="0"/>
              <a:t> </a:t>
            </a:r>
            <a:r>
              <a:rPr dirty="0"/>
              <a:t>formazione</a:t>
            </a:r>
            <a:r>
              <a:rPr spc="165" dirty="0"/>
              <a:t> </a:t>
            </a:r>
            <a:r>
              <a:rPr dirty="0"/>
              <a:t>di</a:t>
            </a:r>
            <a:r>
              <a:rPr spc="160" dirty="0"/>
              <a:t> </a:t>
            </a:r>
            <a:r>
              <a:rPr dirty="0"/>
              <a:t>base</a:t>
            </a:r>
            <a:r>
              <a:rPr spc="165" dirty="0"/>
              <a:t> </a:t>
            </a:r>
            <a:r>
              <a:rPr dirty="0"/>
              <a:t>e</a:t>
            </a:r>
            <a:r>
              <a:rPr spc="175" dirty="0"/>
              <a:t> </a:t>
            </a:r>
            <a:r>
              <a:rPr dirty="0"/>
              <a:t>alle</a:t>
            </a:r>
            <a:r>
              <a:rPr spc="160" dirty="0"/>
              <a:t> </a:t>
            </a:r>
            <a:r>
              <a:rPr dirty="0"/>
              <a:t>modalità</a:t>
            </a:r>
            <a:r>
              <a:rPr spc="170" dirty="0"/>
              <a:t> </a:t>
            </a:r>
            <a:r>
              <a:rPr dirty="0"/>
              <a:t>di</a:t>
            </a:r>
            <a:r>
              <a:rPr spc="165" dirty="0"/>
              <a:t> </a:t>
            </a:r>
            <a:r>
              <a:rPr dirty="0"/>
              <a:t>trasmissione</a:t>
            </a:r>
            <a:r>
              <a:rPr spc="165" dirty="0"/>
              <a:t> </a:t>
            </a:r>
            <a:r>
              <a:rPr dirty="0"/>
              <a:t>telematica</a:t>
            </a:r>
            <a:r>
              <a:rPr spc="175" dirty="0"/>
              <a:t> </a:t>
            </a:r>
            <a:r>
              <a:rPr dirty="0"/>
              <a:t>degli</a:t>
            </a:r>
            <a:r>
              <a:rPr spc="165" dirty="0"/>
              <a:t> </a:t>
            </a:r>
            <a:r>
              <a:rPr dirty="0"/>
              <a:t>schemi</a:t>
            </a:r>
            <a:r>
              <a:rPr spc="170" dirty="0"/>
              <a:t> </a:t>
            </a:r>
            <a:r>
              <a:rPr dirty="0"/>
              <a:t>di</a:t>
            </a:r>
            <a:r>
              <a:rPr spc="155" dirty="0"/>
              <a:t> </a:t>
            </a:r>
            <a:r>
              <a:rPr dirty="0"/>
              <a:t>bilancio,</a:t>
            </a:r>
            <a:r>
              <a:rPr spc="180" dirty="0"/>
              <a:t> </a:t>
            </a:r>
            <a:r>
              <a:rPr dirty="0"/>
              <a:t>di</a:t>
            </a:r>
            <a:r>
              <a:rPr spc="170" dirty="0"/>
              <a:t> </a:t>
            </a:r>
            <a:r>
              <a:rPr dirty="0"/>
              <a:t>cui</a:t>
            </a:r>
            <a:r>
              <a:rPr spc="155" dirty="0"/>
              <a:t> </a:t>
            </a:r>
            <a:r>
              <a:rPr spc="-25" dirty="0"/>
              <a:t>al </a:t>
            </a:r>
            <a:r>
              <a:rPr dirty="0"/>
              <a:t>comma</a:t>
            </a:r>
            <a:r>
              <a:rPr spc="-45" dirty="0"/>
              <a:t> </a:t>
            </a:r>
            <a:r>
              <a:rPr dirty="0"/>
              <a:t>6,</a:t>
            </a:r>
            <a:r>
              <a:rPr spc="-10" dirty="0"/>
              <a:t> </a:t>
            </a:r>
            <a:r>
              <a:rPr dirty="0"/>
              <a:t>alla</a:t>
            </a:r>
            <a:r>
              <a:rPr spc="-35" dirty="0"/>
              <a:t> </a:t>
            </a:r>
            <a:r>
              <a:rPr dirty="0"/>
              <a:t>Ragioneria</a:t>
            </a:r>
            <a:r>
              <a:rPr spc="-55" dirty="0"/>
              <a:t> </a:t>
            </a:r>
            <a:r>
              <a:rPr dirty="0"/>
              <a:t>generale</a:t>
            </a:r>
            <a:r>
              <a:rPr spc="-45" dirty="0"/>
              <a:t> </a:t>
            </a:r>
            <a:r>
              <a:rPr dirty="0"/>
              <a:t>dello</a:t>
            </a:r>
            <a:r>
              <a:rPr spc="-45" dirty="0"/>
              <a:t> </a:t>
            </a:r>
            <a:r>
              <a:rPr spc="-10" dirty="0"/>
              <a:t>Stato.</a:t>
            </a:r>
          </a:p>
          <a:p>
            <a:pPr marL="12700" marR="6350" indent="243840" algn="just">
              <a:lnSpc>
                <a:spcPct val="100000"/>
              </a:lnSpc>
              <a:spcBef>
                <a:spcPts val="5"/>
              </a:spcBef>
              <a:buAutoNum type="arabicPlain" startAt="10"/>
              <a:tabLst>
                <a:tab pos="256540" algn="l"/>
              </a:tabLst>
            </a:pPr>
            <a:r>
              <a:rPr dirty="0"/>
              <a:t>.</a:t>
            </a:r>
            <a:r>
              <a:rPr spc="225" dirty="0"/>
              <a:t> </a:t>
            </a:r>
            <a:r>
              <a:rPr dirty="0"/>
              <a:t>All'attuazione</a:t>
            </a:r>
            <a:r>
              <a:rPr spc="225" dirty="0"/>
              <a:t> </a:t>
            </a:r>
            <a:r>
              <a:rPr dirty="0"/>
              <a:t>delle</a:t>
            </a:r>
            <a:r>
              <a:rPr spc="229" dirty="0"/>
              <a:t> </a:t>
            </a:r>
            <a:r>
              <a:rPr dirty="0"/>
              <a:t>disposizioni</a:t>
            </a:r>
            <a:r>
              <a:rPr spc="229" dirty="0"/>
              <a:t> </a:t>
            </a:r>
            <a:r>
              <a:rPr dirty="0"/>
              <a:t>di</a:t>
            </a:r>
            <a:r>
              <a:rPr spc="225" dirty="0"/>
              <a:t> </a:t>
            </a:r>
            <a:r>
              <a:rPr dirty="0"/>
              <a:t>cui</a:t>
            </a:r>
            <a:r>
              <a:rPr spc="210" dirty="0"/>
              <a:t> </a:t>
            </a:r>
            <a:r>
              <a:rPr dirty="0"/>
              <a:t>ai</a:t>
            </a:r>
            <a:r>
              <a:rPr spc="225" dirty="0"/>
              <a:t> </a:t>
            </a:r>
            <a:r>
              <a:rPr dirty="0"/>
              <a:t>commi</a:t>
            </a:r>
            <a:r>
              <a:rPr spc="225" dirty="0"/>
              <a:t> </a:t>
            </a:r>
            <a:r>
              <a:rPr dirty="0"/>
              <a:t>da</a:t>
            </a:r>
            <a:r>
              <a:rPr spc="235" dirty="0"/>
              <a:t> </a:t>
            </a:r>
            <a:r>
              <a:rPr dirty="0"/>
              <a:t>3</a:t>
            </a:r>
            <a:r>
              <a:rPr spc="220" dirty="0"/>
              <a:t> </a:t>
            </a:r>
            <a:r>
              <a:rPr dirty="0"/>
              <a:t>a</a:t>
            </a:r>
            <a:r>
              <a:rPr spc="215" dirty="0"/>
              <a:t> </a:t>
            </a:r>
            <a:r>
              <a:rPr dirty="0"/>
              <a:t>11</a:t>
            </a:r>
            <a:r>
              <a:rPr spc="220" dirty="0"/>
              <a:t> </a:t>
            </a:r>
            <a:r>
              <a:rPr dirty="0"/>
              <a:t>si</a:t>
            </a:r>
            <a:r>
              <a:rPr spc="225" dirty="0"/>
              <a:t> </a:t>
            </a:r>
            <a:r>
              <a:rPr dirty="0"/>
              <a:t>provvede</a:t>
            </a:r>
            <a:r>
              <a:rPr spc="220" dirty="0"/>
              <a:t> </a:t>
            </a:r>
            <a:r>
              <a:rPr dirty="0"/>
              <a:t>nell'ambito</a:t>
            </a:r>
            <a:r>
              <a:rPr spc="235" dirty="0"/>
              <a:t> </a:t>
            </a:r>
            <a:r>
              <a:rPr dirty="0"/>
              <a:t>delle</a:t>
            </a:r>
            <a:r>
              <a:rPr spc="229" dirty="0"/>
              <a:t> </a:t>
            </a:r>
            <a:r>
              <a:rPr dirty="0"/>
              <a:t>risorse</a:t>
            </a:r>
            <a:r>
              <a:rPr spc="235" dirty="0"/>
              <a:t> </a:t>
            </a:r>
            <a:r>
              <a:rPr spc="-10" dirty="0"/>
              <a:t>umane, </a:t>
            </a:r>
            <a:r>
              <a:rPr dirty="0"/>
              <a:t>strumentali</a:t>
            </a:r>
            <a:r>
              <a:rPr spc="235" dirty="0"/>
              <a:t> </a:t>
            </a:r>
            <a:r>
              <a:rPr dirty="0"/>
              <a:t>e</a:t>
            </a:r>
            <a:r>
              <a:rPr spc="210" dirty="0"/>
              <a:t> </a:t>
            </a:r>
            <a:r>
              <a:rPr dirty="0"/>
              <a:t>finanziarie</a:t>
            </a:r>
            <a:r>
              <a:rPr spc="229" dirty="0"/>
              <a:t> </a:t>
            </a:r>
            <a:r>
              <a:rPr dirty="0"/>
              <a:t>disponibili</a:t>
            </a:r>
            <a:r>
              <a:rPr spc="215" dirty="0"/>
              <a:t> </a:t>
            </a:r>
            <a:r>
              <a:rPr dirty="0"/>
              <a:t>a</a:t>
            </a:r>
            <a:r>
              <a:rPr spc="235" dirty="0"/>
              <a:t> </a:t>
            </a:r>
            <a:r>
              <a:rPr dirty="0"/>
              <a:t>legislazione</a:t>
            </a:r>
            <a:r>
              <a:rPr spc="240" dirty="0"/>
              <a:t> </a:t>
            </a:r>
            <a:r>
              <a:rPr dirty="0"/>
              <a:t>vigente</a:t>
            </a:r>
            <a:r>
              <a:rPr spc="229" dirty="0"/>
              <a:t> </a:t>
            </a:r>
            <a:r>
              <a:rPr dirty="0"/>
              <a:t>e,</a:t>
            </a:r>
            <a:r>
              <a:rPr spc="235" dirty="0"/>
              <a:t> </a:t>
            </a:r>
            <a:r>
              <a:rPr dirty="0"/>
              <a:t>comunque,</a:t>
            </a:r>
            <a:r>
              <a:rPr spc="235" dirty="0"/>
              <a:t> </a:t>
            </a:r>
            <a:r>
              <a:rPr dirty="0"/>
              <a:t>senza</a:t>
            </a:r>
            <a:r>
              <a:rPr spc="240" dirty="0"/>
              <a:t> </a:t>
            </a:r>
            <a:r>
              <a:rPr dirty="0"/>
              <a:t>nuovi</a:t>
            </a:r>
            <a:r>
              <a:rPr spc="235" dirty="0"/>
              <a:t> </a:t>
            </a:r>
            <a:r>
              <a:rPr dirty="0"/>
              <a:t>o</a:t>
            </a:r>
            <a:r>
              <a:rPr spc="225" dirty="0"/>
              <a:t> </a:t>
            </a:r>
            <a:r>
              <a:rPr dirty="0"/>
              <a:t>maggiori</a:t>
            </a:r>
            <a:r>
              <a:rPr spc="215" dirty="0"/>
              <a:t> </a:t>
            </a:r>
            <a:r>
              <a:rPr dirty="0"/>
              <a:t>oneri</a:t>
            </a:r>
            <a:r>
              <a:rPr spc="220" dirty="0"/>
              <a:t> </a:t>
            </a:r>
            <a:r>
              <a:rPr dirty="0"/>
              <a:t>per</a:t>
            </a:r>
            <a:r>
              <a:rPr spc="225" dirty="0"/>
              <a:t> </a:t>
            </a:r>
            <a:r>
              <a:rPr spc="-25" dirty="0"/>
              <a:t>la </a:t>
            </a:r>
            <a:r>
              <a:rPr dirty="0"/>
              <a:t>finanza</a:t>
            </a:r>
            <a:r>
              <a:rPr spc="-45" dirty="0"/>
              <a:t> </a:t>
            </a:r>
            <a:r>
              <a:rPr spc="-10" dirty="0"/>
              <a:t>pubblica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65</a:t>
            </a:fld>
            <a:endParaRPr spc="-25" dirty="0"/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113" y="1272158"/>
            <a:ext cx="386499" cy="287769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81753" y="2047435"/>
            <a:ext cx="281305" cy="13284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005D9A"/>
                </a:solidFill>
                <a:latin typeface="Arial"/>
                <a:cs typeface="Arial"/>
              </a:rPr>
              <a:t>DL</a:t>
            </a:r>
            <a:r>
              <a:rPr sz="1800" b="1" spc="-4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5D9A"/>
                </a:solidFill>
                <a:latin typeface="Arial"/>
                <a:cs typeface="Arial"/>
              </a:rPr>
              <a:t>113/2024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3959" y="85172"/>
            <a:ext cx="754380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/>
              <a:t>La</a:t>
            </a:r>
            <a:r>
              <a:rPr sz="3000" spc="-25" dirty="0"/>
              <a:t> </a:t>
            </a:r>
            <a:r>
              <a:rPr sz="3000" dirty="0"/>
              <a:t>costruzione</a:t>
            </a:r>
            <a:r>
              <a:rPr sz="3000" spc="-40" dirty="0"/>
              <a:t> </a:t>
            </a:r>
            <a:r>
              <a:rPr sz="3000" dirty="0"/>
              <a:t>del</a:t>
            </a:r>
            <a:r>
              <a:rPr sz="3000" spc="-30" dirty="0"/>
              <a:t> </a:t>
            </a:r>
            <a:r>
              <a:rPr sz="3000" dirty="0"/>
              <a:t>nuovo</a:t>
            </a:r>
            <a:r>
              <a:rPr sz="3000" spc="5" dirty="0"/>
              <a:t> </a:t>
            </a:r>
            <a:r>
              <a:rPr sz="3000" dirty="0"/>
              <a:t>bilancio</a:t>
            </a:r>
            <a:r>
              <a:rPr sz="3000" spc="-45" dirty="0"/>
              <a:t> </a:t>
            </a:r>
            <a:r>
              <a:rPr sz="3000" spc="-10" dirty="0"/>
              <a:t>2025-</a:t>
            </a:r>
            <a:r>
              <a:rPr sz="3000" spc="-20" dirty="0"/>
              <a:t>2027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xfrm>
            <a:off x="741460" y="1205381"/>
            <a:ext cx="8020787" cy="36394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300" spc="-10" dirty="0"/>
              <a:t>12-</a:t>
            </a:r>
            <a:r>
              <a:rPr sz="1300" dirty="0"/>
              <a:t>bis.</a:t>
            </a:r>
            <a:r>
              <a:rPr sz="1300" spc="305" dirty="0"/>
              <a:t> </a:t>
            </a:r>
            <a:r>
              <a:rPr sz="1300" dirty="0"/>
              <a:t>Allo</a:t>
            </a:r>
            <a:r>
              <a:rPr sz="1300" spc="315" dirty="0"/>
              <a:t> </a:t>
            </a:r>
            <a:r>
              <a:rPr sz="1300" dirty="0"/>
              <a:t>scopo</a:t>
            </a:r>
            <a:r>
              <a:rPr sz="1300" spc="310" dirty="0"/>
              <a:t> </a:t>
            </a:r>
            <a:r>
              <a:rPr sz="1300" dirty="0"/>
              <a:t>di</a:t>
            </a:r>
            <a:r>
              <a:rPr sz="1300" spc="305" dirty="0"/>
              <a:t> </a:t>
            </a:r>
            <a:r>
              <a:rPr sz="1300" dirty="0"/>
              <a:t>consentire</a:t>
            </a:r>
            <a:r>
              <a:rPr sz="1300" spc="310" dirty="0"/>
              <a:t> </a:t>
            </a:r>
            <a:r>
              <a:rPr sz="1300" dirty="0"/>
              <a:t>l'integrazione</a:t>
            </a:r>
            <a:r>
              <a:rPr sz="1300" spc="305" dirty="0"/>
              <a:t> </a:t>
            </a:r>
            <a:r>
              <a:rPr sz="1300" dirty="0"/>
              <a:t>e</a:t>
            </a:r>
            <a:r>
              <a:rPr sz="1300" spc="320" dirty="0"/>
              <a:t> </a:t>
            </a:r>
            <a:r>
              <a:rPr sz="1300" dirty="0"/>
              <a:t>l'adeguamento</a:t>
            </a:r>
            <a:r>
              <a:rPr sz="1300" spc="310" dirty="0"/>
              <a:t> </a:t>
            </a:r>
            <a:r>
              <a:rPr sz="1300" dirty="0"/>
              <a:t>dei</a:t>
            </a:r>
            <a:r>
              <a:rPr sz="1300" spc="310" dirty="0"/>
              <a:t> </a:t>
            </a:r>
            <a:r>
              <a:rPr sz="1300" dirty="0"/>
              <a:t>sistemi</a:t>
            </a:r>
            <a:r>
              <a:rPr sz="1300" spc="315" dirty="0"/>
              <a:t> </a:t>
            </a:r>
            <a:r>
              <a:rPr sz="1300" dirty="0"/>
              <a:t>informativi</a:t>
            </a:r>
            <a:r>
              <a:rPr sz="1300" spc="315" dirty="0"/>
              <a:t> </a:t>
            </a:r>
            <a:r>
              <a:rPr sz="1300" dirty="0"/>
              <a:t>delle</a:t>
            </a:r>
            <a:r>
              <a:rPr sz="1300" spc="310" dirty="0"/>
              <a:t> </a:t>
            </a:r>
            <a:r>
              <a:rPr sz="1300" spc="-10" dirty="0"/>
              <a:t>amministrazioni </a:t>
            </a:r>
            <a:r>
              <a:rPr sz="1300" dirty="0"/>
              <a:t>pubbliche,</a:t>
            </a:r>
            <a:r>
              <a:rPr sz="1300" spc="50" dirty="0"/>
              <a:t> </a:t>
            </a:r>
            <a:r>
              <a:rPr sz="1300" dirty="0"/>
              <a:t>anche</a:t>
            </a:r>
            <a:r>
              <a:rPr sz="1300" spc="50" dirty="0"/>
              <a:t> </a:t>
            </a:r>
            <a:r>
              <a:rPr sz="1300" dirty="0"/>
              <a:t>in</a:t>
            </a:r>
            <a:r>
              <a:rPr sz="1300" spc="45" dirty="0"/>
              <a:t> </a:t>
            </a:r>
            <a:r>
              <a:rPr sz="1300" dirty="0"/>
              <a:t>vista</a:t>
            </a:r>
            <a:r>
              <a:rPr sz="1300" spc="55" dirty="0"/>
              <a:t> </a:t>
            </a:r>
            <a:r>
              <a:rPr sz="1300" dirty="0"/>
              <a:t>dell'adozione</a:t>
            </a:r>
            <a:r>
              <a:rPr sz="1300" spc="40" dirty="0"/>
              <a:t> </a:t>
            </a:r>
            <a:r>
              <a:rPr sz="1300" dirty="0"/>
              <a:t>del</a:t>
            </a:r>
            <a:r>
              <a:rPr sz="1300" spc="45" dirty="0"/>
              <a:t> </a:t>
            </a:r>
            <a:r>
              <a:rPr sz="1300" dirty="0"/>
              <a:t>sistema</a:t>
            </a:r>
            <a:r>
              <a:rPr sz="1300" spc="35" dirty="0"/>
              <a:t> </a:t>
            </a:r>
            <a:r>
              <a:rPr sz="1300" dirty="0"/>
              <a:t>di</a:t>
            </a:r>
            <a:r>
              <a:rPr sz="1300" spc="40" dirty="0"/>
              <a:t> </a:t>
            </a:r>
            <a:r>
              <a:rPr sz="1300" dirty="0"/>
              <a:t>contabilità</a:t>
            </a:r>
            <a:r>
              <a:rPr sz="1300" spc="50" dirty="0"/>
              <a:t> </a:t>
            </a:r>
            <a:r>
              <a:rPr sz="1300" spc="-10" dirty="0"/>
              <a:t>economico-</a:t>
            </a:r>
            <a:r>
              <a:rPr sz="1300" dirty="0"/>
              <a:t>patrimoniale</a:t>
            </a:r>
            <a:r>
              <a:rPr sz="1300" spc="45" dirty="0"/>
              <a:t> </a:t>
            </a:r>
            <a:r>
              <a:rPr sz="1300" dirty="0"/>
              <a:t>unico</a:t>
            </a:r>
            <a:r>
              <a:rPr sz="1300" spc="50" dirty="0"/>
              <a:t> </a:t>
            </a:r>
            <a:r>
              <a:rPr sz="1300" dirty="0"/>
              <a:t>e</a:t>
            </a:r>
            <a:r>
              <a:rPr sz="1300" spc="35" dirty="0"/>
              <a:t> </a:t>
            </a:r>
            <a:r>
              <a:rPr sz="1300" dirty="0"/>
              <a:t>per</a:t>
            </a:r>
            <a:r>
              <a:rPr sz="1300" spc="40" dirty="0"/>
              <a:t> </a:t>
            </a:r>
            <a:r>
              <a:rPr sz="1300" dirty="0"/>
              <a:t>le</a:t>
            </a:r>
            <a:r>
              <a:rPr sz="1300" spc="50" dirty="0"/>
              <a:t> </a:t>
            </a:r>
            <a:r>
              <a:rPr sz="1300" dirty="0"/>
              <a:t>finalità</a:t>
            </a:r>
            <a:r>
              <a:rPr sz="1300" spc="40" dirty="0"/>
              <a:t> </a:t>
            </a:r>
            <a:r>
              <a:rPr sz="1300" spc="-25" dirty="0"/>
              <a:t>di </a:t>
            </a:r>
            <a:r>
              <a:rPr sz="1300" dirty="0"/>
              <a:t>cui</a:t>
            </a:r>
            <a:r>
              <a:rPr sz="1300" spc="240" dirty="0"/>
              <a:t>  </a:t>
            </a:r>
            <a:r>
              <a:rPr sz="1300" dirty="0"/>
              <a:t>al</a:t>
            </a:r>
            <a:r>
              <a:rPr sz="1300" spc="240" dirty="0"/>
              <a:t>  </a:t>
            </a:r>
            <a:r>
              <a:rPr sz="1300" dirty="0"/>
              <a:t>presente</a:t>
            </a:r>
            <a:r>
              <a:rPr sz="1300" spc="240" dirty="0"/>
              <a:t>  </a:t>
            </a:r>
            <a:r>
              <a:rPr sz="1300" dirty="0"/>
              <a:t>articolo,</a:t>
            </a:r>
            <a:r>
              <a:rPr sz="1300" spc="250" dirty="0"/>
              <a:t>  </a:t>
            </a:r>
            <a:r>
              <a:rPr sz="1300" dirty="0"/>
              <a:t>nell'ottica</a:t>
            </a:r>
            <a:r>
              <a:rPr sz="1300" spc="245" dirty="0"/>
              <a:t>  </a:t>
            </a:r>
            <a:r>
              <a:rPr sz="1300" dirty="0"/>
              <a:t>della</a:t>
            </a:r>
            <a:r>
              <a:rPr sz="1300" spc="245" dirty="0"/>
              <a:t>  </a:t>
            </a:r>
            <a:r>
              <a:rPr sz="1300" b="1" dirty="0">
                <a:latin typeface="Arial"/>
                <a:cs typeface="Arial"/>
              </a:rPr>
              <a:t>valorizzazione</a:t>
            </a:r>
            <a:r>
              <a:rPr sz="1300" b="1" spc="250" dirty="0">
                <a:latin typeface="Arial"/>
                <a:cs typeface="Arial"/>
              </a:rPr>
              <a:t>  </a:t>
            </a:r>
            <a:r>
              <a:rPr sz="1300" b="1" dirty="0">
                <a:latin typeface="Arial"/>
                <a:cs typeface="Arial"/>
              </a:rPr>
              <a:t>del</a:t>
            </a:r>
            <a:r>
              <a:rPr sz="1300" b="1" spc="245" dirty="0">
                <a:latin typeface="Arial"/>
                <a:cs typeface="Arial"/>
              </a:rPr>
              <a:t>  </a:t>
            </a:r>
            <a:r>
              <a:rPr sz="1300" b="1" dirty="0">
                <a:latin typeface="Arial"/>
                <a:cs typeface="Arial"/>
              </a:rPr>
              <a:t>patrimonio</a:t>
            </a:r>
            <a:r>
              <a:rPr sz="1300" b="1" spc="245" dirty="0">
                <a:latin typeface="Arial"/>
                <a:cs typeface="Arial"/>
              </a:rPr>
              <a:t>  </a:t>
            </a:r>
            <a:r>
              <a:rPr sz="1300" b="1" dirty="0">
                <a:latin typeface="Arial"/>
                <a:cs typeface="Arial"/>
              </a:rPr>
              <a:t>immobiliare</a:t>
            </a:r>
            <a:r>
              <a:rPr sz="1300" b="1" spc="250" dirty="0">
                <a:latin typeface="Arial"/>
                <a:cs typeface="Arial"/>
              </a:rPr>
              <a:t>  </a:t>
            </a:r>
            <a:r>
              <a:rPr sz="1300" b="1" dirty="0">
                <a:latin typeface="Arial"/>
                <a:cs typeface="Arial"/>
              </a:rPr>
              <a:t>pubblico</a:t>
            </a:r>
            <a:r>
              <a:rPr sz="1300" b="1" spc="245" dirty="0">
                <a:latin typeface="Arial"/>
                <a:cs typeface="Arial"/>
              </a:rPr>
              <a:t>  </a:t>
            </a:r>
            <a:r>
              <a:rPr sz="1300" b="1" spc="-50" dirty="0">
                <a:latin typeface="Arial"/>
                <a:cs typeface="Arial"/>
              </a:rPr>
              <a:t>e </a:t>
            </a:r>
            <a:r>
              <a:rPr sz="1300" b="1" dirty="0">
                <a:latin typeface="Arial"/>
                <a:cs typeface="Arial"/>
              </a:rPr>
              <a:t>dell'efficientamento</a:t>
            </a:r>
            <a:r>
              <a:rPr sz="1300" b="1" spc="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della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spesa pubblica</a:t>
            </a:r>
            <a:r>
              <a:rPr sz="1300" dirty="0"/>
              <a:t>,</a:t>
            </a:r>
            <a:r>
              <a:rPr sz="1300" spc="-15" dirty="0"/>
              <a:t> </a:t>
            </a:r>
            <a:r>
              <a:rPr sz="1300" dirty="0"/>
              <a:t>con</a:t>
            </a:r>
            <a:r>
              <a:rPr sz="1300" spc="-10" dirty="0"/>
              <a:t> </a:t>
            </a:r>
            <a:r>
              <a:rPr sz="1300" dirty="0"/>
              <a:t>uno</a:t>
            </a:r>
            <a:r>
              <a:rPr sz="1300" spc="-10" dirty="0"/>
              <a:t> </a:t>
            </a:r>
            <a:r>
              <a:rPr sz="1300" dirty="0"/>
              <a:t>o</a:t>
            </a:r>
            <a:r>
              <a:rPr sz="1300" spc="-15" dirty="0"/>
              <a:t> </a:t>
            </a:r>
            <a:r>
              <a:rPr sz="1300" dirty="0"/>
              <a:t>più</a:t>
            </a:r>
            <a:r>
              <a:rPr sz="1300" spc="-10" dirty="0"/>
              <a:t> </a:t>
            </a:r>
            <a:r>
              <a:rPr sz="1300" dirty="0"/>
              <a:t>decreti</a:t>
            </a:r>
            <a:r>
              <a:rPr sz="1300" spc="-15" dirty="0"/>
              <a:t> </a:t>
            </a:r>
            <a:r>
              <a:rPr sz="1300" dirty="0"/>
              <a:t>del</a:t>
            </a:r>
            <a:r>
              <a:rPr sz="1300" spc="-5" dirty="0"/>
              <a:t> </a:t>
            </a:r>
            <a:r>
              <a:rPr sz="1300" dirty="0"/>
              <a:t>Ministro</a:t>
            </a:r>
            <a:r>
              <a:rPr sz="1300" spc="-15" dirty="0"/>
              <a:t> </a:t>
            </a:r>
            <a:r>
              <a:rPr sz="1300" dirty="0"/>
              <a:t>dell'economia</a:t>
            </a:r>
            <a:r>
              <a:rPr sz="1300" spc="-20" dirty="0"/>
              <a:t> </a:t>
            </a:r>
            <a:r>
              <a:rPr sz="1300" dirty="0"/>
              <a:t>e</a:t>
            </a:r>
            <a:r>
              <a:rPr sz="1300" spc="-15" dirty="0"/>
              <a:t> </a:t>
            </a:r>
            <a:r>
              <a:rPr sz="1300" dirty="0"/>
              <a:t>delle</a:t>
            </a:r>
            <a:r>
              <a:rPr sz="1300" spc="-5" dirty="0"/>
              <a:t> </a:t>
            </a:r>
            <a:r>
              <a:rPr sz="1300" dirty="0"/>
              <a:t>finanze</a:t>
            </a:r>
            <a:r>
              <a:rPr sz="1300" spc="5" dirty="0"/>
              <a:t> </a:t>
            </a:r>
            <a:r>
              <a:rPr sz="1300" spc="-20" dirty="0"/>
              <a:t>sono </a:t>
            </a:r>
            <a:r>
              <a:rPr sz="1300" dirty="0"/>
              <a:t>individuati</a:t>
            </a:r>
            <a:r>
              <a:rPr sz="1300" spc="210" dirty="0"/>
              <a:t> </a:t>
            </a:r>
            <a:r>
              <a:rPr sz="1300" dirty="0"/>
              <a:t>i</a:t>
            </a:r>
            <a:r>
              <a:rPr sz="1300" spc="200" dirty="0"/>
              <a:t> </a:t>
            </a:r>
            <a:r>
              <a:rPr sz="1300" dirty="0"/>
              <a:t>criteri</a:t>
            </a:r>
            <a:r>
              <a:rPr sz="1300" spc="200" dirty="0"/>
              <a:t> </a:t>
            </a:r>
            <a:r>
              <a:rPr sz="1300" dirty="0"/>
              <a:t>e</a:t>
            </a:r>
            <a:r>
              <a:rPr sz="1300" spc="210" dirty="0"/>
              <a:t> </a:t>
            </a:r>
            <a:r>
              <a:rPr sz="1300" dirty="0"/>
              <a:t>le</a:t>
            </a:r>
            <a:r>
              <a:rPr sz="1300" spc="210" dirty="0"/>
              <a:t> </a:t>
            </a:r>
            <a:r>
              <a:rPr sz="1300" dirty="0"/>
              <a:t>modalità</a:t>
            </a:r>
            <a:r>
              <a:rPr sz="1300" spc="215" dirty="0"/>
              <a:t> </a:t>
            </a:r>
            <a:r>
              <a:rPr sz="1300" dirty="0"/>
              <a:t>per</a:t>
            </a:r>
            <a:r>
              <a:rPr sz="1300" spc="190" dirty="0"/>
              <a:t> </a:t>
            </a:r>
            <a:r>
              <a:rPr sz="1300" dirty="0"/>
              <a:t>avviare</a:t>
            </a:r>
            <a:r>
              <a:rPr sz="1300" spc="210" dirty="0"/>
              <a:t> </a:t>
            </a:r>
            <a:r>
              <a:rPr sz="1300" b="1" dirty="0">
                <a:latin typeface="Arial"/>
                <a:cs typeface="Arial"/>
              </a:rPr>
              <a:t>processi</a:t>
            </a:r>
            <a:r>
              <a:rPr sz="1300" b="1" spc="21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di</a:t>
            </a:r>
            <a:r>
              <a:rPr sz="1300" b="1" spc="204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interoperabilità</a:t>
            </a:r>
            <a:r>
              <a:rPr sz="1300" b="1" spc="2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con</a:t>
            </a:r>
            <a:r>
              <a:rPr sz="1300" b="1" spc="2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la</a:t>
            </a:r>
            <a:r>
              <a:rPr sz="1300" b="1" spc="2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banca</a:t>
            </a:r>
            <a:r>
              <a:rPr sz="1300" b="1" spc="2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dati</a:t>
            </a:r>
            <a:r>
              <a:rPr sz="1300" b="1" spc="204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degli</a:t>
            </a:r>
            <a:r>
              <a:rPr sz="1300" b="1" spc="210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immobili </a:t>
            </a:r>
            <a:r>
              <a:rPr sz="1300" b="1" dirty="0">
                <a:latin typeface="Arial"/>
                <a:cs typeface="Arial"/>
              </a:rPr>
              <a:t>pubblici</a:t>
            </a:r>
            <a:r>
              <a:rPr sz="1300" dirty="0"/>
              <a:t>,</a:t>
            </a:r>
            <a:r>
              <a:rPr sz="1300" spc="5" dirty="0"/>
              <a:t> </a:t>
            </a:r>
            <a:r>
              <a:rPr sz="1300" dirty="0"/>
              <a:t>realizzata</a:t>
            </a:r>
            <a:r>
              <a:rPr sz="1300" spc="10" dirty="0"/>
              <a:t> </a:t>
            </a:r>
            <a:r>
              <a:rPr sz="1300" dirty="0"/>
              <a:t>dal Ministero</a:t>
            </a:r>
            <a:r>
              <a:rPr sz="1300" spc="-5" dirty="0"/>
              <a:t> </a:t>
            </a:r>
            <a:r>
              <a:rPr sz="1300" dirty="0"/>
              <a:t>dell'economia</a:t>
            </a:r>
            <a:r>
              <a:rPr sz="1300" spc="-5" dirty="0"/>
              <a:t> </a:t>
            </a:r>
            <a:r>
              <a:rPr sz="1300" dirty="0"/>
              <a:t>e delle</a:t>
            </a:r>
            <a:r>
              <a:rPr sz="1300" spc="-5" dirty="0"/>
              <a:t> </a:t>
            </a:r>
            <a:r>
              <a:rPr sz="1300" dirty="0"/>
              <a:t>finanze</a:t>
            </a:r>
            <a:r>
              <a:rPr sz="1300" spc="15" dirty="0"/>
              <a:t> </a:t>
            </a:r>
            <a:r>
              <a:rPr sz="1300" dirty="0"/>
              <a:t>ai sensi</a:t>
            </a:r>
            <a:r>
              <a:rPr sz="1300" spc="-10" dirty="0"/>
              <a:t> </a:t>
            </a:r>
            <a:r>
              <a:rPr sz="1300" dirty="0"/>
              <a:t>dell'articolo</a:t>
            </a:r>
            <a:r>
              <a:rPr sz="1300" spc="5" dirty="0"/>
              <a:t> </a:t>
            </a:r>
            <a:r>
              <a:rPr sz="1300" dirty="0"/>
              <a:t>2,</a:t>
            </a:r>
            <a:r>
              <a:rPr sz="1300" spc="5" dirty="0"/>
              <a:t> </a:t>
            </a:r>
            <a:r>
              <a:rPr sz="1300" dirty="0"/>
              <a:t>comma 222,</a:t>
            </a:r>
            <a:r>
              <a:rPr sz="1300" spc="-10" dirty="0"/>
              <a:t> </a:t>
            </a:r>
            <a:r>
              <a:rPr sz="1300" dirty="0"/>
              <a:t>della</a:t>
            </a:r>
            <a:r>
              <a:rPr sz="1300" spc="5" dirty="0"/>
              <a:t> </a:t>
            </a:r>
            <a:r>
              <a:rPr sz="1300" dirty="0"/>
              <a:t>legge </a:t>
            </a:r>
            <a:r>
              <a:rPr sz="1300" spc="-25" dirty="0"/>
              <a:t>23 </a:t>
            </a:r>
            <a:r>
              <a:rPr sz="1300" dirty="0"/>
              <a:t>dicembre</a:t>
            </a:r>
            <a:r>
              <a:rPr sz="1300" spc="145" dirty="0"/>
              <a:t> </a:t>
            </a:r>
            <a:r>
              <a:rPr sz="1300" dirty="0"/>
              <a:t>2009,</a:t>
            </a:r>
            <a:r>
              <a:rPr sz="1300" spc="135" dirty="0"/>
              <a:t> </a:t>
            </a:r>
            <a:r>
              <a:rPr sz="1300" dirty="0"/>
              <a:t>n.</a:t>
            </a:r>
            <a:r>
              <a:rPr sz="1300" spc="130" dirty="0"/>
              <a:t> </a:t>
            </a:r>
            <a:r>
              <a:rPr sz="1300" dirty="0"/>
              <a:t>191,</a:t>
            </a:r>
            <a:r>
              <a:rPr sz="1300" spc="140" dirty="0"/>
              <a:t> </a:t>
            </a:r>
            <a:r>
              <a:rPr sz="1300" dirty="0"/>
              <a:t>dei</a:t>
            </a:r>
            <a:r>
              <a:rPr sz="1300" spc="125" dirty="0"/>
              <a:t> </a:t>
            </a:r>
            <a:r>
              <a:rPr sz="1300" dirty="0"/>
              <a:t>dati,</a:t>
            </a:r>
            <a:r>
              <a:rPr sz="1300" spc="125" dirty="0"/>
              <a:t> </a:t>
            </a:r>
            <a:r>
              <a:rPr sz="1300" dirty="0"/>
              <a:t>dei</a:t>
            </a:r>
            <a:r>
              <a:rPr sz="1300" spc="140" dirty="0"/>
              <a:t> </a:t>
            </a:r>
            <a:r>
              <a:rPr sz="1300" dirty="0"/>
              <a:t>censimenti</a:t>
            </a:r>
            <a:r>
              <a:rPr sz="1300" spc="140" dirty="0"/>
              <a:t> </a:t>
            </a:r>
            <a:r>
              <a:rPr sz="1300" dirty="0"/>
              <a:t>e</a:t>
            </a:r>
            <a:r>
              <a:rPr sz="1300" spc="130" dirty="0"/>
              <a:t> </a:t>
            </a:r>
            <a:r>
              <a:rPr sz="1300" dirty="0"/>
              <a:t>delle</a:t>
            </a:r>
            <a:r>
              <a:rPr sz="1300" spc="140" dirty="0"/>
              <a:t> </a:t>
            </a:r>
            <a:r>
              <a:rPr sz="1300" dirty="0"/>
              <a:t>informazioni</a:t>
            </a:r>
            <a:r>
              <a:rPr sz="1300" spc="135" dirty="0"/>
              <a:t> </a:t>
            </a:r>
            <a:r>
              <a:rPr sz="1300" dirty="0"/>
              <a:t>relativi</a:t>
            </a:r>
            <a:r>
              <a:rPr sz="1300" spc="140" dirty="0"/>
              <a:t> </a:t>
            </a:r>
            <a:r>
              <a:rPr sz="1300" dirty="0"/>
              <a:t>al</a:t>
            </a:r>
            <a:r>
              <a:rPr sz="1300" spc="120" dirty="0"/>
              <a:t> </a:t>
            </a:r>
            <a:r>
              <a:rPr sz="1300" dirty="0"/>
              <a:t>patrimonio</a:t>
            </a:r>
            <a:r>
              <a:rPr sz="1300" spc="145" dirty="0"/>
              <a:t> </a:t>
            </a:r>
            <a:r>
              <a:rPr sz="1300" dirty="0"/>
              <a:t>immobiliare</a:t>
            </a:r>
            <a:r>
              <a:rPr sz="1300" spc="125" dirty="0"/>
              <a:t> </a:t>
            </a:r>
            <a:r>
              <a:rPr sz="1300" spc="-10" dirty="0"/>
              <a:t>pubblico, </a:t>
            </a:r>
            <a:r>
              <a:rPr sz="1300" dirty="0"/>
              <a:t>posseduti</a:t>
            </a:r>
            <a:r>
              <a:rPr sz="1300" spc="180" dirty="0"/>
              <a:t> </a:t>
            </a:r>
            <a:r>
              <a:rPr sz="1300" dirty="0"/>
              <a:t>in</a:t>
            </a:r>
            <a:r>
              <a:rPr sz="1300" spc="170" dirty="0"/>
              <a:t> </a:t>
            </a:r>
            <a:r>
              <a:rPr sz="1300" dirty="0"/>
              <a:t>banche</a:t>
            </a:r>
            <a:r>
              <a:rPr sz="1300" spc="165" dirty="0"/>
              <a:t> </a:t>
            </a:r>
            <a:r>
              <a:rPr sz="1300" dirty="0"/>
              <a:t>dati</a:t>
            </a:r>
            <a:r>
              <a:rPr sz="1300" spc="165" dirty="0"/>
              <a:t> </a:t>
            </a:r>
            <a:r>
              <a:rPr sz="1300" dirty="0"/>
              <a:t>delle</a:t>
            </a:r>
            <a:r>
              <a:rPr sz="1300" spc="175" dirty="0"/>
              <a:t> </a:t>
            </a:r>
            <a:r>
              <a:rPr sz="1300" dirty="0"/>
              <a:t>amministrazioni</a:t>
            </a:r>
            <a:r>
              <a:rPr sz="1300" spc="165" dirty="0"/>
              <a:t> </a:t>
            </a:r>
            <a:r>
              <a:rPr sz="1300" dirty="0"/>
              <a:t>di</a:t>
            </a:r>
            <a:r>
              <a:rPr sz="1300" spc="180" dirty="0"/>
              <a:t> </a:t>
            </a:r>
            <a:r>
              <a:rPr sz="1300" dirty="0"/>
              <a:t>cui</a:t>
            </a:r>
            <a:r>
              <a:rPr sz="1300" spc="160" dirty="0"/>
              <a:t> </a:t>
            </a:r>
            <a:r>
              <a:rPr sz="1300" dirty="0"/>
              <a:t>all'articolo</a:t>
            </a:r>
            <a:r>
              <a:rPr sz="1300" spc="175" dirty="0"/>
              <a:t> </a:t>
            </a:r>
            <a:r>
              <a:rPr sz="1300" dirty="0"/>
              <a:t>1,</a:t>
            </a:r>
            <a:r>
              <a:rPr sz="1300" spc="165" dirty="0"/>
              <a:t> </a:t>
            </a:r>
            <a:r>
              <a:rPr sz="1300" dirty="0"/>
              <a:t>comma</a:t>
            </a:r>
            <a:r>
              <a:rPr sz="1300" spc="175" dirty="0"/>
              <a:t> </a:t>
            </a:r>
            <a:r>
              <a:rPr sz="1300" dirty="0"/>
              <a:t>2,</a:t>
            </a:r>
            <a:r>
              <a:rPr sz="1300" spc="170" dirty="0"/>
              <a:t> </a:t>
            </a:r>
            <a:r>
              <a:rPr sz="1300" dirty="0"/>
              <a:t>del</a:t>
            </a:r>
            <a:r>
              <a:rPr sz="1300" spc="165" dirty="0"/>
              <a:t> </a:t>
            </a:r>
            <a:r>
              <a:rPr sz="1300" dirty="0"/>
              <a:t>decreto</a:t>
            </a:r>
            <a:r>
              <a:rPr sz="1300" spc="180" dirty="0"/>
              <a:t> </a:t>
            </a:r>
            <a:r>
              <a:rPr sz="1300" dirty="0"/>
              <a:t>legislativo</a:t>
            </a:r>
            <a:r>
              <a:rPr sz="1300" spc="175" dirty="0"/>
              <a:t> </a:t>
            </a:r>
            <a:r>
              <a:rPr sz="1300" dirty="0"/>
              <a:t>30</a:t>
            </a:r>
            <a:r>
              <a:rPr sz="1300" spc="170" dirty="0"/>
              <a:t> </a:t>
            </a:r>
            <a:r>
              <a:rPr sz="1300" spc="-10" dirty="0"/>
              <a:t>marzo </a:t>
            </a:r>
            <a:r>
              <a:rPr sz="1300" dirty="0"/>
              <a:t>2001,</a:t>
            </a:r>
            <a:r>
              <a:rPr sz="1300" spc="100" dirty="0"/>
              <a:t> </a:t>
            </a:r>
            <a:r>
              <a:rPr sz="1300" dirty="0"/>
              <a:t>n.</a:t>
            </a:r>
            <a:r>
              <a:rPr sz="1300" spc="110" dirty="0"/>
              <a:t> </a:t>
            </a:r>
            <a:r>
              <a:rPr sz="1300" dirty="0"/>
              <a:t>165,</a:t>
            </a:r>
            <a:r>
              <a:rPr sz="1300" spc="120" dirty="0"/>
              <a:t> </a:t>
            </a:r>
            <a:r>
              <a:rPr sz="1300" dirty="0"/>
              <a:t>nonché,</a:t>
            </a:r>
            <a:r>
              <a:rPr sz="1300" spc="125" dirty="0"/>
              <a:t> </a:t>
            </a:r>
            <a:r>
              <a:rPr sz="1300" dirty="0"/>
              <a:t>sentito</a:t>
            </a:r>
            <a:r>
              <a:rPr sz="1300" spc="110" dirty="0"/>
              <a:t> </a:t>
            </a:r>
            <a:r>
              <a:rPr sz="1300" dirty="0"/>
              <a:t>il</a:t>
            </a:r>
            <a:r>
              <a:rPr sz="1300" spc="120" dirty="0"/>
              <a:t> </a:t>
            </a:r>
            <a:r>
              <a:rPr sz="1300" dirty="0"/>
              <a:t>Ministero</a:t>
            </a:r>
            <a:r>
              <a:rPr sz="1300" spc="110" dirty="0"/>
              <a:t> </a:t>
            </a:r>
            <a:r>
              <a:rPr sz="1300" dirty="0"/>
              <a:t>dell'interno,</a:t>
            </a:r>
            <a:r>
              <a:rPr sz="1300" spc="120" dirty="0"/>
              <a:t> </a:t>
            </a:r>
            <a:r>
              <a:rPr sz="1300" dirty="0"/>
              <a:t>dell'Agenzia</a:t>
            </a:r>
            <a:r>
              <a:rPr sz="1300" spc="110" dirty="0"/>
              <a:t> </a:t>
            </a:r>
            <a:r>
              <a:rPr sz="1300" dirty="0"/>
              <a:t>istituita</a:t>
            </a:r>
            <a:r>
              <a:rPr sz="1300" spc="114" dirty="0"/>
              <a:t> </a:t>
            </a:r>
            <a:r>
              <a:rPr sz="1300" dirty="0"/>
              <a:t>ai</a:t>
            </a:r>
            <a:r>
              <a:rPr sz="1300" spc="120" dirty="0"/>
              <a:t> </a:t>
            </a:r>
            <a:r>
              <a:rPr sz="1300" dirty="0"/>
              <a:t>sensi</a:t>
            </a:r>
            <a:r>
              <a:rPr sz="1300" spc="100" dirty="0"/>
              <a:t> </a:t>
            </a:r>
            <a:r>
              <a:rPr sz="1300" dirty="0"/>
              <a:t>del</a:t>
            </a:r>
            <a:r>
              <a:rPr sz="1300" spc="105" dirty="0"/>
              <a:t> </a:t>
            </a:r>
            <a:r>
              <a:rPr sz="1300" spc="-10" dirty="0"/>
              <a:t>decreto-</a:t>
            </a:r>
            <a:r>
              <a:rPr sz="1300" dirty="0"/>
              <a:t>legge</a:t>
            </a:r>
            <a:r>
              <a:rPr sz="1300" spc="114" dirty="0"/>
              <a:t> </a:t>
            </a:r>
            <a:r>
              <a:rPr sz="1300" dirty="0"/>
              <a:t>4</a:t>
            </a:r>
            <a:r>
              <a:rPr sz="1300" spc="114" dirty="0"/>
              <a:t> </a:t>
            </a:r>
            <a:r>
              <a:rPr sz="1300" spc="-10" dirty="0"/>
              <a:t>febbraio </a:t>
            </a:r>
            <a:r>
              <a:rPr sz="1300" dirty="0"/>
              <a:t>2010,</a:t>
            </a:r>
            <a:r>
              <a:rPr sz="1300" spc="65" dirty="0"/>
              <a:t> </a:t>
            </a:r>
            <a:r>
              <a:rPr sz="1300" dirty="0"/>
              <a:t>n.</a:t>
            </a:r>
            <a:r>
              <a:rPr sz="1300" spc="70" dirty="0"/>
              <a:t> </a:t>
            </a:r>
            <a:r>
              <a:rPr sz="1300" dirty="0"/>
              <a:t>4,</a:t>
            </a:r>
            <a:r>
              <a:rPr sz="1300" spc="80" dirty="0"/>
              <a:t> </a:t>
            </a:r>
            <a:r>
              <a:rPr sz="1300" dirty="0"/>
              <a:t>convertito,</a:t>
            </a:r>
            <a:r>
              <a:rPr sz="1300" spc="75" dirty="0"/>
              <a:t> </a:t>
            </a:r>
            <a:r>
              <a:rPr sz="1300" dirty="0"/>
              <a:t>con</a:t>
            </a:r>
            <a:r>
              <a:rPr sz="1300" spc="75" dirty="0"/>
              <a:t> </a:t>
            </a:r>
            <a:r>
              <a:rPr sz="1300" dirty="0"/>
              <a:t>modificazioni,</a:t>
            </a:r>
            <a:r>
              <a:rPr sz="1300" spc="70" dirty="0"/>
              <a:t> </a:t>
            </a:r>
            <a:r>
              <a:rPr sz="1300" dirty="0"/>
              <a:t>dalla</a:t>
            </a:r>
            <a:r>
              <a:rPr sz="1300" spc="85" dirty="0"/>
              <a:t> </a:t>
            </a:r>
            <a:r>
              <a:rPr sz="1300" dirty="0"/>
              <a:t>legge</a:t>
            </a:r>
            <a:r>
              <a:rPr sz="1300" spc="75" dirty="0"/>
              <a:t> </a:t>
            </a:r>
            <a:r>
              <a:rPr sz="1300" dirty="0"/>
              <a:t>31</a:t>
            </a:r>
            <a:r>
              <a:rPr sz="1300" spc="65" dirty="0"/>
              <a:t> </a:t>
            </a:r>
            <a:r>
              <a:rPr sz="1300" dirty="0"/>
              <a:t>marzo</a:t>
            </a:r>
            <a:r>
              <a:rPr sz="1300" spc="85" dirty="0"/>
              <a:t> </a:t>
            </a:r>
            <a:r>
              <a:rPr sz="1300" dirty="0"/>
              <a:t>2010,</a:t>
            </a:r>
            <a:r>
              <a:rPr sz="1300" spc="70" dirty="0"/>
              <a:t> </a:t>
            </a:r>
            <a:r>
              <a:rPr sz="1300" dirty="0"/>
              <a:t>n.</a:t>
            </a:r>
            <a:r>
              <a:rPr sz="1300" spc="80" dirty="0"/>
              <a:t> </a:t>
            </a:r>
            <a:r>
              <a:rPr sz="1300" dirty="0"/>
              <a:t>50.</a:t>
            </a:r>
            <a:r>
              <a:rPr sz="1300" spc="65" dirty="0"/>
              <a:t> </a:t>
            </a:r>
            <a:r>
              <a:rPr sz="1300" dirty="0"/>
              <a:t>Per</a:t>
            </a:r>
            <a:r>
              <a:rPr sz="1300" spc="80" dirty="0"/>
              <a:t> </a:t>
            </a:r>
            <a:r>
              <a:rPr sz="1300" dirty="0"/>
              <a:t>l'attuazione</a:t>
            </a:r>
            <a:r>
              <a:rPr sz="1300" spc="75" dirty="0"/>
              <a:t> </a:t>
            </a:r>
            <a:r>
              <a:rPr sz="1300" dirty="0"/>
              <a:t>delle</a:t>
            </a:r>
            <a:r>
              <a:rPr sz="1300" spc="70" dirty="0"/>
              <a:t> </a:t>
            </a:r>
            <a:r>
              <a:rPr sz="1300" dirty="0"/>
              <a:t>disposizioni</a:t>
            </a:r>
            <a:r>
              <a:rPr sz="1300" spc="70" dirty="0"/>
              <a:t> </a:t>
            </a:r>
            <a:r>
              <a:rPr sz="1300" spc="-25" dirty="0"/>
              <a:t>di </a:t>
            </a:r>
            <a:r>
              <a:rPr sz="1300" dirty="0"/>
              <a:t>cui</a:t>
            </a:r>
            <a:r>
              <a:rPr sz="1300" spc="240" dirty="0"/>
              <a:t> </a:t>
            </a:r>
            <a:r>
              <a:rPr sz="1300" dirty="0"/>
              <a:t>al</a:t>
            </a:r>
            <a:r>
              <a:rPr sz="1300" spc="245" dirty="0"/>
              <a:t> </a:t>
            </a:r>
            <a:r>
              <a:rPr sz="1300" dirty="0"/>
              <a:t>presente</a:t>
            </a:r>
            <a:r>
              <a:rPr sz="1300" spc="260" dirty="0"/>
              <a:t> </a:t>
            </a:r>
            <a:r>
              <a:rPr sz="1300" dirty="0"/>
              <a:t>comma</a:t>
            </a:r>
            <a:r>
              <a:rPr sz="1300" spc="254" dirty="0"/>
              <a:t> </a:t>
            </a:r>
            <a:r>
              <a:rPr sz="1300" dirty="0"/>
              <a:t>è</a:t>
            </a:r>
            <a:r>
              <a:rPr sz="1300" spc="245" dirty="0"/>
              <a:t> </a:t>
            </a:r>
            <a:r>
              <a:rPr sz="1300" dirty="0"/>
              <a:t>autorizzata</a:t>
            </a:r>
            <a:r>
              <a:rPr sz="1300" spc="265" dirty="0"/>
              <a:t> </a:t>
            </a:r>
            <a:r>
              <a:rPr sz="1300" dirty="0"/>
              <a:t>la</a:t>
            </a:r>
            <a:r>
              <a:rPr sz="1300" spc="260" dirty="0"/>
              <a:t> </a:t>
            </a:r>
            <a:r>
              <a:rPr sz="1300" dirty="0"/>
              <a:t>spesa</a:t>
            </a:r>
            <a:r>
              <a:rPr sz="1300" spc="245" dirty="0"/>
              <a:t> </a:t>
            </a:r>
            <a:r>
              <a:rPr sz="1300" dirty="0"/>
              <a:t>di</a:t>
            </a:r>
            <a:r>
              <a:rPr sz="1300" spc="245" dirty="0"/>
              <a:t> </a:t>
            </a:r>
            <a:r>
              <a:rPr sz="1300" dirty="0"/>
              <a:t>50.000</a:t>
            </a:r>
            <a:r>
              <a:rPr sz="1300" spc="245" dirty="0"/>
              <a:t> </a:t>
            </a:r>
            <a:r>
              <a:rPr sz="1300" dirty="0"/>
              <a:t>euro</a:t>
            </a:r>
            <a:r>
              <a:rPr sz="1300" spc="250" dirty="0"/>
              <a:t> </a:t>
            </a:r>
            <a:r>
              <a:rPr sz="1300" dirty="0"/>
              <a:t>per</a:t>
            </a:r>
            <a:r>
              <a:rPr sz="1300" spc="250" dirty="0"/>
              <a:t> </a:t>
            </a:r>
            <a:r>
              <a:rPr sz="1300" dirty="0"/>
              <a:t>l'anno</a:t>
            </a:r>
            <a:r>
              <a:rPr sz="1300" spc="250" dirty="0"/>
              <a:t> </a:t>
            </a:r>
            <a:r>
              <a:rPr sz="1300" dirty="0"/>
              <a:t>2024.</a:t>
            </a:r>
            <a:r>
              <a:rPr sz="1300" spc="254" dirty="0"/>
              <a:t> </a:t>
            </a:r>
            <a:r>
              <a:rPr sz="1300" dirty="0"/>
              <a:t>Ai</a:t>
            </a:r>
            <a:r>
              <a:rPr sz="1300" spc="254" dirty="0"/>
              <a:t> </a:t>
            </a:r>
            <a:r>
              <a:rPr sz="1300" dirty="0"/>
              <a:t>relativi</a:t>
            </a:r>
            <a:r>
              <a:rPr sz="1300" spc="254" dirty="0"/>
              <a:t> </a:t>
            </a:r>
            <a:r>
              <a:rPr sz="1300" dirty="0"/>
              <a:t>oneri</a:t>
            </a:r>
            <a:r>
              <a:rPr sz="1300" spc="254" dirty="0"/>
              <a:t> </a:t>
            </a:r>
            <a:r>
              <a:rPr sz="1300" dirty="0"/>
              <a:t>si</a:t>
            </a:r>
            <a:r>
              <a:rPr sz="1300" spc="240" dirty="0"/>
              <a:t> </a:t>
            </a:r>
            <a:r>
              <a:rPr sz="1300" spc="-10" dirty="0"/>
              <a:t>provvede </a:t>
            </a:r>
            <a:r>
              <a:rPr sz="1300" dirty="0"/>
              <a:t>mediante</a:t>
            </a:r>
            <a:r>
              <a:rPr sz="1300" spc="235" dirty="0"/>
              <a:t> </a:t>
            </a:r>
            <a:r>
              <a:rPr sz="1300" dirty="0"/>
              <a:t>corrispondente</a:t>
            </a:r>
            <a:r>
              <a:rPr sz="1300" spc="229" dirty="0"/>
              <a:t> </a:t>
            </a:r>
            <a:r>
              <a:rPr sz="1300" dirty="0"/>
              <a:t>riduzione</a:t>
            </a:r>
            <a:r>
              <a:rPr sz="1300" spc="225" dirty="0"/>
              <a:t> </a:t>
            </a:r>
            <a:r>
              <a:rPr sz="1300" dirty="0"/>
              <a:t>dello</a:t>
            </a:r>
            <a:r>
              <a:rPr sz="1300" spc="229" dirty="0"/>
              <a:t> </a:t>
            </a:r>
            <a:r>
              <a:rPr sz="1300" dirty="0"/>
              <a:t>stanziamento</a:t>
            </a:r>
            <a:r>
              <a:rPr sz="1300" spc="220" dirty="0"/>
              <a:t> </a:t>
            </a:r>
            <a:r>
              <a:rPr sz="1300" dirty="0"/>
              <a:t>del</a:t>
            </a:r>
            <a:r>
              <a:rPr sz="1300" spc="204" dirty="0"/>
              <a:t> </a:t>
            </a:r>
            <a:r>
              <a:rPr sz="1300" dirty="0"/>
              <a:t>fondo</a:t>
            </a:r>
            <a:r>
              <a:rPr sz="1300" spc="225" dirty="0"/>
              <a:t> </a:t>
            </a:r>
            <a:r>
              <a:rPr sz="1300" dirty="0"/>
              <a:t>speciale</a:t>
            </a:r>
            <a:r>
              <a:rPr sz="1300" spc="225" dirty="0"/>
              <a:t> </a:t>
            </a:r>
            <a:r>
              <a:rPr sz="1300" dirty="0"/>
              <a:t>di</a:t>
            </a:r>
            <a:r>
              <a:rPr sz="1300" spc="229" dirty="0"/>
              <a:t> </a:t>
            </a:r>
            <a:r>
              <a:rPr sz="1300" dirty="0"/>
              <a:t>conto</a:t>
            </a:r>
            <a:r>
              <a:rPr sz="1300" spc="220" dirty="0"/>
              <a:t> </a:t>
            </a:r>
            <a:r>
              <a:rPr sz="1300" dirty="0"/>
              <a:t>capitale</a:t>
            </a:r>
            <a:r>
              <a:rPr sz="1300" spc="235" dirty="0"/>
              <a:t> </a:t>
            </a:r>
            <a:r>
              <a:rPr sz="1300" dirty="0"/>
              <a:t>iscritto,</a:t>
            </a:r>
            <a:r>
              <a:rPr sz="1300" spc="225" dirty="0"/>
              <a:t> </a:t>
            </a:r>
            <a:r>
              <a:rPr sz="1300" dirty="0"/>
              <a:t>ai</a:t>
            </a:r>
            <a:r>
              <a:rPr sz="1300" spc="204" dirty="0"/>
              <a:t> </a:t>
            </a:r>
            <a:r>
              <a:rPr sz="1300" dirty="0"/>
              <a:t>fini</a:t>
            </a:r>
            <a:r>
              <a:rPr sz="1300" spc="215" dirty="0"/>
              <a:t> </a:t>
            </a:r>
            <a:r>
              <a:rPr sz="1300" spc="-25" dirty="0"/>
              <a:t>del </a:t>
            </a:r>
            <a:r>
              <a:rPr sz="1300" dirty="0"/>
              <a:t>bilancio</a:t>
            </a:r>
            <a:r>
              <a:rPr sz="1300" spc="165" dirty="0"/>
              <a:t> </a:t>
            </a:r>
            <a:r>
              <a:rPr sz="1300" dirty="0"/>
              <a:t>triennale</a:t>
            </a:r>
            <a:r>
              <a:rPr sz="1300" spc="165" dirty="0"/>
              <a:t> </a:t>
            </a:r>
            <a:r>
              <a:rPr sz="1300" spc="-10" dirty="0"/>
              <a:t>2024-</a:t>
            </a:r>
            <a:r>
              <a:rPr sz="1300" dirty="0"/>
              <a:t>2026,</a:t>
            </a:r>
            <a:r>
              <a:rPr sz="1300" spc="160" dirty="0"/>
              <a:t> </a:t>
            </a:r>
            <a:r>
              <a:rPr sz="1300" dirty="0"/>
              <a:t>nell'ambito</a:t>
            </a:r>
            <a:r>
              <a:rPr sz="1300" spc="165" dirty="0"/>
              <a:t> </a:t>
            </a:r>
            <a:r>
              <a:rPr sz="1300" dirty="0"/>
              <a:t>del</a:t>
            </a:r>
            <a:r>
              <a:rPr sz="1300" spc="155" dirty="0"/>
              <a:t> </a:t>
            </a:r>
            <a:r>
              <a:rPr sz="1300" dirty="0"/>
              <a:t>programma</a:t>
            </a:r>
            <a:r>
              <a:rPr sz="1300" spc="170" dirty="0"/>
              <a:t> </a:t>
            </a:r>
            <a:r>
              <a:rPr sz="1300" dirty="0"/>
              <a:t>“Fondi</a:t>
            </a:r>
            <a:r>
              <a:rPr sz="1300" spc="150" dirty="0"/>
              <a:t> </a:t>
            </a:r>
            <a:r>
              <a:rPr sz="1300" dirty="0"/>
              <a:t>di</a:t>
            </a:r>
            <a:r>
              <a:rPr sz="1300" spc="155" dirty="0"/>
              <a:t> </a:t>
            </a:r>
            <a:r>
              <a:rPr sz="1300" dirty="0"/>
              <a:t>riserva</a:t>
            </a:r>
            <a:r>
              <a:rPr sz="1300" spc="165" dirty="0"/>
              <a:t> </a:t>
            </a:r>
            <a:r>
              <a:rPr sz="1300" dirty="0"/>
              <a:t>e</a:t>
            </a:r>
            <a:r>
              <a:rPr sz="1300" spc="165" dirty="0"/>
              <a:t> </a:t>
            </a:r>
            <a:r>
              <a:rPr sz="1300" dirty="0"/>
              <a:t>speciali”</a:t>
            </a:r>
            <a:r>
              <a:rPr sz="1300" spc="155" dirty="0"/>
              <a:t> </a:t>
            </a:r>
            <a:r>
              <a:rPr sz="1300" dirty="0"/>
              <a:t>della</a:t>
            </a:r>
            <a:r>
              <a:rPr sz="1300" spc="165" dirty="0"/>
              <a:t> </a:t>
            </a:r>
            <a:r>
              <a:rPr sz="1300" dirty="0"/>
              <a:t>missione</a:t>
            </a:r>
            <a:r>
              <a:rPr sz="1300" spc="165" dirty="0"/>
              <a:t> </a:t>
            </a:r>
            <a:r>
              <a:rPr sz="1300" dirty="0"/>
              <a:t>“Fondi</a:t>
            </a:r>
            <a:r>
              <a:rPr sz="1300" spc="160" dirty="0"/>
              <a:t> </a:t>
            </a:r>
            <a:r>
              <a:rPr sz="1300" spc="-25" dirty="0"/>
              <a:t>da </a:t>
            </a:r>
            <a:r>
              <a:rPr sz="1300" dirty="0"/>
              <a:t>ripartire”</a:t>
            </a:r>
            <a:r>
              <a:rPr sz="1300" spc="355" dirty="0"/>
              <a:t> </a:t>
            </a:r>
            <a:r>
              <a:rPr sz="1300" dirty="0"/>
              <a:t>dello</a:t>
            </a:r>
            <a:r>
              <a:rPr sz="1300" spc="360" dirty="0"/>
              <a:t> </a:t>
            </a:r>
            <a:r>
              <a:rPr sz="1300" dirty="0"/>
              <a:t>stato</a:t>
            </a:r>
            <a:r>
              <a:rPr sz="1300" spc="360" dirty="0"/>
              <a:t> </a:t>
            </a:r>
            <a:r>
              <a:rPr sz="1300" dirty="0"/>
              <a:t>di</a:t>
            </a:r>
            <a:r>
              <a:rPr sz="1300" spc="355" dirty="0"/>
              <a:t> </a:t>
            </a:r>
            <a:r>
              <a:rPr sz="1300" dirty="0"/>
              <a:t>previsione</a:t>
            </a:r>
            <a:r>
              <a:rPr sz="1300" spc="365" dirty="0"/>
              <a:t> </a:t>
            </a:r>
            <a:r>
              <a:rPr sz="1300" dirty="0"/>
              <a:t>del</a:t>
            </a:r>
            <a:r>
              <a:rPr sz="1300" spc="355" dirty="0"/>
              <a:t> </a:t>
            </a:r>
            <a:r>
              <a:rPr sz="1300" dirty="0"/>
              <a:t>Ministero</a:t>
            </a:r>
            <a:r>
              <a:rPr sz="1300" spc="350" dirty="0"/>
              <a:t> </a:t>
            </a:r>
            <a:r>
              <a:rPr sz="1300" dirty="0"/>
              <a:t>dell'economia</a:t>
            </a:r>
            <a:r>
              <a:rPr sz="1300" spc="335" dirty="0"/>
              <a:t> </a:t>
            </a:r>
            <a:r>
              <a:rPr sz="1300" dirty="0"/>
              <a:t>e</a:t>
            </a:r>
            <a:r>
              <a:rPr sz="1300" spc="360" dirty="0"/>
              <a:t> </a:t>
            </a:r>
            <a:r>
              <a:rPr sz="1300" dirty="0"/>
              <a:t>delle</a:t>
            </a:r>
            <a:r>
              <a:rPr sz="1300" spc="350" dirty="0"/>
              <a:t> </a:t>
            </a:r>
            <a:r>
              <a:rPr sz="1300" dirty="0"/>
              <a:t>finanze</a:t>
            </a:r>
            <a:r>
              <a:rPr sz="1300" spc="355" dirty="0"/>
              <a:t> </a:t>
            </a:r>
            <a:r>
              <a:rPr sz="1300" dirty="0"/>
              <a:t>per</a:t>
            </a:r>
            <a:r>
              <a:rPr sz="1300" spc="355" dirty="0"/>
              <a:t> </a:t>
            </a:r>
            <a:r>
              <a:rPr sz="1300" dirty="0"/>
              <a:t>l'anno</a:t>
            </a:r>
            <a:r>
              <a:rPr sz="1300" spc="350" dirty="0"/>
              <a:t> </a:t>
            </a:r>
            <a:r>
              <a:rPr sz="1300" dirty="0"/>
              <a:t>2024,</a:t>
            </a:r>
            <a:r>
              <a:rPr sz="1300" spc="345" dirty="0"/>
              <a:t> </a:t>
            </a:r>
            <a:r>
              <a:rPr sz="1300" dirty="0"/>
              <a:t>allo</a:t>
            </a:r>
            <a:r>
              <a:rPr sz="1300" spc="360" dirty="0"/>
              <a:t> </a:t>
            </a:r>
            <a:r>
              <a:rPr sz="1300" spc="-10" dirty="0"/>
              <a:t>scopo </a:t>
            </a:r>
            <a:r>
              <a:rPr sz="1300" dirty="0"/>
              <a:t>parzialmente</a:t>
            </a:r>
            <a:r>
              <a:rPr sz="1300" spc="-30" dirty="0"/>
              <a:t> </a:t>
            </a:r>
            <a:r>
              <a:rPr sz="1300" dirty="0"/>
              <a:t>utilizzando</a:t>
            </a:r>
            <a:r>
              <a:rPr sz="1300" spc="-20" dirty="0"/>
              <a:t> </a:t>
            </a:r>
            <a:r>
              <a:rPr sz="1300" spc="-10" dirty="0"/>
              <a:t>l'accantonamento</a:t>
            </a:r>
            <a:r>
              <a:rPr sz="1300" spc="-35" dirty="0"/>
              <a:t> </a:t>
            </a:r>
            <a:r>
              <a:rPr sz="1300" dirty="0"/>
              <a:t>relativo</a:t>
            </a:r>
            <a:r>
              <a:rPr sz="1300" spc="-15" dirty="0"/>
              <a:t> </a:t>
            </a:r>
            <a:r>
              <a:rPr sz="1300" dirty="0"/>
              <a:t>al</a:t>
            </a:r>
            <a:r>
              <a:rPr sz="1300" spc="-20" dirty="0"/>
              <a:t> </a:t>
            </a:r>
            <a:r>
              <a:rPr sz="1300" dirty="0"/>
              <a:t>medesimo</a:t>
            </a:r>
            <a:r>
              <a:rPr sz="1300" spc="-30" dirty="0"/>
              <a:t> </a:t>
            </a:r>
            <a:r>
              <a:rPr sz="1300" spc="-10" dirty="0"/>
              <a:t>Ministero.</a:t>
            </a:r>
          </a:p>
          <a:p>
            <a:pPr marL="12700" marR="6350" algn="just">
              <a:lnSpc>
                <a:spcPct val="100000"/>
              </a:lnSpc>
              <a:spcBef>
                <a:spcPts val="5"/>
              </a:spcBef>
            </a:pPr>
            <a:r>
              <a:rPr sz="1300" spc="-10" dirty="0"/>
              <a:t>12-</a:t>
            </a:r>
            <a:r>
              <a:rPr sz="1300" dirty="0"/>
              <a:t>ter.</a:t>
            </a:r>
            <a:r>
              <a:rPr sz="1300" spc="310" dirty="0"/>
              <a:t> </a:t>
            </a:r>
            <a:r>
              <a:rPr sz="1300" dirty="0"/>
              <a:t>All'articolo</a:t>
            </a:r>
            <a:r>
              <a:rPr sz="1300" spc="305" dirty="0"/>
              <a:t> </a:t>
            </a:r>
            <a:r>
              <a:rPr sz="1300" dirty="0"/>
              <a:t>8,</a:t>
            </a:r>
            <a:r>
              <a:rPr sz="1300" spc="310" dirty="0"/>
              <a:t> </a:t>
            </a:r>
            <a:r>
              <a:rPr sz="1300" dirty="0"/>
              <a:t>comma</a:t>
            </a:r>
            <a:r>
              <a:rPr sz="1300" spc="320" dirty="0"/>
              <a:t> </a:t>
            </a:r>
            <a:r>
              <a:rPr sz="1300" dirty="0"/>
              <a:t>20,</a:t>
            </a:r>
            <a:r>
              <a:rPr sz="1300" spc="315" dirty="0"/>
              <a:t> </a:t>
            </a:r>
            <a:r>
              <a:rPr sz="1300" dirty="0"/>
              <a:t>secondo</a:t>
            </a:r>
            <a:r>
              <a:rPr sz="1300" spc="315" dirty="0"/>
              <a:t> </a:t>
            </a:r>
            <a:r>
              <a:rPr sz="1300" dirty="0"/>
              <a:t>periodo,</a:t>
            </a:r>
            <a:r>
              <a:rPr sz="1300" spc="320" dirty="0"/>
              <a:t> </a:t>
            </a:r>
            <a:r>
              <a:rPr sz="1300" dirty="0"/>
              <a:t>del</a:t>
            </a:r>
            <a:r>
              <a:rPr sz="1300" spc="310" dirty="0"/>
              <a:t> </a:t>
            </a:r>
            <a:r>
              <a:rPr sz="1300" spc="-10" dirty="0"/>
              <a:t>decreto-</a:t>
            </a:r>
            <a:r>
              <a:rPr sz="1300" dirty="0"/>
              <a:t>legge</a:t>
            </a:r>
            <a:r>
              <a:rPr sz="1300" spc="320" dirty="0"/>
              <a:t> </a:t>
            </a:r>
            <a:r>
              <a:rPr sz="1300" dirty="0"/>
              <a:t>2</a:t>
            </a:r>
            <a:r>
              <a:rPr sz="1300" spc="315" dirty="0"/>
              <a:t> </a:t>
            </a:r>
            <a:r>
              <a:rPr sz="1300" dirty="0"/>
              <a:t>marzo</a:t>
            </a:r>
            <a:r>
              <a:rPr sz="1300" spc="320" dirty="0"/>
              <a:t> </a:t>
            </a:r>
            <a:r>
              <a:rPr sz="1300" dirty="0"/>
              <a:t>2024,</a:t>
            </a:r>
            <a:r>
              <a:rPr sz="1300" spc="305" dirty="0"/>
              <a:t> </a:t>
            </a:r>
            <a:r>
              <a:rPr sz="1300" dirty="0"/>
              <a:t>n.</a:t>
            </a:r>
            <a:r>
              <a:rPr sz="1300" spc="310" dirty="0"/>
              <a:t> </a:t>
            </a:r>
            <a:r>
              <a:rPr sz="1300" dirty="0"/>
              <a:t>19,</a:t>
            </a:r>
            <a:r>
              <a:rPr sz="1300" spc="315" dirty="0"/>
              <a:t> </a:t>
            </a:r>
            <a:r>
              <a:rPr sz="1300" dirty="0"/>
              <a:t>convertito,</a:t>
            </a:r>
            <a:r>
              <a:rPr sz="1300" spc="315" dirty="0"/>
              <a:t> </a:t>
            </a:r>
            <a:r>
              <a:rPr sz="1300" spc="-25" dirty="0"/>
              <a:t>con </a:t>
            </a:r>
            <a:r>
              <a:rPr sz="1300" dirty="0"/>
              <a:t>modificazioni, dalla</a:t>
            </a:r>
            <a:r>
              <a:rPr sz="1300" spc="5" dirty="0"/>
              <a:t> </a:t>
            </a:r>
            <a:r>
              <a:rPr sz="1300" dirty="0"/>
              <a:t>legge 29</a:t>
            </a:r>
            <a:r>
              <a:rPr sz="1300" spc="-10" dirty="0"/>
              <a:t> </a:t>
            </a:r>
            <a:r>
              <a:rPr sz="1300" dirty="0"/>
              <a:t>aprile 2024,</a:t>
            </a:r>
            <a:r>
              <a:rPr sz="1300" spc="10" dirty="0"/>
              <a:t> </a:t>
            </a:r>
            <a:r>
              <a:rPr sz="1300" dirty="0"/>
              <a:t>n.</a:t>
            </a:r>
            <a:r>
              <a:rPr sz="1300" spc="-5" dirty="0"/>
              <a:t> </a:t>
            </a:r>
            <a:r>
              <a:rPr sz="1300" dirty="0"/>
              <a:t>56,</a:t>
            </a:r>
            <a:r>
              <a:rPr sz="1300" spc="-5" dirty="0"/>
              <a:t> </a:t>
            </a:r>
            <a:r>
              <a:rPr sz="1300" dirty="0"/>
              <a:t>dopo</a:t>
            </a:r>
            <a:r>
              <a:rPr sz="1300" spc="5" dirty="0"/>
              <a:t> </a:t>
            </a:r>
            <a:r>
              <a:rPr sz="1300" dirty="0"/>
              <a:t>le parole:</a:t>
            </a:r>
            <a:r>
              <a:rPr sz="1300" spc="10" dirty="0"/>
              <a:t> </a:t>
            </a:r>
            <a:r>
              <a:rPr sz="1300" dirty="0"/>
              <a:t>“con risorse</a:t>
            </a:r>
            <a:r>
              <a:rPr sz="1300" spc="-5" dirty="0"/>
              <a:t> </a:t>
            </a:r>
            <a:r>
              <a:rPr sz="1300" dirty="0"/>
              <a:t>europee”</a:t>
            </a:r>
            <a:r>
              <a:rPr sz="1300" spc="10" dirty="0"/>
              <a:t> </a:t>
            </a:r>
            <a:r>
              <a:rPr sz="1300" dirty="0"/>
              <a:t>sono inserite le</a:t>
            </a:r>
            <a:r>
              <a:rPr sz="1300" spc="10" dirty="0"/>
              <a:t> </a:t>
            </a:r>
            <a:r>
              <a:rPr sz="1300" dirty="0"/>
              <a:t>seguenti:</a:t>
            </a:r>
            <a:r>
              <a:rPr sz="1300" spc="10" dirty="0"/>
              <a:t> </a:t>
            </a:r>
            <a:r>
              <a:rPr sz="1300" spc="-25" dirty="0"/>
              <a:t>“e </a:t>
            </a:r>
            <a:r>
              <a:rPr sz="1300" dirty="0"/>
              <a:t>per</a:t>
            </a:r>
            <a:r>
              <a:rPr sz="1300" spc="-35" dirty="0"/>
              <a:t> </a:t>
            </a:r>
            <a:r>
              <a:rPr sz="1300" dirty="0"/>
              <a:t>gli</a:t>
            </a:r>
            <a:r>
              <a:rPr sz="1300" spc="-20" dirty="0"/>
              <a:t> </a:t>
            </a:r>
            <a:r>
              <a:rPr sz="1300" dirty="0"/>
              <a:t>adempimenti</a:t>
            </a:r>
            <a:r>
              <a:rPr sz="1300" spc="-45" dirty="0"/>
              <a:t> </a:t>
            </a:r>
            <a:r>
              <a:rPr sz="1300" dirty="0"/>
              <a:t>connessi</a:t>
            </a:r>
            <a:r>
              <a:rPr sz="1300" spc="-45" dirty="0"/>
              <a:t> </a:t>
            </a:r>
            <a:r>
              <a:rPr sz="1300" dirty="0"/>
              <a:t>con</a:t>
            </a:r>
            <a:r>
              <a:rPr sz="1300" spc="-35" dirty="0"/>
              <a:t> </a:t>
            </a:r>
            <a:r>
              <a:rPr sz="1300" dirty="0"/>
              <a:t>l'attuazione</a:t>
            </a:r>
            <a:r>
              <a:rPr sz="1300" spc="-55" dirty="0"/>
              <a:t> </a:t>
            </a:r>
            <a:r>
              <a:rPr sz="1300" dirty="0"/>
              <a:t>della</a:t>
            </a:r>
            <a:r>
              <a:rPr sz="1300" spc="-30" dirty="0"/>
              <a:t> </a:t>
            </a:r>
            <a:r>
              <a:rPr sz="1300" dirty="0"/>
              <a:t>nuova</a:t>
            </a:r>
            <a:r>
              <a:rPr sz="1300" spc="-35" dirty="0"/>
              <a:t> </a:t>
            </a:r>
            <a:r>
              <a:rPr sz="1300" dirty="0"/>
              <a:t>governance</a:t>
            </a:r>
            <a:r>
              <a:rPr sz="1300" spc="-40" dirty="0"/>
              <a:t> </a:t>
            </a:r>
            <a:r>
              <a:rPr sz="1300" spc="-10" dirty="0"/>
              <a:t>europea”»;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66</a:t>
            </a:fld>
            <a:endParaRPr spc="-25" dirty="0"/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113" y="1272184"/>
            <a:ext cx="386499" cy="341630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81753" y="2317564"/>
            <a:ext cx="281305" cy="13284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005D9A"/>
                </a:solidFill>
                <a:latin typeface="Arial"/>
                <a:cs typeface="Arial"/>
              </a:rPr>
              <a:t>DL</a:t>
            </a:r>
            <a:r>
              <a:rPr sz="1800" b="1" spc="-4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5D9A"/>
                </a:solidFill>
                <a:latin typeface="Arial"/>
                <a:cs typeface="Arial"/>
              </a:rPr>
              <a:t>113/2024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8612" y="637832"/>
            <a:ext cx="3471164" cy="52726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34200" y="145834"/>
            <a:ext cx="1199565" cy="983996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34407"/>
            <a:ext cx="754380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/>
              <a:t>La</a:t>
            </a:r>
            <a:r>
              <a:rPr sz="3000" spc="-25" dirty="0"/>
              <a:t> </a:t>
            </a:r>
            <a:r>
              <a:rPr sz="3000" dirty="0"/>
              <a:t>costruzione</a:t>
            </a:r>
            <a:r>
              <a:rPr sz="3000" spc="-40" dirty="0"/>
              <a:t> </a:t>
            </a:r>
            <a:r>
              <a:rPr sz="3000" dirty="0"/>
              <a:t>del</a:t>
            </a:r>
            <a:r>
              <a:rPr sz="3000" spc="-30" dirty="0"/>
              <a:t> </a:t>
            </a:r>
            <a:r>
              <a:rPr sz="3000" dirty="0"/>
              <a:t>nuovo</a:t>
            </a:r>
            <a:r>
              <a:rPr sz="3000" spc="5" dirty="0"/>
              <a:t> </a:t>
            </a:r>
            <a:r>
              <a:rPr sz="3000" dirty="0"/>
              <a:t>bilancio</a:t>
            </a:r>
            <a:r>
              <a:rPr sz="3000" spc="-45" dirty="0"/>
              <a:t> </a:t>
            </a:r>
            <a:r>
              <a:rPr sz="3000" spc="-10" dirty="0"/>
              <a:t>2025-</a:t>
            </a:r>
            <a:r>
              <a:rPr sz="3000" spc="-20" dirty="0"/>
              <a:t>2027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47050" y="4775403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00438D"/>
                </a:solidFill>
                <a:latin typeface="Arial"/>
                <a:cs typeface="Arial"/>
              </a:rPr>
              <a:t>67</a:t>
            </a:r>
            <a:endParaRPr sz="8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717294" y="945261"/>
          <a:ext cx="6998970" cy="31730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8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499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901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5844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Quando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Chi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Cosa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>
                          <a:latin typeface="Arial MT"/>
                          <a:cs typeface="Arial MT"/>
                        </a:rPr>
                        <a:t>09/10/2024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>
                          <a:latin typeface="Arial MT"/>
                          <a:cs typeface="Arial MT"/>
                        </a:rPr>
                        <a:t>MEF-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RGS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3655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Individua elenco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dettagliato</a:t>
                      </a:r>
                      <a:r>
                        <a:rPr sz="11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degli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enti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che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parteciperanno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alla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fase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pilota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della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riforma.</a:t>
                      </a:r>
                      <a:r>
                        <a:rPr sz="1100" spc="-7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Tra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questi</a:t>
                      </a:r>
                      <a:r>
                        <a:rPr sz="110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sono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compresi</a:t>
                      </a:r>
                      <a:r>
                        <a:rPr sz="11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regioni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ed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enti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locali.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Occorrerà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capire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se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tutti</a:t>
                      </a:r>
                      <a:r>
                        <a:rPr sz="11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vi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parteciperanno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o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soli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alcuni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enti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>
                          <a:latin typeface="Arial MT"/>
                          <a:cs typeface="Arial MT"/>
                        </a:rPr>
                        <a:t>09/10/2024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>
                          <a:latin typeface="Arial MT"/>
                          <a:cs typeface="Arial MT"/>
                        </a:rPr>
                        <a:t>MEF-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RGS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2127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Fornisce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le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istruzioni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di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natura</a:t>
                      </a:r>
                      <a:r>
                        <a:rPr sz="110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procedurale</a:t>
                      </a:r>
                      <a:r>
                        <a:rPr sz="11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e</a:t>
                      </a:r>
                      <a:r>
                        <a:rPr sz="11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tecnico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contabile</a:t>
                      </a:r>
                      <a:r>
                        <a:rPr sz="11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in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relazione all'utilizzo</a:t>
                      </a:r>
                      <a:r>
                        <a:rPr sz="11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dei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modelli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di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raccordo</a:t>
                      </a:r>
                      <a:r>
                        <a:rPr sz="110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fra</a:t>
                      </a:r>
                      <a:r>
                        <a:rPr sz="110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il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piano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dei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conti</a:t>
                      </a:r>
                      <a:r>
                        <a:rPr sz="11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di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cui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alla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milestone M1C1-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108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e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le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voci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dei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principali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piani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dei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conti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e</a:t>
                      </a:r>
                      <a:r>
                        <a:rPr sz="11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modelli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contabili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vigenti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>
                          <a:latin typeface="Arial MT"/>
                          <a:cs typeface="Arial MT"/>
                        </a:rPr>
                        <a:t>31/03/2025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25" dirty="0">
                          <a:latin typeface="Arial MT"/>
                          <a:cs typeface="Arial MT"/>
                        </a:rPr>
                        <a:t>MEF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Stabilisce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requisiti</a:t>
                      </a:r>
                      <a:r>
                        <a:rPr sz="1100" spc="-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generali</a:t>
                      </a:r>
                      <a:r>
                        <a:rPr sz="110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che</a:t>
                      </a:r>
                      <a:r>
                        <a:rPr sz="11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devono</a:t>
                      </a:r>
                      <a:r>
                        <a:rPr sz="11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possedere</a:t>
                      </a:r>
                      <a:r>
                        <a:rPr sz="110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1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sistemi</a:t>
                      </a:r>
                      <a:r>
                        <a:rPr sz="11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informativi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608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>
                          <a:latin typeface="Arial MT"/>
                          <a:cs typeface="Arial MT"/>
                        </a:rPr>
                        <a:t>30/04/2026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PA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individuate</a:t>
                      </a:r>
                      <a:endParaRPr sz="1100">
                        <a:latin typeface="Arial MT"/>
                        <a:cs typeface="Arial MT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dal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MEF-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RGS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Effettuano</a:t>
                      </a:r>
                      <a:r>
                        <a:rPr sz="1100" spc="2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un’analisi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 degli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interventi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di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adeguamento</a:t>
                      </a:r>
                      <a:r>
                        <a:rPr sz="110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dei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propri</a:t>
                      </a:r>
                      <a:r>
                        <a:rPr sz="11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sistemi</a:t>
                      </a:r>
                      <a:endParaRPr sz="1100">
                        <a:latin typeface="Arial MT"/>
                        <a:cs typeface="Arial M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informativi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il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recepimento</a:t>
                      </a:r>
                      <a:r>
                        <a:rPr sz="1100" spc="-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degli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standard</a:t>
                      </a:r>
                      <a:r>
                        <a:rPr sz="110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contabili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296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100" spc="-10" dirty="0">
                          <a:latin typeface="Arial MT"/>
                          <a:cs typeface="Arial MT"/>
                        </a:rPr>
                        <a:t>30/04/2026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5938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PA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individuate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dal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MEF-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RGS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1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l’esercizio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2025</a:t>
                      </a:r>
                      <a:r>
                        <a:rPr sz="110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approvano:</a:t>
                      </a:r>
                      <a:endParaRPr sz="1100">
                        <a:latin typeface="Arial MT"/>
                        <a:cs typeface="Arial MT"/>
                      </a:endParaRPr>
                    </a:p>
                    <a:p>
                      <a:pPr marL="263525" indent="-171450">
                        <a:lnSpc>
                          <a:spcPct val="100000"/>
                        </a:lnSpc>
                        <a:buFont typeface="Wingdings"/>
                        <a:buChar char=""/>
                        <a:tabLst>
                          <a:tab pos="263525" algn="l"/>
                        </a:tabLst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gli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schemi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previsti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dal d.lgs.</a:t>
                      </a:r>
                      <a:r>
                        <a:rPr sz="11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118/2011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(rendiconto,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CE,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SP)</a:t>
                      </a:r>
                      <a:endParaRPr sz="1100">
                        <a:latin typeface="Arial MT"/>
                        <a:cs typeface="Arial MT"/>
                      </a:endParaRPr>
                    </a:p>
                    <a:p>
                      <a:pPr marL="262890" marR="172720" indent="-171450">
                        <a:lnSpc>
                          <a:spcPct val="100000"/>
                        </a:lnSpc>
                        <a:buFont typeface="Wingdings"/>
                        <a:buChar char=""/>
                        <a:tabLst>
                          <a:tab pos="264160" algn="l"/>
                        </a:tabLst>
                      </a:pPr>
                      <a:r>
                        <a:rPr sz="1100" dirty="0">
                          <a:latin typeface="Arial MT"/>
                          <a:cs typeface="Arial MT"/>
                        </a:rPr>
                        <a:t>lo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SP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ed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il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CE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secondo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le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nuove</a:t>
                      </a:r>
                      <a:r>
                        <a:rPr sz="11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regole</a:t>
                      </a:r>
                      <a:r>
                        <a:rPr sz="11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Accrual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(sono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con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finalità 	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conoscitiva),</a:t>
                      </a:r>
                      <a:r>
                        <a:rPr sz="110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previa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riclassificazione</a:t>
                      </a:r>
                      <a:r>
                        <a:rPr sz="11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delle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voci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secondo</a:t>
                      </a:r>
                      <a:r>
                        <a:rPr sz="1100" spc="-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il</a:t>
                      </a:r>
                      <a:r>
                        <a:rPr sz="11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piano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dei</a:t>
                      </a:r>
                      <a:r>
                        <a:rPr sz="11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conti 	multidimensionale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419811" y="641730"/>
            <a:ext cx="76276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La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norma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detta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tempistiche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l’avvio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fase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pilota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riforma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1.15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(Accrual)</a:t>
            </a:r>
            <a:endParaRPr sz="1600">
              <a:latin typeface="Arial MT"/>
              <a:cs typeface="Arial M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290192"/>
            <a:ext cx="1914524" cy="245808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720723" y="4160011"/>
            <a:ext cx="6924675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gli</a:t>
            </a:r>
            <a:r>
              <a:rPr sz="1400" b="1" i="1" spc="1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schemi</a:t>
            </a:r>
            <a:r>
              <a:rPr sz="1400" b="1" i="1" spc="1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400" b="1" i="1" spc="1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400" b="1" i="1" spc="1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400" b="1" i="1" spc="1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l’esercizio</a:t>
            </a:r>
            <a:r>
              <a:rPr sz="1400" b="1" i="1" spc="1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2025</a:t>
            </a:r>
            <a:r>
              <a:rPr sz="1400" b="1" i="1" spc="1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sono</a:t>
            </a:r>
            <a:r>
              <a:rPr sz="1400" b="1" i="1" spc="1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prodotti</a:t>
            </a:r>
            <a:r>
              <a:rPr sz="1400" b="1" i="1" spc="1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a</a:t>
            </a:r>
            <a:r>
              <a:rPr sz="1400" b="1" i="1" spc="1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soli</a:t>
            </a:r>
            <a:r>
              <a:rPr sz="1400" b="1" i="1" spc="1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fini</a:t>
            </a:r>
            <a:r>
              <a:rPr sz="1400" b="1" i="1" spc="17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400" b="1" i="1" spc="15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438D"/>
                </a:solidFill>
                <a:latin typeface="Arial"/>
                <a:cs typeface="Arial"/>
              </a:rPr>
              <a:t>sperimen-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tazione;</a:t>
            </a:r>
            <a:r>
              <a:rPr sz="1400" b="1" i="1" spc="3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non</a:t>
            </a:r>
            <a:r>
              <a:rPr sz="1400" b="1" i="1" spc="3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hanno</a:t>
            </a:r>
            <a:r>
              <a:rPr sz="1400" b="1" i="1" spc="3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valore</a:t>
            </a:r>
            <a:r>
              <a:rPr sz="1400" b="1" i="1" spc="3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giuridico</a:t>
            </a:r>
            <a:r>
              <a:rPr sz="1400" b="1" i="1" spc="3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1400" b="1" i="1" spc="3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sono</a:t>
            </a:r>
            <a:r>
              <a:rPr sz="1400" b="1" i="1" spc="3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aggiuntivi</a:t>
            </a:r>
            <a:r>
              <a:rPr sz="1400" b="1" i="1" spc="3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1400" b="1" i="1" spc="3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non</a:t>
            </a:r>
            <a:r>
              <a:rPr sz="1400" b="1" i="1" spc="3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sostitutivi</a:t>
            </a:r>
            <a:r>
              <a:rPr sz="1400" b="1" i="1" spc="3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438D"/>
                </a:solidFill>
                <a:latin typeface="Arial"/>
                <a:cs typeface="Arial"/>
              </a:rPr>
              <a:t>degli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schemi</a:t>
            </a:r>
            <a:r>
              <a:rPr sz="1400" b="1" i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di bilancio</a:t>
            </a:r>
            <a:r>
              <a:rPr sz="1400" b="1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e</a:t>
            </a:r>
            <a:r>
              <a:rPr sz="14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di rendiconto</a:t>
            </a:r>
            <a:r>
              <a:rPr sz="1400" b="1" i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previsti</a:t>
            </a:r>
            <a:r>
              <a:rPr sz="1400" b="1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dalla</a:t>
            </a:r>
            <a:r>
              <a:rPr sz="1400" b="1" i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normativa</a:t>
            </a:r>
            <a:r>
              <a:rPr sz="1400" b="1" i="1" spc="-6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vigente</a:t>
            </a:r>
            <a:r>
              <a:rPr sz="1400" b="1" i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spc="-25" dirty="0">
                <a:solidFill>
                  <a:srgbClr val="00438D"/>
                </a:solidFill>
                <a:latin typeface="Arial"/>
                <a:cs typeface="Arial"/>
              </a:rPr>
              <a:t>che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20723" y="4800396"/>
            <a:ext cx="31178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restano</a:t>
            </a:r>
            <a:r>
              <a:rPr sz="1400" b="1" i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in</a:t>
            </a:r>
            <a:r>
              <a:rPr sz="1400" b="1" i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vigore</a:t>
            </a:r>
            <a:r>
              <a:rPr sz="14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per</a:t>
            </a:r>
            <a:r>
              <a:rPr sz="1400" b="1" i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lo</a:t>
            </a:r>
            <a:r>
              <a:rPr sz="1400" b="1" i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438D"/>
                </a:solidFill>
                <a:latin typeface="Arial"/>
                <a:cs typeface="Arial"/>
              </a:rPr>
              <a:t>stesso</a:t>
            </a:r>
            <a:r>
              <a:rPr sz="1400" b="1" i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i="1" spc="-20" dirty="0">
                <a:solidFill>
                  <a:srgbClr val="00438D"/>
                </a:solidFill>
                <a:latin typeface="Arial"/>
                <a:cs typeface="Arial"/>
              </a:rPr>
              <a:t>anno.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Altre</a:t>
            </a:r>
            <a:r>
              <a:rPr spc="-35" dirty="0"/>
              <a:t> </a:t>
            </a:r>
            <a:r>
              <a:rPr dirty="0"/>
              <a:t>novità</a:t>
            </a:r>
            <a:r>
              <a:rPr spc="-40" dirty="0"/>
              <a:t> </a:t>
            </a:r>
            <a:r>
              <a:rPr spc="-10" dirty="0"/>
              <a:t>normative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68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775881" y="659320"/>
            <a:ext cx="7861300" cy="3056890"/>
            <a:chOff x="775881" y="659320"/>
            <a:chExt cx="7861300" cy="3056890"/>
          </a:xfrm>
        </p:grpSpPr>
        <p:sp>
          <p:nvSpPr>
            <p:cNvPr id="4" name="object 4"/>
            <p:cNvSpPr/>
            <p:nvPr/>
          </p:nvSpPr>
          <p:spPr>
            <a:xfrm>
              <a:off x="780643" y="664083"/>
              <a:ext cx="7851775" cy="3047365"/>
            </a:xfrm>
            <a:custGeom>
              <a:avLst/>
              <a:gdLst/>
              <a:ahLst/>
              <a:cxnLst/>
              <a:rect l="l" t="t" r="r" b="b"/>
              <a:pathLst>
                <a:path w="7851775" h="3047365">
                  <a:moveTo>
                    <a:pt x="7851521" y="0"/>
                  </a:moveTo>
                  <a:lnTo>
                    <a:pt x="0" y="0"/>
                  </a:lnTo>
                  <a:lnTo>
                    <a:pt x="0" y="3046983"/>
                  </a:lnTo>
                  <a:lnTo>
                    <a:pt x="7851521" y="3046983"/>
                  </a:lnTo>
                  <a:lnTo>
                    <a:pt x="7851521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80643" y="664083"/>
              <a:ext cx="7851775" cy="3047365"/>
            </a:xfrm>
            <a:custGeom>
              <a:avLst/>
              <a:gdLst/>
              <a:ahLst/>
              <a:cxnLst/>
              <a:rect l="l" t="t" r="r" b="b"/>
              <a:pathLst>
                <a:path w="7851775" h="3047365">
                  <a:moveTo>
                    <a:pt x="0" y="3046983"/>
                  </a:moveTo>
                  <a:lnTo>
                    <a:pt x="7851521" y="3046983"/>
                  </a:lnTo>
                  <a:lnTo>
                    <a:pt x="7851521" y="0"/>
                  </a:lnTo>
                  <a:lnTo>
                    <a:pt x="0" y="0"/>
                  </a:lnTo>
                  <a:lnTo>
                    <a:pt x="0" y="3046983"/>
                  </a:lnTo>
                  <a:close/>
                </a:path>
              </a:pathLst>
            </a:custGeom>
            <a:ln w="9525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859637" y="692911"/>
            <a:ext cx="7696834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Art.</a:t>
            </a:r>
            <a:r>
              <a:rPr sz="1200" b="1" spc="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17.</a:t>
            </a:r>
            <a:r>
              <a:rPr sz="1200" b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Disposizioni</a:t>
            </a:r>
            <a:r>
              <a:rPr sz="1200" b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200" b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materia</a:t>
            </a:r>
            <a:r>
              <a:rPr sz="1200" b="1" spc="-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incasso</a:t>
            </a:r>
            <a:r>
              <a:rPr sz="1200" b="1" spc="-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da</a:t>
            </a:r>
            <a:r>
              <a:rPr sz="1200" b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parte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dei</a:t>
            </a:r>
            <a:r>
              <a:rPr sz="1200" b="1" spc="-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concessionari</a:t>
            </a:r>
            <a:endParaRPr sz="1200">
              <a:latin typeface="Arial"/>
              <a:cs typeface="Arial"/>
            </a:endParaRPr>
          </a:p>
          <a:p>
            <a:pPr marL="12700" marR="6350" algn="just">
              <a:lnSpc>
                <a:spcPct val="100000"/>
              </a:lnSpc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</a:t>
            </a:r>
            <a:r>
              <a:rPr sz="1200" spc="2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locali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che</a:t>
            </a:r>
            <a:r>
              <a:rPr sz="1200" spc="2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non</a:t>
            </a:r>
            <a:r>
              <a:rPr sz="120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hanno</a:t>
            </a:r>
            <a:r>
              <a:rPr sz="1200" spc="2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aperto</a:t>
            </a:r>
            <a:r>
              <a:rPr sz="1200" spc="2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loro</a:t>
            </a:r>
            <a:r>
              <a:rPr sz="1200" spc="2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conti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correnti</a:t>
            </a:r>
            <a:r>
              <a:rPr sz="120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dedicati</a:t>
            </a:r>
            <a:r>
              <a:rPr sz="1200" spc="25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alla</a:t>
            </a:r>
            <a:r>
              <a:rPr sz="1200" spc="2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riscossione</a:t>
            </a:r>
            <a:r>
              <a:rPr sz="120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entrate</a:t>
            </a:r>
            <a:r>
              <a:rPr sz="1200" spc="2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oggetto</a:t>
            </a:r>
            <a:r>
              <a:rPr sz="1200" spc="2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di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affidamento,</a:t>
            </a:r>
            <a:r>
              <a:rPr sz="1200" spc="1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</a:t>
            </a:r>
            <a:r>
              <a:rPr sz="1200" spc="1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attuazione</a:t>
            </a:r>
            <a:r>
              <a:rPr sz="1200" spc="1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dell'articolo</a:t>
            </a:r>
            <a:r>
              <a:rPr sz="1200" spc="1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1,</a:t>
            </a:r>
            <a:r>
              <a:rPr sz="1200" spc="1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1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790,</a:t>
            </a:r>
            <a:r>
              <a:rPr sz="1200" spc="1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della</a:t>
            </a:r>
            <a:r>
              <a:rPr sz="1200" spc="1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legge</a:t>
            </a:r>
            <a:r>
              <a:rPr sz="1200" spc="1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27</a:t>
            </a:r>
            <a:r>
              <a:rPr sz="1200" spc="1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dicembre</a:t>
            </a:r>
            <a:r>
              <a:rPr sz="1200" spc="18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2019,</a:t>
            </a:r>
            <a:r>
              <a:rPr sz="1200" spc="18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1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160,</a:t>
            </a:r>
            <a:r>
              <a:rPr sz="1200" spc="1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vi</a:t>
            </a:r>
            <a:r>
              <a:rPr sz="1200" b="1" spc="20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provvedono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entro</a:t>
            </a:r>
            <a:r>
              <a:rPr sz="1200" b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il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31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dicembre</a:t>
            </a:r>
            <a:r>
              <a:rPr sz="1200" b="1" spc="-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2025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.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Fino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momento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dell'adempimento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tale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obbligo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parte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locali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interessati,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nei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riguardi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dei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soggetti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all'articolo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52,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5,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lettera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b),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numeri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1),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2)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4),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decreto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legislativo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15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dicembre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1997,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446,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che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hanno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incassato</a:t>
            </a:r>
            <a:r>
              <a:rPr sz="1200" spc="11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direttamente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1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entrate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degli</a:t>
            </a:r>
            <a:r>
              <a:rPr sz="1200" spc="1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enti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locali</a:t>
            </a:r>
            <a:r>
              <a:rPr sz="1200" spc="1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che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hanno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loro</a:t>
            </a:r>
            <a:r>
              <a:rPr sz="1200" spc="1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affidato</a:t>
            </a:r>
            <a:r>
              <a:rPr sz="1200" spc="1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la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relativa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riscossione,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non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trova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applicazione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l'articolo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14,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2,</a:t>
            </a:r>
            <a:r>
              <a:rPr sz="1200" spc="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lettera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i),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3,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decreto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Ministro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dell'economia</a:t>
            </a:r>
            <a:r>
              <a:rPr sz="120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delle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finanze</a:t>
            </a:r>
            <a:r>
              <a:rPr sz="120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13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aprile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2022,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101,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sempre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che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5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stessi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soggetti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riversino</a:t>
            </a:r>
            <a:r>
              <a:rPr sz="1200" spc="6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entro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dieci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giorni</a:t>
            </a:r>
            <a:r>
              <a:rPr sz="1200" spc="6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le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somme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incassate</a:t>
            </a:r>
            <a:r>
              <a:rPr sz="1200" spc="-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sul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tesoreria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dell'ente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locale</a:t>
            </a:r>
            <a:r>
              <a:rPr sz="1200" spc="-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spettano.</a:t>
            </a:r>
            <a:endParaRPr sz="120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2.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Avvenuta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l'apertura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conto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corrente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dedicato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1,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entro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la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data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ivi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pure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indicata,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soggetti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di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19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all'articolo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52,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5,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lettera</a:t>
            </a:r>
            <a:r>
              <a:rPr sz="1200" spc="2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b),</a:t>
            </a:r>
            <a:r>
              <a:rPr sz="1200" spc="1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numeri</a:t>
            </a:r>
            <a:r>
              <a:rPr sz="1200" spc="1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1),</a:t>
            </a:r>
            <a:r>
              <a:rPr sz="120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2)</a:t>
            </a:r>
            <a:r>
              <a:rPr sz="1200" spc="1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4),</a:t>
            </a:r>
            <a:r>
              <a:rPr sz="120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</a:t>
            </a:r>
            <a:r>
              <a:rPr sz="1200" spc="1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decreto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legislativo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15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dicembre</a:t>
            </a:r>
            <a:r>
              <a:rPr sz="120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1997,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n.</a:t>
            </a:r>
            <a:r>
              <a:rPr sz="120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446,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continuano</a:t>
            </a:r>
            <a:r>
              <a:rPr sz="1200" spc="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nondimeno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ad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incassare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direttamente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somme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</a:t>
            </a:r>
            <a:r>
              <a:rPr sz="1200" spc="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cui</a:t>
            </a:r>
            <a:r>
              <a:rPr sz="1200" spc="3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medesimo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comma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1,</a:t>
            </a:r>
            <a:r>
              <a:rPr sz="1200" spc="5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gli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stessi</a:t>
            </a:r>
            <a:r>
              <a:rPr sz="1200" spc="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decadono</a:t>
            </a:r>
            <a:r>
              <a:rPr sz="1200" spc="4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di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diritto</a:t>
            </a:r>
            <a:r>
              <a:rPr sz="1200" spc="1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dalle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singole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gestioni</a:t>
            </a:r>
            <a:r>
              <a:rPr sz="120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</a:t>
            </a:r>
            <a:r>
              <a:rPr sz="1200" spc="2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relazione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alle</a:t>
            </a:r>
            <a:r>
              <a:rPr sz="120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quali</a:t>
            </a:r>
            <a:r>
              <a:rPr sz="1200" spc="20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tale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incasso</a:t>
            </a:r>
            <a:r>
              <a:rPr sz="1200" spc="1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diretto</a:t>
            </a:r>
            <a:r>
              <a:rPr sz="1200" spc="2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viene</a:t>
            </a:r>
            <a:r>
              <a:rPr sz="1200" spc="19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protratto.</a:t>
            </a:r>
            <a:r>
              <a:rPr sz="1200" spc="204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Se</a:t>
            </a:r>
            <a:r>
              <a:rPr sz="1200" b="1" spc="204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gli</a:t>
            </a:r>
            <a:r>
              <a:rPr sz="1200" b="1" spc="21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enti</a:t>
            </a:r>
            <a:r>
              <a:rPr sz="1200" b="1" spc="2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locali</a:t>
            </a:r>
            <a:r>
              <a:rPr sz="1200" b="1" spc="21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non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adempiono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all'obbligo</a:t>
            </a:r>
            <a:r>
              <a:rPr sz="1200" b="1" spc="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cui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al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comma</a:t>
            </a:r>
            <a:r>
              <a:rPr sz="1200" b="1" spc="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1</a:t>
            </a:r>
            <a:r>
              <a:rPr sz="1200" b="1" spc="4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entro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la</a:t>
            </a:r>
            <a:r>
              <a:rPr sz="1200" b="1" spc="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data</a:t>
            </a:r>
            <a:r>
              <a:rPr sz="1200" b="1" spc="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ivi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indicata,</a:t>
            </a:r>
            <a:r>
              <a:rPr sz="1200" b="1" spc="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rapporti</a:t>
            </a:r>
            <a:r>
              <a:rPr sz="1200" b="1" spc="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affidamento</a:t>
            </a:r>
            <a:r>
              <a:rPr sz="1200" b="1" spc="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dei</a:t>
            </a:r>
            <a:r>
              <a:rPr sz="1200" b="1" spc="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servizi</a:t>
            </a:r>
            <a:r>
              <a:rPr sz="1200" b="1" spc="5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di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accertamento</a:t>
            </a:r>
            <a:r>
              <a:rPr sz="1200" b="1" spc="8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</a:t>
            </a:r>
            <a:r>
              <a:rPr sz="1200" b="1" spc="8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</a:t>
            </a:r>
            <a:r>
              <a:rPr sz="1200" b="1" spc="8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riscossione</a:t>
            </a:r>
            <a:r>
              <a:rPr sz="1200" b="1" spc="9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dei</a:t>
            </a:r>
            <a:r>
              <a:rPr sz="1200" b="1" spc="8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tributi</a:t>
            </a:r>
            <a:r>
              <a:rPr sz="1200" b="1" spc="9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</a:t>
            </a:r>
            <a:r>
              <a:rPr sz="1200" b="1" spc="9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delle</a:t>
            </a:r>
            <a:r>
              <a:rPr sz="1200" b="1" spc="8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entrate</a:t>
            </a:r>
            <a:r>
              <a:rPr sz="1200" b="1" spc="8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in</a:t>
            </a:r>
            <a:r>
              <a:rPr sz="1200" b="1" spc="7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essere</a:t>
            </a:r>
            <a:r>
              <a:rPr sz="1200" b="1" spc="8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al</a:t>
            </a:r>
            <a:r>
              <a:rPr sz="1200" b="1" spc="8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1</a:t>
            </a:r>
            <a:r>
              <a:rPr sz="1200" b="1" dirty="0">
                <a:solidFill>
                  <a:srgbClr val="005CB7"/>
                </a:solidFill>
                <a:latin typeface="Times New Roman"/>
                <a:cs typeface="Times New Roman"/>
              </a:rPr>
              <a:t>°</a:t>
            </a:r>
            <a:r>
              <a:rPr sz="1200" b="1" spc="110" dirty="0">
                <a:solidFill>
                  <a:srgbClr val="005CB7"/>
                </a:solidFill>
                <a:latin typeface="Times New Roman"/>
                <a:cs typeface="Times New Roman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gennaio</a:t>
            </a:r>
            <a:r>
              <a:rPr sz="1200" b="1" spc="8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2026</a:t>
            </a:r>
            <a:r>
              <a:rPr sz="1200" b="1" spc="7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restano</a:t>
            </a:r>
            <a:r>
              <a:rPr sz="1200" b="1" spc="8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sospesi</a:t>
            </a:r>
            <a:r>
              <a:rPr sz="1200" b="1" spc="7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di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diritto</a:t>
            </a:r>
            <a:r>
              <a:rPr sz="1200" b="1" spc="-4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sino</a:t>
            </a:r>
            <a:r>
              <a:rPr sz="1200" b="1" spc="-2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all'effettivo</a:t>
            </a:r>
            <a:r>
              <a:rPr sz="1200" b="1" spc="-2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adempimento</a:t>
            </a:r>
            <a:r>
              <a:rPr sz="1200" b="1" spc="-5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del</a:t>
            </a:r>
            <a:r>
              <a:rPr sz="1200" b="1" spc="-35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5CB7"/>
                </a:solidFill>
                <a:latin typeface="Arial"/>
                <a:cs typeface="Arial"/>
              </a:rPr>
              <a:t>predetto</a:t>
            </a:r>
            <a:r>
              <a:rPr sz="1200" b="1" spc="-30" dirty="0">
                <a:solidFill>
                  <a:srgbClr val="005CB7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5CB7"/>
                </a:solidFill>
                <a:latin typeface="Arial"/>
                <a:cs typeface="Arial"/>
              </a:rPr>
              <a:t>obbligo.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397" y="664083"/>
            <a:ext cx="386499" cy="304698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68037" y="1524068"/>
            <a:ext cx="281305" cy="13284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005D9A"/>
                </a:solidFill>
                <a:latin typeface="Arial"/>
                <a:cs typeface="Arial"/>
              </a:rPr>
              <a:t>DL</a:t>
            </a:r>
            <a:r>
              <a:rPr sz="1800" b="1" spc="-40" dirty="0">
                <a:solidFill>
                  <a:srgbClr val="005D9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5D9A"/>
                </a:solidFill>
                <a:latin typeface="Arial"/>
                <a:cs typeface="Arial"/>
              </a:rPr>
              <a:t>113/2024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73726" y="3228846"/>
            <a:ext cx="2456814" cy="1914652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62" y="2125967"/>
            <a:ext cx="2125726" cy="212572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0591" y="173836"/>
            <a:ext cx="754380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/>
              <a:t>La</a:t>
            </a:r>
            <a:r>
              <a:rPr sz="3000" spc="-25" dirty="0"/>
              <a:t> </a:t>
            </a:r>
            <a:r>
              <a:rPr sz="3000" dirty="0"/>
              <a:t>costruzione</a:t>
            </a:r>
            <a:r>
              <a:rPr sz="3000" spc="-40" dirty="0"/>
              <a:t> </a:t>
            </a:r>
            <a:r>
              <a:rPr sz="3000" dirty="0"/>
              <a:t>del</a:t>
            </a:r>
            <a:r>
              <a:rPr sz="3000" spc="-30" dirty="0"/>
              <a:t> </a:t>
            </a:r>
            <a:r>
              <a:rPr sz="3000" dirty="0"/>
              <a:t>nuovo</a:t>
            </a:r>
            <a:r>
              <a:rPr sz="3000" spc="5" dirty="0"/>
              <a:t> </a:t>
            </a:r>
            <a:r>
              <a:rPr sz="3000" dirty="0"/>
              <a:t>bilancio</a:t>
            </a:r>
            <a:r>
              <a:rPr sz="3000" spc="-45" dirty="0"/>
              <a:t> </a:t>
            </a:r>
            <a:r>
              <a:rPr sz="3000" spc="-10" dirty="0"/>
              <a:t>2025-</a:t>
            </a:r>
            <a:r>
              <a:rPr sz="3000" spc="-20" dirty="0"/>
              <a:t>2027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69</a:t>
            </a:fld>
            <a:endParaRPr spc="-25" dirty="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0591" y="807466"/>
            <a:ext cx="3296716" cy="95275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52119" y="945261"/>
            <a:ext cx="301371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FINO</a:t>
            </a:r>
            <a:r>
              <a:rPr sz="1400" b="1" spc="-8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AL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31/12/2025</a:t>
            </a:r>
            <a:r>
              <a:rPr sz="1400" b="1" spc="-6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(O</a:t>
            </a:r>
            <a:r>
              <a:rPr sz="14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COMUNQUE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FINO</a:t>
            </a:r>
            <a:r>
              <a:rPr sz="1400" b="1" spc="-9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ALLA</a:t>
            </a:r>
            <a:r>
              <a:rPr sz="1400" b="1" spc="-60" dirty="0">
                <a:solidFill>
                  <a:srgbClr val="00438D"/>
                </a:solidFill>
                <a:latin typeface="Arial"/>
                <a:cs typeface="Arial"/>
              </a:rPr>
              <a:t> DATA</a:t>
            </a:r>
            <a:r>
              <a:rPr sz="14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DI</a:t>
            </a:r>
            <a:r>
              <a:rPr sz="1400" b="1" spc="-7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APERTURA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DEI</a:t>
            </a:r>
            <a:r>
              <a:rPr sz="14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CONTI</a:t>
            </a:r>
            <a:r>
              <a:rPr sz="1400" b="1" spc="-3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438D"/>
                </a:solidFill>
                <a:latin typeface="Arial"/>
                <a:cs typeface="Arial"/>
              </a:rPr>
              <a:t>CORRENTI</a:t>
            </a:r>
            <a:r>
              <a:rPr sz="14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438D"/>
                </a:solidFill>
                <a:latin typeface="Arial"/>
                <a:cs typeface="Arial"/>
              </a:rPr>
              <a:t>DEDICATI)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108073" y="2036826"/>
            <a:ext cx="1499235" cy="1273810"/>
          </a:xfrm>
          <a:custGeom>
            <a:avLst/>
            <a:gdLst/>
            <a:ahLst/>
            <a:cxnLst/>
            <a:rect l="l" t="t" r="r" b="b"/>
            <a:pathLst>
              <a:path w="1499235" h="1273810">
                <a:moveTo>
                  <a:pt x="1333880" y="0"/>
                </a:moveTo>
                <a:lnTo>
                  <a:pt x="165226" y="0"/>
                </a:lnTo>
                <a:lnTo>
                  <a:pt x="121326" y="5907"/>
                </a:lnTo>
                <a:lnTo>
                  <a:pt x="81863" y="22577"/>
                </a:lnTo>
                <a:lnTo>
                  <a:pt x="48418" y="48434"/>
                </a:lnTo>
                <a:lnTo>
                  <a:pt x="22573" y="81900"/>
                </a:lnTo>
                <a:lnTo>
                  <a:pt x="5906" y="121399"/>
                </a:lnTo>
                <a:lnTo>
                  <a:pt x="0" y="165354"/>
                </a:lnTo>
                <a:lnTo>
                  <a:pt x="0" y="1107948"/>
                </a:lnTo>
                <a:lnTo>
                  <a:pt x="5906" y="1151902"/>
                </a:lnTo>
                <a:lnTo>
                  <a:pt x="22573" y="1191401"/>
                </a:lnTo>
                <a:lnTo>
                  <a:pt x="48418" y="1224867"/>
                </a:lnTo>
                <a:lnTo>
                  <a:pt x="81863" y="1250724"/>
                </a:lnTo>
                <a:lnTo>
                  <a:pt x="121326" y="1267394"/>
                </a:lnTo>
                <a:lnTo>
                  <a:pt x="165226" y="1273302"/>
                </a:lnTo>
                <a:lnTo>
                  <a:pt x="1333880" y="1273302"/>
                </a:lnTo>
                <a:lnTo>
                  <a:pt x="1377835" y="1267394"/>
                </a:lnTo>
                <a:lnTo>
                  <a:pt x="1417334" y="1250724"/>
                </a:lnTo>
                <a:lnTo>
                  <a:pt x="1450800" y="1224867"/>
                </a:lnTo>
                <a:lnTo>
                  <a:pt x="1476657" y="1191401"/>
                </a:lnTo>
                <a:lnTo>
                  <a:pt x="1493327" y="1151902"/>
                </a:lnTo>
                <a:lnTo>
                  <a:pt x="1499235" y="1107948"/>
                </a:lnTo>
                <a:lnTo>
                  <a:pt x="1499235" y="165354"/>
                </a:lnTo>
                <a:lnTo>
                  <a:pt x="1493327" y="121399"/>
                </a:lnTo>
                <a:lnTo>
                  <a:pt x="1476657" y="81900"/>
                </a:lnTo>
                <a:lnTo>
                  <a:pt x="1450800" y="48434"/>
                </a:lnTo>
                <a:lnTo>
                  <a:pt x="1417334" y="22577"/>
                </a:lnTo>
                <a:lnTo>
                  <a:pt x="1377835" y="5907"/>
                </a:lnTo>
                <a:lnTo>
                  <a:pt x="1333880" y="0"/>
                </a:lnTo>
                <a:close/>
              </a:path>
            </a:pathLst>
          </a:custGeom>
          <a:solidFill>
            <a:srgbClr val="0043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374519" y="2291333"/>
            <a:ext cx="966469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FBBB17"/>
                </a:solidFill>
                <a:latin typeface="Arial"/>
                <a:cs typeface="Arial"/>
              </a:rPr>
              <a:t>DAL</a:t>
            </a:r>
            <a:r>
              <a:rPr sz="1600" b="1" spc="-35" dirty="0">
                <a:solidFill>
                  <a:srgbClr val="FBBB17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FBBB17"/>
                </a:solidFill>
                <a:latin typeface="Arial"/>
                <a:cs typeface="Arial"/>
              </a:rPr>
              <a:t>1° </a:t>
            </a:r>
            <a:r>
              <a:rPr sz="1600" b="1" spc="-20" dirty="0">
                <a:solidFill>
                  <a:srgbClr val="FBBB17"/>
                </a:solidFill>
                <a:latin typeface="Arial"/>
                <a:cs typeface="Arial"/>
              </a:rPr>
              <a:t>GENNAIO 2026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789298" y="807466"/>
            <a:ext cx="4957445" cy="953135"/>
          </a:xfrm>
          <a:custGeom>
            <a:avLst/>
            <a:gdLst/>
            <a:ahLst/>
            <a:cxnLst/>
            <a:rect l="l" t="t" r="r" b="b"/>
            <a:pathLst>
              <a:path w="4957445" h="953135">
                <a:moveTo>
                  <a:pt x="4833239" y="0"/>
                </a:moveTo>
                <a:lnTo>
                  <a:pt x="123698" y="0"/>
                </a:lnTo>
                <a:lnTo>
                  <a:pt x="75545" y="9719"/>
                </a:lnTo>
                <a:lnTo>
                  <a:pt x="36226" y="36226"/>
                </a:lnTo>
                <a:lnTo>
                  <a:pt x="9719" y="75545"/>
                </a:lnTo>
                <a:lnTo>
                  <a:pt x="0" y="123698"/>
                </a:lnTo>
                <a:lnTo>
                  <a:pt x="0" y="829056"/>
                </a:lnTo>
                <a:lnTo>
                  <a:pt x="9719" y="877208"/>
                </a:lnTo>
                <a:lnTo>
                  <a:pt x="36226" y="916527"/>
                </a:lnTo>
                <a:lnTo>
                  <a:pt x="75545" y="943034"/>
                </a:lnTo>
                <a:lnTo>
                  <a:pt x="123698" y="952754"/>
                </a:lnTo>
                <a:lnTo>
                  <a:pt x="4833239" y="952754"/>
                </a:lnTo>
                <a:lnTo>
                  <a:pt x="4881391" y="943034"/>
                </a:lnTo>
                <a:lnTo>
                  <a:pt x="4920710" y="916527"/>
                </a:lnTo>
                <a:lnTo>
                  <a:pt x="4947217" y="877208"/>
                </a:lnTo>
                <a:lnTo>
                  <a:pt x="4956936" y="829056"/>
                </a:lnTo>
                <a:lnTo>
                  <a:pt x="4956936" y="123698"/>
                </a:lnTo>
                <a:lnTo>
                  <a:pt x="4947217" y="75545"/>
                </a:lnTo>
                <a:lnTo>
                  <a:pt x="4920710" y="36226"/>
                </a:lnTo>
                <a:lnTo>
                  <a:pt x="4881391" y="9719"/>
                </a:lnTo>
                <a:lnTo>
                  <a:pt x="4833239" y="0"/>
                </a:lnTo>
                <a:close/>
              </a:path>
            </a:pathLst>
          </a:custGeom>
          <a:solidFill>
            <a:srgbClr val="FFF1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003040" y="809625"/>
            <a:ext cx="452628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Gli</a:t>
            </a:r>
            <a:r>
              <a:rPr sz="12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enti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locali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possono</a:t>
            </a:r>
            <a:r>
              <a:rPr sz="12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continuare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a</a:t>
            </a:r>
            <a:r>
              <a:rPr sz="12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far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riscuotere</a:t>
            </a:r>
            <a:r>
              <a:rPr sz="12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le</a:t>
            </a:r>
            <a:r>
              <a:rPr sz="12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proprie</a:t>
            </a:r>
            <a:r>
              <a:rPr sz="12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entrate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direttamente</a:t>
            </a:r>
            <a:r>
              <a:rPr sz="12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su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conti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correnti</a:t>
            </a:r>
            <a:r>
              <a:rPr sz="12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postali</a:t>
            </a:r>
            <a:r>
              <a:rPr sz="12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intestati</a:t>
            </a:r>
            <a:r>
              <a:rPr sz="12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ai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concessionari</a:t>
            </a:r>
            <a:r>
              <a:rPr sz="12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della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riscossione,</a:t>
            </a:r>
            <a:r>
              <a:rPr sz="12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in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deroga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al</a:t>
            </a:r>
            <a:r>
              <a:rPr sz="12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comma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790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della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legge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160/2019.</a:t>
            </a:r>
            <a:r>
              <a:rPr sz="12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In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tal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caso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concessionari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decadono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dall’Albo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a condizione</a:t>
            </a:r>
            <a:r>
              <a:rPr sz="12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che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riversino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entro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10gg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le</a:t>
            </a:r>
            <a:r>
              <a:rPr sz="12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somme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incassate</a:t>
            </a:r>
            <a:r>
              <a:rPr sz="12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sul</a:t>
            </a:r>
            <a:r>
              <a:rPr sz="12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conto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tesoreria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789298" y="2036826"/>
            <a:ext cx="4957445" cy="1273810"/>
          </a:xfrm>
          <a:custGeom>
            <a:avLst/>
            <a:gdLst/>
            <a:ahLst/>
            <a:cxnLst/>
            <a:rect l="l" t="t" r="r" b="b"/>
            <a:pathLst>
              <a:path w="4957445" h="1273810">
                <a:moveTo>
                  <a:pt x="4791583" y="0"/>
                </a:moveTo>
                <a:lnTo>
                  <a:pt x="165353" y="0"/>
                </a:lnTo>
                <a:lnTo>
                  <a:pt x="121399" y="5907"/>
                </a:lnTo>
                <a:lnTo>
                  <a:pt x="81900" y="22577"/>
                </a:lnTo>
                <a:lnTo>
                  <a:pt x="48434" y="48434"/>
                </a:lnTo>
                <a:lnTo>
                  <a:pt x="22577" y="81900"/>
                </a:lnTo>
                <a:lnTo>
                  <a:pt x="5907" y="121399"/>
                </a:lnTo>
                <a:lnTo>
                  <a:pt x="0" y="165354"/>
                </a:lnTo>
                <a:lnTo>
                  <a:pt x="0" y="1107948"/>
                </a:lnTo>
                <a:lnTo>
                  <a:pt x="5907" y="1151902"/>
                </a:lnTo>
                <a:lnTo>
                  <a:pt x="22577" y="1191401"/>
                </a:lnTo>
                <a:lnTo>
                  <a:pt x="48434" y="1224867"/>
                </a:lnTo>
                <a:lnTo>
                  <a:pt x="81900" y="1250724"/>
                </a:lnTo>
                <a:lnTo>
                  <a:pt x="121399" y="1267394"/>
                </a:lnTo>
                <a:lnTo>
                  <a:pt x="165353" y="1273302"/>
                </a:lnTo>
                <a:lnTo>
                  <a:pt x="4791583" y="1273302"/>
                </a:lnTo>
                <a:lnTo>
                  <a:pt x="4835537" y="1267394"/>
                </a:lnTo>
                <a:lnTo>
                  <a:pt x="4875036" y="1250724"/>
                </a:lnTo>
                <a:lnTo>
                  <a:pt x="4908502" y="1224867"/>
                </a:lnTo>
                <a:lnTo>
                  <a:pt x="4934359" y="1191401"/>
                </a:lnTo>
                <a:lnTo>
                  <a:pt x="4951029" y="1151902"/>
                </a:lnTo>
                <a:lnTo>
                  <a:pt x="4956936" y="1107948"/>
                </a:lnTo>
                <a:lnTo>
                  <a:pt x="4956936" y="165354"/>
                </a:lnTo>
                <a:lnTo>
                  <a:pt x="4951029" y="121399"/>
                </a:lnTo>
                <a:lnTo>
                  <a:pt x="4934359" y="81900"/>
                </a:lnTo>
                <a:lnTo>
                  <a:pt x="4908502" y="48434"/>
                </a:lnTo>
                <a:lnTo>
                  <a:pt x="4875036" y="22577"/>
                </a:lnTo>
                <a:lnTo>
                  <a:pt x="4835537" y="5907"/>
                </a:lnTo>
                <a:lnTo>
                  <a:pt x="4791583" y="0"/>
                </a:lnTo>
                <a:close/>
              </a:path>
            </a:pathLst>
          </a:custGeom>
          <a:solidFill>
            <a:srgbClr val="B4C6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126229" y="2107768"/>
            <a:ext cx="4279265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Dalla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data</a:t>
            </a:r>
            <a:r>
              <a:rPr sz="12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apertura</a:t>
            </a:r>
            <a:r>
              <a:rPr sz="12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del</a:t>
            </a:r>
            <a:r>
              <a:rPr sz="12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conto</a:t>
            </a:r>
            <a:r>
              <a:rPr sz="12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dedicato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intestato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all’ente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se</a:t>
            </a:r>
            <a:r>
              <a:rPr sz="1200" spc="-50" dirty="0">
                <a:solidFill>
                  <a:srgbClr val="00438D"/>
                </a:solidFill>
                <a:latin typeface="Arial MT"/>
                <a:cs typeface="Arial MT"/>
              </a:rPr>
              <a:t> i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concessionari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continuano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ad</a:t>
            </a:r>
            <a:r>
              <a:rPr sz="1200" spc="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incassare</a:t>
            </a:r>
            <a:r>
              <a:rPr sz="12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direttamente,</a:t>
            </a:r>
            <a:r>
              <a:rPr sz="12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decadono dall’Albo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53661" y="2839973"/>
            <a:ext cx="42259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5080" indent="-6858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Dal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1°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gennaio</a:t>
            </a:r>
            <a:r>
              <a:rPr sz="12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2026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se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gli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enti</a:t>
            </a:r>
            <a:r>
              <a:rPr sz="12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locali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adempiono,</a:t>
            </a:r>
            <a:r>
              <a:rPr sz="12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vengono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sospesi</a:t>
            </a:r>
            <a:r>
              <a:rPr sz="12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 contratti</a:t>
            </a:r>
            <a:r>
              <a:rPr sz="12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2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affidamento</a:t>
            </a:r>
            <a:r>
              <a:rPr sz="12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438D"/>
                </a:solidFill>
                <a:latin typeface="Arial MT"/>
                <a:cs typeface="Arial MT"/>
              </a:rPr>
              <a:t>in</a:t>
            </a:r>
            <a:r>
              <a:rPr sz="1200" spc="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438D"/>
                </a:solidFill>
                <a:latin typeface="Arial MT"/>
                <a:cs typeface="Arial MT"/>
              </a:rPr>
              <a:t>essere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55110" y="2959356"/>
            <a:ext cx="4063365" cy="21841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9540" y="-613793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  <p:grpSp>
        <p:nvGrpSpPr>
          <p:cNvPr id="3" name="object 3"/>
          <p:cNvGrpSpPr/>
          <p:nvPr/>
        </p:nvGrpSpPr>
        <p:grpSpPr>
          <a:xfrm>
            <a:off x="237743" y="628904"/>
            <a:ext cx="1551305" cy="694690"/>
            <a:chOff x="237743" y="628904"/>
            <a:chExt cx="1551305" cy="694690"/>
          </a:xfrm>
        </p:grpSpPr>
        <p:sp>
          <p:nvSpPr>
            <p:cNvPr id="4" name="object 4"/>
            <p:cNvSpPr/>
            <p:nvPr/>
          </p:nvSpPr>
          <p:spPr>
            <a:xfrm>
              <a:off x="244094" y="634999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67" y="681990"/>
                  </a:lnTo>
                  <a:lnTo>
                    <a:pt x="109867" y="110490"/>
                  </a:lnTo>
                  <a:lnTo>
                    <a:pt x="1538605" y="110490"/>
                  </a:lnTo>
                  <a:lnTo>
                    <a:pt x="1538605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44093" y="635254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1538605" y="109855"/>
                  </a:lnTo>
                  <a:lnTo>
                    <a:pt x="109867" y="109855"/>
                  </a:lnTo>
                  <a:lnTo>
                    <a:pt x="109867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538605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89636" y="776173"/>
            <a:ext cx="13093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2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dirty="0">
                <a:latin typeface="Arial"/>
                <a:cs typeface="Arial"/>
              </a:rPr>
              <a:t>Il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bilancio</a:t>
            </a:r>
            <a:r>
              <a:rPr sz="1200" b="1" spc="-10" dirty="0">
                <a:latin typeface="Arial"/>
                <a:cs typeface="Arial"/>
              </a:rPr>
              <a:t> tecnico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836168" y="543940"/>
            <a:ext cx="4258795" cy="3954615"/>
            <a:chOff x="1812289" y="635342"/>
            <a:chExt cx="4581525" cy="442404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12289" y="635342"/>
              <a:ext cx="853173" cy="8749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40862" y="1510206"/>
              <a:ext cx="3552825" cy="3549140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2590800" y="543940"/>
            <a:ext cx="594995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A</a:t>
            </a:r>
            <a:r>
              <a:rPr sz="1600" spc="-11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prescindere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dagli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indirizzi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della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Giunta,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entro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15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settembre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il </a:t>
            </a:r>
            <a:r>
              <a:rPr sz="1600" dirty="0">
                <a:latin typeface="Arial MT"/>
                <a:cs typeface="Arial MT"/>
              </a:rPr>
              <a:t>responsabile</a:t>
            </a:r>
            <a:r>
              <a:rPr sz="1600" spc="-7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finanziario</a:t>
            </a:r>
            <a:r>
              <a:rPr sz="1600" spc="-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deve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comunque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elaborare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bilancio </a:t>
            </a:r>
            <a:r>
              <a:rPr sz="1600" dirty="0">
                <a:latin typeface="Arial MT"/>
                <a:cs typeface="Arial MT"/>
              </a:rPr>
              <a:t>tecnico,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composto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dai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seguenti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prospetti:</a:t>
            </a:r>
            <a:endParaRPr sz="1600" dirty="0">
              <a:latin typeface="Arial MT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244093" y="1080642"/>
            <a:ext cx="8037195" cy="3851910"/>
            <a:chOff x="244093" y="1080642"/>
            <a:chExt cx="8037195" cy="3851910"/>
          </a:xfrm>
        </p:grpSpPr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4093" y="1757819"/>
              <a:ext cx="2596769" cy="259676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81495" y="3765981"/>
              <a:ext cx="1399794" cy="116648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92467" y="1080642"/>
              <a:ext cx="1115504" cy="1274825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6824218" y="2708275"/>
            <a:ext cx="189230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1438D"/>
                </a:solidFill>
                <a:latin typeface="Arial"/>
                <a:cs typeface="Arial"/>
              </a:rPr>
              <a:t>Quali</a:t>
            </a:r>
            <a:r>
              <a:rPr sz="1800" b="1" spc="-2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1438D"/>
                </a:solidFill>
                <a:latin typeface="Arial"/>
                <a:cs typeface="Arial"/>
              </a:rPr>
              <a:t>previsioni </a:t>
            </a:r>
            <a:r>
              <a:rPr sz="1800" b="1" dirty="0">
                <a:solidFill>
                  <a:srgbClr val="01438D"/>
                </a:solidFill>
                <a:latin typeface="Arial"/>
                <a:cs typeface="Arial"/>
              </a:rPr>
              <a:t>deve</a:t>
            </a:r>
            <a:r>
              <a:rPr sz="1800" b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1438D"/>
                </a:solidFill>
                <a:latin typeface="Arial"/>
                <a:cs typeface="Arial"/>
              </a:rPr>
              <a:t>contenere</a:t>
            </a:r>
            <a:r>
              <a:rPr sz="1800" b="1" spc="-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01438D"/>
                </a:solidFill>
                <a:latin typeface="Arial"/>
                <a:cs typeface="Arial"/>
              </a:rPr>
              <a:t>il </a:t>
            </a:r>
            <a:r>
              <a:rPr sz="1800" b="1" dirty="0">
                <a:solidFill>
                  <a:srgbClr val="01438D"/>
                </a:solidFill>
                <a:latin typeface="Arial"/>
                <a:cs typeface="Arial"/>
              </a:rPr>
              <a:t>bilancio</a:t>
            </a:r>
            <a:r>
              <a:rPr sz="1800" b="1" spc="-3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1438D"/>
                </a:solidFill>
                <a:latin typeface="Arial"/>
                <a:cs typeface="Arial"/>
              </a:rPr>
              <a:t>tecnico?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6700" y="-504533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Novità</a:t>
            </a:r>
            <a:r>
              <a:rPr spc="-30" dirty="0"/>
              <a:t> </a:t>
            </a:r>
            <a:r>
              <a:rPr dirty="0"/>
              <a:t>normative</a:t>
            </a:r>
            <a:r>
              <a:rPr spc="-30" dirty="0"/>
              <a:t> </a:t>
            </a:r>
            <a:r>
              <a:rPr dirty="0"/>
              <a:t>DL</a:t>
            </a:r>
            <a:r>
              <a:rPr spc="-95" dirty="0"/>
              <a:t> </a:t>
            </a:r>
            <a:r>
              <a:rPr spc="-10" dirty="0"/>
              <a:t>113/2024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70</a:t>
            </a:fld>
            <a:endParaRPr spc="-25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2900" y="1129283"/>
            <a:ext cx="8426196" cy="1659635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74904" y="679294"/>
            <a:ext cx="7884795" cy="1731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Il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DL</a:t>
            </a:r>
            <a:r>
              <a:rPr sz="1600" spc="-8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113/2024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modifica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disciplina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delle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b="1" spc="-20" dirty="0">
                <a:solidFill>
                  <a:srgbClr val="00438D"/>
                </a:solidFill>
                <a:latin typeface="Arial"/>
                <a:cs typeface="Arial"/>
              </a:rPr>
              <a:t>PICCOLE-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MEDIE</a:t>
            </a:r>
            <a:r>
              <a:rPr sz="1600" b="1" spc="-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OPERE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5"/>
              </a:spcBef>
            </a:pPr>
            <a:endParaRPr sz="1600" dirty="0">
              <a:latin typeface="Arial"/>
              <a:cs typeface="Arial"/>
            </a:endParaRPr>
          </a:p>
          <a:p>
            <a:pPr marL="2522220">
              <a:lnSpc>
                <a:spcPct val="100000"/>
              </a:lnSpc>
            </a:pP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PICCOLE</a:t>
            </a:r>
            <a:r>
              <a:rPr sz="16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OPERE</a:t>
            </a:r>
            <a:r>
              <a:rPr sz="16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(legge</a:t>
            </a:r>
            <a:r>
              <a:rPr sz="1600" b="1" spc="-2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160/2019)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:</a:t>
            </a:r>
            <a:endParaRPr sz="1600" dirty="0">
              <a:latin typeface="Arial MT"/>
              <a:cs typeface="Arial MT"/>
            </a:endParaRPr>
          </a:p>
          <a:p>
            <a:pPr marL="1476375" indent="-342900">
              <a:lnSpc>
                <a:spcPct val="100000"/>
              </a:lnSpc>
              <a:buAutoNum type="arabicParenR"/>
              <a:tabLst>
                <a:tab pos="1476375" algn="l"/>
              </a:tabLst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Viene</a:t>
            </a:r>
            <a:r>
              <a:rPr sz="16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prorogato</a:t>
            </a:r>
            <a:r>
              <a:rPr sz="16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al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30/11/2024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il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termine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per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la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richiesta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del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CUP</a:t>
            </a:r>
            <a:endParaRPr sz="1600" dirty="0">
              <a:latin typeface="Arial MT"/>
              <a:cs typeface="Arial MT"/>
            </a:endParaRPr>
          </a:p>
          <a:p>
            <a:pPr marL="915669" indent="-342900">
              <a:lnSpc>
                <a:spcPct val="100000"/>
              </a:lnSpc>
              <a:spcBef>
                <a:spcPts val="5"/>
              </a:spcBef>
              <a:buAutoNum type="arabicParenR"/>
              <a:tabLst>
                <a:tab pos="915669" algn="l"/>
              </a:tabLst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È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differito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al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31/12/2024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il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termine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per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aggiudicare</a:t>
            </a:r>
            <a:r>
              <a:rPr sz="1600" spc="-5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lavori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del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contributo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2024</a:t>
            </a:r>
            <a:endParaRPr sz="1600" dirty="0">
              <a:latin typeface="Arial MT"/>
              <a:cs typeface="Arial MT"/>
            </a:endParaRPr>
          </a:p>
          <a:p>
            <a:pPr marL="866775" indent="-342900">
              <a:lnSpc>
                <a:spcPct val="100000"/>
              </a:lnSpc>
              <a:buAutoNum type="arabicParenR"/>
              <a:tabLst>
                <a:tab pos="866775" algn="l"/>
              </a:tabLst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La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revoca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dei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contributi</a:t>
            </a:r>
            <a:r>
              <a:rPr sz="16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sarà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disposta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entro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il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28/02/2025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per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tutte</a:t>
            </a:r>
            <a:r>
              <a:rPr sz="16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le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annualità</a:t>
            </a:r>
            <a:endParaRPr sz="1600" dirty="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2900" y="2884677"/>
            <a:ext cx="8426196" cy="1659661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84682" y="3088639"/>
            <a:ext cx="774255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MEDIE</a:t>
            </a:r>
            <a:r>
              <a:rPr sz="1600" b="1" spc="-5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OPERE</a:t>
            </a:r>
            <a:r>
              <a:rPr sz="16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38D"/>
                </a:solidFill>
                <a:latin typeface="Arial"/>
                <a:cs typeface="Arial"/>
              </a:rPr>
              <a:t>(legge</a:t>
            </a:r>
            <a:r>
              <a:rPr sz="1600" b="1" spc="-1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438D"/>
                </a:solidFill>
                <a:latin typeface="Arial"/>
                <a:cs typeface="Arial"/>
              </a:rPr>
              <a:t>145/2018)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:</a:t>
            </a:r>
            <a:endParaRPr sz="1600">
              <a:latin typeface="Arial MT"/>
              <a:cs typeface="Arial MT"/>
            </a:endParaRPr>
          </a:p>
          <a:p>
            <a:pPr marL="518159" marR="173355" indent="-117475">
              <a:lnSpc>
                <a:spcPct val="100000"/>
              </a:lnSpc>
              <a:buAutoNum type="arabicParenR"/>
              <a:tabLst>
                <a:tab pos="518159" algn="l"/>
                <a:tab pos="743585" algn="l"/>
              </a:tabLst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	Possono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essere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finanziate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tutte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le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opere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di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messa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in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sicurezza</a:t>
            </a:r>
            <a:r>
              <a:rPr sz="1600" spc="-4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del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rischio idrogeologico,</a:t>
            </a:r>
            <a:r>
              <a:rPr sz="1600" spc="-5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strade,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ponti,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viadotti,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edifici</a:t>
            </a:r>
            <a:r>
              <a:rPr sz="16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(con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precedenza</a:t>
            </a:r>
            <a:r>
              <a:rPr sz="1600" spc="-4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quelli</a:t>
            </a:r>
            <a:r>
              <a:rPr sz="16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scolastici)</a:t>
            </a:r>
            <a:endParaRPr sz="1600">
              <a:latin typeface="Arial MT"/>
              <a:cs typeface="Arial MT"/>
            </a:endParaRPr>
          </a:p>
          <a:p>
            <a:pPr marL="354965" indent="-342265">
              <a:lnSpc>
                <a:spcPct val="100000"/>
              </a:lnSpc>
              <a:buAutoNum type="arabicParenR"/>
              <a:tabLst>
                <a:tab pos="354965" algn="l"/>
              </a:tabLst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Non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sono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soggetti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proroga</a:t>
            </a:r>
            <a:r>
              <a:rPr sz="1600" spc="-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contributi</a:t>
            </a:r>
            <a:r>
              <a:rPr sz="1600" spc="-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2022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per</a:t>
            </a:r>
            <a:r>
              <a:rPr sz="1600" spc="-1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</a:t>
            </a:r>
            <a:r>
              <a:rPr sz="1600" spc="-2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quali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sia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avvenuta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la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stipula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25" dirty="0">
                <a:solidFill>
                  <a:srgbClr val="00438D"/>
                </a:solidFill>
                <a:latin typeface="Arial MT"/>
                <a:cs typeface="Arial MT"/>
              </a:rPr>
              <a:t>del</a:t>
            </a:r>
            <a:endParaRPr sz="1600">
              <a:latin typeface="Arial MT"/>
              <a:cs typeface="Arial MT"/>
            </a:endParaRPr>
          </a:p>
          <a:p>
            <a:pPr marL="2785110">
              <a:lnSpc>
                <a:spcPct val="100000"/>
              </a:lnSpc>
            </a:pP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contratto</a:t>
            </a:r>
            <a:r>
              <a:rPr sz="1600" spc="-35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entro</a:t>
            </a:r>
            <a:r>
              <a:rPr sz="1600" spc="-3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00438D"/>
                </a:solidFill>
                <a:latin typeface="Arial MT"/>
                <a:cs typeface="Arial MT"/>
              </a:rPr>
              <a:t>il</a:t>
            </a:r>
            <a:r>
              <a:rPr sz="1600" spc="-60" dirty="0">
                <a:solidFill>
                  <a:srgbClr val="00438D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00438D"/>
                </a:solidFill>
                <a:latin typeface="Arial MT"/>
                <a:cs typeface="Arial MT"/>
              </a:rPr>
              <a:t>15/11/2022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2884" y="185165"/>
            <a:ext cx="48602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La</a:t>
            </a:r>
            <a:r>
              <a:rPr sz="1800" b="1" spc="-2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costruzione</a:t>
            </a:r>
            <a:r>
              <a:rPr sz="1800" b="1" spc="-4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del</a:t>
            </a:r>
            <a:r>
              <a:rPr sz="1800" b="1" spc="-30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nuovo</a:t>
            </a:r>
            <a:r>
              <a:rPr sz="1800" b="1" spc="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438D"/>
                </a:solidFill>
                <a:latin typeface="Arial"/>
                <a:cs typeface="Arial"/>
              </a:rPr>
              <a:t>bilancio</a:t>
            </a:r>
            <a:r>
              <a:rPr sz="1800" b="1" spc="-45" dirty="0">
                <a:solidFill>
                  <a:srgbClr val="00438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438D"/>
                </a:solidFill>
                <a:latin typeface="Arial"/>
                <a:cs typeface="Arial"/>
              </a:rPr>
              <a:t>2025-</a:t>
            </a:r>
            <a:r>
              <a:rPr sz="1800" b="1" spc="-20" dirty="0">
                <a:solidFill>
                  <a:srgbClr val="00438D"/>
                </a:solidFill>
                <a:latin typeface="Arial"/>
                <a:cs typeface="Arial"/>
              </a:rPr>
              <a:t>2027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67043" y="720915"/>
            <a:ext cx="8647430" cy="3934460"/>
            <a:chOff x="167043" y="720915"/>
            <a:chExt cx="8647430" cy="39344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95119" y="730440"/>
              <a:ext cx="6709283" cy="391490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090420" y="725677"/>
              <a:ext cx="6718934" cy="3924935"/>
            </a:xfrm>
            <a:custGeom>
              <a:avLst/>
              <a:gdLst/>
              <a:ahLst/>
              <a:cxnLst/>
              <a:rect l="l" t="t" r="r" b="b"/>
              <a:pathLst>
                <a:path w="6718934" h="3924935">
                  <a:moveTo>
                    <a:pt x="0" y="3924427"/>
                  </a:moveTo>
                  <a:lnTo>
                    <a:pt x="6718808" y="3924427"/>
                  </a:lnTo>
                  <a:lnTo>
                    <a:pt x="6718808" y="0"/>
                  </a:lnTo>
                  <a:lnTo>
                    <a:pt x="0" y="0"/>
                  </a:lnTo>
                  <a:lnTo>
                    <a:pt x="0" y="3924427"/>
                  </a:lnTo>
                  <a:close/>
                </a:path>
              </a:pathLst>
            </a:custGeom>
            <a:ln w="9525">
              <a:solidFill>
                <a:srgbClr val="005C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595" y="730440"/>
              <a:ext cx="1840864" cy="92043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7043" y="2687827"/>
              <a:ext cx="1870417" cy="1177290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71</a:t>
            </a:fld>
            <a:endParaRPr spc="-25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7743" y="0"/>
            <a:ext cx="8906510" cy="5143500"/>
            <a:chOff x="237743" y="0"/>
            <a:chExt cx="8906510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69589" y="393191"/>
              <a:ext cx="2740152" cy="27984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44094" y="634999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67" y="681990"/>
                  </a:lnTo>
                  <a:lnTo>
                    <a:pt x="109867" y="110490"/>
                  </a:lnTo>
                  <a:lnTo>
                    <a:pt x="1538605" y="110490"/>
                  </a:lnTo>
                  <a:lnTo>
                    <a:pt x="1538605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44093" y="635254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1538605" y="109855"/>
                  </a:lnTo>
                  <a:lnTo>
                    <a:pt x="109867" y="109855"/>
                  </a:lnTo>
                  <a:lnTo>
                    <a:pt x="109867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538605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89636" y="776173"/>
            <a:ext cx="13093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2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dirty="0">
                <a:latin typeface="Arial"/>
                <a:cs typeface="Arial"/>
              </a:rPr>
              <a:t>Il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bilancio</a:t>
            </a:r>
            <a:r>
              <a:rPr sz="1200" b="1" spc="-10" dirty="0">
                <a:latin typeface="Arial"/>
                <a:cs typeface="Arial"/>
              </a:rPr>
              <a:t> tecnico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2884" y="1344295"/>
            <a:ext cx="333057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Secondo</a:t>
            </a:r>
            <a:r>
              <a:rPr sz="1400" spc="3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quanto</a:t>
            </a:r>
            <a:r>
              <a:rPr sz="1400" spc="3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previsto</a:t>
            </a:r>
            <a:r>
              <a:rPr sz="1400" spc="3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dall’es.</a:t>
            </a:r>
            <a:r>
              <a:rPr sz="1400" spc="3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n.</a:t>
            </a:r>
            <a:r>
              <a:rPr sz="1400" spc="3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2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il </a:t>
            </a:r>
            <a:r>
              <a:rPr sz="1400" dirty="0">
                <a:latin typeface="Arial MT"/>
                <a:cs typeface="Arial MT"/>
              </a:rPr>
              <a:t>bilancio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tecnico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“</a:t>
            </a:r>
            <a:r>
              <a:rPr sz="1400" i="1" dirty="0">
                <a:latin typeface="Arial"/>
                <a:cs typeface="Arial"/>
              </a:rPr>
              <a:t>è</a:t>
            </a:r>
            <a:r>
              <a:rPr sz="1400" i="1" spc="34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elaborato</a:t>
            </a:r>
            <a:r>
              <a:rPr sz="1400" i="1" spc="34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sulla</a:t>
            </a:r>
            <a:r>
              <a:rPr sz="1400" i="1" spc="345" dirty="0">
                <a:latin typeface="Arial"/>
                <a:cs typeface="Arial"/>
              </a:rPr>
              <a:t> </a:t>
            </a:r>
            <a:r>
              <a:rPr sz="1400" i="1" spc="-20" dirty="0">
                <a:latin typeface="Arial"/>
                <a:cs typeface="Arial"/>
              </a:rPr>
              <a:t>base </a:t>
            </a:r>
            <a:r>
              <a:rPr sz="1400" i="1" dirty="0">
                <a:latin typeface="Arial"/>
                <a:cs typeface="Arial"/>
              </a:rPr>
              <a:t>delle</a:t>
            </a:r>
            <a:r>
              <a:rPr sz="1400" i="1" spc="38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linee</a:t>
            </a:r>
            <a:r>
              <a:rPr sz="1400" i="1" spc="37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strategiche</a:t>
            </a:r>
            <a:r>
              <a:rPr sz="1400" i="1" spc="39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ed</a:t>
            </a:r>
            <a:r>
              <a:rPr sz="1400" i="1" spc="38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operative</a:t>
            </a:r>
            <a:r>
              <a:rPr sz="1400" i="1" spc="380" dirty="0">
                <a:latin typeface="Arial"/>
                <a:cs typeface="Arial"/>
              </a:rPr>
              <a:t> </a:t>
            </a:r>
            <a:r>
              <a:rPr sz="1400" i="1" spc="-25" dirty="0">
                <a:latin typeface="Arial"/>
                <a:cs typeface="Arial"/>
              </a:rPr>
              <a:t>del </a:t>
            </a:r>
            <a:r>
              <a:rPr sz="1400" i="1" dirty="0">
                <a:latin typeface="Arial"/>
                <a:cs typeface="Arial"/>
              </a:rPr>
              <a:t>DUP</a:t>
            </a:r>
            <a:r>
              <a:rPr sz="1400" i="1" spc="170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2025-</a:t>
            </a:r>
            <a:r>
              <a:rPr sz="1400" i="1" dirty="0">
                <a:latin typeface="Arial"/>
                <a:cs typeface="Arial"/>
              </a:rPr>
              <a:t>2027</a:t>
            </a:r>
            <a:r>
              <a:rPr sz="1400" i="1" spc="20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e</a:t>
            </a:r>
            <a:r>
              <a:rPr sz="1400" i="1" spc="20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per</a:t>
            </a:r>
            <a:r>
              <a:rPr sz="1400" i="1" spc="20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le</a:t>
            </a:r>
            <a:r>
              <a:rPr sz="1400" i="1" spc="204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previsioni</a:t>
            </a:r>
            <a:r>
              <a:rPr sz="1400" i="1" spc="204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delle </a:t>
            </a:r>
            <a:r>
              <a:rPr sz="1400" i="1" dirty="0">
                <a:latin typeface="Arial"/>
                <a:cs typeface="Arial"/>
              </a:rPr>
              <a:t>entrate</a:t>
            </a:r>
            <a:r>
              <a:rPr sz="1400" i="1" spc="10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e</a:t>
            </a:r>
            <a:r>
              <a:rPr sz="1400" i="1" spc="8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delle</a:t>
            </a:r>
            <a:r>
              <a:rPr sz="1400" i="1" spc="9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spese</a:t>
            </a:r>
            <a:r>
              <a:rPr sz="1400" i="1" spc="9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che</a:t>
            </a:r>
            <a:r>
              <a:rPr sz="1400" i="1" spc="9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non</a:t>
            </a:r>
            <a:r>
              <a:rPr sz="1400" i="1" spc="9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sono</a:t>
            </a:r>
            <a:r>
              <a:rPr sz="1400" i="1" spc="85" dirty="0">
                <a:latin typeface="Arial"/>
                <a:cs typeface="Arial"/>
              </a:rPr>
              <a:t> </a:t>
            </a:r>
            <a:r>
              <a:rPr sz="1400" i="1" spc="-20" dirty="0">
                <a:latin typeface="Arial"/>
                <a:cs typeface="Arial"/>
              </a:rPr>
              <a:t>state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21435" y="2411349"/>
            <a:ext cx="233108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3820">
              <a:lnSpc>
                <a:spcPct val="100000"/>
              </a:lnSpc>
              <a:spcBef>
                <a:spcPts val="100"/>
              </a:spcBef>
              <a:tabLst>
                <a:tab pos="498475" algn="l"/>
                <a:tab pos="1066800" algn="l"/>
                <a:tab pos="1312545" algn="l"/>
              </a:tabLst>
            </a:pPr>
            <a:r>
              <a:rPr sz="1400" i="1" spc="-25" dirty="0">
                <a:latin typeface="Arial"/>
                <a:cs typeface="Arial"/>
              </a:rPr>
              <a:t>nel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20" dirty="0">
                <a:latin typeface="Arial"/>
                <a:cs typeface="Arial"/>
              </a:rPr>
              <a:t>DUP,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25" dirty="0">
                <a:latin typeface="Arial"/>
                <a:cs typeface="Arial"/>
              </a:rPr>
              <a:t>il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10" dirty="0">
                <a:latin typeface="Arial"/>
                <a:cs typeface="Arial"/>
              </a:rPr>
              <a:t>responsabile </a:t>
            </a:r>
            <a:r>
              <a:rPr sz="1400" i="1" spc="-25" dirty="0">
                <a:latin typeface="Arial"/>
                <a:cs typeface="Arial"/>
              </a:rPr>
              <a:t>fa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58239" y="2624709"/>
            <a:ext cx="19945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39494" algn="l"/>
                <a:tab pos="1367155" algn="l"/>
                <a:tab pos="1842770" algn="l"/>
              </a:tabLst>
            </a:pPr>
            <a:r>
              <a:rPr sz="1400" i="1" spc="-10" dirty="0">
                <a:latin typeface="Arial"/>
                <a:cs typeface="Arial"/>
              </a:rPr>
              <a:t>riferimento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25" dirty="0">
                <a:latin typeface="Arial"/>
                <a:cs typeface="Arial"/>
              </a:rPr>
              <a:t>ai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20" dirty="0">
                <a:latin typeface="Arial"/>
                <a:cs typeface="Arial"/>
              </a:rPr>
              <a:t>dati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25" dirty="0">
                <a:latin typeface="Arial"/>
                <a:cs typeface="Arial"/>
              </a:rPr>
              <a:t>di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2884" y="2411349"/>
            <a:ext cx="942975" cy="666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i="1" spc="-10" dirty="0">
                <a:latin typeface="Arial"/>
                <a:cs typeface="Arial"/>
              </a:rPr>
              <a:t>considerate finanziario consuntivo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85442" y="2838069"/>
            <a:ext cx="226568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63625" algn="l"/>
                <a:tab pos="1652270" algn="l"/>
              </a:tabLst>
            </a:pPr>
            <a:r>
              <a:rPr sz="1400" i="1" spc="-10" dirty="0">
                <a:latin typeface="Arial"/>
                <a:cs typeface="Arial"/>
              </a:rPr>
              <a:t>consolidati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20" dirty="0">
                <a:latin typeface="Arial"/>
                <a:cs typeface="Arial"/>
              </a:rPr>
              <a:t>degli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10" dirty="0">
                <a:latin typeface="Arial"/>
                <a:cs typeface="Arial"/>
              </a:rPr>
              <a:t>esercizi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2884" y="3051429"/>
            <a:ext cx="3331845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latin typeface="Arial"/>
                <a:cs typeface="Arial"/>
              </a:rPr>
              <a:t>precedenti,</a:t>
            </a:r>
            <a:r>
              <a:rPr sz="1400" i="1" spc="23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alla</a:t>
            </a:r>
            <a:r>
              <a:rPr sz="1400" i="1" spc="22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normativa</a:t>
            </a:r>
            <a:r>
              <a:rPr sz="1400" i="1" spc="229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vigente</a:t>
            </a:r>
            <a:r>
              <a:rPr sz="1400" i="1" spc="229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e</a:t>
            </a:r>
            <a:r>
              <a:rPr sz="1400" i="1" spc="229" dirty="0">
                <a:latin typeface="Arial"/>
                <a:cs typeface="Arial"/>
              </a:rPr>
              <a:t> </a:t>
            </a:r>
            <a:r>
              <a:rPr sz="1400" i="1" spc="-20" dirty="0">
                <a:latin typeface="Arial"/>
                <a:cs typeface="Arial"/>
              </a:rPr>
              <a:t>alle </a:t>
            </a:r>
            <a:r>
              <a:rPr sz="1400" i="1" dirty="0">
                <a:latin typeface="Arial"/>
                <a:cs typeface="Arial"/>
              </a:rPr>
              <a:t>previsioni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del</a:t>
            </a:r>
            <a:r>
              <a:rPr sz="1400" i="1" spc="2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bilancio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in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corso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di</a:t>
            </a:r>
            <a:r>
              <a:rPr sz="1400" i="1" spc="25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gestione </a:t>
            </a:r>
            <a:r>
              <a:rPr sz="1400" i="1" dirty="0">
                <a:latin typeface="Arial"/>
                <a:cs typeface="Arial"/>
              </a:rPr>
              <a:t>relative</a:t>
            </a:r>
            <a:r>
              <a:rPr sz="1400" i="1" spc="145" dirty="0">
                <a:latin typeface="Arial"/>
                <a:cs typeface="Arial"/>
              </a:rPr>
              <a:t>  </a:t>
            </a:r>
            <a:r>
              <a:rPr sz="1400" i="1" dirty="0">
                <a:latin typeface="Arial"/>
                <a:cs typeface="Arial"/>
              </a:rPr>
              <a:t>alle</a:t>
            </a:r>
            <a:r>
              <a:rPr sz="1400" i="1" spc="150" dirty="0">
                <a:latin typeface="Arial"/>
                <a:cs typeface="Arial"/>
              </a:rPr>
              <a:t>  </a:t>
            </a:r>
            <a:r>
              <a:rPr sz="1400" i="1" dirty="0">
                <a:latin typeface="Arial"/>
                <a:cs typeface="Arial"/>
              </a:rPr>
              <a:t>annualità</a:t>
            </a:r>
            <a:r>
              <a:rPr sz="1400" i="1" spc="145" dirty="0">
                <a:latin typeface="Arial"/>
                <a:cs typeface="Arial"/>
              </a:rPr>
              <a:t>  </a:t>
            </a:r>
            <a:r>
              <a:rPr sz="1400" i="1" dirty="0">
                <a:latin typeface="Arial"/>
                <a:cs typeface="Arial"/>
              </a:rPr>
              <a:t>successive</a:t>
            </a:r>
            <a:r>
              <a:rPr sz="1400" i="1" spc="150" dirty="0">
                <a:latin typeface="Arial"/>
                <a:cs typeface="Arial"/>
              </a:rPr>
              <a:t>  </a:t>
            </a:r>
            <a:r>
              <a:rPr sz="1400" i="1" spc="-20" dirty="0">
                <a:latin typeface="Arial"/>
                <a:cs typeface="Arial"/>
              </a:rPr>
              <a:t>(cd.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2884" y="3691839"/>
            <a:ext cx="33280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8620" algn="l"/>
                <a:tab pos="2565400" algn="l"/>
              </a:tabLst>
            </a:pPr>
            <a:r>
              <a:rPr sz="1400" i="1" spc="-10" dirty="0">
                <a:latin typeface="Arial"/>
                <a:cs typeface="Arial"/>
              </a:rPr>
              <a:t>trascinamento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10" dirty="0">
                <a:latin typeface="Arial"/>
                <a:cs typeface="Arial"/>
              </a:rPr>
              <a:t>delle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i="1" spc="-10" dirty="0">
                <a:latin typeface="Arial"/>
                <a:cs typeface="Arial"/>
              </a:rPr>
              <a:t>previsioni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2884" y="3905199"/>
            <a:ext cx="33280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16330" algn="l"/>
                <a:tab pos="1858010" algn="l"/>
                <a:tab pos="2172335" algn="l"/>
                <a:tab pos="3059430" algn="l"/>
              </a:tabLst>
            </a:pPr>
            <a:r>
              <a:rPr sz="1400" i="1" spc="-10" dirty="0">
                <a:latin typeface="Arial"/>
                <a:cs typeface="Arial"/>
              </a:rPr>
              <a:t>assestate)”.</a:t>
            </a:r>
            <a:r>
              <a:rPr sz="1400" i="1" dirty="0">
                <a:latin typeface="Arial"/>
                <a:cs typeface="Arial"/>
              </a:rPr>
              <a:t>	</a:t>
            </a:r>
            <a:r>
              <a:rPr sz="1400" spc="-10" dirty="0">
                <a:latin typeface="Arial MT"/>
                <a:cs typeface="Arial MT"/>
              </a:rPr>
              <a:t>Quindi,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25" dirty="0">
                <a:latin typeface="Arial MT"/>
                <a:cs typeface="Arial MT"/>
              </a:rPr>
              <a:t>in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10" dirty="0">
                <a:latin typeface="Arial MT"/>
                <a:cs typeface="Arial MT"/>
              </a:rPr>
              <a:t>sostanza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b="1" spc="-25" dirty="0">
                <a:latin typeface="Arial"/>
                <a:cs typeface="Arial"/>
              </a:rPr>
              <a:t>nel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2884" y="4118559"/>
            <a:ext cx="28086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Arial"/>
                <a:cs typeface="Arial"/>
              </a:rPr>
              <a:t>bilancio</a:t>
            </a:r>
            <a:r>
              <a:rPr sz="1400" b="1" spc="-7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tecnico</a:t>
            </a:r>
            <a:r>
              <a:rPr sz="1400" b="1" spc="-8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occorre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inserire</a:t>
            </a:r>
            <a:r>
              <a:rPr sz="1400" spc="-10" dirty="0">
                <a:latin typeface="Arial MT"/>
                <a:cs typeface="Arial MT"/>
              </a:rPr>
              <a:t>: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16" name="object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74920" y="1316736"/>
            <a:ext cx="1852422" cy="3006090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5217667" y="1461896"/>
            <a:ext cx="1577975" cy="257619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ct val="86300"/>
              </a:lnSpc>
              <a:spcBef>
                <a:spcPts val="295"/>
              </a:spcBef>
            </a:pP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tutte</a:t>
            </a:r>
            <a:r>
              <a:rPr sz="1200" spc="-3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previsioni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idonee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a garantire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la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realizzazione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degli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obiettivi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inseriti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nel DUP,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il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quale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incorpora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ovviamente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sottese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scelte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politiche.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Se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ad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esempio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il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DUP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prevede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la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realizzazione di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un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progetto</a:t>
            </a:r>
            <a:r>
              <a:rPr sz="1200" spc="-4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pluriennale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inerente</a:t>
            </a:r>
            <a:r>
              <a:rPr sz="1200" spc="-20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giovani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finanziato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con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 risorse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dell’ente,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il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bilancio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tecnico</a:t>
            </a:r>
            <a:r>
              <a:rPr sz="1200" spc="-1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dovrà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recepire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le</a:t>
            </a:r>
            <a:r>
              <a:rPr sz="1200" spc="-2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5CB7"/>
                </a:solidFill>
                <a:latin typeface="Arial MT"/>
                <a:cs typeface="Arial MT"/>
              </a:rPr>
              <a:t>relative</a:t>
            </a:r>
            <a:r>
              <a:rPr sz="1200" spc="-5" dirty="0">
                <a:solidFill>
                  <a:srgbClr val="005CB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5CB7"/>
                </a:solidFill>
                <a:latin typeface="Arial MT"/>
                <a:cs typeface="Arial MT"/>
              </a:rPr>
              <a:t>spese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8" name="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72300" y="1316736"/>
            <a:ext cx="1852422" cy="3006090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7049261" y="1461896"/>
            <a:ext cx="1624965" cy="210375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ct val="86300"/>
              </a:lnSpc>
              <a:spcBef>
                <a:spcPts val="295"/>
              </a:spcBef>
            </a:pP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le</a:t>
            </a:r>
            <a:r>
              <a:rPr sz="1200" spc="-2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ulteriori</a:t>
            </a:r>
            <a:r>
              <a:rPr sz="1200" spc="-4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previsioni</a:t>
            </a:r>
            <a:r>
              <a:rPr sz="1200" spc="-2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FBBB17"/>
                </a:solidFill>
                <a:latin typeface="Arial MT"/>
                <a:cs typeface="Arial MT"/>
              </a:rPr>
              <a:t>di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entrata</a:t>
            </a:r>
            <a:r>
              <a:rPr sz="1200" spc="-2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e</a:t>
            </a:r>
            <a:r>
              <a:rPr sz="1200" spc="-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di</a:t>
            </a:r>
            <a:r>
              <a:rPr sz="1200" spc="-2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spesa</a:t>
            </a:r>
            <a:r>
              <a:rPr sz="1200" spc="-1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spc="-20" dirty="0">
                <a:solidFill>
                  <a:srgbClr val="FBBB17"/>
                </a:solidFill>
                <a:latin typeface="Arial MT"/>
                <a:cs typeface="Arial MT"/>
              </a:rPr>
              <a:t>che,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pur</a:t>
            </a:r>
            <a:r>
              <a:rPr sz="1200" spc="-3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non</a:t>
            </a:r>
            <a:r>
              <a:rPr sz="1200" spc="-2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considerate</a:t>
            </a:r>
            <a:r>
              <a:rPr sz="1200" spc="-25" dirty="0">
                <a:solidFill>
                  <a:srgbClr val="FBBB17"/>
                </a:solidFill>
                <a:latin typeface="Arial MT"/>
                <a:cs typeface="Arial MT"/>
              </a:rPr>
              <a:t> nel </a:t>
            </a:r>
            <a:r>
              <a:rPr sz="1200" spc="-30" dirty="0">
                <a:solidFill>
                  <a:srgbClr val="FBBB17"/>
                </a:solidFill>
                <a:latin typeface="Arial MT"/>
                <a:cs typeface="Arial MT"/>
              </a:rPr>
              <a:t>DUP,</a:t>
            </a:r>
            <a:r>
              <a:rPr sz="1200" spc="-5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BBB17"/>
                </a:solidFill>
                <a:latin typeface="Arial MT"/>
                <a:cs typeface="Arial MT"/>
              </a:rPr>
              <a:t>assumono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carattere</a:t>
            </a:r>
            <a:r>
              <a:rPr sz="1200" spc="-5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FBBB17"/>
                </a:solidFill>
                <a:latin typeface="Arial MT"/>
                <a:cs typeface="Arial MT"/>
              </a:rPr>
              <a:t>di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necessarietà.</a:t>
            </a:r>
            <a:r>
              <a:rPr sz="1200" spc="-6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FBBB17"/>
                </a:solidFill>
                <a:latin typeface="Arial MT"/>
                <a:cs typeface="Arial MT"/>
              </a:rPr>
              <a:t>Per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queste</a:t>
            </a:r>
            <a:r>
              <a:rPr sz="1200" spc="-2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poste</a:t>
            </a:r>
            <a:r>
              <a:rPr sz="1200" spc="-1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si</a:t>
            </a:r>
            <a:r>
              <a:rPr sz="1200" spc="-10" dirty="0">
                <a:solidFill>
                  <a:srgbClr val="FBBB17"/>
                </a:solidFill>
                <a:latin typeface="Arial MT"/>
                <a:cs typeface="Arial MT"/>
              </a:rPr>
              <a:t> dovrà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fare</a:t>
            </a:r>
            <a:r>
              <a:rPr sz="1200" spc="-4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riferimento</a:t>
            </a:r>
            <a:r>
              <a:rPr sz="1200" spc="-4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ad</a:t>
            </a:r>
            <a:r>
              <a:rPr sz="1200" spc="-2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FBBB17"/>
                </a:solidFill>
                <a:latin typeface="Arial MT"/>
                <a:cs typeface="Arial MT"/>
              </a:rPr>
              <a:t>un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criterio</a:t>
            </a:r>
            <a:r>
              <a:rPr sz="1200" spc="-3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BBB17"/>
                </a:solidFill>
                <a:latin typeface="Arial MT"/>
                <a:cs typeface="Arial MT"/>
              </a:rPr>
              <a:t>“storico”,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assumendo</a:t>
            </a:r>
            <a:r>
              <a:rPr sz="1200" spc="-4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i</a:t>
            </a:r>
            <a:r>
              <a:rPr sz="1200" spc="-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spc="-20" dirty="0">
                <a:solidFill>
                  <a:srgbClr val="FBBB17"/>
                </a:solidFill>
                <a:latin typeface="Arial MT"/>
                <a:cs typeface="Arial MT"/>
              </a:rPr>
              <a:t>dati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consolidati</a:t>
            </a:r>
            <a:r>
              <a:rPr sz="1200" spc="-4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risultanti</a:t>
            </a:r>
            <a:r>
              <a:rPr sz="1200" spc="-30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FBBB17"/>
                </a:solidFill>
                <a:latin typeface="Arial MT"/>
                <a:cs typeface="Arial MT"/>
              </a:rPr>
              <a:t>dai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consuntivi</a:t>
            </a:r>
            <a:r>
              <a:rPr sz="1200" spc="-35" dirty="0">
                <a:solidFill>
                  <a:srgbClr val="FBBB17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BBB17"/>
                </a:solidFill>
                <a:latin typeface="Arial MT"/>
                <a:cs typeface="Arial MT"/>
              </a:rPr>
              <a:t>degli</a:t>
            </a:r>
            <a:r>
              <a:rPr sz="1200" spc="-10" dirty="0">
                <a:solidFill>
                  <a:srgbClr val="FBBB17"/>
                </a:solidFill>
                <a:latin typeface="Arial MT"/>
                <a:cs typeface="Arial MT"/>
              </a:rPr>
              <a:t> esercizi precedenti.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6013703" y="496811"/>
            <a:ext cx="1835785" cy="4618990"/>
            <a:chOff x="6013703" y="496811"/>
            <a:chExt cx="1835785" cy="4618990"/>
          </a:xfrm>
        </p:grpSpPr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086855" y="496811"/>
              <a:ext cx="1762505" cy="83135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13703" y="4245866"/>
              <a:ext cx="1783842" cy="869454"/>
            </a:xfrm>
            <a:prstGeom prst="rect">
              <a:avLst/>
            </a:prstGeom>
          </p:spPr>
        </p:pic>
      </p:grp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825833" y="-525649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L’iter</a:t>
            </a:r>
            <a:r>
              <a:rPr spc="-50" dirty="0"/>
              <a:t> </a:t>
            </a:r>
            <a:r>
              <a:rPr dirty="0"/>
              <a:t>di</a:t>
            </a:r>
            <a:r>
              <a:rPr spc="-45" dirty="0"/>
              <a:t> </a:t>
            </a:r>
            <a:r>
              <a:rPr dirty="0"/>
              <a:t>formazione</a:t>
            </a:r>
            <a:r>
              <a:rPr spc="-4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55" dirty="0"/>
              <a:t> </a:t>
            </a:r>
            <a:r>
              <a:rPr spc="-10" dirty="0"/>
              <a:t>cenni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4187" y="1500505"/>
            <a:ext cx="1881377" cy="134518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73155" y="-517911"/>
            <a:ext cx="7543800" cy="10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L’iter</a:t>
            </a:r>
            <a:r>
              <a:rPr spc="-60" dirty="0"/>
              <a:t> </a:t>
            </a:r>
            <a:r>
              <a:rPr dirty="0"/>
              <a:t>di</a:t>
            </a:r>
            <a:r>
              <a:rPr spc="-35" dirty="0"/>
              <a:t> </a:t>
            </a:r>
            <a:r>
              <a:rPr dirty="0"/>
              <a:t>formazione</a:t>
            </a:r>
            <a:r>
              <a:rPr spc="-30" dirty="0"/>
              <a:t> </a:t>
            </a:r>
            <a:r>
              <a:rPr dirty="0"/>
              <a:t>del</a:t>
            </a:r>
            <a:r>
              <a:rPr spc="-40" dirty="0"/>
              <a:t> </a:t>
            </a:r>
            <a:r>
              <a:rPr dirty="0"/>
              <a:t>bilancio:</a:t>
            </a:r>
            <a:r>
              <a:rPr spc="-45" dirty="0"/>
              <a:t> </a:t>
            </a:r>
            <a:r>
              <a:rPr spc="-10" dirty="0"/>
              <a:t>cenni</a:t>
            </a:r>
          </a:p>
        </p:txBody>
      </p:sp>
      <p:sp>
        <p:nvSpPr>
          <p:cNvPr id="38" name="object 3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  <p:grpSp>
        <p:nvGrpSpPr>
          <p:cNvPr id="4" name="object 4"/>
          <p:cNvGrpSpPr/>
          <p:nvPr/>
        </p:nvGrpSpPr>
        <p:grpSpPr>
          <a:xfrm>
            <a:off x="237743" y="628904"/>
            <a:ext cx="1551305" cy="694690"/>
            <a:chOff x="237743" y="628904"/>
            <a:chExt cx="1551305" cy="694690"/>
          </a:xfrm>
        </p:grpSpPr>
        <p:sp>
          <p:nvSpPr>
            <p:cNvPr id="5" name="object 5"/>
            <p:cNvSpPr/>
            <p:nvPr/>
          </p:nvSpPr>
          <p:spPr>
            <a:xfrm>
              <a:off x="244094" y="634999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0" y="0"/>
                  </a:lnTo>
                  <a:lnTo>
                    <a:pt x="0" y="110490"/>
                  </a:lnTo>
                  <a:lnTo>
                    <a:pt x="0" y="681990"/>
                  </a:lnTo>
                  <a:lnTo>
                    <a:pt x="109867" y="681990"/>
                  </a:lnTo>
                  <a:lnTo>
                    <a:pt x="109867" y="110490"/>
                  </a:lnTo>
                  <a:lnTo>
                    <a:pt x="1538605" y="110490"/>
                  </a:lnTo>
                  <a:lnTo>
                    <a:pt x="1538605" y="0"/>
                  </a:lnTo>
                  <a:close/>
                </a:path>
              </a:pathLst>
            </a:custGeom>
            <a:solidFill>
              <a:srgbClr val="005D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44093" y="635254"/>
              <a:ext cx="1538605" cy="681990"/>
            </a:xfrm>
            <a:custGeom>
              <a:avLst/>
              <a:gdLst/>
              <a:ahLst/>
              <a:cxnLst/>
              <a:rect l="l" t="t" r="r" b="b"/>
              <a:pathLst>
                <a:path w="1538605" h="681990">
                  <a:moveTo>
                    <a:pt x="1538605" y="0"/>
                  </a:moveTo>
                  <a:lnTo>
                    <a:pt x="1538605" y="109855"/>
                  </a:lnTo>
                  <a:lnTo>
                    <a:pt x="109867" y="109855"/>
                  </a:lnTo>
                  <a:lnTo>
                    <a:pt x="109867" y="681482"/>
                  </a:lnTo>
                  <a:lnTo>
                    <a:pt x="0" y="681482"/>
                  </a:lnTo>
                  <a:lnTo>
                    <a:pt x="0" y="0"/>
                  </a:lnTo>
                  <a:lnTo>
                    <a:pt x="1538605" y="0"/>
                  </a:lnTo>
                  <a:close/>
                </a:path>
              </a:pathLst>
            </a:custGeom>
            <a:ln w="12700">
              <a:solidFill>
                <a:srgbClr val="FBBB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389636" y="776173"/>
            <a:ext cx="13093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005D9A"/>
                </a:solidFill>
                <a:latin typeface="Arial"/>
                <a:cs typeface="Arial"/>
              </a:rPr>
              <a:t>FASE</a:t>
            </a:r>
            <a:r>
              <a:rPr sz="1200" b="1" spc="-50" dirty="0">
                <a:solidFill>
                  <a:srgbClr val="005D9A"/>
                </a:solidFill>
                <a:latin typeface="Arial"/>
                <a:cs typeface="Arial"/>
              </a:rPr>
              <a:t> 2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dirty="0">
                <a:latin typeface="Arial"/>
                <a:cs typeface="Arial"/>
              </a:rPr>
              <a:t>Il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bilancio</a:t>
            </a:r>
            <a:r>
              <a:rPr sz="1200" b="1" spc="-10" dirty="0">
                <a:latin typeface="Arial"/>
                <a:cs typeface="Arial"/>
              </a:rPr>
              <a:t> tecnico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13966" y="710311"/>
            <a:ext cx="6696709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Una</a:t>
            </a:r>
            <a:r>
              <a:rPr sz="1600" spc="3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volta</a:t>
            </a:r>
            <a:r>
              <a:rPr sz="1600" spc="3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predisposto</a:t>
            </a:r>
            <a:r>
              <a:rPr sz="1600" spc="3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</a:t>
            </a:r>
            <a:r>
              <a:rPr sz="1600" spc="3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parte</a:t>
            </a:r>
            <a:r>
              <a:rPr sz="1600" spc="3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del</a:t>
            </a:r>
            <a:r>
              <a:rPr sz="1600" spc="3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responsabile</a:t>
            </a:r>
            <a:r>
              <a:rPr sz="1600" spc="3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finanziario,</a:t>
            </a:r>
            <a:r>
              <a:rPr sz="1600" spc="3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il</a:t>
            </a:r>
            <a:r>
              <a:rPr sz="1600" spc="35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bilancio </a:t>
            </a:r>
            <a:r>
              <a:rPr sz="1600" dirty="0">
                <a:latin typeface="Arial MT"/>
                <a:cs typeface="Arial MT"/>
              </a:rPr>
              <a:t>tecnico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viene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trasmesso:</a:t>
            </a:r>
            <a:endParaRPr sz="1600" dirty="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sz="1600" dirty="0">
                <a:latin typeface="Arial MT"/>
                <a:cs typeface="Arial MT"/>
              </a:rPr>
              <a:t>agli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altri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responsabili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richiesta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previsioni</a:t>
            </a:r>
            <a:endParaRPr sz="1600" dirty="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sz="1600" dirty="0">
                <a:latin typeface="Arial MT"/>
                <a:cs typeface="Arial MT"/>
              </a:rPr>
              <a:t>alla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giunta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ed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segretario/direttore</a:t>
            </a:r>
            <a:r>
              <a:rPr sz="1600" dirty="0">
                <a:latin typeface="Arial MT"/>
                <a:cs typeface="Arial MT"/>
              </a:rPr>
              <a:t> generale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conoscenza.</a:t>
            </a:r>
            <a:endParaRPr sz="1600" dirty="0">
              <a:latin typeface="Arial MT"/>
              <a:cs typeface="Arial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12241" y="2699130"/>
            <a:ext cx="1415415" cy="714375"/>
            <a:chOff x="912241" y="2699130"/>
            <a:chExt cx="1415415" cy="714375"/>
          </a:xfrm>
        </p:grpSpPr>
        <p:sp>
          <p:nvSpPr>
            <p:cNvPr id="10" name="object 10"/>
            <p:cNvSpPr/>
            <p:nvPr/>
          </p:nvSpPr>
          <p:spPr>
            <a:xfrm>
              <a:off x="918591" y="2705480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4" h="701675">
                  <a:moveTo>
                    <a:pt x="1332230" y="0"/>
                  </a:moveTo>
                  <a:lnTo>
                    <a:pt x="70129" y="0"/>
                  </a:lnTo>
                  <a:lnTo>
                    <a:pt x="42830" y="5524"/>
                  </a:lnTo>
                  <a:lnTo>
                    <a:pt x="20539" y="20574"/>
                  </a:lnTo>
                  <a:lnTo>
                    <a:pt x="5510" y="42862"/>
                  </a:lnTo>
                  <a:lnTo>
                    <a:pt x="0" y="70104"/>
                  </a:lnTo>
                  <a:lnTo>
                    <a:pt x="0" y="631063"/>
                  </a:lnTo>
                  <a:lnTo>
                    <a:pt x="5510" y="658377"/>
                  </a:lnTo>
                  <a:lnTo>
                    <a:pt x="20539" y="680704"/>
                  </a:lnTo>
                  <a:lnTo>
                    <a:pt x="42830" y="695767"/>
                  </a:lnTo>
                  <a:lnTo>
                    <a:pt x="70129" y="701294"/>
                  </a:lnTo>
                  <a:lnTo>
                    <a:pt x="1332230" y="701294"/>
                  </a:lnTo>
                  <a:lnTo>
                    <a:pt x="1359544" y="695767"/>
                  </a:lnTo>
                  <a:lnTo>
                    <a:pt x="1381871" y="680704"/>
                  </a:lnTo>
                  <a:lnTo>
                    <a:pt x="1396934" y="658377"/>
                  </a:lnTo>
                  <a:lnTo>
                    <a:pt x="1402461" y="631063"/>
                  </a:lnTo>
                  <a:lnTo>
                    <a:pt x="1402461" y="70104"/>
                  </a:lnTo>
                  <a:lnTo>
                    <a:pt x="1396934" y="42862"/>
                  </a:lnTo>
                  <a:lnTo>
                    <a:pt x="1381871" y="20574"/>
                  </a:lnTo>
                  <a:lnTo>
                    <a:pt x="1359544" y="5524"/>
                  </a:lnTo>
                  <a:lnTo>
                    <a:pt x="1332230" y="0"/>
                  </a:lnTo>
                  <a:close/>
                </a:path>
              </a:pathLst>
            </a:custGeom>
            <a:solidFill>
              <a:srgbClr val="3458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18591" y="2705480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4" h="701675">
                  <a:moveTo>
                    <a:pt x="0" y="70104"/>
                  </a:moveTo>
                  <a:lnTo>
                    <a:pt x="5510" y="42862"/>
                  </a:lnTo>
                  <a:lnTo>
                    <a:pt x="20539" y="20574"/>
                  </a:lnTo>
                  <a:lnTo>
                    <a:pt x="42830" y="5524"/>
                  </a:lnTo>
                  <a:lnTo>
                    <a:pt x="70129" y="0"/>
                  </a:lnTo>
                  <a:lnTo>
                    <a:pt x="1332230" y="0"/>
                  </a:lnTo>
                  <a:lnTo>
                    <a:pt x="1359544" y="5524"/>
                  </a:lnTo>
                  <a:lnTo>
                    <a:pt x="1381871" y="20574"/>
                  </a:lnTo>
                  <a:lnTo>
                    <a:pt x="1396934" y="42862"/>
                  </a:lnTo>
                  <a:lnTo>
                    <a:pt x="1402461" y="70104"/>
                  </a:lnTo>
                  <a:lnTo>
                    <a:pt x="1402461" y="631063"/>
                  </a:lnTo>
                  <a:lnTo>
                    <a:pt x="1396934" y="658377"/>
                  </a:lnTo>
                  <a:lnTo>
                    <a:pt x="1381871" y="680704"/>
                  </a:lnTo>
                  <a:lnTo>
                    <a:pt x="1359544" y="695767"/>
                  </a:lnTo>
                  <a:lnTo>
                    <a:pt x="1332230" y="701294"/>
                  </a:lnTo>
                  <a:lnTo>
                    <a:pt x="70129" y="701294"/>
                  </a:lnTo>
                  <a:lnTo>
                    <a:pt x="42830" y="695767"/>
                  </a:lnTo>
                  <a:lnTo>
                    <a:pt x="20539" y="680704"/>
                  </a:lnTo>
                  <a:lnTo>
                    <a:pt x="5510" y="658377"/>
                  </a:lnTo>
                  <a:lnTo>
                    <a:pt x="0" y="631063"/>
                  </a:lnTo>
                  <a:lnTo>
                    <a:pt x="0" y="70104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143101" y="2859151"/>
            <a:ext cx="950594" cy="36703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8270" marR="5080" indent="-116205">
              <a:lnSpc>
                <a:spcPts val="1250"/>
              </a:lnSpc>
              <a:spcBef>
                <a:spcPts val="300"/>
              </a:spcBef>
            </a:pP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Responsabile finanziario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314701" y="2699130"/>
            <a:ext cx="1976120" cy="714375"/>
            <a:chOff x="2314701" y="2699130"/>
            <a:chExt cx="1976120" cy="714375"/>
          </a:xfrm>
        </p:grpSpPr>
        <p:sp>
          <p:nvSpPr>
            <p:cNvPr id="14" name="object 14"/>
            <p:cNvSpPr/>
            <p:nvPr/>
          </p:nvSpPr>
          <p:spPr>
            <a:xfrm>
              <a:off x="2321051" y="3056127"/>
              <a:ext cx="561340" cy="0"/>
            </a:xfrm>
            <a:custGeom>
              <a:avLst/>
              <a:gdLst/>
              <a:ahLst/>
              <a:cxnLst/>
              <a:rect l="l" t="t" r="r" b="b"/>
              <a:pathLst>
                <a:path w="561339">
                  <a:moveTo>
                    <a:pt x="0" y="0"/>
                  </a:moveTo>
                  <a:lnTo>
                    <a:pt x="560959" y="0"/>
                  </a:lnTo>
                </a:path>
              </a:pathLst>
            </a:custGeom>
            <a:ln w="12700">
              <a:solidFill>
                <a:srgbClr val="6C88C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882010" y="2705480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4" h="701675">
                  <a:moveTo>
                    <a:pt x="1332229" y="0"/>
                  </a:moveTo>
                  <a:lnTo>
                    <a:pt x="70103" y="0"/>
                  </a:lnTo>
                  <a:lnTo>
                    <a:pt x="42808" y="5524"/>
                  </a:lnTo>
                  <a:lnTo>
                    <a:pt x="20526" y="20574"/>
                  </a:lnTo>
                  <a:lnTo>
                    <a:pt x="5506" y="42862"/>
                  </a:lnTo>
                  <a:lnTo>
                    <a:pt x="0" y="70104"/>
                  </a:lnTo>
                  <a:lnTo>
                    <a:pt x="0" y="631063"/>
                  </a:lnTo>
                  <a:lnTo>
                    <a:pt x="5506" y="658377"/>
                  </a:lnTo>
                  <a:lnTo>
                    <a:pt x="20526" y="680704"/>
                  </a:lnTo>
                  <a:lnTo>
                    <a:pt x="42808" y="695767"/>
                  </a:lnTo>
                  <a:lnTo>
                    <a:pt x="70103" y="701294"/>
                  </a:lnTo>
                  <a:lnTo>
                    <a:pt x="1332229" y="701294"/>
                  </a:lnTo>
                  <a:lnTo>
                    <a:pt x="1359525" y="695767"/>
                  </a:lnTo>
                  <a:lnTo>
                    <a:pt x="1381807" y="680704"/>
                  </a:lnTo>
                  <a:lnTo>
                    <a:pt x="1396827" y="658377"/>
                  </a:lnTo>
                  <a:lnTo>
                    <a:pt x="1402334" y="631063"/>
                  </a:lnTo>
                  <a:lnTo>
                    <a:pt x="1402334" y="70104"/>
                  </a:lnTo>
                  <a:lnTo>
                    <a:pt x="1396827" y="42862"/>
                  </a:lnTo>
                  <a:lnTo>
                    <a:pt x="1381807" y="20574"/>
                  </a:lnTo>
                  <a:lnTo>
                    <a:pt x="1359525" y="5524"/>
                  </a:lnTo>
                  <a:lnTo>
                    <a:pt x="1332229" y="0"/>
                  </a:lnTo>
                  <a:close/>
                </a:path>
              </a:pathLst>
            </a:custGeom>
            <a:solidFill>
              <a:srgbClr val="3C67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882010" y="2705480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4" h="701675">
                  <a:moveTo>
                    <a:pt x="0" y="70104"/>
                  </a:moveTo>
                  <a:lnTo>
                    <a:pt x="5506" y="42862"/>
                  </a:lnTo>
                  <a:lnTo>
                    <a:pt x="20526" y="20574"/>
                  </a:lnTo>
                  <a:lnTo>
                    <a:pt x="42808" y="5524"/>
                  </a:lnTo>
                  <a:lnTo>
                    <a:pt x="70103" y="0"/>
                  </a:lnTo>
                  <a:lnTo>
                    <a:pt x="1332229" y="0"/>
                  </a:lnTo>
                  <a:lnTo>
                    <a:pt x="1359525" y="5524"/>
                  </a:lnTo>
                  <a:lnTo>
                    <a:pt x="1381807" y="20574"/>
                  </a:lnTo>
                  <a:lnTo>
                    <a:pt x="1396827" y="42862"/>
                  </a:lnTo>
                  <a:lnTo>
                    <a:pt x="1402334" y="70104"/>
                  </a:lnTo>
                  <a:lnTo>
                    <a:pt x="1402334" y="631063"/>
                  </a:lnTo>
                  <a:lnTo>
                    <a:pt x="1396827" y="658377"/>
                  </a:lnTo>
                  <a:lnTo>
                    <a:pt x="1381807" y="680704"/>
                  </a:lnTo>
                  <a:lnTo>
                    <a:pt x="1359525" y="695767"/>
                  </a:lnTo>
                  <a:lnTo>
                    <a:pt x="1332229" y="701294"/>
                  </a:lnTo>
                  <a:lnTo>
                    <a:pt x="70103" y="701294"/>
                  </a:lnTo>
                  <a:lnTo>
                    <a:pt x="42808" y="695767"/>
                  </a:lnTo>
                  <a:lnTo>
                    <a:pt x="20526" y="680704"/>
                  </a:lnTo>
                  <a:lnTo>
                    <a:pt x="5506" y="658377"/>
                  </a:lnTo>
                  <a:lnTo>
                    <a:pt x="0" y="631063"/>
                  </a:lnTo>
                  <a:lnTo>
                    <a:pt x="0" y="70104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3251453" y="2938017"/>
            <a:ext cx="6642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trasmette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277995" y="2699130"/>
            <a:ext cx="1976120" cy="714375"/>
            <a:chOff x="4277995" y="2699130"/>
            <a:chExt cx="1976120" cy="714375"/>
          </a:xfrm>
        </p:grpSpPr>
        <p:sp>
          <p:nvSpPr>
            <p:cNvPr id="19" name="object 19"/>
            <p:cNvSpPr/>
            <p:nvPr/>
          </p:nvSpPr>
          <p:spPr>
            <a:xfrm>
              <a:off x="4284345" y="3056127"/>
              <a:ext cx="561340" cy="0"/>
            </a:xfrm>
            <a:custGeom>
              <a:avLst/>
              <a:gdLst/>
              <a:ahLst/>
              <a:cxnLst/>
              <a:rect l="l" t="t" r="r" b="b"/>
              <a:pathLst>
                <a:path w="561339">
                  <a:moveTo>
                    <a:pt x="0" y="0"/>
                  </a:moveTo>
                  <a:lnTo>
                    <a:pt x="560958" y="0"/>
                  </a:lnTo>
                </a:path>
              </a:pathLst>
            </a:custGeom>
            <a:ln w="12700">
              <a:solidFill>
                <a:srgbClr val="9EAC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845304" y="2705480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4" h="701675">
                  <a:moveTo>
                    <a:pt x="1332357" y="0"/>
                  </a:moveTo>
                  <a:lnTo>
                    <a:pt x="70104" y="0"/>
                  </a:lnTo>
                  <a:lnTo>
                    <a:pt x="42808" y="5524"/>
                  </a:lnTo>
                  <a:lnTo>
                    <a:pt x="20526" y="20574"/>
                  </a:lnTo>
                  <a:lnTo>
                    <a:pt x="5506" y="42862"/>
                  </a:lnTo>
                  <a:lnTo>
                    <a:pt x="0" y="70104"/>
                  </a:lnTo>
                  <a:lnTo>
                    <a:pt x="0" y="631063"/>
                  </a:lnTo>
                  <a:lnTo>
                    <a:pt x="5506" y="658377"/>
                  </a:lnTo>
                  <a:lnTo>
                    <a:pt x="20526" y="680704"/>
                  </a:lnTo>
                  <a:lnTo>
                    <a:pt x="42808" y="695767"/>
                  </a:lnTo>
                  <a:lnTo>
                    <a:pt x="70104" y="701294"/>
                  </a:lnTo>
                  <a:lnTo>
                    <a:pt x="1332357" y="701294"/>
                  </a:lnTo>
                  <a:lnTo>
                    <a:pt x="1359652" y="695767"/>
                  </a:lnTo>
                  <a:lnTo>
                    <a:pt x="1381934" y="680704"/>
                  </a:lnTo>
                  <a:lnTo>
                    <a:pt x="1396954" y="658377"/>
                  </a:lnTo>
                  <a:lnTo>
                    <a:pt x="1402461" y="631063"/>
                  </a:lnTo>
                  <a:lnTo>
                    <a:pt x="1402461" y="70104"/>
                  </a:lnTo>
                  <a:lnTo>
                    <a:pt x="1396954" y="42862"/>
                  </a:lnTo>
                  <a:lnTo>
                    <a:pt x="1381934" y="20574"/>
                  </a:lnTo>
                  <a:lnTo>
                    <a:pt x="1359652" y="5524"/>
                  </a:lnTo>
                  <a:lnTo>
                    <a:pt x="1332357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45304" y="2705480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4" h="701675">
                  <a:moveTo>
                    <a:pt x="0" y="70104"/>
                  </a:moveTo>
                  <a:lnTo>
                    <a:pt x="5506" y="42862"/>
                  </a:lnTo>
                  <a:lnTo>
                    <a:pt x="20526" y="20574"/>
                  </a:lnTo>
                  <a:lnTo>
                    <a:pt x="42808" y="5524"/>
                  </a:lnTo>
                  <a:lnTo>
                    <a:pt x="70104" y="0"/>
                  </a:lnTo>
                  <a:lnTo>
                    <a:pt x="1332357" y="0"/>
                  </a:lnTo>
                  <a:lnTo>
                    <a:pt x="1359652" y="5524"/>
                  </a:lnTo>
                  <a:lnTo>
                    <a:pt x="1381934" y="20574"/>
                  </a:lnTo>
                  <a:lnTo>
                    <a:pt x="1396954" y="42862"/>
                  </a:lnTo>
                  <a:lnTo>
                    <a:pt x="1402461" y="70104"/>
                  </a:lnTo>
                  <a:lnTo>
                    <a:pt x="1402461" y="631063"/>
                  </a:lnTo>
                  <a:lnTo>
                    <a:pt x="1396954" y="658377"/>
                  </a:lnTo>
                  <a:lnTo>
                    <a:pt x="1381934" y="680704"/>
                  </a:lnTo>
                  <a:lnTo>
                    <a:pt x="1359652" y="695767"/>
                  </a:lnTo>
                  <a:lnTo>
                    <a:pt x="1332357" y="701294"/>
                  </a:lnTo>
                  <a:lnTo>
                    <a:pt x="70104" y="701294"/>
                  </a:lnTo>
                  <a:lnTo>
                    <a:pt x="42808" y="695767"/>
                  </a:lnTo>
                  <a:lnTo>
                    <a:pt x="20526" y="680704"/>
                  </a:lnTo>
                  <a:lnTo>
                    <a:pt x="5506" y="658377"/>
                  </a:lnTo>
                  <a:lnTo>
                    <a:pt x="0" y="631063"/>
                  </a:lnTo>
                  <a:lnTo>
                    <a:pt x="0" y="70104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4948554" y="2938017"/>
            <a:ext cx="11950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1438D"/>
                </a:solidFill>
                <a:latin typeface="Arial"/>
                <a:cs typeface="Arial"/>
              </a:rPr>
              <a:t>Bilancio</a:t>
            </a:r>
            <a:r>
              <a:rPr sz="1200" b="1" spc="-4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1438D"/>
                </a:solidFill>
                <a:latin typeface="Arial"/>
                <a:cs typeface="Arial"/>
              </a:rPr>
              <a:t>tecnico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6241415" y="2296032"/>
            <a:ext cx="1976120" cy="766445"/>
            <a:chOff x="6241415" y="2296032"/>
            <a:chExt cx="1976120" cy="766445"/>
          </a:xfrm>
        </p:grpSpPr>
        <p:sp>
          <p:nvSpPr>
            <p:cNvPr id="24" name="object 24"/>
            <p:cNvSpPr/>
            <p:nvPr/>
          </p:nvSpPr>
          <p:spPr>
            <a:xfrm>
              <a:off x="6247765" y="2652902"/>
              <a:ext cx="561340" cy="403225"/>
            </a:xfrm>
            <a:custGeom>
              <a:avLst/>
              <a:gdLst/>
              <a:ahLst/>
              <a:cxnLst/>
              <a:rect l="l" t="t" r="r" b="b"/>
              <a:pathLst>
                <a:path w="561340" h="403225">
                  <a:moveTo>
                    <a:pt x="0" y="403225"/>
                  </a:moveTo>
                  <a:lnTo>
                    <a:pt x="560959" y="0"/>
                  </a:lnTo>
                </a:path>
              </a:pathLst>
            </a:custGeom>
            <a:ln w="12700">
              <a:solidFill>
                <a:srgbClr val="C0C8E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808724" y="2302382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5" h="701675">
                  <a:moveTo>
                    <a:pt x="1332229" y="0"/>
                  </a:moveTo>
                  <a:lnTo>
                    <a:pt x="70103" y="0"/>
                  </a:lnTo>
                  <a:lnTo>
                    <a:pt x="42808" y="5506"/>
                  </a:lnTo>
                  <a:lnTo>
                    <a:pt x="20526" y="20526"/>
                  </a:lnTo>
                  <a:lnTo>
                    <a:pt x="5506" y="42808"/>
                  </a:lnTo>
                  <a:lnTo>
                    <a:pt x="0" y="70104"/>
                  </a:lnTo>
                  <a:lnTo>
                    <a:pt x="0" y="631063"/>
                  </a:lnTo>
                  <a:lnTo>
                    <a:pt x="5506" y="658358"/>
                  </a:lnTo>
                  <a:lnTo>
                    <a:pt x="20526" y="680640"/>
                  </a:lnTo>
                  <a:lnTo>
                    <a:pt x="42808" y="695660"/>
                  </a:lnTo>
                  <a:lnTo>
                    <a:pt x="70103" y="701167"/>
                  </a:lnTo>
                  <a:lnTo>
                    <a:pt x="1332229" y="701167"/>
                  </a:lnTo>
                  <a:lnTo>
                    <a:pt x="1359544" y="695660"/>
                  </a:lnTo>
                  <a:lnTo>
                    <a:pt x="1381871" y="680640"/>
                  </a:lnTo>
                  <a:lnTo>
                    <a:pt x="1396934" y="658358"/>
                  </a:lnTo>
                  <a:lnTo>
                    <a:pt x="1402460" y="631063"/>
                  </a:lnTo>
                  <a:lnTo>
                    <a:pt x="1402460" y="70104"/>
                  </a:lnTo>
                  <a:lnTo>
                    <a:pt x="1396934" y="42808"/>
                  </a:lnTo>
                  <a:lnTo>
                    <a:pt x="1381871" y="20526"/>
                  </a:lnTo>
                  <a:lnTo>
                    <a:pt x="1359544" y="5506"/>
                  </a:lnTo>
                  <a:lnTo>
                    <a:pt x="1332229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808724" y="2302382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5" h="701675">
                  <a:moveTo>
                    <a:pt x="0" y="70104"/>
                  </a:moveTo>
                  <a:lnTo>
                    <a:pt x="5506" y="42808"/>
                  </a:lnTo>
                  <a:lnTo>
                    <a:pt x="20526" y="20526"/>
                  </a:lnTo>
                  <a:lnTo>
                    <a:pt x="42808" y="5506"/>
                  </a:lnTo>
                  <a:lnTo>
                    <a:pt x="70103" y="0"/>
                  </a:lnTo>
                  <a:lnTo>
                    <a:pt x="1332229" y="0"/>
                  </a:lnTo>
                  <a:lnTo>
                    <a:pt x="1359544" y="5506"/>
                  </a:lnTo>
                  <a:lnTo>
                    <a:pt x="1381871" y="20526"/>
                  </a:lnTo>
                  <a:lnTo>
                    <a:pt x="1396934" y="42808"/>
                  </a:lnTo>
                  <a:lnTo>
                    <a:pt x="1402460" y="70104"/>
                  </a:lnTo>
                  <a:lnTo>
                    <a:pt x="1402460" y="631063"/>
                  </a:lnTo>
                  <a:lnTo>
                    <a:pt x="1396934" y="658358"/>
                  </a:lnTo>
                  <a:lnTo>
                    <a:pt x="1381871" y="680640"/>
                  </a:lnTo>
                  <a:lnTo>
                    <a:pt x="1359544" y="695660"/>
                  </a:lnTo>
                  <a:lnTo>
                    <a:pt x="1332229" y="701167"/>
                  </a:lnTo>
                  <a:lnTo>
                    <a:pt x="70103" y="701167"/>
                  </a:lnTo>
                  <a:lnTo>
                    <a:pt x="42808" y="695660"/>
                  </a:lnTo>
                  <a:lnTo>
                    <a:pt x="20526" y="680640"/>
                  </a:lnTo>
                  <a:lnTo>
                    <a:pt x="5506" y="658358"/>
                  </a:lnTo>
                  <a:lnTo>
                    <a:pt x="0" y="631063"/>
                  </a:lnTo>
                  <a:lnTo>
                    <a:pt x="0" y="70104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6871207" y="2376932"/>
            <a:ext cx="1278890" cy="52387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065" marR="5080" algn="ctr">
              <a:lnSpc>
                <a:spcPct val="86200"/>
              </a:lnSpc>
              <a:spcBef>
                <a:spcPts val="295"/>
              </a:spcBef>
            </a:pPr>
            <a:r>
              <a:rPr sz="1200" dirty="0">
                <a:solidFill>
                  <a:srgbClr val="01438D"/>
                </a:solidFill>
                <a:latin typeface="Arial MT"/>
                <a:cs typeface="Arial MT"/>
              </a:rPr>
              <a:t>Ai</a:t>
            </a:r>
            <a:r>
              <a:rPr sz="1200" spc="-15" dirty="0">
                <a:solidFill>
                  <a:srgbClr val="01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1438D"/>
                </a:solidFill>
                <a:latin typeface="Arial MT"/>
                <a:cs typeface="Arial MT"/>
              </a:rPr>
              <a:t>responsabili</a:t>
            </a:r>
            <a:r>
              <a:rPr sz="1200" spc="-30" dirty="0">
                <a:solidFill>
                  <a:srgbClr val="01438D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1438D"/>
                </a:solidFill>
                <a:latin typeface="Arial MT"/>
                <a:cs typeface="Arial MT"/>
              </a:rPr>
              <a:t>per </a:t>
            </a:r>
            <a:r>
              <a:rPr sz="1200" dirty="0">
                <a:solidFill>
                  <a:srgbClr val="01438D"/>
                </a:solidFill>
                <a:latin typeface="Arial MT"/>
                <a:cs typeface="Arial MT"/>
              </a:rPr>
              <a:t>la</a:t>
            </a:r>
            <a:r>
              <a:rPr sz="1200" spc="-15" dirty="0">
                <a:solidFill>
                  <a:srgbClr val="01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1438D"/>
                </a:solidFill>
                <a:latin typeface="Arial MT"/>
                <a:cs typeface="Arial MT"/>
              </a:rPr>
              <a:t>richiesta</a:t>
            </a:r>
            <a:r>
              <a:rPr sz="1200" spc="-20" dirty="0">
                <a:solidFill>
                  <a:srgbClr val="01438D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1438D"/>
                </a:solidFill>
                <a:latin typeface="Arial MT"/>
                <a:cs typeface="Arial MT"/>
              </a:rPr>
              <a:t>di </a:t>
            </a:r>
            <a:r>
              <a:rPr sz="1200" spc="-10" dirty="0">
                <a:solidFill>
                  <a:srgbClr val="01438D"/>
                </a:solidFill>
                <a:latin typeface="Arial MT"/>
                <a:cs typeface="Arial MT"/>
              </a:rPr>
              <a:t>previsioni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6241415" y="3049777"/>
            <a:ext cx="1976120" cy="766445"/>
            <a:chOff x="6241415" y="3049777"/>
            <a:chExt cx="1976120" cy="766445"/>
          </a:xfrm>
        </p:grpSpPr>
        <p:sp>
          <p:nvSpPr>
            <p:cNvPr id="29" name="object 29"/>
            <p:cNvSpPr/>
            <p:nvPr/>
          </p:nvSpPr>
          <p:spPr>
            <a:xfrm>
              <a:off x="6247765" y="3056127"/>
              <a:ext cx="561340" cy="403225"/>
            </a:xfrm>
            <a:custGeom>
              <a:avLst/>
              <a:gdLst/>
              <a:ahLst/>
              <a:cxnLst/>
              <a:rect l="l" t="t" r="r" b="b"/>
              <a:pathLst>
                <a:path w="561340" h="403225">
                  <a:moveTo>
                    <a:pt x="0" y="0"/>
                  </a:moveTo>
                  <a:lnTo>
                    <a:pt x="560959" y="403225"/>
                  </a:lnTo>
                </a:path>
              </a:pathLst>
            </a:custGeom>
            <a:ln w="12700">
              <a:solidFill>
                <a:srgbClr val="C0C8E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808724" y="3108705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5" h="701675">
                  <a:moveTo>
                    <a:pt x="1332229" y="0"/>
                  </a:moveTo>
                  <a:lnTo>
                    <a:pt x="70103" y="0"/>
                  </a:lnTo>
                  <a:lnTo>
                    <a:pt x="42808" y="5506"/>
                  </a:lnTo>
                  <a:lnTo>
                    <a:pt x="20526" y="20526"/>
                  </a:lnTo>
                  <a:lnTo>
                    <a:pt x="5506" y="42808"/>
                  </a:lnTo>
                  <a:lnTo>
                    <a:pt x="0" y="70104"/>
                  </a:lnTo>
                  <a:lnTo>
                    <a:pt x="0" y="631063"/>
                  </a:lnTo>
                  <a:lnTo>
                    <a:pt x="5506" y="658358"/>
                  </a:lnTo>
                  <a:lnTo>
                    <a:pt x="20526" y="680640"/>
                  </a:lnTo>
                  <a:lnTo>
                    <a:pt x="42808" y="695660"/>
                  </a:lnTo>
                  <a:lnTo>
                    <a:pt x="70103" y="701166"/>
                  </a:lnTo>
                  <a:lnTo>
                    <a:pt x="1332229" y="701166"/>
                  </a:lnTo>
                  <a:lnTo>
                    <a:pt x="1359544" y="695660"/>
                  </a:lnTo>
                  <a:lnTo>
                    <a:pt x="1381871" y="680640"/>
                  </a:lnTo>
                  <a:lnTo>
                    <a:pt x="1396934" y="658358"/>
                  </a:lnTo>
                  <a:lnTo>
                    <a:pt x="1402460" y="631063"/>
                  </a:lnTo>
                  <a:lnTo>
                    <a:pt x="1402460" y="70104"/>
                  </a:lnTo>
                  <a:lnTo>
                    <a:pt x="1396934" y="42808"/>
                  </a:lnTo>
                  <a:lnTo>
                    <a:pt x="1381871" y="20526"/>
                  </a:lnTo>
                  <a:lnTo>
                    <a:pt x="1359544" y="5506"/>
                  </a:lnTo>
                  <a:lnTo>
                    <a:pt x="1332229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808724" y="3108705"/>
              <a:ext cx="1402715" cy="701675"/>
            </a:xfrm>
            <a:custGeom>
              <a:avLst/>
              <a:gdLst/>
              <a:ahLst/>
              <a:cxnLst/>
              <a:rect l="l" t="t" r="r" b="b"/>
              <a:pathLst>
                <a:path w="1402715" h="701675">
                  <a:moveTo>
                    <a:pt x="0" y="70104"/>
                  </a:moveTo>
                  <a:lnTo>
                    <a:pt x="5506" y="42808"/>
                  </a:lnTo>
                  <a:lnTo>
                    <a:pt x="20526" y="20526"/>
                  </a:lnTo>
                  <a:lnTo>
                    <a:pt x="42808" y="5506"/>
                  </a:lnTo>
                  <a:lnTo>
                    <a:pt x="70103" y="0"/>
                  </a:lnTo>
                  <a:lnTo>
                    <a:pt x="1332229" y="0"/>
                  </a:lnTo>
                  <a:lnTo>
                    <a:pt x="1359544" y="5506"/>
                  </a:lnTo>
                  <a:lnTo>
                    <a:pt x="1381871" y="20526"/>
                  </a:lnTo>
                  <a:lnTo>
                    <a:pt x="1396934" y="42808"/>
                  </a:lnTo>
                  <a:lnTo>
                    <a:pt x="1402460" y="70104"/>
                  </a:lnTo>
                  <a:lnTo>
                    <a:pt x="1402460" y="631063"/>
                  </a:lnTo>
                  <a:lnTo>
                    <a:pt x="1396934" y="658358"/>
                  </a:lnTo>
                  <a:lnTo>
                    <a:pt x="1381871" y="680640"/>
                  </a:lnTo>
                  <a:lnTo>
                    <a:pt x="1359544" y="695660"/>
                  </a:lnTo>
                  <a:lnTo>
                    <a:pt x="1332229" y="701166"/>
                  </a:lnTo>
                  <a:lnTo>
                    <a:pt x="70103" y="701166"/>
                  </a:lnTo>
                  <a:lnTo>
                    <a:pt x="42808" y="695660"/>
                  </a:lnTo>
                  <a:lnTo>
                    <a:pt x="20526" y="680640"/>
                  </a:lnTo>
                  <a:lnTo>
                    <a:pt x="5506" y="658358"/>
                  </a:lnTo>
                  <a:lnTo>
                    <a:pt x="0" y="631063"/>
                  </a:lnTo>
                  <a:lnTo>
                    <a:pt x="0" y="70104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6857238" y="3183382"/>
            <a:ext cx="1308735" cy="52387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indent="-2540" algn="ctr">
              <a:lnSpc>
                <a:spcPct val="86200"/>
              </a:lnSpc>
              <a:spcBef>
                <a:spcPts val="295"/>
              </a:spcBef>
            </a:pPr>
            <a:r>
              <a:rPr sz="1200" dirty="0">
                <a:solidFill>
                  <a:srgbClr val="01438D"/>
                </a:solidFill>
                <a:latin typeface="Arial MT"/>
                <a:cs typeface="Arial MT"/>
              </a:rPr>
              <a:t>Alla</a:t>
            </a:r>
            <a:r>
              <a:rPr sz="1200" spc="-10" dirty="0">
                <a:solidFill>
                  <a:srgbClr val="01438D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1438D"/>
                </a:solidFill>
                <a:latin typeface="Arial MT"/>
                <a:cs typeface="Arial MT"/>
              </a:rPr>
              <a:t>giunta</a:t>
            </a:r>
            <a:r>
              <a:rPr sz="1200" spc="-15" dirty="0">
                <a:solidFill>
                  <a:srgbClr val="01438D"/>
                </a:solidFill>
                <a:latin typeface="Arial MT"/>
                <a:cs typeface="Arial MT"/>
              </a:rPr>
              <a:t> </a:t>
            </a:r>
            <a:r>
              <a:rPr sz="1200" spc="-50" dirty="0">
                <a:solidFill>
                  <a:srgbClr val="01438D"/>
                </a:solidFill>
                <a:latin typeface="Arial MT"/>
                <a:cs typeface="Arial MT"/>
              </a:rPr>
              <a:t>e </a:t>
            </a:r>
            <a:r>
              <a:rPr sz="1200" spc="-10" dirty="0">
                <a:solidFill>
                  <a:srgbClr val="01438D"/>
                </a:solidFill>
                <a:latin typeface="Arial MT"/>
                <a:cs typeface="Arial MT"/>
              </a:rPr>
              <a:t>segretario/direttore </a:t>
            </a:r>
            <a:r>
              <a:rPr sz="1200" dirty="0">
                <a:solidFill>
                  <a:srgbClr val="01438D"/>
                </a:solidFill>
                <a:latin typeface="Arial MT"/>
                <a:cs typeface="Arial MT"/>
              </a:rPr>
              <a:t>per</a:t>
            </a:r>
            <a:r>
              <a:rPr sz="1200" spc="-20" dirty="0">
                <a:solidFill>
                  <a:srgbClr val="01438D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1438D"/>
                </a:solidFill>
                <a:latin typeface="Arial MT"/>
                <a:cs typeface="Arial MT"/>
              </a:rPr>
              <a:t>conoscenza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1050226" y="3511803"/>
            <a:ext cx="3110230" cy="1140460"/>
            <a:chOff x="1050226" y="3511803"/>
            <a:chExt cx="3110230" cy="1140460"/>
          </a:xfrm>
        </p:grpSpPr>
        <p:sp>
          <p:nvSpPr>
            <p:cNvPr id="34" name="object 34"/>
            <p:cNvSpPr/>
            <p:nvPr/>
          </p:nvSpPr>
          <p:spPr>
            <a:xfrm>
              <a:off x="3068700" y="3518153"/>
              <a:ext cx="1085215" cy="62230"/>
            </a:xfrm>
            <a:custGeom>
              <a:avLst/>
              <a:gdLst/>
              <a:ahLst/>
              <a:cxnLst/>
              <a:rect l="l" t="t" r="r" b="b"/>
              <a:pathLst>
                <a:path w="1085214" h="62229">
                  <a:moveTo>
                    <a:pt x="813562" y="0"/>
                  </a:moveTo>
                  <a:lnTo>
                    <a:pt x="271145" y="0"/>
                  </a:lnTo>
                  <a:lnTo>
                    <a:pt x="271145" y="30988"/>
                  </a:lnTo>
                  <a:lnTo>
                    <a:pt x="0" y="30988"/>
                  </a:lnTo>
                  <a:lnTo>
                    <a:pt x="542416" y="61976"/>
                  </a:lnTo>
                  <a:lnTo>
                    <a:pt x="1084834" y="30988"/>
                  </a:lnTo>
                  <a:lnTo>
                    <a:pt x="813562" y="30988"/>
                  </a:lnTo>
                  <a:lnTo>
                    <a:pt x="81356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068700" y="3518153"/>
              <a:ext cx="1085215" cy="62230"/>
            </a:xfrm>
            <a:custGeom>
              <a:avLst/>
              <a:gdLst/>
              <a:ahLst/>
              <a:cxnLst/>
              <a:rect l="l" t="t" r="r" b="b"/>
              <a:pathLst>
                <a:path w="1085214" h="62229">
                  <a:moveTo>
                    <a:pt x="0" y="30988"/>
                  </a:moveTo>
                  <a:lnTo>
                    <a:pt x="271145" y="30988"/>
                  </a:lnTo>
                  <a:lnTo>
                    <a:pt x="271145" y="0"/>
                  </a:lnTo>
                  <a:lnTo>
                    <a:pt x="813562" y="0"/>
                  </a:lnTo>
                  <a:lnTo>
                    <a:pt x="813562" y="30988"/>
                  </a:lnTo>
                  <a:lnTo>
                    <a:pt x="1084834" y="30988"/>
                  </a:lnTo>
                  <a:lnTo>
                    <a:pt x="542416" y="61976"/>
                  </a:lnTo>
                  <a:lnTo>
                    <a:pt x="0" y="30988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0226" y="3580104"/>
              <a:ext cx="1071524" cy="1071562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2442210" y="3787851"/>
            <a:ext cx="2251075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175" algn="ctr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Non</a:t>
            </a:r>
            <a:r>
              <a:rPr sz="1400" b="1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serve</a:t>
            </a:r>
            <a:r>
              <a:rPr sz="1400" b="1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un</a:t>
            </a:r>
            <a:r>
              <a:rPr sz="1400" b="1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atto</a:t>
            </a:r>
            <a:r>
              <a:rPr sz="1400" b="1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spc="-25" dirty="0">
                <a:solidFill>
                  <a:srgbClr val="01438D"/>
                </a:solidFill>
                <a:latin typeface="Arial"/>
                <a:cs typeface="Arial"/>
              </a:rPr>
              <a:t>di </a:t>
            </a:r>
            <a:r>
              <a:rPr sz="1400" b="1" i="1" spc="-10" dirty="0">
                <a:solidFill>
                  <a:srgbClr val="01438D"/>
                </a:solidFill>
                <a:latin typeface="Arial"/>
                <a:cs typeface="Arial"/>
              </a:rPr>
              <a:t>approvazione</a:t>
            </a:r>
            <a:r>
              <a:rPr sz="1400" b="1" i="1" spc="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1438D"/>
                </a:solidFill>
                <a:latin typeface="Arial"/>
                <a:cs typeface="Arial"/>
              </a:rPr>
              <a:t>(determina).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È</a:t>
            </a:r>
            <a:r>
              <a:rPr sz="1400" b="1" i="1" spc="-2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sufficiente</a:t>
            </a:r>
            <a:r>
              <a:rPr sz="1400" b="1" i="1" spc="-5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una</a:t>
            </a:r>
            <a:r>
              <a:rPr sz="1400" b="1" i="1" spc="-30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1438D"/>
                </a:solidFill>
                <a:latin typeface="Arial"/>
                <a:cs typeface="Arial"/>
              </a:rPr>
              <a:t>semplice </a:t>
            </a:r>
            <a:r>
              <a:rPr sz="1400" b="1" i="1" dirty="0">
                <a:solidFill>
                  <a:srgbClr val="01438D"/>
                </a:solidFill>
                <a:latin typeface="Arial"/>
                <a:cs typeface="Arial"/>
              </a:rPr>
              <a:t>nota</a:t>
            </a:r>
            <a:r>
              <a:rPr sz="1400" b="1" i="1" spc="-45" dirty="0">
                <a:solidFill>
                  <a:srgbClr val="01438D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1438D"/>
                </a:solidFill>
                <a:latin typeface="Arial"/>
                <a:cs typeface="Arial"/>
              </a:rPr>
              <a:t>protocollata/mail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Personalizzato 1">
      <a:dk1>
        <a:sysClr val="windowText" lastClr="000000"/>
      </a:dk1>
      <a:lt1>
        <a:srgbClr val="F2F2F2"/>
      </a:lt1>
      <a:dk2>
        <a:srgbClr val="FFFFFF"/>
      </a:dk2>
      <a:lt2>
        <a:srgbClr val="FFFFFF"/>
      </a:lt2>
      <a:accent1>
        <a:srgbClr val="5B9BD5"/>
      </a:accent1>
      <a:accent2>
        <a:srgbClr val="9CC3E5"/>
      </a:accent2>
      <a:accent3>
        <a:srgbClr val="2E75B5"/>
      </a:accent3>
      <a:accent4>
        <a:srgbClr val="1E4E79"/>
      </a:accent4>
      <a:accent5>
        <a:srgbClr val="4472C4"/>
      </a:accent5>
      <a:accent6>
        <a:srgbClr val="1E4E79"/>
      </a:accent6>
      <a:hlink>
        <a:srgbClr val="1E4E79"/>
      </a:hlink>
      <a:folHlink>
        <a:srgbClr val="2E75B5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</TotalTime>
  <Words>8986</Words>
  <Application>Microsoft Macintosh PowerPoint</Application>
  <PresentationFormat>Presentazione su schermo (16:9)</PresentationFormat>
  <Paragraphs>900</Paragraphs>
  <Slides>71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71</vt:i4>
      </vt:variant>
    </vt:vector>
  </HeadingPairs>
  <TitlesOfParts>
    <vt:vector size="72" baseType="lpstr">
      <vt:lpstr>Retrospettivo</vt:lpstr>
      <vt:lpstr>Presentazione di PowerPoint</vt:lpstr>
      <vt:lpstr>Bilancio di previsione 2025-2027 tra novità e conferme</vt:lpstr>
      <vt:lpstr>L’iter di formazione del bilancio: cenni</vt:lpstr>
      <vt:lpstr>L’iter di formazione del bilancio: cenni</vt:lpstr>
      <vt:lpstr>L’iter di formazione del bilancio: cenni</vt:lpstr>
      <vt:lpstr>L’iter di formazione del bilancio: cenni</vt:lpstr>
      <vt:lpstr>L’iter di formazione del bilancio: cenni</vt:lpstr>
      <vt:lpstr>L’iter di formazione del bilancio: cenni</vt:lpstr>
      <vt:lpstr>L’iter di formazione del bilancio: cenni</vt:lpstr>
      <vt:lpstr>L’iter di formazione del bilancio: cenni</vt:lpstr>
      <vt:lpstr>L’iter di formazione del bilancio: cenni</vt:lpstr>
      <vt:lpstr>L’iter di formazione del bilancio: cenni</vt:lpstr>
      <vt:lpstr>L’iter di formazione del bilancio: cenni</vt:lpstr>
      <vt:lpstr>L’iter di formazione del bilancio: cenni</vt:lpstr>
      <vt:lpstr>Presentazione di PowerPoint</vt:lpstr>
      <vt:lpstr>Presentazione di PowerPoint</vt:lpstr>
      <vt:lpstr>Le modifiche agli schemi di bilancio</vt:lpstr>
      <vt:lpstr>Le modifiche agli schemi di bilancio</vt:lpstr>
      <vt:lpstr>Le modifiche agli schemi di bilancio</vt:lpstr>
      <vt:lpstr>Il piano finanziario U.2.04, in ottemperanza ai dettami del Glossario SIOPE, va utilizzato per: Accollo di mutui in capo al beneficiario;</vt:lpstr>
      <vt:lpstr>Le modifiche agli schemi di bilancio</vt:lpstr>
      <vt:lpstr>Le modifiche agli schemi di bilancio</vt:lpstr>
      <vt:lpstr>Presentazione di PowerPoint</vt:lpstr>
      <vt:lpstr>Uno sguardo alle entrate correnti</vt:lpstr>
      <vt:lpstr>Uno sguardo alle entrate correnti</vt:lpstr>
      <vt:lpstr>Uno sguardo alle entrate correnti</vt:lpstr>
      <vt:lpstr>Uno sguardo alle entrate correnti</vt:lpstr>
      <vt:lpstr>Uno sguardo alle entrate correnti</vt:lpstr>
      <vt:lpstr>Uno sguardo alle entrate correnti</vt:lpstr>
      <vt:lpstr>Uno sguardo alle entrate correnti</vt:lpstr>
      <vt:lpstr>Uno sguardo alle entrate correnti</vt:lpstr>
      <vt:lpstr>Uno sguardo alle entrate correnti</vt:lpstr>
      <vt:lpstr>Uno sguardo alle entrate correnti</vt:lpstr>
      <vt:lpstr>Uno sguardo alle entrate correnti</vt:lpstr>
      <vt:lpstr>Presentazione di PowerPoint</vt:lpstr>
      <vt:lpstr>Presentazione di PowerPoint</vt:lpstr>
      <vt:lpstr>La spending review e la regolazione dei fondi COVID</vt:lpstr>
      <vt:lpstr>La spending review e la regolazione dei fondi COVID</vt:lpstr>
      <vt:lpstr>La spending review e la regolazione dei fondi COVID</vt:lpstr>
      <vt:lpstr>La spending review e la regolazione dei fondi COVID</vt:lpstr>
      <vt:lpstr>La spending review e la regolazione dei fondi COVID</vt:lpstr>
      <vt:lpstr>La spending review e la regolazione dei fondi COVID</vt:lpstr>
      <vt:lpstr>La spending review e la regolazione dei fondi COVID</vt:lpstr>
      <vt:lpstr>Bilancio di previsione 2025-2027 tra novità e conferme</vt:lpstr>
      <vt:lpstr>Uno sguardo alle entrate correnti</vt:lpstr>
      <vt:lpstr>Presentazione di PowerPoint</vt:lpstr>
      <vt:lpstr>Uno sguardo alle entrate correnti</vt:lpstr>
      <vt:lpstr>Uno sguardo alle entrate correnti</vt:lpstr>
      <vt:lpstr>Uno sguardo alle entrate correnti</vt:lpstr>
      <vt:lpstr>Uno sguardo alle entrate correnti</vt:lpstr>
      <vt:lpstr>Il bilancio di previsione 2025-2027/2: gli altri accantonamenti</vt:lpstr>
      <vt:lpstr>Il bilancio di previsione 2025-2027/2: gli altri accantonamenti</vt:lpstr>
      <vt:lpstr>Il bilancio di previsione 2025-2027/2: gli altri accantonamenti</vt:lpstr>
      <vt:lpstr>Uno sguardo alle entrate correnti</vt:lpstr>
      <vt:lpstr>Uno sguardo alle entrate correnti</vt:lpstr>
      <vt:lpstr>Uno sguardo alle entrate correnti</vt:lpstr>
      <vt:lpstr>Uno sguardo alle entrate correnti</vt:lpstr>
      <vt:lpstr>Novità normative DL 113/2024</vt:lpstr>
      <vt:lpstr>Novità normative DL 113/2024</vt:lpstr>
      <vt:lpstr>Novità normative DL 113/2024</vt:lpstr>
      <vt:lpstr>Novità normative DL 113/2024</vt:lpstr>
      <vt:lpstr>Novità normative DL 113/2024</vt:lpstr>
      <vt:lpstr>La costruzione del nuovo bilancio 2025-2027</vt:lpstr>
      <vt:lpstr>La costruzione del nuovo bilancio 2025-2027</vt:lpstr>
      <vt:lpstr>La costruzione del nuovo bilancio 2025-2027</vt:lpstr>
      <vt:lpstr>La costruzione del nuovo bilancio 2025-2027</vt:lpstr>
      <vt:lpstr>La costruzione del nuovo bilancio 2025-2027</vt:lpstr>
      <vt:lpstr>Altre novità normative</vt:lpstr>
      <vt:lpstr>La costruzione del nuovo bilancio 2025-2027</vt:lpstr>
      <vt:lpstr>Novità normative DL 113/2024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SPAGGIARI MANUELA</dc:creator>
  <cp:lastModifiedBy>Claudio</cp:lastModifiedBy>
  <cp:revision>5</cp:revision>
  <dcterms:created xsi:type="dcterms:W3CDTF">2024-10-21T07:09:03Z</dcterms:created>
  <dcterms:modified xsi:type="dcterms:W3CDTF">2024-10-21T09:58:28Z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2024-10-21T00:00:00Z</vt:filetime>
  </property>
  <property fmtid="{D5CDD505-2E9C-101B-9397-08002B2CF9AE}" pid="3" name="Creator">
    <vt:lpwstr>Samsung Electronics</vt:lpwstr>
  </property>
  <property fmtid="{D5CDD505-2E9C-101B-9397-08002B2CF9AE}" pid="4" name="LastSaved">
    <vt:filetime>2024-10-21T00:00:00Z</vt:filetime>
  </property>
  <property fmtid="{D5CDD505-2E9C-101B-9397-08002B2CF9AE}" pid="5" name="Producer">
    <vt:lpwstr>Samsung Electronics</vt:lpwstr>
  </property>
  <property fmtid="{D5CDD505-2E9C-101B-9397-08002B2CF9AE}" pid="6" name="MSIP_Label_39360337-1d70-46cc-865b-b527827efdaf_Enabled">
    <vt:lpwstr>true</vt:lpwstr>
  </property>
  <property fmtid="{D5CDD505-2E9C-101B-9397-08002B2CF9AE}" pid="7" name="MSIP_Label_39360337-1d70-46cc-865b-b527827efdaf_SetDate">
    <vt:lpwstr>2024-10-21T07:25:31Z</vt:lpwstr>
  </property>
  <property fmtid="{D5CDD505-2E9C-101B-9397-08002B2CF9AE}" pid="8" name="MSIP_Label_39360337-1d70-46cc-865b-b527827efdaf_Method">
    <vt:lpwstr>Standard</vt:lpwstr>
  </property>
  <property fmtid="{D5CDD505-2E9C-101B-9397-08002B2CF9AE}" pid="9" name="MSIP_Label_39360337-1d70-46cc-865b-b527827efdaf_Name">
    <vt:lpwstr>Uso interno - Non cifrato</vt:lpwstr>
  </property>
  <property fmtid="{D5CDD505-2E9C-101B-9397-08002B2CF9AE}" pid="10" name="MSIP_Label_39360337-1d70-46cc-865b-b527827efdaf_SiteId">
    <vt:lpwstr>dc5ab1ad-4533-49df-8e99-26421b43b959</vt:lpwstr>
  </property>
  <property fmtid="{D5CDD505-2E9C-101B-9397-08002B2CF9AE}" pid="11" name="MSIP_Label_39360337-1d70-46cc-865b-b527827efdaf_ActionId">
    <vt:lpwstr>fbe04c49-4393-4099-8b9b-240f4084ddef</vt:lpwstr>
  </property>
  <property fmtid="{D5CDD505-2E9C-101B-9397-08002B2CF9AE}" pid="12" name="MSIP_Label_39360337-1d70-46cc-865b-b527827efdaf_ContentBits">
    <vt:lpwstr>1</vt:lpwstr>
  </property>
</Properties>
</file>