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61" r:id="rId2"/>
    <p:sldId id="256" r:id="rId3"/>
    <p:sldId id="262" r:id="rId4"/>
    <p:sldId id="264" r:id="rId5"/>
    <p:sldId id="265" r:id="rId6"/>
    <p:sldId id="257" r:id="rId7"/>
    <p:sldId id="266" r:id="rId8"/>
    <p:sldId id="267" r:id="rId9"/>
    <p:sldId id="269" r:id="rId10"/>
    <p:sldId id="270" r:id="rId11"/>
    <p:sldId id="271" r:id="rId12"/>
    <p:sldId id="272" r:id="rId13"/>
    <p:sldId id="273" r:id="rId14"/>
    <p:sldId id="274" r:id="rId15"/>
    <p:sldId id="276" r:id="rId16"/>
    <p:sldId id="277" r:id="rId17"/>
    <p:sldId id="278" r:id="rId18"/>
  </p:sldIdLst>
  <p:sldSz cx="12192000" cy="6858000"/>
  <p:notesSz cx="6797675" cy="9928225"/>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660"/>
  </p:normalViewPr>
  <p:slideViewPr>
    <p:cSldViewPr snapToGrid="0">
      <p:cViewPr varScale="1">
        <p:scale>
          <a:sx n="84" d="100"/>
          <a:sy n="84" d="100"/>
        </p:scale>
        <p:origin x="28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841B8728-B189-D959-F767-F3E78BB9D63A}"/>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49E01D9F-928F-B725-AA04-BF9942314C6F}"/>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1F3AA123-77EA-4CED-AE1E-31D827AA69C9}" type="datetimeFigureOut">
              <a:rPr lang="it-IT" smtClean="0"/>
              <a:t>29/11/2024</a:t>
            </a:fld>
            <a:endParaRPr lang="it-IT"/>
          </a:p>
        </p:txBody>
      </p:sp>
      <p:sp>
        <p:nvSpPr>
          <p:cNvPr id="4" name="Segnaposto piè di pagina 3">
            <a:extLst>
              <a:ext uri="{FF2B5EF4-FFF2-40B4-BE49-F238E27FC236}">
                <a16:creationId xmlns:a16="http://schemas.microsoft.com/office/drawing/2014/main" id="{BA252845-91AF-F82F-1ABD-F78A260352BA}"/>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7C41E9C7-4C32-E830-F935-486C88DB1036}"/>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A80CA2A1-9B37-4888-87FD-0734B490DFAA}" type="slidenum">
              <a:rPr lang="it-IT" smtClean="0"/>
              <a:t>‹N›</a:t>
            </a:fld>
            <a:endParaRPr lang="it-IT"/>
          </a:p>
        </p:txBody>
      </p:sp>
    </p:spTree>
    <p:extLst>
      <p:ext uri="{BB962C8B-B14F-4D97-AF65-F5344CB8AC3E}">
        <p14:creationId xmlns:p14="http://schemas.microsoft.com/office/powerpoint/2010/main" val="32382542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823FB1E6-2EAA-47ED-9B17-13BB2885EA64}" type="datetimeFigureOut">
              <a:rPr lang="it-IT" smtClean="0"/>
              <a:t>29/11/2024</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C8EA505C-0591-4A2B-9384-D94F0A223C2A}" type="slidenum">
              <a:rPr lang="it-IT" smtClean="0"/>
              <a:t>‹N›</a:t>
            </a:fld>
            <a:endParaRPr lang="it-IT"/>
          </a:p>
        </p:txBody>
      </p:sp>
    </p:spTree>
    <p:extLst>
      <p:ext uri="{BB962C8B-B14F-4D97-AF65-F5344CB8AC3E}">
        <p14:creationId xmlns:p14="http://schemas.microsoft.com/office/powerpoint/2010/main" val="292747409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1150F4A-7300-3CC1-CB48-39A5880C5E6E}"/>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2370FB0C-1631-7837-365C-CD3BDC7261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833C7104-1CE9-5965-5CC1-94B788AB6F9C}"/>
              </a:ext>
            </a:extLst>
          </p:cNvPr>
          <p:cNvSpPr>
            <a:spLocks noGrp="1"/>
          </p:cNvSpPr>
          <p:nvPr>
            <p:ph type="dt" sz="half" idx="10"/>
          </p:nvPr>
        </p:nvSpPr>
        <p:spPr/>
        <p:txBody>
          <a:bodyPr/>
          <a:lstStyle/>
          <a:p>
            <a:fld id="{BEF90E36-CA23-4458-86DC-4CEF05B61B94}" type="datetime1">
              <a:rPr lang="it-IT" smtClean="0"/>
              <a:t>29/11/2024</a:t>
            </a:fld>
            <a:endParaRPr lang="it-IT"/>
          </a:p>
        </p:txBody>
      </p:sp>
      <p:sp>
        <p:nvSpPr>
          <p:cNvPr id="5" name="Segnaposto piè di pagina 4">
            <a:extLst>
              <a:ext uri="{FF2B5EF4-FFF2-40B4-BE49-F238E27FC236}">
                <a16:creationId xmlns:a16="http://schemas.microsoft.com/office/drawing/2014/main" id="{30442A9E-97B5-3C03-9D11-43069003424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D96B283-965C-B133-A748-0D1D1B40795E}"/>
              </a:ext>
            </a:extLst>
          </p:cNvPr>
          <p:cNvSpPr>
            <a:spLocks noGrp="1"/>
          </p:cNvSpPr>
          <p:nvPr>
            <p:ph type="sldNum" sz="quarter" idx="12"/>
          </p:nvPr>
        </p:nvSpPr>
        <p:spPr/>
        <p:txBody>
          <a:bodyPr/>
          <a:lstStyle/>
          <a:p>
            <a:fld id="{76A6D425-12AF-411E-80E1-7BC28CDADDF6}" type="slidenum">
              <a:rPr lang="it-IT" smtClean="0"/>
              <a:t>‹N›</a:t>
            </a:fld>
            <a:endParaRPr lang="it-IT"/>
          </a:p>
        </p:txBody>
      </p:sp>
    </p:spTree>
    <p:extLst>
      <p:ext uri="{BB962C8B-B14F-4D97-AF65-F5344CB8AC3E}">
        <p14:creationId xmlns:p14="http://schemas.microsoft.com/office/powerpoint/2010/main" val="1740388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8AC3B0E-D59E-148C-09EB-3D9BC2BAA28E}"/>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5C4819C-61A8-EBDB-E4D7-22CBE928CF70}"/>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3BDFD6D-A54E-1C45-6688-D24073ED21BC}"/>
              </a:ext>
            </a:extLst>
          </p:cNvPr>
          <p:cNvSpPr>
            <a:spLocks noGrp="1"/>
          </p:cNvSpPr>
          <p:nvPr>
            <p:ph type="dt" sz="half" idx="10"/>
          </p:nvPr>
        </p:nvSpPr>
        <p:spPr/>
        <p:txBody>
          <a:bodyPr/>
          <a:lstStyle/>
          <a:p>
            <a:fld id="{E99A1BCE-7FD2-4699-9B7B-1756F7290F3F}" type="datetime1">
              <a:rPr lang="it-IT" smtClean="0"/>
              <a:t>29/11/2024</a:t>
            </a:fld>
            <a:endParaRPr lang="it-IT"/>
          </a:p>
        </p:txBody>
      </p:sp>
      <p:sp>
        <p:nvSpPr>
          <p:cNvPr id="5" name="Segnaposto piè di pagina 4">
            <a:extLst>
              <a:ext uri="{FF2B5EF4-FFF2-40B4-BE49-F238E27FC236}">
                <a16:creationId xmlns:a16="http://schemas.microsoft.com/office/drawing/2014/main" id="{5EF74D8F-3242-C962-A85E-95192153FF1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2BA6458-7E25-B519-911B-F98C33A44041}"/>
              </a:ext>
            </a:extLst>
          </p:cNvPr>
          <p:cNvSpPr>
            <a:spLocks noGrp="1"/>
          </p:cNvSpPr>
          <p:nvPr>
            <p:ph type="sldNum" sz="quarter" idx="12"/>
          </p:nvPr>
        </p:nvSpPr>
        <p:spPr/>
        <p:txBody>
          <a:bodyPr/>
          <a:lstStyle/>
          <a:p>
            <a:fld id="{76A6D425-12AF-411E-80E1-7BC28CDADDF6}" type="slidenum">
              <a:rPr lang="it-IT" smtClean="0"/>
              <a:t>‹N›</a:t>
            </a:fld>
            <a:endParaRPr lang="it-IT"/>
          </a:p>
        </p:txBody>
      </p:sp>
    </p:spTree>
    <p:extLst>
      <p:ext uri="{BB962C8B-B14F-4D97-AF65-F5344CB8AC3E}">
        <p14:creationId xmlns:p14="http://schemas.microsoft.com/office/powerpoint/2010/main" val="839097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D1C74A48-964A-576C-5042-DF7324B348A6}"/>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BDCAB3C1-4C3F-B01C-77C7-3F343B62F964}"/>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22D81EA-4FBE-7215-C91B-65A5E0469E7D}"/>
              </a:ext>
            </a:extLst>
          </p:cNvPr>
          <p:cNvSpPr>
            <a:spLocks noGrp="1"/>
          </p:cNvSpPr>
          <p:nvPr>
            <p:ph type="dt" sz="half" idx="10"/>
          </p:nvPr>
        </p:nvSpPr>
        <p:spPr/>
        <p:txBody>
          <a:bodyPr/>
          <a:lstStyle/>
          <a:p>
            <a:fld id="{F2845A8F-421A-4A19-8ED2-576EDFE89057}" type="datetime1">
              <a:rPr lang="it-IT" smtClean="0"/>
              <a:t>29/11/2024</a:t>
            </a:fld>
            <a:endParaRPr lang="it-IT"/>
          </a:p>
        </p:txBody>
      </p:sp>
      <p:sp>
        <p:nvSpPr>
          <p:cNvPr id="5" name="Segnaposto piè di pagina 4">
            <a:extLst>
              <a:ext uri="{FF2B5EF4-FFF2-40B4-BE49-F238E27FC236}">
                <a16:creationId xmlns:a16="http://schemas.microsoft.com/office/drawing/2014/main" id="{7F0B75F7-E3D7-29AD-5E2E-621DB0C0DB3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D82A45D-4EB9-509B-842F-46BCCE610401}"/>
              </a:ext>
            </a:extLst>
          </p:cNvPr>
          <p:cNvSpPr>
            <a:spLocks noGrp="1"/>
          </p:cNvSpPr>
          <p:nvPr>
            <p:ph type="sldNum" sz="quarter" idx="12"/>
          </p:nvPr>
        </p:nvSpPr>
        <p:spPr/>
        <p:txBody>
          <a:bodyPr/>
          <a:lstStyle/>
          <a:p>
            <a:fld id="{76A6D425-12AF-411E-80E1-7BC28CDADDF6}" type="slidenum">
              <a:rPr lang="it-IT" smtClean="0"/>
              <a:t>‹N›</a:t>
            </a:fld>
            <a:endParaRPr lang="it-IT"/>
          </a:p>
        </p:txBody>
      </p:sp>
    </p:spTree>
    <p:extLst>
      <p:ext uri="{BB962C8B-B14F-4D97-AF65-F5344CB8AC3E}">
        <p14:creationId xmlns:p14="http://schemas.microsoft.com/office/powerpoint/2010/main" val="994782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4C83AF9-EBF3-794B-B55E-E531BC4D650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7177F25-120E-76C7-2F48-D790E5750042}"/>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1F76623-CDFC-E47F-11D8-9153DB97144B}"/>
              </a:ext>
            </a:extLst>
          </p:cNvPr>
          <p:cNvSpPr>
            <a:spLocks noGrp="1"/>
          </p:cNvSpPr>
          <p:nvPr>
            <p:ph type="dt" sz="half" idx="10"/>
          </p:nvPr>
        </p:nvSpPr>
        <p:spPr/>
        <p:txBody>
          <a:bodyPr/>
          <a:lstStyle/>
          <a:p>
            <a:fld id="{D1959DE7-DFBB-4545-A7DC-BED0FA426E9D}" type="datetime1">
              <a:rPr lang="it-IT" smtClean="0"/>
              <a:t>29/11/2024</a:t>
            </a:fld>
            <a:endParaRPr lang="it-IT"/>
          </a:p>
        </p:txBody>
      </p:sp>
      <p:sp>
        <p:nvSpPr>
          <p:cNvPr id="5" name="Segnaposto piè di pagina 4">
            <a:extLst>
              <a:ext uri="{FF2B5EF4-FFF2-40B4-BE49-F238E27FC236}">
                <a16:creationId xmlns:a16="http://schemas.microsoft.com/office/drawing/2014/main" id="{F1DBAE80-A681-B912-F827-38A0318C4E1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69F538A-3079-645E-C6BB-EF307F39A63F}"/>
              </a:ext>
            </a:extLst>
          </p:cNvPr>
          <p:cNvSpPr>
            <a:spLocks noGrp="1"/>
          </p:cNvSpPr>
          <p:nvPr>
            <p:ph type="sldNum" sz="quarter" idx="12"/>
          </p:nvPr>
        </p:nvSpPr>
        <p:spPr/>
        <p:txBody>
          <a:bodyPr/>
          <a:lstStyle/>
          <a:p>
            <a:fld id="{76A6D425-12AF-411E-80E1-7BC28CDADDF6}" type="slidenum">
              <a:rPr lang="it-IT" smtClean="0"/>
              <a:t>‹N›</a:t>
            </a:fld>
            <a:endParaRPr lang="it-IT"/>
          </a:p>
        </p:txBody>
      </p:sp>
    </p:spTree>
    <p:extLst>
      <p:ext uri="{BB962C8B-B14F-4D97-AF65-F5344CB8AC3E}">
        <p14:creationId xmlns:p14="http://schemas.microsoft.com/office/powerpoint/2010/main" val="123938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F20DC40-1BC9-FCEB-4F45-C382676DA3E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BED4ABEB-E477-EB16-11FB-34E3500ACFD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6293C85E-DC80-EA93-37EE-B31E6CF778CE}"/>
              </a:ext>
            </a:extLst>
          </p:cNvPr>
          <p:cNvSpPr>
            <a:spLocks noGrp="1"/>
          </p:cNvSpPr>
          <p:nvPr>
            <p:ph type="dt" sz="half" idx="10"/>
          </p:nvPr>
        </p:nvSpPr>
        <p:spPr/>
        <p:txBody>
          <a:bodyPr/>
          <a:lstStyle/>
          <a:p>
            <a:fld id="{DCEEFF9E-35C4-4B8F-8AAC-692FA4A2C34B}" type="datetime1">
              <a:rPr lang="it-IT" smtClean="0"/>
              <a:t>29/11/2024</a:t>
            </a:fld>
            <a:endParaRPr lang="it-IT"/>
          </a:p>
        </p:txBody>
      </p:sp>
      <p:sp>
        <p:nvSpPr>
          <p:cNvPr id="5" name="Segnaposto piè di pagina 4">
            <a:extLst>
              <a:ext uri="{FF2B5EF4-FFF2-40B4-BE49-F238E27FC236}">
                <a16:creationId xmlns:a16="http://schemas.microsoft.com/office/drawing/2014/main" id="{29A1590C-0115-0221-5B3A-8488243E0B8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F7583D9-889B-D81E-3E7E-64FF6B5579F6}"/>
              </a:ext>
            </a:extLst>
          </p:cNvPr>
          <p:cNvSpPr>
            <a:spLocks noGrp="1"/>
          </p:cNvSpPr>
          <p:nvPr>
            <p:ph type="sldNum" sz="quarter" idx="12"/>
          </p:nvPr>
        </p:nvSpPr>
        <p:spPr/>
        <p:txBody>
          <a:bodyPr/>
          <a:lstStyle/>
          <a:p>
            <a:fld id="{76A6D425-12AF-411E-80E1-7BC28CDADDF6}" type="slidenum">
              <a:rPr lang="it-IT" smtClean="0"/>
              <a:t>‹N›</a:t>
            </a:fld>
            <a:endParaRPr lang="it-IT"/>
          </a:p>
        </p:txBody>
      </p:sp>
    </p:spTree>
    <p:extLst>
      <p:ext uri="{BB962C8B-B14F-4D97-AF65-F5344CB8AC3E}">
        <p14:creationId xmlns:p14="http://schemas.microsoft.com/office/powerpoint/2010/main" val="1519831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585C62-9F0C-FEA0-31ED-E2C86AAC5430}"/>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5B4DFE1-FA33-C30A-AB47-86FEAC46FC70}"/>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95E23B01-1EBD-D5A6-1C8E-5801EA39EE29}"/>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8FB5C4C8-0155-5B71-8FD3-A484123D6877}"/>
              </a:ext>
            </a:extLst>
          </p:cNvPr>
          <p:cNvSpPr>
            <a:spLocks noGrp="1"/>
          </p:cNvSpPr>
          <p:nvPr>
            <p:ph type="dt" sz="half" idx="10"/>
          </p:nvPr>
        </p:nvSpPr>
        <p:spPr/>
        <p:txBody>
          <a:bodyPr/>
          <a:lstStyle/>
          <a:p>
            <a:fld id="{0BFCC06C-7247-4898-8860-B7EB503FB1A6}" type="datetime1">
              <a:rPr lang="it-IT" smtClean="0"/>
              <a:t>29/11/2024</a:t>
            </a:fld>
            <a:endParaRPr lang="it-IT"/>
          </a:p>
        </p:txBody>
      </p:sp>
      <p:sp>
        <p:nvSpPr>
          <p:cNvPr id="6" name="Segnaposto piè di pagina 5">
            <a:extLst>
              <a:ext uri="{FF2B5EF4-FFF2-40B4-BE49-F238E27FC236}">
                <a16:creationId xmlns:a16="http://schemas.microsoft.com/office/drawing/2014/main" id="{CEB9FB81-4696-DF0F-27E1-3913CF287EE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EB936ED-BB99-F518-9F35-F533FC88F094}"/>
              </a:ext>
            </a:extLst>
          </p:cNvPr>
          <p:cNvSpPr>
            <a:spLocks noGrp="1"/>
          </p:cNvSpPr>
          <p:nvPr>
            <p:ph type="sldNum" sz="quarter" idx="12"/>
          </p:nvPr>
        </p:nvSpPr>
        <p:spPr/>
        <p:txBody>
          <a:bodyPr/>
          <a:lstStyle/>
          <a:p>
            <a:fld id="{76A6D425-12AF-411E-80E1-7BC28CDADDF6}" type="slidenum">
              <a:rPr lang="it-IT" smtClean="0"/>
              <a:t>‹N›</a:t>
            </a:fld>
            <a:endParaRPr lang="it-IT"/>
          </a:p>
        </p:txBody>
      </p:sp>
    </p:spTree>
    <p:extLst>
      <p:ext uri="{BB962C8B-B14F-4D97-AF65-F5344CB8AC3E}">
        <p14:creationId xmlns:p14="http://schemas.microsoft.com/office/powerpoint/2010/main" val="781472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76FDCA1-2CA7-4427-418F-61E7AE205A86}"/>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76E452C5-D550-D77A-16E7-A768B74436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13872BE6-A7CF-836A-6CCC-CA4A90B912B2}"/>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927E17EB-B7A7-DD73-DDF9-BBEE2F596B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9CC070C1-227A-C7CF-24AB-65CB6DB15CF8}"/>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EA9542BB-0147-7226-AF45-A99348DF72A0}"/>
              </a:ext>
            </a:extLst>
          </p:cNvPr>
          <p:cNvSpPr>
            <a:spLocks noGrp="1"/>
          </p:cNvSpPr>
          <p:nvPr>
            <p:ph type="dt" sz="half" idx="10"/>
          </p:nvPr>
        </p:nvSpPr>
        <p:spPr/>
        <p:txBody>
          <a:bodyPr/>
          <a:lstStyle/>
          <a:p>
            <a:fld id="{B882506E-1C36-42E8-BD3E-BB37C29B2799}" type="datetime1">
              <a:rPr lang="it-IT" smtClean="0"/>
              <a:t>29/11/2024</a:t>
            </a:fld>
            <a:endParaRPr lang="it-IT"/>
          </a:p>
        </p:txBody>
      </p:sp>
      <p:sp>
        <p:nvSpPr>
          <p:cNvPr id="8" name="Segnaposto piè di pagina 7">
            <a:extLst>
              <a:ext uri="{FF2B5EF4-FFF2-40B4-BE49-F238E27FC236}">
                <a16:creationId xmlns:a16="http://schemas.microsoft.com/office/drawing/2014/main" id="{13B9CDC8-1672-24EF-4044-6D86A37E8483}"/>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D86954C2-D733-FA84-EFA1-D5BDBAB41268}"/>
              </a:ext>
            </a:extLst>
          </p:cNvPr>
          <p:cNvSpPr>
            <a:spLocks noGrp="1"/>
          </p:cNvSpPr>
          <p:nvPr>
            <p:ph type="sldNum" sz="quarter" idx="12"/>
          </p:nvPr>
        </p:nvSpPr>
        <p:spPr/>
        <p:txBody>
          <a:bodyPr/>
          <a:lstStyle/>
          <a:p>
            <a:fld id="{76A6D425-12AF-411E-80E1-7BC28CDADDF6}" type="slidenum">
              <a:rPr lang="it-IT" smtClean="0"/>
              <a:t>‹N›</a:t>
            </a:fld>
            <a:endParaRPr lang="it-IT"/>
          </a:p>
        </p:txBody>
      </p:sp>
    </p:spTree>
    <p:extLst>
      <p:ext uri="{BB962C8B-B14F-4D97-AF65-F5344CB8AC3E}">
        <p14:creationId xmlns:p14="http://schemas.microsoft.com/office/powerpoint/2010/main" val="1628266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AF99F5A-0A76-2B80-A921-0A3D601035FD}"/>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68A734FA-8487-D74A-2330-DB4F18890064}"/>
              </a:ext>
            </a:extLst>
          </p:cNvPr>
          <p:cNvSpPr>
            <a:spLocks noGrp="1"/>
          </p:cNvSpPr>
          <p:nvPr>
            <p:ph type="dt" sz="half" idx="10"/>
          </p:nvPr>
        </p:nvSpPr>
        <p:spPr/>
        <p:txBody>
          <a:bodyPr/>
          <a:lstStyle/>
          <a:p>
            <a:fld id="{40F0DD65-F6C4-48AF-A438-7E0B4827A615}" type="datetime1">
              <a:rPr lang="it-IT" smtClean="0"/>
              <a:t>29/11/2024</a:t>
            </a:fld>
            <a:endParaRPr lang="it-IT"/>
          </a:p>
        </p:txBody>
      </p:sp>
      <p:sp>
        <p:nvSpPr>
          <p:cNvPr id="4" name="Segnaposto piè di pagina 3">
            <a:extLst>
              <a:ext uri="{FF2B5EF4-FFF2-40B4-BE49-F238E27FC236}">
                <a16:creationId xmlns:a16="http://schemas.microsoft.com/office/drawing/2014/main" id="{20B1AE6A-E225-8A6E-0728-C0343533D3E2}"/>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EE04B5D6-7CC1-16F8-4C0B-902DF25F42CB}"/>
              </a:ext>
            </a:extLst>
          </p:cNvPr>
          <p:cNvSpPr>
            <a:spLocks noGrp="1"/>
          </p:cNvSpPr>
          <p:nvPr>
            <p:ph type="sldNum" sz="quarter" idx="12"/>
          </p:nvPr>
        </p:nvSpPr>
        <p:spPr/>
        <p:txBody>
          <a:bodyPr/>
          <a:lstStyle/>
          <a:p>
            <a:fld id="{76A6D425-12AF-411E-80E1-7BC28CDADDF6}" type="slidenum">
              <a:rPr lang="it-IT" smtClean="0"/>
              <a:t>‹N›</a:t>
            </a:fld>
            <a:endParaRPr lang="it-IT"/>
          </a:p>
        </p:txBody>
      </p:sp>
    </p:spTree>
    <p:extLst>
      <p:ext uri="{BB962C8B-B14F-4D97-AF65-F5344CB8AC3E}">
        <p14:creationId xmlns:p14="http://schemas.microsoft.com/office/powerpoint/2010/main" val="2343379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E2F54105-59A7-9946-E3B6-BB06FFDF8E53}"/>
              </a:ext>
            </a:extLst>
          </p:cNvPr>
          <p:cNvSpPr>
            <a:spLocks noGrp="1"/>
          </p:cNvSpPr>
          <p:nvPr>
            <p:ph type="dt" sz="half" idx="10"/>
          </p:nvPr>
        </p:nvSpPr>
        <p:spPr/>
        <p:txBody>
          <a:bodyPr/>
          <a:lstStyle/>
          <a:p>
            <a:fld id="{F84CE852-05C3-426A-87D9-107E4B7D1D92}" type="datetime1">
              <a:rPr lang="it-IT" smtClean="0"/>
              <a:t>29/11/2024</a:t>
            </a:fld>
            <a:endParaRPr lang="it-IT"/>
          </a:p>
        </p:txBody>
      </p:sp>
      <p:sp>
        <p:nvSpPr>
          <p:cNvPr id="3" name="Segnaposto piè di pagina 2">
            <a:extLst>
              <a:ext uri="{FF2B5EF4-FFF2-40B4-BE49-F238E27FC236}">
                <a16:creationId xmlns:a16="http://schemas.microsoft.com/office/drawing/2014/main" id="{1C65D74D-CA5B-DD3E-9E6B-618E5999C0DF}"/>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9C99EECF-7C1E-F84D-EEAE-D4BFCDE698C9}"/>
              </a:ext>
            </a:extLst>
          </p:cNvPr>
          <p:cNvSpPr>
            <a:spLocks noGrp="1"/>
          </p:cNvSpPr>
          <p:nvPr>
            <p:ph type="sldNum" sz="quarter" idx="12"/>
          </p:nvPr>
        </p:nvSpPr>
        <p:spPr/>
        <p:txBody>
          <a:bodyPr/>
          <a:lstStyle/>
          <a:p>
            <a:fld id="{76A6D425-12AF-411E-80E1-7BC28CDADDF6}" type="slidenum">
              <a:rPr lang="it-IT" smtClean="0"/>
              <a:t>‹N›</a:t>
            </a:fld>
            <a:endParaRPr lang="it-IT"/>
          </a:p>
        </p:txBody>
      </p:sp>
    </p:spTree>
    <p:extLst>
      <p:ext uri="{BB962C8B-B14F-4D97-AF65-F5344CB8AC3E}">
        <p14:creationId xmlns:p14="http://schemas.microsoft.com/office/powerpoint/2010/main" val="1981161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DA99001-5989-1FF2-CFE5-5C533747AD40}"/>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536E709-5B61-9275-AB1F-B963F2E205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BF5E962-A5D0-D4AA-8ECC-47F69F56D1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5D5D82F1-A1F5-7866-191E-9E57A3AED0AA}"/>
              </a:ext>
            </a:extLst>
          </p:cNvPr>
          <p:cNvSpPr>
            <a:spLocks noGrp="1"/>
          </p:cNvSpPr>
          <p:nvPr>
            <p:ph type="dt" sz="half" idx="10"/>
          </p:nvPr>
        </p:nvSpPr>
        <p:spPr/>
        <p:txBody>
          <a:bodyPr/>
          <a:lstStyle/>
          <a:p>
            <a:fld id="{D951E8C7-245F-4D25-97B7-53DDBDDB70B8}" type="datetime1">
              <a:rPr lang="it-IT" smtClean="0"/>
              <a:t>29/11/2024</a:t>
            </a:fld>
            <a:endParaRPr lang="it-IT"/>
          </a:p>
        </p:txBody>
      </p:sp>
      <p:sp>
        <p:nvSpPr>
          <p:cNvPr id="6" name="Segnaposto piè di pagina 5">
            <a:extLst>
              <a:ext uri="{FF2B5EF4-FFF2-40B4-BE49-F238E27FC236}">
                <a16:creationId xmlns:a16="http://schemas.microsoft.com/office/drawing/2014/main" id="{1785F5EA-8493-C4B6-AD31-29C0DC3731B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F2F684E-FF4E-F111-BBA7-6FF581223AEE}"/>
              </a:ext>
            </a:extLst>
          </p:cNvPr>
          <p:cNvSpPr>
            <a:spLocks noGrp="1"/>
          </p:cNvSpPr>
          <p:nvPr>
            <p:ph type="sldNum" sz="quarter" idx="12"/>
          </p:nvPr>
        </p:nvSpPr>
        <p:spPr/>
        <p:txBody>
          <a:bodyPr/>
          <a:lstStyle/>
          <a:p>
            <a:fld id="{76A6D425-12AF-411E-80E1-7BC28CDADDF6}" type="slidenum">
              <a:rPr lang="it-IT" smtClean="0"/>
              <a:t>‹N›</a:t>
            </a:fld>
            <a:endParaRPr lang="it-IT"/>
          </a:p>
        </p:txBody>
      </p:sp>
    </p:spTree>
    <p:extLst>
      <p:ext uri="{BB962C8B-B14F-4D97-AF65-F5344CB8AC3E}">
        <p14:creationId xmlns:p14="http://schemas.microsoft.com/office/powerpoint/2010/main" val="2576685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2781929-1422-8278-03DF-91662EAED03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7A34FA14-4AFA-0B18-8914-B74831B9CC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8BF9C1D0-9901-2B68-3DE6-CF37343403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5BC6FDC7-3302-1A7C-BADC-07DB94F72983}"/>
              </a:ext>
            </a:extLst>
          </p:cNvPr>
          <p:cNvSpPr>
            <a:spLocks noGrp="1"/>
          </p:cNvSpPr>
          <p:nvPr>
            <p:ph type="dt" sz="half" idx="10"/>
          </p:nvPr>
        </p:nvSpPr>
        <p:spPr/>
        <p:txBody>
          <a:bodyPr/>
          <a:lstStyle/>
          <a:p>
            <a:fld id="{0782B210-874D-4A25-A3ED-060822BACA49}" type="datetime1">
              <a:rPr lang="it-IT" smtClean="0"/>
              <a:t>29/11/2024</a:t>
            </a:fld>
            <a:endParaRPr lang="it-IT"/>
          </a:p>
        </p:txBody>
      </p:sp>
      <p:sp>
        <p:nvSpPr>
          <p:cNvPr id="6" name="Segnaposto piè di pagina 5">
            <a:extLst>
              <a:ext uri="{FF2B5EF4-FFF2-40B4-BE49-F238E27FC236}">
                <a16:creationId xmlns:a16="http://schemas.microsoft.com/office/drawing/2014/main" id="{B2EC82B2-35FD-9F2C-6F3B-C3A5B24CF1B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45FE058-6634-A1DF-530D-111592CEE8D2}"/>
              </a:ext>
            </a:extLst>
          </p:cNvPr>
          <p:cNvSpPr>
            <a:spLocks noGrp="1"/>
          </p:cNvSpPr>
          <p:nvPr>
            <p:ph type="sldNum" sz="quarter" idx="12"/>
          </p:nvPr>
        </p:nvSpPr>
        <p:spPr/>
        <p:txBody>
          <a:bodyPr/>
          <a:lstStyle/>
          <a:p>
            <a:fld id="{76A6D425-12AF-411E-80E1-7BC28CDADDF6}" type="slidenum">
              <a:rPr lang="it-IT" smtClean="0"/>
              <a:t>‹N›</a:t>
            </a:fld>
            <a:endParaRPr lang="it-IT"/>
          </a:p>
        </p:txBody>
      </p:sp>
    </p:spTree>
    <p:extLst>
      <p:ext uri="{BB962C8B-B14F-4D97-AF65-F5344CB8AC3E}">
        <p14:creationId xmlns:p14="http://schemas.microsoft.com/office/powerpoint/2010/main" val="38197813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5790BEF0-A65A-3B88-6281-1C70F9801F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D17F8824-C1A2-98B8-1BAD-B7BC7C6323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4F9AEA9-AD11-65A6-DD83-5589F891DD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0D9381A-E6D1-43ED-9E48-C02C361AD302}" type="datetime1">
              <a:rPr lang="it-IT" smtClean="0"/>
              <a:t>29/11/2024</a:t>
            </a:fld>
            <a:endParaRPr lang="it-IT"/>
          </a:p>
        </p:txBody>
      </p:sp>
      <p:sp>
        <p:nvSpPr>
          <p:cNvPr id="5" name="Segnaposto piè di pagina 4">
            <a:extLst>
              <a:ext uri="{FF2B5EF4-FFF2-40B4-BE49-F238E27FC236}">
                <a16:creationId xmlns:a16="http://schemas.microsoft.com/office/drawing/2014/main" id="{C909775F-6C5A-2A3B-A261-495CDDF6E9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it-IT"/>
          </a:p>
        </p:txBody>
      </p:sp>
      <p:sp>
        <p:nvSpPr>
          <p:cNvPr id="6" name="Segnaposto numero diapositiva 5">
            <a:extLst>
              <a:ext uri="{FF2B5EF4-FFF2-40B4-BE49-F238E27FC236}">
                <a16:creationId xmlns:a16="http://schemas.microsoft.com/office/drawing/2014/main" id="{06A007F7-2ACA-6A54-98D7-E6B86613C2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6A6D425-12AF-411E-80E1-7BC28CDADDF6}" type="slidenum">
              <a:rPr lang="it-IT" smtClean="0"/>
              <a:t>‹N›</a:t>
            </a:fld>
            <a:endParaRPr lang="it-IT"/>
          </a:p>
        </p:txBody>
      </p:sp>
    </p:spTree>
    <p:extLst>
      <p:ext uri="{BB962C8B-B14F-4D97-AF65-F5344CB8AC3E}">
        <p14:creationId xmlns:p14="http://schemas.microsoft.com/office/powerpoint/2010/main" val="13093001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pn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735B2B-0F5D-CE80-5293-8925B07E7C22}"/>
              </a:ext>
            </a:extLst>
          </p:cNvPr>
          <p:cNvSpPr>
            <a:spLocks noGrp="1"/>
          </p:cNvSpPr>
          <p:nvPr>
            <p:ph type="ctrTitle"/>
          </p:nvPr>
        </p:nvSpPr>
        <p:spPr>
          <a:xfrm>
            <a:off x="1524000" y="1122363"/>
            <a:ext cx="9144000" cy="2133599"/>
          </a:xfrm>
        </p:spPr>
        <p:txBody>
          <a:bodyPr/>
          <a:lstStyle/>
          <a:p>
            <a:r>
              <a:rPr lang="it-IT" b="1" dirty="0">
                <a:solidFill>
                  <a:schemeClr val="accent3">
                    <a:lumMod val="75000"/>
                  </a:schemeClr>
                </a:solidFill>
              </a:rPr>
              <a:t>ANALISI DI SOSTENIBILITA’</a:t>
            </a:r>
          </a:p>
        </p:txBody>
      </p:sp>
      <p:sp>
        <p:nvSpPr>
          <p:cNvPr id="3" name="Sottotitolo 2">
            <a:extLst>
              <a:ext uri="{FF2B5EF4-FFF2-40B4-BE49-F238E27FC236}">
                <a16:creationId xmlns:a16="http://schemas.microsoft.com/office/drawing/2014/main" id="{9FDD2FCE-0E05-298B-A299-0EACDB07D694}"/>
              </a:ext>
            </a:extLst>
          </p:cNvPr>
          <p:cNvSpPr>
            <a:spLocks noGrp="1"/>
          </p:cNvSpPr>
          <p:nvPr>
            <p:ph type="subTitle" idx="1"/>
          </p:nvPr>
        </p:nvSpPr>
        <p:spPr/>
        <p:txBody>
          <a:bodyPr/>
          <a:lstStyle/>
          <a:p>
            <a:pPr algn="l"/>
            <a:r>
              <a:rPr lang="it-IT" dirty="0">
                <a:solidFill>
                  <a:schemeClr val="accent3">
                    <a:lumMod val="75000"/>
                  </a:schemeClr>
                </a:solidFill>
              </a:rPr>
              <a:t>29 novembre 2024</a:t>
            </a:r>
          </a:p>
        </p:txBody>
      </p:sp>
      <p:pic>
        <p:nvPicPr>
          <p:cNvPr id="6" name="Immagine 5">
            <a:extLst>
              <a:ext uri="{FF2B5EF4-FFF2-40B4-BE49-F238E27FC236}">
                <a16:creationId xmlns:a16="http://schemas.microsoft.com/office/drawing/2014/main" id="{2540448E-9988-EA9E-B565-01E5F59DFF1A}"/>
              </a:ext>
            </a:extLst>
          </p:cNvPr>
          <p:cNvPicPr>
            <a:picLocks noChangeAspect="1"/>
          </p:cNvPicPr>
          <p:nvPr/>
        </p:nvPicPr>
        <p:blipFill>
          <a:blip r:embed="rId2"/>
          <a:stretch>
            <a:fillRect/>
          </a:stretch>
        </p:blipFill>
        <p:spPr>
          <a:xfrm>
            <a:off x="795337" y="5943982"/>
            <a:ext cx="10601325" cy="504825"/>
          </a:xfrm>
          <a:prstGeom prst="rect">
            <a:avLst/>
          </a:prstGeom>
        </p:spPr>
      </p:pic>
      <p:sp>
        <p:nvSpPr>
          <p:cNvPr id="4" name="Segnaposto data 3">
            <a:extLst>
              <a:ext uri="{FF2B5EF4-FFF2-40B4-BE49-F238E27FC236}">
                <a16:creationId xmlns:a16="http://schemas.microsoft.com/office/drawing/2014/main" id="{65549CC0-0A19-E189-7BA0-7A0CFA2AB003}"/>
              </a:ext>
            </a:extLst>
          </p:cNvPr>
          <p:cNvSpPr>
            <a:spLocks noGrp="1"/>
          </p:cNvSpPr>
          <p:nvPr>
            <p:ph type="dt" sz="half" idx="10"/>
          </p:nvPr>
        </p:nvSpPr>
        <p:spPr/>
        <p:txBody>
          <a:bodyPr/>
          <a:lstStyle/>
          <a:p>
            <a:fld id="{42C6D811-6D2D-481C-9B64-836AB403B9F5}" type="datetime1">
              <a:rPr lang="it-IT" smtClean="0"/>
              <a:t>29/11/2024</a:t>
            </a:fld>
            <a:endParaRPr lang="it-IT"/>
          </a:p>
        </p:txBody>
      </p:sp>
      <p:sp>
        <p:nvSpPr>
          <p:cNvPr id="8" name="Rettangolo con angoli arrotondati 7">
            <a:extLst>
              <a:ext uri="{FF2B5EF4-FFF2-40B4-BE49-F238E27FC236}">
                <a16:creationId xmlns:a16="http://schemas.microsoft.com/office/drawing/2014/main" id="{954DAA7B-0F6E-DCE7-8707-218B9ED08000}"/>
              </a:ext>
            </a:extLst>
          </p:cNvPr>
          <p:cNvSpPr/>
          <p:nvPr/>
        </p:nvSpPr>
        <p:spPr>
          <a:xfrm>
            <a:off x="9295221" y="373668"/>
            <a:ext cx="2361844" cy="970339"/>
          </a:xfrm>
          <a:prstGeom prst="roundRect">
            <a:avLst/>
          </a:prstGeom>
          <a:gradFill flip="none" rotWithShape="1">
            <a:gsLst>
              <a:gs pos="0">
                <a:schemeClr val="accent6">
                  <a:lumMod val="40000"/>
                  <a:lumOff val="60000"/>
                </a:schemeClr>
              </a:gs>
              <a:gs pos="50000">
                <a:schemeClr val="accent6">
                  <a:lumMod val="40000"/>
                  <a:lumOff val="60000"/>
                  <a:shade val="67500"/>
                  <a:satMod val="115000"/>
                </a:schemeClr>
              </a:gs>
              <a:gs pos="100000">
                <a:schemeClr val="accent6">
                  <a:lumMod val="40000"/>
                  <a:lumOff val="60000"/>
                  <a:shade val="100000"/>
                  <a:satMod val="115000"/>
                </a:schemeClr>
              </a:gs>
            </a:gsLst>
            <a:lin ang="162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400" b="1" i="0" dirty="0">
                <a:solidFill>
                  <a:srgbClr val="000000"/>
                </a:solidFill>
                <a:effectLst/>
                <a:latin typeface="Aptos" panose="020B0004020202020204" pitchFamily="34" charset="0"/>
              </a:rPr>
              <a:t>COMMISSIONE </a:t>
            </a:r>
            <a:r>
              <a:rPr lang="it-IT" b="1" i="0" dirty="0">
                <a:solidFill>
                  <a:srgbClr val="000000"/>
                </a:solidFill>
                <a:effectLst/>
                <a:latin typeface="Aptos" panose="020B0004020202020204" pitchFamily="34" charset="0"/>
              </a:rPr>
              <a:t>ESG</a:t>
            </a:r>
            <a:br>
              <a:rPr lang="it-IT" sz="1400" b="1" i="0" dirty="0">
                <a:solidFill>
                  <a:srgbClr val="000000"/>
                </a:solidFill>
                <a:effectLst/>
                <a:latin typeface="Aptos" panose="020B0004020202020204" pitchFamily="34" charset="0"/>
              </a:rPr>
            </a:br>
            <a:r>
              <a:rPr lang="it-IT" b="1" i="0" dirty="0">
                <a:solidFill>
                  <a:srgbClr val="000000"/>
                </a:solidFill>
                <a:effectLst/>
                <a:latin typeface="Aptos" panose="020B0004020202020204" pitchFamily="34" charset="0"/>
              </a:rPr>
              <a:t>ODCEC</a:t>
            </a:r>
            <a:r>
              <a:rPr lang="it-IT" sz="1400" b="1" i="0" dirty="0">
                <a:solidFill>
                  <a:srgbClr val="000000"/>
                </a:solidFill>
                <a:effectLst/>
                <a:latin typeface="Aptos" panose="020B0004020202020204" pitchFamily="34" charset="0"/>
              </a:rPr>
              <a:t> DI FERRARA</a:t>
            </a:r>
            <a:r>
              <a:rPr lang="it-IT" sz="1400" dirty="0"/>
              <a:t> </a:t>
            </a:r>
            <a:endParaRPr lang="it-IT" sz="1400" dirty="0">
              <a:noFill/>
            </a:endParaRPr>
          </a:p>
        </p:txBody>
      </p:sp>
      <p:sp>
        <p:nvSpPr>
          <p:cNvPr id="9" name="Rettangolo 8">
            <a:extLst>
              <a:ext uri="{FF2B5EF4-FFF2-40B4-BE49-F238E27FC236}">
                <a16:creationId xmlns:a16="http://schemas.microsoft.com/office/drawing/2014/main" id="{2F6D39A1-6D0B-21F7-38DA-5A9038288F33}"/>
              </a:ext>
            </a:extLst>
          </p:cNvPr>
          <p:cNvSpPr/>
          <p:nvPr/>
        </p:nvSpPr>
        <p:spPr>
          <a:xfrm>
            <a:off x="436728" y="341194"/>
            <a:ext cx="11300347" cy="5394443"/>
          </a:xfrm>
          <a:prstGeom prst="rect">
            <a:avLst/>
          </a:prstGeom>
          <a:no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45386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787B302D-D65B-12C9-D531-AADCF26EBD7C}"/>
              </a:ext>
            </a:extLst>
          </p:cNvPr>
          <p:cNvSpPr/>
          <p:nvPr/>
        </p:nvSpPr>
        <p:spPr>
          <a:xfrm>
            <a:off x="506186" y="375558"/>
            <a:ext cx="11332028" cy="5470071"/>
          </a:xfrm>
          <a:prstGeom prst="rect">
            <a:avLst/>
          </a:prstGeom>
          <a:no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a:extLst>
              <a:ext uri="{FF2B5EF4-FFF2-40B4-BE49-F238E27FC236}">
                <a16:creationId xmlns:a16="http://schemas.microsoft.com/office/drawing/2014/main" id="{724FD4E1-94A9-2170-9315-9CA8801D5BCA}"/>
              </a:ext>
            </a:extLst>
          </p:cNvPr>
          <p:cNvSpPr txBox="1"/>
          <p:nvPr/>
        </p:nvSpPr>
        <p:spPr>
          <a:xfrm>
            <a:off x="1306286" y="718457"/>
            <a:ext cx="9617528" cy="1154162"/>
          </a:xfrm>
          <a:prstGeom prst="rect">
            <a:avLst/>
          </a:prstGeom>
          <a:noFill/>
        </p:spPr>
        <p:txBody>
          <a:bodyPr wrap="square" rtlCol="0">
            <a:spAutoFit/>
          </a:bodyPr>
          <a:lstStyle/>
          <a:p>
            <a:pPr algn="ctr"/>
            <a:r>
              <a:rPr lang="it-IT" sz="3600" b="1" dirty="0">
                <a:solidFill>
                  <a:schemeClr val="accent6">
                    <a:lumMod val="75000"/>
                  </a:schemeClr>
                </a:solidFill>
              </a:rPr>
              <a:t>SOSTENIBILITA’ E GOVERNANCE</a:t>
            </a:r>
          </a:p>
          <a:p>
            <a:pPr algn="ctr"/>
            <a:endParaRPr lang="it-IT" sz="800" b="1" dirty="0">
              <a:solidFill>
                <a:schemeClr val="accent6">
                  <a:lumMod val="75000"/>
                </a:schemeClr>
              </a:solidFill>
            </a:endParaRPr>
          </a:p>
          <a:p>
            <a:pPr algn="ctr"/>
            <a:r>
              <a:rPr lang="it-IT" sz="2400" b="1" dirty="0">
                <a:solidFill>
                  <a:schemeClr val="accent6">
                    <a:lumMod val="75000"/>
                  </a:schemeClr>
                </a:solidFill>
              </a:rPr>
              <a:t>ADEGUATI ASSETTI</a:t>
            </a:r>
          </a:p>
        </p:txBody>
      </p:sp>
      <p:sp>
        <p:nvSpPr>
          <p:cNvPr id="6" name="CasellaDiTesto 5">
            <a:extLst>
              <a:ext uri="{FF2B5EF4-FFF2-40B4-BE49-F238E27FC236}">
                <a16:creationId xmlns:a16="http://schemas.microsoft.com/office/drawing/2014/main" id="{21D9D22D-9BE9-3D15-87F5-0836B45146D5}"/>
              </a:ext>
            </a:extLst>
          </p:cNvPr>
          <p:cNvSpPr txBox="1"/>
          <p:nvPr/>
        </p:nvSpPr>
        <p:spPr>
          <a:xfrm>
            <a:off x="979713" y="1954987"/>
            <a:ext cx="4392386" cy="4120359"/>
          </a:xfrm>
          <a:prstGeom prst="rect">
            <a:avLst/>
          </a:prstGeom>
          <a:noFill/>
        </p:spPr>
        <p:txBody>
          <a:bodyPr wrap="square" rtlCol="0">
            <a:spAutoFit/>
          </a:bodyPr>
          <a:lstStyle/>
          <a:p>
            <a:pPr indent="3175" algn="just">
              <a:lnSpc>
                <a:spcPct val="128000"/>
              </a:lnSpc>
              <a:spcBef>
                <a:spcPts val="465"/>
              </a:spcBef>
            </a:pPr>
            <a:r>
              <a:rPr lang="it-IT" sz="1600" dirty="0">
                <a:latin typeface="+mj-lt"/>
              </a:rPr>
              <a:t>Secondo quanto disposto </a:t>
            </a:r>
            <a:r>
              <a:rPr lang="it-IT" sz="1600" b="1" dirty="0">
                <a:latin typeface="+mj-lt"/>
              </a:rPr>
              <a:t>dall'art. 2086 comma 2 del Codice Civile</a:t>
            </a:r>
            <a:r>
              <a:rPr lang="it-IT" sz="1600" dirty="0">
                <a:latin typeface="+mj-lt"/>
              </a:rPr>
              <a:t> "L'imprenditore, che operi in forma societaria o collettiva, </a:t>
            </a:r>
            <a:r>
              <a:rPr lang="it-IT" sz="1600" b="1" dirty="0">
                <a:latin typeface="+mj-lt"/>
              </a:rPr>
              <a:t>ha il dovere di istituire un assetto organizzativo, amministrativo e contabile adeguato alla natura e alle dimensioni dell'impresa, anche in funzione della rilevazione tempestiva della crisi dell'impresa e della perdita della continuità aziendale</a:t>
            </a:r>
            <a:r>
              <a:rPr lang="it-IT" sz="1600" dirty="0">
                <a:latin typeface="+mj-lt"/>
              </a:rPr>
              <a:t>, nonché di attivarsi senza indugio per l'adozione e l'attuazione di uno degli strumenti previsti dall'ordinamento per il superamento della crisi e il recupero della continuità aziendale".</a:t>
            </a:r>
          </a:p>
          <a:p>
            <a:endParaRPr lang="it-IT" sz="1600" dirty="0">
              <a:latin typeface="+mj-lt"/>
            </a:endParaRPr>
          </a:p>
        </p:txBody>
      </p:sp>
      <p:sp>
        <p:nvSpPr>
          <p:cNvPr id="7" name="CasellaDiTesto 6">
            <a:extLst>
              <a:ext uri="{FF2B5EF4-FFF2-40B4-BE49-F238E27FC236}">
                <a16:creationId xmlns:a16="http://schemas.microsoft.com/office/drawing/2014/main" id="{A5215B1C-7575-A504-271A-3CF11231E30F}"/>
              </a:ext>
            </a:extLst>
          </p:cNvPr>
          <p:cNvSpPr txBox="1"/>
          <p:nvPr/>
        </p:nvSpPr>
        <p:spPr>
          <a:xfrm>
            <a:off x="6819900" y="1971889"/>
            <a:ext cx="4865912" cy="1354217"/>
          </a:xfrm>
          <a:prstGeom prst="rect">
            <a:avLst/>
          </a:prstGeom>
          <a:noFill/>
        </p:spPr>
        <p:txBody>
          <a:bodyPr wrap="square" rtlCol="0">
            <a:spAutoFit/>
          </a:bodyPr>
          <a:lstStyle/>
          <a:p>
            <a:r>
              <a:rPr lang="it-IT" sz="1600" dirty="0">
                <a:solidFill>
                  <a:srgbClr val="010101"/>
                </a:solidFill>
                <a:effectLst/>
                <a:latin typeface="+mj-lt"/>
                <a:ea typeface="Arial" panose="020B0604020202020204" pitchFamily="34" charset="0"/>
              </a:rPr>
              <a:t>La </a:t>
            </a:r>
            <a:r>
              <a:rPr lang="it-IT" sz="1600" b="1" dirty="0">
                <a:solidFill>
                  <a:srgbClr val="010101"/>
                </a:solidFill>
                <a:effectLst/>
                <a:latin typeface="+mj-lt"/>
                <a:ea typeface="Arial" panose="020B0604020202020204" pitchFamily="34" charset="0"/>
              </a:rPr>
              <a:t>governance aziendale </a:t>
            </a:r>
            <a:r>
              <a:rPr lang="it-IT" sz="1600" dirty="0">
                <a:solidFill>
                  <a:srgbClr val="010101"/>
                </a:solidFill>
                <a:effectLst/>
                <a:latin typeface="+mj-lt"/>
                <a:ea typeface="Arial" panose="020B0604020202020204" pitchFamily="34" charset="0"/>
              </a:rPr>
              <a:t>gioca un ruolo cruciale </a:t>
            </a:r>
            <a:r>
              <a:rPr lang="it-IT" sz="1600" b="1" dirty="0">
                <a:solidFill>
                  <a:srgbClr val="010101"/>
                </a:solidFill>
                <a:effectLst/>
                <a:latin typeface="+mj-lt"/>
                <a:ea typeface="Arial" panose="020B0604020202020204" pitchFamily="34" charset="0"/>
              </a:rPr>
              <a:t>nell'implementare e monitorare l'assetto </a:t>
            </a:r>
            <a:r>
              <a:rPr lang="it-IT" sz="1600" dirty="0">
                <a:solidFill>
                  <a:srgbClr val="010101"/>
                </a:solidFill>
                <a:effectLst/>
                <a:latin typeface="+mj-lt"/>
                <a:ea typeface="Arial" panose="020B0604020202020204" pitchFamily="34" charset="0"/>
              </a:rPr>
              <a:t>organizzativo,</a:t>
            </a:r>
            <a:r>
              <a:rPr lang="it-IT" sz="1600" spc="-90"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amministrativo</a:t>
            </a:r>
            <a:r>
              <a:rPr lang="it-IT" sz="1600" spc="-90"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e</a:t>
            </a:r>
            <a:r>
              <a:rPr lang="it-IT" sz="1600" spc="-60"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contabile</a:t>
            </a:r>
            <a:r>
              <a:rPr lang="it-IT" sz="1600" spc="-45"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dell'impresa. Di seguito sono delineati </a:t>
            </a:r>
            <a:r>
              <a:rPr lang="it-IT" sz="1600" b="1" dirty="0">
                <a:solidFill>
                  <a:srgbClr val="010101"/>
                </a:solidFill>
                <a:effectLst/>
                <a:latin typeface="+mj-lt"/>
                <a:ea typeface="Arial" panose="020B0604020202020204" pitchFamily="34" charset="0"/>
              </a:rPr>
              <a:t>alcuni dei suoi compiti </a:t>
            </a:r>
            <a:r>
              <a:rPr lang="it-IT" sz="1600" spc="-10" dirty="0">
                <a:solidFill>
                  <a:srgbClr val="010101"/>
                </a:solidFill>
                <a:effectLst/>
                <a:latin typeface="+mj-lt"/>
                <a:ea typeface="Arial" panose="020B0604020202020204" pitchFamily="34" charset="0"/>
              </a:rPr>
              <a:t>principali:</a:t>
            </a:r>
            <a:endParaRPr lang="it-IT" sz="1600" dirty="0">
              <a:effectLst/>
              <a:latin typeface="+mj-lt"/>
              <a:ea typeface="Arial" panose="020B0604020202020204" pitchFamily="34" charset="0"/>
            </a:endParaRPr>
          </a:p>
          <a:p>
            <a:endParaRPr lang="it-IT" dirty="0"/>
          </a:p>
        </p:txBody>
      </p:sp>
      <p:sp>
        <p:nvSpPr>
          <p:cNvPr id="8" name="Rettangolo con angoli arrotondati 7">
            <a:extLst>
              <a:ext uri="{FF2B5EF4-FFF2-40B4-BE49-F238E27FC236}">
                <a16:creationId xmlns:a16="http://schemas.microsoft.com/office/drawing/2014/main" id="{8E6141B4-1D8A-38A9-4ECF-9873613017DF}"/>
              </a:ext>
            </a:extLst>
          </p:cNvPr>
          <p:cNvSpPr/>
          <p:nvPr/>
        </p:nvSpPr>
        <p:spPr>
          <a:xfrm>
            <a:off x="6819902" y="3313068"/>
            <a:ext cx="2683327" cy="653143"/>
          </a:xfrm>
          <a:prstGeom prst="roundRect">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CasellaDiTesto 8">
            <a:extLst>
              <a:ext uri="{FF2B5EF4-FFF2-40B4-BE49-F238E27FC236}">
                <a16:creationId xmlns:a16="http://schemas.microsoft.com/office/drawing/2014/main" id="{06F81FCF-25CA-C2C4-B571-64E0B7F9F144}"/>
              </a:ext>
            </a:extLst>
          </p:cNvPr>
          <p:cNvSpPr txBox="1"/>
          <p:nvPr/>
        </p:nvSpPr>
        <p:spPr>
          <a:xfrm>
            <a:off x="6819902" y="3439819"/>
            <a:ext cx="2237014" cy="369332"/>
          </a:xfrm>
          <a:prstGeom prst="rect">
            <a:avLst/>
          </a:prstGeom>
          <a:noFill/>
        </p:spPr>
        <p:txBody>
          <a:bodyPr wrap="square" rtlCol="0">
            <a:spAutoFit/>
          </a:bodyPr>
          <a:lstStyle/>
          <a:p>
            <a:r>
              <a:rPr lang="it-IT" dirty="0">
                <a:solidFill>
                  <a:schemeClr val="bg1"/>
                </a:solidFill>
              </a:rPr>
              <a:t>Implementazione</a:t>
            </a:r>
          </a:p>
        </p:txBody>
      </p:sp>
      <p:sp>
        <p:nvSpPr>
          <p:cNvPr id="10" name="Rettangolo con angoli arrotondati 9">
            <a:extLst>
              <a:ext uri="{FF2B5EF4-FFF2-40B4-BE49-F238E27FC236}">
                <a16:creationId xmlns:a16="http://schemas.microsoft.com/office/drawing/2014/main" id="{620ACA26-1078-FB34-F241-A89830F032D1}"/>
              </a:ext>
            </a:extLst>
          </p:cNvPr>
          <p:cNvSpPr/>
          <p:nvPr/>
        </p:nvSpPr>
        <p:spPr>
          <a:xfrm>
            <a:off x="6819900" y="4194448"/>
            <a:ext cx="2683327" cy="653143"/>
          </a:xfrm>
          <a:prstGeom prst="roundRect">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t-IT" dirty="0"/>
              <a:t>Monitoraggio</a:t>
            </a:r>
          </a:p>
        </p:txBody>
      </p:sp>
      <p:sp>
        <p:nvSpPr>
          <p:cNvPr id="11" name="Rettangolo con angoli arrotondati 10">
            <a:extLst>
              <a:ext uri="{FF2B5EF4-FFF2-40B4-BE49-F238E27FC236}">
                <a16:creationId xmlns:a16="http://schemas.microsoft.com/office/drawing/2014/main" id="{2DF1FAE0-02DD-F7F0-51FD-E6AB08BCDA7F}"/>
              </a:ext>
            </a:extLst>
          </p:cNvPr>
          <p:cNvSpPr/>
          <p:nvPr/>
        </p:nvSpPr>
        <p:spPr>
          <a:xfrm>
            <a:off x="6819900" y="5003592"/>
            <a:ext cx="2683327" cy="653143"/>
          </a:xfrm>
          <a:prstGeom prst="roundRect">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t-IT" dirty="0"/>
              <a:t>Rendicontazione</a:t>
            </a:r>
          </a:p>
        </p:txBody>
      </p:sp>
      <p:pic>
        <p:nvPicPr>
          <p:cNvPr id="12" name="Immagine 11">
            <a:extLst>
              <a:ext uri="{FF2B5EF4-FFF2-40B4-BE49-F238E27FC236}">
                <a16:creationId xmlns:a16="http://schemas.microsoft.com/office/drawing/2014/main" id="{1553BA43-EAC8-1B3F-07F3-D8F333630F36}"/>
              </a:ext>
            </a:extLst>
          </p:cNvPr>
          <p:cNvPicPr>
            <a:picLocks noChangeAspect="1"/>
          </p:cNvPicPr>
          <p:nvPr/>
        </p:nvPicPr>
        <p:blipFill>
          <a:blip r:embed="rId2"/>
          <a:stretch>
            <a:fillRect/>
          </a:stretch>
        </p:blipFill>
        <p:spPr>
          <a:xfrm>
            <a:off x="795337" y="5879790"/>
            <a:ext cx="10601325" cy="504825"/>
          </a:xfrm>
          <a:prstGeom prst="rect">
            <a:avLst/>
          </a:prstGeom>
        </p:spPr>
      </p:pic>
      <p:sp>
        <p:nvSpPr>
          <p:cNvPr id="2" name="Segnaposto data 1">
            <a:extLst>
              <a:ext uri="{FF2B5EF4-FFF2-40B4-BE49-F238E27FC236}">
                <a16:creationId xmlns:a16="http://schemas.microsoft.com/office/drawing/2014/main" id="{6539B3B0-864C-FEDB-4862-FBA0C7C2463F}"/>
              </a:ext>
            </a:extLst>
          </p:cNvPr>
          <p:cNvSpPr>
            <a:spLocks noGrp="1"/>
          </p:cNvSpPr>
          <p:nvPr>
            <p:ph type="dt" sz="half" idx="10"/>
          </p:nvPr>
        </p:nvSpPr>
        <p:spPr/>
        <p:txBody>
          <a:bodyPr/>
          <a:lstStyle/>
          <a:p>
            <a:fld id="{E7B166B9-D6D0-433E-BABC-7DAAA14F5BD5}" type="datetime1">
              <a:rPr lang="it-IT" smtClean="0"/>
              <a:t>29/11/2024</a:t>
            </a:fld>
            <a:endParaRPr lang="it-IT"/>
          </a:p>
        </p:txBody>
      </p:sp>
      <p:sp>
        <p:nvSpPr>
          <p:cNvPr id="3" name="Rettangolo con angoli arrotondati 2">
            <a:extLst>
              <a:ext uri="{FF2B5EF4-FFF2-40B4-BE49-F238E27FC236}">
                <a16:creationId xmlns:a16="http://schemas.microsoft.com/office/drawing/2014/main" id="{601CF8DB-A9D3-078C-83DC-29BF8D043CD0}"/>
              </a:ext>
            </a:extLst>
          </p:cNvPr>
          <p:cNvSpPr/>
          <p:nvPr/>
        </p:nvSpPr>
        <p:spPr>
          <a:xfrm>
            <a:off x="9965974" y="375558"/>
            <a:ext cx="1839480" cy="669956"/>
          </a:xfrm>
          <a:prstGeom prst="roundRect">
            <a:avLst/>
          </a:prstGeom>
          <a:gradFill flip="none" rotWithShape="1">
            <a:gsLst>
              <a:gs pos="0">
                <a:schemeClr val="accent6">
                  <a:lumMod val="40000"/>
                  <a:lumOff val="60000"/>
                </a:schemeClr>
              </a:gs>
              <a:gs pos="50000">
                <a:schemeClr val="accent6">
                  <a:lumMod val="40000"/>
                  <a:lumOff val="60000"/>
                  <a:shade val="67500"/>
                  <a:satMod val="115000"/>
                </a:schemeClr>
              </a:gs>
              <a:gs pos="100000">
                <a:schemeClr val="accent6">
                  <a:lumMod val="40000"/>
                  <a:lumOff val="60000"/>
                  <a:shade val="100000"/>
                  <a:satMod val="115000"/>
                </a:schemeClr>
              </a:gs>
            </a:gsLst>
            <a:lin ang="162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i="0" dirty="0">
                <a:solidFill>
                  <a:srgbClr val="000000"/>
                </a:solidFill>
                <a:effectLst/>
                <a:latin typeface="Aptos" panose="020B0004020202020204" pitchFamily="34" charset="0"/>
              </a:rPr>
              <a:t>COMMISSIONE </a:t>
            </a:r>
            <a:r>
              <a:rPr lang="it-IT" sz="1600" b="1" i="0" dirty="0">
                <a:solidFill>
                  <a:srgbClr val="000000"/>
                </a:solidFill>
                <a:effectLst/>
                <a:latin typeface="Aptos" panose="020B0004020202020204" pitchFamily="34" charset="0"/>
              </a:rPr>
              <a:t>ESG</a:t>
            </a:r>
            <a:br>
              <a:rPr lang="it-IT" sz="1200" b="1" i="0" dirty="0">
                <a:solidFill>
                  <a:srgbClr val="000000"/>
                </a:solidFill>
                <a:effectLst/>
                <a:latin typeface="Aptos" panose="020B0004020202020204" pitchFamily="34" charset="0"/>
              </a:rPr>
            </a:br>
            <a:r>
              <a:rPr lang="it-IT" sz="1600" b="1" i="0" dirty="0">
                <a:solidFill>
                  <a:srgbClr val="000000"/>
                </a:solidFill>
                <a:effectLst/>
                <a:latin typeface="Aptos" panose="020B0004020202020204" pitchFamily="34" charset="0"/>
              </a:rPr>
              <a:t>ODCEC</a:t>
            </a:r>
            <a:r>
              <a:rPr lang="it-IT" sz="1200" b="1" i="0" dirty="0">
                <a:solidFill>
                  <a:srgbClr val="000000"/>
                </a:solidFill>
                <a:effectLst/>
                <a:latin typeface="Aptos" panose="020B0004020202020204" pitchFamily="34" charset="0"/>
              </a:rPr>
              <a:t> DI FERRARA</a:t>
            </a:r>
            <a:r>
              <a:rPr lang="it-IT" sz="1200" dirty="0"/>
              <a:t> </a:t>
            </a:r>
            <a:endParaRPr lang="it-IT" sz="1200" dirty="0">
              <a:noFill/>
            </a:endParaRPr>
          </a:p>
        </p:txBody>
      </p:sp>
    </p:spTree>
    <p:extLst>
      <p:ext uri="{BB962C8B-B14F-4D97-AF65-F5344CB8AC3E}">
        <p14:creationId xmlns:p14="http://schemas.microsoft.com/office/powerpoint/2010/main" val="3949873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DA7ADD8C-62C1-05BC-EED2-EBA3BBC45136}"/>
              </a:ext>
            </a:extLst>
          </p:cNvPr>
          <p:cNvSpPr/>
          <p:nvPr/>
        </p:nvSpPr>
        <p:spPr>
          <a:xfrm>
            <a:off x="386443" y="530678"/>
            <a:ext cx="11087100" cy="5314951"/>
          </a:xfrm>
          <a:prstGeom prst="rect">
            <a:avLst/>
          </a:prstGeom>
          <a:no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3" name="Immagine 12">
            <a:extLst>
              <a:ext uri="{FF2B5EF4-FFF2-40B4-BE49-F238E27FC236}">
                <a16:creationId xmlns:a16="http://schemas.microsoft.com/office/drawing/2014/main" id="{706A268F-AA8F-421C-2ADB-85462EEDA28D}"/>
              </a:ext>
            </a:extLst>
          </p:cNvPr>
          <p:cNvPicPr>
            <a:picLocks noChangeAspect="1"/>
          </p:cNvPicPr>
          <p:nvPr/>
        </p:nvPicPr>
        <p:blipFill>
          <a:blip r:embed="rId2"/>
          <a:srcRect t="4525"/>
          <a:stretch/>
        </p:blipFill>
        <p:spPr>
          <a:xfrm>
            <a:off x="823936" y="1469397"/>
            <a:ext cx="10212113" cy="4148246"/>
          </a:xfrm>
          <a:prstGeom prst="rect">
            <a:avLst/>
          </a:prstGeom>
        </p:spPr>
      </p:pic>
      <p:sp>
        <p:nvSpPr>
          <p:cNvPr id="16" name="CasellaDiTesto 15">
            <a:extLst>
              <a:ext uri="{FF2B5EF4-FFF2-40B4-BE49-F238E27FC236}">
                <a16:creationId xmlns:a16="http://schemas.microsoft.com/office/drawing/2014/main" id="{7D4B7586-C8AD-5A18-9FF9-77C39F0B4D8A}"/>
              </a:ext>
            </a:extLst>
          </p:cNvPr>
          <p:cNvSpPr txBox="1"/>
          <p:nvPr/>
        </p:nvSpPr>
        <p:spPr>
          <a:xfrm>
            <a:off x="386443" y="530678"/>
            <a:ext cx="11087100" cy="938719"/>
          </a:xfrm>
          <a:prstGeom prst="rect">
            <a:avLst/>
          </a:prstGeom>
          <a:noFill/>
        </p:spPr>
        <p:txBody>
          <a:bodyPr wrap="square">
            <a:spAutoFit/>
          </a:bodyPr>
          <a:lstStyle/>
          <a:p>
            <a:pPr algn="ctr"/>
            <a:r>
              <a:rPr lang="it-IT" sz="3200" b="1" dirty="0">
                <a:solidFill>
                  <a:schemeClr val="accent6">
                    <a:lumMod val="75000"/>
                  </a:schemeClr>
                </a:solidFill>
                <a:latin typeface="+mj-lt"/>
              </a:rPr>
              <a:t>SOSTENIBILITA’ E GOVERNANCE</a:t>
            </a:r>
          </a:p>
          <a:p>
            <a:pPr algn="ctr"/>
            <a:endParaRPr lang="it-IT" sz="300" b="1" dirty="0">
              <a:solidFill>
                <a:schemeClr val="accent6">
                  <a:lumMod val="75000"/>
                </a:schemeClr>
              </a:solidFill>
            </a:endParaRPr>
          </a:p>
          <a:p>
            <a:pPr algn="ctr"/>
            <a:r>
              <a:rPr lang="it-IT" sz="2000" b="1" dirty="0">
                <a:solidFill>
                  <a:schemeClr val="accent6">
                    <a:lumMod val="75000"/>
                  </a:schemeClr>
                </a:solidFill>
                <a:latin typeface="+mj-lt"/>
              </a:rPr>
              <a:t>ADEGUATI ASSETTI</a:t>
            </a:r>
          </a:p>
        </p:txBody>
      </p:sp>
      <p:pic>
        <p:nvPicPr>
          <p:cNvPr id="17" name="Immagine 16">
            <a:extLst>
              <a:ext uri="{FF2B5EF4-FFF2-40B4-BE49-F238E27FC236}">
                <a16:creationId xmlns:a16="http://schemas.microsoft.com/office/drawing/2014/main" id="{077B7790-21B8-44CB-2854-A76BF5F97ABE}"/>
              </a:ext>
            </a:extLst>
          </p:cNvPr>
          <p:cNvPicPr>
            <a:picLocks noChangeAspect="1"/>
          </p:cNvPicPr>
          <p:nvPr/>
        </p:nvPicPr>
        <p:blipFill>
          <a:blip r:embed="rId3"/>
          <a:stretch>
            <a:fillRect/>
          </a:stretch>
        </p:blipFill>
        <p:spPr>
          <a:xfrm>
            <a:off x="629329" y="5944131"/>
            <a:ext cx="10601325" cy="504825"/>
          </a:xfrm>
          <a:prstGeom prst="rect">
            <a:avLst/>
          </a:prstGeom>
        </p:spPr>
      </p:pic>
      <p:sp>
        <p:nvSpPr>
          <p:cNvPr id="2" name="Segnaposto data 1">
            <a:extLst>
              <a:ext uri="{FF2B5EF4-FFF2-40B4-BE49-F238E27FC236}">
                <a16:creationId xmlns:a16="http://schemas.microsoft.com/office/drawing/2014/main" id="{B6736DD4-02B8-6E80-0583-E6C0EC11AD22}"/>
              </a:ext>
            </a:extLst>
          </p:cNvPr>
          <p:cNvSpPr>
            <a:spLocks noGrp="1"/>
          </p:cNvSpPr>
          <p:nvPr>
            <p:ph type="dt" sz="half" idx="10"/>
          </p:nvPr>
        </p:nvSpPr>
        <p:spPr/>
        <p:txBody>
          <a:bodyPr/>
          <a:lstStyle/>
          <a:p>
            <a:fld id="{B43B072A-6C68-4B34-952C-4F7AD552DB3B}" type="datetime1">
              <a:rPr lang="it-IT" smtClean="0"/>
              <a:t>29/11/2024</a:t>
            </a:fld>
            <a:endParaRPr lang="it-IT"/>
          </a:p>
        </p:txBody>
      </p:sp>
      <p:sp>
        <p:nvSpPr>
          <p:cNvPr id="3" name="Rettangolo con angoli arrotondati 2">
            <a:extLst>
              <a:ext uri="{FF2B5EF4-FFF2-40B4-BE49-F238E27FC236}">
                <a16:creationId xmlns:a16="http://schemas.microsoft.com/office/drawing/2014/main" id="{10134EBD-6DE1-3E3F-5807-01BF0C1C4E7D}"/>
              </a:ext>
            </a:extLst>
          </p:cNvPr>
          <p:cNvSpPr/>
          <p:nvPr/>
        </p:nvSpPr>
        <p:spPr>
          <a:xfrm>
            <a:off x="9634063" y="567417"/>
            <a:ext cx="1839480" cy="669956"/>
          </a:xfrm>
          <a:prstGeom prst="roundRect">
            <a:avLst/>
          </a:prstGeom>
          <a:gradFill flip="none" rotWithShape="1">
            <a:gsLst>
              <a:gs pos="0">
                <a:schemeClr val="accent6">
                  <a:lumMod val="40000"/>
                  <a:lumOff val="60000"/>
                </a:schemeClr>
              </a:gs>
              <a:gs pos="50000">
                <a:schemeClr val="accent6">
                  <a:lumMod val="40000"/>
                  <a:lumOff val="60000"/>
                  <a:shade val="67500"/>
                  <a:satMod val="115000"/>
                </a:schemeClr>
              </a:gs>
              <a:gs pos="100000">
                <a:schemeClr val="accent6">
                  <a:lumMod val="40000"/>
                  <a:lumOff val="60000"/>
                  <a:shade val="100000"/>
                  <a:satMod val="115000"/>
                </a:schemeClr>
              </a:gs>
            </a:gsLst>
            <a:lin ang="162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i="0" dirty="0">
                <a:solidFill>
                  <a:srgbClr val="000000"/>
                </a:solidFill>
                <a:effectLst/>
                <a:latin typeface="Aptos" panose="020B0004020202020204" pitchFamily="34" charset="0"/>
              </a:rPr>
              <a:t>COMMISSIONE </a:t>
            </a:r>
            <a:r>
              <a:rPr lang="it-IT" sz="1600" b="1" i="0" dirty="0">
                <a:solidFill>
                  <a:srgbClr val="000000"/>
                </a:solidFill>
                <a:effectLst/>
                <a:latin typeface="Aptos" panose="020B0004020202020204" pitchFamily="34" charset="0"/>
              </a:rPr>
              <a:t>ESG</a:t>
            </a:r>
            <a:br>
              <a:rPr lang="it-IT" sz="1200" b="1" i="0" dirty="0">
                <a:solidFill>
                  <a:srgbClr val="000000"/>
                </a:solidFill>
                <a:effectLst/>
                <a:latin typeface="Aptos" panose="020B0004020202020204" pitchFamily="34" charset="0"/>
              </a:rPr>
            </a:br>
            <a:r>
              <a:rPr lang="it-IT" sz="1600" b="1" i="0" dirty="0">
                <a:solidFill>
                  <a:srgbClr val="000000"/>
                </a:solidFill>
                <a:effectLst/>
                <a:latin typeface="Aptos" panose="020B0004020202020204" pitchFamily="34" charset="0"/>
              </a:rPr>
              <a:t>ODCEC</a:t>
            </a:r>
            <a:r>
              <a:rPr lang="it-IT" sz="1200" b="1" i="0" dirty="0">
                <a:solidFill>
                  <a:srgbClr val="000000"/>
                </a:solidFill>
                <a:effectLst/>
                <a:latin typeface="Aptos" panose="020B0004020202020204" pitchFamily="34" charset="0"/>
              </a:rPr>
              <a:t> DI FERRARA</a:t>
            </a:r>
            <a:r>
              <a:rPr lang="it-IT" sz="1200" dirty="0"/>
              <a:t> </a:t>
            </a:r>
            <a:endParaRPr lang="it-IT" sz="1200" dirty="0">
              <a:noFill/>
            </a:endParaRPr>
          </a:p>
        </p:txBody>
      </p:sp>
    </p:spTree>
    <p:extLst>
      <p:ext uri="{BB962C8B-B14F-4D97-AF65-F5344CB8AC3E}">
        <p14:creationId xmlns:p14="http://schemas.microsoft.com/office/powerpoint/2010/main" val="6554130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7D0CAF32-19A0-326B-B855-DBFD612E7593}"/>
              </a:ext>
            </a:extLst>
          </p:cNvPr>
          <p:cNvSpPr/>
          <p:nvPr/>
        </p:nvSpPr>
        <p:spPr>
          <a:xfrm>
            <a:off x="631371" y="473529"/>
            <a:ext cx="10907486" cy="5385448"/>
          </a:xfrm>
          <a:prstGeom prst="rect">
            <a:avLst/>
          </a:prstGeom>
          <a:no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5" name="CasellaDiTesto 44">
            <a:extLst>
              <a:ext uri="{FF2B5EF4-FFF2-40B4-BE49-F238E27FC236}">
                <a16:creationId xmlns:a16="http://schemas.microsoft.com/office/drawing/2014/main" id="{C4C1D06C-0C41-CBAC-0B01-7D17041520FD}"/>
              </a:ext>
            </a:extLst>
          </p:cNvPr>
          <p:cNvSpPr txBox="1"/>
          <p:nvPr/>
        </p:nvSpPr>
        <p:spPr>
          <a:xfrm>
            <a:off x="631371" y="473528"/>
            <a:ext cx="10907486" cy="1538883"/>
          </a:xfrm>
          <a:prstGeom prst="rect">
            <a:avLst/>
          </a:prstGeom>
          <a:noFill/>
        </p:spPr>
        <p:txBody>
          <a:bodyPr wrap="square">
            <a:spAutoFit/>
          </a:bodyPr>
          <a:lstStyle/>
          <a:p>
            <a:pPr algn="ctr"/>
            <a:r>
              <a:rPr lang="it-IT" sz="3200" b="1" dirty="0">
                <a:solidFill>
                  <a:schemeClr val="accent6">
                    <a:lumMod val="75000"/>
                  </a:schemeClr>
                </a:solidFill>
                <a:latin typeface="+mj-lt"/>
              </a:rPr>
              <a:t>SOSTENIBILITA’ E GOVERNANCE</a:t>
            </a:r>
            <a:endParaRPr lang="it-IT" sz="4000" b="1" dirty="0">
              <a:solidFill>
                <a:schemeClr val="accent6">
                  <a:lumMod val="75000"/>
                </a:schemeClr>
              </a:solidFill>
              <a:latin typeface="+mj-lt"/>
            </a:endParaRPr>
          </a:p>
          <a:p>
            <a:pPr algn="ctr"/>
            <a:endParaRPr lang="it-IT" sz="1200" b="1" dirty="0">
              <a:solidFill>
                <a:schemeClr val="accent6">
                  <a:lumMod val="75000"/>
                </a:schemeClr>
              </a:solidFill>
              <a:latin typeface="+mj-lt"/>
            </a:endParaRPr>
          </a:p>
          <a:p>
            <a:pPr algn="ctr"/>
            <a:r>
              <a:rPr lang="it-IT" sz="2400" b="1" dirty="0">
                <a:solidFill>
                  <a:schemeClr val="accent6">
                    <a:lumMod val="75000"/>
                  </a:schemeClr>
                </a:solidFill>
                <a:latin typeface="+mj-lt"/>
              </a:rPr>
              <a:t>STRUMENTI PER IL GOVERNO E LA GESTIONE DEI FATTORI ESG</a:t>
            </a:r>
          </a:p>
          <a:p>
            <a:pPr algn="ctr"/>
            <a:r>
              <a:rPr lang="it-IT" sz="2400" b="1" dirty="0">
                <a:solidFill>
                  <a:schemeClr val="accent6">
                    <a:lumMod val="75000"/>
                  </a:schemeClr>
                </a:solidFill>
                <a:latin typeface="+mj-lt"/>
              </a:rPr>
              <a:t>MODELLO 231</a:t>
            </a:r>
          </a:p>
        </p:txBody>
      </p:sp>
      <p:sp>
        <p:nvSpPr>
          <p:cNvPr id="79" name="CasellaDiTesto 78">
            <a:extLst>
              <a:ext uri="{FF2B5EF4-FFF2-40B4-BE49-F238E27FC236}">
                <a16:creationId xmlns:a16="http://schemas.microsoft.com/office/drawing/2014/main" id="{C419D325-9D72-A4BA-40C7-A7E2360AEA14}"/>
              </a:ext>
            </a:extLst>
          </p:cNvPr>
          <p:cNvSpPr txBox="1"/>
          <p:nvPr/>
        </p:nvSpPr>
        <p:spPr>
          <a:xfrm>
            <a:off x="653143" y="2012411"/>
            <a:ext cx="10929258" cy="3846566"/>
          </a:xfrm>
          <a:prstGeom prst="rect">
            <a:avLst/>
          </a:prstGeom>
          <a:noFill/>
        </p:spPr>
        <p:txBody>
          <a:bodyPr wrap="square" rtlCol="0">
            <a:spAutoFit/>
          </a:bodyPr>
          <a:lstStyle/>
          <a:p>
            <a:pPr marL="627380" algn="just"/>
            <a:r>
              <a:rPr lang="it-IT" sz="1600" b="1" dirty="0">
                <a:solidFill>
                  <a:srgbClr val="010101"/>
                </a:solidFill>
                <a:effectLst/>
                <a:latin typeface="+mj-lt"/>
                <a:ea typeface="Arial" panose="020B0604020202020204" pitchFamily="34" charset="0"/>
              </a:rPr>
              <a:t>Tra</a:t>
            </a:r>
            <a:r>
              <a:rPr lang="it-IT" sz="1600" b="1" spc="160" dirty="0">
                <a:solidFill>
                  <a:srgbClr val="010101"/>
                </a:solidFill>
                <a:effectLst/>
                <a:latin typeface="+mj-lt"/>
                <a:ea typeface="Arial" panose="020B0604020202020204" pitchFamily="34" charset="0"/>
              </a:rPr>
              <a:t> </a:t>
            </a:r>
            <a:r>
              <a:rPr lang="it-IT" sz="1600" b="1" dirty="0">
                <a:solidFill>
                  <a:srgbClr val="010101"/>
                </a:solidFill>
                <a:effectLst/>
                <a:latin typeface="+mj-lt"/>
                <a:ea typeface="Arial" panose="020B0604020202020204" pitchFamily="34" charset="0"/>
              </a:rPr>
              <a:t>i</a:t>
            </a:r>
            <a:r>
              <a:rPr lang="it-IT" sz="1600" b="1" spc="195" dirty="0">
                <a:solidFill>
                  <a:srgbClr val="010101"/>
                </a:solidFill>
                <a:effectLst/>
                <a:latin typeface="+mj-lt"/>
                <a:ea typeface="Arial" panose="020B0604020202020204" pitchFamily="34" charset="0"/>
              </a:rPr>
              <a:t> </a:t>
            </a:r>
            <a:r>
              <a:rPr lang="it-IT" sz="1600" b="1" dirty="0">
                <a:solidFill>
                  <a:srgbClr val="010101"/>
                </a:solidFill>
                <a:effectLst/>
                <a:latin typeface="+mj-lt"/>
                <a:ea typeface="Arial" panose="020B0604020202020204" pitchFamily="34" charset="0"/>
              </a:rPr>
              <a:t>fattori</a:t>
            </a:r>
            <a:r>
              <a:rPr lang="it-IT" sz="1600" b="1" spc="135" dirty="0">
                <a:solidFill>
                  <a:srgbClr val="010101"/>
                </a:solidFill>
                <a:effectLst/>
                <a:latin typeface="+mj-lt"/>
                <a:ea typeface="Arial" panose="020B0604020202020204" pitchFamily="34" charset="0"/>
              </a:rPr>
              <a:t> </a:t>
            </a:r>
            <a:r>
              <a:rPr lang="it-IT" sz="1600" b="1" dirty="0">
                <a:solidFill>
                  <a:srgbClr val="010101"/>
                </a:solidFill>
                <a:effectLst/>
                <a:latin typeface="+mj-lt"/>
                <a:ea typeface="Arial" panose="020B0604020202020204" pitchFamily="34" charset="0"/>
              </a:rPr>
              <a:t>ESG</a:t>
            </a:r>
            <a:r>
              <a:rPr lang="it-IT" sz="1600" b="1" spc="150" dirty="0">
                <a:solidFill>
                  <a:srgbClr val="010101"/>
                </a:solidFill>
                <a:effectLst/>
                <a:latin typeface="+mj-lt"/>
                <a:ea typeface="Arial" panose="020B0604020202020204" pitchFamily="34" charset="0"/>
              </a:rPr>
              <a:t> </a:t>
            </a:r>
            <a:r>
              <a:rPr lang="it-IT" sz="1600" b="1" dirty="0">
                <a:solidFill>
                  <a:srgbClr val="010101"/>
                </a:solidFill>
                <a:effectLst/>
                <a:latin typeface="+mj-lt"/>
                <a:ea typeface="Arial" panose="020B0604020202020204" pitchFamily="34" charset="0"/>
              </a:rPr>
              <a:t>e</a:t>
            </a:r>
            <a:r>
              <a:rPr lang="it-IT" sz="1600" b="1" spc="60" dirty="0">
                <a:solidFill>
                  <a:srgbClr val="010101"/>
                </a:solidFill>
                <a:effectLst/>
                <a:latin typeface="+mj-lt"/>
                <a:ea typeface="Arial" panose="020B0604020202020204" pitchFamily="34" charset="0"/>
              </a:rPr>
              <a:t> </a:t>
            </a:r>
            <a:r>
              <a:rPr lang="it-IT" sz="1600" b="1" dirty="0">
                <a:solidFill>
                  <a:srgbClr val="010101"/>
                </a:solidFill>
                <a:effectLst/>
                <a:latin typeface="+mj-lt"/>
                <a:ea typeface="Arial" panose="020B0604020202020204" pitchFamily="34" charset="0"/>
              </a:rPr>
              <a:t>il</a:t>
            </a:r>
            <a:r>
              <a:rPr lang="it-IT" sz="1600" b="1" spc="-15" dirty="0">
                <a:solidFill>
                  <a:srgbClr val="010101"/>
                </a:solidFill>
                <a:effectLst/>
                <a:latin typeface="+mj-lt"/>
                <a:ea typeface="Arial" panose="020B0604020202020204" pitchFamily="34" charset="0"/>
              </a:rPr>
              <a:t> </a:t>
            </a:r>
            <a:r>
              <a:rPr lang="it-IT" sz="1600" b="1" dirty="0">
                <a:solidFill>
                  <a:srgbClr val="010101"/>
                </a:solidFill>
                <a:effectLst/>
                <a:latin typeface="+mj-lt"/>
                <a:ea typeface="Arial" panose="020B0604020202020204" pitchFamily="34" charset="0"/>
              </a:rPr>
              <a:t>Modello</a:t>
            </a:r>
            <a:r>
              <a:rPr lang="it-IT" sz="1600" b="1" spc="175" dirty="0">
                <a:solidFill>
                  <a:srgbClr val="010101"/>
                </a:solidFill>
                <a:effectLst/>
                <a:latin typeface="+mj-lt"/>
                <a:ea typeface="Arial" panose="020B0604020202020204" pitchFamily="34" charset="0"/>
              </a:rPr>
              <a:t> </a:t>
            </a:r>
            <a:r>
              <a:rPr lang="it-IT" sz="1600" b="1" dirty="0">
                <a:solidFill>
                  <a:srgbClr val="010101"/>
                </a:solidFill>
                <a:effectLst/>
                <a:latin typeface="+mj-lt"/>
                <a:ea typeface="Arial" panose="020B0604020202020204" pitchFamily="34" charset="0"/>
              </a:rPr>
              <a:t>231</a:t>
            </a:r>
            <a:r>
              <a:rPr lang="it-IT" sz="1600" b="1" spc="-15" dirty="0">
                <a:solidFill>
                  <a:srgbClr val="010101"/>
                </a:solidFill>
                <a:effectLst/>
                <a:latin typeface="+mj-lt"/>
                <a:ea typeface="Arial" panose="020B0604020202020204" pitchFamily="34" charset="0"/>
              </a:rPr>
              <a:t> </a:t>
            </a:r>
            <a:r>
              <a:rPr lang="it-IT" sz="1600" b="1" dirty="0">
                <a:solidFill>
                  <a:srgbClr val="010101"/>
                </a:solidFill>
                <a:effectLst/>
                <a:latin typeface="+mj-lt"/>
                <a:ea typeface="Arial" panose="020B0604020202020204" pitchFamily="34" charset="0"/>
              </a:rPr>
              <a:t>sussiste</a:t>
            </a:r>
            <a:r>
              <a:rPr lang="it-IT" sz="1600" b="1" spc="200" dirty="0">
                <a:solidFill>
                  <a:srgbClr val="010101"/>
                </a:solidFill>
                <a:effectLst/>
                <a:latin typeface="+mj-lt"/>
                <a:ea typeface="Arial" panose="020B0604020202020204" pitchFamily="34" charset="0"/>
              </a:rPr>
              <a:t> </a:t>
            </a:r>
            <a:r>
              <a:rPr lang="it-IT" sz="1600" b="1" dirty="0">
                <a:solidFill>
                  <a:srgbClr val="010101"/>
                </a:solidFill>
                <a:effectLst/>
                <a:latin typeface="+mj-lt"/>
                <a:ea typeface="Arial" panose="020B0604020202020204" pitchFamily="34" charset="0"/>
              </a:rPr>
              <a:t>una</a:t>
            </a:r>
            <a:r>
              <a:rPr lang="it-IT" sz="1600" b="1" spc="195" dirty="0">
                <a:solidFill>
                  <a:srgbClr val="010101"/>
                </a:solidFill>
                <a:effectLst/>
                <a:latin typeface="+mj-lt"/>
                <a:ea typeface="Arial" panose="020B0604020202020204" pitchFamily="34" charset="0"/>
              </a:rPr>
              <a:t> </a:t>
            </a:r>
            <a:r>
              <a:rPr lang="it-IT" sz="1600" b="1" dirty="0">
                <a:solidFill>
                  <a:srgbClr val="010101"/>
                </a:solidFill>
                <a:effectLst/>
                <a:latin typeface="+mj-lt"/>
                <a:ea typeface="Arial" panose="020B0604020202020204" pitchFamily="34" charset="0"/>
              </a:rPr>
              <a:t>stretta</a:t>
            </a:r>
            <a:r>
              <a:rPr lang="it-IT" sz="1600" b="1" spc="200" dirty="0">
                <a:solidFill>
                  <a:srgbClr val="010101"/>
                </a:solidFill>
                <a:effectLst/>
                <a:latin typeface="+mj-lt"/>
                <a:ea typeface="Arial" panose="020B0604020202020204" pitchFamily="34" charset="0"/>
              </a:rPr>
              <a:t> </a:t>
            </a:r>
            <a:r>
              <a:rPr lang="it-IT" sz="1600" b="1" spc="-10" dirty="0">
                <a:solidFill>
                  <a:srgbClr val="010101"/>
                </a:solidFill>
                <a:effectLst/>
                <a:latin typeface="+mj-lt"/>
                <a:ea typeface="Arial" panose="020B0604020202020204" pitchFamily="34" charset="0"/>
              </a:rPr>
              <a:t>connessione.</a:t>
            </a:r>
            <a:endParaRPr lang="it-IT" sz="1600" dirty="0">
              <a:effectLst/>
              <a:latin typeface="+mj-lt"/>
              <a:ea typeface="Arial" panose="020B0604020202020204" pitchFamily="34" charset="0"/>
            </a:endParaRPr>
          </a:p>
          <a:p>
            <a:pPr>
              <a:spcBef>
                <a:spcPts val="190"/>
              </a:spcBef>
            </a:pPr>
            <a:r>
              <a:rPr lang="it-IT" sz="1600" b="1" dirty="0">
                <a:effectLst/>
                <a:latin typeface="+mj-lt"/>
                <a:ea typeface="Arial" panose="020B0604020202020204" pitchFamily="34" charset="0"/>
              </a:rPr>
              <a:t> </a:t>
            </a:r>
            <a:endParaRPr lang="it-IT" sz="1600" dirty="0">
              <a:effectLst/>
              <a:latin typeface="+mj-lt"/>
              <a:ea typeface="Arial" panose="020B0604020202020204" pitchFamily="34" charset="0"/>
            </a:endParaRPr>
          </a:p>
          <a:p>
            <a:pPr marL="631190" marR="1493520" indent="-3810" algn="just">
              <a:lnSpc>
                <a:spcPct val="125000"/>
              </a:lnSpc>
            </a:pPr>
            <a:r>
              <a:rPr lang="it-IT" sz="1600" dirty="0">
                <a:solidFill>
                  <a:srgbClr val="010101"/>
                </a:solidFill>
                <a:effectLst/>
                <a:latin typeface="+mj-lt"/>
                <a:ea typeface="Arial" panose="020B0604020202020204" pitchFamily="34" charset="0"/>
              </a:rPr>
              <a:t>Il</a:t>
            </a:r>
            <a:r>
              <a:rPr lang="it-IT" sz="1600" spc="-95" dirty="0">
                <a:solidFill>
                  <a:srgbClr val="010101"/>
                </a:solidFill>
                <a:effectLst/>
                <a:latin typeface="+mj-lt"/>
                <a:ea typeface="Arial" panose="020B0604020202020204" pitchFamily="34" charset="0"/>
              </a:rPr>
              <a:t> </a:t>
            </a:r>
            <a:r>
              <a:rPr lang="it-IT" sz="1600" b="1" dirty="0">
                <a:solidFill>
                  <a:srgbClr val="010101"/>
                </a:solidFill>
                <a:effectLst/>
                <a:latin typeface="+mj-lt"/>
                <a:ea typeface="Arial" panose="020B0604020202020204" pitchFamily="34" charset="0"/>
              </a:rPr>
              <a:t>Modello</a:t>
            </a:r>
            <a:r>
              <a:rPr lang="it-IT" sz="1600" b="1" spc="-90" dirty="0">
                <a:solidFill>
                  <a:srgbClr val="010101"/>
                </a:solidFill>
                <a:effectLst/>
                <a:latin typeface="+mj-lt"/>
                <a:ea typeface="Arial" panose="020B0604020202020204" pitchFamily="34" charset="0"/>
              </a:rPr>
              <a:t> </a:t>
            </a:r>
            <a:r>
              <a:rPr lang="it-IT" sz="1600" b="1" dirty="0">
                <a:solidFill>
                  <a:srgbClr val="010101"/>
                </a:solidFill>
                <a:effectLst/>
                <a:latin typeface="+mj-lt"/>
                <a:ea typeface="Arial" panose="020B0604020202020204" pitchFamily="34" charset="0"/>
              </a:rPr>
              <a:t>231,</a:t>
            </a:r>
            <a:r>
              <a:rPr lang="it-IT" sz="1600" b="1" spc="-95"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anche</a:t>
            </a:r>
            <a:r>
              <a:rPr lang="it-IT" sz="1600" spc="-90"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detto</a:t>
            </a:r>
            <a:r>
              <a:rPr lang="it-IT" sz="1600" spc="-90" dirty="0">
                <a:solidFill>
                  <a:srgbClr val="010101"/>
                </a:solidFill>
                <a:effectLst/>
                <a:latin typeface="+mj-lt"/>
                <a:ea typeface="Arial" panose="020B0604020202020204" pitchFamily="34" charset="0"/>
              </a:rPr>
              <a:t> </a:t>
            </a:r>
            <a:r>
              <a:rPr lang="it-IT" sz="1600" b="1" dirty="0">
                <a:solidFill>
                  <a:srgbClr val="010101"/>
                </a:solidFill>
                <a:effectLst/>
                <a:latin typeface="+mj-lt"/>
                <a:ea typeface="Arial" panose="020B0604020202020204" pitchFamily="34" charset="0"/>
              </a:rPr>
              <a:t>MOG</a:t>
            </a:r>
            <a:r>
              <a:rPr lang="it-IT" sz="1600" b="1" spc="-95"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(Modello</a:t>
            </a:r>
            <a:r>
              <a:rPr lang="it-IT" sz="1600" spc="-30"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di</a:t>
            </a:r>
            <a:r>
              <a:rPr lang="it-IT" sz="1600" spc="-45"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Organizzazione</a:t>
            </a:r>
            <a:r>
              <a:rPr lang="it-IT" sz="1600" spc="-85"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e</a:t>
            </a:r>
            <a:r>
              <a:rPr lang="it-IT" sz="1600" spc="-95"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Gestione)</a:t>
            </a:r>
            <a:r>
              <a:rPr lang="it-IT" sz="1600" spc="-5"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è</a:t>
            </a:r>
            <a:r>
              <a:rPr lang="it-IT" sz="1600" spc="-75"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un</a:t>
            </a:r>
            <a:r>
              <a:rPr lang="it-IT" sz="1600" spc="-85"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documento che</a:t>
            </a:r>
            <a:r>
              <a:rPr lang="it-IT" sz="1600" spc="-85" dirty="0">
                <a:solidFill>
                  <a:srgbClr val="010101"/>
                </a:solidFill>
                <a:effectLst/>
                <a:latin typeface="+mj-lt"/>
                <a:ea typeface="Arial" panose="020B0604020202020204" pitchFamily="34" charset="0"/>
              </a:rPr>
              <a:t> </a:t>
            </a:r>
            <a:r>
              <a:rPr lang="it-IT" sz="1600" b="1" dirty="0">
                <a:solidFill>
                  <a:srgbClr val="010101"/>
                </a:solidFill>
                <a:effectLst/>
                <a:latin typeface="+mj-lt"/>
                <a:ea typeface="Arial" panose="020B0604020202020204" pitchFamily="34" charset="0"/>
              </a:rPr>
              <a:t>descrive</a:t>
            </a:r>
            <a:r>
              <a:rPr lang="it-IT" sz="1600" b="1" spc="-75"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una</a:t>
            </a:r>
            <a:r>
              <a:rPr lang="it-IT" sz="1600" spc="-40"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serie</a:t>
            </a:r>
            <a:r>
              <a:rPr lang="it-IT" sz="1600" spc="-75"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di </a:t>
            </a:r>
            <a:r>
              <a:rPr lang="it-IT" sz="1600" b="1" dirty="0">
                <a:solidFill>
                  <a:srgbClr val="010101"/>
                </a:solidFill>
                <a:effectLst/>
                <a:latin typeface="+mj-lt"/>
                <a:ea typeface="Arial" panose="020B0604020202020204" pitchFamily="34" charset="0"/>
              </a:rPr>
              <a:t>procedure aziendali </a:t>
            </a:r>
            <a:r>
              <a:rPr lang="it-IT" sz="1600" dirty="0">
                <a:solidFill>
                  <a:srgbClr val="010101"/>
                </a:solidFill>
                <a:effectLst/>
                <a:latin typeface="+mj-lt"/>
                <a:ea typeface="Arial" panose="020B0604020202020204" pitchFamily="34" charset="0"/>
              </a:rPr>
              <a:t>volte a garantire la </a:t>
            </a:r>
            <a:r>
              <a:rPr lang="it-IT" sz="1600" b="1" dirty="0">
                <a:solidFill>
                  <a:srgbClr val="010101"/>
                </a:solidFill>
                <a:effectLst/>
                <a:latin typeface="+mj-lt"/>
                <a:ea typeface="Arial" panose="020B0604020202020204" pitchFamily="34" charset="0"/>
              </a:rPr>
              <a:t>prevenzione della commissione di reati, </a:t>
            </a:r>
            <a:r>
              <a:rPr lang="it-IT" sz="1600" dirty="0">
                <a:solidFill>
                  <a:srgbClr val="010101"/>
                </a:solidFill>
                <a:effectLst/>
                <a:latin typeface="+mj-lt"/>
                <a:ea typeface="Arial" panose="020B0604020202020204" pitchFamily="34" charset="0"/>
              </a:rPr>
              <a:t>per cui l'azienda potrebbe essere ritenuta responsabile, nell'adempimento di tutte le mansioni previste durante lo svolgimento della propria attività lavorativa.</a:t>
            </a:r>
          </a:p>
          <a:p>
            <a:pPr marL="632460"/>
            <a:r>
              <a:rPr lang="it-IT" sz="1600" dirty="0">
                <a:solidFill>
                  <a:srgbClr val="010101"/>
                </a:solidFill>
                <a:effectLst/>
                <a:latin typeface="+mj-lt"/>
                <a:ea typeface="Arial" panose="020B0604020202020204" pitchFamily="34" charset="0"/>
              </a:rPr>
              <a:t>Difatti,</a:t>
            </a:r>
            <a:r>
              <a:rPr lang="it-IT" sz="1600" spc="-90" dirty="0">
                <a:solidFill>
                  <a:srgbClr val="010101"/>
                </a:solidFill>
                <a:effectLst/>
                <a:latin typeface="+mj-lt"/>
                <a:ea typeface="Arial" panose="020B0604020202020204" pitchFamily="34" charset="0"/>
              </a:rPr>
              <a:t> </a:t>
            </a:r>
            <a:r>
              <a:rPr lang="it-IT" sz="1600" b="1" dirty="0">
                <a:solidFill>
                  <a:srgbClr val="010101"/>
                </a:solidFill>
                <a:effectLst/>
                <a:latin typeface="+mj-lt"/>
                <a:ea typeface="Arial" panose="020B0604020202020204" pitchFamily="34" charset="0"/>
              </a:rPr>
              <a:t>l'elenco</a:t>
            </a:r>
            <a:r>
              <a:rPr lang="it-IT" sz="1600" b="1" spc="15" dirty="0">
                <a:solidFill>
                  <a:srgbClr val="010101"/>
                </a:solidFill>
                <a:effectLst/>
                <a:latin typeface="+mj-lt"/>
                <a:ea typeface="Arial" panose="020B0604020202020204" pitchFamily="34" charset="0"/>
              </a:rPr>
              <a:t> </a:t>
            </a:r>
            <a:r>
              <a:rPr lang="it-IT" sz="1600" b="1" dirty="0">
                <a:solidFill>
                  <a:srgbClr val="010101"/>
                </a:solidFill>
                <a:effectLst/>
                <a:latin typeface="+mj-lt"/>
                <a:ea typeface="Arial" panose="020B0604020202020204" pitchFamily="34" charset="0"/>
              </a:rPr>
              <a:t>dei</a:t>
            </a:r>
            <a:r>
              <a:rPr lang="it-IT" sz="1600" b="1" spc="65" dirty="0">
                <a:solidFill>
                  <a:srgbClr val="010101"/>
                </a:solidFill>
                <a:effectLst/>
                <a:latin typeface="+mj-lt"/>
                <a:ea typeface="Arial" panose="020B0604020202020204" pitchFamily="34" charset="0"/>
              </a:rPr>
              <a:t> </a:t>
            </a:r>
            <a:r>
              <a:rPr lang="it-IT" sz="1600" b="1" dirty="0">
                <a:solidFill>
                  <a:srgbClr val="010101"/>
                </a:solidFill>
                <a:effectLst/>
                <a:latin typeface="+mj-lt"/>
                <a:ea typeface="Arial" panose="020B0604020202020204" pitchFamily="34" charset="0"/>
              </a:rPr>
              <a:t>reati</a:t>
            </a:r>
            <a:r>
              <a:rPr lang="it-IT" sz="1600" b="1" spc="-20"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presupposto</a:t>
            </a:r>
            <a:r>
              <a:rPr lang="it-IT" sz="1600" spc="100"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di</a:t>
            </a:r>
            <a:r>
              <a:rPr lang="it-IT" sz="1600" spc="60"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cui</a:t>
            </a:r>
            <a:r>
              <a:rPr lang="it-IT" sz="1600" spc="45"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al</a:t>
            </a:r>
            <a:r>
              <a:rPr lang="it-IT" sz="1600" spc="20" dirty="0">
                <a:solidFill>
                  <a:srgbClr val="010101"/>
                </a:solidFill>
                <a:effectLst/>
                <a:latin typeface="+mj-lt"/>
                <a:ea typeface="Arial" panose="020B0604020202020204" pitchFamily="34" charset="0"/>
              </a:rPr>
              <a:t> </a:t>
            </a:r>
            <a:r>
              <a:rPr lang="it-IT" sz="1600" u="sng" dirty="0" err="1">
                <a:solidFill>
                  <a:srgbClr val="010101"/>
                </a:solidFill>
                <a:effectLst/>
                <a:uFill>
                  <a:solidFill>
                    <a:srgbClr val="000000"/>
                  </a:solidFill>
                </a:uFill>
                <a:latin typeface="+mj-lt"/>
                <a:ea typeface="Arial" panose="020B0604020202020204" pitchFamily="34" charset="0"/>
              </a:rPr>
              <a:t>D.Lgs.</a:t>
            </a:r>
            <a:r>
              <a:rPr lang="it-IT" sz="1600" u="sng" spc="80" dirty="0">
                <a:solidFill>
                  <a:srgbClr val="010101"/>
                </a:solidFill>
                <a:effectLst/>
                <a:uFill>
                  <a:solidFill>
                    <a:srgbClr val="000000"/>
                  </a:solidFill>
                </a:uFill>
                <a:latin typeface="+mj-lt"/>
                <a:ea typeface="Arial" panose="020B0604020202020204" pitchFamily="34" charset="0"/>
              </a:rPr>
              <a:t> </a:t>
            </a:r>
            <a:r>
              <a:rPr lang="it-IT" sz="1600" u="sng" dirty="0">
                <a:solidFill>
                  <a:srgbClr val="010101"/>
                </a:solidFill>
                <a:effectLst/>
                <a:uFill>
                  <a:solidFill>
                    <a:srgbClr val="000000"/>
                  </a:solidFill>
                </a:uFill>
                <a:latin typeface="+mj-lt"/>
                <a:ea typeface="Arial" panose="020B0604020202020204" pitchFamily="34" charset="0"/>
              </a:rPr>
              <a:t>231</a:t>
            </a:r>
            <a:r>
              <a:rPr lang="it-IT" sz="1600" u="sng" spc="-70" dirty="0">
                <a:solidFill>
                  <a:srgbClr val="010101"/>
                </a:solidFill>
                <a:effectLst/>
                <a:uFill>
                  <a:solidFill>
                    <a:srgbClr val="000000"/>
                  </a:solidFill>
                </a:uFill>
                <a:latin typeface="+mj-lt"/>
                <a:ea typeface="Arial" panose="020B0604020202020204" pitchFamily="34" charset="0"/>
              </a:rPr>
              <a:t> </a:t>
            </a:r>
            <a:r>
              <a:rPr lang="it-IT" sz="1600" u="sng" dirty="0">
                <a:solidFill>
                  <a:srgbClr val="010101"/>
                </a:solidFill>
                <a:effectLst/>
                <a:uFill>
                  <a:solidFill>
                    <a:srgbClr val="000000"/>
                  </a:solidFill>
                </a:uFill>
                <a:latin typeface="+mj-lt"/>
                <a:ea typeface="Arial" panose="020B0604020202020204" pitchFamily="34" charset="0"/>
              </a:rPr>
              <a:t>del</a:t>
            </a:r>
            <a:r>
              <a:rPr lang="it-IT" sz="1600" u="sng" spc="220" dirty="0">
                <a:solidFill>
                  <a:srgbClr val="010101"/>
                </a:solidFill>
                <a:effectLst/>
                <a:uFill>
                  <a:solidFill>
                    <a:srgbClr val="000000"/>
                  </a:solidFill>
                </a:uFill>
                <a:latin typeface="+mj-lt"/>
                <a:ea typeface="Arial" panose="020B0604020202020204" pitchFamily="34" charset="0"/>
              </a:rPr>
              <a:t> </a:t>
            </a:r>
            <a:r>
              <a:rPr lang="it-IT" sz="1600" u="sng" dirty="0">
                <a:solidFill>
                  <a:srgbClr val="010101"/>
                </a:solidFill>
                <a:effectLst/>
                <a:uFill>
                  <a:solidFill>
                    <a:srgbClr val="000000"/>
                  </a:solidFill>
                </a:uFill>
                <a:latin typeface="+mj-lt"/>
                <a:ea typeface="Arial" panose="020B0604020202020204" pitchFamily="34" charset="0"/>
              </a:rPr>
              <a:t>2001</a:t>
            </a:r>
            <a:r>
              <a:rPr lang="it-IT" sz="1600" spc="-85" dirty="0">
                <a:solidFill>
                  <a:srgbClr val="010101"/>
                </a:solidFill>
                <a:effectLst/>
                <a:latin typeface="+mj-lt"/>
                <a:ea typeface="Arial" panose="020B0604020202020204" pitchFamily="34" charset="0"/>
              </a:rPr>
              <a:t> </a:t>
            </a:r>
            <a:r>
              <a:rPr lang="it-IT" sz="1600" b="1" spc="-10" dirty="0">
                <a:solidFill>
                  <a:srgbClr val="010101"/>
                </a:solidFill>
                <a:effectLst/>
                <a:latin typeface="+mj-lt"/>
                <a:ea typeface="Arial" panose="020B0604020202020204" pitchFamily="34" charset="0"/>
              </a:rPr>
              <a:t>annovera:</a:t>
            </a:r>
            <a:endParaRPr lang="it-IT" sz="1600" dirty="0">
              <a:effectLst/>
              <a:latin typeface="+mj-lt"/>
              <a:ea typeface="Arial" panose="020B0604020202020204" pitchFamily="34" charset="0"/>
            </a:endParaRPr>
          </a:p>
          <a:p>
            <a:pPr marL="906463" lvl="0" indent="-285750">
              <a:spcBef>
                <a:spcPts val="320"/>
              </a:spcBef>
              <a:buClr>
                <a:srgbClr val="010101"/>
              </a:buClr>
              <a:buSzPts val="1100"/>
              <a:buFont typeface="Arial" panose="020B0604020202020204" pitchFamily="34" charset="0"/>
              <a:buChar char="•"/>
              <a:tabLst>
                <a:tab pos="911225" algn="l"/>
              </a:tabLst>
            </a:pPr>
            <a:r>
              <a:rPr lang="it-IT" sz="1600" spc="0" dirty="0">
                <a:solidFill>
                  <a:srgbClr val="010101"/>
                </a:solidFill>
                <a:effectLst/>
                <a:latin typeface="+mj-lt"/>
                <a:ea typeface="Arial" panose="020B0604020202020204" pitchFamily="34" charset="0"/>
              </a:rPr>
              <a:t>reati</a:t>
            </a:r>
            <a:r>
              <a:rPr lang="it-IT" sz="1600" spc="165" dirty="0">
                <a:solidFill>
                  <a:srgbClr val="010101"/>
                </a:solidFill>
                <a:effectLst/>
                <a:latin typeface="+mj-lt"/>
                <a:ea typeface="Arial" panose="020B0604020202020204" pitchFamily="34" charset="0"/>
              </a:rPr>
              <a:t> </a:t>
            </a:r>
            <a:r>
              <a:rPr lang="it-IT" sz="1600" spc="0" dirty="0">
                <a:solidFill>
                  <a:srgbClr val="010101"/>
                </a:solidFill>
                <a:effectLst/>
                <a:latin typeface="+mj-lt"/>
                <a:ea typeface="Arial" panose="020B0604020202020204" pitchFamily="34" charset="0"/>
              </a:rPr>
              <a:t>ambientali</a:t>
            </a:r>
            <a:r>
              <a:rPr lang="it-IT" sz="1600" spc="210" dirty="0">
                <a:solidFill>
                  <a:srgbClr val="010101"/>
                </a:solidFill>
                <a:effectLst/>
                <a:latin typeface="+mj-lt"/>
                <a:ea typeface="Arial" panose="020B0604020202020204" pitchFamily="34" charset="0"/>
              </a:rPr>
              <a:t> </a:t>
            </a:r>
            <a:r>
              <a:rPr lang="it-IT" sz="1600" b="1" spc="-10" dirty="0">
                <a:solidFill>
                  <a:srgbClr val="010101"/>
                </a:solidFill>
                <a:effectLst/>
                <a:latin typeface="+mj-lt"/>
                <a:ea typeface="Arial" panose="020B0604020202020204" pitchFamily="34" charset="0"/>
              </a:rPr>
              <a:t>("Environment");</a:t>
            </a:r>
            <a:endParaRPr lang="it-IT" sz="1600" spc="0" dirty="0">
              <a:effectLst/>
              <a:latin typeface="+mj-lt"/>
              <a:ea typeface="Arial" panose="020B0604020202020204" pitchFamily="34" charset="0"/>
            </a:endParaRPr>
          </a:p>
          <a:p>
            <a:pPr marL="906463" lvl="0" indent="-285750">
              <a:spcBef>
                <a:spcPts val="325"/>
              </a:spcBef>
              <a:buClr>
                <a:srgbClr val="010101"/>
              </a:buClr>
              <a:buSzPts val="1100"/>
              <a:buFont typeface="Arial" panose="020B0604020202020204" pitchFamily="34" charset="0"/>
              <a:buChar char="•"/>
              <a:tabLst>
                <a:tab pos="911860" algn="l"/>
              </a:tabLst>
            </a:pPr>
            <a:r>
              <a:rPr lang="it-IT" sz="1600" spc="0" dirty="0">
                <a:solidFill>
                  <a:srgbClr val="010101"/>
                </a:solidFill>
                <a:effectLst/>
                <a:latin typeface="+mj-lt"/>
                <a:ea typeface="Arial" panose="020B0604020202020204" pitchFamily="34" charset="0"/>
              </a:rPr>
              <a:t>reati</a:t>
            </a:r>
            <a:r>
              <a:rPr lang="it-IT" sz="1600" spc="80" dirty="0">
                <a:solidFill>
                  <a:srgbClr val="010101"/>
                </a:solidFill>
                <a:effectLst/>
                <a:latin typeface="+mj-lt"/>
                <a:ea typeface="Arial" panose="020B0604020202020204" pitchFamily="34" charset="0"/>
              </a:rPr>
              <a:t> </a:t>
            </a:r>
            <a:r>
              <a:rPr lang="it-IT" sz="1600" spc="0" dirty="0">
                <a:solidFill>
                  <a:srgbClr val="010101"/>
                </a:solidFill>
                <a:effectLst/>
                <a:latin typeface="+mj-lt"/>
                <a:ea typeface="Arial" panose="020B0604020202020204" pitchFamily="34" charset="0"/>
              </a:rPr>
              <a:t>contro</a:t>
            </a:r>
            <a:r>
              <a:rPr lang="it-IT" sz="1600" spc="90" dirty="0">
                <a:solidFill>
                  <a:srgbClr val="010101"/>
                </a:solidFill>
                <a:effectLst/>
                <a:latin typeface="+mj-lt"/>
                <a:ea typeface="Arial" panose="020B0604020202020204" pitchFamily="34" charset="0"/>
              </a:rPr>
              <a:t> </a:t>
            </a:r>
            <a:r>
              <a:rPr lang="it-IT" sz="1600" spc="0" dirty="0">
                <a:solidFill>
                  <a:srgbClr val="010101"/>
                </a:solidFill>
                <a:effectLst/>
                <a:latin typeface="+mj-lt"/>
                <a:ea typeface="Arial" panose="020B0604020202020204" pitchFamily="34" charset="0"/>
              </a:rPr>
              <a:t>la</a:t>
            </a:r>
            <a:r>
              <a:rPr lang="it-IT" sz="1600" spc="80" dirty="0">
                <a:solidFill>
                  <a:srgbClr val="010101"/>
                </a:solidFill>
                <a:effectLst/>
                <a:latin typeface="+mj-lt"/>
                <a:ea typeface="Arial" panose="020B0604020202020204" pitchFamily="34" charset="0"/>
              </a:rPr>
              <a:t> </a:t>
            </a:r>
            <a:r>
              <a:rPr lang="it-IT" sz="1600" spc="0" dirty="0">
                <a:solidFill>
                  <a:srgbClr val="010101"/>
                </a:solidFill>
                <a:effectLst/>
                <a:latin typeface="+mj-lt"/>
                <a:ea typeface="Arial" panose="020B0604020202020204" pitchFamily="34" charset="0"/>
              </a:rPr>
              <a:t>salute</a:t>
            </a:r>
            <a:r>
              <a:rPr lang="it-IT" sz="1600" spc="80" dirty="0">
                <a:solidFill>
                  <a:srgbClr val="010101"/>
                </a:solidFill>
                <a:effectLst/>
                <a:latin typeface="+mj-lt"/>
                <a:ea typeface="Arial" panose="020B0604020202020204" pitchFamily="34" charset="0"/>
              </a:rPr>
              <a:t> </a:t>
            </a:r>
            <a:r>
              <a:rPr lang="it-IT" sz="1600" spc="0" dirty="0">
                <a:solidFill>
                  <a:srgbClr val="010101"/>
                </a:solidFill>
                <a:effectLst/>
                <a:latin typeface="+mj-lt"/>
                <a:ea typeface="Arial" panose="020B0604020202020204" pitchFamily="34" charset="0"/>
              </a:rPr>
              <a:t>e</a:t>
            </a:r>
            <a:r>
              <a:rPr lang="it-IT" sz="1600" spc="45" dirty="0">
                <a:solidFill>
                  <a:srgbClr val="010101"/>
                </a:solidFill>
                <a:effectLst/>
                <a:latin typeface="+mj-lt"/>
                <a:ea typeface="Arial" panose="020B0604020202020204" pitchFamily="34" charset="0"/>
              </a:rPr>
              <a:t> </a:t>
            </a:r>
            <a:r>
              <a:rPr lang="it-IT" sz="1600" spc="0" dirty="0">
                <a:solidFill>
                  <a:srgbClr val="010101"/>
                </a:solidFill>
                <a:effectLst/>
                <a:latin typeface="+mj-lt"/>
                <a:ea typeface="Arial" panose="020B0604020202020204" pitchFamily="34" charset="0"/>
              </a:rPr>
              <a:t>sicurezza</a:t>
            </a:r>
            <a:r>
              <a:rPr lang="it-IT" sz="1600" spc="150" dirty="0">
                <a:solidFill>
                  <a:srgbClr val="010101"/>
                </a:solidFill>
                <a:effectLst/>
                <a:latin typeface="+mj-lt"/>
                <a:ea typeface="Arial" panose="020B0604020202020204" pitchFamily="34" charset="0"/>
              </a:rPr>
              <a:t> </a:t>
            </a:r>
            <a:r>
              <a:rPr lang="it-IT" sz="1600" spc="0" dirty="0">
                <a:solidFill>
                  <a:srgbClr val="010101"/>
                </a:solidFill>
                <a:effectLst/>
                <a:latin typeface="+mj-lt"/>
                <a:ea typeface="Arial" panose="020B0604020202020204" pitchFamily="34" charset="0"/>
              </a:rPr>
              <a:t>dei</a:t>
            </a:r>
            <a:r>
              <a:rPr lang="it-IT" sz="1600" spc="180" dirty="0">
                <a:solidFill>
                  <a:srgbClr val="010101"/>
                </a:solidFill>
                <a:effectLst/>
                <a:latin typeface="+mj-lt"/>
                <a:ea typeface="Arial" panose="020B0604020202020204" pitchFamily="34" charset="0"/>
              </a:rPr>
              <a:t> </a:t>
            </a:r>
            <a:r>
              <a:rPr lang="it-IT" sz="1600" spc="0" dirty="0">
                <a:solidFill>
                  <a:srgbClr val="010101"/>
                </a:solidFill>
                <a:effectLst/>
                <a:latin typeface="+mj-lt"/>
                <a:ea typeface="Arial" panose="020B0604020202020204" pitchFamily="34" charset="0"/>
              </a:rPr>
              <a:t>lavoratori,</a:t>
            </a:r>
            <a:r>
              <a:rPr lang="it-IT" sz="1600" spc="70" dirty="0">
                <a:solidFill>
                  <a:srgbClr val="010101"/>
                </a:solidFill>
                <a:effectLst/>
                <a:latin typeface="+mj-lt"/>
                <a:ea typeface="Arial" panose="020B0604020202020204" pitchFamily="34" charset="0"/>
              </a:rPr>
              <a:t> </a:t>
            </a:r>
            <a:r>
              <a:rPr lang="it-IT" sz="1600" spc="0" dirty="0">
                <a:solidFill>
                  <a:srgbClr val="010101"/>
                </a:solidFill>
                <a:effectLst/>
                <a:latin typeface="+mj-lt"/>
                <a:ea typeface="Arial" panose="020B0604020202020204" pitchFamily="34" charset="0"/>
              </a:rPr>
              <a:t>reati</a:t>
            </a:r>
            <a:r>
              <a:rPr lang="it-IT" sz="1600" spc="85" dirty="0">
                <a:solidFill>
                  <a:srgbClr val="010101"/>
                </a:solidFill>
                <a:effectLst/>
                <a:latin typeface="+mj-lt"/>
                <a:ea typeface="Arial" panose="020B0604020202020204" pitchFamily="34" charset="0"/>
              </a:rPr>
              <a:t> </a:t>
            </a:r>
            <a:r>
              <a:rPr lang="it-IT" sz="1600" spc="0" dirty="0">
                <a:solidFill>
                  <a:srgbClr val="010101"/>
                </a:solidFill>
                <a:effectLst/>
                <a:latin typeface="+mj-lt"/>
                <a:ea typeface="Arial" panose="020B0604020202020204" pitchFamily="34" charset="0"/>
              </a:rPr>
              <a:t>contro</a:t>
            </a:r>
            <a:r>
              <a:rPr lang="it-IT" sz="1600" spc="85" dirty="0">
                <a:solidFill>
                  <a:srgbClr val="010101"/>
                </a:solidFill>
                <a:effectLst/>
                <a:latin typeface="+mj-lt"/>
                <a:ea typeface="Arial" panose="020B0604020202020204" pitchFamily="34" charset="0"/>
              </a:rPr>
              <a:t> </a:t>
            </a:r>
            <a:r>
              <a:rPr lang="it-IT" sz="1600" spc="0" dirty="0">
                <a:solidFill>
                  <a:srgbClr val="010101"/>
                </a:solidFill>
                <a:effectLst/>
                <a:latin typeface="+mj-lt"/>
                <a:ea typeface="Arial" panose="020B0604020202020204" pitchFamily="34" charset="0"/>
              </a:rPr>
              <a:t>la</a:t>
            </a:r>
            <a:r>
              <a:rPr lang="it-IT" sz="1600" spc="95" dirty="0">
                <a:solidFill>
                  <a:srgbClr val="010101"/>
                </a:solidFill>
                <a:effectLst/>
                <a:latin typeface="+mj-lt"/>
                <a:ea typeface="Arial" panose="020B0604020202020204" pitchFamily="34" charset="0"/>
              </a:rPr>
              <a:t> </a:t>
            </a:r>
            <a:r>
              <a:rPr lang="it-IT" sz="1600" spc="0" dirty="0">
                <a:solidFill>
                  <a:srgbClr val="010101"/>
                </a:solidFill>
                <a:effectLst/>
                <a:latin typeface="+mj-lt"/>
                <a:ea typeface="Arial" panose="020B0604020202020204" pitchFamily="34" charset="0"/>
              </a:rPr>
              <a:t>personalità</a:t>
            </a:r>
            <a:r>
              <a:rPr lang="it-IT" sz="1600" spc="170" dirty="0">
                <a:solidFill>
                  <a:srgbClr val="010101"/>
                </a:solidFill>
                <a:effectLst/>
                <a:latin typeface="+mj-lt"/>
                <a:ea typeface="Arial" panose="020B0604020202020204" pitchFamily="34" charset="0"/>
              </a:rPr>
              <a:t> </a:t>
            </a:r>
            <a:r>
              <a:rPr lang="it-IT" sz="1600" spc="0" dirty="0">
                <a:solidFill>
                  <a:srgbClr val="010101"/>
                </a:solidFill>
                <a:effectLst/>
                <a:latin typeface="+mj-lt"/>
                <a:ea typeface="Arial" panose="020B0604020202020204" pitchFamily="34" charset="0"/>
              </a:rPr>
              <a:t>individuale</a:t>
            </a:r>
            <a:r>
              <a:rPr lang="it-IT" sz="1600" spc="135" dirty="0">
                <a:solidFill>
                  <a:srgbClr val="010101"/>
                </a:solidFill>
                <a:effectLst/>
                <a:latin typeface="+mj-lt"/>
                <a:ea typeface="Arial" panose="020B0604020202020204" pitchFamily="34" charset="0"/>
              </a:rPr>
              <a:t> </a:t>
            </a:r>
            <a:r>
              <a:rPr lang="it-IT" sz="1600" b="1" spc="-10" dirty="0">
                <a:solidFill>
                  <a:srgbClr val="010101"/>
                </a:solidFill>
                <a:effectLst/>
                <a:latin typeface="+mj-lt"/>
                <a:ea typeface="Arial" panose="020B0604020202020204" pitchFamily="34" charset="0"/>
              </a:rPr>
              <a:t>("Social");</a:t>
            </a:r>
          </a:p>
          <a:p>
            <a:pPr marL="906463" lvl="0" indent="-285750">
              <a:spcBef>
                <a:spcPts val="325"/>
              </a:spcBef>
              <a:buClr>
                <a:srgbClr val="010101"/>
              </a:buClr>
              <a:buSzPts val="1100"/>
              <a:buFont typeface="Arial" panose="020B0604020202020204" pitchFamily="34" charset="0"/>
              <a:buChar char="•"/>
              <a:tabLst>
                <a:tab pos="911860" algn="l"/>
              </a:tabLst>
            </a:pPr>
            <a:r>
              <a:rPr lang="it-IT" sz="1600" dirty="0">
                <a:solidFill>
                  <a:srgbClr val="010101"/>
                </a:solidFill>
                <a:effectLst/>
                <a:latin typeface="+mj-lt"/>
                <a:ea typeface="Arial" panose="020B0604020202020204" pitchFamily="34" charset="0"/>
              </a:rPr>
              <a:t>reati tributari,</a:t>
            </a:r>
            <a:r>
              <a:rPr lang="it-IT" sz="1600" spc="35"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reati</a:t>
            </a:r>
            <a:r>
              <a:rPr lang="it-IT" sz="1600" spc="55"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societari,</a:t>
            </a:r>
            <a:r>
              <a:rPr lang="it-IT" sz="1600" spc="65"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reati</a:t>
            </a:r>
            <a:r>
              <a:rPr lang="it-IT" sz="1600" spc="55"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di</a:t>
            </a:r>
            <a:r>
              <a:rPr lang="it-IT" sz="1600" spc="30"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riciclaggio</a:t>
            </a:r>
            <a:r>
              <a:rPr lang="it-IT" sz="1600" spc="125"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e</a:t>
            </a:r>
            <a:r>
              <a:rPr lang="it-IT" sz="1600" spc="-10" dirty="0">
                <a:solidFill>
                  <a:srgbClr val="010101"/>
                </a:solidFill>
                <a:effectLst/>
                <a:latin typeface="+mj-lt"/>
                <a:ea typeface="Arial" panose="020B0604020202020204" pitchFamily="34" charset="0"/>
              </a:rPr>
              <a:t> </a:t>
            </a:r>
            <a:r>
              <a:rPr lang="it-IT" sz="1600" dirty="0">
                <a:solidFill>
                  <a:srgbClr val="010101"/>
                </a:solidFill>
                <a:effectLst/>
                <a:latin typeface="+mj-lt"/>
                <a:ea typeface="Arial" panose="020B0604020202020204" pitchFamily="34" charset="0"/>
              </a:rPr>
              <a:t>antiriciclaggio</a:t>
            </a:r>
            <a:r>
              <a:rPr lang="it-IT" sz="1600" spc="-15" dirty="0">
                <a:solidFill>
                  <a:srgbClr val="010101"/>
                </a:solidFill>
                <a:effectLst/>
                <a:latin typeface="+mj-lt"/>
                <a:ea typeface="Arial" panose="020B0604020202020204" pitchFamily="34" charset="0"/>
              </a:rPr>
              <a:t> </a:t>
            </a:r>
            <a:r>
              <a:rPr lang="it-IT" sz="1600" b="1" spc="-10" dirty="0">
                <a:solidFill>
                  <a:srgbClr val="010101"/>
                </a:solidFill>
                <a:effectLst/>
                <a:latin typeface="+mj-lt"/>
                <a:ea typeface="Arial" panose="020B0604020202020204" pitchFamily="34" charset="0"/>
              </a:rPr>
              <a:t>("Governance").</a:t>
            </a:r>
          </a:p>
          <a:p>
            <a:pPr marL="620713" lvl="0">
              <a:spcBef>
                <a:spcPts val="325"/>
              </a:spcBef>
              <a:buClr>
                <a:srgbClr val="010101"/>
              </a:buClr>
              <a:buSzPts val="1100"/>
              <a:tabLst>
                <a:tab pos="911860" algn="l"/>
              </a:tabLst>
            </a:pPr>
            <a:endParaRPr lang="it-IT" sz="1600" spc="0" dirty="0">
              <a:effectLst/>
              <a:latin typeface="+mj-lt"/>
              <a:ea typeface="Arial" panose="020B0604020202020204" pitchFamily="34" charset="0"/>
            </a:endParaRPr>
          </a:p>
          <a:p>
            <a:pPr marL="631190" marR="1493520" indent="-3810" algn="just">
              <a:lnSpc>
                <a:spcPct val="125000"/>
              </a:lnSpc>
            </a:pPr>
            <a:endParaRPr lang="it-IT" sz="1600" dirty="0">
              <a:solidFill>
                <a:srgbClr val="010101"/>
              </a:solidFill>
              <a:effectLst/>
              <a:latin typeface="+mj-lt"/>
              <a:ea typeface="Arial" panose="020B0604020202020204" pitchFamily="34" charset="0"/>
            </a:endParaRPr>
          </a:p>
          <a:p>
            <a:pPr marL="631190" marR="1493520" indent="-3810" algn="just">
              <a:lnSpc>
                <a:spcPct val="125000"/>
              </a:lnSpc>
            </a:pPr>
            <a:endParaRPr lang="it-IT" sz="1800" dirty="0">
              <a:effectLst/>
              <a:latin typeface="Arial" panose="020B0604020202020204" pitchFamily="34" charset="0"/>
              <a:ea typeface="Arial" panose="020B0604020202020204" pitchFamily="34" charset="0"/>
            </a:endParaRPr>
          </a:p>
        </p:txBody>
      </p:sp>
      <p:pic>
        <p:nvPicPr>
          <p:cNvPr id="81" name="Immagine 80">
            <a:extLst>
              <a:ext uri="{FF2B5EF4-FFF2-40B4-BE49-F238E27FC236}">
                <a16:creationId xmlns:a16="http://schemas.microsoft.com/office/drawing/2014/main" id="{62FB2763-5CAE-3E29-9AB3-67340C224BEC}"/>
              </a:ext>
            </a:extLst>
          </p:cNvPr>
          <p:cNvPicPr>
            <a:picLocks noChangeAspect="1"/>
          </p:cNvPicPr>
          <p:nvPr/>
        </p:nvPicPr>
        <p:blipFill>
          <a:blip r:embed="rId2"/>
          <a:srcRect t="12303" b="19169"/>
          <a:stretch/>
        </p:blipFill>
        <p:spPr>
          <a:xfrm>
            <a:off x="5264689" y="5086349"/>
            <a:ext cx="1593312" cy="688343"/>
          </a:xfrm>
          <a:prstGeom prst="rect">
            <a:avLst/>
          </a:prstGeom>
        </p:spPr>
      </p:pic>
      <p:pic>
        <p:nvPicPr>
          <p:cNvPr id="82" name="Immagine 81">
            <a:extLst>
              <a:ext uri="{FF2B5EF4-FFF2-40B4-BE49-F238E27FC236}">
                <a16:creationId xmlns:a16="http://schemas.microsoft.com/office/drawing/2014/main" id="{80ECFCF2-1461-29A0-F9B8-9737A9208E42}"/>
              </a:ext>
            </a:extLst>
          </p:cNvPr>
          <p:cNvPicPr>
            <a:picLocks noChangeAspect="1"/>
          </p:cNvPicPr>
          <p:nvPr/>
        </p:nvPicPr>
        <p:blipFill>
          <a:blip r:embed="rId3"/>
          <a:stretch>
            <a:fillRect/>
          </a:stretch>
        </p:blipFill>
        <p:spPr>
          <a:xfrm>
            <a:off x="752475" y="5901692"/>
            <a:ext cx="10601325" cy="533253"/>
          </a:xfrm>
          <a:prstGeom prst="rect">
            <a:avLst/>
          </a:prstGeom>
        </p:spPr>
      </p:pic>
      <p:sp>
        <p:nvSpPr>
          <p:cNvPr id="2" name="Segnaposto data 1">
            <a:extLst>
              <a:ext uri="{FF2B5EF4-FFF2-40B4-BE49-F238E27FC236}">
                <a16:creationId xmlns:a16="http://schemas.microsoft.com/office/drawing/2014/main" id="{DA9F7FD5-08CD-CE70-7B2B-7FE56FF78C03}"/>
              </a:ext>
            </a:extLst>
          </p:cNvPr>
          <p:cNvSpPr>
            <a:spLocks noGrp="1"/>
          </p:cNvSpPr>
          <p:nvPr>
            <p:ph type="dt" sz="half" idx="10"/>
          </p:nvPr>
        </p:nvSpPr>
        <p:spPr/>
        <p:txBody>
          <a:bodyPr/>
          <a:lstStyle/>
          <a:p>
            <a:fld id="{2676B1D1-2A75-4E00-BDD9-4BAC6124EC39}" type="datetime1">
              <a:rPr lang="it-IT" smtClean="0"/>
              <a:t>29/11/2024</a:t>
            </a:fld>
            <a:endParaRPr lang="it-IT"/>
          </a:p>
        </p:txBody>
      </p:sp>
      <p:sp>
        <p:nvSpPr>
          <p:cNvPr id="3" name="Rettangolo con angoli arrotondati 2">
            <a:extLst>
              <a:ext uri="{FF2B5EF4-FFF2-40B4-BE49-F238E27FC236}">
                <a16:creationId xmlns:a16="http://schemas.microsoft.com/office/drawing/2014/main" id="{C4FE8AF6-5E0C-F3C6-A05C-09C815A82BD7}"/>
              </a:ext>
            </a:extLst>
          </p:cNvPr>
          <p:cNvSpPr/>
          <p:nvPr/>
        </p:nvSpPr>
        <p:spPr>
          <a:xfrm>
            <a:off x="9699377" y="473527"/>
            <a:ext cx="1839480" cy="669956"/>
          </a:xfrm>
          <a:prstGeom prst="roundRect">
            <a:avLst/>
          </a:prstGeom>
          <a:gradFill flip="none" rotWithShape="1">
            <a:gsLst>
              <a:gs pos="0">
                <a:schemeClr val="accent6">
                  <a:lumMod val="40000"/>
                  <a:lumOff val="60000"/>
                </a:schemeClr>
              </a:gs>
              <a:gs pos="50000">
                <a:schemeClr val="accent6">
                  <a:lumMod val="40000"/>
                  <a:lumOff val="60000"/>
                  <a:shade val="67500"/>
                  <a:satMod val="115000"/>
                </a:schemeClr>
              </a:gs>
              <a:gs pos="100000">
                <a:schemeClr val="accent6">
                  <a:lumMod val="40000"/>
                  <a:lumOff val="60000"/>
                  <a:shade val="100000"/>
                  <a:satMod val="115000"/>
                </a:schemeClr>
              </a:gs>
            </a:gsLst>
            <a:lin ang="162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i="0" dirty="0">
                <a:solidFill>
                  <a:srgbClr val="000000"/>
                </a:solidFill>
                <a:effectLst/>
                <a:latin typeface="Aptos" panose="020B0004020202020204" pitchFamily="34" charset="0"/>
              </a:rPr>
              <a:t>COMMISSIONE </a:t>
            </a:r>
            <a:r>
              <a:rPr lang="it-IT" sz="1600" b="1" i="0" dirty="0">
                <a:solidFill>
                  <a:srgbClr val="000000"/>
                </a:solidFill>
                <a:effectLst/>
                <a:latin typeface="Aptos" panose="020B0004020202020204" pitchFamily="34" charset="0"/>
              </a:rPr>
              <a:t>ESG</a:t>
            </a:r>
            <a:br>
              <a:rPr lang="it-IT" sz="1200" b="1" i="0" dirty="0">
                <a:solidFill>
                  <a:srgbClr val="000000"/>
                </a:solidFill>
                <a:effectLst/>
                <a:latin typeface="Aptos" panose="020B0004020202020204" pitchFamily="34" charset="0"/>
              </a:rPr>
            </a:br>
            <a:r>
              <a:rPr lang="it-IT" sz="1600" b="1" i="0" dirty="0">
                <a:solidFill>
                  <a:srgbClr val="000000"/>
                </a:solidFill>
                <a:effectLst/>
                <a:latin typeface="Aptos" panose="020B0004020202020204" pitchFamily="34" charset="0"/>
              </a:rPr>
              <a:t>ODCEC</a:t>
            </a:r>
            <a:r>
              <a:rPr lang="it-IT" sz="1200" b="1" i="0" dirty="0">
                <a:solidFill>
                  <a:srgbClr val="000000"/>
                </a:solidFill>
                <a:effectLst/>
                <a:latin typeface="Aptos" panose="020B0004020202020204" pitchFamily="34" charset="0"/>
              </a:rPr>
              <a:t> DI FERRARA</a:t>
            </a:r>
            <a:r>
              <a:rPr lang="it-IT" sz="1200" dirty="0"/>
              <a:t> </a:t>
            </a:r>
            <a:endParaRPr lang="it-IT" sz="1200" dirty="0">
              <a:noFill/>
            </a:endParaRPr>
          </a:p>
        </p:txBody>
      </p:sp>
    </p:spTree>
    <p:extLst>
      <p:ext uri="{BB962C8B-B14F-4D97-AF65-F5344CB8AC3E}">
        <p14:creationId xmlns:p14="http://schemas.microsoft.com/office/powerpoint/2010/main" val="23293394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8FF6CE65-6C4D-ABB8-EF1D-37F68F35B111}"/>
              </a:ext>
            </a:extLst>
          </p:cNvPr>
          <p:cNvSpPr/>
          <p:nvPr/>
        </p:nvSpPr>
        <p:spPr>
          <a:xfrm>
            <a:off x="605790" y="548640"/>
            <a:ext cx="10892790" cy="5121208"/>
          </a:xfrm>
          <a:prstGeom prst="rect">
            <a:avLst/>
          </a:prstGeom>
          <a:no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CasellaDiTesto 7">
            <a:extLst>
              <a:ext uri="{FF2B5EF4-FFF2-40B4-BE49-F238E27FC236}">
                <a16:creationId xmlns:a16="http://schemas.microsoft.com/office/drawing/2014/main" id="{F7D20C81-47F9-7DB2-9788-B44B8EEB4DAB}"/>
              </a:ext>
            </a:extLst>
          </p:cNvPr>
          <p:cNvSpPr txBox="1"/>
          <p:nvPr/>
        </p:nvSpPr>
        <p:spPr>
          <a:xfrm>
            <a:off x="1028700" y="777240"/>
            <a:ext cx="10184130" cy="1261884"/>
          </a:xfrm>
          <a:prstGeom prst="rect">
            <a:avLst/>
          </a:prstGeom>
          <a:noFill/>
        </p:spPr>
        <p:txBody>
          <a:bodyPr wrap="square" rtlCol="0">
            <a:spAutoFit/>
          </a:bodyPr>
          <a:lstStyle/>
          <a:p>
            <a:pPr algn="ctr"/>
            <a:r>
              <a:rPr lang="it-IT" sz="3200" dirty="0">
                <a:solidFill>
                  <a:schemeClr val="accent6">
                    <a:lumMod val="75000"/>
                  </a:schemeClr>
                </a:solidFill>
                <a:effectLst/>
                <a:latin typeface="+mj-lt"/>
                <a:ea typeface="Arial" panose="020B0604020202020204" pitchFamily="34" charset="0"/>
              </a:rPr>
              <a:t>STANDARD</a:t>
            </a:r>
            <a:r>
              <a:rPr lang="it-IT" sz="3200" spc="115" dirty="0">
                <a:solidFill>
                  <a:schemeClr val="accent6">
                    <a:lumMod val="75000"/>
                  </a:schemeClr>
                </a:solidFill>
                <a:effectLst/>
                <a:latin typeface="+mj-lt"/>
                <a:ea typeface="Arial" panose="020B0604020202020204" pitchFamily="34" charset="0"/>
              </a:rPr>
              <a:t> </a:t>
            </a:r>
            <a:r>
              <a:rPr lang="it-IT" sz="3200" dirty="0">
                <a:solidFill>
                  <a:schemeClr val="accent6">
                    <a:lumMod val="75000"/>
                  </a:schemeClr>
                </a:solidFill>
                <a:effectLst/>
                <a:latin typeface="+mj-lt"/>
                <a:ea typeface="Arial" panose="020B0604020202020204" pitchFamily="34" charset="0"/>
              </a:rPr>
              <a:t>DI</a:t>
            </a:r>
            <a:r>
              <a:rPr lang="it-IT" sz="3200" spc="170" dirty="0">
                <a:solidFill>
                  <a:schemeClr val="accent6">
                    <a:lumMod val="75000"/>
                  </a:schemeClr>
                </a:solidFill>
                <a:effectLst/>
                <a:latin typeface="+mj-lt"/>
                <a:ea typeface="Arial" panose="020B0604020202020204" pitchFamily="34" charset="0"/>
              </a:rPr>
              <a:t> </a:t>
            </a:r>
            <a:r>
              <a:rPr lang="it-IT" sz="3200" spc="-10" dirty="0">
                <a:solidFill>
                  <a:schemeClr val="accent6">
                    <a:lumMod val="75000"/>
                  </a:schemeClr>
                </a:solidFill>
                <a:effectLst/>
                <a:latin typeface="+mj-lt"/>
                <a:ea typeface="Arial" panose="020B0604020202020204" pitchFamily="34" charset="0"/>
              </a:rPr>
              <a:t>RIFERIMENTO</a:t>
            </a:r>
          </a:p>
          <a:p>
            <a:pPr algn="ctr"/>
            <a:endParaRPr lang="it-IT" spc="-10" dirty="0">
              <a:solidFill>
                <a:schemeClr val="accent6">
                  <a:lumMod val="75000"/>
                </a:schemeClr>
              </a:solidFill>
              <a:latin typeface="+mj-lt"/>
            </a:endParaRPr>
          </a:p>
          <a:p>
            <a:pPr algn="ctr"/>
            <a:r>
              <a:rPr lang="it-IT" sz="2400" spc="-10" dirty="0">
                <a:solidFill>
                  <a:schemeClr val="accent6">
                    <a:lumMod val="75000"/>
                  </a:schemeClr>
                </a:solidFill>
                <a:latin typeface="+mj-lt"/>
              </a:rPr>
              <a:t>ESRS</a:t>
            </a:r>
            <a:endParaRPr lang="it-IT" sz="2400" dirty="0">
              <a:solidFill>
                <a:schemeClr val="accent6">
                  <a:lumMod val="75000"/>
                </a:schemeClr>
              </a:solidFill>
              <a:latin typeface="+mj-lt"/>
            </a:endParaRPr>
          </a:p>
        </p:txBody>
      </p:sp>
      <p:sp>
        <p:nvSpPr>
          <p:cNvPr id="9" name="CasellaDiTesto 8">
            <a:extLst>
              <a:ext uri="{FF2B5EF4-FFF2-40B4-BE49-F238E27FC236}">
                <a16:creationId xmlns:a16="http://schemas.microsoft.com/office/drawing/2014/main" id="{189D35D1-E679-4E4E-1846-CB2BCC2B8258}"/>
              </a:ext>
            </a:extLst>
          </p:cNvPr>
          <p:cNvSpPr txBox="1"/>
          <p:nvPr/>
        </p:nvSpPr>
        <p:spPr>
          <a:xfrm>
            <a:off x="999358" y="2114546"/>
            <a:ext cx="5814060" cy="3966214"/>
          </a:xfrm>
          <a:prstGeom prst="rect">
            <a:avLst/>
          </a:prstGeom>
          <a:noFill/>
        </p:spPr>
        <p:txBody>
          <a:bodyPr wrap="square" rtlCol="0">
            <a:spAutoFit/>
          </a:bodyPr>
          <a:lstStyle/>
          <a:p>
            <a:pPr>
              <a:lnSpc>
                <a:spcPct val="115000"/>
              </a:lnSpc>
              <a:spcAft>
                <a:spcPts val="1000"/>
              </a:spcAft>
            </a:pPr>
            <a:r>
              <a:rPr lang="it-IT" sz="1600" dirty="0">
                <a:effectLst/>
                <a:latin typeface="+mj-lt"/>
                <a:ea typeface="Calibri" panose="020F0502020204030204" pitchFamily="34" charset="0"/>
                <a:cs typeface="Times New Roman" panose="02020603050405020304" pitchFamily="18" charset="0"/>
              </a:rPr>
              <a:t>Vi sono </a:t>
            </a:r>
            <a:r>
              <a:rPr lang="it-IT" sz="1600" b="1" dirty="0">
                <a:effectLst/>
                <a:latin typeface="+mj-lt"/>
                <a:ea typeface="Calibri" panose="020F0502020204030204" pitchFamily="34" charset="0"/>
                <a:cs typeface="Times New Roman" panose="02020603050405020304" pitchFamily="18" charset="0"/>
              </a:rPr>
              <a:t>tre categorie </a:t>
            </a:r>
            <a:r>
              <a:rPr lang="it-IT" sz="1600" dirty="0">
                <a:effectLst/>
                <a:latin typeface="+mj-lt"/>
                <a:ea typeface="Calibri" panose="020F0502020204030204" pitchFamily="34" charset="0"/>
                <a:cs typeface="Times New Roman" panose="02020603050405020304" pitchFamily="18" charset="0"/>
              </a:rPr>
              <a:t>di ESRS</a:t>
            </a:r>
            <a:r>
              <a:rPr lang="it-IT" sz="1600" b="1" dirty="0">
                <a:effectLst/>
                <a:latin typeface="+mj-lt"/>
                <a:ea typeface="Calibri" panose="020F0502020204030204" pitchFamily="34" charset="0"/>
                <a:cs typeface="Times New Roman" panose="02020603050405020304" pitchFamily="18" charset="0"/>
              </a:rPr>
              <a:t>:</a:t>
            </a:r>
          </a:p>
          <a:p>
            <a:pPr>
              <a:lnSpc>
                <a:spcPct val="115000"/>
              </a:lnSpc>
              <a:spcAft>
                <a:spcPts val="1000"/>
              </a:spcAft>
            </a:pPr>
            <a:r>
              <a:rPr lang="it-IT" sz="1600" b="1" dirty="0">
                <a:effectLst/>
                <a:latin typeface="+mj-lt"/>
                <a:ea typeface="Calibri" panose="020F0502020204030204" pitchFamily="34" charset="0"/>
                <a:cs typeface="Times New Roman" panose="02020603050405020304" pitchFamily="18" charset="0"/>
              </a:rPr>
              <a:t>Principi trasversali </a:t>
            </a:r>
            <a:r>
              <a:rPr lang="it-IT" sz="1600" dirty="0">
                <a:effectLst/>
                <a:latin typeface="+mj-lt"/>
                <a:ea typeface="Calibri" panose="020F0502020204030204" pitchFamily="34" charset="0"/>
                <a:cs typeface="Times New Roman" panose="02020603050405020304" pitchFamily="18" charset="0"/>
              </a:rPr>
              <a:t>- si applicano alle questioni di sostenibilità disciplinate da principi tematici e da principi settoriali;</a:t>
            </a:r>
          </a:p>
          <a:p>
            <a:pPr>
              <a:lnSpc>
                <a:spcPct val="115000"/>
              </a:lnSpc>
              <a:spcAft>
                <a:spcPts val="1000"/>
              </a:spcAft>
            </a:pPr>
            <a:r>
              <a:rPr lang="it-IT" sz="1600" b="1" dirty="0">
                <a:effectLst/>
                <a:latin typeface="+mj-lt"/>
                <a:ea typeface="Calibri" panose="020F0502020204030204" pitchFamily="34" charset="0"/>
                <a:cs typeface="Times New Roman" panose="02020603050405020304" pitchFamily="18" charset="0"/>
              </a:rPr>
              <a:t>Principi tematici (E, S e G)</a:t>
            </a:r>
            <a:r>
              <a:rPr lang="it-IT" sz="1600" dirty="0">
                <a:effectLst/>
                <a:latin typeface="+mj-lt"/>
                <a:ea typeface="Calibri" panose="020F0502020204030204" pitchFamily="34" charset="0"/>
                <a:cs typeface="Times New Roman" panose="02020603050405020304" pitchFamily="18" charset="0"/>
              </a:rPr>
              <a:t> - riguardano un tema della sostenibilità (Ambientale - E, Sociale - S, Governance - G) e si articolano in temi, sottotemi e sottotemi specifici.;</a:t>
            </a:r>
          </a:p>
          <a:p>
            <a:pPr>
              <a:lnSpc>
                <a:spcPct val="115000"/>
              </a:lnSpc>
              <a:spcAft>
                <a:spcPts val="1000"/>
              </a:spcAft>
            </a:pPr>
            <a:r>
              <a:rPr lang="it-IT" sz="1600" b="1" dirty="0">
                <a:effectLst/>
                <a:latin typeface="+mj-lt"/>
                <a:ea typeface="Calibri" panose="020F0502020204030204" pitchFamily="34" charset="0"/>
                <a:cs typeface="Times New Roman" panose="02020603050405020304" pitchFamily="18" charset="0"/>
              </a:rPr>
              <a:t>Principi settoriali</a:t>
            </a:r>
            <a:r>
              <a:rPr lang="it-IT" sz="1600" dirty="0">
                <a:effectLst/>
                <a:latin typeface="+mj-lt"/>
                <a:ea typeface="Calibri" panose="020F0502020204030204" pitchFamily="34" charset="0"/>
                <a:cs typeface="Times New Roman" panose="02020603050405020304" pitchFamily="18" charset="0"/>
              </a:rPr>
              <a:t> - si applicano a tutte le imprese di un settore e riguardano impatti, rischi e opportunità sostanziali, per tutte le imprese di un settore specifico e non sono coperti da princ1p1 tematici, nonché sono caratterizzati dal fatto di avere un alto grado di comparabilità</a:t>
            </a:r>
            <a:r>
              <a:rPr lang="it-IT" sz="1600" dirty="0">
                <a:solidFill>
                  <a:srgbClr val="010101"/>
                </a:solidFill>
                <a:effectLst/>
                <a:latin typeface="+mj-lt"/>
                <a:ea typeface="Calibri" panose="020F0502020204030204" pitchFamily="34" charset="0"/>
                <a:cs typeface="Times New Roman" panose="02020603050405020304" pitchFamily="18" charset="0"/>
              </a:rPr>
              <a:t>.</a:t>
            </a:r>
            <a:endParaRPr lang="it-IT" sz="1600" dirty="0">
              <a:effectLst/>
              <a:latin typeface="+mj-lt"/>
              <a:ea typeface="Calibri" panose="020F0502020204030204" pitchFamily="34" charset="0"/>
              <a:cs typeface="Times New Roman" panose="02020603050405020304" pitchFamily="18" charset="0"/>
            </a:endParaRPr>
          </a:p>
          <a:p>
            <a:endParaRPr lang="it-IT" sz="1600" dirty="0">
              <a:latin typeface="+mj-lt"/>
            </a:endParaRPr>
          </a:p>
        </p:txBody>
      </p:sp>
      <p:pic>
        <p:nvPicPr>
          <p:cNvPr id="11" name="Immagine 10">
            <a:extLst>
              <a:ext uri="{FF2B5EF4-FFF2-40B4-BE49-F238E27FC236}">
                <a16:creationId xmlns:a16="http://schemas.microsoft.com/office/drawing/2014/main" id="{482C1D3F-FB86-1F2C-99C0-BC5881D04FBB}"/>
              </a:ext>
            </a:extLst>
          </p:cNvPr>
          <p:cNvPicPr>
            <a:picLocks noChangeAspect="1"/>
          </p:cNvPicPr>
          <p:nvPr/>
        </p:nvPicPr>
        <p:blipFill>
          <a:blip r:embed="rId2"/>
          <a:stretch>
            <a:fillRect/>
          </a:stretch>
        </p:blipFill>
        <p:spPr>
          <a:xfrm>
            <a:off x="7206986" y="2618089"/>
            <a:ext cx="3302528" cy="2200788"/>
          </a:xfrm>
          <a:prstGeom prst="rect">
            <a:avLst/>
          </a:prstGeom>
        </p:spPr>
      </p:pic>
      <p:pic>
        <p:nvPicPr>
          <p:cNvPr id="12" name="Immagine 11">
            <a:extLst>
              <a:ext uri="{FF2B5EF4-FFF2-40B4-BE49-F238E27FC236}">
                <a16:creationId xmlns:a16="http://schemas.microsoft.com/office/drawing/2014/main" id="{4D2FAF1F-528B-EE3D-50D4-456C406A396F}"/>
              </a:ext>
            </a:extLst>
          </p:cNvPr>
          <p:cNvPicPr>
            <a:picLocks noChangeAspect="1"/>
          </p:cNvPicPr>
          <p:nvPr/>
        </p:nvPicPr>
        <p:blipFill>
          <a:blip r:embed="rId3"/>
          <a:stretch>
            <a:fillRect/>
          </a:stretch>
        </p:blipFill>
        <p:spPr>
          <a:xfrm>
            <a:off x="795337" y="5796185"/>
            <a:ext cx="10601325" cy="504825"/>
          </a:xfrm>
          <a:prstGeom prst="rect">
            <a:avLst/>
          </a:prstGeom>
        </p:spPr>
      </p:pic>
      <p:sp>
        <p:nvSpPr>
          <p:cNvPr id="13" name="Segnaposto data 12">
            <a:extLst>
              <a:ext uri="{FF2B5EF4-FFF2-40B4-BE49-F238E27FC236}">
                <a16:creationId xmlns:a16="http://schemas.microsoft.com/office/drawing/2014/main" id="{6EE9DF69-1708-DB35-B668-1895325E3F49}"/>
              </a:ext>
            </a:extLst>
          </p:cNvPr>
          <p:cNvSpPr>
            <a:spLocks noGrp="1"/>
          </p:cNvSpPr>
          <p:nvPr>
            <p:ph type="dt" sz="half" idx="10"/>
          </p:nvPr>
        </p:nvSpPr>
        <p:spPr/>
        <p:txBody>
          <a:bodyPr/>
          <a:lstStyle/>
          <a:p>
            <a:fld id="{E22FA7D2-CA0A-4A87-875D-F8018EB1AB18}" type="datetime1">
              <a:rPr lang="it-IT" smtClean="0"/>
              <a:t>29/11/2024</a:t>
            </a:fld>
            <a:endParaRPr lang="it-IT"/>
          </a:p>
        </p:txBody>
      </p:sp>
      <p:sp>
        <p:nvSpPr>
          <p:cNvPr id="2" name="Rettangolo con angoli arrotondati 1">
            <a:extLst>
              <a:ext uri="{FF2B5EF4-FFF2-40B4-BE49-F238E27FC236}">
                <a16:creationId xmlns:a16="http://schemas.microsoft.com/office/drawing/2014/main" id="{5B81FB42-4F65-75EA-261C-756DF47E91B0}"/>
              </a:ext>
            </a:extLst>
          </p:cNvPr>
          <p:cNvSpPr/>
          <p:nvPr/>
        </p:nvSpPr>
        <p:spPr>
          <a:xfrm>
            <a:off x="9659100" y="556990"/>
            <a:ext cx="1839480" cy="669956"/>
          </a:xfrm>
          <a:prstGeom prst="roundRect">
            <a:avLst/>
          </a:prstGeom>
          <a:gradFill flip="none" rotWithShape="1">
            <a:gsLst>
              <a:gs pos="0">
                <a:schemeClr val="accent6">
                  <a:lumMod val="40000"/>
                  <a:lumOff val="60000"/>
                </a:schemeClr>
              </a:gs>
              <a:gs pos="50000">
                <a:schemeClr val="accent6">
                  <a:lumMod val="40000"/>
                  <a:lumOff val="60000"/>
                  <a:shade val="67500"/>
                  <a:satMod val="115000"/>
                </a:schemeClr>
              </a:gs>
              <a:gs pos="100000">
                <a:schemeClr val="accent6">
                  <a:lumMod val="40000"/>
                  <a:lumOff val="60000"/>
                  <a:shade val="100000"/>
                  <a:satMod val="115000"/>
                </a:schemeClr>
              </a:gs>
            </a:gsLst>
            <a:lin ang="162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i="0" dirty="0">
                <a:solidFill>
                  <a:srgbClr val="000000"/>
                </a:solidFill>
                <a:effectLst/>
                <a:latin typeface="Aptos" panose="020B0004020202020204" pitchFamily="34" charset="0"/>
              </a:rPr>
              <a:t>COMMISSIONE </a:t>
            </a:r>
            <a:r>
              <a:rPr lang="it-IT" sz="1600" b="1" i="0" dirty="0">
                <a:solidFill>
                  <a:srgbClr val="000000"/>
                </a:solidFill>
                <a:effectLst/>
                <a:latin typeface="Aptos" panose="020B0004020202020204" pitchFamily="34" charset="0"/>
              </a:rPr>
              <a:t>ESG</a:t>
            </a:r>
            <a:br>
              <a:rPr lang="it-IT" sz="1200" b="1" i="0" dirty="0">
                <a:solidFill>
                  <a:srgbClr val="000000"/>
                </a:solidFill>
                <a:effectLst/>
                <a:latin typeface="Aptos" panose="020B0004020202020204" pitchFamily="34" charset="0"/>
              </a:rPr>
            </a:br>
            <a:r>
              <a:rPr lang="it-IT" sz="1600" b="1" i="0" dirty="0">
                <a:solidFill>
                  <a:srgbClr val="000000"/>
                </a:solidFill>
                <a:effectLst/>
                <a:latin typeface="Aptos" panose="020B0004020202020204" pitchFamily="34" charset="0"/>
              </a:rPr>
              <a:t>ODCEC</a:t>
            </a:r>
            <a:r>
              <a:rPr lang="it-IT" sz="1200" b="1" i="0" dirty="0">
                <a:solidFill>
                  <a:srgbClr val="000000"/>
                </a:solidFill>
                <a:effectLst/>
                <a:latin typeface="Aptos" panose="020B0004020202020204" pitchFamily="34" charset="0"/>
              </a:rPr>
              <a:t> DI FERRARA</a:t>
            </a:r>
            <a:r>
              <a:rPr lang="it-IT" sz="1200" dirty="0"/>
              <a:t> </a:t>
            </a:r>
            <a:endParaRPr lang="it-IT" sz="1200" dirty="0">
              <a:noFill/>
            </a:endParaRPr>
          </a:p>
        </p:txBody>
      </p:sp>
    </p:spTree>
    <p:extLst>
      <p:ext uri="{BB962C8B-B14F-4D97-AF65-F5344CB8AC3E}">
        <p14:creationId xmlns:p14="http://schemas.microsoft.com/office/powerpoint/2010/main" val="31654386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65C0B3BE-E022-A8D9-5754-F133EB8E294E}"/>
              </a:ext>
            </a:extLst>
          </p:cNvPr>
          <p:cNvSpPr/>
          <p:nvPr/>
        </p:nvSpPr>
        <p:spPr>
          <a:xfrm>
            <a:off x="551543" y="464457"/>
            <a:ext cx="10885714" cy="5264835"/>
          </a:xfrm>
          <a:prstGeom prst="rect">
            <a:avLst/>
          </a:prstGeom>
          <a:no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CasellaDiTesto 7">
            <a:extLst>
              <a:ext uri="{FF2B5EF4-FFF2-40B4-BE49-F238E27FC236}">
                <a16:creationId xmlns:a16="http://schemas.microsoft.com/office/drawing/2014/main" id="{CEC4C983-590D-17CD-9181-A21C57647E23}"/>
              </a:ext>
            </a:extLst>
          </p:cNvPr>
          <p:cNvSpPr txBox="1"/>
          <p:nvPr/>
        </p:nvSpPr>
        <p:spPr>
          <a:xfrm>
            <a:off x="1520190" y="617221"/>
            <a:ext cx="8983980" cy="1384995"/>
          </a:xfrm>
          <a:prstGeom prst="rect">
            <a:avLst/>
          </a:prstGeom>
          <a:noFill/>
        </p:spPr>
        <p:txBody>
          <a:bodyPr wrap="square" rtlCol="0">
            <a:spAutoFit/>
          </a:bodyPr>
          <a:lstStyle/>
          <a:p>
            <a:pPr algn="ctr"/>
            <a:r>
              <a:rPr lang="it-IT" sz="3200" b="1" dirty="0">
                <a:solidFill>
                  <a:schemeClr val="accent6">
                    <a:lumMod val="75000"/>
                  </a:schemeClr>
                </a:solidFill>
                <a:latin typeface="+mj-lt"/>
              </a:rPr>
              <a:t>VSME</a:t>
            </a:r>
          </a:p>
          <a:p>
            <a:pPr algn="ctr"/>
            <a:endParaRPr lang="it-IT" sz="1600" b="1" dirty="0">
              <a:solidFill>
                <a:schemeClr val="accent6">
                  <a:lumMod val="75000"/>
                </a:schemeClr>
              </a:solidFill>
              <a:latin typeface="+mj-lt"/>
            </a:endParaRPr>
          </a:p>
          <a:p>
            <a:pPr algn="ctr"/>
            <a:r>
              <a:rPr lang="it-IT" sz="1800" b="1" dirty="0">
                <a:solidFill>
                  <a:schemeClr val="accent6">
                    <a:lumMod val="75000"/>
                  </a:schemeClr>
                </a:solidFill>
                <a:effectLst/>
                <a:latin typeface="+mj-lt"/>
                <a:ea typeface="Arial" panose="020B0604020202020204" pitchFamily="34" charset="0"/>
              </a:rPr>
              <a:t>PRINCIPI</a:t>
            </a:r>
            <a:r>
              <a:rPr lang="it-IT" sz="1800" b="1" spc="200" dirty="0">
                <a:solidFill>
                  <a:schemeClr val="accent6">
                    <a:lumMod val="75000"/>
                  </a:schemeClr>
                </a:solidFill>
                <a:effectLst/>
                <a:latin typeface="+mj-lt"/>
                <a:ea typeface="Arial" panose="020B0604020202020204" pitchFamily="34" charset="0"/>
              </a:rPr>
              <a:t> </a:t>
            </a:r>
            <a:r>
              <a:rPr lang="it-IT" sz="1800" b="1" dirty="0">
                <a:solidFill>
                  <a:schemeClr val="accent6">
                    <a:lumMod val="75000"/>
                  </a:schemeClr>
                </a:solidFill>
                <a:effectLst/>
                <a:latin typeface="+mj-lt"/>
                <a:ea typeface="Arial" panose="020B0604020202020204" pitchFamily="34" charset="0"/>
              </a:rPr>
              <a:t>EUROPEI</a:t>
            </a:r>
            <a:r>
              <a:rPr lang="it-IT" sz="1800" b="1" spc="200" dirty="0">
                <a:solidFill>
                  <a:schemeClr val="accent6">
                    <a:lumMod val="75000"/>
                  </a:schemeClr>
                </a:solidFill>
                <a:effectLst/>
                <a:latin typeface="+mj-lt"/>
                <a:ea typeface="Arial" panose="020B0604020202020204" pitchFamily="34" charset="0"/>
              </a:rPr>
              <a:t> </a:t>
            </a:r>
            <a:r>
              <a:rPr lang="it-IT" sz="1800" b="1" dirty="0">
                <a:solidFill>
                  <a:schemeClr val="accent6">
                    <a:lumMod val="75000"/>
                  </a:schemeClr>
                </a:solidFill>
                <a:effectLst/>
                <a:latin typeface="+mj-lt"/>
                <a:ea typeface="Arial" panose="020B0604020202020204" pitchFamily="34" charset="0"/>
              </a:rPr>
              <a:t>PER LA RENDICONTAZIONE</a:t>
            </a:r>
            <a:r>
              <a:rPr lang="it-IT" sz="1800" b="1" spc="200" dirty="0">
                <a:solidFill>
                  <a:schemeClr val="accent6">
                    <a:lumMod val="75000"/>
                  </a:schemeClr>
                </a:solidFill>
                <a:effectLst/>
                <a:latin typeface="+mj-lt"/>
                <a:ea typeface="Arial" panose="020B0604020202020204" pitchFamily="34" charset="0"/>
              </a:rPr>
              <a:t> </a:t>
            </a:r>
            <a:r>
              <a:rPr lang="it-IT" sz="1800" b="1" dirty="0">
                <a:solidFill>
                  <a:schemeClr val="accent6">
                    <a:lumMod val="75000"/>
                  </a:schemeClr>
                </a:solidFill>
                <a:effectLst/>
                <a:latin typeface="+mj-lt"/>
                <a:ea typeface="Arial" panose="020B0604020202020204" pitchFamily="34" charset="0"/>
              </a:rPr>
              <a:t>VOLONTARIA</a:t>
            </a:r>
            <a:r>
              <a:rPr lang="it-IT" sz="1800" b="1" spc="200" dirty="0">
                <a:solidFill>
                  <a:schemeClr val="accent6">
                    <a:lumMod val="75000"/>
                  </a:schemeClr>
                </a:solidFill>
                <a:effectLst/>
                <a:latin typeface="+mj-lt"/>
                <a:ea typeface="Arial" panose="020B0604020202020204" pitchFamily="34" charset="0"/>
              </a:rPr>
              <a:t> </a:t>
            </a:r>
            <a:r>
              <a:rPr lang="it-IT" sz="1800" b="1" dirty="0">
                <a:solidFill>
                  <a:schemeClr val="accent6">
                    <a:lumMod val="75000"/>
                  </a:schemeClr>
                </a:solidFill>
                <a:effectLst/>
                <a:latin typeface="+mj-lt"/>
                <a:ea typeface="Arial" panose="020B0604020202020204" pitchFamily="34" charset="0"/>
              </a:rPr>
              <a:t>IN</a:t>
            </a:r>
            <a:r>
              <a:rPr lang="it-IT" sz="1800" b="1" spc="-30" dirty="0">
                <a:solidFill>
                  <a:schemeClr val="accent6">
                    <a:lumMod val="75000"/>
                  </a:schemeClr>
                </a:solidFill>
                <a:effectLst/>
                <a:latin typeface="+mj-lt"/>
                <a:ea typeface="Arial" panose="020B0604020202020204" pitchFamily="34" charset="0"/>
              </a:rPr>
              <a:t> </a:t>
            </a:r>
            <a:r>
              <a:rPr lang="it-IT" sz="1800" b="1" dirty="0">
                <a:solidFill>
                  <a:schemeClr val="accent6">
                    <a:lumMod val="75000"/>
                  </a:schemeClr>
                </a:solidFill>
                <a:effectLst/>
                <a:latin typeface="+mj-lt"/>
                <a:ea typeface="Arial" panose="020B0604020202020204" pitchFamily="34" charset="0"/>
              </a:rPr>
              <a:t>MATERIA</a:t>
            </a:r>
            <a:r>
              <a:rPr lang="it-IT" sz="1800" b="1" spc="200" dirty="0">
                <a:solidFill>
                  <a:schemeClr val="accent6">
                    <a:lumMod val="75000"/>
                  </a:schemeClr>
                </a:solidFill>
                <a:effectLst/>
                <a:latin typeface="+mj-lt"/>
                <a:ea typeface="Arial" panose="020B0604020202020204" pitchFamily="34" charset="0"/>
              </a:rPr>
              <a:t> </a:t>
            </a:r>
            <a:r>
              <a:rPr lang="it-IT" sz="1800" b="1" dirty="0">
                <a:solidFill>
                  <a:schemeClr val="accent6">
                    <a:lumMod val="75000"/>
                  </a:schemeClr>
                </a:solidFill>
                <a:effectLst/>
                <a:latin typeface="+mj-lt"/>
                <a:ea typeface="Arial" panose="020B0604020202020204" pitchFamily="34" charset="0"/>
              </a:rPr>
              <a:t>DI SOSTENIBILITÀ DA</a:t>
            </a:r>
            <a:r>
              <a:rPr lang="it-IT" sz="1800" b="1" spc="-30" dirty="0">
                <a:solidFill>
                  <a:schemeClr val="accent6">
                    <a:lumMod val="75000"/>
                  </a:schemeClr>
                </a:solidFill>
                <a:effectLst/>
                <a:latin typeface="+mj-lt"/>
                <a:ea typeface="Arial" panose="020B0604020202020204" pitchFamily="34" charset="0"/>
              </a:rPr>
              <a:t> </a:t>
            </a:r>
            <a:r>
              <a:rPr lang="it-IT" sz="1800" b="1" dirty="0">
                <a:solidFill>
                  <a:schemeClr val="accent6">
                    <a:lumMod val="75000"/>
                  </a:schemeClr>
                </a:solidFill>
                <a:effectLst/>
                <a:latin typeface="+mj-lt"/>
                <a:ea typeface="Arial" panose="020B0604020202020204" pitchFamily="34" charset="0"/>
              </a:rPr>
              <a:t>PARTE DELLE PMI</a:t>
            </a:r>
            <a:r>
              <a:rPr lang="it-IT" sz="1800" b="1" spc="-15" dirty="0">
                <a:solidFill>
                  <a:schemeClr val="accent6">
                    <a:lumMod val="75000"/>
                  </a:schemeClr>
                </a:solidFill>
                <a:effectLst/>
                <a:latin typeface="+mj-lt"/>
                <a:ea typeface="Arial" panose="020B0604020202020204" pitchFamily="34" charset="0"/>
              </a:rPr>
              <a:t> </a:t>
            </a:r>
            <a:r>
              <a:rPr lang="it-IT" sz="1800" b="1" dirty="0">
                <a:solidFill>
                  <a:schemeClr val="accent6">
                    <a:lumMod val="75000"/>
                  </a:schemeClr>
                </a:solidFill>
                <a:effectLst/>
                <a:latin typeface="+mj-lt"/>
                <a:ea typeface="Arial" panose="020B0604020202020204" pitchFamily="34" charset="0"/>
              </a:rPr>
              <a:t>NON</a:t>
            </a:r>
            <a:r>
              <a:rPr lang="it-IT" sz="1800" b="1" spc="-45" dirty="0">
                <a:solidFill>
                  <a:schemeClr val="accent6">
                    <a:lumMod val="75000"/>
                  </a:schemeClr>
                </a:solidFill>
                <a:effectLst/>
                <a:latin typeface="+mj-lt"/>
                <a:ea typeface="Arial" panose="020B0604020202020204" pitchFamily="34" charset="0"/>
              </a:rPr>
              <a:t> </a:t>
            </a:r>
            <a:r>
              <a:rPr lang="it-IT" sz="1800" b="1" dirty="0">
                <a:solidFill>
                  <a:schemeClr val="accent6">
                    <a:lumMod val="75000"/>
                  </a:schemeClr>
                </a:solidFill>
                <a:effectLst/>
                <a:latin typeface="+mj-lt"/>
                <a:ea typeface="Arial" panose="020B0604020202020204" pitchFamily="34" charset="0"/>
              </a:rPr>
              <a:t>QUOTATE</a:t>
            </a:r>
            <a:endParaRPr lang="it-IT" dirty="0">
              <a:solidFill>
                <a:schemeClr val="accent6">
                  <a:lumMod val="75000"/>
                </a:schemeClr>
              </a:solidFill>
              <a:latin typeface="+mj-lt"/>
            </a:endParaRPr>
          </a:p>
        </p:txBody>
      </p:sp>
      <p:sp>
        <p:nvSpPr>
          <p:cNvPr id="9" name="CasellaDiTesto 8">
            <a:extLst>
              <a:ext uri="{FF2B5EF4-FFF2-40B4-BE49-F238E27FC236}">
                <a16:creationId xmlns:a16="http://schemas.microsoft.com/office/drawing/2014/main" id="{4088559D-C27A-7871-AE09-2159FB64B0AE}"/>
              </a:ext>
            </a:extLst>
          </p:cNvPr>
          <p:cNvSpPr txBox="1"/>
          <p:nvPr/>
        </p:nvSpPr>
        <p:spPr>
          <a:xfrm>
            <a:off x="1386840" y="2154980"/>
            <a:ext cx="9418320" cy="3244093"/>
          </a:xfrm>
          <a:prstGeom prst="rect">
            <a:avLst/>
          </a:prstGeom>
          <a:noFill/>
        </p:spPr>
        <p:txBody>
          <a:bodyPr wrap="square" rtlCol="0">
            <a:spAutoFit/>
          </a:bodyPr>
          <a:lstStyle/>
          <a:p>
            <a:endParaRPr lang="it-IT" sz="1400" dirty="0">
              <a:effectLst/>
              <a:latin typeface="+mj-lt"/>
              <a:ea typeface="Calibri" panose="020F0502020204030204" pitchFamily="34" charset="0"/>
              <a:cs typeface="Times New Roman" panose="02020603050405020304" pitchFamily="18" charset="0"/>
            </a:endParaRPr>
          </a:p>
          <a:p>
            <a:r>
              <a:rPr lang="it-IT" sz="1400" dirty="0">
                <a:effectLst/>
                <a:latin typeface="+mj-lt"/>
                <a:ea typeface="Calibri" panose="020F0502020204030204" pitchFamily="34" charset="0"/>
                <a:cs typeface="Times New Roman" panose="02020603050405020304" pitchFamily="18" charset="0"/>
              </a:rPr>
              <a:t>Le </a:t>
            </a:r>
            <a:r>
              <a:rPr lang="it-IT" sz="1400" b="1" dirty="0">
                <a:effectLst/>
                <a:latin typeface="+mj-lt"/>
                <a:ea typeface="Calibri" panose="020F0502020204030204" pitchFamily="34" charset="0"/>
                <a:cs typeface="Times New Roman" panose="02020603050405020304" pitchFamily="18" charset="0"/>
              </a:rPr>
              <a:t>PMI non quotate </a:t>
            </a:r>
            <a:r>
              <a:rPr lang="it-IT" sz="1400" dirty="0">
                <a:effectLst/>
                <a:latin typeface="+mj-lt"/>
                <a:ea typeface="Calibri" panose="020F0502020204030204" pitchFamily="34" charset="0"/>
                <a:cs typeface="Times New Roman" panose="02020603050405020304" pitchFamily="18" charset="0"/>
              </a:rPr>
              <a:t>potranno, in </a:t>
            </a:r>
            <a:r>
              <a:rPr lang="it-IT" sz="1400" b="1" dirty="0">
                <a:effectLst/>
                <a:latin typeface="+mj-lt"/>
                <a:ea typeface="Calibri" panose="020F0502020204030204" pitchFamily="34" charset="0"/>
                <a:cs typeface="Times New Roman" panose="02020603050405020304" pitchFamily="18" charset="0"/>
              </a:rPr>
              <a:t>misura volontaria</a:t>
            </a:r>
            <a:r>
              <a:rPr lang="it-IT" sz="1400" dirty="0">
                <a:effectLst/>
                <a:latin typeface="+mj-lt"/>
                <a:ea typeface="Calibri" panose="020F0502020204030204" pitchFamily="34" charset="0"/>
                <a:cs typeface="Times New Roman" panose="02020603050405020304" pitchFamily="18" charset="0"/>
              </a:rPr>
              <a:t>, redigere un </a:t>
            </a:r>
            <a:r>
              <a:rPr lang="it-IT" sz="1400" b="1" dirty="0">
                <a:effectLst/>
                <a:latin typeface="+mj-lt"/>
                <a:ea typeface="Calibri" panose="020F0502020204030204" pitchFamily="34" charset="0"/>
                <a:cs typeface="Times New Roman" panose="02020603050405020304" pitchFamily="18" charset="0"/>
              </a:rPr>
              <a:t>bilancio di sostenibilità </a:t>
            </a:r>
            <a:r>
              <a:rPr lang="it-IT" sz="1400" dirty="0">
                <a:effectLst/>
                <a:latin typeface="+mj-lt"/>
                <a:ea typeface="Calibri" panose="020F0502020204030204" pitchFamily="34" charset="0"/>
                <a:cs typeface="Times New Roman" panose="02020603050405020304" pitchFamily="18" charset="0"/>
              </a:rPr>
              <a:t>usando appositi principi chiamati VSME.</a:t>
            </a:r>
          </a:p>
          <a:p>
            <a:endParaRPr lang="it-IT" sz="1400" dirty="0">
              <a:latin typeface="+mj-lt"/>
              <a:cs typeface="Times New Roman" panose="02020603050405020304" pitchFamily="18" charset="0"/>
            </a:endParaRPr>
          </a:p>
          <a:p>
            <a:r>
              <a:rPr lang="it-IT" sz="1400" dirty="0">
                <a:effectLst/>
                <a:latin typeface="+mj-lt"/>
                <a:ea typeface="Calibri" panose="020F0502020204030204" pitchFamily="34" charset="0"/>
                <a:cs typeface="Times New Roman" panose="02020603050405020304" pitchFamily="18" charset="0"/>
              </a:rPr>
              <a:t>I principi VSME sono stati definiti da </a:t>
            </a:r>
            <a:r>
              <a:rPr lang="it-IT" sz="1400" b="1" dirty="0">
                <a:effectLst/>
                <a:latin typeface="+mj-lt"/>
                <a:ea typeface="Calibri" panose="020F0502020204030204" pitchFamily="34" charset="0"/>
                <a:cs typeface="Times New Roman" panose="02020603050405020304" pitchFamily="18" charset="0"/>
              </a:rPr>
              <a:t>EFRAG</a:t>
            </a:r>
            <a:r>
              <a:rPr lang="it-IT" sz="1400" dirty="0">
                <a:effectLst/>
                <a:latin typeface="+mj-lt"/>
                <a:ea typeface="Calibri" panose="020F0502020204030204" pitchFamily="34" charset="0"/>
                <a:cs typeface="Times New Roman" panose="02020603050405020304" pitchFamily="18" charset="0"/>
              </a:rPr>
              <a:t>, l'organo deputato alla predisposizione dei principi per la redazione di tutte le forme di comunicazione societaria in ambito economico-finanziario e non economico-finanziario con l'intento di supportare le PMI:</a:t>
            </a:r>
          </a:p>
          <a:p>
            <a:endParaRPr lang="it-IT" sz="1400" dirty="0">
              <a:latin typeface="+mj-lt"/>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it-IT" sz="1400" dirty="0">
                <a:effectLst/>
                <a:latin typeface="+mj-lt"/>
                <a:ea typeface="Calibri" panose="020F0502020204030204" pitchFamily="34" charset="0"/>
                <a:cs typeface="Times New Roman" panose="02020603050405020304" pitchFamily="18" charset="0"/>
              </a:rPr>
              <a:t>Fornire maggiori informazioni per </a:t>
            </a:r>
            <a:r>
              <a:rPr lang="it-IT" sz="1400" b="1" dirty="0">
                <a:effectLst/>
                <a:latin typeface="+mj-lt"/>
                <a:ea typeface="Calibri" panose="020F0502020204030204" pitchFamily="34" charset="0"/>
                <a:cs typeface="Times New Roman" panose="02020603050405020304" pitchFamily="18" charset="0"/>
              </a:rPr>
              <a:t>l'accesso ai finanziamenti</a:t>
            </a:r>
            <a:r>
              <a:rPr lang="it-IT" sz="1400" dirty="0">
                <a:effectLst/>
                <a:latin typeface="+mj-lt"/>
                <a:ea typeface="Calibri" panose="020F0502020204030204" pitchFamily="34" charset="0"/>
                <a:cs typeface="Times New Roman" panose="02020603050405020304" pitchFamily="18" charset="0"/>
              </a:rPr>
              <a:t>;</a:t>
            </a:r>
          </a:p>
          <a:p>
            <a:pPr marL="342900" lvl="0" indent="-342900">
              <a:lnSpc>
                <a:spcPct val="115000"/>
              </a:lnSpc>
              <a:spcAft>
                <a:spcPts val="1000"/>
              </a:spcAft>
              <a:buFont typeface="Symbol" panose="05050102010706020507" pitchFamily="18" charset="2"/>
              <a:buChar char=""/>
            </a:pPr>
            <a:r>
              <a:rPr lang="it-IT" sz="1400" dirty="0">
                <a:effectLst/>
                <a:latin typeface="+mj-lt"/>
                <a:ea typeface="Calibri" panose="020F0502020204030204" pitchFamily="34" charset="0"/>
                <a:cs typeface="Times New Roman" panose="02020603050405020304" pitchFamily="18" charset="0"/>
              </a:rPr>
              <a:t>Fornire </a:t>
            </a:r>
            <a:r>
              <a:rPr lang="it-IT" sz="1400" b="1" dirty="0">
                <a:effectLst/>
                <a:latin typeface="+mj-lt"/>
                <a:ea typeface="Calibri" panose="020F0502020204030204" pitchFamily="34" charset="0"/>
                <a:cs typeface="Times New Roman" panose="02020603050405020304" pitchFamily="18" charset="0"/>
              </a:rPr>
              <a:t>informazioni strutturate </a:t>
            </a:r>
            <a:r>
              <a:rPr lang="it-IT" sz="1400" dirty="0">
                <a:effectLst/>
                <a:latin typeface="+mj-lt"/>
                <a:ea typeface="Calibri" panose="020F0502020204030204" pitchFamily="34" charset="0"/>
                <a:cs typeface="Times New Roman" panose="02020603050405020304" pitchFamily="18" charset="0"/>
              </a:rPr>
              <a:t>agli stakeholder e ai fornitori;</a:t>
            </a:r>
          </a:p>
          <a:p>
            <a:pPr marL="342900" lvl="0" indent="-342900">
              <a:lnSpc>
                <a:spcPct val="115000"/>
              </a:lnSpc>
              <a:spcAft>
                <a:spcPts val="1000"/>
              </a:spcAft>
              <a:buFont typeface="Symbol" panose="05050102010706020507" pitchFamily="18" charset="2"/>
              <a:buChar char=""/>
            </a:pPr>
            <a:r>
              <a:rPr lang="it-IT" sz="1400" dirty="0">
                <a:effectLst/>
                <a:latin typeface="+mj-lt"/>
                <a:ea typeface="Calibri" panose="020F0502020204030204" pitchFamily="34" charset="0"/>
                <a:cs typeface="Times New Roman" panose="02020603050405020304" pitchFamily="18" charset="0"/>
              </a:rPr>
              <a:t>Rispondere alle </a:t>
            </a:r>
            <a:r>
              <a:rPr lang="it-IT" sz="1400" b="1" dirty="0">
                <a:effectLst/>
                <a:latin typeface="+mj-lt"/>
                <a:ea typeface="Calibri" panose="020F0502020204030204" pitchFamily="34" charset="0"/>
                <a:cs typeface="Times New Roman" panose="02020603050405020304" pitchFamily="18" charset="0"/>
              </a:rPr>
              <a:t>richieste informative </a:t>
            </a:r>
            <a:r>
              <a:rPr lang="it-IT" sz="1400" dirty="0">
                <a:effectLst/>
                <a:latin typeface="+mj-lt"/>
                <a:ea typeface="Calibri" panose="020F0502020204030204" pitchFamily="34" charset="0"/>
                <a:cs typeface="Times New Roman" panose="02020603050405020304" pitchFamily="18" charset="0"/>
              </a:rPr>
              <a:t>che le PMI ricevono da imprese collocate a monte e a valle nella </a:t>
            </a:r>
            <a:r>
              <a:rPr lang="it-IT" sz="1400" b="1" dirty="0">
                <a:effectLst/>
                <a:latin typeface="+mj-lt"/>
                <a:ea typeface="Calibri" panose="020F0502020204030204" pitchFamily="34" charset="0"/>
                <a:cs typeface="Times New Roman" panose="02020603050405020304" pitchFamily="18" charset="0"/>
              </a:rPr>
              <a:t>catena del valore</a:t>
            </a:r>
            <a:r>
              <a:rPr lang="it-IT" sz="1400" dirty="0">
                <a:effectLst/>
                <a:latin typeface="+mj-lt"/>
                <a:ea typeface="Calibri" panose="020F0502020204030204" pitchFamily="34" charset="0"/>
                <a:cs typeface="Times New Roman" panose="02020603050405020304" pitchFamily="18" charset="0"/>
              </a:rPr>
              <a:t>.</a:t>
            </a:r>
          </a:p>
          <a:p>
            <a:pPr marL="342900" lvl="0" indent="-342900">
              <a:lnSpc>
                <a:spcPct val="115000"/>
              </a:lnSpc>
              <a:spcAft>
                <a:spcPts val="1000"/>
              </a:spcAft>
              <a:buFont typeface="Symbol" panose="05050102010706020507" pitchFamily="18" charset="2"/>
              <a:buChar char=""/>
            </a:pPr>
            <a:r>
              <a:rPr lang="it-IT" sz="1400" dirty="0">
                <a:effectLst/>
                <a:latin typeface="+mj-lt"/>
                <a:ea typeface="Calibri" panose="020F0502020204030204" pitchFamily="34" charset="0"/>
                <a:cs typeface="Times New Roman" panose="02020603050405020304" pitchFamily="18" charset="0"/>
              </a:rPr>
              <a:t>La particolarità dei </a:t>
            </a:r>
            <a:r>
              <a:rPr lang="it-IT" sz="1400" b="1" dirty="0">
                <a:effectLst/>
                <a:latin typeface="+mj-lt"/>
                <a:ea typeface="Calibri" panose="020F0502020204030204" pitchFamily="34" charset="0"/>
                <a:cs typeface="Times New Roman" panose="02020603050405020304" pitchFamily="18" charset="0"/>
              </a:rPr>
              <a:t>nuovi principi VSME è rappresentata dalla possibilità di scegliere specifici regimi </a:t>
            </a:r>
            <a:r>
              <a:rPr lang="it-IT" sz="1400" dirty="0">
                <a:effectLst/>
                <a:latin typeface="+mj-lt"/>
                <a:ea typeface="Calibri" panose="020F0502020204030204" pitchFamily="34" charset="0"/>
                <a:cs typeface="Times New Roman" panose="02020603050405020304" pitchFamily="18" charset="0"/>
              </a:rPr>
              <a:t>all'interno di un nucleo di tre moduli. </a:t>
            </a:r>
            <a:r>
              <a:rPr lang="it-IT" sz="1400" b="1" dirty="0">
                <a:effectLst/>
                <a:latin typeface="+mj-lt"/>
                <a:ea typeface="Calibri" panose="020F0502020204030204" pitchFamily="34" charset="0"/>
                <a:cs typeface="Times New Roman" panose="02020603050405020304" pitchFamily="18" charset="0"/>
              </a:rPr>
              <a:t>Modulo Base</a:t>
            </a:r>
            <a:r>
              <a:rPr lang="it-IT" sz="1400" dirty="0">
                <a:effectLst/>
                <a:latin typeface="+mj-lt"/>
                <a:ea typeface="Calibri" panose="020F0502020204030204" pitchFamily="34" charset="0"/>
                <a:cs typeface="Times New Roman" panose="02020603050405020304" pitchFamily="18" charset="0"/>
              </a:rPr>
              <a:t>: Informazioni Essenziali (Bl-B12). </a:t>
            </a:r>
            <a:r>
              <a:rPr lang="it-IT" sz="1400" b="1" dirty="0">
                <a:effectLst/>
                <a:latin typeface="+mj-lt"/>
                <a:ea typeface="Calibri" panose="020F0502020204030204" pitchFamily="34" charset="0"/>
                <a:cs typeface="Times New Roman" panose="02020603050405020304" pitchFamily="18" charset="0"/>
              </a:rPr>
              <a:t>Modulo Narrativo-Politiche, Azioni e Obiettivi </a:t>
            </a:r>
            <a:r>
              <a:rPr lang="it-IT" sz="1400" dirty="0">
                <a:effectLst/>
                <a:latin typeface="+mj-lt"/>
                <a:ea typeface="Calibri" panose="020F0502020204030204" pitchFamily="34" charset="0"/>
                <a:cs typeface="Times New Roman" panose="02020603050405020304" pitchFamily="18" charset="0"/>
              </a:rPr>
              <a:t>(PAT). </a:t>
            </a:r>
            <a:r>
              <a:rPr lang="it-IT" sz="1400" b="1" dirty="0">
                <a:effectLst/>
                <a:latin typeface="+mj-lt"/>
                <a:ea typeface="Calibri" panose="020F0502020204030204" pitchFamily="34" charset="0"/>
                <a:cs typeface="Times New Roman" panose="02020603050405020304" pitchFamily="18" charset="0"/>
              </a:rPr>
              <a:t>Modulo Partner Commerciali </a:t>
            </a:r>
            <a:r>
              <a:rPr lang="it-IT" sz="1400" dirty="0">
                <a:effectLst/>
                <a:latin typeface="+mj-lt"/>
                <a:ea typeface="Calibri" panose="020F0502020204030204" pitchFamily="34" charset="0"/>
                <a:cs typeface="Times New Roman" panose="02020603050405020304" pitchFamily="18" charset="0"/>
              </a:rPr>
              <a:t>(BP).</a:t>
            </a:r>
          </a:p>
        </p:txBody>
      </p:sp>
      <p:pic>
        <p:nvPicPr>
          <p:cNvPr id="10" name="Immagine 9">
            <a:extLst>
              <a:ext uri="{FF2B5EF4-FFF2-40B4-BE49-F238E27FC236}">
                <a16:creationId xmlns:a16="http://schemas.microsoft.com/office/drawing/2014/main" id="{5013D26F-0864-1B55-0968-8E1D90E5E7BC}"/>
              </a:ext>
            </a:extLst>
          </p:cNvPr>
          <p:cNvPicPr>
            <a:picLocks noChangeAspect="1"/>
          </p:cNvPicPr>
          <p:nvPr/>
        </p:nvPicPr>
        <p:blipFill>
          <a:blip r:embed="rId2"/>
          <a:stretch>
            <a:fillRect/>
          </a:stretch>
        </p:blipFill>
        <p:spPr>
          <a:xfrm>
            <a:off x="711517" y="5901418"/>
            <a:ext cx="10601325" cy="504825"/>
          </a:xfrm>
          <a:prstGeom prst="rect">
            <a:avLst/>
          </a:prstGeom>
        </p:spPr>
      </p:pic>
      <p:sp>
        <p:nvSpPr>
          <p:cNvPr id="11" name="Segnaposto data 10">
            <a:extLst>
              <a:ext uri="{FF2B5EF4-FFF2-40B4-BE49-F238E27FC236}">
                <a16:creationId xmlns:a16="http://schemas.microsoft.com/office/drawing/2014/main" id="{BEFEBFBF-FA60-D612-F478-37997F191BD9}"/>
              </a:ext>
            </a:extLst>
          </p:cNvPr>
          <p:cNvSpPr>
            <a:spLocks noGrp="1"/>
          </p:cNvSpPr>
          <p:nvPr>
            <p:ph type="dt" sz="half" idx="10"/>
          </p:nvPr>
        </p:nvSpPr>
        <p:spPr/>
        <p:txBody>
          <a:bodyPr/>
          <a:lstStyle/>
          <a:p>
            <a:fld id="{23AFEB21-8A13-430C-AD27-0525AEAD28AA}" type="datetime1">
              <a:rPr lang="it-IT" smtClean="0"/>
              <a:t>29/11/2024</a:t>
            </a:fld>
            <a:endParaRPr lang="it-IT"/>
          </a:p>
        </p:txBody>
      </p:sp>
      <p:sp>
        <p:nvSpPr>
          <p:cNvPr id="2" name="Rettangolo con angoli arrotondati 1">
            <a:extLst>
              <a:ext uri="{FF2B5EF4-FFF2-40B4-BE49-F238E27FC236}">
                <a16:creationId xmlns:a16="http://schemas.microsoft.com/office/drawing/2014/main" id="{4F52C44F-E4A5-4CAE-CF2C-F14CADFC0225}"/>
              </a:ext>
            </a:extLst>
          </p:cNvPr>
          <p:cNvSpPr/>
          <p:nvPr/>
        </p:nvSpPr>
        <p:spPr>
          <a:xfrm>
            <a:off x="9620122" y="464457"/>
            <a:ext cx="1839480" cy="669956"/>
          </a:xfrm>
          <a:prstGeom prst="roundRect">
            <a:avLst/>
          </a:prstGeom>
          <a:gradFill flip="none" rotWithShape="1">
            <a:gsLst>
              <a:gs pos="0">
                <a:schemeClr val="accent6">
                  <a:lumMod val="40000"/>
                  <a:lumOff val="60000"/>
                </a:schemeClr>
              </a:gs>
              <a:gs pos="50000">
                <a:schemeClr val="accent6">
                  <a:lumMod val="40000"/>
                  <a:lumOff val="60000"/>
                  <a:shade val="67500"/>
                  <a:satMod val="115000"/>
                </a:schemeClr>
              </a:gs>
              <a:gs pos="100000">
                <a:schemeClr val="accent6">
                  <a:lumMod val="40000"/>
                  <a:lumOff val="60000"/>
                  <a:shade val="100000"/>
                  <a:satMod val="115000"/>
                </a:schemeClr>
              </a:gs>
            </a:gsLst>
            <a:lin ang="162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i="0" dirty="0">
                <a:solidFill>
                  <a:srgbClr val="000000"/>
                </a:solidFill>
                <a:effectLst/>
                <a:latin typeface="Aptos" panose="020B0004020202020204" pitchFamily="34" charset="0"/>
              </a:rPr>
              <a:t>COMMISSIONE </a:t>
            </a:r>
            <a:r>
              <a:rPr lang="it-IT" sz="1600" b="1" i="0" dirty="0">
                <a:solidFill>
                  <a:srgbClr val="000000"/>
                </a:solidFill>
                <a:effectLst/>
                <a:latin typeface="Aptos" panose="020B0004020202020204" pitchFamily="34" charset="0"/>
              </a:rPr>
              <a:t>ESG</a:t>
            </a:r>
            <a:br>
              <a:rPr lang="it-IT" sz="1200" b="1" i="0" dirty="0">
                <a:solidFill>
                  <a:srgbClr val="000000"/>
                </a:solidFill>
                <a:effectLst/>
                <a:latin typeface="Aptos" panose="020B0004020202020204" pitchFamily="34" charset="0"/>
              </a:rPr>
            </a:br>
            <a:r>
              <a:rPr lang="it-IT" sz="1600" b="1" i="0" dirty="0">
                <a:solidFill>
                  <a:srgbClr val="000000"/>
                </a:solidFill>
                <a:effectLst/>
                <a:latin typeface="Aptos" panose="020B0004020202020204" pitchFamily="34" charset="0"/>
              </a:rPr>
              <a:t>ODCEC</a:t>
            </a:r>
            <a:r>
              <a:rPr lang="it-IT" sz="1200" b="1" i="0" dirty="0">
                <a:solidFill>
                  <a:srgbClr val="000000"/>
                </a:solidFill>
                <a:effectLst/>
                <a:latin typeface="Aptos" panose="020B0004020202020204" pitchFamily="34" charset="0"/>
              </a:rPr>
              <a:t> DI FERRARA</a:t>
            </a:r>
            <a:r>
              <a:rPr lang="it-IT" sz="1200" dirty="0"/>
              <a:t> </a:t>
            </a:r>
            <a:endParaRPr lang="it-IT" sz="1200" dirty="0">
              <a:noFill/>
            </a:endParaRPr>
          </a:p>
        </p:txBody>
      </p:sp>
    </p:spTree>
    <p:extLst>
      <p:ext uri="{BB962C8B-B14F-4D97-AF65-F5344CB8AC3E}">
        <p14:creationId xmlns:p14="http://schemas.microsoft.com/office/powerpoint/2010/main" val="42411598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66565968-3DE8-0B94-10DD-7A00EA628D7C}"/>
              </a:ext>
            </a:extLst>
          </p:cNvPr>
          <p:cNvSpPr/>
          <p:nvPr/>
        </p:nvSpPr>
        <p:spPr>
          <a:xfrm>
            <a:off x="502920" y="480060"/>
            <a:ext cx="11132820" cy="5292090"/>
          </a:xfrm>
          <a:prstGeom prst="rect">
            <a:avLst/>
          </a:prstGeom>
          <a:no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CasellaDiTesto 7">
            <a:extLst>
              <a:ext uri="{FF2B5EF4-FFF2-40B4-BE49-F238E27FC236}">
                <a16:creationId xmlns:a16="http://schemas.microsoft.com/office/drawing/2014/main" id="{563CEECC-1C41-AF14-69AE-7575D33A3080}"/>
              </a:ext>
            </a:extLst>
          </p:cNvPr>
          <p:cNvSpPr txBox="1"/>
          <p:nvPr/>
        </p:nvSpPr>
        <p:spPr>
          <a:xfrm>
            <a:off x="662940" y="1520190"/>
            <a:ext cx="10972800" cy="646331"/>
          </a:xfrm>
          <a:prstGeom prst="rect">
            <a:avLst/>
          </a:prstGeom>
          <a:noFill/>
        </p:spPr>
        <p:txBody>
          <a:bodyPr wrap="square" rtlCol="0">
            <a:spAutoFit/>
          </a:bodyPr>
          <a:lstStyle/>
          <a:p>
            <a:pPr algn="ctr"/>
            <a:r>
              <a:rPr lang="it-IT" sz="3600" dirty="0">
                <a:solidFill>
                  <a:schemeClr val="accent6">
                    <a:lumMod val="75000"/>
                  </a:schemeClr>
                </a:solidFill>
                <a:effectLst/>
                <a:latin typeface="+mj-lt"/>
                <a:ea typeface="Arial" panose="020B0604020202020204" pitchFamily="34" charset="0"/>
              </a:rPr>
              <a:t>COSA</a:t>
            </a:r>
            <a:r>
              <a:rPr lang="it-IT" sz="3600" spc="370" dirty="0">
                <a:solidFill>
                  <a:schemeClr val="accent6">
                    <a:lumMod val="75000"/>
                  </a:schemeClr>
                </a:solidFill>
                <a:effectLst/>
                <a:latin typeface="+mj-lt"/>
                <a:ea typeface="Arial" panose="020B0604020202020204" pitchFamily="34" charset="0"/>
              </a:rPr>
              <a:t> </a:t>
            </a:r>
            <a:r>
              <a:rPr lang="it-IT" sz="3600" dirty="0">
                <a:solidFill>
                  <a:schemeClr val="accent6">
                    <a:lumMod val="75000"/>
                  </a:schemeClr>
                </a:solidFill>
                <a:effectLst/>
                <a:latin typeface="+mj-lt"/>
                <a:ea typeface="Arial" panose="020B0604020202020204" pitchFamily="34" charset="0"/>
              </a:rPr>
              <a:t>DEVE</a:t>
            </a:r>
            <a:r>
              <a:rPr lang="it-IT" sz="3600" spc="20" dirty="0">
                <a:solidFill>
                  <a:schemeClr val="accent6">
                    <a:lumMod val="75000"/>
                  </a:schemeClr>
                </a:solidFill>
                <a:effectLst/>
                <a:latin typeface="+mj-lt"/>
                <a:ea typeface="Arial" panose="020B0604020202020204" pitchFamily="34" charset="0"/>
              </a:rPr>
              <a:t> </a:t>
            </a:r>
            <a:r>
              <a:rPr lang="it-IT" sz="3600" dirty="0">
                <a:solidFill>
                  <a:schemeClr val="accent6">
                    <a:lumMod val="75000"/>
                  </a:schemeClr>
                </a:solidFill>
                <a:effectLst/>
                <a:latin typeface="+mj-lt"/>
                <a:ea typeface="Arial" panose="020B0604020202020204" pitchFamily="34" charset="0"/>
              </a:rPr>
              <a:t>FARE</a:t>
            </a:r>
            <a:r>
              <a:rPr lang="it-IT" sz="3600" spc="45" dirty="0">
                <a:solidFill>
                  <a:schemeClr val="accent6">
                    <a:lumMod val="75000"/>
                  </a:schemeClr>
                </a:solidFill>
                <a:effectLst/>
                <a:latin typeface="+mj-lt"/>
                <a:ea typeface="Arial" panose="020B0604020202020204" pitchFamily="34" charset="0"/>
              </a:rPr>
              <a:t> </a:t>
            </a:r>
            <a:r>
              <a:rPr lang="it-IT" sz="3600" dirty="0">
                <a:solidFill>
                  <a:schemeClr val="accent6">
                    <a:lumMod val="75000"/>
                  </a:schemeClr>
                </a:solidFill>
                <a:effectLst/>
                <a:latin typeface="+mj-lt"/>
                <a:ea typeface="Arial" panose="020B0604020202020204" pitchFamily="34" charset="0"/>
              </a:rPr>
              <a:t>IL</a:t>
            </a:r>
            <a:r>
              <a:rPr lang="it-IT" sz="3600" spc="285" dirty="0">
                <a:solidFill>
                  <a:schemeClr val="accent6">
                    <a:lumMod val="75000"/>
                  </a:schemeClr>
                </a:solidFill>
                <a:effectLst/>
                <a:latin typeface="+mj-lt"/>
                <a:ea typeface="Arial" panose="020B0604020202020204" pitchFamily="34" charset="0"/>
              </a:rPr>
              <a:t> </a:t>
            </a:r>
            <a:r>
              <a:rPr lang="it-IT" sz="3600" spc="-10" dirty="0">
                <a:solidFill>
                  <a:schemeClr val="accent6">
                    <a:lumMod val="75000"/>
                  </a:schemeClr>
                </a:solidFill>
                <a:effectLst/>
                <a:latin typeface="+mj-lt"/>
                <a:ea typeface="Arial" panose="020B0604020202020204" pitchFamily="34" charset="0"/>
              </a:rPr>
              <a:t>REVISORE?</a:t>
            </a:r>
            <a:endParaRPr lang="it-IT" sz="3600" dirty="0">
              <a:solidFill>
                <a:schemeClr val="accent6">
                  <a:lumMod val="75000"/>
                </a:schemeClr>
              </a:solidFill>
              <a:latin typeface="+mj-lt"/>
            </a:endParaRPr>
          </a:p>
        </p:txBody>
      </p:sp>
      <p:sp>
        <p:nvSpPr>
          <p:cNvPr id="10" name="CasellaDiTesto 9">
            <a:extLst>
              <a:ext uri="{FF2B5EF4-FFF2-40B4-BE49-F238E27FC236}">
                <a16:creationId xmlns:a16="http://schemas.microsoft.com/office/drawing/2014/main" id="{18EF7A85-4835-295D-B326-A868DA88C01F}"/>
              </a:ext>
            </a:extLst>
          </p:cNvPr>
          <p:cNvSpPr txBox="1"/>
          <p:nvPr/>
        </p:nvSpPr>
        <p:spPr>
          <a:xfrm>
            <a:off x="1383030" y="2640330"/>
            <a:ext cx="9624060" cy="1974900"/>
          </a:xfrm>
          <a:prstGeom prst="rect">
            <a:avLst/>
          </a:prstGeom>
          <a:noFill/>
        </p:spPr>
        <p:txBody>
          <a:bodyPr wrap="square" rtlCol="0">
            <a:spAutoFit/>
          </a:bodyPr>
          <a:lstStyle/>
          <a:p>
            <a:pPr marL="742950" lvl="1" indent="-285750">
              <a:buFont typeface="Arial" panose="020B0604020202020204" pitchFamily="34" charset="0"/>
              <a:buChar char="•"/>
              <a:tabLst>
                <a:tab pos="1021080" algn="l"/>
              </a:tabLst>
            </a:pPr>
            <a:r>
              <a:rPr lang="it-IT" sz="1600" spc="0" dirty="0">
                <a:effectLst/>
                <a:latin typeface="+mj-lt"/>
                <a:ea typeface="Arial" panose="020B0604020202020204" pitchFamily="34" charset="0"/>
              </a:rPr>
              <a:t>I</a:t>
            </a:r>
            <a:r>
              <a:rPr lang="it-IT" sz="1600" spc="250" dirty="0">
                <a:effectLst/>
                <a:latin typeface="+mj-lt"/>
                <a:ea typeface="Arial" panose="020B0604020202020204" pitchFamily="34" charset="0"/>
              </a:rPr>
              <a:t> </a:t>
            </a:r>
            <a:r>
              <a:rPr lang="it-IT" sz="1600" spc="0" dirty="0">
                <a:effectLst/>
                <a:latin typeface="+mj-lt"/>
                <a:ea typeface="Arial" panose="020B0604020202020204" pitchFamily="34" charset="0"/>
              </a:rPr>
              <a:t>revisori</a:t>
            </a:r>
            <a:r>
              <a:rPr lang="it-IT" sz="1600" spc="285" dirty="0">
                <a:effectLst/>
                <a:latin typeface="+mj-lt"/>
                <a:ea typeface="Arial" panose="020B0604020202020204" pitchFamily="34" charset="0"/>
              </a:rPr>
              <a:t> </a:t>
            </a:r>
            <a:r>
              <a:rPr lang="it-IT" sz="1600" b="1" spc="0" dirty="0">
                <a:effectLst/>
                <a:latin typeface="+mj-lt"/>
                <a:ea typeface="Arial" panose="020B0604020202020204" pitchFamily="34" charset="0"/>
              </a:rPr>
              <a:t>si</a:t>
            </a:r>
            <a:r>
              <a:rPr lang="it-IT" sz="1600" b="1" spc="195" dirty="0">
                <a:effectLst/>
                <a:latin typeface="+mj-lt"/>
                <a:ea typeface="Arial" panose="020B0604020202020204" pitchFamily="34" charset="0"/>
              </a:rPr>
              <a:t> </a:t>
            </a:r>
            <a:r>
              <a:rPr lang="it-IT" sz="1600" b="1" spc="0" dirty="0">
                <a:effectLst/>
                <a:latin typeface="+mj-lt"/>
                <a:ea typeface="Arial" panose="020B0604020202020204" pitchFamily="34" charset="0"/>
              </a:rPr>
              <a:t>devono</a:t>
            </a:r>
            <a:r>
              <a:rPr lang="it-IT" sz="1600" b="1" spc="225" dirty="0">
                <a:effectLst/>
                <a:latin typeface="+mj-lt"/>
                <a:ea typeface="Arial" panose="020B0604020202020204" pitchFamily="34" charset="0"/>
              </a:rPr>
              <a:t> </a:t>
            </a:r>
            <a:r>
              <a:rPr lang="it-IT" sz="1600" b="1" spc="0" dirty="0">
                <a:effectLst/>
                <a:latin typeface="+mj-lt"/>
                <a:ea typeface="Arial" panose="020B0604020202020204" pitchFamily="34" charset="0"/>
              </a:rPr>
              <a:t>FORMARE</a:t>
            </a:r>
            <a:r>
              <a:rPr lang="it-IT" sz="1600" b="1" spc="250" dirty="0">
                <a:effectLst/>
                <a:latin typeface="+mj-lt"/>
                <a:ea typeface="Arial" panose="020B0604020202020204" pitchFamily="34" charset="0"/>
              </a:rPr>
              <a:t> </a:t>
            </a:r>
            <a:r>
              <a:rPr lang="it-IT" sz="1600" spc="0" dirty="0">
                <a:effectLst/>
                <a:latin typeface="+mj-lt"/>
                <a:ea typeface="Arial" panose="020B0604020202020204" pitchFamily="34" charset="0"/>
              </a:rPr>
              <a:t>entro</a:t>
            </a:r>
            <a:r>
              <a:rPr lang="it-IT" sz="1600" spc="305" dirty="0">
                <a:effectLst/>
                <a:latin typeface="+mj-lt"/>
                <a:ea typeface="Arial" panose="020B0604020202020204" pitchFamily="34" charset="0"/>
              </a:rPr>
              <a:t> </a:t>
            </a:r>
            <a:r>
              <a:rPr lang="it-IT" sz="1600" spc="0" dirty="0">
                <a:effectLst/>
                <a:latin typeface="+mj-lt"/>
                <a:ea typeface="Arial" panose="020B0604020202020204" pitchFamily="34" charset="0"/>
              </a:rPr>
              <a:t>il</a:t>
            </a:r>
            <a:r>
              <a:rPr lang="it-IT" sz="1600" spc="105" dirty="0">
                <a:effectLst/>
                <a:latin typeface="+mj-lt"/>
                <a:ea typeface="Arial" panose="020B0604020202020204" pitchFamily="34" charset="0"/>
              </a:rPr>
              <a:t> </a:t>
            </a:r>
            <a:r>
              <a:rPr lang="it-IT" spc="0" dirty="0">
                <a:effectLst/>
                <a:latin typeface="+mj-lt"/>
                <a:ea typeface="Arial" panose="020B0604020202020204" pitchFamily="34" charset="0"/>
              </a:rPr>
              <a:t>1</a:t>
            </a:r>
            <a:r>
              <a:rPr lang="it-IT" spc="180" dirty="0">
                <a:effectLst/>
                <a:latin typeface="+mj-lt"/>
                <a:ea typeface="Arial" panose="020B0604020202020204" pitchFamily="34" charset="0"/>
              </a:rPr>
              <a:t> </a:t>
            </a:r>
            <a:r>
              <a:rPr lang="it-IT" sz="1600" spc="0" dirty="0">
                <a:effectLst/>
                <a:latin typeface="+mj-lt"/>
                <a:ea typeface="Arial" panose="020B0604020202020204" pitchFamily="34" charset="0"/>
              </a:rPr>
              <a:t>gennaio</a:t>
            </a:r>
            <a:r>
              <a:rPr lang="it-IT" sz="1600" spc="230" dirty="0">
                <a:effectLst/>
                <a:latin typeface="+mj-lt"/>
                <a:ea typeface="Arial" panose="020B0604020202020204" pitchFamily="34" charset="0"/>
              </a:rPr>
              <a:t> </a:t>
            </a:r>
            <a:r>
              <a:rPr lang="it-IT" spc="-10" dirty="0">
                <a:effectLst/>
                <a:latin typeface="+mj-lt"/>
                <a:ea typeface="Arial" panose="020B0604020202020204" pitchFamily="34" charset="0"/>
              </a:rPr>
              <a:t>2026;</a:t>
            </a:r>
          </a:p>
          <a:p>
            <a:pPr marL="742950" lvl="1" indent="-285750">
              <a:spcBef>
                <a:spcPts val="460"/>
              </a:spcBef>
              <a:buFont typeface="Arial" panose="020B0604020202020204" pitchFamily="34" charset="0"/>
              <a:buChar char="•"/>
              <a:tabLst>
                <a:tab pos="1020445" algn="l"/>
              </a:tabLst>
            </a:pPr>
            <a:r>
              <a:rPr lang="it-IT" spc="0" dirty="0">
                <a:effectLst/>
                <a:latin typeface="+mj-lt"/>
                <a:ea typeface="Arial" panose="020B0604020202020204" pitchFamily="34" charset="0"/>
              </a:rPr>
              <a:t>I</a:t>
            </a:r>
            <a:r>
              <a:rPr lang="it-IT" spc="5" dirty="0">
                <a:effectLst/>
                <a:latin typeface="+mj-lt"/>
                <a:ea typeface="Arial" panose="020B0604020202020204" pitchFamily="34" charset="0"/>
              </a:rPr>
              <a:t> </a:t>
            </a:r>
            <a:r>
              <a:rPr lang="it-IT" sz="1600" spc="0" dirty="0">
                <a:effectLst/>
                <a:latin typeface="+mj-lt"/>
                <a:ea typeface="Arial" panose="020B0604020202020204" pitchFamily="34" charset="0"/>
              </a:rPr>
              <a:t>revisori</a:t>
            </a:r>
            <a:r>
              <a:rPr lang="it-IT" sz="1600" spc="130" dirty="0">
                <a:effectLst/>
                <a:latin typeface="+mj-lt"/>
                <a:ea typeface="Arial" panose="020B0604020202020204" pitchFamily="34" charset="0"/>
              </a:rPr>
              <a:t> </a:t>
            </a:r>
            <a:r>
              <a:rPr lang="it-IT" sz="1600" spc="0" dirty="0">
                <a:effectLst/>
                <a:latin typeface="+mj-lt"/>
                <a:ea typeface="Arial" panose="020B0604020202020204" pitchFamily="34" charset="0"/>
              </a:rPr>
              <a:t>già</a:t>
            </a:r>
            <a:r>
              <a:rPr lang="it-IT" sz="1600" spc="305" dirty="0">
                <a:effectLst/>
                <a:latin typeface="+mj-lt"/>
                <a:ea typeface="Arial" panose="020B0604020202020204" pitchFamily="34" charset="0"/>
              </a:rPr>
              <a:t> </a:t>
            </a:r>
            <a:r>
              <a:rPr lang="it-IT" sz="1600" spc="0" dirty="0">
                <a:effectLst/>
                <a:latin typeface="+mj-lt"/>
                <a:ea typeface="Arial" panose="020B0604020202020204" pitchFamily="34" charset="0"/>
              </a:rPr>
              <a:t>iscritti</a:t>
            </a:r>
            <a:r>
              <a:rPr lang="it-IT" sz="1600" spc="135" dirty="0">
                <a:effectLst/>
                <a:latin typeface="+mj-lt"/>
                <a:ea typeface="Arial" panose="020B0604020202020204" pitchFamily="34" charset="0"/>
              </a:rPr>
              <a:t> </a:t>
            </a:r>
            <a:r>
              <a:rPr lang="it-IT" sz="1600" spc="0" dirty="0">
                <a:effectLst/>
                <a:latin typeface="+mj-lt"/>
                <a:ea typeface="Arial" panose="020B0604020202020204" pitchFamily="34" charset="0"/>
              </a:rPr>
              <a:t>devono</a:t>
            </a:r>
            <a:r>
              <a:rPr lang="it-IT" sz="1600" spc="145" dirty="0">
                <a:effectLst/>
                <a:latin typeface="+mj-lt"/>
                <a:ea typeface="Arial" panose="020B0604020202020204" pitchFamily="34" charset="0"/>
              </a:rPr>
              <a:t> </a:t>
            </a:r>
            <a:r>
              <a:rPr lang="it-IT" sz="1600" spc="0" dirty="0">
                <a:effectLst/>
                <a:latin typeface="+mj-lt"/>
                <a:ea typeface="Arial" panose="020B0604020202020204" pitchFamily="34" charset="0"/>
              </a:rPr>
              <a:t>maturare</a:t>
            </a:r>
            <a:r>
              <a:rPr lang="it-IT" sz="1600" spc="150" dirty="0">
                <a:effectLst/>
                <a:latin typeface="+mj-lt"/>
                <a:ea typeface="Arial" panose="020B0604020202020204" pitchFamily="34" charset="0"/>
              </a:rPr>
              <a:t> </a:t>
            </a:r>
            <a:r>
              <a:rPr lang="it-IT" sz="1600" b="1" spc="0" dirty="0">
                <a:effectLst/>
                <a:latin typeface="+mj-lt"/>
                <a:ea typeface="Arial" panose="020B0604020202020204" pitchFamily="34" charset="0"/>
              </a:rPr>
              <a:t>almeno</a:t>
            </a:r>
            <a:r>
              <a:rPr lang="it-IT" sz="1600" b="1" spc="-30" dirty="0">
                <a:effectLst/>
                <a:latin typeface="+mj-lt"/>
                <a:ea typeface="Arial" panose="020B0604020202020204" pitchFamily="34" charset="0"/>
              </a:rPr>
              <a:t> </a:t>
            </a:r>
            <a:r>
              <a:rPr lang="it-IT" b="1" i="1" spc="0" dirty="0">
                <a:effectLst/>
                <a:latin typeface="+mj-lt"/>
                <a:ea typeface="Arial" panose="020B0604020202020204" pitchFamily="34" charset="0"/>
              </a:rPr>
              <a:t>5</a:t>
            </a:r>
            <a:r>
              <a:rPr lang="it-IT" b="1" i="1" spc="40" dirty="0">
                <a:effectLst/>
                <a:latin typeface="+mj-lt"/>
                <a:ea typeface="Arial" panose="020B0604020202020204" pitchFamily="34" charset="0"/>
              </a:rPr>
              <a:t> </a:t>
            </a:r>
            <a:r>
              <a:rPr lang="it-IT" sz="1600" b="1" spc="0" dirty="0">
                <a:effectLst/>
                <a:latin typeface="+mj-lt"/>
                <a:ea typeface="Arial" panose="020B0604020202020204" pitchFamily="34" charset="0"/>
              </a:rPr>
              <a:t>crediti</a:t>
            </a:r>
            <a:r>
              <a:rPr lang="it-IT" sz="1600" b="1" spc="105" dirty="0">
                <a:effectLst/>
                <a:latin typeface="+mj-lt"/>
                <a:ea typeface="Arial" panose="020B0604020202020204" pitchFamily="34" charset="0"/>
              </a:rPr>
              <a:t> </a:t>
            </a:r>
            <a:r>
              <a:rPr lang="it-IT" sz="1600" spc="0" dirty="0">
                <a:effectLst/>
                <a:latin typeface="+mj-lt"/>
                <a:ea typeface="Arial" panose="020B0604020202020204" pitchFamily="34" charset="0"/>
              </a:rPr>
              <a:t>formativi</a:t>
            </a:r>
            <a:r>
              <a:rPr lang="it-IT" sz="1600" spc="190" dirty="0">
                <a:effectLst/>
                <a:latin typeface="+mj-lt"/>
                <a:ea typeface="Arial" panose="020B0604020202020204" pitchFamily="34" charset="0"/>
              </a:rPr>
              <a:t> </a:t>
            </a:r>
            <a:r>
              <a:rPr lang="it-IT" sz="1600" spc="-10" dirty="0">
                <a:effectLst/>
                <a:latin typeface="+mj-lt"/>
                <a:ea typeface="Arial" panose="020B0604020202020204" pitchFamily="34" charset="0"/>
              </a:rPr>
              <a:t>annuali;</a:t>
            </a:r>
          </a:p>
          <a:p>
            <a:pPr marL="742950" lvl="1" indent="-285750">
              <a:spcBef>
                <a:spcPts val="585"/>
              </a:spcBef>
              <a:buFont typeface="Arial" panose="020B0604020202020204" pitchFamily="34" charset="0"/>
              <a:buChar char="•"/>
              <a:tabLst>
                <a:tab pos="1021080" algn="l"/>
              </a:tabLst>
            </a:pPr>
            <a:r>
              <a:rPr lang="it-IT" sz="1600" spc="0" dirty="0">
                <a:effectLst/>
                <a:latin typeface="+mj-lt"/>
                <a:ea typeface="Arial" panose="020B0604020202020204" pitchFamily="34" charset="0"/>
              </a:rPr>
              <a:t>I</a:t>
            </a:r>
            <a:r>
              <a:rPr lang="it-IT" sz="1600" spc="-105" dirty="0">
                <a:effectLst/>
                <a:latin typeface="+mj-lt"/>
                <a:ea typeface="Arial" panose="020B0604020202020204" pitchFamily="34" charset="0"/>
              </a:rPr>
              <a:t> </a:t>
            </a:r>
            <a:r>
              <a:rPr lang="it-IT" sz="1600" spc="0" dirty="0">
                <a:effectLst/>
                <a:latin typeface="+mj-lt"/>
                <a:ea typeface="Arial" panose="020B0604020202020204" pitchFamily="34" charset="0"/>
              </a:rPr>
              <a:t>revisori</a:t>
            </a:r>
            <a:r>
              <a:rPr lang="it-IT" sz="1600" spc="-105" dirty="0">
                <a:effectLst/>
                <a:latin typeface="+mj-lt"/>
                <a:ea typeface="Arial" panose="020B0604020202020204" pitchFamily="34" charset="0"/>
              </a:rPr>
              <a:t> </a:t>
            </a:r>
            <a:r>
              <a:rPr lang="it-IT" sz="1600" spc="0" dirty="0">
                <a:effectLst/>
                <a:latin typeface="+mj-lt"/>
                <a:ea typeface="Arial" panose="020B0604020202020204" pitchFamily="34" charset="0"/>
              </a:rPr>
              <a:t>dovranno</a:t>
            </a:r>
            <a:r>
              <a:rPr lang="it-IT" sz="1600" spc="-75" dirty="0">
                <a:effectLst/>
                <a:latin typeface="+mj-lt"/>
                <a:ea typeface="Arial" panose="020B0604020202020204" pitchFamily="34" charset="0"/>
              </a:rPr>
              <a:t> </a:t>
            </a:r>
            <a:r>
              <a:rPr lang="it-IT" sz="1600" spc="0" dirty="0">
                <a:effectLst/>
                <a:latin typeface="+mj-lt"/>
                <a:ea typeface="Arial" panose="020B0604020202020204" pitchFamily="34" charset="0"/>
              </a:rPr>
              <a:t>fare</a:t>
            </a:r>
            <a:r>
              <a:rPr lang="it-IT" sz="1600" spc="-90" dirty="0">
                <a:effectLst/>
                <a:latin typeface="+mj-lt"/>
                <a:ea typeface="Arial" panose="020B0604020202020204" pitchFamily="34" charset="0"/>
              </a:rPr>
              <a:t> </a:t>
            </a:r>
            <a:r>
              <a:rPr lang="it-IT" sz="1600" spc="0" dirty="0">
                <a:effectLst/>
                <a:latin typeface="+mj-lt"/>
                <a:ea typeface="Arial" panose="020B0604020202020204" pitchFamily="34" charset="0"/>
              </a:rPr>
              <a:t>domanda</a:t>
            </a:r>
            <a:r>
              <a:rPr lang="it-IT" sz="1600" spc="20" dirty="0">
                <a:effectLst/>
                <a:latin typeface="+mj-lt"/>
                <a:ea typeface="Arial" panose="020B0604020202020204" pitchFamily="34" charset="0"/>
              </a:rPr>
              <a:t> </a:t>
            </a:r>
            <a:r>
              <a:rPr lang="it-IT" sz="1600" spc="0" dirty="0">
                <a:effectLst/>
                <a:latin typeface="+mj-lt"/>
                <a:ea typeface="Arial" panose="020B0604020202020204" pitchFamily="34" charset="0"/>
              </a:rPr>
              <a:t>di</a:t>
            </a:r>
            <a:r>
              <a:rPr lang="it-IT" sz="1600" spc="-65" dirty="0">
                <a:effectLst/>
                <a:latin typeface="+mj-lt"/>
                <a:ea typeface="Arial" panose="020B0604020202020204" pitchFamily="34" charset="0"/>
              </a:rPr>
              <a:t> </a:t>
            </a:r>
            <a:r>
              <a:rPr lang="it-IT" sz="1600" spc="0" dirty="0">
                <a:effectLst/>
                <a:latin typeface="+mj-lt"/>
                <a:ea typeface="Arial" panose="020B0604020202020204" pitchFamily="34" charset="0"/>
              </a:rPr>
              <a:t>abilitazione</a:t>
            </a:r>
            <a:r>
              <a:rPr lang="it-IT" sz="1600" spc="-15" dirty="0">
                <a:effectLst/>
                <a:latin typeface="+mj-lt"/>
                <a:ea typeface="Arial" panose="020B0604020202020204" pitchFamily="34" charset="0"/>
              </a:rPr>
              <a:t> </a:t>
            </a:r>
            <a:r>
              <a:rPr lang="it-IT" sz="1600" spc="0" dirty="0">
                <a:effectLst/>
                <a:latin typeface="+mj-lt"/>
                <a:ea typeface="Arial" panose="020B0604020202020204" pitchFamily="34" charset="0"/>
              </a:rPr>
              <a:t>al</a:t>
            </a:r>
            <a:r>
              <a:rPr lang="it-IT" sz="1600" spc="-105" dirty="0">
                <a:effectLst/>
                <a:latin typeface="+mj-lt"/>
                <a:ea typeface="Arial" panose="020B0604020202020204" pitchFamily="34" charset="0"/>
              </a:rPr>
              <a:t> </a:t>
            </a:r>
            <a:r>
              <a:rPr lang="it-IT" sz="1600" spc="0" dirty="0">
                <a:effectLst/>
                <a:latin typeface="+mj-lt"/>
                <a:ea typeface="Arial" panose="020B0604020202020204" pitchFamily="34" charset="0"/>
              </a:rPr>
              <a:t>MEF</a:t>
            </a:r>
            <a:r>
              <a:rPr lang="it-IT" sz="1600" spc="-85" dirty="0">
                <a:effectLst/>
                <a:latin typeface="+mj-lt"/>
                <a:ea typeface="Arial" panose="020B0604020202020204" pitchFamily="34" charset="0"/>
              </a:rPr>
              <a:t> </a:t>
            </a:r>
            <a:r>
              <a:rPr lang="it-IT" sz="1600" spc="0" dirty="0">
                <a:effectLst/>
                <a:latin typeface="+mj-lt"/>
                <a:ea typeface="Arial" panose="020B0604020202020204" pitchFamily="34" charset="0"/>
              </a:rPr>
              <a:t>quando</a:t>
            </a:r>
            <a:r>
              <a:rPr lang="it-IT" sz="1600" spc="-45" dirty="0">
                <a:effectLst/>
                <a:latin typeface="+mj-lt"/>
                <a:ea typeface="Arial" panose="020B0604020202020204" pitchFamily="34" charset="0"/>
              </a:rPr>
              <a:t> </a:t>
            </a:r>
            <a:r>
              <a:rPr lang="it-IT" sz="1600" spc="0" dirty="0">
                <a:effectLst/>
                <a:latin typeface="+mj-lt"/>
                <a:ea typeface="Arial" panose="020B0604020202020204" pitchFamily="34" charset="0"/>
              </a:rPr>
              <a:t>saranno</a:t>
            </a:r>
            <a:r>
              <a:rPr lang="it-IT" sz="1600" spc="-45" dirty="0">
                <a:effectLst/>
                <a:latin typeface="+mj-lt"/>
                <a:ea typeface="Arial" panose="020B0604020202020204" pitchFamily="34" charset="0"/>
              </a:rPr>
              <a:t> </a:t>
            </a:r>
            <a:r>
              <a:rPr lang="it-IT" sz="1600" spc="0" dirty="0">
                <a:effectLst/>
                <a:latin typeface="+mj-lt"/>
                <a:ea typeface="Arial" panose="020B0604020202020204" pitchFamily="34" charset="0"/>
              </a:rPr>
              <a:t>pubblicate</a:t>
            </a:r>
            <a:r>
              <a:rPr lang="it-IT" sz="1600" spc="-65" dirty="0">
                <a:effectLst/>
                <a:latin typeface="+mj-lt"/>
                <a:ea typeface="Arial" panose="020B0604020202020204" pitchFamily="34" charset="0"/>
              </a:rPr>
              <a:t> </a:t>
            </a:r>
            <a:r>
              <a:rPr lang="it-IT" sz="1600" spc="0" dirty="0">
                <a:effectLst/>
                <a:latin typeface="+mj-lt"/>
                <a:ea typeface="Arial" panose="020B0604020202020204" pitchFamily="34" charset="0"/>
              </a:rPr>
              <a:t>le</a:t>
            </a:r>
            <a:r>
              <a:rPr lang="it-IT" sz="1600" spc="-100" dirty="0">
                <a:effectLst/>
                <a:latin typeface="+mj-lt"/>
                <a:ea typeface="Arial" panose="020B0604020202020204" pitchFamily="34" charset="0"/>
              </a:rPr>
              <a:t> </a:t>
            </a:r>
            <a:r>
              <a:rPr lang="it-IT" sz="1600" spc="-10" dirty="0">
                <a:effectLst/>
                <a:latin typeface="+mj-lt"/>
                <a:ea typeface="Arial" panose="020B0604020202020204" pitchFamily="34" charset="0"/>
              </a:rPr>
              <a:t>modalità;</a:t>
            </a:r>
          </a:p>
          <a:p>
            <a:pPr marL="742950" lvl="1" indent="-285750">
              <a:spcBef>
                <a:spcPts val="620"/>
              </a:spcBef>
              <a:buFont typeface="Arial" panose="020B0604020202020204" pitchFamily="34" charset="0"/>
              <a:buChar char="•"/>
              <a:tabLst>
                <a:tab pos="1021715" algn="l"/>
              </a:tabLst>
            </a:pPr>
            <a:r>
              <a:rPr lang="it-IT" sz="1600" spc="0" dirty="0">
                <a:effectLst/>
                <a:latin typeface="+mj-lt"/>
                <a:ea typeface="Arial" panose="020B0604020202020204" pitchFamily="34" charset="0"/>
              </a:rPr>
              <a:t>I</a:t>
            </a:r>
            <a:r>
              <a:rPr lang="it-IT" sz="1600" spc="30" dirty="0">
                <a:effectLst/>
                <a:latin typeface="+mj-lt"/>
                <a:ea typeface="Arial" panose="020B0604020202020204" pitchFamily="34" charset="0"/>
              </a:rPr>
              <a:t> </a:t>
            </a:r>
            <a:r>
              <a:rPr lang="it-IT" sz="1600" spc="0" dirty="0">
                <a:effectLst/>
                <a:latin typeface="+mj-lt"/>
                <a:ea typeface="Arial" panose="020B0604020202020204" pitchFamily="34" charset="0"/>
              </a:rPr>
              <a:t>Revisori</a:t>
            </a:r>
            <a:r>
              <a:rPr lang="it-IT" sz="1600" spc="175" dirty="0">
                <a:effectLst/>
                <a:latin typeface="+mj-lt"/>
                <a:ea typeface="Arial" panose="020B0604020202020204" pitchFamily="34" charset="0"/>
              </a:rPr>
              <a:t> </a:t>
            </a:r>
            <a:r>
              <a:rPr lang="it-IT" sz="1600" spc="0" dirty="0">
                <a:effectLst/>
                <a:latin typeface="+mj-lt"/>
                <a:ea typeface="Arial" panose="020B0604020202020204" pitchFamily="34" charset="0"/>
              </a:rPr>
              <a:t>saranno</a:t>
            </a:r>
            <a:r>
              <a:rPr lang="it-IT" sz="1600" spc="155" dirty="0">
                <a:effectLst/>
                <a:latin typeface="+mj-lt"/>
                <a:ea typeface="Arial" panose="020B0604020202020204" pitchFamily="34" charset="0"/>
              </a:rPr>
              <a:t> </a:t>
            </a:r>
            <a:r>
              <a:rPr lang="it-IT" sz="1600" spc="0" dirty="0">
                <a:effectLst/>
                <a:latin typeface="+mj-lt"/>
                <a:ea typeface="Arial" panose="020B0604020202020204" pitchFamily="34" charset="0"/>
              </a:rPr>
              <a:t>chiamati</a:t>
            </a:r>
            <a:r>
              <a:rPr lang="it-IT" sz="1600" spc="140" dirty="0">
                <a:effectLst/>
                <a:latin typeface="+mj-lt"/>
                <a:ea typeface="Arial" panose="020B0604020202020204" pitchFamily="34" charset="0"/>
              </a:rPr>
              <a:t> </a:t>
            </a:r>
            <a:r>
              <a:rPr lang="it-IT" sz="1600" spc="0" dirty="0">
                <a:effectLst/>
                <a:latin typeface="+mj-lt"/>
                <a:ea typeface="Arial" panose="020B0604020202020204" pitchFamily="34" charset="0"/>
              </a:rPr>
              <a:t>ad</a:t>
            </a:r>
            <a:r>
              <a:rPr lang="it-IT" sz="1600" spc="120" dirty="0">
                <a:effectLst/>
                <a:latin typeface="+mj-lt"/>
                <a:ea typeface="Arial" panose="020B0604020202020204" pitchFamily="34" charset="0"/>
              </a:rPr>
              <a:t> </a:t>
            </a:r>
            <a:r>
              <a:rPr lang="it-IT" sz="1600" spc="0" dirty="0">
                <a:effectLst/>
                <a:latin typeface="+mj-lt"/>
                <a:ea typeface="Arial" panose="020B0604020202020204" pitchFamily="34" charset="0"/>
              </a:rPr>
              <a:t>attestare</a:t>
            </a:r>
            <a:r>
              <a:rPr lang="it-IT" sz="1600" spc="175" dirty="0">
                <a:effectLst/>
                <a:latin typeface="+mj-lt"/>
                <a:ea typeface="Arial" panose="020B0604020202020204" pitchFamily="34" charset="0"/>
              </a:rPr>
              <a:t> </a:t>
            </a:r>
            <a:r>
              <a:rPr lang="it-IT" sz="1600" spc="0" dirty="0">
                <a:effectLst/>
                <a:latin typeface="+mj-lt"/>
                <a:ea typeface="Arial" panose="020B0604020202020204" pitchFamily="34" charset="0"/>
              </a:rPr>
              <a:t>la</a:t>
            </a:r>
            <a:r>
              <a:rPr lang="it-IT" sz="1600" spc="90" dirty="0">
                <a:effectLst/>
                <a:latin typeface="+mj-lt"/>
                <a:ea typeface="Arial" panose="020B0604020202020204" pitchFamily="34" charset="0"/>
              </a:rPr>
              <a:t> </a:t>
            </a:r>
            <a:r>
              <a:rPr lang="it-IT" sz="1600" spc="0" dirty="0">
                <a:effectLst/>
                <a:latin typeface="+mj-lt"/>
                <a:ea typeface="Arial" panose="020B0604020202020204" pitchFamily="34" charset="0"/>
              </a:rPr>
              <a:t>rendicontazione</a:t>
            </a:r>
            <a:r>
              <a:rPr lang="it-IT" sz="1600" spc="50" dirty="0">
                <a:effectLst/>
                <a:latin typeface="+mj-lt"/>
                <a:ea typeface="Arial" panose="020B0604020202020204" pitchFamily="34" charset="0"/>
              </a:rPr>
              <a:t> </a:t>
            </a:r>
            <a:r>
              <a:rPr lang="it-IT" sz="1600" spc="0" dirty="0">
                <a:effectLst/>
                <a:latin typeface="+mj-lt"/>
                <a:ea typeface="Arial" panose="020B0604020202020204" pitchFamily="34" charset="0"/>
              </a:rPr>
              <a:t>di</a:t>
            </a:r>
            <a:r>
              <a:rPr lang="it-IT" sz="1600" spc="100" dirty="0">
                <a:effectLst/>
                <a:latin typeface="+mj-lt"/>
                <a:ea typeface="Arial" panose="020B0604020202020204" pitchFamily="34" charset="0"/>
              </a:rPr>
              <a:t> </a:t>
            </a:r>
            <a:r>
              <a:rPr lang="it-IT" sz="1600" spc="0" dirty="0">
                <a:effectLst/>
                <a:latin typeface="+mj-lt"/>
                <a:ea typeface="Arial" panose="020B0604020202020204" pitchFamily="34" charset="0"/>
              </a:rPr>
              <a:t>sostenibilità</a:t>
            </a:r>
            <a:r>
              <a:rPr lang="it-IT" sz="1600" spc="210" dirty="0">
                <a:effectLst/>
                <a:latin typeface="+mj-lt"/>
                <a:ea typeface="Arial" panose="020B0604020202020204" pitchFamily="34" charset="0"/>
              </a:rPr>
              <a:t> </a:t>
            </a:r>
            <a:r>
              <a:rPr lang="it-IT" sz="1600" spc="0" dirty="0">
                <a:effectLst/>
                <a:latin typeface="+mj-lt"/>
                <a:ea typeface="Arial" panose="020B0604020202020204" pitchFamily="34" charset="0"/>
              </a:rPr>
              <a:t>a</a:t>
            </a:r>
            <a:r>
              <a:rPr lang="it-IT" sz="1600" spc="125" dirty="0">
                <a:effectLst/>
                <a:latin typeface="+mj-lt"/>
                <a:ea typeface="Arial" panose="020B0604020202020204" pitchFamily="34" charset="0"/>
              </a:rPr>
              <a:t> </a:t>
            </a:r>
            <a:r>
              <a:rPr lang="it-IT" sz="1600" spc="0" dirty="0">
                <a:effectLst/>
                <a:latin typeface="+mj-lt"/>
                <a:ea typeface="Arial" panose="020B0604020202020204" pitchFamily="34" charset="0"/>
              </a:rPr>
              <a:t>partire</a:t>
            </a:r>
            <a:r>
              <a:rPr lang="it-IT" sz="1600" spc="110" dirty="0">
                <a:effectLst/>
                <a:latin typeface="+mj-lt"/>
                <a:ea typeface="Arial" panose="020B0604020202020204" pitchFamily="34" charset="0"/>
              </a:rPr>
              <a:t> </a:t>
            </a:r>
            <a:r>
              <a:rPr lang="it-IT" sz="1600" spc="0" dirty="0">
                <a:effectLst/>
                <a:latin typeface="+mj-lt"/>
                <a:ea typeface="Arial" panose="020B0604020202020204" pitchFamily="34" charset="0"/>
              </a:rPr>
              <a:t>dai</a:t>
            </a:r>
            <a:r>
              <a:rPr lang="it-IT" sz="1600" spc="110" dirty="0">
                <a:effectLst/>
                <a:latin typeface="+mj-lt"/>
                <a:ea typeface="Arial" panose="020B0604020202020204" pitchFamily="34" charset="0"/>
              </a:rPr>
              <a:t> </a:t>
            </a:r>
            <a:r>
              <a:rPr lang="it-IT" sz="1600" spc="-10" dirty="0">
                <a:effectLst/>
                <a:latin typeface="+mj-lt"/>
                <a:ea typeface="Arial" panose="020B0604020202020204" pitchFamily="34" charset="0"/>
              </a:rPr>
              <a:t>bilanci</a:t>
            </a:r>
            <a:r>
              <a:rPr lang="it-IT" sz="1400" dirty="0">
                <a:latin typeface="+mj-lt"/>
                <a:ea typeface="Arial" panose="020B0604020202020204" pitchFamily="34" charset="0"/>
              </a:rPr>
              <a:t> </a:t>
            </a:r>
            <a:r>
              <a:rPr lang="it-IT" dirty="0">
                <a:effectLst/>
                <a:latin typeface="+mj-lt"/>
                <a:ea typeface="Arial" panose="020B0604020202020204" pitchFamily="34" charset="0"/>
              </a:rPr>
              <a:t>2024</a:t>
            </a:r>
            <a:r>
              <a:rPr lang="it-IT" spc="-90" dirty="0">
                <a:effectLst/>
                <a:latin typeface="+mj-lt"/>
                <a:ea typeface="Arial" panose="020B0604020202020204" pitchFamily="34" charset="0"/>
              </a:rPr>
              <a:t> </a:t>
            </a:r>
            <a:r>
              <a:rPr lang="it-IT" sz="1600" dirty="0">
                <a:effectLst/>
                <a:latin typeface="+mj-lt"/>
                <a:ea typeface="Arial" panose="020B0604020202020204" pitchFamily="34" charset="0"/>
              </a:rPr>
              <a:t>secondo la</a:t>
            </a:r>
            <a:r>
              <a:rPr lang="it-IT" sz="1600" spc="-25" dirty="0">
                <a:effectLst/>
                <a:latin typeface="+mj-lt"/>
                <a:ea typeface="Arial" panose="020B0604020202020204" pitchFamily="34" charset="0"/>
              </a:rPr>
              <a:t> </a:t>
            </a:r>
            <a:r>
              <a:rPr lang="it-IT" sz="1600" dirty="0">
                <a:effectLst/>
                <a:latin typeface="+mj-lt"/>
                <a:ea typeface="Arial" panose="020B0604020202020204" pitchFamily="34" charset="0"/>
              </a:rPr>
              <a:t>time</a:t>
            </a:r>
            <a:r>
              <a:rPr lang="it-IT" sz="1600" spc="-65" dirty="0">
                <a:effectLst/>
                <a:latin typeface="+mj-lt"/>
                <a:ea typeface="Arial" panose="020B0604020202020204" pitchFamily="34" charset="0"/>
              </a:rPr>
              <a:t> </a:t>
            </a:r>
            <a:r>
              <a:rPr lang="it-IT" sz="1600" dirty="0">
                <a:effectLst/>
                <a:latin typeface="+mj-lt"/>
                <a:ea typeface="Arial" panose="020B0604020202020204" pitchFamily="34" charset="0"/>
              </a:rPr>
              <a:t>line</a:t>
            </a:r>
            <a:r>
              <a:rPr lang="it-IT" sz="1600" spc="-65" dirty="0">
                <a:effectLst/>
                <a:latin typeface="+mj-lt"/>
                <a:ea typeface="Arial" panose="020B0604020202020204" pitchFamily="34" charset="0"/>
              </a:rPr>
              <a:t> </a:t>
            </a:r>
            <a:r>
              <a:rPr lang="it-IT" sz="1600" spc="-10" dirty="0">
                <a:effectLst/>
                <a:latin typeface="+mj-lt"/>
                <a:ea typeface="Arial" panose="020B0604020202020204" pitchFamily="34" charset="0"/>
              </a:rPr>
              <a:t>prevista.</a:t>
            </a:r>
            <a:endParaRPr lang="it-IT" sz="1400" dirty="0">
              <a:effectLst/>
              <a:latin typeface="+mj-lt"/>
              <a:ea typeface="Arial" panose="020B0604020202020204" pitchFamily="34" charset="0"/>
            </a:endParaRPr>
          </a:p>
          <a:p>
            <a:endParaRPr lang="it-IT" dirty="0"/>
          </a:p>
        </p:txBody>
      </p:sp>
      <p:pic>
        <p:nvPicPr>
          <p:cNvPr id="11" name="Immagine 10">
            <a:extLst>
              <a:ext uri="{FF2B5EF4-FFF2-40B4-BE49-F238E27FC236}">
                <a16:creationId xmlns:a16="http://schemas.microsoft.com/office/drawing/2014/main" id="{B60CE8C0-562F-0CC2-213C-4A2EF30983BA}"/>
              </a:ext>
            </a:extLst>
          </p:cNvPr>
          <p:cNvPicPr>
            <a:picLocks noChangeAspect="1"/>
          </p:cNvPicPr>
          <p:nvPr/>
        </p:nvPicPr>
        <p:blipFill>
          <a:blip r:embed="rId2"/>
          <a:stretch>
            <a:fillRect/>
          </a:stretch>
        </p:blipFill>
        <p:spPr>
          <a:xfrm>
            <a:off x="687705" y="5873115"/>
            <a:ext cx="10601325" cy="504825"/>
          </a:xfrm>
          <a:prstGeom prst="rect">
            <a:avLst/>
          </a:prstGeom>
        </p:spPr>
      </p:pic>
      <p:sp>
        <p:nvSpPr>
          <p:cNvPr id="12" name="Segnaposto data 11">
            <a:extLst>
              <a:ext uri="{FF2B5EF4-FFF2-40B4-BE49-F238E27FC236}">
                <a16:creationId xmlns:a16="http://schemas.microsoft.com/office/drawing/2014/main" id="{E46E70AC-2B7A-06D0-F65D-86B28A49C3B3}"/>
              </a:ext>
            </a:extLst>
          </p:cNvPr>
          <p:cNvSpPr>
            <a:spLocks noGrp="1"/>
          </p:cNvSpPr>
          <p:nvPr>
            <p:ph type="dt" sz="half" idx="10"/>
          </p:nvPr>
        </p:nvSpPr>
        <p:spPr/>
        <p:txBody>
          <a:bodyPr/>
          <a:lstStyle/>
          <a:p>
            <a:fld id="{0E08647C-8790-419A-B4C9-8CDB1F7789C9}" type="datetime1">
              <a:rPr lang="it-IT" smtClean="0"/>
              <a:t>29/11/2024</a:t>
            </a:fld>
            <a:endParaRPr lang="it-IT"/>
          </a:p>
        </p:txBody>
      </p:sp>
    </p:spTree>
    <p:extLst>
      <p:ext uri="{BB962C8B-B14F-4D97-AF65-F5344CB8AC3E}">
        <p14:creationId xmlns:p14="http://schemas.microsoft.com/office/powerpoint/2010/main" val="28373851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33C3860F-9B36-B55D-CA47-CC192518F042}"/>
              </a:ext>
            </a:extLst>
          </p:cNvPr>
          <p:cNvSpPr/>
          <p:nvPr/>
        </p:nvSpPr>
        <p:spPr>
          <a:xfrm>
            <a:off x="548640" y="537210"/>
            <a:ext cx="11109960" cy="5189220"/>
          </a:xfrm>
          <a:prstGeom prst="rect">
            <a:avLst/>
          </a:prstGeom>
          <a:no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 name="Immagine 9">
            <a:extLst>
              <a:ext uri="{FF2B5EF4-FFF2-40B4-BE49-F238E27FC236}">
                <a16:creationId xmlns:a16="http://schemas.microsoft.com/office/drawing/2014/main" id="{A7D01118-DEFD-2F83-09F1-DF1B2F53187C}"/>
              </a:ext>
            </a:extLst>
          </p:cNvPr>
          <p:cNvPicPr>
            <a:picLocks noChangeAspect="1"/>
          </p:cNvPicPr>
          <p:nvPr/>
        </p:nvPicPr>
        <p:blipFill>
          <a:blip r:embed="rId2"/>
          <a:stretch>
            <a:fillRect/>
          </a:stretch>
        </p:blipFill>
        <p:spPr>
          <a:xfrm>
            <a:off x="2745957" y="1598634"/>
            <a:ext cx="6700085" cy="963251"/>
          </a:xfrm>
          <a:prstGeom prst="rect">
            <a:avLst/>
          </a:prstGeom>
        </p:spPr>
      </p:pic>
      <p:sp>
        <p:nvSpPr>
          <p:cNvPr id="11" name="CasellaDiTesto 10">
            <a:extLst>
              <a:ext uri="{FF2B5EF4-FFF2-40B4-BE49-F238E27FC236}">
                <a16:creationId xmlns:a16="http://schemas.microsoft.com/office/drawing/2014/main" id="{6F13C1EF-09D5-7CB7-97A0-07C1F80D052B}"/>
              </a:ext>
            </a:extLst>
          </p:cNvPr>
          <p:cNvSpPr txBox="1"/>
          <p:nvPr/>
        </p:nvSpPr>
        <p:spPr>
          <a:xfrm>
            <a:off x="1188720" y="2561885"/>
            <a:ext cx="9955530" cy="2736134"/>
          </a:xfrm>
          <a:prstGeom prst="rect">
            <a:avLst/>
          </a:prstGeom>
          <a:noFill/>
        </p:spPr>
        <p:txBody>
          <a:bodyPr wrap="square" rtlCol="0">
            <a:spAutoFit/>
          </a:bodyPr>
          <a:lstStyle/>
          <a:p>
            <a:pPr algn="just">
              <a:lnSpc>
                <a:spcPct val="115000"/>
              </a:lnSpc>
              <a:spcAft>
                <a:spcPts val="1000"/>
              </a:spcAft>
            </a:pPr>
            <a:r>
              <a:rPr lang="it-IT" sz="1600" dirty="0">
                <a:effectLst/>
                <a:latin typeface="+mj-lt"/>
                <a:ea typeface="Calibri" panose="020F0502020204030204" pitchFamily="34" charset="0"/>
                <a:cs typeface="Times New Roman" panose="02020603050405020304" pitchFamily="18" charset="0"/>
              </a:rPr>
              <a:t>Verificare che la rendicontazione comprenda le informazioni necessarie alla comprensione </a:t>
            </a:r>
            <a:r>
              <a:rPr lang="it-IT" sz="1600" b="1" dirty="0">
                <a:effectLst/>
                <a:latin typeface="+mj-lt"/>
                <a:ea typeface="Calibri" panose="020F0502020204030204" pitchFamily="34" charset="0"/>
                <a:cs typeface="Times New Roman" panose="02020603050405020304" pitchFamily="18" charset="0"/>
              </a:rPr>
              <a:t>dell'impatto di un'organizzazione sulle questioni di sostenibilità </a:t>
            </a:r>
            <a:r>
              <a:rPr lang="it-IT" sz="1600" dirty="0">
                <a:effectLst/>
                <a:latin typeface="+mj-lt"/>
                <a:ea typeface="Calibri" panose="020F0502020204030204" pitchFamily="34" charset="0"/>
                <a:cs typeface="Times New Roman" panose="02020603050405020304" pitchFamily="18" charset="0"/>
              </a:rPr>
              <a:t>e delle informazioni necessarie alla comprensione del </a:t>
            </a:r>
            <a:r>
              <a:rPr lang="it-IT" sz="1600" b="1" dirty="0">
                <a:effectLst/>
                <a:latin typeface="+mj-lt"/>
                <a:ea typeface="Calibri" panose="020F0502020204030204" pitchFamily="34" charset="0"/>
                <a:cs typeface="Times New Roman" panose="02020603050405020304" pitchFamily="18" charset="0"/>
              </a:rPr>
              <a:t>modo in cui le questioni di sostenibilità influiscono sull'andamento dell'organizzazione stessa, </a:t>
            </a:r>
            <a:r>
              <a:rPr lang="it-IT" sz="1600" dirty="0">
                <a:effectLst/>
                <a:latin typeface="+mj-lt"/>
                <a:ea typeface="Calibri" panose="020F0502020204030204" pitchFamily="34" charset="0"/>
                <a:cs typeface="Times New Roman" panose="02020603050405020304" pitchFamily="18" charset="0"/>
              </a:rPr>
              <a:t>sui suoi risultati e sulla sua situazione.</a:t>
            </a:r>
          </a:p>
          <a:p>
            <a:pPr>
              <a:lnSpc>
                <a:spcPct val="115000"/>
              </a:lnSpc>
              <a:spcAft>
                <a:spcPts val="1000"/>
              </a:spcAft>
            </a:pPr>
            <a:r>
              <a:rPr lang="it-IT" sz="1600" dirty="0">
                <a:effectLst/>
                <a:latin typeface="+mj-lt"/>
                <a:ea typeface="Calibri" panose="020F0502020204030204" pitchFamily="34" charset="0"/>
                <a:cs typeface="Times New Roman" panose="02020603050405020304" pitchFamily="18" charset="0"/>
              </a:rPr>
              <a:t>I revisori saranno chiamati a </a:t>
            </a:r>
            <a:r>
              <a:rPr lang="it-IT" sz="1600" b="1" dirty="0">
                <a:effectLst/>
                <a:latin typeface="+mj-lt"/>
                <a:ea typeface="Calibri" panose="020F0502020204030204" pitchFamily="34" charset="0"/>
                <a:cs typeface="Times New Roman" panose="02020603050405020304" pitchFamily="18" charset="0"/>
              </a:rPr>
              <a:t>verificare e attestare </a:t>
            </a:r>
            <a:r>
              <a:rPr lang="it-IT" sz="1600" dirty="0">
                <a:effectLst/>
                <a:latin typeface="+mj-lt"/>
                <a:ea typeface="Calibri" panose="020F0502020204030204" pitchFamily="34" charset="0"/>
                <a:cs typeface="Times New Roman" panose="02020603050405020304" pitchFamily="18" charset="0"/>
              </a:rPr>
              <a:t>l'accuratezza di queste informazioni non finanziarie, ampliando significativamente il loro ambito di competenza e responsabilità. </a:t>
            </a:r>
          </a:p>
          <a:p>
            <a:pPr>
              <a:lnSpc>
                <a:spcPct val="115000"/>
              </a:lnSpc>
              <a:spcAft>
                <a:spcPts val="1000"/>
              </a:spcAft>
            </a:pPr>
            <a:r>
              <a:rPr lang="it-IT" sz="1600" dirty="0">
                <a:effectLst/>
                <a:latin typeface="+mj-lt"/>
                <a:ea typeface="Calibri" panose="020F0502020204030204" pitchFamily="34" charset="0"/>
                <a:cs typeface="Times New Roman" panose="02020603050405020304" pitchFamily="18" charset="0"/>
              </a:rPr>
              <a:t>Attualmente il riferimento è lo </a:t>
            </a:r>
            <a:r>
              <a:rPr lang="it-IT" sz="1600" b="1" dirty="0">
                <a:effectLst/>
                <a:latin typeface="+mj-lt"/>
                <a:ea typeface="Calibri" panose="020F0502020204030204" pitchFamily="34" charset="0"/>
                <a:cs typeface="Times New Roman" panose="02020603050405020304" pitchFamily="18" charset="0"/>
              </a:rPr>
              <a:t>standard ISAE3000 </a:t>
            </a:r>
            <a:r>
              <a:rPr lang="it-IT" sz="1600" b="1" dirty="0" err="1">
                <a:effectLst/>
                <a:latin typeface="+mj-lt"/>
                <a:ea typeface="Calibri" panose="020F0502020204030204" pitchFamily="34" charset="0"/>
                <a:cs typeface="Times New Roman" panose="02020603050405020304" pitchFamily="18" charset="0"/>
              </a:rPr>
              <a:t>Revised</a:t>
            </a:r>
            <a:r>
              <a:rPr lang="it-IT" sz="1600" b="1" dirty="0">
                <a:effectLst/>
                <a:latin typeface="+mj-lt"/>
                <a:ea typeface="Calibri" panose="020F0502020204030204" pitchFamily="34" charset="0"/>
                <a:cs typeface="Times New Roman" panose="02020603050405020304" pitchFamily="18" charset="0"/>
              </a:rPr>
              <a:t>.</a:t>
            </a:r>
            <a:endParaRPr lang="it-IT" sz="1600" dirty="0">
              <a:effectLst/>
              <a:latin typeface="+mj-lt"/>
              <a:ea typeface="Calibri" panose="020F0502020204030204" pitchFamily="34" charset="0"/>
              <a:cs typeface="Times New Roman" panose="02020603050405020304" pitchFamily="18" charset="0"/>
            </a:endParaRPr>
          </a:p>
          <a:p>
            <a:endParaRPr lang="it-IT" dirty="0"/>
          </a:p>
        </p:txBody>
      </p:sp>
      <p:pic>
        <p:nvPicPr>
          <p:cNvPr id="12" name="Immagine 11">
            <a:extLst>
              <a:ext uri="{FF2B5EF4-FFF2-40B4-BE49-F238E27FC236}">
                <a16:creationId xmlns:a16="http://schemas.microsoft.com/office/drawing/2014/main" id="{4D24048D-D0D8-04E6-6E43-49E1465E253D}"/>
              </a:ext>
            </a:extLst>
          </p:cNvPr>
          <p:cNvPicPr>
            <a:picLocks noChangeAspect="1"/>
          </p:cNvPicPr>
          <p:nvPr/>
        </p:nvPicPr>
        <p:blipFill>
          <a:blip r:embed="rId3"/>
          <a:stretch>
            <a:fillRect/>
          </a:stretch>
        </p:blipFill>
        <p:spPr>
          <a:xfrm>
            <a:off x="752475" y="5927939"/>
            <a:ext cx="10601325" cy="504825"/>
          </a:xfrm>
          <a:prstGeom prst="rect">
            <a:avLst/>
          </a:prstGeom>
        </p:spPr>
      </p:pic>
      <p:sp>
        <p:nvSpPr>
          <p:cNvPr id="13" name="Segnaposto data 12">
            <a:extLst>
              <a:ext uri="{FF2B5EF4-FFF2-40B4-BE49-F238E27FC236}">
                <a16:creationId xmlns:a16="http://schemas.microsoft.com/office/drawing/2014/main" id="{5DA88508-B627-ED8B-5E97-D4B1D34B65DF}"/>
              </a:ext>
            </a:extLst>
          </p:cNvPr>
          <p:cNvSpPr>
            <a:spLocks noGrp="1"/>
          </p:cNvSpPr>
          <p:nvPr>
            <p:ph type="dt" sz="half" idx="10"/>
          </p:nvPr>
        </p:nvSpPr>
        <p:spPr/>
        <p:txBody>
          <a:bodyPr/>
          <a:lstStyle/>
          <a:p>
            <a:fld id="{FABD9342-ADB0-4A98-BE47-90F69E0A981D}" type="datetime1">
              <a:rPr lang="it-IT" smtClean="0"/>
              <a:t>29/11/2024</a:t>
            </a:fld>
            <a:endParaRPr lang="it-IT"/>
          </a:p>
        </p:txBody>
      </p:sp>
      <p:sp>
        <p:nvSpPr>
          <p:cNvPr id="2" name="Rettangolo con angoli arrotondati 1">
            <a:extLst>
              <a:ext uri="{FF2B5EF4-FFF2-40B4-BE49-F238E27FC236}">
                <a16:creationId xmlns:a16="http://schemas.microsoft.com/office/drawing/2014/main" id="{F1484AB3-7E68-70B1-D2CE-1CECD0646C80}"/>
              </a:ext>
            </a:extLst>
          </p:cNvPr>
          <p:cNvSpPr/>
          <p:nvPr/>
        </p:nvSpPr>
        <p:spPr>
          <a:xfrm>
            <a:off x="9803880" y="537210"/>
            <a:ext cx="1839480" cy="669956"/>
          </a:xfrm>
          <a:prstGeom prst="roundRect">
            <a:avLst/>
          </a:prstGeom>
          <a:gradFill flip="none" rotWithShape="1">
            <a:gsLst>
              <a:gs pos="0">
                <a:schemeClr val="accent6">
                  <a:lumMod val="40000"/>
                  <a:lumOff val="60000"/>
                </a:schemeClr>
              </a:gs>
              <a:gs pos="50000">
                <a:schemeClr val="accent6">
                  <a:lumMod val="40000"/>
                  <a:lumOff val="60000"/>
                  <a:shade val="67500"/>
                  <a:satMod val="115000"/>
                </a:schemeClr>
              </a:gs>
              <a:gs pos="100000">
                <a:schemeClr val="accent6">
                  <a:lumMod val="40000"/>
                  <a:lumOff val="60000"/>
                  <a:shade val="100000"/>
                  <a:satMod val="115000"/>
                </a:schemeClr>
              </a:gs>
            </a:gsLst>
            <a:lin ang="162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i="0" dirty="0">
                <a:solidFill>
                  <a:srgbClr val="000000"/>
                </a:solidFill>
                <a:effectLst/>
                <a:latin typeface="Aptos" panose="020B0004020202020204" pitchFamily="34" charset="0"/>
              </a:rPr>
              <a:t>COMMISSIONE </a:t>
            </a:r>
            <a:r>
              <a:rPr lang="it-IT" sz="1600" b="1" i="0" dirty="0">
                <a:solidFill>
                  <a:srgbClr val="000000"/>
                </a:solidFill>
                <a:effectLst/>
                <a:latin typeface="Aptos" panose="020B0004020202020204" pitchFamily="34" charset="0"/>
              </a:rPr>
              <a:t>ESG</a:t>
            </a:r>
            <a:br>
              <a:rPr lang="it-IT" sz="1200" b="1" i="0" dirty="0">
                <a:solidFill>
                  <a:srgbClr val="000000"/>
                </a:solidFill>
                <a:effectLst/>
                <a:latin typeface="Aptos" panose="020B0004020202020204" pitchFamily="34" charset="0"/>
              </a:rPr>
            </a:br>
            <a:r>
              <a:rPr lang="it-IT" sz="1600" b="1" i="0" dirty="0">
                <a:solidFill>
                  <a:srgbClr val="000000"/>
                </a:solidFill>
                <a:effectLst/>
                <a:latin typeface="Aptos" panose="020B0004020202020204" pitchFamily="34" charset="0"/>
              </a:rPr>
              <a:t>ODCEC</a:t>
            </a:r>
            <a:r>
              <a:rPr lang="it-IT" sz="1200" b="1" i="0" dirty="0">
                <a:solidFill>
                  <a:srgbClr val="000000"/>
                </a:solidFill>
                <a:effectLst/>
                <a:latin typeface="Aptos" panose="020B0004020202020204" pitchFamily="34" charset="0"/>
              </a:rPr>
              <a:t> DI FERRARA</a:t>
            </a:r>
            <a:r>
              <a:rPr lang="it-IT" sz="1200" dirty="0"/>
              <a:t> </a:t>
            </a:r>
            <a:endParaRPr lang="it-IT" sz="1200" dirty="0">
              <a:noFill/>
            </a:endParaRPr>
          </a:p>
        </p:txBody>
      </p:sp>
    </p:spTree>
    <p:extLst>
      <p:ext uri="{BB962C8B-B14F-4D97-AF65-F5344CB8AC3E}">
        <p14:creationId xmlns:p14="http://schemas.microsoft.com/office/powerpoint/2010/main" val="40740528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326367F7-6BB5-B812-C1D5-E3FC91E95CD9}"/>
              </a:ext>
            </a:extLst>
          </p:cNvPr>
          <p:cNvSpPr/>
          <p:nvPr/>
        </p:nvSpPr>
        <p:spPr>
          <a:xfrm>
            <a:off x="525780" y="594359"/>
            <a:ext cx="10979283" cy="5071745"/>
          </a:xfrm>
          <a:prstGeom prst="rect">
            <a:avLst/>
          </a:prstGeom>
          <a:no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9282E9D7-B60F-F44A-69AD-C9C2F26D15B7}"/>
              </a:ext>
            </a:extLst>
          </p:cNvPr>
          <p:cNvSpPr txBox="1"/>
          <p:nvPr/>
        </p:nvSpPr>
        <p:spPr>
          <a:xfrm>
            <a:off x="982980" y="2468880"/>
            <a:ext cx="10683240" cy="830997"/>
          </a:xfrm>
          <a:prstGeom prst="rect">
            <a:avLst/>
          </a:prstGeom>
          <a:noFill/>
        </p:spPr>
        <p:txBody>
          <a:bodyPr wrap="square" rtlCol="0">
            <a:spAutoFit/>
          </a:bodyPr>
          <a:lstStyle/>
          <a:p>
            <a:pPr algn="ctr"/>
            <a:r>
              <a:rPr lang="it-IT" sz="4800" b="1" dirty="0">
                <a:solidFill>
                  <a:schemeClr val="accent6">
                    <a:lumMod val="75000"/>
                  </a:schemeClr>
                </a:solidFill>
              </a:rPr>
              <a:t>GRAZIE PER L’ATTENZIONE</a:t>
            </a:r>
          </a:p>
        </p:txBody>
      </p:sp>
      <p:pic>
        <p:nvPicPr>
          <p:cNvPr id="13" name="Immagine 12">
            <a:extLst>
              <a:ext uri="{FF2B5EF4-FFF2-40B4-BE49-F238E27FC236}">
                <a16:creationId xmlns:a16="http://schemas.microsoft.com/office/drawing/2014/main" id="{30551B4A-069B-B182-F250-313691B2BF96}"/>
              </a:ext>
            </a:extLst>
          </p:cNvPr>
          <p:cNvPicPr>
            <a:picLocks noChangeAspect="1"/>
          </p:cNvPicPr>
          <p:nvPr/>
        </p:nvPicPr>
        <p:blipFill>
          <a:blip r:embed="rId2"/>
          <a:stretch>
            <a:fillRect/>
          </a:stretch>
        </p:blipFill>
        <p:spPr>
          <a:xfrm>
            <a:off x="680383" y="5758815"/>
            <a:ext cx="10601325" cy="504825"/>
          </a:xfrm>
          <a:prstGeom prst="rect">
            <a:avLst/>
          </a:prstGeom>
        </p:spPr>
      </p:pic>
      <p:sp>
        <p:nvSpPr>
          <p:cNvPr id="14" name="Segnaposto data 13">
            <a:extLst>
              <a:ext uri="{FF2B5EF4-FFF2-40B4-BE49-F238E27FC236}">
                <a16:creationId xmlns:a16="http://schemas.microsoft.com/office/drawing/2014/main" id="{566B3737-28E6-02EE-1E73-9153E18597EE}"/>
              </a:ext>
            </a:extLst>
          </p:cNvPr>
          <p:cNvSpPr>
            <a:spLocks noGrp="1"/>
          </p:cNvSpPr>
          <p:nvPr>
            <p:ph type="dt" sz="half" idx="10"/>
          </p:nvPr>
        </p:nvSpPr>
        <p:spPr/>
        <p:txBody>
          <a:bodyPr/>
          <a:lstStyle/>
          <a:p>
            <a:fld id="{4542AE3D-C48D-4E00-8DD9-0F5FE7AEBD70}" type="datetime1">
              <a:rPr lang="it-IT" smtClean="0"/>
              <a:t>29/11/2024</a:t>
            </a:fld>
            <a:endParaRPr lang="it-IT"/>
          </a:p>
        </p:txBody>
      </p:sp>
      <p:sp>
        <p:nvSpPr>
          <p:cNvPr id="2" name="Rettangolo con angoli arrotondati 1">
            <a:extLst>
              <a:ext uri="{FF2B5EF4-FFF2-40B4-BE49-F238E27FC236}">
                <a16:creationId xmlns:a16="http://schemas.microsoft.com/office/drawing/2014/main" id="{DE100198-35D0-6061-E418-E5AB133C02DD}"/>
              </a:ext>
            </a:extLst>
          </p:cNvPr>
          <p:cNvSpPr/>
          <p:nvPr/>
        </p:nvSpPr>
        <p:spPr>
          <a:xfrm>
            <a:off x="9665583" y="594359"/>
            <a:ext cx="1839480" cy="669956"/>
          </a:xfrm>
          <a:prstGeom prst="roundRect">
            <a:avLst/>
          </a:prstGeom>
          <a:gradFill flip="none" rotWithShape="1">
            <a:gsLst>
              <a:gs pos="0">
                <a:schemeClr val="accent6">
                  <a:lumMod val="40000"/>
                  <a:lumOff val="60000"/>
                </a:schemeClr>
              </a:gs>
              <a:gs pos="50000">
                <a:schemeClr val="accent6">
                  <a:lumMod val="40000"/>
                  <a:lumOff val="60000"/>
                  <a:shade val="67500"/>
                  <a:satMod val="115000"/>
                </a:schemeClr>
              </a:gs>
              <a:gs pos="100000">
                <a:schemeClr val="accent6">
                  <a:lumMod val="40000"/>
                  <a:lumOff val="60000"/>
                  <a:shade val="100000"/>
                  <a:satMod val="115000"/>
                </a:schemeClr>
              </a:gs>
            </a:gsLst>
            <a:lin ang="162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i="0" dirty="0">
                <a:solidFill>
                  <a:srgbClr val="000000"/>
                </a:solidFill>
                <a:effectLst/>
                <a:latin typeface="Aptos" panose="020B0004020202020204" pitchFamily="34" charset="0"/>
              </a:rPr>
              <a:t>COMMISSIONE </a:t>
            </a:r>
            <a:r>
              <a:rPr lang="it-IT" sz="1600" b="1" i="0" dirty="0">
                <a:solidFill>
                  <a:srgbClr val="000000"/>
                </a:solidFill>
                <a:effectLst/>
                <a:latin typeface="Aptos" panose="020B0004020202020204" pitchFamily="34" charset="0"/>
              </a:rPr>
              <a:t>ESG</a:t>
            </a:r>
            <a:br>
              <a:rPr lang="it-IT" sz="1200" b="1" i="0" dirty="0">
                <a:solidFill>
                  <a:srgbClr val="000000"/>
                </a:solidFill>
                <a:effectLst/>
                <a:latin typeface="Aptos" panose="020B0004020202020204" pitchFamily="34" charset="0"/>
              </a:rPr>
            </a:br>
            <a:r>
              <a:rPr lang="it-IT" sz="1600" b="1" i="0" dirty="0">
                <a:solidFill>
                  <a:srgbClr val="000000"/>
                </a:solidFill>
                <a:effectLst/>
                <a:latin typeface="Aptos" panose="020B0004020202020204" pitchFamily="34" charset="0"/>
              </a:rPr>
              <a:t>ODCEC</a:t>
            </a:r>
            <a:r>
              <a:rPr lang="it-IT" sz="1200" b="1" i="0" dirty="0">
                <a:solidFill>
                  <a:srgbClr val="000000"/>
                </a:solidFill>
                <a:effectLst/>
                <a:latin typeface="Aptos" panose="020B0004020202020204" pitchFamily="34" charset="0"/>
              </a:rPr>
              <a:t> DI FERRARA</a:t>
            </a:r>
            <a:r>
              <a:rPr lang="it-IT" sz="1200" dirty="0"/>
              <a:t> </a:t>
            </a:r>
            <a:endParaRPr lang="it-IT" sz="1200" dirty="0">
              <a:noFill/>
            </a:endParaRPr>
          </a:p>
        </p:txBody>
      </p:sp>
    </p:spTree>
    <p:extLst>
      <p:ext uri="{BB962C8B-B14F-4D97-AF65-F5344CB8AC3E}">
        <p14:creationId xmlns:p14="http://schemas.microsoft.com/office/powerpoint/2010/main" val="1272300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6BCABF79-52B4-119D-B431-070732683599}"/>
              </a:ext>
            </a:extLst>
          </p:cNvPr>
          <p:cNvSpPr txBox="1"/>
          <p:nvPr/>
        </p:nvSpPr>
        <p:spPr>
          <a:xfrm>
            <a:off x="271604" y="1646551"/>
            <a:ext cx="2695200" cy="2718052"/>
          </a:xfrm>
          <a:prstGeom prst="rect">
            <a:avLst/>
          </a:prstGeom>
          <a:noFill/>
        </p:spPr>
        <p:txBody>
          <a:bodyPr wrap="square" rtlCol="0">
            <a:spAutoFit/>
          </a:bodyPr>
          <a:lstStyle/>
          <a:p>
            <a:pPr>
              <a:lnSpc>
                <a:spcPct val="107000"/>
              </a:lnSpc>
              <a:spcAft>
                <a:spcPts val="800"/>
              </a:spcAft>
            </a:pPr>
            <a:r>
              <a:rPr lang="it-IT" sz="1400" kern="100" dirty="0">
                <a:effectLst/>
                <a:latin typeface="Aptos" panose="020B0004020202020204" pitchFamily="34" charset="0"/>
                <a:ea typeface="Aptos" panose="020B0004020202020204" pitchFamily="34" charset="0"/>
                <a:cs typeface="Times New Roman" panose="02020603050405020304" pitchFamily="18" charset="0"/>
              </a:rPr>
              <a:t>«</a:t>
            </a:r>
            <a:r>
              <a:rPr lang="it-IT" sz="1600" kern="100" dirty="0">
                <a:effectLst/>
                <a:latin typeface="Aptos" panose="020B0004020202020204" pitchFamily="34" charset="0"/>
                <a:ea typeface="Aptos" panose="020B0004020202020204" pitchFamily="34" charset="0"/>
                <a:cs typeface="Times New Roman" panose="02020603050405020304" pitchFamily="18" charset="0"/>
              </a:rPr>
              <a:t>Essere sostenibili significa anticipare e gestire </a:t>
            </a:r>
            <a:r>
              <a:rPr lang="it-IT" sz="1600" b="1" kern="100" dirty="0">
                <a:effectLst/>
                <a:latin typeface="Aptos" panose="020B0004020202020204" pitchFamily="34" charset="0"/>
                <a:ea typeface="Aptos" panose="020B0004020202020204" pitchFamily="34" charset="0"/>
                <a:cs typeface="Times New Roman" panose="02020603050405020304" pitchFamily="18" charset="0"/>
              </a:rPr>
              <a:t>opportunità e rischi </a:t>
            </a:r>
            <a:r>
              <a:rPr lang="it-IT" sz="1600" kern="100" dirty="0">
                <a:effectLst/>
                <a:latin typeface="Aptos" panose="020B0004020202020204" pitchFamily="34" charset="0"/>
                <a:ea typeface="Aptos" panose="020B0004020202020204" pitchFamily="34" charset="0"/>
                <a:cs typeface="Times New Roman" panose="02020603050405020304" pitchFamily="18" charset="0"/>
              </a:rPr>
              <a:t>di carattere </a:t>
            </a:r>
            <a:r>
              <a:rPr lang="it-IT" sz="1600" b="1" kern="100" dirty="0">
                <a:effectLst/>
                <a:latin typeface="Aptos" panose="020B0004020202020204" pitchFamily="34" charset="0"/>
                <a:ea typeface="Aptos" panose="020B0004020202020204" pitchFamily="34" charset="0"/>
                <a:cs typeface="Times New Roman" panose="02020603050405020304" pitchFamily="18" charset="0"/>
              </a:rPr>
              <a:t>economico, sociale</a:t>
            </a:r>
            <a:r>
              <a:rPr lang="it-IT" sz="1600" kern="100" dirty="0">
                <a:effectLst/>
                <a:latin typeface="Aptos" panose="020B0004020202020204" pitchFamily="34" charset="0"/>
                <a:ea typeface="Aptos" panose="020B0004020202020204" pitchFamily="34" charset="0"/>
                <a:cs typeface="Times New Roman" panose="02020603050405020304" pitchFamily="18" charset="0"/>
              </a:rPr>
              <a:t> e </a:t>
            </a:r>
            <a:r>
              <a:rPr lang="it-IT" sz="1600" b="1" kern="100" dirty="0">
                <a:effectLst/>
                <a:latin typeface="Aptos" panose="020B0004020202020204" pitchFamily="34" charset="0"/>
                <a:ea typeface="Aptos" panose="020B0004020202020204" pitchFamily="34" charset="0"/>
                <a:cs typeface="Times New Roman" panose="02020603050405020304" pitchFamily="18" charset="0"/>
              </a:rPr>
              <a:t>ambientale</a:t>
            </a:r>
            <a:r>
              <a:rPr lang="it-IT" sz="1600" kern="100" dirty="0">
                <a:effectLst/>
                <a:latin typeface="Aptos" panose="020B0004020202020204" pitchFamily="34" charset="0"/>
                <a:ea typeface="Aptos" panose="020B0004020202020204" pitchFamily="34" charset="0"/>
                <a:cs typeface="Times New Roman" panose="02020603050405020304" pitchFamily="18" charset="0"/>
              </a:rPr>
              <a:t> presenti e futuri…. Questo approccio si traduce in vantaggio competitivo e in capacità di </a:t>
            </a:r>
            <a:r>
              <a:rPr lang="it-IT" sz="1600" b="1" kern="100" dirty="0">
                <a:effectLst/>
                <a:latin typeface="Aptos" panose="020B0004020202020204" pitchFamily="34" charset="0"/>
                <a:ea typeface="Aptos" panose="020B0004020202020204" pitchFamily="34" charset="0"/>
                <a:cs typeface="Times New Roman" panose="02020603050405020304" pitchFamily="18" charset="0"/>
              </a:rPr>
              <a:t>creare valore nel lungo periodo»</a:t>
            </a:r>
            <a:endParaRPr lang="it-IT" sz="1400" b="1"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5" name="Ovale 4">
            <a:extLst>
              <a:ext uri="{FF2B5EF4-FFF2-40B4-BE49-F238E27FC236}">
                <a16:creationId xmlns:a16="http://schemas.microsoft.com/office/drawing/2014/main" id="{55207E71-8C4B-A5D9-E140-F5A733ECAC8B}"/>
              </a:ext>
            </a:extLst>
          </p:cNvPr>
          <p:cNvSpPr/>
          <p:nvPr/>
        </p:nvSpPr>
        <p:spPr>
          <a:xfrm>
            <a:off x="3625985" y="1272230"/>
            <a:ext cx="4105904" cy="3982676"/>
          </a:xfrm>
          <a:prstGeom prst="ellipse">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50053C6C-01EF-6D69-D4AE-4D9D071A6B71}"/>
              </a:ext>
            </a:extLst>
          </p:cNvPr>
          <p:cNvSpPr txBox="1"/>
          <p:nvPr/>
        </p:nvSpPr>
        <p:spPr>
          <a:xfrm>
            <a:off x="2946548" y="2485104"/>
            <a:ext cx="3120414" cy="1384995"/>
          </a:xfrm>
          <a:prstGeom prst="rect">
            <a:avLst/>
          </a:prstGeom>
          <a:solidFill>
            <a:schemeClr val="bg1"/>
          </a:solidFill>
        </p:spPr>
        <p:txBody>
          <a:bodyPr wrap="square" rtlCol="0">
            <a:spAutoFit/>
          </a:bodyPr>
          <a:lstStyle/>
          <a:p>
            <a:r>
              <a:rPr lang="it-IT" sz="3200" b="1" i="1" dirty="0">
                <a:solidFill>
                  <a:schemeClr val="tx2">
                    <a:lumMod val="75000"/>
                    <a:lumOff val="25000"/>
                  </a:schemeClr>
                </a:solidFill>
              </a:rPr>
              <a:t>Il concetto di</a:t>
            </a:r>
          </a:p>
          <a:p>
            <a:r>
              <a:rPr lang="it-IT" sz="3200" i="1" dirty="0">
                <a:solidFill>
                  <a:srgbClr val="C00000"/>
                </a:solidFill>
              </a:rPr>
              <a:t> </a:t>
            </a:r>
            <a:r>
              <a:rPr lang="it-IT" sz="3200" b="1" i="1" dirty="0">
                <a:solidFill>
                  <a:schemeClr val="tx2">
                    <a:lumMod val="75000"/>
                    <a:lumOff val="25000"/>
                  </a:schemeClr>
                </a:solidFill>
              </a:rPr>
              <a:t>Sostenibilità</a:t>
            </a:r>
          </a:p>
          <a:p>
            <a:endParaRPr lang="it-IT" sz="2000" dirty="0"/>
          </a:p>
        </p:txBody>
      </p:sp>
      <p:sp>
        <p:nvSpPr>
          <p:cNvPr id="13" name="Terminatore 12">
            <a:extLst>
              <a:ext uri="{FF2B5EF4-FFF2-40B4-BE49-F238E27FC236}">
                <a16:creationId xmlns:a16="http://schemas.microsoft.com/office/drawing/2014/main" id="{2901E9BE-E8A0-B4EE-7037-B1D6481F250E}"/>
              </a:ext>
            </a:extLst>
          </p:cNvPr>
          <p:cNvSpPr/>
          <p:nvPr/>
        </p:nvSpPr>
        <p:spPr>
          <a:xfrm>
            <a:off x="5948015" y="119397"/>
            <a:ext cx="5133488" cy="1705841"/>
          </a:xfrm>
          <a:prstGeom prst="flowChartTerminator">
            <a:avLst/>
          </a:prstGeom>
          <a:solidFill>
            <a:schemeClr val="tx2">
              <a:lumMod val="10000"/>
              <a:lumOff val="90000"/>
            </a:schemeClr>
          </a:solidFill>
          <a:ln>
            <a:solidFill>
              <a:schemeClr val="tx2">
                <a:lumMod val="10000"/>
                <a:lumOff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5" name="Immagine 14" descr="Immagini di Ambiente - Download gratuiti su Freepik">
            <a:extLst>
              <a:ext uri="{FF2B5EF4-FFF2-40B4-BE49-F238E27FC236}">
                <a16:creationId xmlns:a16="http://schemas.microsoft.com/office/drawing/2014/main" id="{C3EA333E-FA45-6538-AE4B-F74E85F6BBF2}"/>
              </a:ext>
            </a:extLst>
          </p:cNvPr>
          <p:cNvPicPr>
            <a:picLocks noChangeAspect="1"/>
          </p:cNvPicPr>
          <p:nvPr/>
        </p:nvPicPr>
        <p:blipFill rotWithShape="1">
          <a:blip r:embed="rId2">
            <a:extLst>
              <a:ext uri="{28A0092B-C50C-407E-A947-70E740481C1C}">
                <a14:useLocalDpi xmlns:a14="http://schemas.microsoft.com/office/drawing/2010/main" val="0"/>
              </a:ext>
            </a:extLst>
          </a:blip>
          <a:srcRect l="10012" t="11513" b="-35"/>
          <a:stretch/>
        </p:blipFill>
        <p:spPr bwMode="auto">
          <a:xfrm>
            <a:off x="6229351" y="630627"/>
            <a:ext cx="746798" cy="1102825"/>
          </a:xfrm>
          <a:prstGeom prst="rect">
            <a:avLst/>
          </a:prstGeom>
          <a:noFill/>
          <a:ln>
            <a:noFill/>
          </a:ln>
          <a:extLst>
            <a:ext uri="{53640926-AAD7-44D8-BBD7-CCE9431645EC}">
              <a14:shadowObscured xmlns:a14="http://schemas.microsoft.com/office/drawing/2010/main"/>
            </a:ext>
          </a:extLst>
        </p:spPr>
      </p:pic>
      <p:sp>
        <p:nvSpPr>
          <p:cNvPr id="16" name="CasellaDiTesto 15">
            <a:extLst>
              <a:ext uri="{FF2B5EF4-FFF2-40B4-BE49-F238E27FC236}">
                <a16:creationId xmlns:a16="http://schemas.microsoft.com/office/drawing/2014/main" id="{62AE3EDD-11B9-83D8-80FF-AE62D3764A7F}"/>
              </a:ext>
            </a:extLst>
          </p:cNvPr>
          <p:cNvSpPr txBox="1"/>
          <p:nvPr/>
        </p:nvSpPr>
        <p:spPr>
          <a:xfrm>
            <a:off x="6340070" y="200282"/>
            <a:ext cx="2089916" cy="646331"/>
          </a:xfrm>
          <a:prstGeom prst="rect">
            <a:avLst/>
          </a:prstGeom>
          <a:noFill/>
        </p:spPr>
        <p:txBody>
          <a:bodyPr wrap="square" rtlCol="0">
            <a:spAutoFit/>
          </a:bodyPr>
          <a:lstStyle/>
          <a:p>
            <a:r>
              <a:rPr lang="it-IT" sz="1600" b="1" i="1" dirty="0"/>
              <a:t>Aspetti Ambientali</a:t>
            </a:r>
          </a:p>
          <a:p>
            <a:endParaRPr lang="it-IT" sz="2000" dirty="0"/>
          </a:p>
        </p:txBody>
      </p:sp>
      <p:sp>
        <p:nvSpPr>
          <p:cNvPr id="18" name="CasellaDiTesto 17">
            <a:extLst>
              <a:ext uri="{FF2B5EF4-FFF2-40B4-BE49-F238E27FC236}">
                <a16:creationId xmlns:a16="http://schemas.microsoft.com/office/drawing/2014/main" id="{F7CC1213-366C-123E-FEEC-71521DE72EFC}"/>
              </a:ext>
            </a:extLst>
          </p:cNvPr>
          <p:cNvSpPr txBox="1"/>
          <p:nvPr/>
        </p:nvSpPr>
        <p:spPr>
          <a:xfrm>
            <a:off x="6976149" y="482577"/>
            <a:ext cx="4306471" cy="1661993"/>
          </a:xfrm>
          <a:prstGeom prst="rect">
            <a:avLst/>
          </a:prstGeom>
          <a:noFill/>
        </p:spPr>
        <p:txBody>
          <a:bodyPr wrap="square">
            <a:spAutoFit/>
          </a:bodyPr>
          <a:lstStyle/>
          <a:p>
            <a:r>
              <a:rPr lang="it-IT" sz="14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Valutazione degli impatti di processi, </a:t>
            </a:r>
            <a:r>
              <a:rPr lang="it-IT" sz="14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prodotti e servizi </a:t>
            </a:r>
            <a:r>
              <a:rPr lang="it-IT" sz="14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su risorse naturali</a:t>
            </a:r>
            <a:r>
              <a:rPr lang="it-IT" sz="14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 aria, acqua, suolo, biodiversità e salute umana</a:t>
            </a:r>
            <a:r>
              <a:rPr lang="it-IT" sz="14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 e relativo </a:t>
            </a:r>
            <a:r>
              <a:rPr lang="it-IT" sz="14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corretto utilizzo di tali risorse </a:t>
            </a:r>
            <a:r>
              <a:rPr lang="it-IT" sz="14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e delle </a:t>
            </a:r>
          </a:p>
          <a:p>
            <a:r>
              <a:rPr lang="it-IT" sz="14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sostanze chimiche </a:t>
            </a:r>
            <a:r>
              <a:rPr lang="it-IT" sz="1400" kern="100" dirty="0">
                <a:latin typeface="Aptos" panose="020B0004020202020204" pitchFamily="34" charset="0"/>
                <a:ea typeface="Aptos" panose="020B0004020202020204" pitchFamily="34" charset="0"/>
                <a:cs typeface="Times New Roman" panose="02020603050405020304" pitchFamily="18" charset="0"/>
              </a:rPr>
              <a:t>nei processi produttivi e nei </a:t>
            </a:r>
          </a:p>
          <a:p>
            <a:r>
              <a:rPr lang="it-IT" sz="1400" kern="100" dirty="0">
                <a:latin typeface="Aptos" panose="020B0004020202020204" pitchFamily="34" charset="0"/>
                <a:ea typeface="Aptos" panose="020B0004020202020204" pitchFamily="34" charset="0"/>
                <a:cs typeface="Times New Roman" panose="02020603050405020304" pitchFamily="18" charset="0"/>
              </a:rPr>
              <a:t>prodotti finiti.</a:t>
            </a:r>
          </a:p>
          <a:p>
            <a:endParaRPr lang="it-IT" dirty="0"/>
          </a:p>
        </p:txBody>
      </p:sp>
      <p:sp>
        <p:nvSpPr>
          <p:cNvPr id="19" name="Rettangolo 18">
            <a:extLst>
              <a:ext uri="{FF2B5EF4-FFF2-40B4-BE49-F238E27FC236}">
                <a16:creationId xmlns:a16="http://schemas.microsoft.com/office/drawing/2014/main" id="{AACFE74C-43A3-7349-0419-31DE4F41AA9A}"/>
              </a:ext>
            </a:extLst>
          </p:cNvPr>
          <p:cNvSpPr/>
          <p:nvPr/>
        </p:nvSpPr>
        <p:spPr>
          <a:xfrm>
            <a:off x="10911956" y="119397"/>
            <a:ext cx="582211"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it-IT" sz="5400" b="1" cap="none" spc="0" dirty="0">
                <a:ln/>
                <a:solidFill>
                  <a:schemeClr val="accent4"/>
                </a:solidFill>
                <a:effectLst/>
              </a:rPr>
              <a:t>E</a:t>
            </a:r>
          </a:p>
        </p:txBody>
      </p:sp>
      <p:sp>
        <p:nvSpPr>
          <p:cNvPr id="20" name="Terminatore 19">
            <a:extLst>
              <a:ext uri="{FF2B5EF4-FFF2-40B4-BE49-F238E27FC236}">
                <a16:creationId xmlns:a16="http://schemas.microsoft.com/office/drawing/2014/main" id="{32AE3547-2F16-7F6A-5F7F-8D29E081447A}"/>
              </a:ext>
            </a:extLst>
          </p:cNvPr>
          <p:cNvSpPr/>
          <p:nvPr/>
        </p:nvSpPr>
        <p:spPr>
          <a:xfrm>
            <a:off x="6229352" y="1913833"/>
            <a:ext cx="5133488" cy="1617541"/>
          </a:xfrm>
          <a:prstGeom prst="flowChartTerminator">
            <a:avLst/>
          </a:prstGeom>
          <a:solidFill>
            <a:schemeClr val="accent5">
              <a:lumMod val="40000"/>
              <a:lumOff val="60000"/>
            </a:schemeClr>
          </a:solidFill>
          <a:ln>
            <a:solidFill>
              <a:schemeClr val="accent5">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CasellaDiTesto 20">
            <a:extLst>
              <a:ext uri="{FF2B5EF4-FFF2-40B4-BE49-F238E27FC236}">
                <a16:creationId xmlns:a16="http://schemas.microsoft.com/office/drawing/2014/main" id="{2BDE60D8-79A0-E1CE-F509-C8B2DAD6AABB}"/>
              </a:ext>
            </a:extLst>
          </p:cNvPr>
          <p:cNvSpPr txBox="1"/>
          <p:nvPr/>
        </p:nvSpPr>
        <p:spPr>
          <a:xfrm>
            <a:off x="6619942" y="1903757"/>
            <a:ext cx="1903481" cy="369332"/>
          </a:xfrm>
          <a:prstGeom prst="rect">
            <a:avLst/>
          </a:prstGeom>
          <a:noFill/>
        </p:spPr>
        <p:txBody>
          <a:bodyPr wrap="square" rtlCol="0">
            <a:spAutoFit/>
          </a:bodyPr>
          <a:lstStyle/>
          <a:p>
            <a:r>
              <a:rPr lang="it-IT" sz="1600" b="1" i="1" dirty="0"/>
              <a:t>Aspetti</a:t>
            </a:r>
            <a:r>
              <a:rPr lang="it-IT" b="1" dirty="0"/>
              <a:t> </a:t>
            </a:r>
            <a:r>
              <a:rPr lang="it-IT" sz="1600" b="1" i="1" dirty="0"/>
              <a:t>Sociali</a:t>
            </a:r>
            <a:endParaRPr lang="it-IT" b="1" i="1" dirty="0"/>
          </a:p>
        </p:txBody>
      </p:sp>
      <p:pic>
        <p:nvPicPr>
          <p:cNvPr id="22" name="Immagine 21" descr="Lo Stato sociale spiegato agli italiani | Associazione &quot;Contro le Barriere&quot;">
            <a:extLst>
              <a:ext uri="{FF2B5EF4-FFF2-40B4-BE49-F238E27FC236}">
                <a16:creationId xmlns:a16="http://schemas.microsoft.com/office/drawing/2014/main" id="{76DC3504-50C6-9B77-45A8-D6A8ECDCD36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51734" y="2382296"/>
            <a:ext cx="1033757" cy="888581"/>
          </a:xfrm>
          <a:prstGeom prst="rect">
            <a:avLst/>
          </a:prstGeom>
          <a:noFill/>
          <a:ln>
            <a:noFill/>
          </a:ln>
        </p:spPr>
      </p:pic>
      <p:sp>
        <p:nvSpPr>
          <p:cNvPr id="23" name="CasellaDiTesto 22">
            <a:extLst>
              <a:ext uri="{FF2B5EF4-FFF2-40B4-BE49-F238E27FC236}">
                <a16:creationId xmlns:a16="http://schemas.microsoft.com/office/drawing/2014/main" id="{0794E3C2-780C-E2D1-9863-5C69A4936969}"/>
              </a:ext>
            </a:extLst>
          </p:cNvPr>
          <p:cNvSpPr txBox="1"/>
          <p:nvPr/>
        </p:nvSpPr>
        <p:spPr>
          <a:xfrm>
            <a:off x="7487832" y="2188868"/>
            <a:ext cx="3766849" cy="1569660"/>
          </a:xfrm>
          <a:prstGeom prst="rect">
            <a:avLst/>
          </a:prstGeom>
          <a:noFill/>
        </p:spPr>
        <p:txBody>
          <a:bodyPr wrap="square" rtlCol="0">
            <a:spAutoFit/>
          </a:bodyPr>
          <a:lstStyle/>
          <a:p>
            <a:r>
              <a:rPr lang="it-IT" sz="1400" b="1" kern="100" dirty="0">
                <a:effectLst/>
                <a:latin typeface="Aptos" panose="020B0004020202020204" pitchFamily="34" charset="0"/>
                <a:ea typeface="Aptos" panose="020B0004020202020204" pitchFamily="34" charset="0"/>
                <a:cs typeface="Times New Roman" panose="02020603050405020304" pitchFamily="18" charset="0"/>
              </a:rPr>
              <a:t>Sicurezza e salute</a:t>
            </a:r>
            <a:r>
              <a:rPr lang="it-IT" sz="1400" kern="100" dirty="0">
                <a:effectLst/>
                <a:latin typeface="Aptos" panose="020B0004020202020204" pitchFamily="34" charset="0"/>
                <a:ea typeface="Aptos" panose="020B0004020202020204" pitchFamily="34" charset="0"/>
                <a:cs typeface="Times New Roman" panose="02020603050405020304" pitchFamily="18" charset="0"/>
              </a:rPr>
              <a:t> sul lavoro, </a:t>
            </a:r>
            <a:r>
              <a:rPr lang="it-IT" sz="1400" b="1" kern="100" dirty="0">
                <a:effectLst/>
                <a:latin typeface="Aptos" panose="020B0004020202020204" pitchFamily="34" charset="0"/>
                <a:ea typeface="Aptos" panose="020B0004020202020204" pitchFamily="34" charset="0"/>
                <a:cs typeface="Times New Roman" panose="02020603050405020304" pitchFamily="18" charset="0"/>
              </a:rPr>
              <a:t>condizioni di lavoro, diritti dei lavoratori, diritti umani</a:t>
            </a:r>
            <a:r>
              <a:rPr lang="it-IT" sz="1400" kern="100" dirty="0">
                <a:effectLst/>
                <a:latin typeface="Aptos" panose="020B0004020202020204" pitchFamily="34" charset="0"/>
                <a:ea typeface="Aptos" panose="020B0004020202020204" pitchFamily="34" charset="0"/>
                <a:cs typeface="Times New Roman" panose="02020603050405020304" pitchFamily="18" charset="0"/>
              </a:rPr>
              <a:t>, partecipazione ed </a:t>
            </a:r>
            <a:r>
              <a:rPr lang="it-IT" sz="1400" b="1" kern="100" dirty="0">
                <a:effectLst/>
                <a:latin typeface="Aptos" panose="020B0004020202020204" pitchFamily="34" charset="0"/>
                <a:ea typeface="Aptos" panose="020B0004020202020204" pitchFamily="34" charset="0"/>
                <a:cs typeface="Times New Roman" panose="02020603050405020304" pitchFamily="18" charset="0"/>
              </a:rPr>
              <a:t>equità di genere</a:t>
            </a:r>
            <a:r>
              <a:rPr lang="it-IT" sz="1400" kern="100" dirty="0">
                <a:effectLst/>
                <a:latin typeface="Aptos" panose="020B0004020202020204" pitchFamily="34" charset="0"/>
                <a:ea typeface="Aptos" panose="020B0004020202020204" pitchFamily="34" charset="0"/>
                <a:cs typeface="Times New Roman" panose="02020603050405020304" pitchFamily="18" charset="0"/>
              </a:rPr>
              <a:t>, gestione sostenibile della </a:t>
            </a:r>
            <a:r>
              <a:rPr lang="it-IT" sz="1400" b="1" kern="100" dirty="0">
                <a:effectLst/>
                <a:latin typeface="Aptos" panose="020B0004020202020204" pitchFamily="34" charset="0"/>
                <a:ea typeface="Aptos" panose="020B0004020202020204" pitchFamily="34" charset="0"/>
                <a:cs typeface="Times New Roman" panose="02020603050405020304" pitchFamily="18" charset="0"/>
              </a:rPr>
              <a:t>supply chain, lavoro minorile, giusta remunerazione e condizioni di lavoro dignitose</a:t>
            </a:r>
            <a:r>
              <a:rPr lang="it-IT" sz="1400" kern="100" dirty="0">
                <a:effectLst/>
                <a:latin typeface="Aptos" panose="020B0004020202020204" pitchFamily="34" charset="0"/>
                <a:ea typeface="Aptos" panose="020B0004020202020204" pitchFamily="34" charset="0"/>
                <a:cs typeface="Times New Roman" panose="02020603050405020304" pitchFamily="18" charset="0"/>
              </a:rPr>
              <a:t>, ecc</a:t>
            </a:r>
            <a:r>
              <a:rPr lang="it-IT" sz="1200" kern="100" dirty="0">
                <a:effectLst/>
                <a:latin typeface="Aptos" panose="020B0004020202020204" pitchFamily="34" charset="0"/>
                <a:ea typeface="Aptos" panose="020B0004020202020204" pitchFamily="34" charset="0"/>
                <a:cs typeface="Times New Roman" panose="02020603050405020304" pitchFamily="18" charset="0"/>
              </a:rPr>
              <a:t>.</a:t>
            </a:r>
          </a:p>
          <a:p>
            <a:endParaRPr lang="it-IT" sz="1200" dirty="0"/>
          </a:p>
        </p:txBody>
      </p:sp>
      <p:sp>
        <p:nvSpPr>
          <p:cNvPr id="24" name="Rettangolo 23">
            <a:extLst>
              <a:ext uri="{FF2B5EF4-FFF2-40B4-BE49-F238E27FC236}">
                <a16:creationId xmlns:a16="http://schemas.microsoft.com/office/drawing/2014/main" id="{0A3189A2-C242-B3D6-086B-FDC4FCAB39E1}"/>
              </a:ext>
            </a:extLst>
          </p:cNvPr>
          <p:cNvSpPr/>
          <p:nvPr/>
        </p:nvSpPr>
        <p:spPr>
          <a:xfrm>
            <a:off x="11064076" y="1611302"/>
            <a:ext cx="598241"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it-IT" sz="5400" b="1" cap="none" spc="0" dirty="0">
                <a:ln>
                  <a:solidFill>
                    <a:schemeClr val="accent2">
                      <a:lumMod val="75000"/>
                    </a:schemeClr>
                  </a:solidFill>
                </a:ln>
                <a:solidFill>
                  <a:schemeClr val="accent5">
                    <a:lumMod val="40000"/>
                    <a:lumOff val="60000"/>
                  </a:schemeClr>
                </a:solidFill>
                <a:effectLst/>
              </a:rPr>
              <a:t>S</a:t>
            </a:r>
          </a:p>
        </p:txBody>
      </p:sp>
      <p:sp>
        <p:nvSpPr>
          <p:cNvPr id="25" name="Terminatore 24">
            <a:extLst>
              <a:ext uri="{FF2B5EF4-FFF2-40B4-BE49-F238E27FC236}">
                <a16:creationId xmlns:a16="http://schemas.microsoft.com/office/drawing/2014/main" id="{6DF2D80A-BFDC-1714-E6F8-13AC26C3FE0B}"/>
              </a:ext>
            </a:extLst>
          </p:cNvPr>
          <p:cNvSpPr/>
          <p:nvPr/>
        </p:nvSpPr>
        <p:spPr>
          <a:xfrm>
            <a:off x="6188709" y="3640580"/>
            <a:ext cx="5174131" cy="1632291"/>
          </a:xfrm>
          <a:prstGeom prst="flowChartTerminator">
            <a:avLst/>
          </a:prstGeom>
          <a:solidFill>
            <a:schemeClr val="accent2">
              <a:lumMod val="40000"/>
              <a:lumOff val="60000"/>
            </a:schemeClr>
          </a:solidFill>
          <a:ln>
            <a:solidFill>
              <a:schemeClr val="accent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accent2">
                  <a:lumMod val="40000"/>
                  <a:lumOff val="60000"/>
                </a:schemeClr>
              </a:solidFill>
            </a:endParaRPr>
          </a:p>
        </p:txBody>
      </p:sp>
      <p:sp>
        <p:nvSpPr>
          <p:cNvPr id="26" name="CasellaDiTesto 25">
            <a:extLst>
              <a:ext uri="{FF2B5EF4-FFF2-40B4-BE49-F238E27FC236}">
                <a16:creationId xmlns:a16="http://schemas.microsoft.com/office/drawing/2014/main" id="{CE978F39-1D40-D29B-BF19-713EF3E8FB1D}"/>
              </a:ext>
            </a:extLst>
          </p:cNvPr>
          <p:cNvSpPr txBox="1"/>
          <p:nvPr/>
        </p:nvSpPr>
        <p:spPr>
          <a:xfrm>
            <a:off x="6522649" y="3641294"/>
            <a:ext cx="2438239" cy="338554"/>
          </a:xfrm>
          <a:prstGeom prst="rect">
            <a:avLst/>
          </a:prstGeom>
          <a:noFill/>
        </p:spPr>
        <p:txBody>
          <a:bodyPr wrap="square" rtlCol="0">
            <a:spAutoFit/>
          </a:bodyPr>
          <a:lstStyle/>
          <a:p>
            <a:r>
              <a:rPr lang="it-IT" sz="1600" b="1" i="1" dirty="0"/>
              <a:t>Aspetti di Governance</a:t>
            </a:r>
          </a:p>
        </p:txBody>
      </p:sp>
      <p:pic>
        <p:nvPicPr>
          <p:cNvPr id="29" name="Immagine 28" descr="Governance - Better Boards">
            <a:extLst>
              <a:ext uri="{FF2B5EF4-FFF2-40B4-BE49-F238E27FC236}">
                <a16:creationId xmlns:a16="http://schemas.microsoft.com/office/drawing/2014/main" id="{034DCB65-CAF9-0F89-4BC7-212F190F3B8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40071" y="4114861"/>
            <a:ext cx="1391818" cy="925981"/>
          </a:xfrm>
          <a:prstGeom prst="rect">
            <a:avLst/>
          </a:prstGeom>
          <a:noFill/>
          <a:ln>
            <a:noFill/>
          </a:ln>
        </p:spPr>
      </p:pic>
      <p:sp>
        <p:nvSpPr>
          <p:cNvPr id="30" name="CasellaDiTesto 29">
            <a:extLst>
              <a:ext uri="{FF2B5EF4-FFF2-40B4-BE49-F238E27FC236}">
                <a16:creationId xmlns:a16="http://schemas.microsoft.com/office/drawing/2014/main" id="{4C7A3C40-D857-0FAC-3642-EF00C055EC23}"/>
              </a:ext>
            </a:extLst>
          </p:cNvPr>
          <p:cNvSpPr txBox="1"/>
          <p:nvPr/>
        </p:nvSpPr>
        <p:spPr>
          <a:xfrm>
            <a:off x="7720111" y="3884302"/>
            <a:ext cx="3534571" cy="1384995"/>
          </a:xfrm>
          <a:prstGeom prst="rect">
            <a:avLst/>
          </a:prstGeom>
          <a:noFill/>
        </p:spPr>
        <p:txBody>
          <a:bodyPr wrap="square" rtlCol="0">
            <a:spAutoFit/>
          </a:bodyPr>
          <a:lstStyle/>
          <a:p>
            <a:r>
              <a:rPr lang="it-IT" sz="1400" dirty="0">
                <a:effectLst/>
                <a:latin typeface="Aptos" panose="020B0004020202020204" pitchFamily="34" charset="0"/>
                <a:ea typeface="Aptos" panose="020B0004020202020204" pitchFamily="34" charset="0"/>
                <a:cs typeface="Times New Roman" panose="02020603050405020304" pitchFamily="18" charset="0"/>
              </a:rPr>
              <a:t>Regole e principi di </a:t>
            </a:r>
            <a:r>
              <a:rPr lang="it-IT" sz="1400" b="1" dirty="0">
                <a:effectLst/>
                <a:latin typeface="Aptos" panose="020B0004020202020204" pitchFamily="34" charset="0"/>
                <a:ea typeface="Aptos" panose="020B0004020202020204" pitchFamily="34" charset="0"/>
                <a:cs typeface="Times New Roman" panose="02020603050405020304" pitchFamily="18" charset="0"/>
              </a:rPr>
              <a:t>corporate governance e corporate </a:t>
            </a:r>
            <a:r>
              <a:rPr lang="it-IT" sz="1400" b="1" dirty="0" err="1">
                <a:effectLst/>
                <a:latin typeface="Aptos" panose="020B0004020202020204" pitchFamily="34" charset="0"/>
                <a:ea typeface="Aptos" panose="020B0004020202020204" pitchFamily="34" charset="0"/>
                <a:cs typeface="Times New Roman" panose="02020603050405020304" pitchFamily="18" charset="0"/>
              </a:rPr>
              <a:t>behaviour</a:t>
            </a:r>
            <a:r>
              <a:rPr lang="it-IT" sz="1400" dirty="0">
                <a:effectLst/>
                <a:latin typeface="Aptos" panose="020B0004020202020204" pitchFamily="34" charset="0"/>
                <a:ea typeface="Aptos" panose="020B0004020202020204" pitchFamily="34" charset="0"/>
                <a:cs typeface="Times New Roman" panose="02020603050405020304" pitchFamily="18" charset="0"/>
              </a:rPr>
              <a:t> per definire composizione </a:t>
            </a:r>
            <a:r>
              <a:rPr lang="it-IT" sz="1400" b="1" dirty="0">
                <a:effectLst/>
                <a:latin typeface="Aptos" panose="020B0004020202020204" pitchFamily="34" charset="0"/>
                <a:ea typeface="Aptos" panose="020B0004020202020204" pitchFamily="34" charset="0"/>
                <a:cs typeface="Times New Roman" panose="02020603050405020304" pitchFamily="18" charset="0"/>
              </a:rPr>
              <a:t>dei Board</a:t>
            </a:r>
            <a:r>
              <a:rPr lang="it-IT" sz="1400" dirty="0">
                <a:effectLst/>
                <a:latin typeface="Aptos" panose="020B0004020202020204" pitchFamily="34" charset="0"/>
                <a:ea typeface="Aptos" panose="020B0004020202020204" pitchFamily="34" charset="0"/>
                <a:cs typeface="Times New Roman" panose="02020603050405020304" pitchFamily="18" charset="0"/>
              </a:rPr>
              <a:t>, remunerazioni, </a:t>
            </a:r>
            <a:r>
              <a:rPr lang="it-IT" sz="1400" b="1" dirty="0">
                <a:effectLst/>
                <a:latin typeface="Aptos" panose="020B0004020202020204" pitchFamily="34" charset="0"/>
                <a:ea typeface="Aptos" panose="020B0004020202020204" pitchFamily="34" charset="0"/>
                <a:cs typeface="Times New Roman" panose="02020603050405020304" pitchFamily="18" charset="0"/>
              </a:rPr>
              <a:t>assetti proprietari</a:t>
            </a:r>
            <a:r>
              <a:rPr lang="it-IT" sz="1400" dirty="0">
                <a:effectLst/>
                <a:latin typeface="Aptos" panose="020B0004020202020204" pitchFamily="34" charset="0"/>
                <a:ea typeface="Aptos" panose="020B0004020202020204" pitchFamily="34" charset="0"/>
                <a:cs typeface="Times New Roman" panose="02020603050405020304" pitchFamily="18" charset="0"/>
              </a:rPr>
              <a:t>, sistemi di </a:t>
            </a:r>
            <a:r>
              <a:rPr lang="it-IT" sz="1400" b="1" dirty="0" err="1">
                <a:effectLst/>
                <a:latin typeface="Aptos" panose="020B0004020202020204" pitchFamily="34" charset="0"/>
                <a:ea typeface="Aptos" panose="020B0004020202020204" pitchFamily="34" charset="0"/>
                <a:cs typeface="Times New Roman" panose="02020603050405020304" pitchFamily="18" charset="0"/>
              </a:rPr>
              <a:t>financial</a:t>
            </a:r>
            <a:r>
              <a:rPr lang="it-IT" sz="1400" b="1" dirty="0">
                <a:effectLst/>
                <a:latin typeface="Aptos" panose="020B0004020202020204" pitchFamily="34" charset="0"/>
                <a:ea typeface="Aptos" panose="020B0004020202020204" pitchFamily="34" charset="0"/>
                <a:cs typeface="Times New Roman" panose="02020603050405020304" pitchFamily="18" charset="0"/>
              </a:rPr>
              <a:t> reporting, pratiche etiche, tax </a:t>
            </a:r>
            <a:r>
              <a:rPr lang="it-IT" sz="1400" b="1" dirty="0" err="1">
                <a:effectLst/>
                <a:latin typeface="Aptos" panose="020B0004020202020204" pitchFamily="34" charset="0"/>
                <a:ea typeface="Aptos" panose="020B0004020202020204" pitchFamily="34" charset="0"/>
                <a:cs typeface="Times New Roman" panose="02020603050405020304" pitchFamily="18" charset="0"/>
              </a:rPr>
              <a:t>transparency</a:t>
            </a:r>
            <a:r>
              <a:rPr lang="it-IT" sz="1400" b="1" dirty="0">
                <a:effectLst/>
                <a:latin typeface="Aptos" panose="020B0004020202020204" pitchFamily="34" charset="0"/>
                <a:ea typeface="Aptos" panose="020B0004020202020204" pitchFamily="34" charset="0"/>
                <a:cs typeface="Times New Roman" panose="02020603050405020304" pitchFamily="18" charset="0"/>
              </a:rPr>
              <a:t>, anti-</a:t>
            </a:r>
            <a:r>
              <a:rPr lang="it-IT" sz="1400" b="1" dirty="0" err="1">
                <a:effectLst/>
                <a:latin typeface="Aptos" panose="020B0004020202020204" pitchFamily="34" charset="0"/>
                <a:ea typeface="Aptos" panose="020B0004020202020204" pitchFamily="34" charset="0"/>
                <a:cs typeface="Times New Roman" panose="02020603050405020304" pitchFamily="18" charset="0"/>
              </a:rPr>
              <a:t>corruption</a:t>
            </a:r>
            <a:r>
              <a:rPr lang="it-IT" sz="1400" dirty="0">
                <a:effectLst/>
                <a:latin typeface="Aptos" panose="020B0004020202020204" pitchFamily="34" charset="0"/>
                <a:ea typeface="Aptos" panose="020B0004020202020204" pitchFamily="34" charset="0"/>
                <a:cs typeface="Times New Roman" panose="02020603050405020304" pitchFamily="18" charset="0"/>
              </a:rPr>
              <a:t>, ecc.</a:t>
            </a:r>
            <a:endParaRPr lang="it-IT" sz="1400" dirty="0"/>
          </a:p>
        </p:txBody>
      </p:sp>
      <p:sp>
        <p:nvSpPr>
          <p:cNvPr id="31" name="Rettangolo 30">
            <a:extLst>
              <a:ext uri="{FF2B5EF4-FFF2-40B4-BE49-F238E27FC236}">
                <a16:creationId xmlns:a16="http://schemas.microsoft.com/office/drawing/2014/main" id="{BF0B4253-5613-BFBA-D4F9-0AA5D9DE8D5F}"/>
              </a:ext>
            </a:extLst>
          </p:cNvPr>
          <p:cNvSpPr/>
          <p:nvPr/>
        </p:nvSpPr>
        <p:spPr>
          <a:xfrm>
            <a:off x="11022397" y="3270877"/>
            <a:ext cx="681597"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it-IT" sz="5400" b="1" dirty="0">
                <a:ln>
                  <a:solidFill>
                    <a:schemeClr val="accent2">
                      <a:lumMod val="75000"/>
                    </a:schemeClr>
                  </a:solidFill>
                </a:ln>
                <a:solidFill>
                  <a:schemeClr val="accent2">
                    <a:lumMod val="40000"/>
                    <a:lumOff val="60000"/>
                  </a:schemeClr>
                </a:solidFill>
              </a:rPr>
              <a:t>G</a:t>
            </a:r>
            <a:endParaRPr lang="it-IT" sz="5400" b="1" cap="none" spc="0" dirty="0">
              <a:ln>
                <a:solidFill>
                  <a:schemeClr val="accent2">
                    <a:lumMod val="75000"/>
                  </a:schemeClr>
                </a:solidFill>
              </a:ln>
              <a:solidFill>
                <a:schemeClr val="accent2">
                  <a:lumMod val="40000"/>
                  <a:lumOff val="60000"/>
                </a:schemeClr>
              </a:solidFill>
              <a:effectLst/>
            </a:endParaRPr>
          </a:p>
        </p:txBody>
      </p:sp>
      <p:sp>
        <p:nvSpPr>
          <p:cNvPr id="35" name="Terminatore 34">
            <a:extLst>
              <a:ext uri="{FF2B5EF4-FFF2-40B4-BE49-F238E27FC236}">
                <a16:creationId xmlns:a16="http://schemas.microsoft.com/office/drawing/2014/main" id="{5B46C709-C7DA-B0F0-496C-98F3421A3814}"/>
              </a:ext>
            </a:extLst>
          </p:cNvPr>
          <p:cNvSpPr/>
          <p:nvPr/>
        </p:nvSpPr>
        <p:spPr>
          <a:xfrm>
            <a:off x="2409001" y="5303040"/>
            <a:ext cx="8387498" cy="1384995"/>
          </a:xfrm>
          <a:prstGeom prst="flowChartTerminator">
            <a:avLst/>
          </a:prstGeom>
          <a:solidFill>
            <a:schemeClr val="accent6">
              <a:lumMod val="40000"/>
              <a:lumOff val="60000"/>
            </a:schemeClr>
          </a:solidFill>
          <a:ln>
            <a:solidFill>
              <a:schemeClr val="accent6">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36" name="CasellaDiTesto 35">
            <a:extLst>
              <a:ext uri="{FF2B5EF4-FFF2-40B4-BE49-F238E27FC236}">
                <a16:creationId xmlns:a16="http://schemas.microsoft.com/office/drawing/2014/main" id="{9B7D0C8B-BE6D-FC83-0378-AC7D4F89AB5A}"/>
              </a:ext>
            </a:extLst>
          </p:cNvPr>
          <p:cNvSpPr txBox="1"/>
          <p:nvPr/>
        </p:nvSpPr>
        <p:spPr>
          <a:xfrm>
            <a:off x="3292566" y="5321221"/>
            <a:ext cx="2044849" cy="615553"/>
          </a:xfrm>
          <a:prstGeom prst="rect">
            <a:avLst/>
          </a:prstGeom>
          <a:noFill/>
        </p:spPr>
        <p:txBody>
          <a:bodyPr wrap="square" rtlCol="0">
            <a:spAutoFit/>
          </a:bodyPr>
          <a:lstStyle/>
          <a:p>
            <a:r>
              <a:rPr lang="it-IT" sz="1600" b="1" i="1" dirty="0"/>
              <a:t>Aspetti Economici</a:t>
            </a:r>
          </a:p>
          <a:p>
            <a:endParaRPr lang="it-IT" dirty="0"/>
          </a:p>
        </p:txBody>
      </p:sp>
      <p:sp>
        <p:nvSpPr>
          <p:cNvPr id="38" name="CasellaDiTesto 37">
            <a:extLst>
              <a:ext uri="{FF2B5EF4-FFF2-40B4-BE49-F238E27FC236}">
                <a16:creationId xmlns:a16="http://schemas.microsoft.com/office/drawing/2014/main" id="{24DA14DC-4751-915F-960F-53AD07AED103}"/>
              </a:ext>
            </a:extLst>
          </p:cNvPr>
          <p:cNvSpPr txBox="1"/>
          <p:nvPr/>
        </p:nvSpPr>
        <p:spPr>
          <a:xfrm>
            <a:off x="4669040" y="5557437"/>
            <a:ext cx="5133487" cy="1169551"/>
          </a:xfrm>
          <a:prstGeom prst="rect">
            <a:avLst/>
          </a:prstGeom>
          <a:noFill/>
        </p:spPr>
        <p:txBody>
          <a:bodyPr wrap="square" rtlCol="0">
            <a:spAutoFit/>
          </a:bodyPr>
          <a:lstStyle/>
          <a:p>
            <a:r>
              <a:rPr lang="it-IT" sz="1400" b="1" dirty="0">
                <a:effectLst/>
                <a:latin typeface="Aptos" panose="020B0004020202020204" pitchFamily="34" charset="0"/>
                <a:ea typeface="Aptos" panose="020B0004020202020204" pitchFamily="34" charset="0"/>
                <a:cs typeface="Times New Roman" panose="02020603050405020304" pitchFamily="18" charset="0"/>
              </a:rPr>
              <a:t>Creazione di valore</a:t>
            </a:r>
            <a:r>
              <a:rPr lang="it-IT" sz="1400" dirty="0">
                <a:effectLst/>
                <a:latin typeface="Aptos" panose="020B0004020202020204" pitchFamily="34" charset="0"/>
                <a:ea typeface="Aptos" panose="020B0004020202020204" pitchFamily="34" charset="0"/>
                <a:cs typeface="Times New Roman" panose="02020603050405020304" pitchFamily="18" charset="0"/>
              </a:rPr>
              <a:t> nel lungo periodo per gli </a:t>
            </a:r>
            <a:r>
              <a:rPr lang="it-IT" sz="1400" b="1" dirty="0">
                <a:effectLst/>
                <a:latin typeface="Aptos" panose="020B0004020202020204" pitchFamily="34" charset="0"/>
                <a:ea typeface="Aptos" panose="020B0004020202020204" pitchFamily="34" charset="0"/>
                <a:cs typeface="Times New Roman" panose="02020603050405020304" pitchFamily="18" charset="0"/>
              </a:rPr>
              <a:t>Azionisti</a:t>
            </a:r>
            <a:r>
              <a:rPr lang="it-IT" sz="1400" dirty="0">
                <a:effectLst/>
                <a:latin typeface="Aptos" panose="020B0004020202020204" pitchFamily="34" charset="0"/>
                <a:ea typeface="Aptos" panose="020B0004020202020204" pitchFamily="34" charset="0"/>
                <a:cs typeface="Times New Roman" panose="02020603050405020304" pitchFamily="18" charset="0"/>
              </a:rPr>
              <a:t>, la </a:t>
            </a:r>
            <a:r>
              <a:rPr lang="it-IT" sz="1400" b="1" dirty="0">
                <a:effectLst/>
                <a:latin typeface="Aptos" panose="020B0004020202020204" pitchFamily="34" charset="0"/>
                <a:ea typeface="Aptos" panose="020B0004020202020204" pitchFamily="34" charset="0"/>
                <a:cs typeface="Times New Roman" panose="02020603050405020304" pitchFamily="18" charset="0"/>
              </a:rPr>
              <a:t>Comunità </a:t>
            </a:r>
            <a:r>
              <a:rPr lang="it-IT" sz="1400" dirty="0">
                <a:effectLst/>
                <a:latin typeface="Aptos" panose="020B0004020202020204" pitchFamily="34" charset="0"/>
                <a:ea typeface="Aptos" panose="020B0004020202020204" pitchFamily="34" charset="0"/>
                <a:cs typeface="Times New Roman" panose="02020603050405020304" pitchFamily="18" charset="0"/>
              </a:rPr>
              <a:t>e il </a:t>
            </a:r>
            <a:r>
              <a:rPr lang="it-IT" sz="1400" b="1" dirty="0">
                <a:effectLst/>
                <a:latin typeface="Aptos" panose="020B0004020202020204" pitchFamily="34" charset="0"/>
                <a:ea typeface="Aptos" panose="020B0004020202020204" pitchFamily="34" charset="0"/>
                <a:cs typeface="Times New Roman" panose="02020603050405020304" pitchFamily="18" charset="0"/>
              </a:rPr>
              <a:t>Territorio</a:t>
            </a:r>
            <a:r>
              <a:rPr lang="it-IT" sz="1400" dirty="0">
                <a:effectLst/>
                <a:latin typeface="Aptos" panose="020B0004020202020204" pitchFamily="34" charset="0"/>
                <a:ea typeface="Aptos" panose="020B0004020202020204" pitchFamily="34" charset="0"/>
                <a:cs typeface="Times New Roman" panose="02020603050405020304" pitchFamily="18" charset="0"/>
              </a:rPr>
              <a:t> attraverso una </a:t>
            </a:r>
            <a:r>
              <a:rPr lang="it-IT" sz="1400" b="1" dirty="0">
                <a:effectLst/>
                <a:latin typeface="Aptos" panose="020B0004020202020204" pitchFamily="34" charset="0"/>
                <a:ea typeface="Aptos" panose="020B0004020202020204" pitchFamily="34" charset="0"/>
                <a:cs typeface="Times New Roman" panose="02020603050405020304" pitchFamily="18" charset="0"/>
              </a:rPr>
              <a:t>crescita duratura di salari, produttività</a:t>
            </a:r>
            <a:r>
              <a:rPr lang="it-IT" sz="1400" dirty="0">
                <a:effectLst/>
                <a:latin typeface="Aptos" panose="020B0004020202020204" pitchFamily="34" charset="0"/>
                <a:ea typeface="Aptos" panose="020B0004020202020204" pitchFamily="34" charset="0"/>
                <a:cs typeface="Times New Roman" panose="02020603050405020304" pitchFamily="18" charset="0"/>
              </a:rPr>
              <a:t> del lavoro creazione di </a:t>
            </a:r>
            <a:r>
              <a:rPr lang="it-IT" sz="1400" b="1" dirty="0">
                <a:effectLst/>
                <a:latin typeface="Aptos" panose="020B0004020202020204" pitchFamily="34" charset="0"/>
                <a:ea typeface="Aptos" panose="020B0004020202020204" pitchFamily="34" charset="0"/>
                <a:cs typeface="Times New Roman" panose="02020603050405020304" pitchFamily="18" charset="0"/>
              </a:rPr>
              <a:t>posti di lavoro, utili e remunerazione</a:t>
            </a:r>
            <a:r>
              <a:rPr lang="it-IT" sz="1400" dirty="0">
                <a:effectLst/>
                <a:latin typeface="Aptos" panose="020B0004020202020204" pitchFamily="34" charset="0"/>
                <a:ea typeface="Aptos" panose="020B0004020202020204" pitchFamily="34" charset="0"/>
                <a:cs typeface="Times New Roman" panose="02020603050405020304" pitchFamily="18" charset="0"/>
              </a:rPr>
              <a:t> degli azionisti, </a:t>
            </a:r>
            <a:r>
              <a:rPr lang="it-IT" sz="1400" b="1" dirty="0">
                <a:effectLst/>
                <a:latin typeface="Aptos" panose="020B0004020202020204" pitchFamily="34" charset="0"/>
                <a:ea typeface="Aptos" panose="020B0004020202020204" pitchFamily="34" charset="0"/>
                <a:cs typeface="Times New Roman" panose="02020603050405020304" pitchFamily="18" charset="0"/>
              </a:rPr>
              <a:t>spese per ricerca e sviluppo, investimenti</a:t>
            </a:r>
            <a:r>
              <a:rPr lang="it-IT" sz="1400" dirty="0">
                <a:effectLst/>
                <a:latin typeface="Aptos" panose="020B0004020202020204" pitchFamily="34" charset="0"/>
                <a:ea typeface="Aptos" panose="020B0004020202020204" pitchFamily="34" charset="0"/>
                <a:cs typeface="Times New Roman" panose="02020603050405020304" pitchFamily="18" charset="0"/>
              </a:rPr>
              <a:t>, promozione del </a:t>
            </a:r>
            <a:r>
              <a:rPr lang="it-IT" sz="1400" b="1" dirty="0">
                <a:effectLst/>
                <a:latin typeface="Aptos" panose="020B0004020202020204" pitchFamily="34" charset="0"/>
                <a:ea typeface="Aptos" panose="020B0004020202020204" pitchFamily="34" charset="0"/>
                <a:cs typeface="Times New Roman" panose="02020603050405020304" pitchFamily="18" charset="0"/>
              </a:rPr>
              <a:t>capitale umano.</a:t>
            </a:r>
            <a:endParaRPr lang="it-IT" sz="1400" dirty="0"/>
          </a:p>
        </p:txBody>
      </p:sp>
      <p:pic>
        <p:nvPicPr>
          <p:cNvPr id="39" name="Immagine 38" descr="set di denaro aziendale ed economia semplice illustrazione piatta.  portafoglio, salvadanaio, banconote, monete, carte di credito, oro e  cassetta di sicurezza 10471160 Arte vettoriale a Vecteezy">
            <a:extLst>
              <a:ext uri="{FF2B5EF4-FFF2-40B4-BE49-F238E27FC236}">
                <a16:creationId xmlns:a16="http://schemas.microsoft.com/office/drawing/2014/main" id="{48E74760-470F-7878-F869-3ED4F56ECC89}"/>
              </a:ext>
            </a:extLst>
          </p:cNvPr>
          <p:cNvPicPr>
            <a:picLocks noChangeAspect="1"/>
          </p:cNvPicPr>
          <p:nvPr/>
        </p:nvPicPr>
        <p:blipFill rotWithShape="1">
          <a:blip r:embed="rId5">
            <a:extLst>
              <a:ext uri="{28A0092B-C50C-407E-A947-70E740481C1C}">
                <a14:useLocalDpi xmlns:a14="http://schemas.microsoft.com/office/drawing/2010/main" val="0"/>
              </a:ext>
            </a:extLst>
          </a:blip>
          <a:srcRect l="14668" t="10809" r="11992" b="4271"/>
          <a:stretch/>
        </p:blipFill>
        <p:spPr bwMode="auto">
          <a:xfrm>
            <a:off x="3561300" y="5603324"/>
            <a:ext cx="904875" cy="1047750"/>
          </a:xfrm>
          <a:prstGeom prst="rect">
            <a:avLst/>
          </a:prstGeom>
          <a:noFill/>
          <a:ln>
            <a:noFill/>
          </a:ln>
          <a:extLst>
            <a:ext uri="{53640926-AAD7-44D8-BBD7-CCE9431645EC}">
              <a14:shadowObscured xmlns:a14="http://schemas.microsoft.com/office/drawing/2010/main"/>
            </a:ext>
          </a:extLst>
        </p:spPr>
      </p:pic>
      <p:sp>
        <p:nvSpPr>
          <p:cNvPr id="2" name="Segnaposto data 1">
            <a:extLst>
              <a:ext uri="{FF2B5EF4-FFF2-40B4-BE49-F238E27FC236}">
                <a16:creationId xmlns:a16="http://schemas.microsoft.com/office/drawing/2014/main" id="{4E94FEA6-7A80-2BF2-9D05-BD274D8BA537}"/>
              </a:ext>
            </a:extLst>
          </p:cNvPr>
          <p:cNvSpPr>
            <a:spLocks noGrp="1"/>
          </p:cNvSpPr>
          <p:nvPr>
            <p:ph type="dt" sz="half" idx="10"/>
          </p:nvPr>
        </p:nvSpPr>
        <p:spPr/>
        <p:txBody>
          <a:bodyPr/>
          <a:lstStyle/>
          <a:p>
            <a:fld id="{7ECCD44D-347F-457F-9FDD-028B14FA2BC1}" type="datetime1">
              <a:rPr lang="it-IT" smtClean="0"/>
              <a:t>29/11/2024</a:t>
            </a:fld>
            <a:endParaRPr lang="it-IT"/>
          </a:p>
        </p:txBody>
      </p:sp>
      <p:sp>
        <p:nvSpPr>
          <p:cNvPr id="3" name="Rettangolo 2">
            <a:extLst>
              <a:ext uri="{FF2B5EF4-FFF2-40B4-BE49-F238E27FC236}">
                <a16:creationId xmlns:a16="http://schemas.microsoft.com/office/drawing/2014/main" id="{9C4D66D4-62B7-7E23-3E51-C46220E15AB6}"/>
              </a:ext>
            </a:extLst>
          </p:cNvPr>
          <p:cNvSpPr/>
          <p:nvPr/>
        </p:nvSpPr>
        <p:spPr>
          <a:xfrm>
            <a:off x="368490" y="119397"/>
            <a:ext cx="11551906" cy="6657189"/>
          </a:xfrm>
          <a:prstGeom prst="rect">
            <a:avLst/>
          </a:prstGeom>
          <a:no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853881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AD0A40C-C9EC-221B-16B3-3BB53F6F58E3}"/>
              </a:ext>
            </a:extLst>
          </p:cNvPr>
          <p:cNvSpPr>
            <a:spLocks noGrp="1"/>
          </p:cNvSpPr>
          <p:nvPr>
            <p:ph type="title"/>
          </p:nvPr>
        </p:nvSpPr>
        <p:spPr>
          <a:xfrm>
            <a:off x="838200" y="365126"/>
            <a:ext cx="10515600" cy="1174308"/>
          </a:xfrm>
        </p:spPr>
        <p:txBody>
          <a:bodyPr>
            <a:normAutofit fontScale="90000"/>
          </a:bodyPr>
          <a:lstStyle/>
          <a:p>
            <a:pPr algn="ctr"/>
            <a:br>
              <a:rPr lang="it-IT" sz="2800" b="1" dirty="0">
                <a:solidFill>
                  <a:srgbClr val="A11842"/>
                </a:solidFill>
                <a:latin typeface="Arial" panose="020B0604020202020204" pitchFamily="34" charset="0"/>
                <a:ea typeface="Arial" panose="020B0604020202020204" pitchFamily="34" charset="0"/>
              </a:rPr>
            </a:br>
            <a:br>
              <a:rPr lang="it-IT" sz="2800" b="1" dirty="0">
                <a:solidFill>
                  <a:srgbClr val="A11842"/>
                </a:solidFill>
                <a:latin typeface="Arial" panose="020B0604020202020204" pitchFamily="34" charset="0"/>
                <a:ea typeface="Arial" panose="020B0604020202020204" pitchFamily="34" charset="0"/>
              </a:rPr>
            </a:br>
            <a:br>
              <a:rPr lang="it-IT" sz="2800" b="1" dirty="0">
                <a:solidFill>
                  <a:srgbClr val="A11842"/>
                </a:solidFill>
                <a:latin typeface="Arial" panose="020B0604020202020204" pitchFamily="34" charset="0"/>
                <a:ea typeface="Arial" panose="020B0604020202020204" pitchFamily="34" charset="0"/>
              </a:rPr>
            </a:br>
            <a:endParaRPr lang="it-IT" dirty="0"/>
          </a:p>
        </p:txBody>
      </p:sp>
      <p:sp>
        <p:nvSpPr>
          <p:cNvPr id="3" name="Segnaposto contenuto 2">
            <a:extLst>
              <a:ext uri="{FF2B5EF4-FFF2-40B4-BE49-F238E27FC236}">
                <a16:creationId xmlns:a16="http://schemas.microsoft.com/office/drawing/2014/main" id="{69B9F2A8-4B4B-5375-9379-F33D9C6B8CC6}"/>
              </a:ext>
            </a:extLst>
          </p:cNvPr>
          <p:cNvSpPr>
            <a:spLocks noGrp="1"/>
          </p:cNvSpPr>
          <p:nvPr>
            <p:ph idx="1"/>
          </p:nvPr>
        </p:nvSpPr>
        <p:spPr>
          <a:xfrm>
            <a:off x="838199" y="251790"/>
            <a:ext cx="10691191" cy="5645427"/>
          </a:xfrm>
          <a:ln>
            <a:solidFill>
              <a:schemeClr val="accent6"/>
            </a:solidFill>
          </a:ln>
        </p:spPr>
        <p:txBody>
          <a:bodyPr/>
          <a:lstStyle/>
          <a:p>
            <a:pPr marL="621030" marR="1508125" indent="0" algn="ctr">
              <a:lnSpc>
                <a:spcPct val="121000"/>
              </a:lnSpc>
              <a:buNone/>
            </a:pPr>
            <a:endParaRPr lang="it-IT" sz="1800" b="1" dirty="0">
              <a:solidFill>
                <a:srgbClr val="A11842"/>
              </a:solidFill>
              <a:latin typeface="Arial" panose="020B0604020202020204" pitchFamily="34" charset="0"/>
              <a:ea typeface="Arial" panose="020B0604020202020204" pitchFamily="34" charset="0"/>
            </a:endParaRPr>
          </a:p>
          <a:p>
            <a:pPr marL="621030" marR="1508125" indent="0" algn="ctr">
              <a:lnSpc>
                <a:spcPct val="121000"/>
              </a:lnSpc>
              <a:buNone/>
            </a:pPr>
            <a:endParaRPr lang="it-IT" sz="1800" b="1" dirty="0">
              <a:solidFill>
                <a:srgbClr val="A11842"/>
              </a:solidFill>
              <a:latin typeface="Arial" panose="020B0604020202020204" pitchFamily="34" charset="0"/>
              <a:ea typeface="Arial" panose="020B0604020202020204" pitchFamily="34" charset="0"/>
            </a:endParaRPr>
          </a:p>
          <a:p>
            <a:pPr marL="621030" marR="1508125" indent="0" algn="ctr">
              <a:lnSpc>
                <a:spcPct val="121000"/>
              </a:lnSpc>
              <a:buNone/>
            </a:pPr>
            <a:endParaRPr lang="it-IT" sz="1800" b="1" dirty="0">
              <a:solidFill>
                <a:srgbClr val="A11842"/>
              </a:solidFill>
              <a:latin typeface="Arial" panose="020B0604020202020204" pitchFamily="34" charset="0"/>
              <a:ea typeface="Arial" panose="020B0604020202020204" pitchFamily="34" charset="0"/>
            </a:endParaRPr>
          </a:p>
          <a:p>
            <a:pPr marL="621030" marR="1508125" indent="0" algn="ctr">
              <a:lnSpc>
                <a:spcPct val="121000"/>
              </a:lnSpc>
              <a:buNone/>
            </a:pPr>
            <a:r>
              <a:rPr lang="it-IT" sz="2400" b="1" dirty="0">
                <a:solidFill>
                  <a:schemeClr val="accent6">
                    <a:lumMod val="75000"/>
                  </a:schemeClr>
                </a:solidFill>
                <a:latin typeface="+mj-lt"/>
                <a:ea typeface="Arial" panose="020B0604020202020204" pitchFamily="34" charset="0"/>
              </a:rPr>
              <a:t>L'IMPRESA </a:t>
            </a:r>
            <a:r>
              <a:rPr lang="it-IT" sz="2400" b="1" spc="-10" dirty="0">
                <a:solidFill>
                  <a:schemeClr val="accent6">
                    <a:lumMod val="75000"/>
                  </a:schemeClr>
                </a:solidFill>
                <a:latin typeface="+mj-lt"/>
                <a:ea typeface="Arial" panose="020B0604020202020204" pitchFamily="34" charset="0"/>
              </a:rPr>
              <a:t>SOSTENIBILE</a:t>
            </a:r>
            <a:br>
              <a:rPr lang="it-IT" sz="1800" b="1" dirty="0">
                <a:solidFill>
                  <a:schemeClr val="accent6">
                    <a:lumMod val="75000"/>
                  </a:schemeClr>
                </a:solidFill>
                <a:latin typeface="Arial" panose="020B0604020202020204" pitchFamily="34" charset="0"/>
                <a:ea typeface="Arial" panose="020B0604020202020204" pitchFamily="34" charset="0"/>
              </a:rPr>
            </a:br>
            <a:endParaRPr lang="it-IT" sz="1800" dirty="0">
              <a:solidFill>
                <a:schemeClr val="accent6">
                  <a:lumMod val="75000"/>
                </a:schemeClr>
              </a:solidFill>
              <a:latin typeface="Arial" panose="020B0604020202020204" pitchFamily="34" charset="0"/>
              <a:ea typeface="Arial" panose="020B0604020202020204" pitchFamily="34" charset="0"/>
            </a:endParaRPr>
          </a:p>
          <a:p>
            <a:pPr marL="621030" marR="1508125" indent="0" algn="just">
              <a:lnSpc>
                <a:spcPct val="121000"/>
              </a:lnSpc>
              <a:buNone/>
            </a:pPr>
            <a:r>
              <a:rPr lang="it-IT" sz="1800" i="1" dirty="0">
                <a:solidFill>
                  <a:srgbClr val="1A1A1A"/>
                </a:solidFill>
                <a:effectLst/>
                <a:latin typeface="+mj-lt"/>
                <a:ea typeface="Arial" panose="020B0604020202020204" pitchFamily="34" charset="0"/>
              </a:rPr>
              <a:t>L</a:t>
            </a:r>
            <a:r>
              <a:rPr lang="it-IT" sz="1800" i="1" spc="180" dirty="0">
                <a:solidFill>
                  <a:srgbClr val="1A1A1A"/>
                </a:solidFill>
                <a:effectLst/>
                <a:latin typeface="+mj-lt"/>
                <a:ea typeface="Arial" panose="020B0604020202020204" pitchFamily="34" charset="0"/>
              </a:rPr>
              <a:t> </a:t>
            </a:r>
            <a:r>
              <a:rPr lang="it-IT" sz="1800" i="1" dirty="0">
                <a:solidFill>
                  <a:srgbClr val="1A1A1A"/>
                </a:solidFill>
                <a:effectLst/>
                <a:latin typeface="+mj-lt"/>
                <a:ea typeface="Arial" panose="020B0604020202020204" pitchFamily="34" charset="0"/>
                <a:cs typeface="Arial" panose="020B0604020202020204" pitchFamily="34" charset="0"/>
              </a:rPr>
              <a:t>'impresa</a:t>
            </a:r>
            <a:r>
              <a:rPr lang="it-IT" sz="1800" i="1" spc="-25" dirty="0">
                <a:solidFill>
                  <a:srgbClr val="1A1A1A"/>
                </a:solidFill>
                <a:effectLst/>
                <a:latin typeface="+mj-lt"/>
                <a:ea typeface="Arial" panose="020B0604020202020204" pitchFamily="34" charset="0"/>
                <a:cs typeface="Arial" panose="020B0604020202020204" pitchFamily="34" charset="0"/>
              </a:rPr>
              <a:t> </a:t>
            </a:r>
            <a:r>
              <a:rPr lang="it-IT" sz="1800" i="1" dirty="0">
                <a:solidFill>
                  <a:srgbClr val="1A1A1A"/>
                </a:solidFill>
                <a:effectLst/>
                <a:latin typeface="+mj-lt"/>
                <a:ea typeface="Arial" panose="020B0604020202020204" pitchFamily="34" charset="0"/>
                <a:cs typeface="Arial" panose="020B0604020202020204" pitchFamily="34" charset="0"/>
              </a:rPr>
              <a:t>che</a:t>
            </a:r>
            <a:r>
              <a:rPr lang="it-IT" sz="1800" i="1" spc="-40" dirty="0">
                <a:solidFill>
                  <a:srgbClr val="1A1A1A"/>
                </a:solidFill>
                <a:effectLst/>
                <a:latin typeface="+mj-lt"/>
                <a:ea typeface="Arial" panose="020B0604020202020204" pitchFamily="34" charset="0"/>
                <a:cs typeface="Arial" panose="020B0604020202020204" pitchFamily="34" charset="0"/>
              </a:rPr>
              <a:t> </a:t>
            </a:r>
            <a:r>
              <a:rPr lang="it-IT" sz="1800" i="1" dirty="0">
                <a:solidFill>
                  <a:srgbClr val="1A1A1A"/>
                </a:solidFill>
                <a:effectLst/>
                <a:latin typeface="+mj-lt"/>
                <a:ea typeface="Arial" panose="020B0604020202020204" pitchFamily="34" charset="0"/>
                <a:cs typeface="Arial" panose="020B0604020202020204" pitchFamily="34" charset="0"/>
              </a:rPr>
              <a:t>sceglie di</a:t>
            </a:r>
            <a:r>
              <a:rPr lang="it-IT" sz="1800" i="1" spc="-140" dirty="0">
                <a:solidFill>
                  <a:srgbClr val="1A1A1A"/>
                </a:solidFill>
                <a:effectLst/>
                <a:latin typeface="+mj-lt"/>
                <a:ea typeface="Arial" panose="020B0604020202020204" pitchFamily="34" charset="0"/>
                <a:cs typeface="Arial" panose="020B0604020202020204" pitchFamily="34" charset="0"/>
              </a:rPr>
              <a:t> </a:t>
            </a:r>
            <a:r>
              <a:rPr lang="it-IT" sz="1800" i="1" dirty="0">
                <a:solidFill>
                  <a:srgbClr val="D11523"/>
                </a:solidFill>
                <a:effectLst/>
                <a:latin typeface="+mj-lt"/>
                <a:ea typeface="Arial" panose="020B0604020202020204" pitchFamily="34" charset="0"/>
                <a:cs typeface="Arial" panose="020B0604020202020204" pitchFamily="34" charset="0"/>
              </a:rPr>
              <a:t>basare</a:t>
            </a:r>
            <a:r>
              <a:rPr lang="it-IT" sz="1800" i="1" spc="-85" dirty="0">
                <a:solidFill>
                  <a:srgbClr val="D11523"/>
                </a:solidFill>
                <a:effectLst/>
                <a:latin typeface="+mj-lt"/>
                <a:ea typeface="Arial" panose="020B0604020202020204" pitchFamily="34" charset="0"/>
                <a:cs typeface="Arial" panose="020B0604020202020204" pitchFamily="34" charset="0"/>
              </a:rPr>
              <a:t> </a:t>
            </a:r>
            <a:r>
              <a:rPr lang="it-IT" sz="1800" i="1" dirty="0">
                <a:solidFill>
                  <a:srgbClr val="D11523"/>
                </a:solidFill>
                <a:effectLst/>
                <a:latin typeface="+mj-lt"/>
                <a:ea typeface="Arial" panose="020B0604020202020204" pitchFamily="34" charset="0"/>
                <a:cs typeface="Arial" panose="020B0604020202020204" pitchFamily="34" charset="0"/>
              </a:rPr>
              <a:t>le proprie decisioni</a:t>
            </a:r>
            <a:r>
              <a:rPr lang="it-IT" sz="1800" i="1" spc="-100" dirty="0">
                <a:solidFill>
                  <a:srgbClr val="D11523"/>
                </a:solidFill>
                <a:effectLst/>
                <a:latin typeface="+mj-lt"/>
                <a:ea typeface="Arial" panose="020B0604020202020204" pitchFamily="34" charset="0"/>
                <a:cs typeface="Arial" panose="020B0604020202020204" pitchFamily="34" charset="0"/>
              </a:rPr>
              <a:t> </a:t>
            </a:r>
            <a:r>
              <a:rPr lang="it-IT" sz="1800" i="1" dirty="0">
                <a:solidFill>
                  <a:srgbClr val="D11523"/>
                </a:solidFill>
                <a:effectLst/>
                <a:latin typeface="+mj-lt"/>
                <a:ea typeface="Arial" panose="020B0604020202020204" pitchFamily="34" charset="0"/>
                <a:cs typeface="Arial" panose="020B0604020202020204" pitchFamily="34" charset="0"/>
              </a:rPr>
              <a:t>strategiche </a:t>
            </a:r>
            <a:r>
              <a:rPr lang="it-IT" sz="1800" dirty="0">
                <a:solidFill>
                  <a:srgbClr val="D11523"/>
                </a:solidFill>
                <a:effectLst/>
                <a:latin typeface="+mj-lt"/>
                <a:ea typeface="Arial" panose="020B0604020202020204" pitchFamily="34" charset="0"/>
                <a:cs typeface="Arial" panose="020B0604020202020204" pitchFamily="34" charset="0"/>
              </a:rPr>
              <a:t>e </a:t>
            </a:r>
            <a:r>
              <a:rPr lang="it-IT" sz="1800" i="1" dirty="0">
                <a:solidFill>
                  <a:srgbClr val="D11523"/>
                </a:solidFill>
                <a:effectLst/>
                <a:latin typeface="+mj-lt"/>
                <a:ea typeface="Arial" panose="020B0604020202020204" pitchFamily="34" charset="0"/>
                <a:cs typeface="Arial" panose="020B0604020202020204" pitchFamily="34" charset="0"/>
              </a:rPr>
              <a:t>operative tenendo conto </a:t>
            </a:r>
            <a:r>
              <a:rPr lang="it-IT" sz="1800" i="1" dirty="0">
                <a:solidFill>
                  <a:srgbClr val="1A1A1A"/>
                </a:solidFill>
                <a:effectLst/>
                <a:latin typeface="+mj-lt"/>
                <a:ea typeface="Arial" panose="020B0604020202020204" pitchFamily="34" charset="0"/>
                <a:cs typeface="Arial" panose="020B0604020202020204" pitchFamily="34" charset="0"/>
              </a:rPr>
              <a:t>non solo dell'impatto economico ma anche </a:t>
            </a:r>
            <a:r>
              <a:rPr lang="it-IT" sz="1800" i="1" dirty="0">
                <a:solidFill>
                  <a:srgbClr val="D11523"/>
                </a:solidFill>
                <a:effectLst/>
                <a:latin typeface="+mj-lt"/>
                <a:ea typeface="Arial" panose="020B0604020202020204" pitchFamily="34" charset="0"/>
                <a:cs typeface="Arial" panose="020B0604020202020204" pitchFamily="34" charset="0"/>
              </a:rPr>
              <a:t>dell'impatto sociale</a:t>
            </a:r>
            <a:r>
              <a:rPr lang="it-IT" sz="1800" i="1" spc="-50" dirty="0">
                <a:solidFill>
                  <a:srgbClr val="D11523"/>
                </a:solidFill>
                <a:effectLst/>
                <a:latin typeface="+mj-lt"/>
                <a:ea typeface="Arial" panose="020B0604020202020204" pitchFamily="34" charset="0"/>
                <a:cs typeface="Arial" panose="020B0604020202020204" pitchFamily="34" charset="0"/>
              </a:rPr>
              <a:t> </a:t>
            </a:r>
            <a:r>
              <a:rPr lang="it-IT" sz="1800" dirty="0">
                <a:solidFill>
                  <a:srgbClr val="D11523"/>
                </a:solidFill>
                <a:effectLst/>
                <a:latin typeface="+mj-lt"/>
                <a:ea typeface="Arial" panose="020B0604020202020204" pitchFamily="34" charset="0"/>
                <a:cs typeface="Arial" panose="020B0604020202020204" pitchFamily="34" charset="0"/>
              </a:rPr>
              <a:t>e </a:t>
            </a:r>
            <a:r>
              <a:rPr lang="it-IT" sz="1800" i="1" dirty="0">
                <a:solidFill>
                  <a:srgbClr val="D11523"/>
                </a:solidFill>
                <a:effectLst/>
                <a:latin typeface="+mj-lt"/>
                <a:ea typeface="Arial" panose="020B0604020202020204" pitchFamily="34" charset="0"/>
                <a:cs typeface="Arial" panose="020B0604020202020204" pitchFamily="34" charset="0"/>
              </a:rPr>
              <a:t>ambientale</a:t>
            </a:r>
            <a:r>
              <a:rPr lang="it-IT" sz="1800" i="1" spc="-30" dirty="0">
                <a:solidFill>
                  <a:srgbClr val="D11523"/>
                </a:solidFill>
                <a:effectLst/>
                <a:latin typeface="+mj-lt"/>
                <a:ea typeface="Arial" panose="020B0604020202020204" pitchFamily="34" charset="0"/>
                <a:cs typeface="Arial" panose="020B0604020202020204" pitchFamily="34" charset="0"/>
              </a:rPr>
              <a:t> </a:t>
            </a:r>
            <a:r>
              <a:rPr lang="it-IT" sz="1800" dirty="0">
                <a:solidFill>
                  <a:srgbClr val="D11523"/>
                </a:solidFill>
                <a:effectLst/>
                <a:latin typeface="+mj-lt"/>
                <a:ea typeface="Arial" panose="020B0604020202020204" pitchFamily="34" charset="0"/>
                <a:cs typeface="Arial" panose="020B0604020202020204" pitchFamily="34" charset="0"/>
              </a:rPr>
              <a:t>e </a:t>
            </a:r>
            <a:r>
              <a:rPr lang="it-IT" sz="1800" i="1" dirty="0">
                <a:solidFill>
                  <a:srgbClr val="D11523"/>
                </a:solidFill>
                <a:effectLst/>
                <a:latin typeface="+mj-lt"/>
                <a:ea typeface="Arial" panose="020B0604020202020204" pitchFamily="34" charset="0"/>
                <a:cs typeface="Arial" panose="020B0604020202020204" pitchFamily="34" charset="0"/>
              </a:rPr>
              <a:t>della</a:t>
            </a:r>
            <a:r>
              <a:rPr lang="it-IT" sz="1800" i="1" spc="-60" dirty="0">
                <a:solidFill>
                  <a:srgbClr val="D11523"/>
                </a:solidFill>
                <a:effectLst/>
                <a:latin typeface="+mj-lt"/>
                <a:ea typeface="Arial" panose="020B0604020202020204" pitchFamily="34" charset="0"/>
                <a:cs typeface="Arial" panose="020B0604020202020204" pitchFamily="34" charset="0"/>
              </a:rPr>
              <a:t> </a:t>
            </a:r>
            <a:r>
              <a:rPr lang="it-IT" sz="1800" i="1" dirty="0">
                <a:solidFill>
                  <a:srgbClr val="D11523"/>
                </a:solidFill>
                <a:effectLst/>
                <a:latin typeface="+mj-lt"/>
                <a:ea typeface="Arial" panose="020B0604020202020204" pitchFamily="34" charset="0"/>
                <a:cs typeface="Arial" panose="020B0604020202020204" pitchFamily="34" charset="0"/>
              </a:rPr>
              <a:t>creazione di</a:t>
            </a:r>
            <a:r>
              <a:rPr lang="it-IT" sz="1800" i="1" spc="-105" dirty="0">
                <a:solidFill>
                  <a:srgbClr val="D11523"/>
                </a:solidFill>
                <a:effectLst/>
                <a:latin typeface="+mj-lt"/>
                <a:ea typeface="Arial" panose="020B0604020202020204" pitchFamily="34" charset="0"/>
                <a:cs typeface="Arial" panose="020B0604020202020204" pitchFamily="34" charset="0"/>
              </a:rPr>
              <a:t> </a:t>
            </a:r>
            <a:r>
              <a:rPr lang="it-IT" sz="1800" i="1" dirty="0">
                <a:solidFill>
                  <a:srgbClr val="D11523"/>
                </a:solidFill>
                <a:effectLst/>
                <a:latin typeface="+mj-lt"/>
                <a:ea typeface="Arial" panose="020B0604020202020204" pitchFamily="34" charset="0"/>
                <a:cs typeface="Arial" panose="020B0604020202020204" pitchFamily="34" charset="0"/>
              </a:rPr>
              <a:t>valore</a:t>
            </a:r>
            <a:r>
              <a:rPr lang="it-IT" sz="1800" i="1" spc="-140" dirty="0">
                <a:solidFill>
                  <a:srgbClr val="D11523"/>
                </a:solidFill>
                <a:effectLst/>
                <a:latin typeface="+mj-lt"/>
                <a:ea typeface="Arial" panose="020B0604020202020204" pitchFamily="34" charset="0"/>
                <a:cs typeface="Arial" panose="020B0604020202020204" pitchFamily="34" charset="0"/>
              </a:rPr>
              <a:t> </a:t>
            </a:r>
            <a:r>
              <a:rPr lang="it-IT" sz="1800" spc="55" dirty="0">
                <a:solidFill>
                  <a:srgbClr val="D11523"/>
                </a:solidFill>
                <a:effectLst/>
                <a:latin typeface="+mj-lt"/>
                <a:ea typeface="Arial" panose="020B0604020202020204" pitchFamily="34" charset="0"/>
                <a:cs typeface="Arial" panose="020B0604020202020204" pitchFamily="34" charset="0"/>
              </a:rPr>
              <a:t>."</a:t>
            </a:r>
            <a:endParaRPr lang="it-IT" sz="1800" dirty="0">
              <a:effectLst/>
              <a:latin typeface="+mj-lt"/>
              <a:ea typeface="Arial" panose="020B0604020202020204" pitchFamily="34" charset="0"/>
            </a:endParaRPr>
          </a:p>
          <a:p>
            <a:pPr marL="0" indent="0">
              <a:buNone/>
            </a:pPr>
            <a:endParaRPr lang="it-IT" dirty="0"/>
          </a:p>
        </p:txBody>
      </p:sp>
      <p:pic>
        <p:nvPicPr>
          <p:cNvPr id="4" name="Immagine 3">
            <a:extLst>
              <a:ext uri="{FF2B5EF4-FFF2-40B4-BE49-F238E27FC236}">
                <a16:creationId xmlns:a16="http://schemas.microsoft.com/office/drawing/2014/main" id="{893C933A-AA12-1F04-2D43-548D2D27EE5D}"/>
              </a:ext>
            </a:extLst>
          </p:cNvPr>
          <p:cNvPicPr>
            <a:picLocks noChangeAspect="1"/>
          </p:cNvPicPr>
          <p:nvPr/>
        </p:nvPicPr>
        <p:blipFill>
          <a:blip r:embed="rId2"/>
          <a:stretch>
            <a:fillRect/>
          </a:stretch>
        </p:blipFill>
        <p:spPr>
          <a:xfrm>
            <a:off x="795337" y="5943982"/>
            <a:ext cx="10601325" cy="504825"/>
          </a:xfrm>
          <a:prstGeom prst="rect">
            <a:avLst/>
          </a:prstGeom>
        </p:spPr>
      </p:pic>
      <p:sp>
        <p:nvSpPr>
          <p:cNvPr id="5" name="Segnaposto data 4">
            <a:extLst>
              <a:ext uri="{FF2B5EF4-FFF2-40B4-BE49-F238E27FC236}">
                <a16:creationId xmlns:a16="http://schemas.microsoft.com/office/drawing/2014/main" id="{1FC51163-65A8-D43A-C2DB-534B8158A0E7}"/>
              </a:ext>
            </a:extLst>
          </p:cNvPr>
          <p:cNvSpPr>
            <a:spLocks noGrp="1"/>
          </p:cNvSpPr>
          <p:nvPr>
            <p:ph type="dt" sz="half" idx="10"/>
          </p:nvPr>
        </p:nvSpPr>
        <p:spPr/>
        <p:txBody>
          <a:bodyPr/>
          <a:lstStyle/>
          <a:p>
            <a:fld id="{0A6407A7-9E0E-4024-98C6-880F62596D10}" type="datetime1">
              <a:rPr lang="it-IT" smtClean="0"/>
              <a:t>29/11/2024</a:t>
            </a:fld>
            <a:endParaRPr lang="it-IT"/>
          </a:p>
        </p:txBody>
      </p:sp>
      <p:sp>
        <p:nvSpPr>
          <p:cNvPr id="6" name="Rettangolo con angoli arrotondati 5">
            <a:extLst>
              <a:ext uri="{FF2B5EF4-FFF2-40B4-BE49-F238E27FC236}">
                <a16:creationId xmlns:a16="http://schemas.microsoft.com/office/drawing/2014/main" id="{DB5B5E6B-186E-BF76-14FD-88F29B04C05C}"/>
              </a:ext>
            </a:extLst>
          </p:cNvPr>
          <p:cNvSpPr/>
          <p:nvPr/>
        </p:nvSpPr>
        <p:spPr>
          <a:xfrm>
            <a:off x="9689910" y="290827"/>
            <a:ext cx="1839480" cy="669956"/>
          </a:xfrm>
          <a:prstGeom prst="roundRect">
            <a:avLst/>
          </a:prstGeom>
          <a:gradFill flip="none" rotWithShape="1">
            <a:gsLst>
              <a:gs pos="0">
                <a:schemeClr val="accent6">
                  <a:lumMod val="40000"/>
                  <a:lumOff val="60000"/>
                </a:schemeClr>
              </a:gs>
              <a:gs pos="50000">
                <a:schemeClr val="accent6">
                  <a:lumMod val="40000"/>
                  <a:lumOff val="60000"/>
                  <a:shade val="67500"/>
                  <a:satMod val="115000"/>
                </a:schemeClr>
              </a:gs>
              <a:gs pos="100000">
                <a:schemeClr val="accent6">
                  <a:lumMod val="40000"/>
                  <a:lumOff val="60000"/>
                  <a:shade val="100000"/>
                  <a:satMod val="115000"/>
                </a:schemeClr>
              </a:gs>
            </a:gsLst>
            <a:lin ang="162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i="0" dirty="0">
                <a:solidFill>
                  <a:srgbClr val="000000"/>
                </a:solidFill>
                <a:effectLst/>
                <a:latin typeface="Aptos" panose="020B0004020202020204" pitchFamily="34" charset="0"/>
              </a:rPr>
              <a:t>COMMISSIONE </a:t>
            </a:r>
            <a:r>
              <a:rPr lang="it-IT" sz="1600" b="1" i="0" dirty="0">
                <a:solidFill>
                  <a:srgbClr val="000000"/>
                </a:solidFill>
                <a:effectLst/>
                <a:latin typeface="Aptos" panose="020B0004020202020204" pitchFamily="34" charset="0"/>
              </a:rPr>
              <a:t>ESG</a:t>
            </a:r>
            <a:br>
              <a:rPr lang="it-IT" sz="1200" b="1" i="0" dirty="0">
                <a:solidFill>
                  <a:srgbClr val="000000"/>
                </a:solidFill>
                <a:effectLst/>
                <a:latin typeface="Aptos" panose="020B0004020202020204" pitchFamily="34" charset="0"/>
              </a:rPr>
            </a:br>
            <a:r>
              <a:rPr lang="it-IT" sz="1600" b="1" i="0" dirty="0">
                <a:solidFill>
                  <a:srgbClr val="000000"/>
                </a:solidFill>
                <a:effectLst/>
                <a:latin typeface="Aptos" panose="020B0004020202020204" pitchFamily="34" charset="0"/>
              </a:rPr>
              <a:t>ODCEC</a:t>
            </a:r>
            <a:r>
              <a:rPr lang="it-IT" sz="1200" b="1" i="0" dirty="0">
                <a:solidFill>
                  <a:srgbClr val="000000"/>
                </a:solidFill>
                <a:effectLst/>
                <a:latin typeface="Aptos" panose="020B0004020202020204" pitchFamily="34" charset="0"/>
              </a:rPr>
              <a:t> DI FERRARA</a:t>
            </a:r>
            <a:r>
              <a:rPr lang="it-IT" sz="1200" dirty="0"/>
              <a:t> </a:t>
            </a:r>
            <a:endParaRPr lang="it-IT" sz="1200" dirty="0">
              <a:noFill/>
            </a:endParaRPr>
          </a:p>
        </p:txBody>
      </p:sp>
    </p:spTree>
    <p:extLst>
      <p:ext uri="{BB962C8B-B14F-4D97-AF65-F5344CB8AC3E}">
        <p14:creationId xmlns:p14="http://schemas.microsoft.com/office/powerpoint/2010/main" val="2479409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FED81A6E-7ACE-8473-66F5-8F09091A87F2}"/>
              </a:ext>
            </a:extLst>
          </p:cNvPr>
          <p:cNvSpPr/>
          <p:nvPr/>
        </p:nvSpPr>
        <p:spPr>
          <a:xfrm>
            <a:off x="587829" y="457201"/>
            <a:ext cx="10989128" cy="5394324"/>
          </a:xfrm>
          <a:prstGeom prst="rect">
            <a:avLst/>
          </a:prstGeom>
          <a:no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a:extLst>
              <a:ext uri="{FF2B5EF4-FFF2-40B4-BE49-F238E27FC236}">
                <a16:creationId xmlns:a16="http://schemas.microsoft.com/office/drawing/2014/main" id="{CD56A9D4-1CD6-E2FE-D9E5-E48AC543DB54}"/>
              </a:ext>
            </a:extLst>
          </p:cNvPr>
          <p:cNvPicPr>
            <a:picLocks noChangeAspect="1"/>
          </p:cNvPicPr>
          <p:nvPr/>
        </p:nvPicPr>
        <p:blipFill>
          <a:blip r:embed="rId2"/>
          <a:stretch>
            <a:fillRect/>
          </a:stretch>
        </p:blipFill>
        <p:spPr>
          <a:xfrm>
            <a:off x="838200" y="1204446"/>
            <a:ext cx="9995217" cy="4480269"/>
          </a:xfrm>
          <a:prstGeom prst="rect">
            <a:avLst/>
          </a:prstGeom>
        </p:spPr>
      </p:pic>
      <p:sp>
        <p:nvSpPr>
          <p:cNvPr id="10" name="CasellaDiTesto 9">
            <a:extLst>
              <a:ext uri="{FF2B5EF4-FFF2-40B4-BE49-F238E27FC236}">
                <a16:creationId xmlns:a16="http://schemas.microsoft.com/office/drawing/2014/main" id="{4437049F-D709-8729-40A5-F0085691CD40}"/>
              </a:ext>
            </a:extLst>
          </p:cNvPr>
          <p:cNvSpPr txBox="1"/>
          <p:nvPr/>
        </p:nvSpPr>
        <p:spPr>
          <a:xfrm>
            <a:off x="1362369" y="557669"/>
            <a:ext cx="9323614" cy="461665"/>
          </a:xfrm>
          <a:prstGeom prst="rect">
            <a:avLst/>
          </a:prstGeom>
          <a:noFill/>
        </p:spPr>
        <p:txBody>
          <a:bodyPr wrap="square" rtlCol="0">
            <a:spAutoFit/>
          </a:bodyPr>
          <a:lstStyle/>
          <a:p>
            <a:pPr algn="ctr"/>
            <a:r>
              <a:rPr lang="it-IT" sz="2400" b="1" dirty="0">
                <a:solidFill>
                  <a:schemeClr val="accent6">
                    <a:lumMod val="75000"/>
                  </a:schemeClr>
                </a:solidFill>
              </a:rPr>
              <a:t>PERCHE’ SE NE PARLA ORA?</a:t>
            </a:r>
          </a:p>
        </p:txBody>
      </p:sp>
      <p:pic>
        <p:nvPicPr>
          <p:cNvPr id="11" name="Immagine 10">
            <a:extLst>
              <a:ext uri="{FF2B5EF4-FFF2-40B4-BE49-F238E27FC236}">
                <a16:creationId xmlns:a16="http://schemas.microsoft.com/office/drawing/2014/main" id="{E1B0B531-B3AF-2F65-6270-7888BC1B6159}"/>
              </a:ext>
            </a:extLst>
          </p:cNvPr>
          <p:cNvPicPr>
            <a:picLocks noChangeAspect="1"/>
          </p:cNvPicPr>
          <p:nvPr/>
        </p:nvPicPr>
        <p:blipFill>
          <a:blip r:embed="rId3"/>
          <a:stretch>
            <a:fillRect/>
          </a:stretch>
        </p:blipFill>
        <p:spPr>
          <a:xfrm>
            <a:off x="752475" y="5883734"/>
            <a:ext cx="10601325" cy="504825"/>
          </a:xfrm>
          <a:prstGeom prst="rect">
            <a:avLst/>
          </a:prstGeom>
        </p:spPr>
      </p:pic>
      <p:sp>
        <p:nvSpPr>
          <p:cNvPr id="2" name="Segnaposto data 1">
            <a:extLst>
              <a:ext uri="{FF2B5EF4-FFF2-40B4-BE49-F238E27FC236}">
                <a16:creationId xmlns:a16="http://schemas.microsoft.com/office/drawing/2014/main" id="{AEE9BEB2-BE64-128B-21F9-3CBBB75272D7}"/>
              </a:ext>
            </a:extLst>
          </p:cNvPr>
          <p:cNvSpPr>
            <a:spLocks noGrp="1"/>
          </p:cNvSpPr>
          <p:nvPr>
            <p:ph type="dt" sz="half" idx="10"/>
          </p:nvPr>
        </p:nvSpPr>
        <p:spPr/>
        <p:txBody>
          <a:bodyPr/>
          <a:lstStyle/>
          <a:p>
            <a:fld id="{49D320E8-94DD-4B79-8D8C-7C75272B1CB6}" type="datetime1">
              <a:rPr lang="it-IT" smtClean="0"/>
              <a:t>29/11/2024</a:t>
            </a:fld>
            <a:endParaRPr lang="it-IT"/>
          </a:p>
        </p:txBody>
      </p:sp>
      <p:sp>
        <p:nvSpPr>
          <p:cNvPr id="3" name="Rettangolo con angoli arrotondati 2">
            <a:extLst>
              <a:ext uri="{FF2B5EF4-FFF2-40B4-BE49-F238E27FC236}">
                <a16:creationId xmlns:a16="http://schemas.microsoft.com/office/drawing/2014/main" id="{139EE933-26D4-026E-9A63-E7F1819FE03F}"/>
              </a:ext>
            </a:extLst>
          </p:cNvPr>
          <p:cNvSpPr/>
          <p:nvPr/>
        </p:nvSpPr>
        <p:spPr>
          <a:xfrm>
            <a:off x="9677503" y="525460"/>
            <a:ext cx="1839480" cy="669956"/>
          </a:xfrm>
          <a:prstGeom prst="roundRect">
            <a:avLst/>
          </a:prstGeom>
          <a:gradFill flip="none" rotWithShape="1">
            <a:gsLst>
              <a:gs pos="0">
                <a:schemeClr val="accent6">
                  <a:lumMod val="40000"/>
                  <a:lumOff val="60000"/>
                </a:schemeClr>
              </a:gs>
              <a:gs pos="50000">
                <a:schemeClr val="accent6">
                  <a:lumMod val="40000"/>
                  <a:lumOff val="60000"/>
                  <a:shade val="67500"/>
                  <a:satMod val="115000"/>
                </a:schemeClr>
              </a:gs>
              <a:gs pos="100000">
                <a:schemeClr val="accent6">
                  <a:lumMod val="40000"/>
                  <a:lumOff val="60000"/>
                  <a:shade val="100000"/>
                  <a:satMod val="115000"/>
                </a:schemeClr>
              </a:gs>
            </a:gsLst>
            <a:lin ang="162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i="0" dirty="0">
                <a:solidFill>
                  <a:srgbClr val="000000"/>
                </a:solidFill>
                <a:effectLst/>
                <a:latin typeface="Aptos" panose="020B0004020202020204" pitchFamily="34" charset="0"/>
              </a:rPr>
              <a:t>COMMISSIONE </a:t>
            </a:r>
            <a:r>
              <a:rPr lang="it-IT" sz="1600" b="1" i="0" dirty="0">
                <a:solidFill>
                  <a:srgbClr val="000000"/>
                </a:solidFill>
                <a:effectLst/>
                <a:latin typeface="Aptos" panose="020B0004020202020204" pitchFamily="34" charset="0"/>
              </a:rPr>
              <a:t>ESG</a:t>
            </a:r>
            <a:br>
              <a:rPr lang="it-IT" sz="1200" b="1" i="0" dirty="0">
                <a:solidFill>
                  <a:srgbClr val="000000"/>
                </a:solidFill>
                <a:effectLst/>
                <a:latin typeface="Aptos" panose="020B0004020202020204" pitchFamily="34" charset="0"/>
              </a:rPr>
            </a:br>
            <a:r>
              <a:rPr lang="it-IT" sz="1600" b="1" i="0" dirty="0">
                <a:solidFill>
                  <a:srgbClr val="000000"/>
                </a:solidFill>
                <a:effectLst/>
                <a:latin typeface="Aptos" panose="020B0004020202020204" pitchFamily="34" charset="0"/>
              </a:rPr>
              <a:t>ODCEC</a:t>
            </a:r>
            <a:r>
              <a:rPr lang="it-IT" sz="1200" b="1" i="0" dirty="0">
                <a:solidFill>
                  <a:srgbClr val="000000"/>
                </a:solidFill>
                <a:effectLst/>
                <a:latin typeface="Aptos" panose="020B0004020202020204" pitchFamily="34" charset="0"/>
              </a:rPr>
              <a:t> DI FERRARA</a:t>
            </a:r>
            <a:r>
              <a:rPr lang="it-IT" sz="1200" dirty="0"/>
              <a:t> </a:t>
            </a:r>
            <a:endParaRPr lang="it-IT" sz="1200" dirty="0">
              <a:noFill/>
            </a:endParaRPr>
          </a:p>
        </p:txBody>
      </p:sp>
    </p:spTree>
    <p:extLst>
      <p:ext uri="{BB962C8B-B14F-4D97-AF65-F5344CB8AC3E}">
        <p14:creationId xmlns:p14="http://schemas.microsoft.com/office/powerpoint/2010/main" val="27298110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FC5DF086-7EDC-62D3-20FB-B5E6C5D3F1E7}"/>
              </a:ext>
            </a:extLst>
          </p:cNvPr>
          <p:cNvSpPr>
            <a:spLocks noGrp="1"/>
          </p:cNvSpPr>
          <p:nvPr>
            <p:ph idx="1"/>
          </p:nvPr>
        </p:nvSpPr>
        <p:spPr>
          <a:xfrm>
            <a:off x="641445" y="555172"/>
            <a:ext cx="10904561" cy="5313366"/>
          </a:xfrm>
          <a:ln>
            <a:solidFill>
              <a:schemeClr val="accent6">
                <a:lumMod val="60000"/>
                <a:lumOff val="40000"/>
              </a:schemeClr>
            </a:solidFill>
          </a:ln>
        </p:spPr>
        <p:txBody>
          <a:bodyPr/>
          <a:lstStyle/>
          <a:p>
            <a:pPr marL="0" indent="0" algn="ctr">
              <a:buNone/>
            </a:pPr>
            <a:r>
              <a:rPr lang="it-IT" sz="2400" b="1" dirty="0">
                <a:solidFill>
                  <a:schemeClr val="accent6">
                    <a:lumMod val="75000"/>
                  </a:schemeClr>
                </a:solidFill>
                <a:effectLst/>
                <a:latin typeface="+mj-lt"/>
                <a:ea typeface="Arial" panose="020B0604020202020204" pitchFamily="34" charset="0"/>
              </a:rPr>
              <a:t>CHI</a:t>
            </a:r>
            <a:r>
              <a:rPr lang="it-IT" sz="2400" b="1" spc="335" dirty="0">
                <a:solidFill>
                  <a:schemeClr val="accent6">
                    <a:lumMod val="75000"/>
                  </a:schemeClr>
                </a:solidFill>
                <a:effectLst/>
                <a:latin typeface="+mj-lt"/>
                <a:ea typeface="Arial" panose="020B0604020202020204" pitchFamily="34" charset="0"/>
              </a:rPr>
              <a:t> </a:t>
            </a:r>
            <a:r>
              <a:rPr lang="it-IT" sz="2400" b="1" dirty="0">
                <a:solidFill>
                  <a:schemeClr val="accent6">
                    <a:lumMod val="75000"/>
                  </a:schemeClr>
                </a:solidFill>
                <a:effectLst/>
                <a:latin typeface="+mj-lt"/>
                <a:ea typeface="Arial" panose="020B0604020202020204" pitchFamily="34" charset="0"/>
              </a:rPr>
              <a:t>SARÀ</a:t>
            </a:r>
            <a:r>
              <a:rPr lang="it-IT" sz="2400" b="1" spc="30" dirty="0">
                <a:solidFill>
                  <a:schemeClr val="accent6">
                    <a:lumMod val="75000"/>
                  </a:schemeClr>
                </a:solidFill>
                <a:effectLst/>
                <a:latin typeface="+mj-lt"/>
                <a:ea typeface="Arial" panose="020B0604020202020204" pitchFamily="34" charset="0"/>
              </a:rPr>
              <a:t> </a:t>
            </a:r>
            <a:r>
              <a:rPr lang="it-IT" sz="2400" b="1" spc="-10" dirty="0">
                <a:solidFill>
                  <a:schemeClr val="accent6">
                    <a:lumMod val="75000"/>
                  </a:schemeClr>
                </a:solidFill>
                <a:effectLst/>
                <a:latin typeface="+mj-lt"/>
                <a:ea typeface="Arial" panose="020B0604020202020204" pitchFamily="34" charset="0"/>
              </a:rPr>
              <a:t>OBBLIGATO?</a:t>
            </a:r>
          </a:p>
          <a:p>
            <a:pPr marL="0" indent="0">
              <a:buNone/>
            </a:pPr>
            <a:endParaRPr lang="it-IT" sz="1600" spc="-10" dirty="0">
              <a:solidFill>
                <a:srgbClr val="A11842"/>
              </a:solidFill>
              <a:latin typeface="+mj-lt"/>
            </a:endParaRPr>
          </a:p>
          <a:p>
            <a:pPr marL="0" indent="0">
              <a:buNone/>
            </a:pPr>
            <a:r>
              <a:rPr lang="it-IT" sz="2000" dirty="0">
                <a:solidFill>
                  <a:srgbClr val="010101"/>
                </a:solidFill>
                <a:effectLst/>
                <a:latin typeface="+mj-lt"/>
                <a:ea typeface="Arial" panose="020B0604020202020204" pitchFamily="34" charset="0"/>
              </a:rPr>
              <a:t>La direttiva </a:t>
            </a:r>
            <a:r>
              <a:rPr lang="it-IT" sz="2000" b="1" dirty="0">
                <a:solidFill>
                  <a:srgbClr val="A11842"/>
                </a:solidFill>
                <a:effectLst/>
                <a:latin typeface="+mj-lt"/>
                <a:ea typeface="Arial" panose="020B0604020202020204" pitchFamily="34" charset="0"/>
              </a:rPr>
              <a:t>CSRD </a:t>
            </a:r>
            <a:r>
              <a:rPr lang="it-IT" sz="2000" dirty="0">
                <a:solidFill>
                  <a:srgbClr val="010101"/>
                </a:solidFill>
                <a:effectLst/>
                <a:latin typeface="+mj-lt"/>
                <a:ea typeface="Arial" panose="020B0604020202020204" pitchFamily="34" charset="0"/>
              </a:rPr>
              <a:t>modifica le</a:t>
            </a:r>
            <a:r>
              <a:rPr lang="it-IT" sz="2000" spc="-15" dirty="0">
                <a:solidFill>
                  <a:srgbClr val="010101"/>
                </a:solidFill>
                <a:effectLst/>
                <a:latin typeface="+mj-lt"/>
                <a:ea typeface="Arial" panose="020B0604020202020204" pitchFamily="34" charset="0"/>
              </a:rPr>
              <a:t> </a:t>
            </a:r>
            <a:r>
              <a:rPr lang="it-IT" sz="2000" dirty="0">
                <a:solidFill>
                  <a:srgbClr val="010101"/>
                </a:solidFill>
                <a:effectLst/>
                <a:latin typeface="+mj-lt"/>
                <a:ea typeface="Arial" panose="020B0604020202020204" pitchFamily="34" charset="0"/>
              </a:rPr>
              <a:t>norme già</a:t>
            </a:r>
            <a:r>
              <a:rPr lang="it-IT" sz="2000" spc="115" dirty="0">
                <a:solidFill>
                  <a:srgbClr val="010101"/>
                </a:solidFill>
                <a:effectLst/>
                <a:latin typeface="+mj-lt"/>
                <a:ea typeface="Arial" panose="020B0604020202020204" pitchFamily="34" charset="0"/>
              </a:rPr>
              <a:t> </a:t>
            </a:r>
            <a:r>
              <a:rPr lang="it-IT" sz="2000" dirty="0">
                <a:solidFill>
                  <a:srgbClr val="010101"/>
                </a:solidFill>
                <a:effectLst/>
                <a:latin typeface="+mj-lt"/>
                <a:ea typeface="Arial" panose="020B0604020202020204" pitchFamily="34" charset="0"/>
              </a:rPr>
              <a:t>in</a:t>
            </a:r>
            <a:r>
              <a:rPr lang="it-IT" sz="2000" spc="-5" dirty="0">
                <a:solidFill>
                  <a:srgbClr val="010101"/>
                </a:solidFill>
                <a:effectLst/>
                <a:latin typeface="+mj-lt"/>
                <a:ea typeface="Arial" panose="020B0604020202020204" pitchFamily="34" charset="0"/>
              </a:rPr>
              <a:t> </a:t>
            </a:r>
            <a:r>
              <a:rPr lang="it-IT" sz="2000" dirty="0">
                <a:solidFill>
                  <a:srgbClr val="010101"/>
                </a:solidFill>
                <a:effectLst/>
                <a:latin typeface="+mj-lt"/>
                <a:ea typeface="Arial" panose="020B0604020202020204" pitchFamily="34" charset="0"/>
              </a:rPr>
              <a:t>vigore per la rendicontazione</a:t>
            </a:r>
            <a:r>
              <a:rPr lang="it-IT" sz="2000" spc="-5" dirty="0">
                <a:solidFill>
                  <a:srgbClr val="010101"/>
                </a:solidFill>
                <a:effectLst/>
                <a:latin typeface="+mj-lt"/>
                <a:ea typeface="Arial" panose="020B0604020202020204" pitchFamily="34" charset="0"/>
              </a:rPr>
              <a:t> </a:t>
            </a:r>
            <a:r>
              <a:rPr lang="it-IT" sz="2000" dirty="0">
                <a:solidFill>
                  <a:srgbClr val="010101"/>
                </a:solidFill>
                <a:effectLst/>
                <a:latin typeface="+mj-lt"/>
                <a:ea typeface="Arial" panose="020B0604020202020204" pitchFamily="34" charset="0"/>
              </a:rPr>
              <a:t>non</a:t>
            </a:r>
            <a:r>
              <a:rPr lang="it-IT" sz="2000" spc="-75" dirty="0">
                <a:solidFill>
                  <a:srgbClr val="010101"/>
                </a:solidFill>
                <a:effectLst/>
                <a:latin typeface="+mj-lt"/>
                <a:ea typeface="Arial" panose="020B0604020202020204" pitchFamily="34" charset="0"/>
              </a:rPr>
              <a:t> </a:t>
            </a:r>
            <a:r>
              <a:rPr lang="it-IT" sz="2000" dirty="0">
                <a:solidFill>
                  <a:srgbClr val="010101"/>
                </a:solidFill>
                <a:effectLst/>
                <a:latin typeface="+mj-lt"/>
                <a:ea typeface="Arial" panose="020B0604020202020204" pitchFamily="34" charset="0"/>
              </a:rPr>
              <a:t>finanziaria, aumentando la platea degli obblighi e, gradualmente, i soggetti obbligati.</a:t>
            </a:r>
            <a:endParaRPr lang="it-IT" sz="2000" dirty="0">
              <a:effectLst/>
              <a:latin typeface="+mj-lt"/>
              <a:ea typeface="Arial" panose="020B0604020202020204" pitchFamily="34" charset="0"/>
            </a:endParaRPr>
          </a:p>
          <a:p>
            <a:pPr marL="0" indent="0" algn="ctr">
              <a:buNone/>
            </a:pPr>
            <a:endParaRPr lang="it-IT" sz="1050" b="1" dirty="0">
              <a:solidFill>
                <a:schemeClr val="accent6">
                  <a:lumMod val="75000"/>
                </a:schemeClr>
              </a:solidFill>
              <a:effectLst/>
              <a:latin typeface="+mj-lt"/>
              <a:ea typeface="Arial" panose="020B0604020202020204" pitchFamily="34" charset="0"/>
            </a:endParaRPr>
          </a:p>
          <a:p>
            <a:pPr marL="0" indent="0" algn="ctr">
              <a:buNone/>
            </a:pPr>
            <a:r>
              <a:rPr lang="it-IT" sz="2000" b="1" dirty="0">
                <a:solidFill>
                  <a:schemeClr val="accent6">
                    <a:lumMod val="75000"/>
                  </a:schemeClr>
                </a:solidFill>
                <a:effectLst/>
                <a:latin typeface="+mj-lt"/>
                <a:ea typeface="Arial" panose="020B0604020202020204" pitchFamily="34" charset="0"/>
              </a:rPr>
              <a:t>Obbligatorietà</a:t>
            </a:r>
            <a:r>
              <a:rPr lang="it-IT" sz="2000" b="1" spc="50" dirty="0">
                <a:solidFill>
                  <a:schemeClr val="accent6">
                    <a:lumMod val="75000"/>
                  </a:schemeClr>
                </a:solidFill>
                <a:effectLst/>
                <a:latin typeface="+mj-lt"/>
                <a:ea typeface="Arial" panose="020B0604020202020204" pitchFamily="34" charset="0"/>
              </a:rPr>
              <a:t> </a:t>
            </a:r>
            <a:r>
              <a:rPr lang="it-IT" sz="2000" dirty="0">
                <a:solidFill>
                  <a:schemeClr val="accent6">
                    <a:lumMod val="75000"/>
                  </a:schemeClr>
                </a:solidFill>
                <a:effectLst/>
                <a:latin typeface="+mj-lt"/>
                <a:ea typeface="Arial" panose="020B0604020202020204" pitchFamily="34" charset="0"/>
              </a:rPr>
              <a:t>-</a:t>
            </a:r>
            <a:r>
              <a:rPr lang="it-IT" sz="2000" spc="130" dirty="0">
                <a:solidFill>
                  <a:schemeClr val="accent6">
                    <a:lumMod val="75000"/>
                  </a:schemeClr>
                </a:solidFill>
                <a:effectLst/>
                <a:latin typeface="+mj-lt"/>
                <a:ea typeface="Arial" panose="020B0604020202020204" pitchFamily="34" charset="0"/>
              </a:rPr>
              <a:t> </a:t>
            </a:r>
            <a:r>
              <a:rPr lang="it-IT" sz="2000" b="1" dirty="0">
                <a:solidFill>
                  <a:schemeClr val="accent6">
                    <a:lumMod val="75000"/>
                  </a:schemeClr>
                </a:solidFill>
                <a:effectLst/>
                <a:latin typeface="+mj-lt"/>
                <a:ea typeface="Arial" panose="020B0604020202020204" pitchFamily="34" charset="0"/>
              </a:rPr>
              <a:t>Attuale</a:t>
            </a:r>
            <a:r>
              <a:rPr lang="it-IT" sz="2000" b="1" spc="175" dirty="0">
                <a:solidFill>
                  <a:schemeClr val="accent6">
                    <a:lumMod val="75000"/>
                  </a:schemeClr>
                </a:solidFill>
                <a:effectLst/>
                <a:latin typeface="+mj-lt"/>
                <a:ea typeface="Arial" panose="020B0604020202020204" pitchFamily="34" charset="0"/>
              </a:rPr>
              <a:t> </a:t>
            </a:r>
            <a:r>
              <a:rPr lang="it-IT" sz="2000" b="1" spc="-10" dirty="0">
                <a:solidFill>
                  <a:schemeClr val="accent6">
                    <a:lumMod val="75000"/>
                  </a:schemeClr>
                </a:solidFill>
                <a:effectLst/>
                <a:latin typeface="+mj-lt"/>
                <a:ea typeface="Arial" panose="020B0604020202020204" pitchFamily="34" charset="0"/>
              </a:rPr>
              <a:t>timeline</a:t>
            </a:r>
            <a:endParaRPr lang="it-IT" sz="2000" dirty="0">
              <a:solidFill>
                <a:schemeClr val="accent6">
                  <a:lumMod val="75000"/>
                </a:schemeClr>
              </a:solidFill>
              <a:effectLst/>
              <a:latin typeface="+mj-lt"/>
              <a:ea typeface="Arial" panose="020B0604020202020204" pitchFamily="34" charset="0"/>
            </a:endParaRPr>
          </a:p>
          <a:p>
            <a:pPr marL="0" indent="0" algn="ctr">
              <a:buNone/>
            </a:pPr>
            <a:endParaRPr lang="it-IT" sz="1100" dirty="0"/>
          </a:p>
        </p:txBody>
      </p:sp>
      <p:pic>
        <p:nvPicPr>
          <p:cNvPr id="44" name="Immagine 43">
            <a:extLst>
              <a:ext uri="{FF2B5EF4-FFF2-40B4-BE49-F238E27FC236}">
                <a16:creationId xmlns:a16="http://schemas.microsoft.com/office/drawing/2014/main" id="{CB50577C-BF84-D3B9-89DC-BC77F864E81F}"/>
              </a:ext>
            </a:extLst>
          </p:cNvPr>
          <p:cNvPicPr>
            <a:picLocks noChangeAspect="1"/>
          </p:cNvPicPr>
          <p:nvPr/>
        </p:nvPicPr>
        <p:blipFill>
          <a:blip r:embed="rId2"/>
          <a:stretch>
            <a:fillRect/>
          </a:stretch>
        </p:blipFill>
        <p:spPr>
          <a:xfrm>
            <a:off x="1118162" y="2973839"/>
            <a:ext cx="2183608" cy="2757490"/>
          </a:xfrm>
          <a:prstGeom prst="rect">
            <a:avLst/>
          </a:prstGeom>
        </p:spPr>
      </p:pic>
      <p:pic>
        <p:nvPicPr>
          <p:cNvPr id="46" name="Immagine 45">
            <a:extLst>
              <a:ext uri="{FF2B5EF4-FFF2-40B4-BE49-F238E27FC236}">
                <a16:creationId xmlns:a16="http://schemas.microsoft.com/office/drawing/2014/main" id="{34D18AD6-3199-AF06-8B4E-8E0623226E18}"/>
              </a:ext>
            </a:extLst>
          </p:cNvPr>
          <p:cNvPicPr>
            <a:picLocks noChangeAspect="1"/>
          </p:cNvPicPr>
          <p:nvPr/>
        </p:nvPicPr>
        <p:blipFill>
          <a:blip r:embed="rId2"/>
          <a:stretch>
            <a:fillRect/>
          </a:stretch>
        </p:blipFill>
        <p:spPr>
          <a:xfrm>
            <a:off x="3622559" y="2964315"/>
            <a:ext cx="2473441" cy="2767014"/>
          </a:xfrm>
          <a:prstGeom prst="rect">
            <a:avLst/>
          </a:prstGeom>
        </p:spPr>
      </p:pic>
      <p:pic>
        <p:nvPicPr>
          <p:cNvPr id="48" name="Immagine 47">
            <a:extLst>
              <a:ext uri="{FF2B5EF4-FFF2-40B4-BE49-F238E27FC236}">
                <a16:creationId xmlns:a16="http://schemas.microsoft.com/office/drawing/2014/main" id="{4ED10AD8-6F34-254B-EE14-F87BF2A9B790}"/>
              </a:ext>
            </a:extLst>
          </p:cNvPr>
          <p:cNvPicPr>
            <a:picLocks noChangeAspect="1"/>
          </p:cNvPicPr>
          <p:nvPr/>
        </p:nvPicPr>
        <p:blipFill>
          <a:blip r:embed="rId2"/>
          <a:stretch>
            <a:fillRect/>
          </a:stretch>
        </p:blipFill>
        <p:spPr>
          <a:xfrm>
            <a:off x="6484815" y="3020101"/>
            <a:ext cx="2395027" cy="2711228"/>
          </a:xfrm>
          <a:prstGeom prst="rect">
            <a:avLst/>
          </a:prstGeom>
        </p:spPr>
      </p:pic>
      <p:pic>
        <p:nvPicPr>
          <p:cNvPr id="50" name="Immagine 49">
            <a:extLst>
              <a:ext uri="{FF2B5EF4-FFF2-40B4-BE49-F238E27FC236}">
                <a16:creationId xmlns:a16="http://schemas.microsoft.com/office/drawing/2014/main" id="{5BFB6565-70EB-7BC4-A422-3E539F898C15}"/>
              </a:ext>
            </a:extLst>
          </p:cNvPr>
          <p:cNvPicPr>
            <a:picLocks noChangeAspect="1"/>
          </p:cNvPicPr>
          <p:nvPr/>
        </p:nvPicPr>
        <p:blipFill>
          <a:blip r:embed="rId3"/>
          <a:stretch>
            <a:fillRect/>
          </a:stretch>
        </p:blipFill>
        <p:spPr>
          <a:xfrm>
            <a:off x="9012360" y="3030649"/>
            <a:ext cx="2186497" cy="2700680"/>
          </a:xfrm>
          <a:prstGeom prst="rect">
            <a:avLst/>
          </a:prstGeom>
        </p:spPr>
      </p:pic>
      <p:sp>
        <p:nvSpPr>
          <p:cNvPr id="52" name="CasellaDiTesto 51">
            <a:extLst>
              <a:ext uri="{FF2B5EF4-FFF2-40B4-BE49-F238E27FC236}">
                <a16:creationId xmlns:a16="http://schemas.microsoft.com/office/drawing/2014/main" id="{1539D920-0FAC-7FCF-D21B-9E41F0696679}"/>
              </a:ext>
            </a:extLst>
          </p:cNvPr>
          <p:cNvSpPr txBox="1"/>
          <p:nvPr/>
        </p:nvSpPr>
        <p:spPr>
          <a:xfrm>
            <a:off x="982430" y="2975878"/>
            <a:ext cx="2319340" cy="2168542"/>
          </a:xfrm>
          <a:prstGeom prst="rect">
            <a:avLst/>
          </a:prstGeom>
          <a:noFill/>
        </p:spPr>
        <p:txBody>
          <a:bodyPr wrap="square">
            <a:spAutoFit/>
          </a:bodyPr>
          <a:lstStyle/>
          <a:p>
            <a:pPr marR="7620" algn="ctr">
              <a:spcBef>
                <a:spcPts val="975"/>
              </a:spcBef>
            </a:pPr>
            <a:r>
              <a:rPr lang="it-IT" sz="1400" b="1" u="sng" dirty="0">
                <a:solidFill>
                  <a:srgbClr val="A11842"/>
                </a:solidFill>
                <a:effectLst/>
                <a:uFill>
                  <a:solidFill>
                    <a:srgbClr val="A11842"/>
                  </a:solidFill>
                </a:uFill>
                <a:latin typeface="+mj-lt"/>
                <a:ea typeface="Arial" panose="020B0604020202020204" pitchFamily="34" charset="0"/>
              </a:rPr>
              <a:t>1°</a:t>
            </a:r>
            <a:r>
              <a:rPr lang="it-IT" sz="1400" b="1" spc="130" dirty="0">
                <a:solidFill>
                  <a:srgbClr val="A11842"/>
                </a:solidFill>
                <a:effectLst/>
                <a:latin typeface="+mj-lt"/>
                <a:ea typeface="Arial" panose="020B0604020202020204" pitchFamily="34" charset="0"/>
              </a:rPr>
              <a:t> </a:t>
            </a:r>
            <a:r>
              <a:rPr lang="it-IT" sz="1400" b="1" dirty="0">
                <a:solidFill>
                  <a:srgbClr val="A11842"/>
                </a:solidFill>
                <a:effectLst/>
                <a:latin typeface="+mj-lt"/>
                <a:ea typeface="Arial" panose="020B0604020202020204" pitchFamily="34" charset="0"/>
              </a:rPr>
              <a:t>g</a:t>
            </a:r>
            <a:r>
              <a:rPr lang="it-IT" sz="1400" b="1" u="sng" dirty="0">
                <a:solidFill>
                  <a:srgbClr val="A11842"/>
                </a:solidFill>
                <a:effectLst/>
                <a:uFill>
                  <a:solidFill>
                    <a:srgbClr val="A11842"/>
                  </a:solidFill>
                </a:uFill>
                <a:latin typeface="+mj-lt"/>
                <a:ea typeface="Arial" panose="020B0604020202020204" pitchFamily="34" charset="0"/>
              </a:rPr>
              <a:t>ennaio</a:t>
            </a:r>
            <a:r>
              <a:rPr lang="it-IT" sz="1400" b="1" u="sng" spc="115" dirty="0">
                <a:solidFill>
                  <a:srgbClr val="A11842"/>
                </a:solidFill>
                <a:effectLst/>
                <a:uFill>
                  <a:solidFill>
                    <a:srgbClr val="A11842"/>
                  </a:solidFill>
                </a:uFill>
                <a:latin typeface="+mj-lt"/>
                <a:ea typeface="Arial" panose="020B0604020202020204" pitchFamily="34" charset="0"/>
              </a:rPr>
              <a:t> </a:t>
            </a:r>
            <a:r>
              <a:rPr lang="it-IT" sz="1400" b="1" u="sng" spc="-10" dirty="0">
                <a:solidFill>
                  <a:srgbClr val="A11842"/>
                </a:solidFill>
                <a:effectLst/>
                <a:uFill>
                  <a:solidFill>
                    <a:srgbClr val="A11842"/>
                  </a:solidFill>
                </a:uFill>
                <a:latin typeface="+mj-lt"/>
                <a:ea typeface="Arial" panose="020B0604020202020204" pitchFamily="34" charset="0"/>
              </a:rPr>
              <a:t>2024</a:t>
            </a:r>
            <a:r>
              <a:rPr lang="it-IT" sz="1400" b="1" spc="-10" dirty="0">
                <a:solidFill>
                  <a:srgbClr val="A11842"/>
                </a:solidFill>
                <a:effectLst/>
                <a:latin typeface="+mj-lt"/>
                <a:ea typeface="Arial" panose="020B0604020202020204" pitchFamily="34" charset="0"/>
              </a:rPr>
              <a:t>_</a:t>
            </a:r>
            <a:endParaRPr lang="it-IT" sz="1400" dirty="0">
              <a:effectLst/>
              <a:latin typeface="+mj-lt"/>
              <a:ea typeface="Arial" panose="020B0604020202020204" pitchFamily="34" charset="0"/>
            </a:endParaRPr>
          </a:p>
          <a:p>
            <a:pPr marL="123825" marR="119380" indent="40005" algn="ctr">
              <a:lnSpc>
                <a:spcPct val="141000"/>
              </a:lnSpc>
              <a:spcBef>
                <a:spcPts val="500"/>
              </a:spcBef>
            </a:pPr>
            <a:r>
              <a:rPr lang="it-IT" sz="1400" dirty="0">
                <a:solidFill>
                  <a:srgbClr val="1F1F1F"/>
                </a:solidFill>
                <a:effectLst/>
                <a:latin typeface="+mj-lt"/>
                <a:ea typeface="Arial" panose="020B0604020202020204" pitchFamily="34" charset="0"/>
              </a:rPr>
              <a:t>per le </a:t>
            </a:r>
            <a:r>
              <a:rPr lang="it-IT" sz="1400" b="1" dirty="0">
                <a:solidFill>
                  <a:srgbClr val="1F1F1F"/>
                </a:solidFill>
                <a:effectLst/>
                <a:latin typeface="+mj-lt"/>
                <a:ea typeface="Arial" panose="020B0604020202020204" pitchFamily="34" charset="0"/>
              </a:rPr>
              <a:t>grandi imprese </a:t>
            </a:r>
            <a:r>
              <a:rPr lang="it-IT" sz="1400" dirty="0">
                <a:solidFill>
                  <a:srgbClr val="1F1F1F"/>
                </a:solidFill>
                <a:effectLst/>
                <a:latin typeface="+mj-lt"/>
                <a:ea typeface="Arial" panose="020B0604020202020204" pitchFamily="34" charset="0"/>
              </a:rPr>
              <a:t>di interesse</a:t>
            </a:r>
            <a:r>
              <a:rPr lang="it-IT" sz="1400" spc="-80" dirty="0">
                <a:solidFill>
                  <a:srgbClr val="1F1F1F"/>
                </a:solidFill>
                <a:effectLst/>
                <a:latin typeface="+mj-lt"/>
                <a:ea typeface="Arial" panose="020B0604020202020204" pitchFamily="34" charset="0"/>
              </a:rPr>
              <a:t> </a:t>
            </a:r>
            <a:r>
              <a:rPr lang="it-IT" sz="1400" dirty="0">
                <a:solidFill>
                  <a:srgbClr val="1F1F1F"/>
                </a:solidFill>
                <a:effectLst/>
                <a:latin typeface="+mj-lt"/>
                <a:ea typeface="Arial" panose="020B0604020202020204" pitchFamily="34" charset="0"/>
              </a:rPr>
              <a:t>pubblico</a:t>
            </a:r>
            <a:r>
              <a:rPr lang="it-IT" sz="1400" spc="-75" dirty="0">
                <a:solidFill>
                  <a:srgbClr val="1F1F1F"/>
                </a:solidFill>
                <a:effectLst/>
                <a:latin typeface="+mj-lt"/>
                <a:ea typeface="Arial" panose="020B0604020202020204" pitchFamily="34" charset="0"/>
              </a:rPr>
              <a:t> </a:t>
            </a:r>
            <a:r>
              <a:rPr lang="it-IT" sz="1400" dirty="0">
                <a:solidFill>
                  <a:srgbClr val="1F1F1F"/>
                </a:solidFill>
                <a:effectLst/>
                <a:latin typeface="+mj-lt"/>
                <a:ea typeface="Arial" panose="020B0604020202020204" pitchFamily="34" charset="0"/>
              </a:rPr>
              <a:t>(con</a:t>
            </a:r>
            <a:r>
              <a:rPr lang="it-IT" sz="1400" spc="-85" dirty="0">
                <a:solidFill>
                  <a:srgbClr val="1F1F1F"/>
                </a:solidFill>
                <a:effectLst/>
                <a:latin typeface="+mj-lt"/>
                <a:ea typeface="Arial" panose="020B0604020202020204" pitchFamily="34" charset="0"/>
              </a:rPr>
              <a:t> </a:t>
            </a:r>
            <a:r>
              <a:rPr lang="it-IT" sz="1400" dirty="0">
                <a:solidFill>
                  <a:srgbClr val="1F1F1F"/>
                </a:solidFill>
                <a:effectLst/>
                <a:latin typeface="+mj-lt"/>
                <a:ea typeface="Arial" panose="020B0604020202020204" pitchFamily="34" charset="0"/>
              </a:rPr>
              <a:t>più di 500 dipendenti) </a:t>
            </a:r>
            <a:r>
              <a:rPr lang="it-IT" sz="1400" b="1" dirty="0">
                <a:solidFill>
                  <a:srgbClr val="1F1F1F"/>
                </a:solidFill>
                <a:effectLst/>
                <a:latin typeface="+mj-lt"/>
                <a:ea typeface="Arial" panose="020B0604020202020204" pitchFamily="34" charset="0"/>
              </a:rPr>
              <a:t>già soggette alla direttiva sulla dichiarazione non </a:t>
            </a:r>
            <a:r>
              <a:rPr lang="it-IT" sz="1400" b="1" spc="-10" dirty="0">
                <a:solidFill>
                  <a:srgbClr val="1F1F1F"/>
                </a:solidFill>
                <a:effectLst/>
                <a:latin typeface="+mj-lt"/>
                <a:ea typeface="Arial" panose="020B0604020202020204" pitchFamily="34" charset="0"/>
              </a:rPr>
              <a:t>finanziaria</a:t>
            </a:r>
            <a:endParaRPr lang="it-IT" sz="1400" dirty="0">
              <a:effectLst/>
              <a:latin typeface="+mj-lt"/>
              <a:ea typeface="Arial" panose="020B0604020202020204" pitchFamily="34" charset="0"/>
            </a:endParaRPr>
          </a:p>
        </p:txBody>
      </p:sp>
      <p:sp>
        <p:nvSpPr>
          <p:cNvPr id="54" name="CasellaDiTesto 53">
            <a:extLst>
              <a:ext uri="{FF2B5EF4-FFF2-40B4-BE49-F238E27FC236}">
                <a16:creationId xmlns:a16="http://schemas.microsoft.com/office/drawing/2014/main" id="{303A7DE3-6E05-FC94-5B05-931315CF0799}"/>
              </a:ext>
            </a:extLst>
          </p:cNvPr>
          <p:cNvSpPr txBox="1"/>
          <p:nvPr/>
        </p:nvSpPr>
        <p:spPr>
          <a:xfrm>
            <a:off x="3622559" y="2964314"/>
            <a:ext cx="2541467" cy="2472343"/>
          </a:xfrm>
          <a:prstGeom prst="rect">
            <a:avLst/>
          </a:prstGeom>
          <a:noFill/>
        </p:spPr>
        <p:txBody>
          <a:bodyPr wrap="square">
            <a:spAutoFit/>
          </a:bodyPr>
          <a:lstStyle/>
          <a:p>
            <a:pPr marR="12700" algn="ctr">
              <a:spcBef>
                <a:spcPts val="880"/>
              </a:spcBef>
            </a:pPr>
            <a:r>
              <a:rPr lang="it-IT" sz="1400" b="1" u="sng" dirty="0">
                <a:solidFill>
                  <a:srgbClr val="A11842"/>
                </a:solidFill>
                <a:effectLst/>
                <a:uFill>
                  <a:solidFill>
                    <a:srgbClr val="A11842"/>
                  </a:solidFill>
                </a:uFill>
                <a:latin typeface="+mj-lt"/>
                <a:ea typeface="Arial" panose="020B0604020202020204" pitchFamily="34" charset="0"/>
              </a:rPr>
              <a:t>1°</a:t>
            </a:r>
            <a:r>
              <a:rPr lang="it-IT" sz="1400" b="1" spc="-30" dirty="0">
                <a:solidFill>
                  <a:srgbClr val="A11842"/>
                </a:solidFill>
                <a:effectLst/>
                <a:latin typeface="+mj-lt"/>
                <a:ea typeface="Arial" panose="020B0604020202020204" pitchFamily="34" charset="0"/>
              </a:rPr>
              <a:t> </a:t>
            </a:r>
            <a:r>
              <a:rPr lang="it-IT" sz="1400" b="1" dirty="0">
                <a:solidFill>
                  <a:srgbClr val="A11842"/>
                </a:solidFill>
                <a:effectLst/>
                <a:latin typeface="+mj-lt"/>
                <a:ea typeface="Arial" panose="020B0604020202020204" pitchFamily="34" charset="0"/>
              </a:rPr>
              <a:t>g</a:t>
            </a:r>
            <a:r>
              <a:rPr lang="it-IT" sz="1400" b="1" u="sng" dirty="0">
                <a:solidFill>
                  <a:srgbClr val="A11842"/>
                </a:solidFill>
                <a:effectLst/>
                <a:uFill>
                  <a:solidFill>
                    <a:srgbClr val="A11842"/>
                  </a:solidFill>
                </a:uFill>
                <a:latin typeface="+mj-lt"/>
                <a:ea typeface="Arial" panose="020B0604020202020204" pitchFamily="34" charset="0"/>
              </a:rPr>
              <a:t>ennaio</a:t>
            </a:r>
            <a:r>
              <a:rPr lang="it-IT" sz="1400" b="1" u="sng" spc="-40" dirty="0">
                <a:solidFill>
                  <a:srgbClr val="A11842"/>
                </a:solidFill>
                <a:effectLst/>
                <a:uFill>
                  <a:solidFill>
                    <a:srgbClr val="A11842"/>
                  </a:solidFill>
                </a:uFill>
                <a:latin typeface="+mj-lt"/>
                <a:ea typeface="Arial" panose="020B0604020202020204" pitchFamily="34" charset="0"/>
              </a:rPr>
              <a:t> </a:t>
            </a:r>
            <a:r>
              <a:rPr lang="it-IT" sz="1400" b="1" i="1" u="sng" spc="-20" dirty="0">
                <a:solidFill>
                  <a:srgbClr val="A11842"/>
                </a:solidFill>
                <a:effectLst/>
                <a:uFill>
                  <a:solidFill>
                    <a:srgbClr val="A11842"/>
                  </a:solidFill>
                </a:uFill>
                <a:latin typeface="+mj-lt"/>
                <a:ea typeface="Arial" panose="020B0604020202020204" pitchFamily="34" charset="0"/>
              </a:rPr>
              <a:t>2025</a:t>
            </a:r>
            <a:endParaRPr lang="it-IT" sz="1400" dirty="0">
              <a:effectLst/>
              <a:latin typeface="+mj-lt"/>
              <a:ea typeface="Arial" panose="020B0604020202020204" pitchFamily="34" charset="0"/>
            </a:endParaRPr>
          </a:p>
          <a:p>
            <a:pPr marL="78105" marR="81280" indent="10795" algn="ctr">
              <a:lnSpc>
                <a:spcPct val="141000"/>
              </a:lnSpc>
              <a:spcBef>
                <a:spcPts val="495"/>
              </a:spcBef>
            </a:pPr>
            <a:r>
              <a:rPr lang="it-IT" sz="1400" b="1" dirty="0">
                <a:solidFill>
                  <a:srgbClr val="1F1F1F"/>
                </a:solidFill>
                <a:effectLst/>
                <a:latin typeface="+mj-lt"/>
                <a:ea typeface="Arial" panose="020B0604020202020204" pitchFamily="34" charset="0"/>
              </a:rPr>
              <a:t>per le grandi imprese non ancora soggette alla direttiva sulla dichiarazione non finanziaria </a:t>
            </a:r>
            <a:r>
              <a:rPr lang="it-IT" sz="1400" dirty="0">
                <a:solidFill>
                  <a:srgbClr val="1F1F1F"/>
                </a:solidFill>
                <a:effectLst/>
                <a:latin typeface="+mj-lt"/>
                <a:ea typeface="Arial" panose="020B0604020202020204" pitchFamily="34" charset="0"/>
              </a:rPr>
              <a:t>(con più di 250 dipendenti e/o</a:t>
            </a:r>
            <a:r>
              <a:rPr lang="it-IT" sz="1400" spc="200" dirty="0">
                <a:solidFill>
                  <a:srgbClr val="1F1F1F"/>
                </a:solidFill>
                <a:effectLst/>
                <a:latin typeface="+mj-lt"/>
                <a:ea typeface="Arial" panose="020B0604020202020204" pitchFamily="34" charset="0"/>
              </a:rPr>
              <a:t> </a:t>
            </a:r>
            <a:r>
              <a:rPr lang="it-IT" sz="1400" dirty="0">
                <a:solidFill>
                  <a:srgbClr val="1F1F1F"/>
                </a:solidFill>
                <a:effectLst/>
                <a:latin typeface="+mj-lt"/>
                <a:ea typeface="Arial" panose="020B0604020202020204" pitchFamily="34" charset="0"/>
              </a:rPr>
              <a:t>50 milioni di euro di fatturato e/o</a:t>
            </a:r>
            <a:r>
              <a:rPr lang="it-IT" sz="1400" spc="200" dirty="0">
                <a:solidFill>
                  <a:srgbClr val="1F1F1F"/>
                </a:solidFill>
                <a:effectLst/>
                <a:latin typeface="+mj-lt"/>
                <a:ea typeface="Arial" panose="020B0604020202020204" pitchFamily="34" charset="0"/>
              </a:rPr>
              <a:t> </a:t>
            </a:r>
            <a:r>
              <a:rPr lang="it-IT" sz="1400" dirty="0">
                <a:solidFill>
                  <a:srgbClr val="1F1F1F"/>
                </a:solidFill>
                <a:effectLst/>
                <a:latin typeface="+mj-lt"/>
                <a:ea typeface="Arial" panose="020B0604020202020204" pitchFamily="34" charset="0"/>
              </a:rPr>
              <a:t>25 milioni di euro di attività totali)</a:t>
            </a:r>
            <a:endParaRPr lang="it-IT" sz="1400" dirty="0">
              <a:effectLst/>
              <a:latin typeface="+mj-lt"/>
              <a:ea typeface="Arial" panose="020B0604020202020204" pitchFamily="34" charset="0"/>
            </a:endParaRPr>
          </a:p>
        </p:txBody>
      </p:sp>
      <p:sp>
        <p:nvSpPr>
          <p:cNvPr id="56" name="CasellaDiTesto 55">
            <a:extLst>
              <a:ext uri="{FF2B5EF4-FFF2-40B4-BE49-F238E27FC236}">
                <a16:creationId xmlns:a16="http://schemas.microsoft.com/office/drawing/2014/main" id="{50787224-16FC-1A03-AEF2-18F0400B2FA6}"/>
              </a:ext>
            </a:extLst>
          </p:cNvPr>
          <p:cNvSpPr txBox="1"/>
          <p:nvPr/>
        </p:nvSpPr>
        <p:spPr>
          <a:xfrm>
            <a:off x="6407343" y="2964314"/>
            <a:ext cx="2549970" cy="2776145"/>
          </a:xfrm>
          <a:prstGeom prst="rect">
            <a:avLst/>
          </a:prstGeom>
          <a:noFill/>
        </p:spPr>
        <p:txBody>
          <a:bodyPr wrap="square">
            <a:spAutoFit/>
          </a:bodyPr>
          <a:lstStyle/>
          <a:p>
            <a:pPr marL="2540" algn="ctr">
              <a:spcBef>
                <a:spcPts val="975"/>
              </a:spcBef>
            </a:pPr>
            <a:r>
              <a:rPr lang="it-IT" sz="1400" b="1" u="sng" dirty="0">
                <a:solidFill>
                  <a:srgbClr val="A11842"/>
                </a:solidFill>
                <a:effectLst/>
                <a:uFill>
                  <a:solidFill>
                    <a:srgbClr val="A11842"/>
                  </a:solidFill>
                </a:uFill>
                <a:latin typeface="+mj-lt"/>
                <a:ea typeface="Arial" panose="020B0604020202020204" pitchFamily="34" charset="0"/>
              </a:rPr>
              <a:t>1°</a:t>
            </a:r>
            <a:r>
              <a:rPr lang="it-IT" sz="1400" b="1" spc="105" dirty="0">
                <a:solidFill>
                  <a:srgbClr val="A11842"/>
                </a:solidFill>
                <a:effectLst/>
                <a:latin typeface="+mj-lt"/>
                <a:ea typeface="Arial" panose="020B0604020202020204" pitchFamily="34" charset="0"/>
              </a:rPr>
              <a:t> </a:t>
            </a:r>
            <a:r>
              <a:rPr lang="it-IT" sz="1400" b="1" dirty="0">
                <a:solidFill>
                  <a:srgbClr val="A11842"/>
                </a:solidFill>
                <a:effectLst/>
                <a:latin typeface="+mj-lt"/>
                <a:ea typeface="Arial" panose="020B0604020202020204" pitchFamily="34" charset="0"/>
              </a:rPr>
              <a:t>g</a:t>
            </a:r>
            <a:r>
              <a:rPr lang="it-IT" sz="1400" b="1" u="sng" dirty="0">
                <a:solidFill>
                  <a:srgbClr val="A11842"/>
                </a:solidFill>
                <a:effectLst/>
                <a:uFill>
                  <a:solidFill>
                    <a:srgbClr val="A11842"/>
                  </a:solidFill>
                </a:uFill>
                <a:latin typeface="+mj-lt"/>
                <a:ea typeface="Arial" panose="020B0604020202020204" pitchFamily="34" charset="0"/>
              </a:rPr>
              <a:t>ennaio</a:t>
            </a:r>
            <a:r>
              <a:rPr lang="it-IT" sz="1400" b="1" u="sng" spc="110" dirty="0">
                <a:solidFill>
                  <a:srgbClr val="A11842"/>
                </a:solidFill>
                <a:effectLst/>
                <a:uFill>
                  <a:solidFill>
                    <a:srgbClr val="A11842"/>
                  </a:solidFill>
                </a:uFill>
                <a:latin typeface="+mj-lt"/>
                <a:ea typeface="Arial" panose="020B0604020202020204" pitchFamily="34" charset="0"/>
              </a:rPr>
              <a:t> </a:t>
            </a:r>
            <a:r>
              <a:rPr lang="it-IT" sz="1400" b="1" i="1" u="sng" spc="-10" dirty="0">
                <a:solidFill>
                  <a:srgbClr val="A11842"/>
                </a:solidFill>
                <a:effectLst/>
                <a:uFill>
                  <a:solidFill>
                    <a:srgbClr val="A11842"/>
                  </a:solidFill>
                </a:uFill>
                <a:latin typeface="+mj-lt"/>
                <a:ea typeface="Arial" panose="020B0604020202020204" pitchFamily="34" charset="0"/>
              </a:rPr>
              <a:t>2026</a:t>
            </a:r>
            <a:r>
              <a:rPr lang="it-IT" sz="1400" b="1" i="1" spc="-10" dirty="0">
                <a:solidFill>
                  <a:srgbClr val="A11842"/>
                </a:solidFill>
                <a:effectLst/>
                <a:latin typeface="+mj-lt"/>
                <a:ea typeface="Arial" panose="020B0604020202020204" pitchFamily="34" charset="0"/>
              </a:rPr>
              <a:t>_</a:t>
            </a:r>
            <a:endParaRPr lang="it-IT" sz="1400" dirty="0">
              <a:effectLst/>
              <a:latin typeface="+mj-lt"/>
              <a:ea typeface="Arial" panose="020B0604020202020204" pitchFamily="34" charset="0"/>
            </a:endParaRPr>
          </a:p>
          <a:p>
            <a:pPr marL="100330" marR="93980" indent="7620" algn="ctr">
              <a:lnSpc>
                <a:spcPct val="141000"/>
              </a:lnSpc>
              <a:spcBef>
                <a:spcPts val="500"/>
              </a:spcBef>
            </a:pPr>
            <a:r>
              <a:rPr lang="it-IT" sz="1400" b="1" dirty="0">
                <a:solidFill>
                  <a:srgbClr val="1F1F1F"/>
                </a:solidFill>
                <a:effectLst/>
                <a:latin typeface="+mj-lt"/>
                <a:ea typeface="Arial" panose="020B0604020202020204" pitchFamily="34" charset="0"/>
              </a:rPr>
              <a:t>per</a:t>
            </a:r>
            <a:r>
              <a:rPr lang="it-IT" sz="1400" b="1" spc="200" dirty="0">
                <a:solidFill>
                  <a:srgbClr val="1F1F1F"/>
                </a:solidFill>
                <a:effectLst/>
                <a:latin typeface="+mj-lt"/>
                <a:ea typeface="Arial" panose="020B0604020202020204" pitchFamily="34" charset="0"/>
              </a:rPr>
              <a:t> </a:t>
            </a:r>
            <a:r>
              <a:rPr lang="it-IT" sz="1400" b="1" dirty="0">
                <a:solidFill>
                  <a:srgbClr val="1F1F1F"/>
                </a:solidFill>
                <a:effectLst/>
                <a:latin typeface="+mj-lt"/>
                <a:ea typeface="Arial" panose="020B0604020202020204" pitchFamily="34" charset="0"/>
              </a:rPr>
              <a:t>le PMI e le altre imprese quotate. </a:t>
            </a:r>
            <a:r>
              <a:rPr lang="it-IT" sz="1400" dirty="0">
                <a:solidFill>
                  <a:srgbClr val="1F1F1F"/>
                </a:solidFill>
                <a:effectLst/>
                <a:latin typeface="+mj-lt"/>
                <a:ea typeface="Arial" panose="020B0604020202020204" pitchFamily="34" charset="0"/>
              </a:rPr>
              <a:t>Le PMI possono </a:t>
            </a:r>
            <a:r>
              <a:rPr lang="it-IT" sz="1400" b="1" dirty="0">
                <a:solidFill>
                  <a:srgbClr val="1F1F1F"/>
                </a:solidFill>
                <a:effectLst/>
                <a:latin typeface="+mj-lt"/>
                <a:ea typeface="Arial" panose="020B0604020202020204" pitchFamily="34" charset="0"/>
              </a:rPr>
              <a:t>non applicare</a:t>
            </a:r>
            <a:r>
              <a:rPr lang="it-IT" sz="1400" b="1" spc="200" dirty="0">
                <a:solidFill>
                  <a:srgbClr val="1F1F1F"/>
                </a:solidFill>
                <a:effectLst/>
                <a:latin typeface="+mj-lt"/>
                <a:ea typeface="Arial" panose="020B0604020202020204" pitchFamily="34" charset="0"/>
              </a:rPr>
              <a:t> </a:t>
            </a:r>
            <a:r>
              <a:rPr lang="it-IT" sz="1400" dirty="0">
                <a:solidFill>
                  <a:srgbClr val="1F1F1F"/>
                </a:solidFill>
                <a:effectLst/>
                <a:latin typeface="+mj-lt"/>
                <a:ea typeface="Arial" panose="020B0604020202020204" pitchFamily="34" charset="0"/>
              </a:rPr>
              <a:t>la</a:t>
            </a:r>
            <a:r>
              <a:rPr lang="it-IT" sz="1400" spc="200" dirty="0">
                <a:solidFill>
                  <a:srgbClr val="1F1F1F"/>
                </a:solidFill>
                <a:effectLst/>
                <a:latin typeface="+mj-lt"/>
                <a:ea typeface="Arial" panose="020B0604020202020204" pitchFamily="34" charset="0"/>
              </a:rPr>
              <a:t> </a:t>
            </a:r>
            <a:r>
              <a:rPr lang="it-IT" sz="1400" dirty="0">
                <a:solidFill>
                  <a:srgbClr val="1F1F1F"/>
                </a:solidFill>
                <a:effectLst/>
                <a:latin typeface="+mj-lt"/>
                <a:ea typeface="Arial" panose="020B0604020202020204" pitchFamily="34" charset="0"/>
              </a:rPr>
              <a:t>nuova</a:t>
            </a:r>
            <a:r>
              <a:rPr lang="it-IT" sz="1400" spc="200" dirty="0">
                <a:solidFill>
                  <a:srgbClr val="1F1F1F"/>
                </a:solidFill>
                <a:effectLst/>
                <a:latin typeface="+mj-lt"/>
                <a:ea typeface="Arial" panose="020B0604020202020204" pitchFamily="34" charset="0"/>
              </a:rPr>
              <a:t> </a:t>
            </a:r>
            <a:r>
              <a:rPr lang="it-IT" sz="1400" dirty="0">
                <a:solidFill>
                  <a:srgbClr val="1F1F1F"/>
                </a:solidFill>
                <a:effectLst/>
                <a:latin typeface="+mj-lt"/>
                <a:ea typeface="Arial" panose="020B0604020202020204" pitchFamily="34" charset="0"/>
              </a:rPr>
              <a:t>normativa</a:t>
            </a:r>
            <a:r>
              <a:rPr lang="it-IT" sz="1400" spc="200" dirty="0">
                <a:solidFill>
                  <a:srgbClr val="1F1F1F"/>
                </a:solidFill>
                <a:effectLst/>
                <a:latin typeface="+mj-lt"/>
                <a:ea typeface="Arial" panose="020B0604020202020204" pitchFamily="34" charset="0"/>
              </a:rPr>
              <a:t> </a:t>
            </a:r>
            <a:r>
              <a:rPr lang="it-IT" sz="1400" dirty="0">
                <a:solidFill>
                  <a:srgbClr val="1F1F1F"/>
                </a:solidFill>
                <a:effectLst/>
                <a:latin typeface="+mj-lt"/>
                <a:ea typeface="Arial" panose="020B0604020202020204" pitchFamily="34" charset="0"/>
              </a:rPr>
              <a:t>per due anni (ovvero fino al </a:t>
            </a:r>
            <a:r>
              <a:rPr lang="it-IT" sz="1400" b="1" dirty="0">
                <a:solidFill>
                  <a:srgbClr val="1F1F1F"/>
                </a:solidFill>
                <a:effectLst/>
                <a:latin typeface="+mj-lt"/>
                <a:ea typeface="Arial" panose="020B0604020202020204" pitchFamily="34" charset="0"/>
              </a:rPr>
              <a:t>1° gennaio 2028), </a:t>
            </a:r>
            <a:r>
              <a:rPr lang="it-IT" sz="1400" dirty="0">
                <a:solidFill>
                  <a:srgbClr val="1F1F1F"/>
                </a:solidFill>
                <a:effectLst/>
                <a:latin typeface="+mj-lt"/>
                <a:ea typeface="Arial" panose="020B0604020202020204" pitchFamily="34" charset="0"/>
              </a:rPr>
              <a:t>salva</a:t>
            </a:r>
            <a:r>
              <a:rPr lang="it-IT" sz="1400" spc="200" dirty="0">
                <a:solidFill>
                  <a:srgbClr val="1F1F1F"/>
                </a:solidFill>
                <a:effectLst/>
                <a:latin typeface="+mj-lt"/>
                <a:ea typeface="Arial" panose="020B0604020202020204" pitchFamily="34" charset="0"/>
              </a:rPr>
              <a:t> </a:t>
            </a:r>
            <a:r>
              <a:rPr lang="it-IT" sz="1400" dirty="0">
                <a:solidFill>
                  <a:srgbClr val="1F1F1F"/>
                </a:solidFill>
                <a:effectLst/>
                <a:latin typeface="+mj-lt"/>
                <a:ea typeface="Arial" panose="020B0604020202020204" pitchFamily="34" charset="0"/>
              </a:rPr>
              <a:t>la</a:t>
            </a:r>
            <a:r>
              <a:rPr lang="it-IT" sz="1400" spc="200" dirty="0">
                <a:solidFill>
                  <a:srgbClr val="1F1F1F"/>
                </a:solidFill>
                <a:effectLst/>
                <a:latin typeface="+mj-lt"/>
                <a:ea typeface="Arial" panose="020B0604020202020204" pitchFamily="34" charset="0"/>
              </a:rPr>
              <a:t> </a:t>
            </a:r>
            <a:r>
              <a:rPr lang="it-IT" sz="1400" dirty="0">
                <a:solidFill>
                  <a:srgbClr val="1F1F1F"/>
                </a:solidFill>
                <a:effectLst/>
                <a:latin typeface="+mj-lt"/>
                <a:ea typeface="Arial" panose="020B0604020202020204" pitchFamily="34" charset="0"/>
              </a:rPr>
              <a:t>necessità di spiegare perché l'impresa ha deciso di avvalersi di tale opzione</a:t>
            </a:r>
            <a:endParaRPr lang="it-IT" sz="1400" dirty="0">
              <a:effectLst/>
              <a:latin typeface="+mj-lt"/>
              <a:ea typeface="Arial" panose="020B0604020202020204" pitchFamily="34" charset="0"/>
            </a:endParaRPr>
          </a:p>
        </p:txBody>
      </p:sp>
      <p:sp>
        <p:nvSpPr>
          <p:cNvPr id="58" name="CasellaDiTesto 57">
            <a:extLst>
              <a:ext uri="{FF2B5EF4-FFF2-40B4-BE49-F238E27FC236}">
                <a16:creationId xmlns:a16="http://schemas.microsoft.com/office/drawing/2014/main" id="{39E32F9A-4F31-5DA1-7C0F-A22AB06BF02A}"/>
              </a:ext>
            </a:extLst>
          </p:cNvPr>
          <p:cNvSpPr txBox="1"/>
          <p:nvPr/>
        </p:nvSpPr>
        <p:spPr>
          <a:xfrm>
            <a:off x="8803830" y="3030649"/>
            <a:ext cx="2549970" cy="2293448"/>
          </a:xfrm>
          <a:prstGeom prst="rect">
            <a:avLst/>
          </a:prstGeom>
          <a:noFill/>
        </p:spPr>
        <p:txBody>
          <a:bodyPr wrap="square">
            <a:spAutoFit/>
          </a:bodyPr>
          <a:lstStyle/>
          <a:p>
            <a:pPr marL="241300" marR="197485" indent="166370">
              <a:lnSpc>
                <a:spcPct val="140000"/>
              </a:lnSpc>
              <a:spcBef>
                <a:spcPts val="880"/>
              </a:spcBef>
            </a:pPr>
            <a:r>
              <a:rPr lang="it-IT" sz="1400" b="1" u="sng" dirty="0">
                <a:solidFill>
                  <a:srgbClr val="A11842"/>
                </a:solidFill>
                <a:effectLst/>
                <a:uFill>
                  <a:solidFill>
                    <a:srgbClr val="A11842"/>
                  </a:solidFill>
                </a:uFill>
                <a:latin typeface="+mj-lt"/>
                <a:ea typeface="Arial" panose="020B0604020202020204" pitchFamily="34" charset="0"/>
              </a:rPr>
              <a:t>1°</a:t>
            </a:r>
            <a:r>
              <a:rPr lang="it-IT" sz="1400" b="1" dirty="0">
                <a:solidFill>
                  <a:srgbClr val="A11842"/>
                </a:solidFill>
                <a:effectLst/>
                <a:latin typeface="+mj-lt"/>
                <a:ea typeface="Arial" panose="020B0604020202020204" pitchFamily="34" charset="0"/>
              </a:rPr>
              <a:t> g</a:t>
            </a:r>
            <a:r>
              <a:rPr lang="it-IT" sz="1400" b="1" u="sng" dirty="0">
                <a:solidFill>
                  <a:srgbClr val="A11842"/>
                </a:solidFill>
                <a:effectLst/>
                <a:uFill>
                  <a:solidFill>
                    <a:srgbClr val="A11842"/>
                  </a:solidFill>
                </a:uFill>
                <a:latin typeface="+mj-lt"/>
                <a:ea typeface="Arial" panose="020B0604020202020204" pitchFamily="34" charset="0"/>
              </a:rPr>
              <a:t>ennaio 2028</a:t>
            </a:r>
            <a:r>
              <a:rPr lang="it-IT" sz="1400" b="1" dirty="0">
                <a:solidFill>
                  <a:srgbClr val="A11842"/>
                </a:solidFill>
                <a:effectLst/>
                <a:latin typeface="+mj-lt"/>
                <a:ea typeface="Arial" panose="020B0604020202020204" pitchFamily="34" charset="0"/>
              </a:rPr>
              <a:t>_ </a:t>
            </a:r>
            <a:endParaRPr lang="it-IT" sz="1400" b="1" dirty="0">
              <a:solidFill>
                <a:srgbClr val="A11842"/>
              </a:solidFill>
              <a:latin typeface="+mj-lt"/>
              <a:ea typeface="Arial" panose="020B0604020202020204" pitchFamily="34" charset="0"/>
            </a:endParaRPr>
          </a:p>
          <a:p>
            <a:pPr marL="241300" marR="197485" indent="166370">
              <a:lnSpc>
                <a:spcPct val="140000"/>
              </a:lnSpc>
              <a:spcBef>
                <a:spcPts val="880"/>
              </a:spcBef>
            </a:pPr>
            <a:r>
              <a:rPr lang="it-IT" sz="1400" b="1" dirty="0">
                <a:solidFill>
                  <a:srgbClr val="1F1F1F"/>
                </a:solidFill>
                <a:effectLst/>
                <a:latin typeface="+mj-lt"/>
                <a:ea typeface="Arial" panose="020B0604020202020204" pitchFamily="34" charset="0"/>
              </a:rPr>
              <a:t>per</a:t>
            </a:r>
            <a:r>
              <a:rPr lang="it-IT" sz="1400" b="1" spc="200" dirty="0">
                <a:solidFill>
                  <a:srgbClr val="1F1F1F"/>
                </a:solidFill>
                <a:effectLst/>
                <a:latin typeface="+mj-lt"/>
                <a:ea typeface="Arial" panose="020B0604020202020204" pitchFamily="34" charset="0"/>
              </a:rPr>
              <a:t> </a:t>
            </a:r>
            <a:r>
              <a:rPr lang="it-IT" sz="1400" b="1" dirty="0">
                <a:solidFill>
                  <a:srgbClr val="1F1F1F"/>
                </a:solidFill>
                <a:effectLst/>
                <a:latin typeface="+mj-lt"/>
                <a:ea typeface="Arial" panose="020B0604020202020204" pitchFamily="34" charset="0"/>
              </a:rPr>
              <a:t>le società non</a:t>
            </a:r>
            <a:r>
              <a:rPr lang="it-IT" sz="1400" b="1" spc="-35" dirty="0">
                <a:solidFill>
                  <a:srgbClr val="1F1F1F"/>
                </a:solidFill>
                <a:effectLst/>
                <a:latin typeface="+mj-lt"/>
                <a:ea typeface="Arial" panose="020B0604020202020204" pitchFamily="34" charset="0"/>
              </a:rPr>
              <a:t> </a:t>
            </a:r>
            <a:r>
              <a:rPr lang="it-IT" sz="1400" b="1" dirty="0">
                <a:solidFill>
                  <a:srgbClr val="1F1F1F"/>
                </a:solidFill>
                <a:effectLst/>
                <a:latin typeface="+mj-lt"/>
                <a:ea typeface="Arial" panose="020B0604020202020204" pitchFamily="34" charset="0"/>
              </a:rPr>
              <a:t>UE con</a:t>
            </a:r>
            <a:r>
              <a:rPr lang="it-IT" sz="1400" b="1" spc="200" dirty="0">
                <a:solidFill>
                  <a:srgbClr val="1F1F1F"/>
                </a:solidFill>
                <a:effectLst/>
                <a:latin typeface="+mj-lt"/>
                <a:ea typeface="Arial" panose="020B0604020202020204" pitchFamily="34" charset="0"/>
              </a:rPr>
              <a:t> </a:t>
            </a:r>
            <a:r>
              <a:rPr lang="it-IT" sz="1400" b="1" dirty="0">
                <a:solidFill>
                  <a:srgbClr val="1F1F1F"/>
                </a:solidFill>
                <a:effectLst/>
                <a:latin typeface="+mj-lt"/>
                <a:ea typeface="Arial" panose="020B0604020202020204" pitchFamily="34" charset="0"/>
              </a:rPr>
              <a:t>almeno una filiale o una</a:t>
            </a:r>
            <a:r>
              <a:rPr lang="it-IT" sz="1400" b="1" spc="-95" dirty="0">
                <a:solidFill>
                  <a:srgbClr val="1F1F1F"/>
                </a:solidFill>
                <a:effectLst/>
                <a:latin typeface="+mj-lt"/>
                <a:ea typeface="Arial" panose="020B0604020202020204" pitchFamily="34" charset="0"/>
              </a:rPr>
              <a:t> </a:t>
            </a:r>
            <a:r>
              <a:rPr lang="it-IT" sz="1400" b="1" dirty="0">
                <a:solidFill>
                  <a:srgbClr val="1F1F1F"/>
                </a:solidFill>
                <a:effectLst/>
                <a:latin typeface="+mj-lt"/>
                <a:ea typeface="Arial" panose="020B0604020202020204" pitchFamily="34" charset="0"/>
              </a:rPr>
              <a:t>succursale nell'UE </a:t>
            </a:r>
            <a:r>
              <a:rPr lang="it-IT" sz="1400" dirty="0">
                <a:solidFill>
                  <a:srgbClr val="1F1F1F"/>
                </a:solidFill>
                <a:effectLst/>
                <a:latin typeface="+mj-lt"/>
                <a:ea typeface="Arial" panose="020B0604020202020204" pitchFamily="34" charset="0"/>
              </a:rPr>
              <a:t>e con un fatturato consolidato UE superiore a 150 milioni di euro.</a:t>
            </a:r>
            <a:endParaRPr lang="it-IT" sz="1400" dirty="0">
              <a:effectLst/>
              <a:latin typeface="+mj-lt"/>
              <a:ea typeface="Arial" panose="020B0604020202020204" pitchFamily="34" charset="0"/>
            </a:endParaRPr>
          </a:p>
        </p:txBody>
      </p:sp>
      <p:pic>
        <p:nvPicPr>
          <p:cNvPr id="59" name="Immagine 58">
            <a:extLst>
              <a:ext uri="{FF2B5EF4-FFF2-40B4-BE49-F238E27FC236}">
                <a16:creationId xmlns:a16="http://schemas.microsoft.com/office/drawing/2014/main" id="{A006860F-D7B3-D61B-DC70-30240B6042C2}"/>
              </a:ext>
            </a:extLst>
          </p:cNvPr>
          <p:cNvPicPr>
            <a:picLocks noChangeAspect="1"/>
          </p:cNvPicPr>
          <p:nvPr/>
        </p:nvPicPr>
        <p:blipFill>
          <a:blip r:embed="rId4"/>
          <a:stretch>
            <a:fillRect/>
          </a:stretch>
        </p:blipFill>
        <p:spPr>
          <a:xfrm>
            <a:off x="838200" y="5934873"/>
            <a:ext cx="10601325" cy="504825"/>
          </a:xfrm>
          <a:prstGeom prst="rect">
            <a:avLst/>
          </a:prstGeom>
        </p:spPr>
      </p:pic>
      <p:sp>
        <p:nvSpPr>
          <p:cNvPr id="2" name="Segnaposto data 1">
            <a:extLst>
              <a:ext uri="{FF2B5EF4-FFF2-40B4-BE49-F238E27FC236}">
                <a16:creationId xmlns:a16="http://schemas.microsoft.com/office/drawing/2014/main" id="{C8443B61-EF64-69EA-3EA9-A0CDAF618489}"/>
              </a:ext>
            </a:extLst>
          </p:cNvPr>
          <p:cNvSpPr>
            <a:spLocks noGrp="1"/>
          </p:cNvSpPr>
          <p:nvPr>
            <p:ph type="dt" sz="half" idx="10"/>
          </p:nvPr>
        </p:nvSpPr>
        <p:spPr/>
        <p:txBody>
          <a:bodyPr/>
          <a:lstStyle/>
          <a:p>
            <a:fld id="{B5141774-D06B-40F2-A1BC-B696E85F4BA2}" type="datetime1">
              <a:rPr lang="it-IT" smtClean="0"/>
              <a:t>29/11/2024</a:t>
            </a:fld>
            <a:endParaRPr lang="it-IT"/>
          </a:p>
        </p:txBody>
      </p:sp>
      <p:sp>
        <p:nvSpPr>
          <p:cNvPr id="4" name="Rettangolo con angoli arrotondati 3">
            <a:extLst>
              <a:ext uri="{FF2B5EF4-FFF2-40B4-BE49-F238E27FC236}">
                <a16:creationId xmlns:a16="http://schemas.microsoft.com/office/drawing/2014/main" id="{FBA7DAA0-1CFC-D511-E4EB-DE282D941B64}"/>
              </a:ext>
            </a:extLst>
          </p:cNvPr>
          <p:cNvSpPr/>
          <p:nvPr/>
        </p:nvSpPr>
        <p:spPr>
          <a:xfrm>
            <a:off x="9706526" y="555172"/>
            <a:ext cx="1839480" cy="669956"/>
          </a:xfrm>
          <a:prstGeom prst="roundRect">
            <a:avLst/>
          </a:prstGeom>
          <a:gradFill flip="none" rotWithShape="1">
            <a:gsLst>
              <a:gs pos="0">
                <a:schemeClr val="accent6">
                  <a:lumMod val="40000"/>
                  <a:lumOff val="60000"/>
                </a:schemeClr>
              </a:gs>
              <a:gs pos="50000">
                <a:schemeClr val="accent6">
                  <a:lumMod val="40000"/>
                  <a:lumOff val="60000"/>
                  <a:shade val="67500"/>
                  <a:satMod val="115000"/>
                </a:schemeClr>
              </a:gs>
              <a:gs pos="100000">
                <a:schemeClr val="accent6">
                  <a:lumMod val="40000"/>
                  <a:lumOff val="60000"/>
                  <a:shade val="100000"/>
                  <a:satMod val="115000"/>
                </a:schemeClr>
              </a:gs>
            </a:gsLst>
            <a:lin ang="162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i="0" dirty="0">
                <a:solidFill>
                  <a:srgbClr val="000000"/>
                </a:solidFill>
                <a:effectLst/>
                <a:latin typeface="Aptos" panose="020B0004020202020204" pitchFamily="34" charset="0"/>
              </a:rPr>
              <a:t>COMMISSIONE </a:t>
            </a:r>
            <a:r>
              <a:rPr lang="it-IT" sz="1600" b="1" i="0" dirty="0">
                <a:solidFill>
                  <a:srgbClr val="000000"/>
                </a:solidFill>
                <a:effectLst/>
                <a:latin typeface="Aptos" panose="020B0004020202020204" pitchFamily="34" charset="0"/>
              </a:rPr>
              <a:t>ESG</a:t>
            </a:r>
            <a:br>
              <a:rPr lang="it-IT" sz="1200" b="1" i="0" dirty="0">
                <a:solidFill>
                  <a:srgbClr val="000000"/>
                </a:solidFill>
                <a:effectLst/>
                <a:latin typeface="Aptos" panose="020B0004020202020204" pitchFamily="34" charset="0"/>
              </a:rPr>
            </a:br>
            <a:r>
              <a:rPr lang="it-IT" sz="1600" b="1" i="0" dirty="0">
                <a:solidFill>
                  <a:srgbClr val="000000"/>
                </a:solidFill>
                <a:effectLst/>
                <a:latin typeface="Aptos" panose="020B0004020202020204" pitchFamily="34" charset="0"/>
              </a:rPr>
              <a:t>ODCEC</a:t>
            </a:r>
            <a:r>
              <a:rPr lang="it-IT" sz="1200" b="1" i="0" dirty="0">
                <a:solidFill>
                  <a:srgbClr val="000000"/>
                </a:solidFill>
                <a:effectLst/>
                <a:latin typeface="Aptos" panose="020B0004020202020204" pitchFamily="34" charset="0"/>
              </a:rPr>
              <a:t> DI FERRARA</a:t>
            </a:r>
            <a:r>
              <a:rPr lang="it-IT" sz="1200" dirty="0"/>
              <a:t> </a:t>
            </a:r>
            <a:endParaRPr lang="it-IT" sz="1200" dirty="0">
              <a:noFill/>
            </a:endParaRPr>
          </a:p>
        </p:txBody>
      </p:sp>
    </p:spTree>
    <p:extLst>
      <p:ext uri="{BB962C8B-B14F-4D97-AF65-F5344CB8AC3E}">
        <p14:creationId xmlns:p14="http://schemas.microsoft.com/office/powerpoint/2010/main" val="3441236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96D00CB6-02E1-0614-1D5A-3B0E3CA3A07D}"/>
              </a:ext>
            </a:extLst>
          </p:cNvPr>
          <p:cNvSpPr txBox="1"/>
          <p:nvPr/>
        </p:nvSpPr>
        <p:spPr>
          <a:xfrm>
            <a:off x="467785" y="285986"/>
            <a:ext cx="2881839" cy="5078313"/>
          </a:xfrm>
          <a:prstGeom prst="rect">
            <a:avLst/>
          </a:prstGeom>
          <a:noFill/>
        </p:spPr>
        <p:txBody>
          <a:bodyPr wrap="square" rtlCol="0">
            <a:spAutoFit/>
          </a:bodyPr>
          <a:lstStyle/>
          <a:p>
            <a:pPr algn="just"/>
            <a:endParaRPr lang="it-IT" sz="1600" dirty="0">
              <a:solidFill>
                <a:schemeClr val="tx2">
                  <a:lumMod val="75000"/>
                  <a:lumOff val="25000"/>
                </a:schemeClr>
              </a:solidFill>
              <a:latin typeface="+mj-lt"/>
            </a:endParaRPr>
          </a:p>
          <a:p>
            <a:pPr algn="just"/>
            <a:r>
              <a:rPr lang="it-IT" sz="1600" dirty="0">
                <a:solidFill>
                  <a:schemeClr val="tx2">
                    <a:lumMod val="75000"/>
                    <a:lumOff val="25000"/>
                  </a:schemeClr>
                </a:solidFill>
                <a:latin typeface="+mj-lt"/>
              </a:rPr>
              <a:t>Il 16 dicembre 2022 è stata pubblicata nella Gazzetta Ufficiale UE la Direttiva UE 2022/2464 («Direttiva CSRD») sul reporting di sostenibilità delle imprese, che modifica la Direttiva 2014/95 (NFRD).</a:t>
            </a:r>
          </a:p>
          <a:p>
            <a:endParaRPr lang="it-IT" dirty="0">
              <a:solidFill>
                <a:schemeClr val="tx2">
                  <a:lumMod val="75000"/>
                  <a:lumOff val="25000"/>
                </a:schemeClr>
              </a:solidFill>
            </a:endParaRPr>
          </a:p>
          <a:p>
            <a:endParaRPr lang="it-IT" dirty="0">
              <a:solidFill>
                <a:schemeClr val="tx2">
                  <a:lumMod val="75000"/>
                  <a:lumOff val="25000"/>
                </a:schemeClr>
              </a:solidFill>
            </a:endParaRPr>
          </a:p>
          <a:p>
            <a:pPr algn="just"/>
            <a:r>
              <a:rPr lang="it-IT" sz="1600" dirty="0">
                <a:solidFill>
                  <a:schemeClr val="tx2">
                    <a:lumMod val="75000"/>
                    <a:lumOff val="25000"/>
                  </a:schemeClr>
                </a:solidFill>
              </a:rPr>
              <a:t>Al dine di migliorare la </a:t>
            </a:r>
            <a:r>
              <a:rPr lang="it-IT" sz="1600" b="1" dirty="0">
                <a:solidFill>
                  <a:schemeClr val="tx2">
                    <a:lumMod val="75000"/>
                    <a:lumOff val="25000"/>
                  </a:schemeClr>
                </a:solidFill>
              </a:rPr>
              <a:t>rendicontazione</a:t>
            </a:r>
            <a:r>
              <a:rPr lang="it-IT" sz="1600" dirty="0">
                <a:solidFill>
                  <a:schemeClr val="tx2">
                    <a:lumMod val="75000"/>
                    <a:lumOff val="25000"/>
                  </a:schemeClr>
                </a:solidFill>
              </a:rPr>
              <a:t> e garantire la </a:t>
            </a:r>
            <a:r>
              <a:rPr lang="it-IT" sz="1600" b="1" dirty="0">
                <a:solidFill>
                  <a:schemeClr val="tx2">
                    <a:lumMod val="75000"/>
                    <a:lumOff val="25000"/>
                  </a:schemeClr>
                </a:solidFill>
              </a:rPr>
              <a:t>comparabilità dei dati</a:t>
            </a:r>
            <a:r>
              <a:rPr lang="it-IT" sz="1600" dirty="0">
                <a:solidFill>
                  <a:schemeClr val="tx2">
                    <a:lumMod val="75000"/>
                    <a:lumOff val="25000"/>
                  </a:schemeClr>
                </a:solidFill>
              </a:rPr>
              <a:t>, l’informativa di sostenibilità prevista dalla CSRD dovrà essere redatta secondo uno standard unico a livello europeo redatto dal </a:t>
            </a:r>
            <a:r>
              <a:rPr lang="it-IT" sz="1600" b="1" dirty="0" err="1">
                <a:solidFill>
                  <a:schemeClr val="tx2">
                    <a:lumMod val="75000"/>
                    <a:lumOff val="25000"/>
                  </a:schemeClr>
                </a:solidFill>
              </a:rPr>
              <a:t>European</a:t>
            </a:r>
            <a:r>
              <a:rPr lang="it-IT" sz="1600" b="1" dirty="0">
                <a:solidFill>
                  <a:schemeClr val="tx2">
                    <a:lumMod val="75000"/>
                    <a:lumOff val="25000"/>
                  </a:schemeClr>
                </a:solidFill>
              </a:rPr>
              <a:t> Financial Reporting </a:t>
            </a:r>
            <a:r>
              <a:rPr lang="it-IT" sz="1600" b="1" dirty="0" err="1">
                <a:solidFill>
                  <a:schemeClr val="tx2">
                    <a:lumMod val="75000"/>
                    <a:lumOff val="25000"/>
                  </a:schemeClr>
                </a:solidFill>
              </a:rPr>
              <a:t>Advisory</a:t>
            </a:r>
            <a:r>
              <a:rPr lang="it-IT" sz="1600" b="1" dirty="0">
                <a:solidFill>
                  <a:schemeClr val="tx2">
                    <a:lumMod val="75000"/>
                    <a:lumOff val="25000"/>
                  </a:schemeClr>
                </a:solidFill>
              </a:rPr>
              <a:t> Group (EFRAG).</a:t>
            </a:r>
          </a:p>
        </p:txBody>
      </p:sp>
      <p:sp>
        <p:nvSpPr>
          <p:cNvPr id="8" name="Rettangolo 7">
            <a:extLst>
              <a:ext uri="{FF2B5EF4-FFF2-40B4-BE49-F238E27FC236}">
                <a16:creationId xmlns:a16="http://schemas.microsoft.com/office/drawing/2014/main" id="{54235FC4-ECCE-1895-E1D7-B2A7EBF49EF6}"/>
              </a:ext>
            </a:extLst>
          </p:cNvPr>
          <p:cNvSpPr/>
          <p:nvPr/>
        </p:nvSpPr>
        <p:spPr>
          <a:xfrm>
            <a:off x="3410138" y="195374"/>
            <a:ext cx="5301739" cy="5696188"/>
          </a:xfrm>
          <a:prstGeom prst="rect">
            <a:avLst/>
          </a:prstGeom>
          <a:solidFill>
            <a:schemeClr val="tx2">
              <a:lumMod val="10000"/>
              <a:lumOff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descr="L'EUROPA DELLE REGIONI E DELLE CITTÀ | Euroregionenews">
            <a:extLst>
              <a:ext uri="{FF2B5EF4-FFF2-40B4-BE49-F238E27FC236}">
                <a16:creationId xmlns:a16="http://schemas.microsoft.com/office/drawing/2014/main" id="{3AE62D72-F2C4-CB9A-00AC-BBF27C90CF32}"/>
              </a:ext>
            </a:extLst>
          </p:cNvPr>
          <p:cNvPicPr>
            <a:picLocks noChangeAspect="1"/>
          </p:cNvPicPr>
          <p:nvPr/>
        </p:nvPicPr>
        <p:blipFill rotWithShape="1">
          <a:blip r:embed="rId2">
            <a:extLst>
              <a:ext uri="{28A0092B-C50C-407E-A947-70E740481C1C}">
                <a14:useLocalDpi xmlns:a14="http://schemas.microsoft.com/office/drawing/2010/main" val="0"/>
              </a:ext>
            </a:extLst>
          </a:blip>
          <a:srcRect l="13729"/>
          <a:stretch/>
        </p:blipFill>
        <p:spPr bwMode="auto">
          <a:xfrm>
            <a:off x="3572718" y="564705"/>
            <a:ext cx="1646785" cy="986303"/>
          </a:xfrm>
          <a:prstGeom prst="rect">
            <a:avLst/>
          </a:prstGeom>
          <a:noFill/>
          <a:ln>
            <a:noFill/>
          </a:ln>
          <a:extLst>
            <a:ext uri="{53640926-AAD7-44D8-BBD7-CCE9431645EC}">
              <a14:shadowObscured xmlns:a14="http://schemas.microsoft.com/office/drawing/2010/main"/>
            </a:ext>
          </a:extLst>
        </p:spPr>
      </p:pic>
      <p:sp>
        <p:nvSpPr>
          <p:cNvPr id="10" name="CasellaDiTesto 9">
            <a:extLst>
              <a:ext uri="{FF2B5EF4-FFF2-40B4-BE49-F238E27FC236}">
                <a16:creationId xmlns:a16="http://schemas.microsoft.com/office/drawing/2014/main" id="{F07A49B2-997C-B0A7-74F1-0A1371A01B0D}"/>
              </a:ext>
            </a:extLst>
          </p:cNvPr>
          <p:cNvSpPr txBox="1"/>
          <p:nvPr/>
        </p:nvSpPr>
        <p:spPr>
          <a:xfrm>
            <a:off x="5273517" y="195373"/>
            <a:ext cx="3177246" cy="369332"/>
          </a:xfrm>
          <a:prstGeom prst="rect">
            <a:avLst/>
          </a:prstGeom>
          <a:noFill/>
        </p:spPr>
        <p:txBody>
          <a:bodyPr wrap="square" rtlCol="0">
            <a:spAutoFit/>
          </a:bodyPr>
          <a:lstStyle/>
          <a:p>
            <a:r>
              <a:rPr lang="it-IT" b="1" dirty="0"/>
              <a:t>Ambito di Applicazione</a:t>
            </a:r>
          </a:p>
        </p:txBody>
      </p:sp>
      <p:sp>
        <p:nvSpPr>
          <p:cNvPr id="11" name="CasellaDiTesto 10">
            <a:extLst>
              <a:ext uri="{FF2B5EF4-FFF2-40B4-BE49-F238E27FC236}">
                <a16:creationId xmlns:a16="http://schemas.microsoft.com/office/drawing/2014/main" id="{DC7D621E-6806-F446-F312-FDEF39442E86}"/>
              </a:ext>
            </a:extLst>
          </p:cNvPr>
          <p:cNvSpPr txBox="1"/>
          <p:nvPr/>
        </p:nvSpPr>
        <p:spPr>
          <a:xfrm>
            <a:off x="5273517" y="564705"/>
            <a:ext cx="3465369" cy="1331134"/>
          </a:xfrm>
          <a:prstGeom prst="rect">
            <a:avLst/>
          </a:prstGeom>
          <a:noFill/>
        </p:spPr>
        <p:txBody>
          <a:bodyPr wrap="square" rtlCol="0">
            <a:spAutoFit/>
          </a:bodyPr>
          <a:lstStyle/>
          <a:p>
            <a:r>
              <a:rPr lang="it-IT" sz="1400" b="1" kern="100" dirty="0">
                <a:effectLst/>
                <a:latin typeface="Aptos" panose="020B0004020202020204" pitchFamily="34" charset="0"/>
                <a:ea typeface="Aptos" panose="020B0004020202020204" pitchFamily="34" charset="0"/>
                <a:cs typeface="Times New Roman" panose="02020603050405020304" pitchFamily="18" charset="0"/>
              </a:rPr>
              <a:t>Ampliamento progressivo </a:t>
            </a:r>
            <a:r>
              <a:rPr lang="it-IT" sz="1400" kern="100" dirty="0">
                <a:effectLst/>
                <a:latin typeface="Aptos" panose="020B0004020202020204" pitchFamily="34" charset="0"/>
                <a:ea typeface="Aptos" panose="020B0004020202020204" pitchFamily="34" charset="0"/>
                <a:cs typeface="Times New Roman" panose="02020603050405020304" pitchFamily="18" charset="0"/>
              </a:rPr>
              <a:t>del perimetro di applicazione, includendo non solo gli Enti di Interesse Pubblico, ma anche le grandi </a:t>
            </a:r>
            <a:r>
              <a:rPr lang="it-IT" sz="1400" b="1" kern="100" dirty="0">
                <a:effectLst/>
                <a:latin typeface="Aptos" panose="020B0004020202020204" pitchFamily="34" charset="0"/>
                <a:ea typeface="Aptos" panose="020B0004020202020204" pitchFamily="34" charset="0"/>
                <a:cs typeface="Times New Roman" panose="02020603050405020304" pitchFamily="18" charset="0"/>
              </a:rPr>
              <a:t>imprese non quotate </a:t>
            </a:r>
            <a:r>
              <a:rPr lang="it-IT" sz="1400" kern="100" dirty="0">
                <a:effectLst/>
                <a:latin typeface="Aptos" panose="020B0004020202020204" pitchFamily="34" charset="0"/>
                <a:ea typeface="Aptos" panose="020B0004020202020204" pitchFamily="34" charset="0"/>
                <a:cs typeface="Times New Roman" panose="02020603050405020304" pitchFamily="18" charset="0"/>
              </a:rPr>
              <a:t>e le </a:t>
            </a:r>
            <a:r>
              <a:rPr lang="it-IT" sz="1400" b="1" kern="100" dirty="0">
                <a:effectLst/>
                <a:latin typeface="Aptos" panose="020B0004020202020204" pitchFamily="34" charset="0"/>
                <a:ea typeface="Aptos" panose="020B0004020202020204" pitchFamily="34" charset="0"/>
                <a:cs typeface="Times New Roman" panose="02020603050405020304" pitchFamily="18" charset="0"/>
              </a:rPr>
              <a:t>PMI quotate.</a:t>
            </a:r>
            <a:endParaRPr lang="it-IT" sz="14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it-IT" sz="1050" dirty="0"/>
          </a:p>
        </p:txBody>
      </p:sp>
      <p:pic>
        <p:nvPicPr>
          <p:cNvPr id="12" name="Immagine 11" descr="Come creare una cartella invisibile in Windows 10 - PC Professionale">
            <a:extLst>
              <a:ext uri="{FF2B5EF4-FFF2-40B4-BE49-F238E27FC236}">
                <a16:creationId xmlns:a16="http://schemas.microsoft.com/office/drawing/2014/main" id="{7387EC10-EF7F-B7A9-C673-D21502F29920}"/>
              </a:ext>
            </a:extLst>
          </p:cNvPr>
          <p:cNvPicPr>
            <a:picLocks noChangeAspect="1"/>
          </p:cNvPicPr>
          <p:nvPr/>
        </p:nvPicPr>
        <p:blipFill rotWithShape="1">
          <a:blip r:embed="rId3">
            <a:extLst>
              <a:ext uri="{28A0092B-C50C-407E-A947-70E740481C1C}">
                <a14:useLocalDpi xmlns:a14="http://schemas.microsoft.com/office/drawing/2010/main" val="0"/>
              </a:ext>
            </a:extLst>
          </a:blip>
          <a:srcRect l="29543" t="19923" r="29363" b="18591"/>
          <a:stretch/>
        </p:blipFill>
        <p:spPr bwMode="auto">
          <a:xfrm>
            <a:off x="3856325" y="2193153"/>
            <a:ext cx="865467" cy="728027"/>
          </a:xfrm>
          <a:prstGeom prst="rect">
            <a:avLst/>
          </a:prstGeom>
          <a:noFill/>
          <a:ln>
            <a:noFill/>
          </a:ln>
          <a:extLst>
            <a:ext uri="{53640926-AAD7-44D8-BBD7-CCE9431645EC}">
              <a14:shadowObscured xmlns:a14="http://schemas.microsoft.com/office/drawing/2010/main"/>
            </a:ext>
          </a:extLst>
        </p:spPr>
      </p:pic>
      <p:sp>
        <p:nvSpPr>
          <p:cNvPr id="13" name="CasellaDiTesto 12">
            <a:extLst>
              <a:ext uri="{FF2B5EF4-FFF2-40B4-BE49-F238E27FC236}">
                <a16:creationId xmlns:a16="http://schemas.microsoft.com/office/drawing/2014/main" id="{89C89A9E-03F4-B4F7-945F-D1306B80CB5D}"/>
              </a:ext>
            </a:extLst>
          </p:cNvPr>
          <p:cNvSpPr txBox="1"/>
          <p:nvPr/>
        </p:nvSpPr>
        <p:spPr>
          <a:xfrm>
            <a:off x="5173481" y="1799906"/>
            <a:ext cx="3245450" cy="369332"/>
          </a:xfrm>
          <a:prstGeom prst="rect">
            <a:avLst/>
          </a:prstGeom>
          <a:noFill/>
        </p:spPr>
        <p:txBody>
          <a:bodyPr wrap="square" rtlCol="0">
            <a:spAutoFit/>
          </a:bodyPr>
          <a:lstStyle/>
          <a:p>
            <a:r>
              <a:rPr lang="it-IT" b="1" dirty="0"/>
              <a:t>Collocazione del Documento</a:t>
            </a:r>
          </a:p>
        </p:txBody>
      </p:sp>
      <p:sp>
        <p:nvSpPr>
          <p:cNvPr id="14" name="CasellaDiTesto 13">
            <a:extLst>
              <a:ext uri="{FF2B5EF4-FFF2-40B4-BE49-F238E27FC236}">
                <a16:creationId xmlns:a16="http://schemas.microsoft.com/office/drawing/2014/main" id="{2E7D94DA-E417-26FE-5B8D-B46DF40ED6FA}"/>
              </a:ext>
            </a:extLst>
          </p:cNvPr>
          <p:cNvSpPr txBox="1"/>
          <p:nvPr/>
        </p:nvSpPr>
        <p:spPr>
          <a:xfrm>
            <a:off x="5246107" y="2045647"/>
            <a:ext cx="3465368" cy="954107"/>
          </a:xfrm>
          <a:prstGeom prst="rect">
            <a:avLst/>
          </a:prstGeom>
          <a:noFill/>
        </p:spPr>
        <p:txBody>
          <a:bodyPr wrap="square" rtlCol="0">
            <a:spAutoFit/>
          </a:bodyPr>
          <a:lstStyle/>
          <a:p>
            <a:r>
              <a:rPr lang="it-IT" sz="1400" dirty="0"/>
              <a:t>Pubblicazione delle informazioni di sostenibilità in </a:t>
            </a:r>
            <a:r>
              <a:rPr lang="it-IT" sz="1400" b="1" dirty="0"/>
              <a:t>una sezione chiaramente identificabile della Relazione sulla gestione</a:t>
            </a:r>
          </a:p>
        </p:txBody>
      </p:sp>
      <p:sp>
        <p:nvSpPr>
          <p:cNvPr id="15" name="CasellaDiTesto 14">
            <a:extLst>
              <a:ext uri="{FF2B5EF4-FFF2-40B4-BE49-F238E27FC236}">
                <a16:creationId xmlns:a16="http://schemas.microsoft.com/office/drawing/2014/main" id="{C84B6FAF-445D-478B-623F-16AF1A702684}"/>
              </a:ext>
            </a:extLst>
          </p:cNvPr>
          <p:cNvSpPr txBox="1"/>
          <p:nvPr/>
        </p:nvSpPr>
        <p:spPr>
          <a:xfrm>
            <a:off x="5264967" y="3055975"/>
            <a:ext cx="2886635" cy="369332"/>
          </a:xfrm>
          <a:prstGeom prst="rect">
            <a:avLst/>
          </a:prstGeom>
          <a:noFill/>
        </p:spPr>
        <p:txBody>
          <a:bodyPr wrap="square" rtlCol="0">
            <a:spAutoFit/>
          </a:bodyPr>
          <a:lstStyle/>
          <a:p>
            <a:r>
              <a:rPr lang="it-IT" b="1" dirty="0"/>
              <a:t>Doppia materialità</a:t>
            </a:r>
          </a:p>
        </p:txBody>
      </p:sp>
      <p:sp>
        <p:nvSpPr>
          <p:cNvPr id="16" name="CasellaDiTesto 15">
            <a:extLst>
              <a:ext uri="{FF2B5EF4-FFF2-40B4-BE49-F238E27FC236}">
                <a16:creationId xmlns:a16="http://schemas.microsoft.com/office/drawing/2014/main" id="{C1AFA4E6-F92E-FF3E-D2D9-C517BE7B3018}"/>
              </a:ext>
            </a:extLst>
          </p:cNvPr>
          <p:cNvSpPr txBox="1"/>
          <p:nvPr/>
        </p:nvSpPr>
        <p:spPr>
          <a:xfrm>
            <a:off x="5246107" y="3355296"/>
            <a:ext cx="3346384" cy="1169551"/>
          </a:xfrm>
          <a:prstGeom prst="rect">
            <a:avLst/>
          </a:prstGeom>
          <a:noFill/>
        </p:spPr>
        <p:txBody>
          <a:bodyPr wrap="square" rtlCol="0">
            <a:spAutoFit/>
          </a:bodyPr>
          <a:lstStyle/>
          <a:p>
            <a:r>
              <a:rPr lang="it-IT" sz="1400" dirty="0"/>
              <a:t>Identificazione dei temi materiali secondo un approccio di </a:t>
            </a:r>
            <a:r>
              <a:rPr lang="it-IT" sz="1400" b="1" dirty="0"/>
              <a:t>doppia materialità </a:t>
            </a:r>
            <a:r>
              <a:rPr lang="it-IT" sz="1400" dirty="0"/>
              <a:t>che prevede </a:t>
            </a:r>
            <a:r>
              <a:rPr lang="it-IT" sz="1400" b="1" dirty="0"/>
              <a:t>due diverse prospettive</a:t>
            </a:r>
            <a:r>
              <a:rPr lang="it-IT" sz="1400" dirty="0"/>
              <a:t>:</a:t>
            </a:r>
          </a:p>
          <a:p>
            <a:r>
              <a:rPr lang="it-IT" sz="1400" dirty="0"/>
              <a:t>Impact </a:t>
            </a:r>
            <a:r>
              <a:rPr lang="it-IT" sz="1400" dirty="0" err="1"/>
              <a:t>materiality</a:t>
            </a:r>
            <a:r>
              <a:rPr lang="it-IT" sz="1400" dirty="0"/>
              <a:t> e </a:t>
            </a:r>
            <a:r>
              <a:rPr lang="it-IT" sz="1400" dirty="0" err="1"/>
              <a:t>financial</a:t>
            </a:r>
            <a:r>
              <a:rPr lang="it-IT" sz="1400" dirty="0"/>
              <a:t> </a:t>
            </a:r>
            <a:r>
              <a:rPr lang="it-IT" sz="1400" dirty="0" err="1"/>
              <a:t>materiality</a:t>
            </a:r>
            <a:r>
              <a:rPr lang="it-IT" sz="1400" dirty="0"/>
              <a:t>.</a:t>
            </a:r>
          </a:p>
        </p:txBody>
      </p:sp>
      <p:pic>
        <p:nvPicPr>
          <p:cNvPr id="21" name="Immagine 20" descr="aggiorna l'icona del colore del glifo con le frecce. ricaricare.  memorizzato nella cache. frecce del cerchio. sincronizzazione. simbolo di  sagoma su sfondo bianco senza contorno. spazio negativo. illustrazione  vettoriale 3855199 Arte vettoriale">
            <a:extLst>
              <a:ext uri="{FF2B5EF4-FFF2-40B4-BE49-F238E27FC236}">
                <a16:creationId xmlns:a16="http://schemas.microsoft.com/office/drawing/2014/main" id="{A3FDF313-D4F6-EFC2-7832-5E4BC3AF03CA}"/>
              </a:ext>
            </a:extLst>
          </p:cNvPr>
          <p:cNvPicPr>
            <a:picLocks noChangeAspect="1"/>
          </p:cNvPicPr>
          <p:nvPr/>
        </p:nvPicPr>
        <p:blipFill rotWithShape="1">
          <a:blip r:embed="rId4">
            <a:extLst>
              <a:ext uri="{28A0092B-C50C-407E-A947-70E740481C1C}">
                <a14:useLocalDpi xmlns:a14="http://schemas.microsoft.com/office/drawing/2010/main" val="0"/>
              </a:ext>
            </a:extLst>
          </a:blip>
          <a:srcRect l="11556" t="11556" r="11556" b="12444"/>
          <a:stretch/>
        </p:blipFill>
        <p:spPr bwMode="auto">
          <a:xfrm>
            <a:off x="3856325" y="3435661"/>
            <a:ext cx="865467" cy="855462"/>
          </a:xfrm>
          <a:prstGeom prst="rect">
            <a:avLst/>
          </a:prstGeom>
          <a:noFill/>
          <a:ln>
            <a:noFill/>
          </a:ln>
          <a:extLst>
            <a:ext uri="{53640926-AAD7-44D8-BBD7-CCE9431645EC}">
              <a14:shadowObscured xmlns:a14="http://schemas.microsoft.com/office/drawing/2010/main"/>
            </a:ext>
          </a:extLst>
        </p:spPr>
      </p:pic>
      <p:sp>
        <p:nvSpPr>
          <p:cNvPr id="22" name="CasellaDiTesto 21">
            <a:extLst>
              <a:ext uri="{FF2B5EF4-FFF2-40B4-BE49-F238E27FC236}">
                <a16:creationId xmlns:a16="http://schemas.microsoft.com/office/drawing/2014/main" id="{76B19CB2-DB1B-0A7C-B7BE-D28E193E4F42}"/>
              </a:ext>
            </a:extLst>
          </p:cNvPr>
          <p:cNvSpPr txBox="1"/>
          <p:nvPr/>
        </p:nvSpPr>
        <p:spPr>
          <a:xfrm>
            <a:off x="5264967" y="4568122"/>
            <a:ext cx="2987569" cy="369332"/>
          </a:xfrm>
          <a:prstGeom prst="rect">
            <a:avLst/>
          </a:prstGeom>
          <a:noFill/>
        </p:spPr>
        <p:txBody>
          <a:bodyPr wrap="square" rtlCol="0">
            <a:spAutoFit/>
          </a:bodyPr>
          <a:lstStyle/>
          <a:p>
            <a:r>
              <a:rPr lang="it-IT" b="1" dirty="0"/>
              <a:t>Attestazione</a:t>
            </a:r>
          </a:p>
        </p:txBody>
      </p:sp>
      <p:sp>
        <p:nvSpPr>
          <p:cNvPr id="23" name="CasellaDiTesto 22">
            <a:extLst>
              <a:ext uri="{FF2B5EF4-FFF2-40B4-BE49-F238E27FC236}">
                <a16:creationId xmlns:a16="http://schemas.microsoft.com/office/drawing/2014/main" id="{C0925FD7-4EAE-3F3D-11F6-50293C2C2EF2}"/>
              </a:ext>
            </a:extLst>
          </p:cNvPr>
          <p:cNvSpPr txBox="1"/>
          <p:nvPr/>
        </p:nvSpPr>
        <p:spPr>
          <a:xfrm>
            <a:off x="5261270" y="4937454"/>
            <a:ext cx="3144516" cy="954107"/>
          </a:xfrm>
          <a:prstGeom prst="rect">
            <a:avLst/>
          </a:prstGeom>
          <a:noFill/>
        </p:spPr>
        <p:txBody>
          <a:bodyPr wrap="square" rtlCol="0">
            <a:spAutoFit/>
          </a:bodyPr>
          <a:lstStyle/>
          <a:p>
            <a:r>
              <a:rPr lang="it-IT" sz="1400" b="1" dirty="0"/>
              <a:t>Obbligo di </a:t>
            </a:r>
            <a:r>
              <a:rPr lang="it-IT" sz="1400" b="1" dirty="0" err="1"/>
              <a:t>assurance</a:t>
            </a:r>
            <a:r>
              <a:rPr lang="it-IT" sz="1400" b="1" dirty="0"/>
              <a:t> </a:t>
            </a:r>
            <a:r>
              <a:rPr lang="it-IT" sz="1400" dirty="0"/>
              <a:t>dell’informativa di sostenibilità secondo un </a:t>
            </a:r>
            <a:r>
              <a:rPr lang="it-IT" sz="1400" b="1" dirty="0"/>
              <a:t>approccio «limited</a:t>
            </a:r>
            <a:r>
              <a:rPr lang="it-IT" sz="1400" dirty="0"/>
              <a:t>». La CE valuterà se adottare una </a:t>
            </a:r>
            <a:r>
              <a:rPr lang="it-IT" sz="1400" dirty="0" err="1"/>
              <a:t>reasonable</a:t>
            </a:r>
            <a:r>
              <a:rPr lang="it-IT" sz="1400" dirty="0"/>
              <a:t> </a:t>
            </a:r>
            <a:r>
              <a:rPr lang="it-IT" sz="1400" dirty="0" err="1"/>
              <a:t>assurance</a:t>
            </a:r>
            <a:r>
              <a:rPr lang="it-IT" sz="1400" dirty="0"/>
              <a:t> in futuro.</a:t>
            </a:r>
          </a:p>
        </p:txBody>
      </p:sp>
      <p:pic>
        <p:nvPicPr>
          <p:cNvPr id="24" name="Immagine 23" descr="Immagini di Tempio Greco Disegno - Download gratuiti su Freepik">
            <a:extLst>
              <a:ext uri="{FF2B5EF4-FFF2-40B4-BE49-F238E27FC236}">
                <a16:creationId xmlns:a16="http://schemas.microsoft.com/office/drawing/2014/main" id="{30E43ACD-62D6-EA33-4B78-24162B101379}"/>
              </a:ext>
            </a:extLst>
          </p:cNvPr>
          <p:cNvPicPr>
            <a:picLocks noChangeAspect="1"/>
          </p:cNvPicPr>
          <p:nvPr/>
        </p:nvPicPr>
        <p:blipFill rotWithShape="1">
          <a:blip r:embed="rId5">
            <a:extLst>
              <a:ext uri="{28A0092B-C50C-407E-A947-70E740481C1C}">
                <a14:useLocalDpi xmlns:a14="http://schemas.microsoft.com/office/drawing/2010/main" val="0"/>
              </a:ext>
            </a:extLst>
          </a:blip>
          <a:srcRect l="5751" t="18690" r="6869" b="19010"/>
          <a:stretch/>
        </p:blipFill>
        <p:spPr bwMode="auto">
          <a:xfrm>
            <a:off x="3664970" y="4782518"/>
            <a:ext cx="1294700" cy="923330"/>
          </a:xfrm>
          <a:prstGeom prst="rect">
            <a:avLst/>
          </a:prstGeom>
          <a:noFill/>
          <a:ln>
            <a:noFill/>
          </a:ln>
          <a:extLst>
            <a:ext uri="{53640926-AAD7-44D8-BBD7-CCE9431645EC}">
              <a14:shadowObscured xmlns:a14="http://schemas.microsoft.com/office/drawing/2010/main"/>
            </a:ext>
          </a:extLst>
        </p:spPr>
      </p:pic>
      <p:graphicFrame>
        <p:nvGraphicFramePr>
          <p:cNvPr id="25" name="Tabella 24">
            <a:extLst>
              <a:ext uri="{FF2B5EF4-FFF2-40B4-BE49-F238E27FC236}">
                <a16:creationId xmlns:a16="http://schemas.microsoft.com/office/drawing/2014/main" id="{58AA4590-02A7-4B4A-0C9E-D25611568EA1}"/>
              </a:ext>
            </a:extLst>
          </p:cNvPr>
          <p:cNvGraphicFramePr>
            <a:graphicFrameLocks noGrp="1"/>
          </p:cNvGraphicFramePr>
          <p:nvPr>
            <p:extLst>
              <p:ext uri="{D42A27DB-BD31-4B8C-83A1-F6EECF244321}">
                <p14:modId xmlns:p14="http://schemas.microsoft.com/office/powerpoint/2010/main" val="822370376"/>
              </p:ext>
            </p:extLst>
          </p:nvPr>
        </p:nvGraphicFramePr>
        <p:xfrm>
          <a:off x="8730335" y="2646543"/>
          <a:ext cx="3247139" cy="1557528"/>
        </p:xfrm>
        <a:graphic>
          <a:graphicData uri="http://schemas.openxmlformats.org/drawingml/2006/table">
            <a:tbl>
              <a:tblPr firstRow="1" bandRow="1">
                <a:tableStyleId>{5C22544A-7EE6-4342-B048-85BDC9FD1C3A}</a:tableStyleId>
              </a:tblPr>
              <a:tblGrid>
                <a:gridCol w="691818">
                  <a:extLst>
                    <a:ext uri="{9D8B030D-6E8A-4147-A177-3AD203B41FA5}">
                      <a16:colId xmlns:a16="http://schemas.microsoft.com/office/drawing/2014/main" val="3495129127"/>
                    </a:ext>
                  </a:extLst>
                </a:gridCol>
                <a:gridCol w="1672417">
                  <a:extLst>
                    <a:ext uri="{9D8B030D-6E8A-4147-A177-3AD203B41FA5}">
                      <a16:colId xmlns:a16="http://schemas.microsoft.com/office/drawing/2014/main" val="2158500141"/>
                    </a:ext>
                  </a:extLst>
                </a:gridCol>
                <a:gridCol w="882904">
                  <a:extLst>
                    <a:ext uri="{9D8B030D-6E8A-4147-A177-3AD203B41FA5}">
                      <a16:colId xmlns:a16="http://schemas.microsoft.com/office/drawing/2014/main" val="3433699833"/>
                    </a:ext>
                  </a:extLst>
                </a:gridCol>
              </a:tblGrid>
              <a:tr h="458724">
                <a:tc>
                  <a:txBody>
                    <a:bodyPr/>
                    <a:lstStyle/>
                    <a:p>
                      <a:r>
                        <a:rPr lang="it-IT" b="0" dirty="0">
                          <a:solidFill>
                            <a:schemeClr val="tx2">
                              <a:lumMod val="75000"/>
                              <a:lumOff val="25000"/>
                            </a:schemeClr>
                          </a:solidFill>
                        </a:rPr>
                        <a:t>2024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it-IT" b="0" dirty="0">
                          <a:solidFill>
                            <a:schemeClr val="tx2">
                              <a:lumMod val="75000"/>
                              <a:lumOff val="25000"/>
                            </a:schemeClr>
                          </a:solidFill>
                        </a:rPr>
                        <a:t>Soggette a DNF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it-IT" b="0" dirty="0">
                          <a:solidFill>
                            <a:schemeClr val="tx2">
                              <a:lumMod val="75000"/>
                              <a:lumOff val="25000"/>
                            </a:schemeClr>
                          </a:solidFill>
                        </a:rPr>
                        <a:t>192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8753561"/>
                  </a:ext>
                </a:extLst>
              </a:tr>
              <a:tr h="458724">
                <a:tc>
                  <a:txBody>
                    <a:bodyPr/>
                    <a:lstStyle/>
                    <a:p>
                      <a:r>
                        <a:rPr lang="it-IT" dirty="0">
                          <a:solidFill>
                            <a:schemeClr val="tx2">
                              <a:lumMod val="75000"/>
                              <a:lumOff val="25000"/>
                            </a:schemeClr>
                          </a:solidFill>
                        </a:rPr>
                        <a:t>2025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it-IT" dirty="0">
                          <a:solidFill>
                            <a:schemeClr val="tx2">
                              <a:lumMod val="75000"/>
                              <a:lumOff val="25000"/>
                            </a:schemeClr>
                          </a:solidFill>
                        </a:rPr>
                        <a:t>Altri grandi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it-IT" dirty="0">
                          <a:solidFill>
                            <a:schemeClr val="tx2">
                              <a:lumMod val="75000"/>
                              <a:lumOff val="25000"/>
                            </a:schemeClr>
                          </a:solidFill>
                        </a:rPr>
                        <a:t>3.908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75991185"/>
                  </a:ext>
                </a:extLst>
              </a:tr>
              <a:tr h="458724">
                <a:tc>
                  <a:txBody>
                    <a:bodyPr/>
                    <a:lstStyle/>
                    <a:p>
                      <a:r>
                        <a:rPr lang="it-IT" dirty="0">
                          <a:solidFill>
                            <a:schemeClr val="tx2">
                              <a:lumMod val="75000"/>
                              <a:lumOff val="25000"/>
                            </a:schemeClr>
                          </a:solidFill>
                        </a:rPr>
                        <a:t>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it-IT" dirty="0">
                          <a:solidFill>
                            <a:schemeClr val="tx2">
                              <a:lumMod val="75000"/>
                              <a:lumOff val="25000"/>
                            </a:schemeClr>
                          </a:solidFill>
                        </a:rPr>
                        <a:t>PMI quotate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it-IT" dirty="0">
                          <a:solidFill>
                            <a:schemeClr val="tx2">
                              <a:lumMod val="75000"/>
                              <a:lumOff val="25000"/>
                            </a:schemeClr>
                          </a:solidFill>
                        </a:rPr>
                        <a:t>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94390984"/>
                  </a:ext>
                </a:extLst>
              </a:tr>
            </a:tbl>
          </a:graphicData>
        </a:graphic>
      </p:graphicFrame>
      <p:pic>
        <p:nvPicPr>
          <p:cNvPr id="26" name="Immagine 25" descr="Mappa isometrica 3D dell'Italia con bandiera nazionale. | Vettore Premium">
            <a:extLst>
              <a:ext uri="{FF2B5EF4-FFF2-40B4-BE49-F238E27FC236}">
                <a16:creationId xmlns:a16="http://schemas.microsoft.com/office/drawing/2014/main" id="{C27D939E-32A2-ABF7-E77F-874D508BBAC2}"/>
              </a:ext>
            </a:extLst>
          </p:cNvPr>
          <p:cNvPicPr>
            <a:picLocks noChangeAspect="1"/>
          </p:cNvPicPr>
          <p:nvPr/>
        </p:nvPicPr>
        <p:blipFill rotWithShape="1">
          <a:blip r:embed="rId6">
            <a:extLst>
              <a:ext uri="{28A0092B-C50C-407E-A947-70E740481C1C}">
                <a14:useLocalDpi xmlns:a14="http://schemas.microsoft.com/office/drawing/2010/main" val="0"/>
              </a:ext>
            </a:extLst>
          </a:blip>
          <a:srcRect l="10278" t="8333" r="10556" b="7777"/>
          <a:stretch/>
        </p:blipFill>
        <p:spPr bwMode="auto">
          <a:xfrm>
            <a:off x="9004421" y="1165692"/>
            <a:ext cx="1187296" cy="1258117"/>
          </a:xfrm>
          <a:prstGeom prst="rect">
            <a:avLst/>
          </a:prstGeom>
          <a:noFill/>
          <a:ln>
            <a:noFill/>
          </a:ln>
          <a:extLst>
            <a:ext uri="{53640926-AAD7-44D8-BBD7-CCE9431645EC}">
              <a14:shadowObscured xmlns:a14="http://schemas.microsoft.com/office/drawing/2010/main"/>
            </a:ext>
          </a:extLst>
        </p:spPr>
      </p:pic>
      <p:sp>
        <p:nvSpPr>
          <p:cNvPr id="27" name="Rettangolo 26">
            <a:extLst>
              <a:ext uri="{FF2B5EF4-FFF2-40B4-BE49-F238E27FC236}">
                <a16:creationId xmlns:a16="http://schemas.microsoft.com/office/drawing/2014/main" id="{2E44D29B-A100-57ED-4219-3C1AF7165BA8}"/>
              </a:ext>
            </a:extLst>
          </p:cNvPr>
          <p:cNvSpPr/>
          <p:nvPr/>
        </p:nvSpPr>
        <p:spPr>
          <a:xfrm>
            <a:off x="10191717" y="1258136"/>
            <a:ext cx="1863011" cy="923330"/>
          </a:xfrm>
          <a:prstGeom prst="rect">
            <a:avLst/>
          </a:prstGeom>
          <a:noFill/>
        </p:spPr>
        <p:txBody>
          <a:bodyPr wrap="none" lIns="91440" tIns="45720" rIns="91440" bIns="45720">
            <a:spAutoFit/>
          </a:bodyPr>
          <a:lstStyle/>
          <a:p>
            <a:pPr algn="ctr"/>
            <a:r>
              <a:rPr lang="it-IT" sz="5400" b="0" cap="none" spc="0" dirty="0">
                <a:ln w="0"/>
                <a:solidFill>
                  <a:schemeClr val="accent1"/>
                </a:solidFill>
                <a:effectLst>
                  <a:outerShdw blurRad="38100" dist="25400" dir="5400000" algn="ctr" rotWithShape="0">
                    <a:srgbClr val="6E747A">
                      <a:alpha val="43000"/>
                    </a:srgbClr>
                  </a:outerShdw>
                </a:effectLst>
              </a:rPr>
              <a:t>4.150</a:t>
            </a:r>
          </a:p>
        </p:txBody>
      </p:sp>
      <p:sp>
        <p:nvSpPr>
          <p:cNvPr id="28" name="CasellaDiTesto 27">
            <a:extLst>
              <a:ext uri="{FF2B5EF4-FFF2-40B4-BE49-F238E27FC236}">
                <a16:creationId xmlns:a16="http://schemas.microsoft.com/office/drawing/2014/main" id="{891D16F4-0D46-C921-9BE8-4DA896B6F3A5}"/>
              </a:ext>
            </a:extLst>
          </p:cNvPr>
          <p:cNvSpPr txBox="1"/>
          <p:nvPr/>
        </p:nvSpPr>
        <p:spPr>
          <a:xfrm>
            <a:off x="8989970" y="4291123"/>
            <a:ext cx="2968704" cy="461665"/>
          </a:xfrm>
          <a:prstGeom prst="rect">
            <a:avLst/>
          </a:prstGeom>
          <a:noFill/>
        </p:spPr>
        <p:txBody>
          <a:bodyPr wrap="square" rtlCol="0">
            <a:spAutoFit/>
          </a:bodyPr>
          <a:lstStyle/>
          <a:p>
            <a:r>
              <a:rPr lang="it-IT" sz="1200" dirty="0">
                <a:solidFill>
                  <a:schemeClr val="accent1">
                    <a:lumMod val="40000"/>
                    <a:lumOff val="60000"/>
                  </a:schemeClr>
                </a:solidFill>
              </a:rPr>
              <a:t>Fonte: Le imprese italiane alla sfida del reporting di sostenibilità (assonime.it)</a:t>
            </a:r>
          </a:p>
        </p:txBody>
      </p:sp>
      <p:sp>
        <p:nvSpPr>
          <p:cNvPr id="2" name="Segnaposto data 1">
            <a:extLst>
              <a:ext uri="{FF2B5EF4-FFF2-40B4-BE49-F238E27FC236}">
                <a16:creationId xmlns:a16="http://schemas.microsoft.com/office/drawing/2014/main" id="{C7A528AF-543B-99FE-E4AD-7016FF6F11C2}"/>
              </a:ext>
            </a:extLst>
          </p:cNvPr>
          <p:cNvSpPr>
            <a:spLocks noGrp="1"/>
          </p:cNvSpPr>
          <p:nvPr>
            <p:ph type="dt" sz="half" idx="10"/>
          </p:nvPr>
        </p:nvSpPr>
        <p:spPr/>
        <p:txBody>
          <a:bodyPr/>
          <a:lstStyle/>
          <a:p>
            <a:fld id="{6B82BFD7-E5AB-420E-8447-BFB84E22298C}" type="datetime1">
              <a:rPr lang="it-IT" smtClean="0"/>
              <a:t>29/11/2024</a:t>
            </a:fld>
            <a:endParaRPr lang="it-IT"/>
          </a:p>
        </p:txBody>
      </p:sp>
      <p:sp>
        <p:nvSpPr>
          <p:cNvPr id="3" name="Rettangolo 2">
            <a:extLst>
              <a:ext uri="{FF2B5EF4-FFF2-40B4-BE49-F238E27FC236}">
                <a16:creationId xmlns:a16="http://schemas.microsoft.com/office/drawing/2014/main" id="{6CC040BD-1B7A-F1A9-3820-56D5715766F4}"/>
              </a:ext>
            </a:extLst>
          </p:cNvPr>
          <p:cNvSpPr/>
          <p:nvPr/>
        </p:nvSpPr>
        <p:spPr>
          <a:xfrm>
            <a:off x="428263" y="195374"/>
            <a:ext cx="11626465" cy="5771244"/>
          </a:xfrm>
          <a:prstGeom prst="rect">
            <a:avLst/>
          </a:prstGeom>
          <a:no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con angoli arrotondati 4">
            <a:extLst>
              <a:ext uri="{FF2B5EF4-FFF2-40B4-BE49-F238E27FC236}">
                <a16:creationId xmlns:a16="http://schemas.microsoft.com/office/drawing/2014/main" id="{F5CED2CD-5BC3-4C12-F02E-D670D0517DA1}"/>
              </a:ext>
            </a:extLst>
          </p:cNvPr>
          <p:cNvSpPr/>
          <p:nvPr/>
        </p:nvSpPr>
        <p:spPr>
          <a:xfrm>
            <a:off x="10224477" y="212828"/>
            <a:ext cx="1839480" cy="669956"/>
          </a:xfrm>
          <a:prstGeom prst="roundRect">
            <a:avLst/>
          </a:prstGeom>
          <a:gradFill flip="none" rotWithShape="1">
            <a:gsLst>
              <a:gs pos="0">
                <a:schemeClr val="accent6">
                  <a:lumMod val="40000"/>
                  <a:lumOff val="60000"/>
                </a:schemeClr>
              </a:gs>
              <a:gs pos="50000">
                <a:schemeClr val="accent6">
                  <a:lumMod val="40000"/>
                  <a:lumOff val="60000"/>
                  <a:shade val="67500"/>
                  <a:satMod val="115000"/>
                </a:schemeClr>
              </a:gs>
              <a:gs pos="100000">
                <a:schemeClr val="accent6">
                  <a:lumMod val="40000"/>
                  <a:lumOff val="60000"/>
                  <a:shade val="100000"/>
                  <a:satMod val="115000"/>
                </a:schemeClr>
              </a:gs>
            </a:gsLst>
            <a:lin ang="162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i="0" dirty="0">
                <a:solidFill>
                  <a:srgbClr val="000000"/>
                </a:solidFill>
                <a:effectLst/>
                <a:latin typeface="Aptos" panose="020B0004020202020204" pitchFamily="34" charset="0"/>
              </a:rPr>
              <a:t>COMMISSIONE </a:t>
            </a:r>
            <a:r>
              <a:rPr lang="it-IT" sz="1600" b="1" i="0" dirty="0">
                <a:solidFill>
                  <a:srgbClr val="000000"/>
                </a:solidFill>
                <a:effectLst/>
                <a:latin typeface="Aptos" panose="020B0004020202020204" pitchFamily="34" charset="0"/>
              </a:rPr>
              <a:t>ESG</a:t>
            </a:r>
            <a:br>
              <a:rPr lang="it-IT" sz="1200" b="1" i="0" dirty="0">
                <a:solidFill>
                  <a:srgbClr val="000000"/>
                </a:solidFill>
                <a:effectLst/>
                <a:latin typeface="Aptos" panose="020B0004020202020204" pitchFamily="34" charset="0"/>
              </a:rPr>
            </a:br>
            <a:r>
              <a:rPr lang="it-IT" sz="1600" b="1" i="0" dirty="0">
                <a:solidFill>
                  <a:srgbClr val="000000"/>
                </a:solidFill>
                <a:effectLst/>
                <a:latin typeface="Aptos" panose="020B0004020202020204" pitchFamily="34" charset="0"/>
              </a:rPr>
              <a:t>ODCEC</a:t>
            </a:r>
            <a:r>
              <a:rPr lang="it-IT" sz="1200" b="1" i="0" dirty="0">
                <a:solidFill>
                  <a:srgbClr val="000000"/>
                </a:solidFill>
                <a:effectLst/>
                <a:latin typeface="Aptos" panose="020B0004020202020204" pitchFamily="34" charset="0"/>
              </a:rPr>
              <a:t> DI FERRARA</a:t>
            </a:r>
            <a:r>
              <a:rPr lang="it-IT" sz="1200" dirty="0"/>
              <a:t> </a:t>
            </a:r>
            <a:endParaRPr lang="it-IT" sz="1200" dirty="0">
              <a:noFill/>
            </a:endParaRPr>
          </a:p>
        </p:txBody>
      </p:sp>
      <p:pic>
        <p:nvPicPr>
          <p:cNvPr id="6" name="Immagine 5">
            <a:extLst>
              <a:ext uri="{FF2B5EF4-FFF2-40B4-BE49-F238E27FC236}">
                <a16:creationId xmlns:a16="http://schemas.microsoft.com/office/drawing/2014/main" id="{3C0430EA-54B4-7E3D-6DF4-F0434470D802}"/>
              </a:ext>
            </a:extLst>
          </p:cNvPr>
          <p:cNvPicPr>
            <a:picLocks noChangeAspect="1"/>
          </p:cNvPicPr>
          <p:nvPr/>
        </p:nvPicPr>
        <p:blipFill>
          <a:blip r:embed="rId7"/>
          <a:stretch>
            <a:fillRect/>
          </a:stretch>
        </p:blipFill>
        <p:spPr>
          <a:xfrm>
            <a:off x="752475" y="5953188"/>
            <a:ext cx="10601325" cy="504825"/>
          </a:xfrm>
          <a:prstGeom prst="rect">
            <a:avLst/>
          </a:prstGeom>
        </p:spPr>
      </p:pic>
    </p:spTree>
    <p:extLst>
      <p:ext uri="{BB962C8B-B14F-4D97-AF65-F5344CB8AC3E}">
        <p14:creationId xmlns:p14="http://schemas.microsoft.com/office/powerpoint/2010/main" val="2972787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B2834DB-9558-CC61-13E5-258809D32B48}"/>
              </a:ext>
            </a:extLst>
          </p:cNvPr>
          <p:cNvSpPr>
            <a:spLocks noGrp="1"/>
          </p:cNvSpPr>
          <p:nvPr>
            <p:ph idx="1"/>
          </p:nvPr>
        </p:nvSpPr>
        <p:spPr>
          <a:xfrm>
            <a:off x="573205" y="601777"/>
            <a:ext cx="11054687" cy="5249748"/>
          </a:xfrm>
          <a:ln>
            <a:solidFill>
              <a:schemeClr val="accent6">
                <a:lumMod val="60000"/>
                <a:lumOff val="40000"/>
              </a:schemeClr>
            </a:solidFill>
          </a:ln>
        </p:spPr>
        <p:txBody>
          <a:bodyPr/>
          <a:lstStyle/>
          <a:p>
            <a:pPr marL="0" indent="0" algn="ctr">
              <a:buNone/>
            </a:pPr>
            <a:endParaRPr lang="it-IT" b="1" dirty="0"/>
          </a:p>
          <a:p>
            <a:pPr marL="0" indent="0" algn="ctr">
              <a:buNone/>
            </a:pPr>
            <a:endParaRPr lang="it-IT" b="1" dirty="0"/>
          </a:p>
          <a:p>
            <a:pPr marL="0" indent="0" algn="ctr">
              <a:buNone/>
            </a:pPr>
            <a:r>
              <a:rPr lang="it-IT" b="1" dirty="0">
                <a:solidFill>
                  <a:schemeClr val="accent6">
                    <a:lumMod val="75000"/>
                  </a:schemeClr>
                </a:solidFill>
              </a:rPr>
              <a:t>E LA FILIERA?</a:t>
            </a:r>
          </a:p>
          <a:p>
            <a:pPr marL="0" indent="0" algn="ctr">
              <a:buNone/>
            </a:pPr>
            <a:r>
              <a:rPr lang="it-IT" sz="2400" dirty="0">
                <a:solidFill>
                  <a:schemeClr val="accent6">
                    <a:lumMod val="75000"/>
                  </a:schemeClr>
                </a:solidFill>
              </a:rPr>
              <a:t>Coloro che saranno obbligati alla</a:t>
            </a:r>
          </a:p>
          <a:p>
            <a:pPr marL="0" indent="0" algn="ctr">
              <a:buNone/>
            </a:pPr>
            <a:r>
              <a:rPr lang="it-IT" sz="2400" dirty="0">
                <a:solidFill>
                  <a:schemeClr val="accent6">
                    <a:lumMod val="75000"/>
                  </a:schemeClr>
                </a:solidFill>
              </a:rPr>
              <a:t>rendicontazione di sostenibilità dovranno</a:t>
            </a:r>
          </a:p>
          <a:p>
            <a:pPr marL="0" indent="0" algn="ctr">
              <a:buNone/>
            </a:pPr>
            <a:r>
              <a:rPr lang="it-IT" sz="2400" dirty="0">
                <a:solidFill>
                  <a:schemeClr val="accent6">
                    <a:lumMod val="75000"/>
                  </a:schemeClr>
                </a:solidFill>
              </a:rPr>
              <a:t>riferire della filiera e selezionare fornitori e clienti anche</a:t>
            </a:r>
          </a:p>
          <a:p>
            <a:pPr marL="0" indent="0" algn="ctr">
              <a:buNone/>
            </a:pPr>
            <a:r>
              <a:rPr lang="it-IT" sz="2400" dirty="0">
                <a:solidFill>
                  <a:schemeClr val="accent6">
                    <a:lumMod val="75000"/>
                  </a:schemeClr>
                </a:solidFill>
              </a:rPr>
              <a:t>in base a criteri di sostenibilità.</a:t>
            </a:r>
          </a:p>
        </p:txBody>
      </p:sp>
      <p:pic>
        <p:nvPicPr>
          <p:cNvPr id="5" name="Immagine 4">
            <a:extLst>
              <a:ext uri="{FF2B5EF4-FFF2-40B4-BE49-F238E27FC236}">
                <a16:creationId xmlns:a16="http://schemas.microsoft.com/office/drawing/2014/main" id="{71FF2FF1-1B38-D64F-0D3D-6B42BF7A6171}"/>
              </a:ext>
            </a:extLst>
          </p:cNvPr>
          <p:cNvPicPr>
            <a:picLocks noChangeAspect="1"/>
          </p:cNvPicPr>
          <p:nvPr/>
        </p:nvPicPr>
        <p:blipFill>
          <a:blip r:embed="rId2"/>
          <a:stretch>
            <a:fillRect/>
          </a:stretch>
        </p:blipFill>
        <p:spPr>
          <a:xfrm>
            <a:off x="838200" y="5851525"/>
            <a:ext cx="10601325" cy="504825"/>
          </a:xfrm>
          <a:prstGeom prst="rect">
            <a:avLst/>
          </a:prstGeom>
        </p:spPr>
      </p:pic>
      <p:sp>
        <p:nvSpPr>
          <p:cNvPr id="2" name="Segnaposto data 1">
            <a:extLst>
              <a:ext uri="{FF2B5EF4-FFF2-40B4-BE49-F238E27FC236}">
                <a16:creationId xmlns:a16="http://schemas.microsoft.com/office/drawing/2014/main" id="{15D273D0-9839-400F-E789-5A4E73EF7D88}"/>
              </a:ext>
            </a:extLst>
          </p:cNvPr>
          <p:cNvSpPr>
            <a:spLocks noGrp="1"/>
          </p:cNvSpPr>
          <p:nvPr>
            <p:ph type="dt" sz="half" idx="10"/>
          </p:nvPr>
        </p:nvSpPr>
        <p:spPr/>
        <p:txBody>
          <a:bodyPr/>
          <a:lstStyle/>
          <a:p>
            <a:fld id="{1AA7043A-6D3C-45AD-812C-7F0E08DBEDF7}" type="datetime1">
              <a:rPr lang="it-IT" smtClean="0"/>
              <a:t>29/11/2024</a:t>
            </a:fld>
            <a:endParaRPr lang="it-IT"/>
          </a:p>
        </p:txBody>
      </p:sp>
      <p:sp>
        <p:nvSpPr>
          <p:cNvPr id="4" name="Rettangolo con angoli arrotondati 3">
            <a:extLst>
              <a:ext uri="{FF2B5EF4-FFF2-40B4-BE49-F238E27FC236}">
                <a16:creationId xmlns:a16="http://schemas.microsoft.com/office/drawing/2014/main" id="{FBF1A858-8BF0-191D-EF6A-5280BE7F4D70}"/>
              </a:ext>
            </a:extLst>
          </p:cNvPr>
          <p:cNvSpPr/>
          <p:nvPr/>
        </p:nvSpPr>
        <p:spPr>
          <a:xfrm>
            <a:off x="9779315" y="601777"/>
            <a:ext cx="1839480" cy="669956"/>
          </a:xfrm>
          <a:prstGeom prst="roundRect">
            <a:avLst/>
          </a:prstGeom>
          <a:gradFill flip="none" rotWithShape="1">
            <a:gsLst>
              <a:gs pos="0">
                <a:schemeClr val="accent6">
                  <a:lumMod val="40000"/>
                  <a:lumOff val="60000"/>
                </a:schemeClr>
              </a:gs>
              <a:gs pos="50000">
                <a:schemeClr val="accent6">
                  <a:lumMod val="40000"/>
                  <a:lumOff val="60000"/>
                  <a:shade val="67500"/>
                  <a:satMod val="115000"/>
                </a:schemeClr>
              </a:gs>
              <a:gs pos="100000">
                <a:schemeClr val="accent6">
                  <a:lumMod val="40000"/>
                  <a:lumOff val="60000"/>
                  <a:shade val="100000"/>
                  <a:satMod val="115000"/>
                </a:schemeClr>
              </a:gs>
            </a:gsLst>
            <a:lin ang="162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i="0" dirty="0">
                <a:solidFill>
                  <a:srgbClr val="000000"/>
                </a:solidFill>
                <a:effectLst/>
                <a:latin typeface="Aptos" panose="020B0004020202020204" pitchFamily="34" charset="0"/>
              </a:rPr>
              <a:t>COMMISSIONE </a:t>
            </a:r>
            <a:r>
              <a:rPr lang="it-IT" sz="1600" b="1" i="0" dirty="0">
                <a:solidFill>
                  <a:srgbClr val="000000"/>
                </a:solidFill>
                <a:effectLst/>
                <a:latin typeface="Aptos" panose="020B0004020202020204" pitchFamily="34" charset="0"/>
              </a:rPr>
              <a:t>ESG</a:t>
            </a:r>
            <a:br>
              <a:rPr lang="it-IT" sz="1200" b="1" i="0" dirty="0">
                <a:solidFill>
                  <a:srgbClr val="000000"/>
                </a:solidFill>
                <a:effectLst/>
                <a:latin typeface="Aptos" panose="020B0004020202020204" pitchFamily="34" charset="0"/>
              </a:rPr>
            </a:br>
            <a:r>
              <a:rPr lang="it-IT" sz="1600" b="1" i="0" dirty="0">
                <a:solidFill>
                  <a:srgbClr val="000000"/>
                </a:solidFill>
                <a:effectLst/>
                <a:latin typeface="Aptos" panose="020B0004020202020204" pitchFamily="34" charset="0"/>
              </a:rPr>
              <a:t>ODCEC</a:t>
            </a:r>
            <a:r>
              <a:rPr lang="it-IT" sz="1200" b="1" i="0" dirty="0">
                <a:solidFill>
                  <a:srgbClr val="000000"/>
                </a:solidFill>
                <a:effectLst/>
                <a:latin typeface="Aptos" panose="020B0004020202020204" pitchFamily="34" charset="0"/>
              </a:rPr>
              <a:t> DI FERRARA</a:t>
            </a:r>
            <a:r>
              <a:rPr lang="it-IT" sz="1200" dirty="0"/>
              <a:t> </a:t>
            </a:r>
            <a:endParaRPr lang="it-IT" sz="1200" dirty="0">
              <a:noFill/>
            </a:endParaRPr>
          </a:p>
        </p:txBody>
      </p:sp>
    </p:spTree>
    <p:extLst>
      <p:ext uri="{BB962C8B-B14F-4D97-AF65-F5344CB8AC3E}">
        <p14:creationId xmlns:p14="http://schemas.microsoft.com/office/powerpoint/2010/main" val="299789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7CC5F94E-1C0D-81D4-FFE3-B198D3B09D05}"/>
              </a:ext>
            </a:extLst>
          </p:cNvPr>
          <p:cNvSpPr txBox="1"/>
          <p:nvPr/>
        </p:nvSpPr>
        <p:spPr>
          <a:xfrm>
            <a:off x="615044" y="816429"/>
            <a:ext cx="10961914" cy="4721805"/>
          </a:xfrm>
          <a:prstGeom prst="rect">
            <a:avLst/>
          </a:prstGeom>
          <a:noFill/>
          <a:ln>
            <a:solidFill>
              <a:schemeClr val="accent6">
                <a:lumMod val="60000"/>
                <a:lumOff val="40000"/>
              </a:schemeClr>
            </a:solidFill>
          </a:ln>
        </p:spPr>
        <p:txBody>
          <a:bodyPr wrap="square" rtlCol="0">
            <a:spAutoFit/>
          </a:bodyPr>
          <a:lstStyle/>
          <a:p>
            <a:pPr algn="ctr"/>
            <a:endParaRPr lang="it-IT" sz="3200" b="1" dirty="0">
              <a:solidFill>
                <a:schemeClr val="accent6">
                  <a:lumMod val="75000"/>
                </a:schemeClr>
              </a:solidFill>
            </a:endParaRPr>
          </a:p>
          <a:p>
            <a:pPr algn="ctr"/>
            <a:r>
              <a:rPr lang="it-IT" sz="3200" b="1" dirty="0">
                <a:solidFill>
                  <a:schemeClr val="accent6">
                    <a:lumMod val="75000"/>
                  </a:schemeClr>
                </a:solidFill>
              </a:rPr>
              <a:t>DA DOVE INIZIARE</a:t>
            </a:r>
          </a:p>
          <a:p>
            <a:endParaRPr lang="it-IT" dirty="0"/>
          </a:p>
          <a:p>
            <a:endParaRPr lang="it-IT" dirty="0"/>
          </a:p>
          <a:p>
            <a:endParaRPr lang="it-IT" dirty="0"/>
          </a:p>
          <a:p>
            <a:pPr marL="798195"/>
            <a:endParaRPr lang="it-IT" sz="1800" dirty="0">
              <a:effectLst/>
              <a:latin typeface="Arial" panose="020B0604020202020204" pitchFamily="34" charset="0"/>
              <a:ea typeface="Arial" panose="020B0604020202020204" pitchFamily="34" charset="0"/>
            </a:endParaRPr>
          </a:p>
          <a:p>
            <a:pPr marL="798195"/>
            <a:r>
              <a:rPr lang="it-IT" sz="1800" dirty="0">
                <a:effectLst/>
                <a:latin typeface="Arial" panose="020B0604020202020204" pitchFamily="34" charset="0"/>
                <a:ea typeface="Arial" panose="020B0604020202020204" pitchFamily="34" charset="0"/>
              </a:rPr>
              <a:t>Iniziare</a:t>
            </a:r>
            <a:r>
              <a:rPr lang="it-IT" sz="1800" spc="5" dirty="0">
                <a:effectLst/>
                <a:latin typeface="Arial" panose="020B0604020202020204" pitchFamily="34" charset="0"/>
                <a:ea typeface="Arial" panose="020B0604020202020204" pitchFamily="34" charset="0"/>
              </a:rPr>
              <a:t> </a:t>
            </a:r>
            <a:r>
              <a:rPr lang="it-IT" sz="1800" dirty="0">
                <a:effectLst/>
                <a:latin typeface="Arial" panose="020B0604020202020204" pitchFamily="34" charset="0"/>
                <a:ea typeface="Arial" panose="020B0604020202020204" pitchFamily="34" charset="0"/>
              </a:rPr>
              <a:t>a</a:t>
            </a:r>
            <a:r>
              <a:rPr lang="it-IT" sz="1800" spc="15" dirty="0">
                <a:effectLst/>
                <a:latin typeface="Arial" panose="020B0604020202020204" pitchFamily="34" charset="0"/>
                <a:ea typeface="Arial" panose="020B0604020202020204" pitchFamily="34" charset="0"/>
              </a:rPr>
              <a:t> </a:t>
            </a:r>
            <a:r>
              <a:rPr lang="it-IT" sz="1800" b="1" dirty="0">
                <a:effectLst/>
                <a:latin typeface="Arial" panose="020B0604020202020204" pitchFamily="34" charset="0"/>
                <a:ea typeface="Arial" panose="020B0604020202020204" pitchFamily="34" charset="0"/>
              </a:rPr>
              <a:t>rendicontare</a:t>
            </a:r>
            <a:r>
              <a:rPr lang="it-IT" sz="1800" b="1" spc="20" dirty="0">
                <a:effectLst/>
                <a:latin typeface="Arial" panose="020B0604020202020204" pitchFamily="34" charset="0"/>
                <a:ea typeface="Arial" panose="020B0604020202020204" pitchFamily="34" charset="0"/>
              </a:rPr>
              <a:t> </a:t>
            </a:r>
            <a:r>
              <a:rPr lang="it-IT" sz="1800" b="1" dirty="0">
                <a:effectLst/>
                <a:latin typeface="Arial" panose="020B0604020202020204" pitchFamily="34" charset="0"/>
                <a:ea typeface="Arial" panose="020B0604020202020204" pitchFamily="34" charset="0"/>
              </a:rPr>
              <a:t>la</a:t>
            </a:r>
            <a:r>
              <a:rPr lang="it-IT" sz="1800" b="1" spc="50" dirty="0">
                <a:effectLst/>
                <a:latin typeface="Arial" panose="020B0604020202020204" pitchFamily="34" charset="0"/>
                <a:ea typeface="Arial" panose="020B0604020202020204" pitchFamily="34" charset="0"/>
              </a:rPr>
              <a:t> </a:t>
            </a:r>
            <a:r>
              <a:rPr lang="it-IT" sz="1800" b="1" dirty="0">
                <a:effectLst/>
                <a:latin typeface="Arial" panose="020B0604020202020204" pitchFamily="34" charset="0"/>
                <a:ea typeface="Arial" panose="020B0604020202020204" pitchFamily="34" charset="0"/>
              </a:rPr>
              <a:t>sostenibilità</a:t>
            </a:r>
            <a:r>
              <a:rPr lang="it-IT" sz="1800" b="1" spc="105" dirty="0">
                <a:effectLst/>
                <a:latin typeface="Arial" panose="020B0604020202020204" pitchFamily="34" charset="0"/>
                <a:ea typeface="Arial" panose="020B0604020202020204" pitchFamily="34" charset="0"/>
              </a:rPr>
              <a:t> </a:t>
            </a:r>
            <a:r>
              <a:rPr lang="it-IT" sz="1800" dirty="0">
                <a:effectLst/>
                <a:latin typeface="Arial" panose="020B0604020202020204" pitchFamily="34" charset="0"/>
                <a:ea typeface="Arial" panose="020B0604020202020204" pitchFamily="34" charset="0"/>
              </a:rPr>
              <a:t>non</a:t>
            </a:r>
            <a:r>
              <a:rPr lang="it-IT" sz="1800" spc="-35" dirty="0">
                <a:effectLst/>
                <a:latin typeface="Arial" panose="020B0604020202020204" pitchFamily="34" charset="0"/>
                <a:ea typeface="Arial" panose="020B0604020202020204" pitchFamily="34" charset="0"/>
              </a:rPr>
              <a:t> </a:t>
            </a:r>
            <a:r>
              <a:rPr lang="it-IT" sz="1800" dirty="0">
                <a:effectLst/>
                <a:latin typeface="Arial" panose="020B0604020202020204" pitchFamily="34" charset="0"/>
                <a:ea typeface="Arial" panose="020B0604020202020204" pitchFamily="34" charset="0"/>
              </a:rPr>
              <a:t>significa</a:t>
            </a:r>
            <a:r>
              <a:rPr lang="it-IT" sz="1800" spc="40" dirty="0">
                <a:effectLst/>
                <a:latin typeface="Arial" panose="020B0604020202020204" pitchFamily="34" charset="0"/>
                <a:ea typeface="Arial" panose="020B0604020202020204" pitchFamily="34" charset="0"/>
              </a:rPr>
              <a:t> </a:t>
            </a:r>
            <a:r>
              <a:rPr lang="it-IT" sz="1800" dirty="0">
                <a:effectLst/>
                <a:latin typeface="Arial" panose="020B0604020202020204" pitchFamily="34" charset="0"/>
                <a:ea typeface="Arial" panose="020B0604020202020204" pitchFamily="34" charset="0"/>
              </a:rPr>
              <a:t>solo</a:t>
            </a:r>
            <a:r>
              <a:rPr lang="it-IT" sz="1800" spc="25" dirty="0">
                <a:effectLst/>
                <a:latin typeface="Arial" panose="020B0604020202020204" pitchFamily="34" charset="0"/>
                <a:ea typeface="Arial" panose="020B0604020202020204" pitchFamily="34" charset="0"/>
              </a:rPr>
              <a:t> </a:t>
            </a:r>
            <a:r>
              <a:rPr lang="it-IT" sz="1800" dirty="0">
                <a:effectLst/>
                <a:latin typeface="Arial" panose="020B0604020202020204" pitchFamily="34" charset="0"/>
                <a:ea typeface="Arial" panose="020B0604020202020204" pitchFamily="34" charset="0"/>
              </a:rPr>
              <a:t>misurare</a:t>
            </a:r>
            <a:r>
              <a:rPr lang="it-IT" sz="1800" spc="55" dirty="0">
                <a:effectLst/>
                <a:latin typeface="Arial" panose="020B0604020202020204" pitchFamily="34" charset="0"/>
                <a:ea typeface="Arial" panose="020B0604020202020204" pitchFamily="34" charset="0"/>
              </a:rPr>
              <a:t> </a:t>
            </a:r>
            <a:r>
              <a:rPr lang="it-IT" sz="1800" dirty="0">
                <a:effectLst/>
                <a:latin typeface="Arial" panose="020B0604020202020204" pitchFamily="34" charset="0"/>
                <a:ea typeface="Arial" panose="020B0604020202020204" pitchFamily="34" charset="0"/>
              </a:rPr>
              <a:t>alcune</a:t>
            </a:r>
            <a:r>
              <a:rPr lang="it-IT" sz="1800" spc="20" dirty="0">
                <a:effectLst/>
                <a:latin typeface="Arial" panose="020B0604020202020204" pitchFamily="34" charset="0"/>
                <a:ea typeface="Arial" panose="020B0604020202020204" pitchFamily="34" charset="0"/>
              </a:rPr>
              <a:t> </a:t>
            </a:r>
            <a:r>
              <a:rPr lang="it-IT" sz="1800" spc="-10" dirty="0">
                <a:effectLst/>
                <a:latin typeface="Arial" panose="020B0604020202020204" pitchFamily="34" charset="0"/>
                <a:ea typeface="Arial" panose="020B0604020202020204" pitchFamily="34" charset="0"/>
              </a:rPr>
              <a:t>grandezze.</a:t>
            </a:r>
            <a:endParaRPr lang="it-IT" sz="1800" dirty="0">
              <a:effectLst/>
              <a:latin typeface="Arial" panose="020B0604020202020204" pitchFamily="34" charset="0"/>
              <a:ea typeface="Arial" panose="020B0604020202020204" pitchFamily="34" charset="0"/>
            </a:endParaRPr>
          </a:p>
          <a:p>
            <a:pPr>
              <a:spcBef>
                <a:spcPts val="1170"/>
              </a:spcBef>
            </a:pPr>
            <a:r>
              <a:rPr lang="it-IT" sz="1800" dirty="0">
                <a:effectLst/>
                <a:latin typeface="Arial" panose="020B0604020202020204" pitchFamily="34" charset="0"/>
                <a:ea typeface="Arial" panose="020B0604020202020204" pitchFamily="34" charset="0"/>
              </a:rPr>
              <a:t> </a:t>
            </a:r>
          </a:p>
          <a:p>
            <a:pPr marL="798830"/>
            <a:r>
              <a:rPr lang="it-IT" sz="1800" b="1" dirty="0">
                <a:effectLst/>
                <a:latin typeface="Arial" panose="020B0604020202020204" pitchFamily="34" charset="0"/>
                <a:ea typeface="Arial" panose="020B0604020202020204" pitchFamily="34" charset="0"/>
              </a:rPr>
              <a:t>È</a:t>
            </a:r>
            <a:r>
              <a:rPr lang="it-IT" sz="1800" b="1" spc="235" dirty="0">
                <a:effectLst/>
                <a:latin typeface="Arial" panose="020B0604020202020204" pitchFamily="34" charset="0"/>
                <a:ea typeface="Arial" panose="020B0604020202020204" pitchFamily="34" charset="0"/>
              </a:rPr>
              <a:t> </a:t>
            </a:r>
            <a:r>
              <a:rPr lang="it-IT" sz="1800" b="1" dirty="0">
                <a:effectLst/>
                <a:latin typeface="Arial" panose="020B0604020202020204" pitchFamily="34" charset="0"/>
                <a:ea typeface="Arial" panose="020B0604020202020204" pitchFamily="34" charset="0"/>
              </a:rPr>
              <a:t>un</a:t>
            </a:r>
            <a:r>
              <a:rPr lang="it-IT" sz="1800" b="1" spc="385" dirty="0">
                <a:effectLst/>
                <a:latin typeface="Arial" panose="020B0604020202020204" pitchFamily="34" charset="0"/>
                <a:ea typeface="Arial" panose="020B0604020202020204" pitchFamily="34" charset="0"/>
              </a:rPr>
              <a:t> </a:t>
            </a:r>
            <a:r>
              <a:rPr lang="it-IT" sz="1800" b="1" dirty="0">
                <a:effectLst/>
                <a:latin typeface="Arial" panose="020B0604020202020204" pitchFamily="34" charset="0"/>
                <a:ea typeface="Arial" panose="020B0604020202020204" pitchFamily="34" charset="0"/>
              </a:rPr>
              <a:t>procedimento</a:t>
            </a:r>
            <a:r>
              <a:rPr lang="it-IT" sz="1800" b="1" spc="195" dirty="0">
                <a:effectLst/>
                <a:latin typeface="Arial" panose="020B0604020202020204" pitchFamily="34" charset="0"/>
                <a:ea typeface="Arial" panose="020B0604020202020204" pitchFamily="34" charset="0"/>
              </a:rPr>
              <a:t>  </a:t>
            </a:r>
            <a:r>
              <a:rPr lang="it-IT" sz="1800" b="1" dirty="0">
                <a:effectLst/>
                <a:latin typeface="Arial" panose="020B0604020202020204" pitchFamily="34" charset="0"/>
                <a:ea typeface="Arial" panose="020B0604020202020204" pitchFamily="34" charset="0"/>
              </a:rPr>
              <a:t>strategico</a:t>
            </a:r>
            <a:r>
              <a:rPr lang="it-IT" sz="1800" b="1" spc="215" dirty="0">
                <a:effectLst/>
                <a:latin typeface="Arial" panose="020B0604020202020204" pitchFamily="34" charset="0"/>
                <a:ea typeface="Arial" panose="020B0604020202020204" pitchFamily="34" charset="0"/>
              </a:rPr>
              <a:t>  </a:t>
            </a:r>
            <a:r>
              <a:rPr lang="it-IT" sz="1800" b="0" dirty="0">
                <a:effectLst/>
                <a:latin typeface="Arial" panose="020B0604020202020204" pitchFamily="34" charset="0"/>
                <a:ea typeface="Arial" panose="020B0604020202020204" pitchFamily="34" charset="0"/>
              </a:rPr>
              <a:t>che</a:t>
            </a:r>
            <a:r>
              <a:rPr lang="it-IT" sz="1800" b="0" spc="155" dirty="0">
                <a:effectLst/>
                <a:latin typeface="Arial" panose="020B0604020202020204" pitchFamily="34" charset="0"/>
                <a:ea typeface="Arial" panose="020B0604020202020204" pitchFamily="34" charset="0"/>
              </a:rPr>
              <a:t>  </a:t>
            </a:r>
            <a:r>
              <a:rPr lang="it-IT" sz="1800" b="0" dirty="0">
                <a:effectLst/>
                <a:latin typeface="Arial" panose="020B0604020202020204" pitchFamily="34" charset="0"/>
                <a:ea typeface="Arial" panose="020B0604020202020204" pitchFamily="34" charset="0"/>
              </a:rPr>
              <a:t>alterna</a:t>
            </a:r>
            <a:r>
              <a:rPr lang="it-IT" sz="1800" b="0" spc="170" dirty="0">
                <a:effectLst/>
                <a:latin typeface="Arial" panose="020B0604020202020204" pitchFamily="34" charset="0"/>
                <a:ea typeface="Arial" panose="020B0604020202020204" pitchFamily="34" charset="0"/>
              </a:rPr>
              <a:t>  </a:t>
            </a:r>
            <a:r>
              <a:rPr lang="it-IT" sz="1800" b="1" dirty="0">
                <a:effectLst/>
                <a:latin typeface="Arial" panose="020B0604020202020204" pitchFamily="34" charset="0"/>
                <a:ea typeface="Arial" panose="020B0604020202020204" pitchFamily="34" charset="0"/>
              </a:rPr>
              <a:t>misurazione-analisi-</a:t>
            </a:r>
            <a:r>
              <a:rPr lang="it-IT" sz="1800" b="1" spc="-10" dirty="0">
                <a:effectLst/>
                <a:latin typeface="Arial" panose="020B0604020202020204" pitchFamily="34" charset="0"/>
                <a:ea typeface="Arial" panose="020B0604020202020204" pitchFamily="34" charset="0"/>
              </a:rPr>
              <a:t>pianificazione.</a:t>
            </a:r>
            <a:endParaRPr lang="it-IT" sz="1800" b="1" dirty="0">
              <a:effectLst/>
              <a:latin typeface="Arial" panose="020B0604020202020204" pitchFamily="34" charset="0"/>
              <a:ea typeface="Arial" panose="020B0604020202020204" pitchFamily="34" charset="0"/>
            </a:endParaRPr>
          </a:p>
          <a:p>
            <a:pPr>
              <a:spcBef>
                <a:spcPts val="1290"/>
              </a:spcBef>
            </a:pPr>
            <a:r>
              <a:rPr lang="it-IT" sz="1800" b="1" dirty="0">
                <a:effectLst/>
                <a:latin typeface="Arial" panose="020B0604020202020204" pitchFamily="34" charset="0"/>
                <a:ea typeface="Arial" panose="020B0604020202020204" pitchFamily="34" charset="0"/>
              </a:rPr>
              <a:t> </a:t>
            </a:r>
            <a:endParaRPr lang="it-IT" sz="1800" dirty="0">
              <a:effectLst/>
              <a:latin typeface="Arial" panose="020B0604020202020204" pitchFamily="34" charset="0"/>
              <a:ea typeface="Arial" panose="020B0604020202020204" pitchFamily="34" charset="0"/>
            </a:endParaRPr>
          </a:p>
          <a:p>
            <a:pPr marL="803275">
              <a:spcBef>
                <a:spcPts val="5"/>
              </a:spcBef>
            </a:pPr>
            <a:r>
              <a:rPr lang="it-IT" sz="1800" dirty="0">
                <a:effectLst/>
                <a:latin typeface="Arial" panose="020B0604020202020204" pitchFamily="34" charset="0"/>
                <a:ea typeface="Arial" panose="020B0604020202020204" pitchFamily="34" charset="0"/>
              </a:rPr>
              <a:t>Si</a:t>
            </a:r>
            <a:r>
              <a:rPr lang="it-IT" sz="1800" spc="-40" dirty="0">
                <a:effectLst/>
                <a:latin typeface="Arial" panose="020B0604020202020204" pitchFamily="34" charset="0"/>
                <a:ea typeface="Arial" panose="020B0604020202020204" pitchFamily="34" charset="0"/>
              </a:rPr>
              <a:t> </a:t>
            </a:r>
            <a:r>
              <a:rPr lang="it-IT" sz="1800" dirty="0">
                <a:effectLst/>
                <a:latin typeface="Arial" panose="020B0604020202020204" pitchFamily="34" charset="0"/>
                <a:ea typeface="Arial" panose="020B0604020202020204" pitchFamily="34" charset="0"/>
              </a:rPr>
              <a:t>ha</a:t>
            </a:r>
            <a:r>
              <a:rPr lang="it-IT" sz="1800" spc="30" dirty="0">
                <a:effectLst/>
                <a:latin typeface="Arial" panose="020B0604020202020204" pitchFamily="34" charset="0"/>
                <a:ea typeface="Arial" panose="020B0604020202020204" pitchFamily="34" charset="0"/>
              </a:rPr>
              <a:t> </a:t>
            </a:r>
            <a:r>
              <a:rPr lang="it-IT" sz="1800" b="1" dirty="0">
                <a:effectLst/>
                <a:latin typeface="Arial" panose="020B0604020202020204" pitchFamily="34" charset="0"/>
                <a:ea typeface="Arial" panose="020B0604020202020204" pitchFamily="34" charset="0"/>
              </a:rPr>
              <a:t>un</a:t>
            </a:r>
            <a:r>
              <a:rPr lang="it-IT" sz="1800" b="1" spc="-110" dirty="0">
                <a:effectLst/>
                <a:latin typeface="Arial" panose="020B0604020202020204" pitchFamily="34" charset="0"/>
                <a:ea typeface="Arial" panose="020B0604020202020204" pitchFamily="34" charset="0"/>
              </a:rPr>
              <a:t> </a:t>
            </a:r>
            <a:r>
              <a:rPr lang="it-IT" sz="1800" b="1" dirty="0">
                <a:effectLst/>
                <a:latin typeface="Arial" panose="020B0604020202020204" pitchFamily="34" charset="0"/>
                <a:ea typeface="Arial" panose="020B0604020202020204" pitchFamily="34" charset="0"/>
              </a:rPr>
              <a:t>ciclo,</a:t>
            </a:r>
            <a:r>
              <a:rPr lang="it-IT" sz="1800" b="1" spc="-45" dirty="0">
                <a:effectLst/>
                <a:latin typeface="Arial" panose="020B0604020202020204" pitchFamily="34" charset="0"/>
                <a:ea typeface="Arial" panose="020B0604020202020204" pitchFamily="34" charset="0"/>
              </a:rPr>
              <a:t> </a:t>
            </a:r>
            <a:r>
              <a:rPr lang="it-IT" sz="1800" dirty="0">
                <a:effectLst/>
                <a:latin typeface="Arial" panose="020B0604020202020204" pitchFamily="34" charset="0"/>
                <a:ea typeface="Arial" panose="020B0604020202020204" pitchFamily="34" charset="0"/>
              </a:rPr>
              <a:t>per</a:t>
            </a:r>
            <a:r>
              <a:rPr lang="it-IT" sz="1800" spc="60" dirty="0">
                <a:effectLst/>
                <a:latin typeface="Arial" panose="020B0604020202020204" pitchFamily="34" charset="0"/>
                <a:ea typeface="Arial" panose="020B0604020202020204" pitchFamily="34" charset="0"/>
              </a:rPr>
              <a:t> </a:t>
            </a:r>
            <a:r>
              <a:rPr lang="it-IT" sz="1800" dirty="0">
                <a:effectLst/>
                <a:latin typeface="Arial" panose="020B0604020202020204" pitchFamily="34" charset="0"/>
                <a:ea typeface="Arial" panose="020B0604020202020204" pitchFamily="34" charset="0"/>
              </a:rPr>
              <a:t>cui</a:t>
            </a:r>
            <a:r>
              <a:rPr lang="it-IT" sz="1800" spc="50" dirty="0">
                <a:effectLst/>
                <a:latin typeface="Arial" panose="020B0604020202020204" pitchFamily="34" charset="0"/>
                <a:ea typeface="Arial" panose="020B0604020202020204" pitchFamily="34" charset="0"/>
              </a:rPr>
              <a:t> </a:t>
            </a:r>
            <a:r>
              <a:rPr lang="it-IT" sz="1800" dirty="0">
                <a:effectLst/>
                <a:latin typeface="Arial" panose="020B0604020202020204" pitchFamily="34" charset="0"/>
                <a:ea typeface="Arial" panose="020B0604020202020204" pitchFamily="34" charset="0"/>
              </a:rPr>
              <a:t>non</a:t>
            </a:r>
            <a:r>
              <a:rPr lang="it-IT" sz="1800" spc="-40" dirty="0">
                <a:effectLst/>
                <a:latin typeface="Arial" panose="020B0604020202020204" pitchFamily="34" charset="0"/>
                <a:ea typeface="Arial" panose="020B0604020202020204" pitchFamily="34" charset="0"/>
              </a:rPr>
              <a:t> </a:t>
            </a:r>
            <a:r>
              <a:rPr lang="it-IT" sz="1800" dirty="0">
                <a:effectLst/>
                <a:latin typeface="Arial" panose="020B0604020202020204" pitchFamily="34" charset="0"/>
                <a:ea typeface="Arial" panose="020B0604020202020204" pitchFamily="34" charset="0"/>
              </a:rPr>
              <a:t>si</a:t>
            </a:r>
            <a:r>
              <a:rPr lang="it-IT" sz="1800" spc="-15" dirty="0">
                <a:effectLst/>
                <a:latin typeface="Arial" panose="020B0604020202020204" pitchFamily="34" charset="0"/>
                <a:ea typeface="Arial" panose="020B0604020202020204" pitchFamily="34" charset="0"/>
              </a:rPr>
              <a:t> </a:t>
            </a:r>
            <a:r>
              <a:rPr lang="it-IT" sz="1800" dirty="0">
                <a:effectLst/>
                <a:latin typeface="Arial" panose="020B0604020202020204" pitchFamily="34" charset="0"/>
                <a:ea typeface="Arial" panose="020B0604020202020204" pitchFamily="34" charset="0"/>
              </a:rPr>
              <a:t>può</a:t>
            </a:r>
            <a:r>
              <a:rPr lang="it-IT" sz="1800" spc="220" dirty="0">
                <a:effectLst/>
                <a:latin typeface="Arial" panose="020B0604020202020204" pitchFamily="34" charset="0"/>
                <a:ea typeface="Arial" panose="020B0604020202020204" pitchFamily="34" charset="0"/>
              </a:rPr>
              <a:t> </a:t>
            </a:r>
            <a:r>
              <a:rPr lang="it-IT" sz="1800" dirty="0">
                <a:effectLst/>
                <a:latin typeface="Arial" panose="020B0604020202020204" pitchFamily="34" charset="0"/>
                <a:ea typeface="Arial" panose="020B0604020202020204" pitchFamily="34" charset="0"/>
              </a:rPr>
              <a:t>mai</a:t>
            </a:r>
            <a:r>
              <a:rPr lang="it-IT" sz="1800" spc="200" dirty="0">
                <a:effectLst/>
                <a:latin typeface="Arial" panose="020B0604020202020204" pitchFamily="34" charset="0"/>
                <a:ea typeface="Arial" panose="020B0604020202020204" pitchFamily="34" charset="0"/>
              </a:rPr>
              <a:t> </a:t>
            </a:r>
            <a:r>
              <a:rPr lang="it-IT" sz="1800" dirty="0">
                <a:effectLst/>
                <a:latin typeface="Arial" panose="020B0604020202020204" pitchFamily="34" charset="0"/>
                <a:ea typeface="Arial" panose="020B0604020202020204" pitchFamily="34" charset="0"/>
              </a:rPr>
              <a:t>arrivare</a:t>
            </a:r>
            <a:r>
              <a:rPr lang="it-IT" sz="1800" spc="10" dirty="0">
                <a:effectLst/>
                <a:latin typeface="Arial" panose="020B0604020202020204" pitchFamily="34" charset="0"/>
                <a:ea typeface="Arial" panose="020B0604020202020204" pitchFamily="34" charset="0"/>
              </a:rPr>
              <a:t> </a:t>
            </a:r>
            <a:r>
              <a:rPr lang="it-IT" sz="1800" dirty="0">
                <a:effectLst/>
                <a:latin typeface="Arial" panose="020B0604020202020204" pitchFamily="34" charset="0"/>
                <a:ea typeface="Arial" panose="020B0604020202020204" pitchFamily="34" charset="0"/>
              </a:rPr>
              <a:t>propriamente</a:t>
            </a:r>
            <a:r>
              <a:rPr lang="it-IT" sz="1800" spc="90" dirty="0">
                <a:effectLst/>
                <a:latin typeface="Arial" panose="020B0604020202020204" pitchFamily="34" charset="0"/>
                <a:ea typeface="Arial" panose="020B0604020202020204" pitchFamily="34" charset="0"/>
              </a:rPr>
              <a:t> </a:t>
            </a:r>
            <a:r>
              <a:rPr lang="it-IT" sz="1800" dirty="0">
                <a:effectLst/>
                <a:latin typeface="Arial" panose="020B0604020202020204" pitchFamily="34" charset="0"/>
                <a:ea typeface="Arial" panose="020B0604020202020204" pitchFamily="34" charset="0"/>
              </a:rPr>
              <a:t>ad</a:t>
            </a:r>
            <a:r>
              <a:rPr lang="it-IT" sz="1800" spc="75" dirty="0">
                <a:effectLst/>
                <a:latin typeface="Arial" panose="020B0604020202020204" pitchFamily="34" charset="0"/>
                <a:ea typeface="Arial" panose="020B0604020202020204" pitchFamily="34" charset="0"/>
              </a:rPr>
              <a:t> </a:t>
            </a:r>
            <a:r>
              <a:rPr lang="it-IT" sz="1800" dirty="0">
                <a:effectLst/>
                <a:latin typeface="Arial" panose="020B0604020202020204" pitchFamily="34" charset="0"/>
                <a:ea typeface="Arial" panose="020B0604020202020204" pitchFamily="34" charset="0"/>
              </a:rPr>
              <a:t>una</a:t>
            </a:r>
            <a:r>
              <a:rPr lang="it-IT" sz="1800" spc="-95" dirty="0">
                <a:effectLst/>
                <a:latin typeface="Arial" panose="020B0604020202020204" pitchFamily="34" charset="0"/>
                <a:ea typeface="Arial" panose="020B0604020202020204" pitchFamily="34" charset="0"/>
              </a:rPr>
              <a:t> </a:t>
            </a:r>
            <a:r>
              <a:rPr lang="it-IT" sz="1800" spc="-20" dirty="0">
                <a:effectLst/>
                <a:latin typeface="Arial" panose="020B0604020202020204" pitchFamily="34" charset="0"/>
                <a:ea typeface="Arial" panose="020B0604020202020204" pitchFamily="34" charset="0"/>
              </a:rPr>
              <a:t>fine.</a:t>
            </a:r>
            <a:endParaRPr lang="it-IT" sz="1800" dirty="0">
              <a:effectLst/>
              <a:latin typeface="Arial" panose="020B0604020202020204" pitchFamily="34" charset="0"/>
              <a:ea typeface="Arial" panose="020B0604020202020204" pitchFamily="34" charset="0"/>
            </a:endParaRPr>
          </a:p>
          <a:p>
            <a:r>
              <a:rPr lang="it-IT" sz="1800" dirty="0">
                <a:effectLst/>
                <a:latin typeface="Arial" panose="020B0604020202020204" pitchFamily="34" charset="0"/>
                <a:ea typeface="Arial" panose="020B0604020202020204" pitchFamily="34" charset="0"/>
              </a:rPr>
              <a:t> </a:t>
            </a:r>
          </a:p>
          <a:p>
            <a:endParaRPr lang="it-IT" dirty="0"/>
          </a:p>
          <a:p>
            <a:endParaRPr lang="it-IT" dirty="0"/>
          </a:p>
        </p:txBody>
      </p:sp>
      <p:pic>
        <p:nvPicPr>
          <p:cNvPr id="5" name="Immagine 4">
            <a:extLst>
              <a:ext uri="{FF2B5EF4-FFF2-40B4-BE49-F238E27FC236}">
                <a16:creationId xmlns:a16="http://schemas.microsoft.com/office/drawing/2014/main" id="{EC8299A9-37CB-325A-7A73-8C601EFE7DDA}"/>
              </a:ext>
            </a:extLst>
          </p:cNvPr>
          <p:cNvPicPr>
            <a:picLocks noChangeAspect="1"/>
          </p:cNvPicPr>
          <p:nvPr/>
        </p:nvPicPr>
        <p:blipFill>
          <a:blip r:embed="rId2"/>
          <a:stretch>
            <a:fillRect/>
          </a:stretch>
        </p:blipFill>
        <p:spPr>
          <a:xfrm>
            <a:off x="887865" y="5811868"/>
            <a:ext cx="10601325" cy="504825"/>
          </a:xfrm>
          <a:prstGeom prst="rect">
            <a:avLst/>
          </a:prstGeom>
        </p:spPr>
      </p:pic>
      <p:sp>
        <p:nvSpPr>
          <p:cNvPr id="2" name="Segnaposto data 1">
            <a:extLst>
              <a:ext uri="{FF2B5EF4-FFF2-40B4-BE49-F238E27FC236}">
                <a16:creationId xmlns:a16="http://schemas.microsoft.com/office/drawing/2014/main" id="{398B91D3-1540-2910-E8C8-A7D35F37C8C8}"/>
              </a:ext>
            </a:extLst>
          </p:cNvPr>
          <p:cNvSpPr>
            <a:spLocks noGrp="1"/>
          </p:cNvSpPr>
          <p:nvPr>
            <p:ph type="dt" sz="half" idx="10"/>
          </p:nvPr>
        </p:nvSpPr>
        <p:spPr/>
        <p:txBody>
          <a:bodyPr/>
          <a:lstStyle/>
          <a:p>
            <a:fld id="{2754F9E3-95DF-40C0-9131-2B9C5D0804CF}" type="datetime1">
              <a:rPr lang="it-IT" smtClean="0"/>
              <a:t>29/11/2024</a:t>
            </a:fld>
            <a:endParaRPr lang="it-IT"/>
          </a:p>
        </p:txBody>
      </p:sp>
      <p:sp>
        <p:nvSpPr>
          <p:cNvPr id="3" name="Rettangolo con angoli arrotondati 2">
            <a:extLst>
              <a:ext uri="{FF2B5EF4-FFF2-40B4-BE49-F238E27FC236}">
                <a16:creationId xmlns:a16="http://schemas.microsoft.com/office/drawing/2014/main" id="{052D895C-70FF-F3CD-AE84-741963A5FB02}"/>
              </a:ext>
            </a:extLst>
          </p:cNvPr>
          <p:cNvSpPr/>
          <p:nvPr/>
        </p:nvSpPr>
        <p:spPr>
          <a:xfrm>
            <a:off x="9737477" y="816429"/>
            <a:ext cx="1839480" cy="669956"/>
          </a:xfrm>
          <a:prstGeom prst="roundRect">
            <a:avLst/>
          </a:prstGeom>
          <a:gradFill flip="none" rotWithShape="1">
            <a:gsLst>
              <a:gs pos="0">
                <a:schemeClr val="accent6">
                  <a:lumMod val="40000"/>
                  <a:lumOff val="60000"/>
                </a:schemeClr>
              </a:gs>
              <a:gs pos="50000">
                <a:schemeClr val="accent6">
                  <a:lumMod val="40000"/>
                  <a:lumOff val="60000"/>
                  <a:shade val="67500"/>
                  <a:satMod val="115000"/>
                </a:schemeClr>
              </a:gs>
              <a:gs pos="100000">
                <a:schemeClr val="accent6">
                  <a:lumMod val="40000"/>
                  <a:lumOff val="60000"/>
                  <a:shade val="100000"/>
                  <a:satMod val="115000"/>
                </a:schemeClr>
              </a:gs>
            </a:gsLst>
            <a:lin ang="162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i="0" dirty="0">
                <a:solidFill>
                  <a:srgbClr val="000000"/>
                </a:solidFill>
                <a:effectLst/>
                <a:latin typeface="Aptos" panose="020B0004020202020204" pitchFamily="34" charset="0"/>
              </a:rPr>
              <a:t>COMMISSIONE </a:t>
            </a:r>
            <a:r>
              <a:rPr lang="it-IT" sz="1600" b="1" i="0" dirty="0">
                <a:solidFill>
                  <a:srgbClr val="000000"/>
                </a:solidFill>
                <a:effectLst/>
                <a:latin typeface="Aptos" panose="020B0004020202020204" pitchFamily="34" charset="0"/>
              </a:rPr>
              <a:t>ESG</a:t>
            </a:r>
            <a:br>
              <a:rPr lang="it-IT" sz="1200" b="1" i="0" dirty="0">
                <a:solidFill>
                  <a:srgbClr val="000000"/>
                </a:solidFill>
                <a:effectLst/>
                <a:latin typeface="Aptos" panose="020B0004020202020204" pitchFamily="34" charset="0"/>
              </a:rPr>
            </a:br>
            <a:r>
              <a:rPr lang="it-IT" sz="1600" b="1" i="0" dirty="0">
                <a:solidFill>
                  <a:srgbClr val="000000"/>
                </a:solidFill>
                <a:effectLst/>
                <a:latin typeface="Aptos" panose="020B0004020202020204" pitchFamily="34" charset="0"/>
              </a:rPr>
              <a:t>ODCEC</a:t>
            </a:r>
            <a:r>
              <a:rPr lang="it-IT" sz="1200" b="1" i="0" dirty="0">
                <a:solidFill>
                  <a:srgbClr val="000000"/>
                </a:solidFill>
                <a:effectLst/>
                <a:latin typeface="Aptos" panose="020B0004020202020204" pitchFamily="34" charset="0"/>
              </a:rPr>
              <a:t> DI FERRARA</a:t>
            </a:r>
            <a:r>
              <a:rPr lang="it-IT" sz="1200" dirty="0"/>
              <a:t> </a:t>
            </a:r>
            <a:endParaRPr lang="it-IT" sz="1200" dirty="0">
              <a:noFill/>
            </a:endParaRPr>
          </a:p>
        </p:txBody>
      </p:sp>
    </p:spTree>
    <p:extLst>
      <p:ext uri="{BB962C8B-B14F-4D97-AF65-F5344CB8AC3E}">
        <p14:creationId xmlns:p14="http://schemas.microsoft.com/office/powerpoint/2010/main" val="1447389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F0DB0E44-2898-AF89-4E2E-AD0F9730879C}"/>
              </a:ext>
            </a:extLst>
          </p:cNvPr>
          <p:cNvSpPr/>
          <p:nvPr/>
        </p:nvSpPr>
        <p:spPr>
          <a:xfrm>
            <a:off x="491320" y="522515"/>
            <a:ext cx="11163868" cy="5332376"/>
          </a:xfrm>
          <a:prstGeom prst="rect">
            <a:avLst/>
          </a:prstGeom>
          <a:no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6" name="Immagine 5">
            <a:extLst>
              <a:ext uri="{FF2B5EF4-FFF2-40B4-BE49-F238E27FC236}">
                <a16:creationId xmlns:a16="http://schemas.microsoft.com/office/drawing/2014/main" id="{4F823352-3567-6462-4BF3-7EC8F5DCF715}"/>
              </a:ext>
            </a:extLst>
          </p:cNvPr>
          <p:cNvPicPr>
            <a:picLocks noChangeAspect="1"/>
          </p:cNvPicPr>
          <p:nvPr/>
        </p:nvPicPr>
        <p:blipFill>
          <a:blip r:embed="rId2"/>
          <a:stretch>
            <a:fillRect/>
          </a:stretch>
        </p:blipFill>
        <p:spPr>
          <a:xfrm>
            <a:off x="5328576" y="3287373"/>
            <a:ext cx="381000" cy="381000"/>
          </a:xfrm>
          <a:prstGeom prst="rect">
            <a:avLst/>
          </a:prstGeom>
        </p:spPr>
      </p:pic>
      <p:pic>
        <p:nvPicPr>
          <p:cNvPr id="8" name="Immagine 7">
            <a:extLst>
              <a:ext uri="{FF2B5EF4-FFF2-40B4-BE49-F238E27FC236}">
                <a16:creationId xmlns:a16="http://schemas.microsoft.com/office/drawing/2014/main" id="{9330F1C8-F3CE-B522-FBCC-8B7B742CEA6E}"/>
              </a:ext>
            </a:extLst>
          </p:cNvPr>
          <p:cNvPicPr>
            <a:picLocks noChangeAspect="1"/>
          </p:cNvPicPr>
          <p:nvPr/>
        </p:nvPicPr>
        <p:blipFill>
          <a:blip r:embed="rId3"/>
          <a:stretch>
            <a:fillRect/>
          </a:stretch>
        </p:blipFill>
        <p:spPr>
          <a:xfrm>
            <a:off x="3434461" y="3287373"/>
            <a:ext cx="381000" cy="381000"/>
          </a:xfrm>
          <a:prstGeom prst="rect">
            <a:avLst/>
          </a:prstGeom>
        </p:spPr>
      </p:pic>
      <p:pic>
        <p:nvPicPr>
          <p:cNvPr id="10" name="Immagine 9">
            <a:extLst>
              <a:ext uri="{FF2B5EF4-FFF2-40B4-BE49-F238E27FC236}">
                <a16:creationId xmlns:a16="http://schemas.microsoft.com/office/drawing/2014/main" id="{9A9B11A7-1EFD-4857-05AB-55FDF86FBE90}"/>
              </a:ext>
            </a:extLst>
          </p:cNvPr>
          <p:cNvPicPr>
            <a:picLocks noChangeAspect="1"/>
          </p:cNvPicPr>
          <p:nvPr/>
        </p:nvPicPr>
        <p:blipFill>
          <a:blip r:embed="rId4"/>
          <a:stretch>
            <a:fillRect/>
          </a:stretch>
        </p:blipFill>
        <p:spPr>
          <a:xfrm>
            <a:off x="1730825" y="3287373"/>
            <a:ext cx="381000" cy="381000"/>
          </a:xfrm>
          <a:prstGeom prst="rect">
            <a:avLst/>
          </a:prstGeom>
        </p:spPr>
      </p:pic>
      <p:pic>
        <p:nvPicPr>
          <p:cNvPr id="12" name="Immagine 11">
            <a:extLst>
              <a:ext uri="{FF2B5EF4-FFF2-40B4-BE49-F238E27FC236}">
                <a16:creationId xmlns:a16="http://schemas.microsoft.com/office/drawing/2014/main" id="{EC2E7A42-D470-25F9-BEC4-B8789ECDF44E}"/>
              </a:ext>
            </a:extLst>
          </p:cNvPr>
          <p:cNvPicPr>
            <a:picLocks noChangeAspect="1"/>
          </p:cNvPicPr>
          <p:nvPr/>
        </p:nvPicPr>
        <p:blipFill>
          <a:blip r:embed="rId5"/>
          <a:stretch>
            <a:fillRect/>
          </a:stretch>
        </p:blipFill>
        <p:spPr>
          <a:xfrm>
            <a:off x="7421345" y="3347357"/>
            <a:ext cx="381000" cy="381000"/>
          </a:xfrm>
          <a:prstGeom prst="rect">
            <a:avLst/>
          </a:prstGeom>
        </p:spPr>
      </p:pic>
      <p:pic>
        <p:nvPicPr>
          <p:cNvPr id="14" name="Immagine 13">
            <a:extLst>
              <a:ext uri="{FF2B5EF4-FFF2-40B4-BE49-F238E27FC236}">
                <a16:creationId xmlns:a16="http://schemas.microsoft.com/office/drawing/2014/main" id="{F7A9C2D7-FA0A-A1CA-A525-1103015A1770}"/>
              </a:ext>
            </a:extLst>
          </p:cNvPr>
          <p:cNvPicPr>
            <a:picLocks noChangeAspect="1"/>
          </p:cNvPicPr>
          <p:nvPr/>
        </p:nvPicPr>
        <p:blipFill>
          <a:blip r:embed="rId6"/>
          <a:stretch>
            <a:fillRect/>
          </a:stretch>
        </p:blipFill>
        <p:spPr>
          <a:xfrm>
            <a:off x="9514114" y="3287373"/>
            <a:ext cx="381000" cy="381000"/>
          </a:xfrm>
          <a:prstGeom prst="rect">
            <a:avLst/>
          </a:prstGeom>
        </p:spPr>
      </p:pic>
      <p:sp>
        <p:nvSpPr>
          <p:cNvPr id="15" name="CasellaDiTesto 14">
            <a:extLst>
              <a:ext uri="{FF2B5EF4-FFF2-40B4-BE49-F238E27FC236}">
                <a16:creationId xmlns:a16="http://schemas.microsoft.com/office/drawing/2014/main" id="{7B6D0A46-1B43-C158-72EE-BEE5B0731784}"/>
              </a:ext>
            </a:extLst>
          </p:cNvPr>
          <p:cNvSpPr txBox="1"/>
          <p:nvPr/>
        </p:nvSpPr>
        <p:spPr>
          <a:xfrm>
            <a:off x="1079038" y="3940580"/>
            <a:ext cx="1633552" cy="1200329"/>
          </a:xfrm>
          <a:prstGeom prst="rect">
            <a:avLst/>
          </a:prstGeom>
          <a:noFill/>
        </p:spPr>
        <p:txBody>
          <a:bodyPr wrap="square" rtlCol="0">
            <a:spAutoFit/>
          </a:bodyPr>
          <a:lstStyle/>
          <a:p>
            <a:pPr algn="ctr"/>
            <a:r>
              <a:rPr lang="it-IT" sz="1800" spc="-10" dirty="0">
                <a:solidFill>
                  <a:srgbClr val="010101"/>
                </a:solidFill>
                <a:effectLst/>
                <a:latin typeface="Arial" panose="020B0604020202020204" pitchFamily="34" charset="0"/>
                <a:ea typeface="Arial" panose="020B0604020202020204" pitchFamily="34" charset="0"/>
              </a:rPr>
              <a:t>Identificazione </a:t>
            </a:r>
            <a:r>
              <a:rPr lang="it-IT" sz="1800" dirty="0">
                <a:solidFill>
                  <a:srgbClr val="010101"/>
                </a:solidFill>
                <a:effectLst/>
                <a:latin typeface="Arial" panose="020B0604020202020204" pitchFamily="34" charset="0"/>
                <a:ea typeface="Arial" panose="020B0604020202020204" pitchFamily="34" charset="0"/>
              </a:rPr>
              <a:t>degli obiettivi </a:t>
            </a:r>
            <a:r>
              <a:rPr lang="it-IT" sz="1800" spc="-10" dirty="0">
                <a:solidFill>
                  <a:srgbClr val="010101"/>
                </a:solidFill>
                <a:effectLst/>
                <a:latin typeface="Arial" panose="020B0604020202020204" pitchFamily="34" charset="0"/>
                <a:ea typeface="Arial" panose="020B0604020202020204" pitchFamily="34" charset="0"/>
              </a:rPr>
              <a:t>strategici</a:t>
            </a:r>
            <a:endParaRPr lang="it-IT" sz="1800" dirty="0">
              <a:effectLst/>
              <a:latin typeface="Arial" panose="020B0604020202020204" pitchFamily="34" charset="0"/>
              <a:ea typeface="Arial" panose="020B0604020202020204" pitchFamily="34" charset="0"/>
            </a:endParaRPr>
          </a:p>
          <a:p>
            <a:pPr algn="ctr"/>
            <a:endParaRPr lang="it-IT" dirty="0"/>
          </a:p>
        </p:txBody>
      </p:sp>
      <p:sp>
        <p:nvSpPr>
          <p:cNvPr id="19" name="CasellaDiTesto 18">
            <a:extLst>
              <a:ext uri="{FF2B5EF4-FFF2-40B4-BE49-F238E27FC236}">
                <a16:creationId xmlns:a16="http://schemas.microsoft.com/office/drawing/2014/main" id="{96C34FFE-0051-2D7C-C59F-4F881586B00D}"/>
              </a:ext>
            </a:extLst>
          </p:cNvPr>
          <p:cNvSpPr txBox="1"/>
          <p:nvPr/>
        </p:nvSpPr>
        <p:spPr>
          <a:xfrm>
            <a:off x="2904463" y="4086594"/>
            <a:ext cx="1440996" cy="646331"/>
          </a:xfrm>
          <a:prstGeom prst="rect">
            <a:avLst/>
          </a:prstGeom>
          <a:noFill/>
        </p:spPr>
        <p:txBody>
          <a:bodyPr wrap="square">
            <a:spAutoFit/>
          </a:bodyPr>
          <a:lstStyle/>
          <a:p>
            <a:r>
              <a:rPr lang="it-IT" dirty="0"/>
              <a:t>Definizione dei KPI</a:t>
            </a:r>
          </a:p>
        </p:txBody>
      </p:sp>
      <p:sp>
        <p:nvSpPr>
          <p:cNvPr id="21" name="CasellaDiTesto 20">
            <a:extLst>
              <a:ext uri="{FF2B5EF4-FFF2-40B4-BE49-F238E27FC236}">
                <a16:creationId xmlns:a16="http://schemas.microsoft.com/office/drawing/2014/main" id="{5A7E23CE-D121-97C2-A24D-91BF1264F7CA}"/>
              </a:ext>
            </a:extLst>
          </p:cNvPr>
          <p:cNvSpPr txBox="1"/>
          <p:nvPr/>
        </p:nvSpPr>
        <p:spPr>
          <a:xfrm>
            <a:off x="4849622" y="4032913"/>
            <a:ext cx="1688338" cy="646331"/>
          </a:xfrm>
          <a:prstGeom prst="rect">
            <a:avLst/>
          </a:prstGeom>
          <a:noFill/>
        </p:spPr>
        <p:txBody>
          <a:bodyPr wrap="square">
            <a:spAutoFit/>
          </a:bodyPr>
          <a:lstStyle/>
          <a:p>
            <a:r>
              <a:rPr lang="it-IT" dirty="0"/>
              <a:t>Identificazione dei target</a:t>
            </a:r>
          </a:p>
        </p:txBody>
      </p:sp>
      <p:sp>
        <p:nvSpPr>
          <p:cNvPr id="23" name="CasellaDiTesto 22">
            <a:extLst>
              <a:ext uri="{FF2B5EF4-FFF2-40B4-BE49-F238E27FC236}">
                <a16:creationId xmlns:a16="http://schemas.microsoft.com/office/drawing/2014/main" id="{D4CE8551-8B1C-B3D2-58AC-94E2B596873D}"/>
              </a:ext>
            </a:extLst>
          </p:cNvPr>
          <p:cNvSpPr txBox="1"/>
          <p:nvPr/>
        </p:nvSpPr>
        <p:spPr>
          <a:xfrm>
            <a:off x="6890318" y="4032912"/>
            <a:ext cx="1763825" cy="646331"/>
          </a:xfrm>
          <a:prstGeom prst="rect">
            <a:avLst/>
          </a:prstGeom>
          <a:noFill/>
        </p:spPr>
        <p:txBody>
          <a:bodyPr wrap="square">
            <a:spAutoFit/>
          </a:bodyPr>
          <a:lstStyle/>
          <a:p>
            <a:r>
              <a:rPr lang="it-IT" dirty="0"/>
              <a:t>Identificazione delle azioni</a:t>
            </a:r>
          </a:p>
        </p:txBody>
      </p:sp>
      <p:sp>
        <p:nvSpPr>
          <p:cNvPr id="25" name="CasellaDiTesto 24">
            <a:extLst>
              <a:ext uri="{FF2B5EF4-FFF2-40B4-BE49-F238E27FC236}">
                <a16:creationId xmlns:a16="http://schemas.microsoft.com/office/drawing/2014/main" id="{A71DE115-E97B-B5D6-9130-9D2FA709AA87}"/>
              </a:ext>
            </a:extLst>
          </p:cNvPr>
          <p:cNvSpPr txBox="1"/>
          <p:nvPr/>
        </p:nvSpPr>
        <p:spPr>
          <a:xfrm>
            <a:off x="8887838" y="4081418"/>
            <a:ext cx="1633552" cy="646331"/>
          </a:xfrm>
          <a:prstGeom prst="rect">
            <a:avLst/>
          </a:prstGeom>
          <a:noFill/>
        </p:spPr>
        <p:txBody>
          <a:bodyPr wrap="square">
            <a:spAutoFit/>
          </a:bodyPr>
          <a:lstStyle/>
          <a:p>
            <a:r>
              <a:rPr lang="it-IT" dirty="0"/>
              <a:t>Sostenibilità e governance</a:t>
            </a:r>
          </a:p>
        </p:txBody>
      </p:sp>
      <p:sp>
        <p:nvSpPr>
          <p:cNvPr id="26" name="CasellaDiTesto 25">
            <a:extLst>
              <a:ext uri="{FF2B5EF4-FFF2-40B4-BE49-F238E27FC236}">
                <a16:creationId xmlns:a16="http://schemas.microsoft.com/office/drawing/2014/main" id="{EA551680-BC61-2309-EB59-CDC721671472}"/>
              </a:ext>
            </a:extLst>
          </p:cNvPr>
          <p:cNvSpPr txBox="1"/>
          <p:nvPr/>
        </p:nvSpPr>
        <p:spPr>
          <a:xfrm>
            <a:off x="3853542" y="2323906"/>
            <a:ext cx="4523015" cy="461665"/>
          </a:xfrm>
          <a:prstGeom prst="rect">
            <a:avLst/>
          </a:prstGeom>
          <a:noFill/>
        </p:spPr>
        <p:txBody>
          <a:bodyPr wrap="square" rtlCol="0">
            <a:spAutoFit/>
          </a:bodyPr>
          <a:lstStyle/>
          <a:p>
            <a:pPr algn="ctr"/>
            <a:r>
              <a:rPr lang="it-IT" sz="2400" b="1" dirty="0">
                <a:solidFill>
                  <a:schemeClr val="accent6">
                    <a:lumMod val="75000"/>
                  </a:schemeClr>
                </a:solidFill>
              </a:rPr>
              <a:t>I PUNTI DI ATTENZIONE</a:t>
            </a:r>
          </a:p>
        </p:txBody>
      </p:sp>
      <p:sp>
        <p:nvSpPr>
          <p:cNvPr id="28" name="Titolo 27">
            <a:extLst>
              <a:ext uri="{FF2B5EF4-FFF2-40B4-BE49-F238E27FC236}">
                <a16:creationId xmlns:a16="http://schemas.microsoft.com/office/drawing/2014/main" id="{32D6FCD7-F6A5-83DC-E31F-0F1AEF65B4E9}"/>
              </a:ext>
            </a:extLst>
          </p:cNvPr>
          <p:cNvSpPr>
            <a:spLocks noGrp="1"/>
          </p:cNvSpPr>
          <p:nvPr>
            <p:ph type="title"/>
          </p:nvPr>
        </p:nvSpPr>
        <p:spPr/>
        <p:txBody>
          <a:bodyPr/>
          <a:lstStyle/>
          <a:p>
            <a:pPr algn="ctr"/>
            <a:r>
              <a:rPr lang="it-IT" b="1" dirty="0">
                <a:solidFill>
                  <a:schemeClr val="accent6">
                    <a:lumMod val="75000"/>
                  </a:schemeClr>
                </a:solidFill>
              </a:rPr>
              <a:t>LE INFORMAZIONI E LE FASI</a:t>
            </a:r>
          </a:p>
        </p:txBody>
      </p:sp>
      <p:cxnSp>
        <p:nvCxnSpPr>
          <p:cNvPr id="30" name="Connettore diritto 29">
            <a:extLst>
              <a:ext uri="{FF2B5EF4-FFF2-40B4-BE49-F238E27FC236}">
                <a16:creationId xmlns:a16="http://schemas.microsoft.com/office/drawing/2014/main" id="{A6ED6358-2D1B-365D-8AE6-A362A475DFBE}"/>
              </a:ext>
            </a:extLst>
          </p:cNvPr>
          <p:cNvCxnSpPr>
            <a:stCxn id="10" idx="3"/>
            <a:endCxn id="8" idx="1"/>
          </p:cNvCxnSpPr>
          <p:nvPr/>
        </p:nvCxnSpPr>
        <p:spPr>
          <a:xfrm>
            <a:off x="2111825" y="3477873"/>
            <a:ext cx="132263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Connettore diritto 33">
            <a:extLst>
              <a:ext uri="{FF2B5EF4-FFF2-40B4-BE49-F238E27FC236}">
                <a16:creationId xmlns:a16="http://schemas.microsoft.com/office/drawing/2014/main" id="{AAAC2C8E-068A-F872-7367-6521C609EC8C}"/>
              </a:ext>
            </a:extLst>
          </p:cNvPr>
          <p:cNvCxnSpPr>
            <a:stCxn id="8" idx="3"/>
          </p:cNvCxnSpPr>
          <p:nvPr/>
        </p:nvCxnSpPr>
        <p:spPr>
          <a:xfrm>
            <a:off x="3815461" y="3477873"/>
            <a:ext cx="151311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Connettore diritto 35">
            <a:extLst>
              <a:ext uri="{FF2B5EF4-FFF2-40B4-BE49-F238E27FC236}">
                <a16:creationId xmlns:a16="http://schemas.microsoft.com/office/drawing/2014/main" id="{D932D526-F21F-7209-9404-12DD875F7F0C}"/>
              </a:ext>
            </a:extLst>
          </p:cNvPr>
          <p:cNvCxnSpPr>
            <a:cxnSpLocks/>
            <a:stCxn id="6" idx="3"/>
          </p:cNvCxnSpPr>
          <p:nvPr/>
        </p:nvCxnSpPr>
        <p:spPr>
          <a:xfrm>
            <a:off x="5709576" y="3477873"/>
            <a:ext cx="158929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8" name="Connettore diritto 37">
            <a:extLst>
              <a:ext uri="{FF2B5EF4-FFF2-40B4-BE49-F238E27FC236}">
                <a16:creationId xmlns:a16="http://schemas.microsoft.com/office/drawing/2014/main" id="{E423CCB5-40C5-51B9-FFE2-CF8B9BDC4217}"/>
              </a:ext>
            </a:extLst>
          </p:cNvPr>
          <p:cNvCxnSpPr/>
          <p:nvPr/>
        </p:nvCxnSpPr>
        <p:spPr>
          <a:xfrm>
            <a:off x="7802345" y="3488646"/>
            <a:ext cx="1711769" cy="0"/>
          </a:xfrm>
          <a:prstGeom prst="line">
            <a:avLst/>
          </a:prstGeom>
        </p:spPr>
        <p:style>
          <a:lnRef idx="2">
            <a:schemeClr val="accent1"/>
          </a:lnRef>
          <a:fillRef idx="0">
            <a:schemeClr val="accent1"/>
          </a:fillRef>
          <a:effectRef idx="1">
            <a:schemeClr val="accent1"/>
          </a:effectRef>
          <a:fontRef idx="minor">
            <a:schemeClr val="tx1"/>
          </a:fontRef>
        </p:style>
      </p:cxnSp>
      <p:pic>
        <p:nvPicPr>
          <p:cNvPr id="40" name="Immagine 39">
            <a:extLst>
              <a:ext uri="{FF2B5EF4-FFF2-40B4-BE49-F238E27FC236}">
                <a16:creationId xmlns:a16="http://schemas.microsoft.com/office/drawing/2014/main" id="{049EAD8A-A5FF-2739-824E-C11DDC384F73}"/>
              </a:ext>
            </a:extLst>
          </p:cNvPr>
          <p:cNvPicPr>
            <a:picLocks noChangeAspect="1"/>
          </p:cNvPicPr>
          <p:nvPr/>
        </p:nvPicPr>
        <p:blipFill>
          <a:blip r:embed="rId7"/>
          <a:stretch>
            <a:fillRect/>
          </a:stretch>
        </p:blipFill>
        <p:spPr>
          <a:xfrm>
            <a:off x="752475" y="5879377"/>
            <a:ext cx="10601325" cy="504825"/>
          </a:xfrm>
          <a:prstGeom prst="rect">
            <a:avLst/>
          </a:prstGeom>
        </p:spPr>
      </p:pic>
      <p:sp>
        <p:nvSpPr>
          <p:cNvPr id="2" name="Segnaposto data 1">
            <a:extLst>
              <a:ext uri="{FF2B5EF4-FFF2-40B4-BE49-F238E27FC236}">
                <a16:creationId xmlns:a16="http://schemas.microsoft.com/office/drawing/2014/main" id="{418E4797-089B-0410-7C25-B12E03E84BBB}"/>
              </a:ext>
            </a:extLst>
          </p:cNvPr>
          <p:cNvSpPr>
            <a:spLocks noGrp="1"/>
          </p:cNvSpPr>
          <p:nvPr>
            <p:ph type="dt" sz="half" idx="10"/>
          </p:nvPr>
        </p:nvSpPr>
        <p:spPr/>
        <p:txBody>
          <a:bodyPr/>
          <a:lstStyle/>
          <a:p>
            <a:fld id="{AA9F2533-ECCF-44A3-A5CD-DE4E7486E5D1}" type="datetime1">
              <a:rPr lang="it-IT" smtClean="0"/>
              <a:t>29/11/2024</a:t>
            </a:fld>
            <a:endParaRPr lang="it-IT"/>
          </a:p>
        </p:txBody>
      </p:sp>
      <p:sp>
        <p:nvSpPr>
          <p:cNvPr id="3" name="Rettangolo con angoli arrotondati 2">
            <a:extLst>
              <a:ext uri="{FF2B5EF4-FFF2-40B4-BE49-F238E27FC236}">
                <a16:creationId xmlns:a16="http://schemas.microsoft.com/office/drawing/2014/main" id="{EF6DD319-9D90-FDAE-5EB4-4BC9F30BC769}"/>
              </a:ext>
            </a:extLst>
          </p:cNvPr>
          <p:cNvSpPr/>
          <p:nvPr/>
        </p:nvSpPr>
        <p:spPr>
          <a:xfrm>
            <a:off x="9815708" y="522515"/>
            <a:ext cx="1839480" cy="669956"/>
          </a:xfrm>
          <a:prstGeom prst="roundRect">
            <a:avLst/>
          </a:prstGeom>
          <a:gradFill flip="none" rotWithShape="1">
            <a:gsLst>
              <a:gs pos="0">
                <a:schemeClr val="accent6">
                  <a:lumMod val="40000"/>
                  <a:lumOff val="60000"/>
                </a:schemeClr>
              </a:gs>
              <a:gs pos="50000">
                <a:schemeClr val="accent6">
                  <a:lumMod val="40000"/>
                  <a:lumOff val="60000"/>
                  <a:shade val="67500"/>
                  <a:satMod val="115000"/>
                </a:schemeClr>
              </a:gs>
              <a:gs pos="100000">
                <a:schemeClr val="accent6">
                  <a:lumMod val="40000"/>
                  <a:lumOff val="60000"/>
                  <a:shade val="100000"/>
                  <a:satMod val="115000"/>
                </a:schemeClr>
              </a:gs>
            </a:gsLst>
            <a:lin ang="162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i="0" dirty="0">
                <a:solidFill>
                  <a:srgbClr val="000000"/>
                </a:solidFill>
                <a:effectLst/>
                <a:latin typeface="Aptos" panose="020B0004020202020204" pitchFamily="34" charset="0"/>
              </a:rPr>
              <a:t>COMMISSIONE </a:t>
            </a:r>
            <a:r>
              <a:rPr lang="it-IT" sz="1600" b="1" i="0" dirty="0">
                <a:solidFill>
                  <a:srgbClr val="000000"/>
                </a:solidFill>
                <a:effectLst/>
                <a:latin typeface="Aptos" panose="020B0004020202020204" pitchFamily="34" charset="0"/>
              </a:rPr>
              <a:t>ESG</a:t>
            </a:r>
            <a:br>
              <a:rPr lang="it-IT" sz="1200" b="1" i="0" dirty="0">
                <a:solidFill>
                  <a:srgbClr val="000000"/>
                </a:solidFill>
                <a:effectLst/>
                <a:latin typeface="Aptos" panose="020B0004020202020204" pitchFamily="34" charset="0"/>
              </a:rPr>
            </a:br>
            <a:r>
              <a:rPr lang="it-IT" sz="1600" b="1" i="0" dirty="0">
                <a:solidFill>
                  <a:srgbClr val="000000"/>
                </a:solidFill>
                <a:effectLst/>
                <a:latin typeface="Aptos" panose="020B0004020202020204" pitchFamily="34" charset="0"/>
              </a:rPr>
              <a:t>ODCEC</a:t>
            </a:r>
            <a:r>
              <a:rPr lang="it-IT" sz="1200" b="1" i="0" dirty="0">
                <a:solidFill>
                  <a:srgbClr val="000000"/>
                </a:solidFill>
                <a:effectLst/>
                <a:latin typeface="Aptos" panose="020B0004020202020204" pitchFamily="34" charset="0"/>
              </a:rPr>
              <a:t> DI FERRARA</a:t>
            </a:r>
            <a:r>
              <a:rPr lang="it-IT" sz="1200" dirty="0"/>
              <a:t> </a:t>
            </a:r>
            <a:endParaRPr lang="it-IT" sz="1200" dirty="0">
              <a:noFill/>
            </a:endParaRPr>
          </a:p>
        </p:txBody>
      </p:sp>
    </p:spTree>
    <p:extLst>
      <p:ext uri="{BB962C8B-B14F-4D97-AF65-F5344CB8AC3E}">
        <p14:creationId xmlns:p14="http://schemas.microsoft.com/office/powerpoint/2010/main" val="1905218287"/>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385</TotalTime>
  <Words>1553</Words>
  <Application>Microsoft Office PowerPoint</Application>
  <PresentationFormat>Widescreen</PresentationFormat>
  <Paragraphs>172</Paragraphs>
  <Slides>17</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17</vt:i4>
      </vt:variant>
    </vt:vector>
  </HeadingPairs>
  <TitlesOfParts>
    <vt:vector size="22" baseType="lpstr">
      <vt:lpstr>Aptos</vt:lpstr>
      <vt:lpstr>Aptos Display</vt:lpstr>
      <vt:lpstr>Arial</vt:lpstr>
      <vt:lpstr>Symbol</vt:lpstr>
      <vt:lpstr>Tema di Office</vt:lpstr>
      <vt:lpstr>ANALISI DI SOSTENIBILITA’</vt:lpstr>
      <vt:lpstr>Presentazione standard di PowerPoint</vt:lpstr>
      <vt:lpstr>   </vt:lpstr>
      <vt:lpstr>Presentazione standard di PowerPoint</vt:lpstr>
      <vt:lpstr>Presentazione standard di PowerPoint</vt:lpstr>
      <vt:lpstr>Presentazione standard di PowerPoint</vt:lpstr>
      <vt:lpstr>Presentazione standard di PowerPoint</vt:lpstr>
      <vt:lpstr>Presentazione standard di PowerPoint</vt:lpstr>
      <vt:lpstr>LE INFORMAZIONI E LE FASI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Studio Verlicchi</dc:creator>
  <cp:lastModifiedBy>Studio Verlicchi</cp:lastModifiedBy>
  <cp:revision>16</cp:revision>
  <cp:lastPrinted>2024-11-29T10:19:36Z</cp:lastPrinted>
  <dcterms:created xsi:type="dcterms:W3CDTF">2024-11-28T12:02:44Z</dcterms:created>
  <dcterms:modified xsi:type="dcterms:W3CDTF">2024-11-29T10:20:01Z</dcterms:modified>
</cp:coreProperties>
</file>