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6" r:id="rId1"/>
  </p:sldMasterIdLst>
  <p:sldIdLst>
    <p:sldId id="256" r:id="rId2"/>
    <p:sldId id="258" r:id="rId3"/>
    <p:sldId id="259" r:id="rId4"/>
    <p:sldId id="260" r:id="rId5"/>
    <p:sldId id="261" r:id="rId6"/>
    <p:sldId id="263" r:id="rId7"/>
    <p:sldId id="264" r:id="rId8"/>
    <p:sldId id="265"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Lst>
  <p:sldSz cx="12192000" cy="6858000"/>
  <p:notesSz cx="12192000" cy="6858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4" autoAdjust="0"/>
    <p:restoredTop sz="94644" autoAdjust="0"/>
  </p:normalViewPr>
  <p:slideViewPr>
    <p:cSldViewPr>
      <p:cViewPr varScale="1">
        <p:scale>
          <a:sx n="152" d="100"/>
          <a:sy n="152" d="100"/>
        </p:scale>
        <p:origin x="-104" y="-928"/>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1D8BD707-D9CF-40AE-B4C6-C98DA3205C09}" type="datetimeFigureOut">
              <a:rPr lang="en-US" smtClean="0"/>
              <a:t>26/05/21</a:t>
            </a:fld>
            <a:endParaRPr lang="en-US"/>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4242528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D8BD707-D9CF-40AE-B4C6-C98DA3205C09}" type="datetimeFigureOut">
              <a:rPr lang="en-US" smtClean="0"/>
              <a:t>26/05/21</a:t>
            </a:fld>
            <a:endParaRPr lang="en-US"/>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3080040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D8BD707-D9CF-40AE-B4C6-C98DA3205C09}" type="datetimeFigureOut">
              <a:rPr lang="en-US" smtClean="0"/>
              <a:t>26/05/21</a:t>
            </a:fld>
            <a:endParaRPr lang="en-US"/>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35878486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cSld name="Blank">
    <p:spTree>
      <p:nvGrpSpPr>
        <p:cNvPr id="1" name=""/>
        <p:cNvGrpSpPr/>
        <p:nvPr/>
      </p:nvGrpSpPr>
      <p:grpSpPr>
        <a:xfrm>
          <a:off x="0" y="0"/>
          <a:ext cx="0" cy="0"/>
          <a:chOff x="0" y="0"/>
          <a:chExt cx="0" cy="0"/>
        </a:xfrm>
      </p:grpSpPr>
      <p:pic>
        <p:nvPicPr>
          <p:cNvPr id="18" name="bg object 18"/>
          <p:cNvPicPr/>
          <p:nvPr userDrawn="1"/>
        </p:nvPicPr>
        <p:blipFill>
          <a:blip r:embed="rId2" cstate="print"/>
          <a:stretch>
            <a:fillRect/>
          </a:stretch>
        </p:blipFill>
        <p:spPr>
          <a:xfrm>
            <a:off x="0" y="228600"/>
            <a:ext cx="12190476" cy="6629399"/>
          </a:xfrm>
          <a:prstGeom prst="rect">
            <a:avLst/>
          </a:prstGeom>
        </p:spPr>
      </p:pic>
      <p:sp>
        <p:nvSpPr>
          <p:cNvPr id="19" name="bg object 19"/>
          <p:cNvSpPr/>
          <p:nvPr userDrawn="1"/>
        </p:nvSpPr>
        <p:spPr>
          <a:xfrm>
            <a:off x="0" y="0"/>
            <a:ext cx="965200" cy="6858000"/>
          </a:xfrm>
          <a:custGeom>
            <a:avLst/>
            <a:gdLst/>
            <a:ahLst/>
            <a:cxnLst/>
            <a:rect l="l" t="t" r="r" b="b"/>
            <a:pathLst>
              <a:path w="965200" h="6858000">
                <a:moveTo>
                  <a:pt x="964691" y="0"/>
                </a:moveTo>
                <a:lnTo>
                  <a:pt x="0" y="0"/>
                </a:lnTo>
                <a:lnTo>
                  <a:pt x="0" y="6858000"/>
                </a:lnTo>
                <a:lnTo>
                  <a:pt x="964691" y="6858000"/>
                </a:lnTo>
                <a:lnTo>
                  <a:pt x="964691" y="0"/>
                </a:lnTo>
                <a:close/>
              </a:path>
            </a:pathLst>
          </a:custGeom>
          <a:solidFill>
            <a:srgbClr val="DBEEF4"/>
          </a:solidFill>
        </p:spPr>
        <p:txBody>
          <a:bodyPr wrap="square" lIns="0" tIns="0" rIns="0" bIns="0" rtlCol="0"/>
          <a:lstStyle/>
          <a:p>
            <a:endParaRPr/>
          </a:p>
        </p:txBody>
      </p:sp>
      <p:sp>
        <p:nvSpPr>
          <p:cNvPr id="20" name="bg object 20"/>
          <p:cNvSpPr/>
          <p:nvPr userDrawn="1"/>
        </p:nvSpPr>
        <p:spPr>
          <a:xfrm>
            <a:off x="961644" y="0"/>
            <a:ext cx="45720" cy="6858000"/>
          </a:xfrm>
          <a:custGeom>
            <a:avLst/>
            <a:gdLst/>
            <a:ahLst/>
            <a:cxnLst/>
            <a:rect l="l" t="t" r="r" b="b"/>
            <a:pathLst>
              <a:path w="45719" h="6858000">
                <a:moveTo>
                  <a:pt x="45719" y="0"/>
                </a:moveTo>
                <a:lnTo>
                  <a:pt x="0" y="0"/>
                </a:lnTo>
                <a:lnTo>
                  <a:pt x="0" y="6858000"/>
                </a:lnTo>
                <a:lnTo>
                  <a:pt x="45719" y="6858000"/>
                </a:lnTo>
                <a:lnTo>
                  <a:pt x="45719" y="0"/>
                </a:lnTo>
                <a:close/>
              </a:path>
            </a:pathLst>
          </a:custGeom>
          <a:solidFill>
            <a:srgbClr val="8EC0C1"/>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26/05/21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D8BD707-D9CF-40AE-B4C6-C98DA3205C09}" type="datetimeFigureOut">
              <a:rPr lang="en-US" smtClean="0"/>
              <a:t>26/05/21</a:t>
            </a:fld>
            <a:endParaRPr lang="en-US"/>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17938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1D8BD707-D9CF-40AE-B4C6-C98DA3205C09}" type="datetimeFigureOut">
              <a:rPr lang="en-US" smtClean="0"/>
              <a:t>26/05/21</a:t>
            </a:fld>
            <a:endParaRPr lang="en-US"/>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388872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1D8BD707-D9CF-40AE-B4C6-C98DA3205C09}" type="datetimeFigureOut">
              <a:rPr lang="en-US" smtClean="0"/>
              <a:t>26/05/21</a:t>
            </a:fld>
            <a:endParaRPr lang="en-US"/>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2775401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1D8BD707-D9CF-40AE-B4C6-C98DA3205C09}" type="datetimeFigureOut">
              <a:rPr lang="en-US" smtClean="0"/>
              <a:t>26/05/21</a:t>
            </a:fld>
            <a:endParaRPr lang="en-US"/>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4283041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1D8BD707-D9CF-40AE-B4C6-C98DA3205C09}" type="datetimeFigureOut">
              <a:rPr lang="en-US" smtClean="0"/>
              <a:t>26/05/21</a:t>
            </a:fld>
            <a:endParaRPr lang="en-US"/>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4255445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1D8BD707-D9CF-40AE-B4C6-C98DA3205C09}" type="datetimeFigureOut">
              <a:rPr lang="en-US" smtClean="0"/>
              <a:t>26/05/21</a:t>
            </a:fld>
            <a:endParaRPr lang="en-US"/>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2025392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1D8BD707-D9CF-40AE-B4C6-C98DA3205C09}" type="datetimeFigureOut">
              <a:rPr lang="en-US" smtClean="0"/>
              <a:t>26/05/21</a:t>
            </a:fld>
            <a:endParaRPr lang="en-US"/>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3325475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1D8BD707-D9CF-40AE-B4C6-C98DA3205C09}" type="datetimeFigureOut">
              <a:rPr lang="en-US" smtClean="0"/>
              <a:t>26/05/21</a:t>
            </a:fld>
            <a:endParaRPr lang="en-US"/>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6F15528-21DE-4FAA-801E-634DDDAF4B2B}" type="slidenum">
              <a:rPr lang="it-IT" smtClean="0"/>
              <a:t>‹n.›</a:t>
            </a:fld>
            <a:endParaRPr lang="it-IT"/>
          </a:p>
        </p:txBody>
      </p:sp>
    </p:spTree>
    <p:extLst>
      <p:ext uri="{BB962C8B-B14F-4D97-AF65-F5344CB8AC3E}">
        <p14:creationId xmlns:p14="http://schemas.microsoft.com/office/powerpoint/2010/main" val="13818874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t>26/05/21</a:t>
            </a:fld>
            <a:endParaRPr lang="en-US"/>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it-IT" smtClean="0"/>
              <a:t>‹n.›</a:t>
            </a:fld>
            <a:endParaRPr lang="it-IT"/>
          </a:p>
        </p:txBody>
      </p:sp>
      <p:sp>
        <p:nvSpPr>
          <p:cNvPr id="7" name="bg object 19"/>
          <p:cNvSpPr/>
          <p:nvPr userDrawn="1"/>
        </p:nvSpPr>
        <p:spPr>
          <a:xfrm>
            <a:off x="0" y="0"/>
            <a:ext cx="965200" cy="6858000"/>
          </a:xfrm>
          <a:custGeom>
            <a:avLst/>
            <a:gdLst/>
            <a:ahLst/>
            <a:cxnLst/>
            <a:rect l="l" t="t" r="r" b="b"/>
            <a:pathLst>
              <a:path w="965200" h="6858000">
                <a:moveTo>
                  <a:pt x="964691" y="0"/>
                </a:moveTo>
                <a:lnTo>
                  <a:pt x="0" y="0"/>
                </a:lnTo>
                <a:lnTo>
                  <a:pt x="0" y="6858000"/>
                </a:lnTo>
                <a:lnTo>
                  <a:pt x="964691" y="6858000"/>
                </a:lnTo>
                <a:lnTo>
                  <a:pt x="964691" y="0"/>
                </a:lnTo>
                <a:close/>
              </a:path>
            </a:pathLst>
          </a:custGeom>
          <a:solidFill>
            <a:schemeClr val="accent5">
              <a:lumMod val="20000"/>
              <a:lumOff val="80000"/>
            </a:schemeClr>
          </a:solidFill>
        </p:spPr>
        <p:txBody>
          <a:bodyPr wrap="square" lIns="0" tIns="0" rIns="0" bIns="0" rtlCol="0"/>
          <a:lstStyle/>
          <a:p>
            <a:endParaRPr/>
          </a:p>
        </p:txBody>
      </p:sp>
      <p:sp>
        <p:nvSpPr>
          <p:cNvPr id="8" name="bg object 20"/>
          <p:cNvSpPr/>
          <p:nvPr userDrawn="1"/>
        </p:nvSpPr>
        <p:spPr>
          <a:xfrm>
            <a:off x="961644" y="0"/>
            <a:ext cx="45720" cy="6858000"/>
          </a:xfrm>
          <a:custGeom>
            <a:avLst/>
            <a:gdLst/>
            <a:ahLst/>
            <a:cxnLst/>
            <a:rect l="l" t="t" r="r" b="b"/>
            <a:pathLst>
              <a:path w="45719" h="6858000">
                <a:moveTo>
                  <a:pt x="45719" y="0"/>
                </a:moveTo>
                <a:lnTo>
                  <a:pt x="0" y="0"/>
                </a:lnTo>
                <a:lnTo>
                  <a:pt x="0" y="6858000"/>
                </a:lnTo>
                <a:lnTo>
                  <a:pt x="45719" y="6858000"/>
                </a:lnTo>
                <a:lnTo>
                  <a:pt x="45719" y="0"/>
                </a:lnTo>
                <a:close/>
              </a:path>
            </a:pathLst>
          </a:custGeom>
          <a:solidFill>
            <a:srgbClr val="8EC0C1"/>
          </a:solidFill>
        </p:spPr>
        <p:txBody>
          <a:bodyPr wrap="square" lIns="0" tIns="0" rIns="0" bIns="0" rtlCol="0"/>
          <a:lstStyle/>
          <a:p>
            <a:endParaRPr/>
          </a:p>
        </p:txBody>
      </p:sp>
      <p:sp>
        <p:nvSpPr>
          <p:cNvPr id="9" name="bg object 21"/>
          <p:cNvSpPr/>
          <p:nvPr userDrawn="1"/>
        </p:nvSpPr>
        <p:spPr>
          <a:xfrm>
            <a:off x="1004316" y="0"/>
            <a:ext cx="10372725" cy="6858000"/>
          </a:xfrm>
          <a:custGeom>
            <a:avLst/>
            <a:gdLst/>
            <a:ahLst/>
            <a:cxnLst/>
            <a:rect l="l" t="t" r="r" b="b"/>
            <a:pathLst>
              <a:path w="10372725" h="6858000">
                <a:moveTo>
                  <a:pt x="10372344" y="0"/>
                </a:moveTo>
                <a:lnTo>
                  <a:pt x="0" y="0"/>
                </a:lnTo>
                <a:lnTo>
                  <a:pt x="0" y="6858000"/>
                </a:lnTo>
                <a:lnTo>
                  <a:pt x="10372344" y="6858000"/>
                </a:lnTo>
                <a:lnTo>
                  <a:pt x="10372344" y="0"/>
                </a:lnTo>
                <a:close/>
              </a:path>
            </a:pathLst>
          </a:custGeom>
          <a:solidFill>
            <a:srgbClr val="DBEEF4"/>
          </a:solidFill>
        </p:spPr>
        <p:txBody>
          <a:bodyPr wrap="square" lIns="0" tIns="0" rIns="0" bIns="0" rtlCol="0"/>
          <a:lstStyle/>
          <a:p>
            <a:endParaRPr/>
          </a:p>
        </p:txBody>
      </p:sp>
    </p:spTree>
    <p:extLst>
      <p:ext uri="{BB962C8B-B14F-4D97-AF65-F5344CB8AC3E}">
        <p14:creationId xmlns:p14="http://schemas.microsoft.com/office/powerpoint/2010/main" val="397037805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990600" y="0"/>
            <a:ext cx="7961884" cy="6858000"/>
            <a:chOff x="1007363" y="-155864"/>
            <a:chExt cx="7961884" cy="7013864"/>
          </a:xfrm>
        </p:grpSpPr>
        <p:sp>
          <p:nvSpPr>
            <p:cNvPr id="3" name="object 3"/>
            <p:cNvSpPr/>
            <p:nvPr/>
          </p:nvSpPr>
          <p:spPr>
            <a:xfrm>
              <a:off x="1007363" y="-155864"/>
              <a:ext cx="7934325" cy="7013864"/>
            </a:xfrm>
            <a:custGeom>
              <a:avLst/>
              <a:gdLst/>
              <a:ahLst/>
              <a:cxnLst/>
              <a:rect l="l" t="t" r="r" b="b"/>
              <a:pathLst>
                <a:path w="7934325" h="6858000">
                  <a:moveTo>
                    <a:pt x="7933944" y="0"/>
                  </a:moveTo>
                  <a:lnTo>
                    <a:pt x="0" y="0"/>
                  </a:lnTo>
                  <a:lnTo>
                    <a:pt x="0" y="6858000"/>
                  </a:lnTo>
                  <a:lnTo>
                    <a:pt x="7933944" y="6858000"/>
                  </a:lnTo>
                  <a:lnTo>
                    <a:pt x="7933944" y="0"/>
                  </a:lnTo>
                  <a:close/>
                </a:path>
              </a:pathLst>
            </a:custGeom>
          </p:spPr>
          <p:style>
            <a:lnRef idx="2">
              <a:schemeClr val="dk1"/>
            </a:lnRef>
            <a:fillRef idx="1">
              <a:schemeClr val="lt1"/>
            </a:fillRef>
            <a:effectRef idx="0">
              <a:schemeClr val="dk1"/>
            </a:effectRef>
            <a:fontRef idx="minor">
              <a:schemeClr val="dk1"/>
            </a:fontRef>
          </p:style>
          <p:txBody>
            <a:bodyPr wrap="square" lIns="0" tIns="0" rIns="0" bIns="0" rtlCol="0"/>
            <a:lstStyle/>
            <a:p>
              <a:endParaRPr/>
            </a:p>
          </p:txBody>
        </p:sp>
        <p:sp>
          <p:nvSpPr>
            <p:cNvPr id="4" name="object 4"/>
            <p:cNvSpPr/>
            <p:nvPr/>
          </p:nvSpPr>
          <p:spPr>
            <a:xfrm>
              <a:off x="8941307" y="0"/>
              <a:ext cx="27940" cy="6858000"/>
            </a:xfrm>
            <a:custGeom>
              <a:avLst/>
              <a:gdLst/>
              <a:ahLst/>
              <a:cxnLst/>
              <a:rect l="l" t="t" r="r" b="b"/>
              <a:pathLst>
                <a:path w="27940" h="6858000">
                  <a:moveTo>
                    <a:pt x="27431" y="0"/>
                  </a:moveTo>
                  <a:lnTo>
                    <a:pt x="0" y="0"/>
                  </a:lnTo>
                  <a:lnTo>
                    <a:pt x="0" y="6858000"/>
                  </a:lnTo>
                  <a:lnTo>
                    <a:pt x="27431" y="6858000"/>
                  </a:lnTo>
                  <a:lnTo>
                    <a:pt x="27431" y="0"/>
                  </a:lnTo>
                  <a:close/>
                </a:path>
              </a:pathLst>
            </a:custGeom>
            <a:solidFill>
              <a:srgbClr val="8EC0C1"/>
            </a:solidFill>
          </p:spPr>
          <p:txBody>
            <a:bodyPr wrap="square" lIns="0" tIns="0" rIns="0" bIns="0" rtlCol="0"/>
            <a:lstStyle/>
            <a:p>
              <a:endParaRPr/>
            </a:p>
          </p:txBody>
        </p:sp>
      </p:grpSp>
      <p:sp>
        <p:nvSpPr>
          <p:cNvPr id="5" name="object 5"/>
          <p:cNvSpPr txBox="1"/>
          <p:nvPr/>
        </p:nvSpPr>
        <p:spPr>
          <a:xfrm>
            <a:off x="2270251" y="3290696"/>
            <a:ext cx="294005" cy="391160"/>
          </a:xfrm>
          <a:prstGeom prst="rect">
            <a:avLst/>
          </a:prstGeom>
        </p:spPr>
        <p:txBody>
          <a:bodyPr vert="horz" wrap="square" lIns="0" tIns="12700" rIns="0" bIns="0" rtlCol="0">
            <a:spAutoFit/>
          </a:bodyPr>
          <a:lstStyle/>
          <a:p>
            <a:pPr marL="12700">
              <a:lnSpc>
                <a:spcPct val="100000"/>
              </a:lnSpc>
              <a:spcBef>
                <a:spcPts val="100"/>
              </a:spcBef>
            </a:pPr>
            <a:r>
              <a:rPr sz="2400" spc="-235" dirty="0">
                <a:solidFill>
                  <a:srgbClr val="8EC0C1"/>
                </a:solidFill>
                <a:latin typeface="Lucida Sans Unicode"/>
                <a:cs typeface="Lucida Sans Unicode"/>
              </a:rPr>
              <a:t>◤</a:t>
            </a:r>
            <a:endParaRPr sz="2400">
              <a:latin typeface="Lucida Sans Unicode"/>
              <a:cs typeface="Lucida Sans Unicode"/>
            </a:endParaRPr>
          </a:p>
        </p:txBody>
      </p:sp>
      <p:sp>
        <p:nvSpPr>
          <p:cNvPr id="6" name="object 6"/>
          <p:cNvSpPr txBox="1"/>
          <p:nvPr/>
        </p:nvSpPr>
        <p:spPr>
          <a:xfrm>
            <a:off x="3163951" y="3046406"/>
            <a:ext cx="4888865" cy="2782172"/>
          </a:xfrm>
          <a:prstGeom prst="rect">
            <a:avLst/>
          </a:prstGeom>
        </p:spPr>
        <p:txBody>
          <a:bodyPr vert="horz" wrap="square" lIns="0" tIns="26670" rIns="0" bIns="0" rtlCol="0">
            <a:spAutoFit/>
          </a:bodyPr>
          <a:lstStyle/>
          <a:p>
            <a:pPr marL="1078865" marR="6350" indent="-1018540" algn="r">
              <a:lnSpc>
                <a:spcPts val="5190"/>
              </a:lnSpc>
              <a:spcBef>
                <a:spcPts val="950"/>
              </a:spcBef>
            </a:pPr>
            <a:r>
              <a:rPr lang="it-IT" sz="3200" dirty="0" smtClean="0">
                <a:latin typeface="Arial MT"/>
                <a:cs typeface="Arial MT"/>
              </a:rPr>
              <a:t>I CONTROLLI DEI REVISORI SUL PERSONALE 2021</a:t>
            </a:r>
          </a:p>
          <a:p>
            <a:pPr marL="1078865" marR="6350" indent="-1018540" algn="r">
              <a:lnSpc>
                <a:spcPts val="5190"/>
              </a:lnSpc>
              <a:spcBef>
                <a:spcPts val="950"/>
              </a:spcBef>
            </a:pPr>
            <a:r>
              <a:rPr lang="it-IT" sz="3200" dirty="0" smtClean="0">
                <a:latin typeface="Arial MT"/>
                <a:cs typeface="Arial MT"/>
              </a:rPr>
              <a:t>Dott. Claudio Malavasi</a:t>
            </a:r>
            <a:endParaRPr sz="3200" dirty="0">
              <a:latin typeface="Arial MT"/>
              <a:cs typeface="Arial MT"/>
            </a:endParaRPr>
          </a:p>
        </p:txBody>
      </p:sp>
      <p:sp>
        <p:nvSpPr>
          <p:cNvPr id="7" name="object 7"/>
          <p:cNvSpPr txBox="1"/>
          <p:nvPr/>
        </p:nvSpPr>
        <p:spPr>
          <a:xfrm>
            <a:off x="609091" y="170179"/>
            <a:ext cx="15303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MT"/>
                <a:cs typeface="Arial MT"/>
              </a:rPr>
              <a:t>1</a:t>
            </a:r>
            <a:endParaRPr sz="1800">
              <a:latin typeface="Arial MT"/>
              <a:cs typeface="Arial M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Indennità ad personam 110 Tuel</a:t>
            </a:r>
            <a:endParaRPr lang="it-IT" dirty="0"/>
          </a:p>
        </p:txBody>
      </p:sp>
      <p:sp>
        <p:nvSpPr>
          <p:cNvPr id="3" name="Segnaposto testo 2"/>
          <p:cNvSpPr>
            <a:spLocks noGrp="1"/>
          </p:cNvSpPr>
          <p:nvPr>
            <p:ph idx="1"/>
          </p:nvPr>
        </p:nvSpPr>
        <p:spPr>
          <a:xfrm>
            <a:off x="1799336" y="2251049"/>
            <a:ext cx="8593327" cy="2462213"/>
          </a:xfrm>
        </p:spPr>
        <p:txBody>
          <a:bodyPr>
            <a:normAutofit fontScale="70000" lnSpcReduction="20000"/>
          </a:bodyPr>
          <a:lstStyle/>
          <a:p>
            <a:r>
              <a:rPr lang="it-IT" i="1" dirty="0"/>
              <a:t>la corresponsione dell’indennità ad personam dovrà essere valutata e motivata dall’Organo esecutivo, non solo nel quantum ma anche nell’an, avendo riguardo alla sussistenza in concreto dei presupposti previsti dal combinato disposto del comma 3 dell’art. 110 TUEL e del comma 6, dell’art. 19 del D.lgs165/2001</a:t>
            </a:r>
            <a:r>
              <a:rPr lang="it-IT" i="1" dirty="0" smtClean="0"/>
              <a:t>.</a:t>
            </a:r>
          </a:p>
          <a:p>
            <a:endParaRPr lang="it-IT" i="1" dirty="0" smtClean="0"/>
          </a:p>
          <a:p>
            <a:r>
              <a:rPr lang="it-IT" dirty="0"/>
              <a:t>Basilicata, 26 ottobre 2017 Delibera/n. 69/2017/PAR </a:t>
            </a:r>
          </a:p>
          <a:p>
            <a:endParaRPr lang="it-IT" dirty="0"/>
          </a:p>
        </p:txBody>
      </p:sp>
    </p:spTree>
    <p:extLst>
      <p:ext uri="{BB962C8B-B14F-4D97-AF65-F5344CB8AC3E}">
        <p14:creationId xmlns:p14="http://schemas.microsoft.com/office/powerpoint/2010/main" val="727395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Indennità ad personam 110 comma 3</a:t>
            </a:r>
            <a:endParaRPr lang="it-IT" dirty="0"/>
          </a:p>
        </p:txBody>
      </p:sp>
      <p:sp>
        <p:nvSpPr>
          <p:cNvPr id="3" name="Segnaposto testo 2"/>
          <p:cNvSpPr>
            <a:spLocks noGrp="1"/>
          </p:cNvSpPr>
          <p:nvPr>
            <p:ph idx="1"/>
          </p:nvPr>
        </p:nvSpPr>
        <p:spPr>
          <a:xfrm>
            <a:off x="1799336" y="2251049"/>
            <a:ext cx="8593327" cy="2154436"/>
          </a:xfrm>
        </p:spPr>
        <p:txBody>
          <a:bodyPr>
            <a:normAutofit fontScale="70000" lnSpcReduction="20000"/>
          </a:bodyPr>
          <a:lstStyle/>
          <a:p>
            <a:pPr algn="dist"/>
            <a:r>
              <a:rPr lang="it-IT" i="1" dirty="0"/>
              <a:t>Del pari, l’indennità de qua non potrà essere commisurata e, quindi, riconosciuta avendo riguardo al parametro della “durata limitata” e delle “condizioni di mercato”, qualora il soggetto incaricato faccia già parte del comparto pubblico, in quanto parametri ontologicamente utilizzabili solo con riferimento a soggetti terzi, al fine di “compensare” lo svantaggio subito dalla durata condizionata del rapporto e/o dall’uscita dal mercato.</a:t>
            </a:r>
            <a:endParaRPr lang="it-IT" dirty="0"/>
          </a:p>
          <a:p>
            <a:endParaRPr lang="it-IT" dirty="0"/>
          </a:p>
        </p:txBody>
      </p:sp>
    </p:spTree>
    <p:extLst>
      <p:ext uri="{BB962C8B-B14F-4D97-AF65-F5344CB8AC3E}">
        <p14:creationId xmlns:p14="http://schemas.microsoft.com/office/powerpoint/2010/main" val="3200206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Mancata programmazione fabbisogno effetti</a:t>
            </a:r>
            <a:endParaRPr lang="it-IT" dirty="0"/>
          </a:p>
        </p:txBody>
      </p:sp>
      <p:sp>
        <p:nvSpPr>
          <p:cNvPr id="3" name="Segnaposto testo 2"/>
          <p:cNvSpPr>
            <a:spLocks noGrp="1"/>
          </p:cNvSpPr>
          <p:nvPr>
            <p:ph idx="1"/>
          </p:nvPr>
        </p:nvSpPr>
        <p:spPr>
          <a:xfrm>
            <a:off x="1799336" y="2251049"/>
            <a:ext cx="8593327" cy="2154436"/>
          </a:xfrm>
        </p:spPr>
        <p:txBody>
          <a:bodyPr>
            <a:normAutofit fontScale="70000" lnSpcReduction="20000"/>
          </a:bodyPr>
          <a:lstStyle/>
          <a:p>
            <a:r>
              <a:rPr lang="it-IT" dirty="0"/>
              <a:t>L'art. 39 della l. n. 449/1997, gli artt. 5 e 6 del d.lgs.n.165/2001 e l' art.91 del d.lgs. n. 267/2000 stabiliscono che gli enti locali e,  precisamente, gli organi di vertice, e degli stessi, sono tenuti alla programmazione triennale del fabbisogno di personale (comprensivo delle unità di cui alla legge n. 68/1999), precisando che la mancata adozione dei detti provvedimenti si configura quale causa ostativa a qualsiasi tipo di assunzione. </a:t>
            </a:r>
          </a:p>
          <a:p>
            <a:endParaRPr lang="it-IT" dirty="0"/>
          </a:p>
        </p:txBody>
      </p:sp>
    </p:spTree>
    <p:extLst>
      <p:ext uri="{BB962C8B-B14F-4D97-AF65-F5344CB8AC3E}">
        <p14:creationId xmlns:p14="http://schemas.microsoft.com/office/powerpoint/2010/main" val="3166128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00402" y="778891"/>
            <a:ext cx="8791194" cy="1046440"/>
          </a:xfrm>
        </p:spPr>
        <p:txBody>
          <a:bodyPr>
            <a:normAutofit fontScale="90000"/>
          </a:bodyPr>
          <a:lstStyle/>
          <a:p>
            <a:r>
              <a:rPr lang="it-IT" dirty="0" smtClean="0"/>
              <a:t>LE VERIFICHE DEI REVISORI SULL’ACCESSORIO</a:t>
            </a:r>
            <a:endParaRPr lang="it-IT" dirty="0"/>
          </a:p>
        </p:txBody>
      </p:sp>
      <p:sp>
        <p:nvSpPr>
          <p:cNvPr id="3" name="Segnaposto testo 2"/>
          <p:cNvSpPr>
            <a:spLocks noGrp="1"/>
          </p:cNvSpPr>
          <p:nvPr>
            <p:ph idx="1"/>
          </p:nvPr>
        </p:nvSpPr>
        <p:spPr>
          <a:xfrm>
            <a:off x="1799336" y="2251049"/>
            <a:ext cx="8593327" cy="4001095"/>
          </a:xfrm>
        </p:spPr>
        <p:txBody>
          <a:bodyPr>
            <a:normAutofit fontScale="70000" lnSpcReduction="20000"/>
          </a:bodyPr>
          <a:lstStyle/>
          <a:p>
            <a:r>
              <a:rPr lang="it-IT" dirty="0"/>
              <a:t>A norma dell’art. 5, co. 3, del CCNL 1.4.1999, attuativo dell’art. 52, comma 5, del d.lgs. 3.2.1993, n. 29 (ora art. 40 bis, co. 1, del d.lgs. n. 165/2001) “</a:t>
            </a:r>
            <a:r>
              <a:rPr lang="it-IT" i="1" dirty="0"/>
              <a:t>Il controllo sulla compatibilità dei costi della contrattazione collettiva decentrata integrativa coni vincoli di bilancio è effettuato dal collegio dei revisori ovvero, laddove tale organo non sia previsto, dai nuclei di valutazione o dai servizi di controllo interno. A tal fine, l’ipotesi di contratto collettivo decentrato integrativo definita dalla delegazione trattante è inviata a tale organismo entro 5 giorni, corredata da apposita relazione illustrativa tecnico-finanziaria. Trascorsi 15 giorni senza rilievi, l’organo di governo dell’ente autorizza il presidente della delegazione trattante di parte pubblica alla sottoscrizione del contratto” </a:t>
            </a:r>
            <a:r>
              <a:rPr lang="it-IT" dirty="0"/>
              <a:t>che, una volta firmato, deve essere poi trasmesso all’ARAN, in attuazione dell’art.5, comma 5 dello stesso CCNL19.</a:t>
            </a:r>
          </a:p>
          <a:p>
            <a:endParaRPr lang="it-IT" dirty="0"/>
          </a:p>
        </p:txBody>
      </p:sp>
    </p:spTree>
    <p:extLst>
      <p:ext uri="{BB962C8B-B14F-4D97-AF65-F5344CB8AC3E}">
        <p14:creationId xmlns:p14="http://schemas.microsoft.com/office/powerpoint/2010/main" val="1872953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VERIFICHE SULL’ACCESSORIO</a:t>
            </a:r>
            <a:endParaRPr lang="it-IT" dirty="0"/>
          </a:p>
        </p:txBody>
      </p:sp>
      <p:sp>
        <p:nvSpPr>
          <p:cNvPr id="3" name="Segnaposto testo 2"/>
          <p:cNvSpPr>
            <a:spLocks noGrp="1"/>
          </p:cNvSpPr>
          <p:nvPr>
            <p:ph idx="1"/>
          </p:nvPr>
        </p:nvSpPr>
        <p:spPr>
          <a:xfrm>
            <a:off x="1799336" y="2251049"/>
            <a:ext cx="8593327" cy="2769989"/>
          </a:xfrm>
        </p:spPr>
        <p:txBody>
          <a:bodyPr>
            <a:normAutofit fontScale="70000" lnSpcReduction="20000"/>
          </a:bodyPr>
          <a:lstStyle/>
          <a:p>
            <a:r>
              <a:rPr lang="it-IT" dirty="0" smtClean="0"/>
              <a:t>il </a:t>
            </a:r>
            <a:r>
              <a:rPr lang="it-IT" dirty="0"/>
              <a:t>CCNL 01.04.1999 di comparto, all’art.18, stabilisce che“(…) I compensi destinati a incentivare la produttività e il miglioramento dei servizi devono essere corrisposti ai lavoratori interessati soltanto a conclusione del periodico</a:t>
            </a:r>
          </a:p>
          <a:p>
            <a:r>
              <a:rPr lang="it-IT" dirty="0"/>
              <a:t/>
            </a:r>
            <a:br>
              <a:rPr lang="it-IT" dirty="0"/>
            </a:br>
            <a:r>
              <a:rPr lang="it-IT" dirty="0"/>
              <a:t>processo di valutazione delle prestazioni e dei risultati nonché in base al livello di conseguimento degli obiettivi predefiniti nel PEG o negli analoghi strumenti di programmazione degli enti”.</a:t>
            </a:r>
          </a:p>
          <a:p>
            <a:endParaRPr lang="it-IT" dirty="0"/>
          </a:p>
        </p:txBody>
      </p:sp>
    </p:spTree>
    <p:extLst>
      <p:ext uri="{BB962C8B-B14F-4D97-AF65-F5344CB8AC3E}">
        <p14:creationId xmlns:p14="http://schemas.microsoft.com/office/powerpoint/2010/main" val="1407560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VERIFICHE SULL’ACCESSORIO</a:t>
            </a:r>
            <a:endParaRPr lang="it-IT" dirty="0"/>
          </a:p>
        </p:txBody>
      </p:sp>
      <p:sp>
        <p:nvSpPr>
          <p:cNvPr id="3" name="Segnaposto testo 2"/>
          <p:cNvSpPr>
            <a:spLocks noGrp="1"/>
          </p:cNvSpPr>
          <p:nvPr>
            <p:ph idx="1"/>
          </p:nvPr>
        </p:nvSpPr>
        <p:spPr>
          <a:xfrm>
            <a:off x="1799336" y="2251049"/>
            <a:ext cx="8593327" cy="3385542"/>
          </a:xfrm>
        </p:spPr>
        <p:txBody>
          <a:bodyPr>
            <a:normAutofit fontScale="70000" lnSpcReduction="20000"/>
          </a:bodyPr>
          <a:lstStyle/>
          <a:p>
            <a:r>
              <a:rPr lang="it-IT" dirty="0"/>
              <a:t>l’art. 29 del CCNL 23.12.1999, relativo alla “Retribuzione di risultato” del personale dirigente, ai sensi del quale “</a:t>
            </a:r>
            <a:r>
              <a:rPr lang="it-IT" i="1" dirty="0"/>
              <a:t>1. Gli enti definiscono i criteri per la determinazione e per l’erogazione annuale della retribuzione di risultato.</a:t>
            </a:r>
            <a:endParaRPr lang="it-IT" dirty="0"/>
          </a:p>
          <a:p>
            <a:r>
              <a:rPr lang="it-IT" i="1" dirty="0"/>
              <a:t>2. Nella definizione dei criteri di cui al comma 1, gli enti devono prevedere che la retribuzione di risultato possa essere erogata solo a seguito di preventiva definizione degli obiettivi annuali, nel rispetto dei principi di cui all’art.14, comma 1, del </a:t>
            </a:r>
            <a:r>
              <a:rPr lang="it-IT" i="1" dirty="0" err="1"/>
              <a:t>D.Lgs.</a:t>
            </a:r>
            <a:r>
              <a:rPr lang="it-IT" i="1" dirty="0"/>
              <a:t> n. 29/9321, e della positiva verifica e certificazione dei risultati di gestione conseguiti in coerenza con detti obiettivi, secondo le risultanze dei sistemi di valutazione di cui all’art.23 del CCNL del 10.4.1996 come sostituito dall’art. 14</a:t>
            </a:r>
            <a:r>
              <a:rPr lang="it-IT" dirty="0"/>
              <a:t>”.</a:t>
            </a:r>
          </a:p>
          <a:p>
            <a:endParaRPr lang="it-IT" dirty="0"/>
          </a:p>
        </p:txBody>
      </p:sp>
    </p:spTree>
    <p:extLst>
      <p:ext uri="{BB962C8B-B14F-4D97-AF65-F5344CB8AC3E}">
        <p14:creationId xmlns:p14="http://schemas.microsoft.com/office/powerpoint/2010/main" val="1338542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VERIFICHE SULL’ACCESSORIO</a:t>
            </a:r>
            <a:endParaRPr lang="it-IT" dirty="0"/>
          </a:p>
        </p:txBody>
      </p:sp>
      <p:sp>
        <p:nvSpPr>
          <p:cNvPr id="3" name="Segnaposto testo 2"/>
          <p:cNvSpPr>
            <a:spLocks noGrp="1"/>
          </p:cNvSpPr>
          <p:nvPr>
            <p:ph idx="1"/>
          </p:nvPr>
        </p:nvSpPr>
        <p:spPr>
          <a:xfrm>
            <a:off x="1799336" y="2251049"/>
            <a:ext cx="8593327" cy="3385542"/>
          </a:xfrm>
        </p:spPr>
        <p:txBody>
          <a:bodyPr>
            <a:normAutofit fontScale="70000" lnSpcReduction="20000"/>
          </a:bodyPr>
          <a:lstStyle/>
          <a:p>
            <a:r>
              <a:rPr lang="it-IT" dirty="0"/>
              <a:t>La Corte dei conti, Sezione regionale di controllo per la Liguria, con deliberazione n. 23/2016/PRSP del 24 febbraio 2016 ed in relazione all’incremento della parte variabile del fondo ha avuto modo di chiarire come “</a:t>
            </a:r>
            <a:r>
              <a:rPr lang="it-IT" i="1" dirty="0"/>
              <a:t>l’approvazione dei progetti, finalizzati al miglioramento quali-quantitativo dei servizi istituzionali debba essere fatta al massimo entro i primi mesi dell’esercizio, se non addirittura negli ultimi mesi dell’esercizio precedente, per evitare che si indichino ex post obiettivi già raggiunti, trasformando uno strumento di incentivazione della produttività e del merito in una non commendevole modalità di integrazione postuma dello stipendio del dipendente pubblico</a:t>
            </a:r>
            <a:r>
              <a:rPr lang="it-IT" dirty="0"/>
              <a:t>”.</a:t>
            </a:r>
          </a:p>
          <a:p>
            <a:endParaRPr lang="it-IT" dirty="0"/>
          </a:p>
        </p:txBody>
      </p:sp>
    </p:spTree>
    <p:extLst>
      <p:ext uri="{BB962C8B-B14F-4D97-AF65-F5344CB8AC3E}">
        <p14:creationId xmlns:p14="http://schemas.microsoft.com/office/powerpoint/2010/main" val="3254548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VERIFICHE SULL’ACCESSORIO</a:t>
            </a:r>
            <a:endParaRPr lang="it-IT" dirty="0"/>
          </a:p>
        </p:txBody>
      </p:sp>
      <p:sp>
        <p:nvSpPr>
          <p:cNvPr id="3" name="Segnaposto testo 2"/>
          <p:cNvSpPr>
            <a:spLocks noGrp="1"/>
          </p:cNvSpPr>
          <p:nvPr>
            <p:ph idx="1"/>
          </p:nvPr>
        </p:nvSpPr>
        <p:spPr>
          <a:xfrm>
            <a:off x="1799336" y="2251049"/>
            <a:ext cx="8593327" cy="3077766"/>
          </a:xfrm>
        </p:spPr>
        <p:txBody>
          <a:bodyPr>
            <a:normAutofit fontScale="70000" lnSpcReduction="20000"/>
          </a:bodyPr>
          <a:lstStyle/>
          <a:p>
            <a:r>
              <a:rPr lang="it-IT" dirty="0"/>
              <a:t>L</a:t>
            </a:r>
            <a:r>
              <a:rPr lang="it-IT" dirty="0" smtClean="0"/>
              <a:t>a </a:t>
            </a:r>
            <a:r>
              <a:rPr lang="it-IT" dirty="0"/>
              <a:t>Corte, rileva inoltre come la Giurisprudenza contabile abbia più volte ravvisato la responsabilità amministrativa a carico della Giunta, del Segretario comunale e dei responsabili di riferimento, per l’erogazione di compensi di produttività non preceduta da una adeguata e preventiva pianificazione del lavoro(v. Sez. II </a:t>
            </a:r>
            <a:r>
              <a:rPr lang="it-IT" dirty="0" err="1"/>
              <a:t>Centr</a:t>
            </a:r>
            <a:r>
              <a:rPr lang="it-IT" dirty="0"/>
              <a:t>. di appello, n. 44/2003; Sez. giur. della Sardegna, n. 274/2007; Sez. giur. della Lombardia, n. 457/2008; Sez. III </a:t>
            </a:r>
            <a:r>
              <a:rPr lang="it-IT" dirty="0" err="1"/>
              <a:t>Centr</a:t>
            </a:r>
            <a:r>
              <a:rPr lang="it-IT" dirty="0"/>
              <a:t>. di appello, n.853/2010; Sez. giur. della Campania, n.1808/2011; Sez. </a:t>
            </a:r>
            <a:r>
              <a:rPr lang="it-IT" dirty="0" err="1"/>
              <a:t>giur.del</a:t>
            </a:r>
            <a:r>
              <a:rPr lang="it-IT" dirty="0"/>
              <a:t> Lazio, n.714/2014) </a:t>
            </a:r>
            <a:r>
              <a:rPr lang="it-IT" dirty="0" smtClean="0"/>
              <a:t>considerando nella fattispecie</a:t>
            </a:r>
            <a:r>
              <a:rPr lang="it-IT" dirty="0"/>
              <a:t>, “grave ritardo”, l’approvazione di obiettivi adottati nel mese di settembre o di ottobre </a:t>
            </a:r>
          </a:p>
          <a:p>
            <a:endParaRPr lang="it-IT" dirty="0"/>
          </a:p>
        </p:txBody>
      </p:sp>
    </p:spTree>
    <p:extLst>
      <p:ext uri="{BB962C8B-B14F-4D97-AF65-F5344CB8AC3E}">
        <p14:creationId xmlns:p14="http://schemas.microsoft.com/office/powerpoint/2010/main" val="2731471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VERIFICHE SULL’ACCESSORIO</a:t>
            </a:r>
            <a:endParaRPr lang="it-IT" dirty="0"/>
          </a:p>
        </p:txBody>
      </p:sp>
      <p:sp>
        <p:nvSpPr>
          <p:cNvPr id="3" name="Segnaposto testo 2"/>
          <p:cNvSpPr>
            <a:spLocks noGrp="1"/>
          </p:cNvSpPr>
          <p:nvPr>
            <p:ph idx="1"/>
          </p:nvPr>
        </p:nvSpPr>
        <p:spPr>
          <a:xfrm>
            <a:off x="1799336" y="2251049"/>
            <a:ext cx="8593327" cy="4308872"/>
          </a:xfrm>
        </p:spPr>
        <p:txBody>
          <a:bodyPr>
            <a:normAutofit fontScale="70000" lnSpcReduction="20000"/>
          </a:bodyPr>
          <a:lstStyle/>
          <a:p>
            <a:r>
              <a:rPr lang="it-IT" dirty="0"/>
              <a:t>Si deve osservare al riguardo, conclusivamente, come la mancata o tardiva assegnazione di obiettivi, nelle fattispecie sopra evidenziate, si ponga in evidente contrasto, oltre che con la normativa richiamata, con l’esigenza che gli incarichi diposizione organizzativa siano conferiti “in conformità alle regole di cui all’art.9” (v. art. 8, co. 2, del CCNL 31.03.1999) e, pertanto, sulla base di “programmi”, di “risultati”, e di una “valutazione annuale”; come recita il successivo art. 10, inoltre “</a:t>
            </a:r>
            <a:r>
              <a:rPr lang="it-IT" i="1" dirty="0"/>
              <a:t>Il trattamento economico accessorio del personale della categoria D titolare delle posizioni di cui all’art. 8 è composto dalla retribuzione di posizione e dalla retribuzione di risultato</a:t>
            </a:r>
            <a:r>
              <a:rPr lang="it-IT" dirty="0"/>
              <a:t>” talché, ove manchi la seconda componente, sembrerebbe mancare il fondamento stesso dell’incarico che, intimamente legato ad obiettivi gestionali formalmente attribuiti, perderebbe così la sua ragion d’essere risolvendosi, indefinitiva, in un incarico sostanzialmente e complessivamente illegittimo.</a:t>
            </a:r>
          </a:p>
          <a:p>
            <a:endParaRPr lang="it-IT" dirty="0"/>
          </a:p>
        </p:txBody>
      </p:sp>
    </p:spTree>
    <p:extLst>
      <p:ext uri="{BB962C8B-B14F-4D97-AF65-F5344CB8AC3E}">
        <p14:creationId xmlns:p14="http://schemas.microsoft.com/office/powerpoint/2010/main" val="3379665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VERIFICHE SULL’ACCESSORIO</a:t>
            </a:r>
            <a:endParaRPr lang="it-IT" dirty="0"/>
          </a:p>
        </p:txBody>
      </p:sp>
      <p:sp>
        <p:nvSpPr>
          <p:cNvPr id="3" name="Segnaposto testo 2"/>
          <p:cNvSpPr>
            <a:spLocks noGrp="1"/>
          </p:cNvSpPr>
          <p:nvPr>
            <p:ph idx="1"/>
          </p:nvPr>
        </p:nvSpPr>
        <p:spPr>
          <a:xfrm>
            <a:off x="1799336" y="2251049"/>
            <a:ext cx="8593327" cy="2154436"/>
          </a:xfrm>
        </p:spPr>
        <p:txBody>
          <a:bodyPr>
            <a:normAutofit fontScale="70000" lnSpcReduction="20000"/>
          </a:bodyPr>
          <a:lstStyle/>
          <a:p>
            <a:r>
              <a:rPr lang="it-IT" dirty="0"/>
              <a:t>Come precisato dall’art.18, co.1, così sostituito dal CCNL 22/01/2004, l’attribuzione dei compensi per produttività deve essere “</a:t>
            </a:r>
            <a:r>
              <a:rPr lang="it-IT" i="1" dirty="0"/>
              <a:t>strettamente correlata ad effettivi incrementi della produttività e di miglioramento quali-quantitativo dei servizi da intendersi, per entrambi gli aspetti, come risultato aggiuntivo apprezzabile rispetto al risultato atteso dalla normale prestazione lavorativa</a:t>
            </a:r>
            <a:r>
              <a:rPr lang="it-IT" dirty="0"/>
              <a:t>”.</a:t>
            </a:r>
          </a:p>
          <a:p>
            <a:endParaRPr lang="it-IT" dirty="0"/>
          </a:p>
        </p:txBody>
      </p:sp>
    </p:spTree>
    <p:extLst>
      <p:ext uri="{BB962C8B-B14F-4D97-AF65-F5344CB8AC3E}">
        <p14:creationId xmlns:p14="http://schemas.microsoft.com/office/powerpoint/2010/main" val="3318319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304414" y="670052"/>
            <a:ext cx="226695" cy="299720"/>
          </a:xfrm>
          <a:prstGeom prst="rect">
            <a:avLst/>
          </a:prstGeom>
        </p:spPr>
        <p:txBody>
          <a:bodyPr vert="horz" wrap="square" lIns="0" tIns="12700" rIns="0" bIns="0" rtlCol="0">
            <a:spAutoFit/>
          </a:bodyPr>
          <a:lstStyle/>
          <a:p>
            <a:pPr marL="12700">
              <a:lnSpc>
                <a:spcPct val="100000"/>
              </a:lnSpc>
              <a:spcBef>
                <a:spcPts val="100"/>
              </a:spcBef>
            </a:pPr>
            <a:r>
              <a:rPr sz="1800" spc="-175" dirty="0">
                <a:solidFill>
                  <a:srgbClr val="8EC0C1"/>
                </a:solidFill>
                <a:latin typeface="Lucida Sans Unicode"/>
                <a:cs typeface="Lucida Sans Unicode"/>
              </a:rPr>
              <a:t>◤</a:t>
            </a:r>
            <a:endParaRPr sz="1800">
              <a:latin typeface="Lucida Sans Unicode"/>
              <a:cs typeface="Lucida Sans Unicode"/>
            </a:endParaRPr>
          </a:p>
        </p:txBody>
      </p:sp>
      <p:sp>
        <p:nvSpPr>
          <p:cNvPr id="3" name="object 3"/>
          <p:cNvSpPr txBox="1">
            <a:spLocks noGrp="1"/>
          </p:cNvSpPr>
          <p:nvPr>
            <p:ph type="title"/>
          </p:nvPr>
        </p:nvSpPr>
        <p:spPr>
          <a:xfrm>
            <a:off x="4049648" y="778891"/>
            <a:ext cx="5081905" cy="1021861"/>
          </a:xfrm>
          <a:prstGeom prst="rect">
            <a:avLst/>
          </a:prstGeom>
        </p:spPr>
        <p:txBody>
          <a:bodyPr vert="horz" wrap="square" lIns="0" tIns="71120" rIns="0" bIns="0" rtlCol="0">
            <a:spAutoFit/>
          </a:bodyPr>
          <a:lstStyle/>
          <a:p>
            <a:pPr marL="1223010" marR="5080" indent="-1210945">
              <a:lnSpc>
                <a:spcPts val="3670"/>
              </a:lnSpc>
              <a:spcBef>
                <a:spcPts val="560"/>
              </a:spcBef>
            </a:pPr>
            <a:r>
              <a:rPr sz="3600" spc="-5" dirty="0">
                <a:solidFill>
                  <a:srgbClr val="000000"/>
                </a:solidFill>
              </a:rPr>
              <a:t>LE</a:t>
            </a:r>
            <a:r>
              <a:rPr sz="3600" spc="-35" dirty="0">
                <a:solidFill>
                  <a:srgbClr val="000000"/>
                </a:solidFill>
              </a:rPr>
              <a:t> </a:t>
            </a:r>
            <a:r>
              <a:rPr sz="3600" spc="-5" dirty="0">
                <a:solidFill>
                  <a:srgbClr val="000000"/>
                </a:solidFill>
              </a:rPr>
              <a:t>PROCEDURE</a:t>
            </a:r>
            <a:r>
              <a:rPr sz="3600" spc="-35" dirty="0">
                <a:solidFill>
                  <a:srgbClr val="000000"/>
                </a:solidFill>
              </a:rPr>
              <a:t> </a:t>
            </a:r>
            <a:r>
              <a:rPr sz="3600" dirty="0">
                <a:solidFill>
                  <a:srgbClr val="000000"/>
                </a:solidFill>
              </a:rPr>
              <a:t>PER</a:t>
            </a:r>
            <a:r>
              <a:rPr sz="3600" spc="-35" dirty="0">
                <a:solidFill>
                  <a:srgbClr val="000000"/>
                </a:solidFill>
              </a:rPr>
              <a:t> </a:t>
            </a:r>
            <a:r>
              <a:rPr sz="3600" spc="-5" dirty="0">
                <a:solidFill>
                  <a:srgbClr val="000000"/>
                </a:solidFill>
              </a:rPr>
              <a:t>LE </a:t>
            </a:r>
            <a:r>
              <a:rPr sz="3600" spc="-930" dirty="0">
                <a:solidFill>
                  <a:srgbClr val="000000"/>
                </a:solidFill>
              </a:rPr>
              <a:t> </a:t>
            </a:r>
            <a:r>
              <a:rPr sz="3600" spc="-5" dirty="0">
                <a:solidFill>
                  <a:srgbClr val="000000"/>
                </a:solidFill>
              </a:rPr>
              <a:t>ASSUNZIONI</a:t>
            </a:r>
          </a:p>
        </p:txBody>
      </p:sp>
      <p:sp>
        <p:nvSpPr>
          <p:cNvPr id="4" name="object 4"/>
          <p:cNvSpPr txBox="1"/>
          <p:nvPr/>
        </p:nvSpPr>
        <p:spPr>
          <a:xfrm>
            <a:off x="2852673" y="2387854"/>
            <a:ext cx="7491095" cy="3346557"/>
          </a:xfrm>
          <a:prstGeom prst="rect">
            <a:avLst/>
          </a:prstGeom>
        </p:spPr>
        <p:txBody>
          <a:bodyPr vert="horz" wrap="square" lIns="0" tIns="13335" rIns="0" bIns="0" rtlCol="0">
            <a:spAutoFit/>
          </a:bodyPr>
          <a:lstStyle/>
          <a:p>
            <a:pPr marL="356870" indent="-344805">
              <a:lnSpc>
                <a:spcPct val="100000"/>
              </a:lnSpc>
              <a:spcBef>
                <a:spcPts val="105"/>
              </a:spcBef>
              <a:buClr>
                <a:srgbClr val="8EC0C1"/>
              </a:buClr>
              <a:buSzPct val="88235"/>
              <a:buFont typeface="Wingdings"/>
              <a:buChar char=""/>
              <a:tabLst>
                <a:tab pos="356870" algn="l"/>
                <a:tab pos="357505" algn="l"/>
              </a:tabLst>
            </a:pPr>
            <a:r>
              <a:rPr sz="1700" dirty="0">
                <a:solidFill>
                  <a:srgbClr val="000000"/>
                </a:solidFill>
                <a:latin typeface="Arial MT"/>
                <a:cs typeface="Arial MT"/>
              </a:rPr>
              <a:t>Inclusione nel </a:t>
            </a:r>
            <a:r>
              <a:rPr sz="1700" spc="-5" dirty="0">
                <a:solidFill>
                  <a:srgbClr val="000000"/>
                </a:solidFill>
                <a:latin typeface="Arial MT"/>
                <a:cs typeface="Arial MT"/>
              </a:rPr>
              <a:t>programma</a:t>
            </a:r>
            <a:r>
              <a:rPr sz="1700" dirty="0">
                <a:solidFill>
                  <a:srgbClr val="000000"/>
                </a:solidFill>
                <a:latin typeface="Arial MT"/>
                <a:cs typeface="Arial MT"/>
              </a:rPr>
              <a:t> del fabbisogno</a:t>
            </a:r>
            <a:r>
              <a:rPr sz="1700" spc="20" dirty="0">
                <a:solidFill>
                  <a:srgbClr val="000000"/>
                </a:solidFill>
                <a:latin typeface="Arial MT"/>
                <a:cs typeface="Arial MT"/>
              </a:rPr>
              <a:t> </a:t>
            </a:r>
            <a:r>
              <a:rPr sz="1700" dirty="0">
                <a:solidFill>
                  <a:srgbClr val="000000"/>
                </a:solidFill>
                <a:latin typeface="Arial MT"/>
                <a:cs typeface="Arial MT"/>
              </a:rPr>
              <a:t>del personale</a:t>
            </a:r>
          </a:p>
          <a:p>
            <a:pPr marL="356870" marR="31115" indent="-344805">
              <a:lnSpc>
                <a:spcPct val="110000"/>
              </a:lnSpc>
              <a:spcBef>
                <a:spcPts val="1610"/>
              </a:spcBef>
              <a:buClr>
                <a:srgbClr val="8EC0C1"/>
              </a:buClr>
              <a:buSzPct val="88235"/>
              <a:buFont typeface="Wingdings"/>
              <a:buChar char=""/>
              <a:tabLst>
                <a:tab pos="356870" algn="l"/>
                <a:tab pos="357505" algn="l"/>
              </a:tabLst>
            </a:pPr>
            <a:r>
              <a:rPr sz="1700" dirty="0">
                <a:solidFill>
                  <a:srgbClr val="000000"/>
                </a:solidFill>
                <a:latin typeface="Arial MT"/>
                <a:cs typeface="Arial MT"/>
              </a:rPr>
              <a:t>Eventuale mobilità volontaria (dubbi nel caso di scorrimento di graduatoria </a:t>
            </a:r>
            <a:r>
              <a:rPr sz="1700" spc="-459" dirty="0">
                <a:solidFill>
                  <a:srgbClr val="000000"/>
                </a:solidFill>
                <a:latin typeface="Arial MT"/>
                <a:cs typeface="Arial MT"/>
              </a:rPr>
              <a:t> </a:t>
            </a:r>
            <a:r>
              <a:rPr sz="1700" dirty="0">
                <a:solidFill>
                  <a:srgbClr val="000000"/>
                </a:solidFill>
                <a:latin typeface="Arial MT"/>
                <a:cs typeface="Arial MT"/>
              </a:rPr>
              <a:t>dello</a:t>
            </a:r>
            <a:r>
              <a:rPr sz="1700" spc="-10" dirty="0">
                <a:solidFill>
                  <a:srgbClr val="000000"/>
                </a:solidFill>
                <a:latin typeface="Arial MT"/>
                <a:cs typeface="Arial MT"/>
              </a:rPr>
              <a:t> </a:t>
            </a:r>
            <a:r>
              <a:rPr sz="1700" dirty="0">
                <a:solidFill>
                  <a:srgbClr val="000000"/>
                </a:solidFill>
                <a:latin typeface="Arial MT"/>
                <a:cs typeface="Arial MT"/>
              </a:rPr>
              <a:t>stesso</a:t>
            </a:r>
            <a:r>
              <a:rPr sz="1700" spc="5" dirty="0">
                <a:solidFill>
                  <a:srgbClr val="000000"/>
                </a:solidFill>
                <a:latin typeface="Arial MT"/>
                <a:cs typeface="Arial MT"/>
              </a:rPr>
              <a:t> </a:t>
            </a:r>
            <a:r>
              <a:rPr sz="1700" dirty="0">
                <a:solidFill>
                  <a:srgbClr val="000000"/>
                </a:solidFill>
                <a:latin typeface="Arial MT"/>
                <a:cs typeface="Arial MT"/>
              </a:rPr>
              <a:t>ente)</a:t>
            </a:r>
          </a:p>
          <a:p>
            <a:pPr>
              <a:lnSpc>
                <a:spcPct val="100000"/>
              </a:lnSpc>
              <a:spcBef>
                <a:spcPts val="15"/>
              </a:spcBef>
              <a:buClr>
                <a:srgbClr val="8EC0C1"/>
              </a:buClr>
              <a:buFont typeface="Wingdings"/>
              <a:buChar char=""/>
            </a:pPr>
            <a:endParaRPr sz="1550" dirty="0">
              <a:solidFill>
                <a:srgbClr val="000000"/>
              </a:solidFill>
              <a:latin typeface="Arial MT"/>
              <a:cs typeface="Arial MT"/>
            </a:endParaRPr>
          </a:p>
          <a:p>
            <a:pPr marL="356870" indent="-344805">
              <a:lnSpc>
                <a:spcPct val="100000"/>
              </a:lnSpc>
              <a:buClr>
                <a:srgbClr val="8EC0C1"/>
              </a:buClr>
              <a:buSzPct val="88235"/>
              <a:buFont typeface="Wingdings"/>
              <a:buChar char=""/>
              <a:tabLst>
                <a:tab pos="356870" algn="l"/>
                <a:tab pos="357505" algn="l"/>
              </a:tabLst>
            </a:pPr>
            <a:r>
              <a:rPr sz="1700" dirty="0">
                <a:solidFill>
                  <a:srgbClr val="000000"/>
                </a:solidFill>
                <a:latin typeface="Arial MT"/>
                <a:cs typeface="Arial MT"/>
              </a:rPr>
              <a:t>Comunicazione</a:t>
            </a:r>
            <a:r>
              <a:rPr sz="1700" spc="-15" dirty="0">
                <a:solidFill>
                  <a:srgbClr val="000000"/>
                </a:solidFill>
                <a:latin typeface="Arial MT"/>
                <a:cs typeface="Arial MT"/>
              </a:rPr>
              <a:t> </a:t>
            </a:r>
            <a:r>
              <a:rPr sz="1700" dirty="0">
                <a:solidFill>
                  <a:srgbClr val="000000"/>
                </a:solidFill>
                <a:latin typeface="Arial MT"/>
                <a:cs typeface="Arial MT"/>
              </a:rPr>
              <a:t>ex</a:t>
            </a:r>
            <a:r>
              <a:rPr sz="1700" spc="-10" dirty="0">
                <a:solidFill>
                  <a:srgbClr val="000000"/>
                </a:solidFill>
                <a:latin typeface="Arial MT"/>
                <a:cs typeface="Arial MT"/>
              </a:rPr>
              <a:t> </a:t>
            </a:r>
            <a:r>
              <a:rPr sz="1700" dirty="0">
                <a:solidFill>
                  <a:srgbClr val="000000"/>
                </a:solidFill>
                <a:latin typeface="Arial MT"/>
                <a:cs typeface="Arial MT"/>
              </a:rPr>
              <a:t>articolo</a:t>
            </a:r>
            <a:r>
              <a:rPr sz="1700" spc="-5" dirty="0">
                <a:solidFill>
                  <a:srgbClr val="000000"/>
                </a:solidFill>
                <a:latin typeface="Arial MT"/>
                <a:cs typeface="Arial MT"/>
              </a:rPr>
              <a:t> </a:t>
            </a:r>
            <a:r>
              <a:rPr sz="1700" dirty="0">
                <a:solidFill>
                  <a:srgbClr val="000000"/>
                </a:solidFill>
                <a:latin typeface="Arial MT"/>
                <a:cs typeface="Arial MT"/>
              </a:rPr>
              <a:t>34</a:t>
            </a:r>
            <a:r>
              <a:rPr sz="1700" spc="5" dirty="0">
                <a:solidFill>
                  <a:srgbClr val="000000"/>
                </a:solidFill>
                <a:latin typeface="Arial MT"/>
                <a:cs typeface="Arial MT"/>
              </a:rPr>
              <a:t> </a:t>
            </a:r>
            <a:r>
              <a:rPr sz="1700" dirty="0">
                <a:solidFill>
                  <a:srgbClr val="000000"/>
                </a:solidFill>
                <a:latin typeface="Arial MT"/>
                <a:cs typeface="Arial MT"/>
              </a:rPr>
              <a:t>bis</a:t>
            </a:r>
            <a:r>
              <a:rPr sz="1700" spc="-5" dirty="0">
                <a:solidFill>
                  <a:srgbClr val="000000"/>
                </a:solidFill>
                <a:latin typeface="Arial MT"/>
                <a:cs typeface="Arial MT"/>
              </a:rPr>
              <a:t> d.lgs.</a:t>
            </a:r>
            <a:r>
              <a:rPr sz="1700" dirty="0">
                <a:solidFill>
                  <a:srgbClr val="000000"/>
                </a:solidFill>
                <a:latin typeface="Arial MT"/>
                <a:cs typeface="Arial MT"/>
              </a:rPr>
              <a:t> n. 165/2001</a:t>
            </a:r>
          </a:p>
          <a:p>
            <a:pPr>
              <a:lnSpc>
                <a:spcPct val="100000"/>
              </a:lnSpc>
              <a:spcBef>
                <a:spcPts val="20"/>
              </a:spcBef>
              <a:buClr>
                <a:srgbClr val="8EC0C1"/>
              </a:buClr>
              <a:buFont typeface="Wingdings"/>
              <a:buChar char=""/>
            </a:pPr>
            <a:endParaRPr sz="1550" dirty="0">
              <a:solidFill>
                <a:srgbClr val="000000"/>
              </a:solidFill>
              <a:latin typeface="Arial MT"/>
              <a:cs typeface="Arial MT"/>
            </a:endParaRPr>
          </a:p>
          <a:p>
            <a:pPr marL="356870" indent="-344805">
              <a:lnSpc>
                <a:spcPct val="100000"/>
              </a:lnSpc>
              <a:buClr>
                <a:srgbClr val="8EC0C1"/>
              </a:buClr>
              <a:buSzPct val="88235"/>
              <a:buFont typeface="Wingdings"/>
              <a:buChar char=""/>
              <a:tabLst>
                <a:tab pos="356870" algn="l"/>
                <a:tab pos="357505" algn="l"/>
              </a:tabLst>
            </a:pPr>
            <a:r>
              <a:rPr sz="1700" spc="-15" dirty="0">
                <a:solidFill>
                  <a:srgbClr val="000000"/>
                </a:solidFill>
                <a:latin typeface="Arial MT"/>
                <a:cs typeface="Arial MT"/>
              </a:rPr>
              <a:t>Verifica</a:t>
            </a:r>
            <a:r>
              <a:rPr sz="1700" dirty="0">
                <a:solidFill>
                  <a:srgbClr val="000000"/>
                </a:solidFill>
                <a:latin typeface="Arial MT"/>
                <a:cs typeface="Arial MT"/>
              </a:rPr>
              <a:t> del</a:t>
            </a:r>
            <a:r>
              <a:rPr sz="1700" spc="5" dirty="0">
                <a:solidFill>
                  <a:srgbClr val="000000"/>
                </a:solidFill>
                <a:latin typeface="Arial MT"/>
                <a:cs typeface="Arial MT"/>
              </a:rPr>
              <a:t> </a:t>
            </a:r>
            <a:r>
              <a:rPr sz="1700" dirty="0">
                <a:solidFill>
                  <a:srgbClr val="000000"/>
                </a:solidFill>
                <a:latin typeface="Arial MT"/>
                <a:cs typeface="Arial MT"/>
              </a:rPr>
              <a:t>rispetto</a:t>
            </a:r>
            <a:r>
              <a:rPr sz="1700" spc="10" dirty="0">
                <a:solidFill>
                  <a:srgbClr val="000000"/>
                </a:solidFill>
                <a:latin typeface="Arial MT"/>
                <a:cs typeface="Arial MT"/>
              </a:rPr>
              <a:t> </a:t>
            </a:r>
            <a:r>
              <a:rPr sz="1700" dirty="0">
                <a:solidFill>
                  <a:srgbClr val="000000"/>
                </a:solidFill>
                <a:latin typeface="Arial MT"/>
                <a:cs typeface="Arial MT"/>
              </a:rPr>
              <a:t>dei vincoli</a:t>
            </a:r>
            <a:r>
              <a:rPr sz="1700" spc="-10" dirty="0">
                <a:solidFill>
                  <a:srgbClr val="000000"/>
                </a:solidFill>
                <a:latin typeface="Arial MT"/>
                <a:cs typeface="Arial MT"/>
              </a:rPr>
              <a:t> </a:t>
            </a:r>
            <a:r>
              <a:rPr sz="1700" spc="-5" dirty="0">
                <a:solidFill>
                  <a:srgbClr val="000000"/>
                </a:solidFill>
                <a:latin typeface="Arial MT"/>
                <a:cs typeface="Arial MT"/>
              </a:rPr>
              <a:t>dettati</a:t>
            </a:r>
            <a:r>
              <a:rPr sz="1700" spc="25" dirty="0">
                <a:solidFill>
                  <a:srgbClr val="000000"/>
                </a:solidFill>
                <a:latin typeface="Arial MT"/>
                <a:cs typeface="Arial MT"/>
              </a:rPr>
              <a:t> </a:t>
            </a:r>
            <a:r>
              <a:rPr sz="1700" dirty="0">
                <a:solidFill>
                  <a:srgbClr val="000000"/>
                </a:solidFill>
                <a:latin typeface="Arial MT"/>
                <a:cs typeface="Arial MT"/>
              </a:rPr>
              <a:t>alle</a:t>
            </a:r>
            <a:r>
              <a:rPr sz="1700" spc="-20" dirty="0">
                <a:solidFill>
                  <a:srgbClr val="000000"/>
                </a:solidFill>
                <a:latin typeface="Arial MT"/>
                <a:cs typeface="Arial MT"/>
              </a:rPr>
              <a:t> </a:t>
            </a:r>
            <a:r>
              <a:rPr sz="1700" dirty="0">
                <a:solidFill>
                  <a:srgbClr val="000000"/>
                </a:solidFill>
                <a:latin typeface="Arial MT"/>
                <a:cs typeface="Arial MT"/>
              </a:rPr>
              <a:t>assunzioni</a:t>
            </a:r>
            <a:r>
              <a:rPr sz="1700" spc="-10" dirty="0">
                <a:solidFill>
                  <a:srgbClr val="000000"/>
                </a:solidFill>
                <a:latin typeface="Arial MT"/>
                <a:cs typeface="Arial MT"/>
              </a:rPr>
              <a:t> </a:t>
            </a:r>
            <a:r>
              <a:rPr sz="1700" dirty="0">
                <a:solidFill>
                  <a:srgbClr val="000000"/>
                </a:solidFill>
                <a:latin typeface="Arial MT"/>
                <a:cs typeface="Arial MT"/>
              </a:rPr>
              <a:t>di</a:t>
            </a:r>
            <a:r>
              <a:rPr sz="1700" spc="5" dirty="0">
                <a:solidFill>
                  <a:srgbClr val="000000"/>
                </a:solidFill>
                <a:latin typeface="Arial MT"/>
                <a:cs typeface="Arial MT"/>
              </a:rPr>
              <a:t> </a:t>
            </a:r>
            <a:r>
              <a:rPr sz="1700" dirty="0">
                <a:solidFill>
                  <a:srgbClr val="000000"/>
                </a:solidFill>
                <a:latin typeface="Arial MT"/>
                <a:cs typeface="Arial MT"/>
              </a:rPr>
              <a:t>personale</a:t>
            </a:r>
          </a:p>
          <a:p>
            <a:pPr marL="356870" marR="5080" indent="-344805">
              <a:lnSpc>
                <a:spcPct val="110000"/>
              </a:lnSpc>
              <a:spcBef>
                <a:spcPts val="1610"/>
              </a:spcBef>
              <a:buClr>
                <a:srgbClr val="8EC0C1"/>
              </a:buClr>
              <a:buSzPct val="88235"/>
              <a:buFont typeface="Wingdings"/>
              <a:buChar char=""/>
              <a:tabLst>
                <a:tab pos="356870" algn="l"/>
                <a:tab pos="357505" algn="l"/>
              </a:tabLst>
            </a:pPr>
            <a:r>
              <a:rPr sz="1700" dirty="0">
                <a:solidFill>
                  <a:srgbClr val="000000"/>
                </a:solidFill>
                <a:latin typeface="Arial MT"/>
                <a:cs typeface="Arial MT"/>
              </a:rPr>
              <a:t>Stipula del</a:t>
            </a:r>
            <a:r>
              <a:rPr sz="1700" spc="5" dirty="0">
                <a:solidFill>
                  <a:srgbClr val="000000"/>
                </a:solidFill>
                <a:latin typeface="Arial MT"/>
                <a:cs typeface="Arial MT"/>
              </a:rPr>
              <a:t> </a:t>
            </a:r>
            <a:r>
              <a:rPr sz="1700" spc="-5" dirty="0">
                <a:solidFill>
                  <a:srgbClr val="000000"/>
                </a:solidFill>
                <a:latin typeface="Arial MT"/>
                <a:cs typeface="Arial MT"/>
              </a:rPr>
              <a:t>contratto</a:t>
            </a:r>
            <a:r>
              <a:rPr sz="1700" spc="35" dirty="0">
                <a:solidFill>
                  <a:srgbClr val="000000"/>
                </a:solidFill>
                <a:latin typeface="Arial MT"/>
                <a:cs typeface="Arial MT"/>
              </a:rPr>
              <a:t> </a:t>
            </a:r>
            <a:r>
              <a:rPr sz="1700" dirty="0">
                <a:solidFill>
                  <a:srgbClr val="000000"/>
                </a:solidFill>
                <a:latin typeface="Arial MT"/>
                <a:cs typeface="Arial MT"/>
              </a:rPr>
              <a:t>individuale</a:t>
            </a:r>
            <a:r>
              <a:rPr sz="1700" spc="-25" dirty="0">
                <a:solidFill>
                  <a:srgbClr val="000000"/>
                </a:solidFill>
                <a:latin typeface="Arial MT"/>
                <a:cs typeface="Arial MT"/>
              </a:rPr>
              <a:t> </a:t>
            </a:r>
            <a:r>
              <a:rPr sz="1700" dirty="0">
                <a:solidFill>
                  <a:srgbClr val="000000"/>
                </a:solidFill>
                <a:latin typeface="Arial MT"/>
                <a:cs typeface="Arial MT"/>
              </a:rPr>
              <a:t>di</a:t>
            </a:r>
            <a:r>
              <a:rPr sz="1700" spc="5" dirty="0">
                <a:solidFill>
                  <a:srgbClr val="000000"/>
                </a:solidFill>
                <a:latin typeface="Arial MT"/>
                <a:cs typeface="Arial MT"/>
              </a:rPr>
              <a:t> </a:t>
            </a:r>
            <a:r>
              <a:rPr sz="1700" dirty="0">
                <a:solidFill>
                  <a:srgbClr val="000000"/>
                </a:solidFill>
                <a:latin typeface="Arial MT"/>
                <a:cs typeface="Arial MT"/>
              </a:rPr>
              <a:t>lavoro</a:t>
            </a:r>
            <a:r>
              <a:rPr sz="1700" spc="-5" dirty="0">
                <a:solidFill>
                  <a:srgbClr val="000000"/>
                </a:solidFill>
                <a:latin typeface="Arial MT"/>
                <a:cs typeface="Arial MT"/>
              </a:rPr>
              <a:t> </a:t>
            </a:r>
            <a:r>
              <a:rPr sz="1700" dirty="0">
                <a:solidFill>
                  <a:srgbClr val="000000"/>
                </a:solidFill>
                <a:latin typeface="Arial MT"/>
                <a:cs typeface="Arial MT"/>
              </a:rPr>
              <a:t>(con</a:t>
            </a:r>
            <a:r>
              <a:rPr sz="1700" spc="5" dirty="0">
                <a:solidFill>
                  <a:srgbClr val="000000"/>
                </a:solidFill>
                <a:latin typeface="Arial MT"/>
                <a:cs typeface="Arial MT"/>
              </a:rPr>
              <a:t> </a:t>
            </a:r>
            <a:r>
              <a:rPr sz="1700" dirty="0">
                <a:solidFill>
                  <a:srgbClr val="000000"/>
                </a:solidFill>
                <a:latin typeface="Arial MT"/>
                <a:cs typeface="Arial MT"/>
              </a:rPr>
              <a:t>comunicazione</a:t>
            </a:r>
            <a:r>
              <a:rPr sz="1700" spc="-10" dirty="0">
                <a:solidFill>
                  <a:srgbClr val="000000"/>
                </a:solidFill>
                <a:latin typeface="Arial MT"/>
                <a:cs typeface="Arial MT"/>
              </a:rPr>
              <a:t> </a:t>
            </a:r>
            <a:r>
              <a:rPr sz="1700" dirty="0">
                <a:solidFill>
                  <a:srgbClr val="000000"/>
                </a:solidFill>
                <a:latin typeface="Arial MT"/>
                <a:cs typeface="Arial MT"/>
              </a:rPr>
              <a:t>del</a:t>
            </a:r>
            <a:r>
              <a:rPr sz="1700" spc="15" dirty="0">
                <a:solidFill>
                  <a:srgbClr val="000000"/>
                </a:solidFill>
                <a:latin typeface="Arial MT"/>
                <a:cs typeface="Arial MT"/>
              </a:rPr>
              <a:t> </a:t>
            </a:r>
            <a:r>
              <a:rPr sz="1700" dirty="0">
                <a:solidFill>
                  <a:srgbClr val="000000"/>
                </a:solidFill>
                <a:latin typeface="Arial MT"/>
                <a:cs typeface="Arial MT"/>
              </a:rPr>
              <a:t>codice di </a:t>
            </a:r>
            <a:r>
              <a:rPr sz="1700" spc="-455" dirty="0">
                <a:solidFill>
                  <a:srgbClr val="000000"/>
                </a:solidFill>
                <a:latin typeface="Arial MT"/>
                <a:cs typeface="Arial MT"/>
              </a:rPr>
              <a:t> </a:t>
            </a:r>
            <a:r>
              <a:rPr sz="1700" spc="-5" dirty="0">
                <a:solidFill>
                  <a:srgbClr val="000000"/>
                </a:solidFill>
                <a:latin typeface="Arial MT"/>
                <a:cs typeface="Arial MT"/>
              </a:rPr>
              <a:t>comportamento</a:t>
            </a:r>
            <a:r>
              <a:rPr sz="1700" spc="15" dirty="0">
                <a:solidFill>
                  <a:srgbClr val="000000"/>
                </a:solidFill>
                <a:latin typeface="Arial MT"/>
                <a:cs typeface="Arial MT"/>
              </a:rPr>
              <a:t> </a:t>
            </a:r>
            <a:r>
              <a:rPr sz="1700" dirty="0">
                <a:solidFill>
                  <a:srgbClr val="000000"/>
                </a:solidFill>
                <a:latin typeface="Arial MT"/>
                <a:cs typeface="Arial MT"/>
              </a:rPr>
              <a:t>e</a:t>
            </a:r>
            <a:r>
              <a:rPr sz="1700" spc="5" dirty="0">
                <a:solidFill>
                  <a:srgbClr val="000000"/>
                </a:solidFill>
                <a:latin typeface="Arial MT"/>
                <a:cs typeface="Arial MT"/>
              </a:rPr>
              <a:t> </a:t>
            </a:r>
            <a:r>
              <a:rPr sz="1700" dirty="0">
                <a:solidFill>
                  <a:srgbClr val="000000"/>
                </a:solidFill>
                <a:latin typeface="Arial MT"/>
                <a:cs typeface="Arial MT"/>
              </a:rPr>
              <a:t>di quello</a:t>
            </a:r>
            <a:r>
              <a:rPr sz="1700" spc="-5" dirty="0">
                <a:solidFill>
                  <a:srgbClr val="000000"/>
                </a:solidFill>
                <a:latin typeface="Arial MT"/>
                <a:cs typeface="Arial MT"/>
              </a:rPr>
              <a:t> integrativo)</a:t>
            </a:r>
            <a:endParaRPr sz="1700" dirty="0">
              <a:solidFill>
                <a:srgbClr val="000000"/>
              </a:solidFill>
              <a:latin typeface="Arial MT"/>
              <a:cs typeface="Arial MT"/>
            </a:endParaRPr>
          </a:p>
          <a:p>
            <a:pPr>
              <a:lnSpc>
                <a:spcPct val="100000"/>
              </a:lnSpc>
              <a:spcBef>
                <a:spcPts val="20"/>
              </a:spcBef>
              <a:buClr>
                <a:srgbClr val="8EC0C1"/>
              </a:buClr>
              <a:buFont typeface="Wingdings"/>
              <a:buChar char=""/>
            </a:pPr>
            <a:endParaRPr sz="1550" dirty="0">
              <a:solidFill>
                <a:srgbClr val="000000"/>
              </a:solidFill>
              <a:latin typeface="Arial MT"/>
              <a:cs typeface="Arial MT"/>
            </a:endParaRPr>
          </a:p>
          <a:p>
            <a:pPr marL="356870" indent="-344805">
              <a:lnSpc>
                <a:spcPct val="100000"/>
              </a:lnSpc>
              <a:buClr>
                <a:srgbClr val="8EC0C1"/>
              </a:buClr>
              <a:buSzPct val="88235"/>
              <a:buFont typeface="Wingdings"/>
              <a:buChar char=""/>
              <a:tabLst>
                <a:tab pos="356870" algn="l"/>
                <a:tab pos="357505" algn="l"/>
              </a:tabLst>
            </a:pPr>
            <a:r>
              <a:rPr sz="1700" dirty="0">
                <a:solidFill>
                  <a:srgbClr val="000000"/>
                </a:solidFill>
                <a:latin typeface="Arial MT"/>
                <a:cs typeface="Arial MT"/>
              </a:rPr>
              <a:t>Comunicazione</a:t>
            </a:r>
            <a:r>
              <a:rPr sz="1700" spc="-20" dirty="0">
                <a:solidFill>
                  <a:srgbClr val="000000"/>
                </a:solidFill>
                <a:latin typeface="Arial MT"/>
                <a:cs typeface="Arial MT"/>
              </a:rPr>
              <a:t> </a:t>
            </a:r>
            <a:r>
              <a:rPr sz="1700" dirty="0">
                <a:solidFill>
                  <a:srgbClr val="000000"/>
                </a:solidFill>
                <a:latin typeface="Arial MT"/>
                <a:cs typeface="Arial MT"/>
              </a:rPr>
              <a:t>della</a:t>
            </a:r>
            <a:r>
              <a:rPr sz="1700" spc="-20" dirty="0">
                <a:solidFill>
                  <a:srgbClr val="000000"/>
                </a:solidFill>
                <a:latin typeface="Arial MT"/>
                <a:cs typeface="Arial MT"/>
              </a:rPr>
              <a:t> </a:t>
            </a:r>
            <a:r>
              <a:rPr sz="1700" spc="-5" dirty="0">
                <a:solidFill>
                  <a:srgbClr val="000000"/>
                </a:solidFill>
                <a:latin typeface="Arial MT"/>
                <a:cs typeface="Arial MT"/>
              </a:rPr>
              <a:t>effettuazione</a:t>
            </a:r>
            <a:r>
              <a:rPr sz="1700" spc="40" dirty="0">
                <a:solidFill>
                  <a:srgbClr val="000000"/>
                </a:solidFill>
                <a:latin typeface="Arial MT"/>
                <a:cs typeface="Arial MT"/>
              </a:rPr>
              <a:t> </a:t>
            </a:r>
            <a:r>
              <a:rPr sz="1700" dirty="0">
                <a:solidFill>
                  <a:srgbClr val="000000"/>
                </a:solidFill>
                <a:latin typeface="Arial MT"/>
                <a:cs typeface="Arial MT"/>
              </a:rPr>
              <a:t>della</a:t>
            </a:r>
            <a:r>
              <a:rPr sz="1700" spc="-5" dirty="0">
                <a:solidFill>
                  <a:srgbClr val="000000"/>
                </a:solidFill>
                <a:latin typeface="Arial MT"/>
                <a:cs typeface="Arial MT"/>
              </a:rPr>
              <a:t> </a:t>
            </a:r>
            <a:r>
              <a:rPr sz="1700" dirty="0">
                <a:solidFill>
                  <a:srgbClr val="000000"/>
                </a:solidFill>
                <a:latin typeface="Arial MT"/>
                <a:cs typeface="Arial MT"/>
              </a:rPr>
              <a:t>assunzione</a:t>
            </a:r>
          </a:p>
        </p:txBody>
      </p:sp>
      <p:sp>
        <p:nvSpPr>
          <p:cNvPr id="5" name="object 5"/>
          <p:cNvSpPr txBox="1"/>
          <p:nvPr/>
        </p:nvSpPr>
        <p:spPr>
          <a:xfrm>
            <a:off x="609091" y="170179"/>
            <a:ext cx="15303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MT"/>
                <a:cs typeface="Arial MT"/>
              </a:rPr>
              <a:t>3</a:t>
            </a:r>
            <a:endParaRPr sz="1800">
              <a:latin typeface="Arial MT"/>
              <a:cs typeface="Arial M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Retribuzioni segretari comunali</a:t>
            </a:r>
            <a:endParaRPr lang="it-IT" dirty="0"/>
          </a:p>
        </p:txBody>
      </p:sp>
      <p:sp>
        <p:nvSpPr>
          <p:cNvPr id="3" name="Segnaposto testo 2"/>
          <p:cNvSpPr>
            <a:spLocks noGrp="1"/>
          </p:cNvSpPr>
          <p:nvPr>
            <p:ph idx="1"/>
          </p:nvPr>
        </p:nvSpPr>
        <p:spPr>
          <a:xfrm>
            <a:off x="1799336" y="2251049"/>
            <a:ext cx="8593327" cy="2154436"/>
          </a:xfrm>
        </p:spPr>
        <p:txBody>
          <a:bodyPr>
            <a:normAutofit fontScale="70000" lnSpcReduction="20000"/>
          </a:bodyPr>
          <a:lstStyle/>
          <a:p>
            <a:r>
              <a:rPr lang="it-IT" dirty="0"/>
              <a:t>Nessun altro riferimento è stato rinvenuto, nella documentazione citata, a quegli </a:t>
            </a:r>
            <a:r>
              <a:rPr lang="it-IT" i="1" dirty="0"/>
              <a:t>“strumenti per la determinazione monetaria della maggiorazione della retribuzione di posizione</a:t>
            </a:r>
            <a:r>
              <a:rPr lang="it-IT" dirty="0"/>
              <a:t>” che, richiesti dal citato CCNL 22.12.2003, costituiscono i “</a:t>
            </a:r>
            <a:r>
              <a:rPr lang="it-IT" i="1" dirty="0"/>
              <a:t>parametri</a:t>
            </a:r>
            <a:r>
              <a:rPr lang="it-IT" dirty="0"/>
              <a:t>” indispensabili per la corretta quantificazione monetaria dell’impegno richiesto e retribuito, nel caso di specie, in modo evidentemente discrezionale.</a:t>
            </a:r>
          </a:p>
          <a:p>
            <a:endParaRPr lang="it-IT" dirty="0"/>
          </a:p>
        </p:txBody>
      </p:sp>
    </p:spTree>
    <p:extLst>
      <p:ext uri="{BB962C8B-B14F-4D97-AF65-F5344CB8AC3E}">
        <p14:creationId xmlns:p14="http://schemas.microsoft.com/office/powerpoint/2010/main" val="4177043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Verifiche su retribuzione segretario</a:t>
            </a:r>
            <a:endParaRPr lang="it-IT" dirty="0"/>
          </a:p>
        </p:txBody>
      </p:sp>
      <p:sp>
        <p:nvSpPr>
          <p:cNvPr id="3" name="Segnaposto testo 2"/>
          <p:cNvSpPr>
            <a:spLocks noGrp="1"/>
          </p:cNvSpPr>
          <p:nvPr>
            <p:ph idx="1"/>
          </p:nvPr>
        </p:nvSpPr>
        <p:spPr>
          <a:xfrm>
            <a:off x="1799336" y="2251049"/>
            <a:ext cx="8593327" cy="4308872"/>
          </a:xfrm>
        </p:spPr>
        <p:txBody>
          <a:bodyPr>
            <a:normAutofit fontScale="70000" lnSpcReduction="20000"/>
          </a:bodyPr>
          <a:lstStyle/>
          <a:p>
            <a:r>
              <a:rPr lang="it-IT" dirty="0"/>
              <a:t>È stato rilevato, al riguardo, che</a:t>
            </a:r>
            <a:r>
              <a:rPr lang="it-IT" i="1" dirty="0"/>
              <a:t> “l’accurata rilevazione – operata nell’accordo integrativo – delle condizioni soggettive ed oggettive da prendere in considerazione per corrispondere la maggiorazione in discussione, si presenta strettamente funzionale alla natura eventuale del beneficio nonché alla prevista graduazione della misura in cui può essere concesso: ciò implica, in primo luogo, che il provvedimento di conferimento rechi un’esaustiva esposizione delle attività affidate al segretario –aggiuntive, o comunque rientranti in quelle peculiari indicate nelle tabelle allegate al contratto integrativo – ed, in relazione ad esse, indichi motivatamente percentuale di attribuzione</a:t>
            </a:r>
            <a:r>
              <a:rPr lang="it-IT" i="1" dirty="0" smtClean="0"/>
              <a:t>” </a:t>
            </a:r>
            <a:r>
              <a:rPr lang="it-IT" i="1" dirty="0"/>
              <a:t>riconosciuta, nella fattispecie, in maniera probabilmente, senza</a:t>
            </a:r>
            <a:r>
              <a:rPr lang="it-IT" dirty="0"/>
              <a:t> alcun criterio di quantificazione e, pertanto, in violazione dell’art.1del CCINL dei Segretari comunali e provinciali </a:t>
            </a:r>
            <a:r>
              <a:rPr lang="it-IT" dirty="0" smtClean="0"/>
              <a:t>22.12.2003.</a:t>
            </a:r>
            <a:endParaRPr lang="it-IT" dirty="0"/>
          </a:p>
          <a:p>
            <a:endParaRPr lang="it-IT" dirty="0"/>
          </a:p>
        </p:txBody>
      </p:sp>
    </p:spTree>
    <p:extLst>
      <p:ext uri="{BB962C8B-B14F-4D97-AF65-F5344CB8AC3E}">
        <p14:creationId xmlns:p14="http://schemas.microsoft.com/office/powerpoint/2010/main" val="38818110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Controllo stipendi segretario</a:t>
            </a:r>
            <a:endParaRPr lang="it-IT" dirty="0"/>
          </a:p>
        </p:txBody>
      </p:sp>
      <p:sp>
        <p:nvSpPr>
          <p:cNvPr id="3" name="Segnaposto testo 2"/>
          <p:cNvSpPr>
            <a:spLocks noGrp="1"/>
          </p:cNvSpPr>
          <p:nvPr>
            <p:ph idx="1"/>
          </p:nvPr>
        </p:nvSpPr>
        <p:spPr>
          <a:xfrm>
            <a:off x="1799336" y="2251049"/>
            <a:ext cx="8593327" cy="4308872"/>
          </a:xfrm>
        </p:spPr>
        <p:txBody>
          <a:bodyPr>
            <a:normAutofit fontScale="70000" lnSpcReduction="20000"/>
          </a:bodyPr>
          <a:lstStyle/>
          <a:p>
            <a:r>
              <a:rPr lang="it-IT" dirty="0"/>
              <a:t>Quanto sopra, anche alla luce del recentissimo Accordo del 28 gennaio </a:t>
            </a:r>
            <a:r>
              <a:rPr lang="it-IT" dirty="0" smtClean="0"/>
              <a:t>2021 </a:t>
            </a:r>
            <a:r>
              <a:rPr lang="it-IT" dirty="0"/>
              <a:t>sull’interpretazione autentica della norma in esame, ai sensi del quale “</a:t>
            </a:r>
            <a:r>
              <a:rPr lang="it-IT" i="1" dirty="0"/>
              <a:t>La previsione dell’art. 41, c. 5 del CCNL del 16.5.2001 (quadriennio 1998-2001 e biennio 1998-1999) deve essere interpretata nel senso che gli enti assicurano, nell’ambito delle risorse disponibili e nel rispetto della capacità di spesa, che l’allineamento della retribuzione di posizione del Segretario si applichi sia alla retribuzione di posizione del dirigente assunto con contratto a tempo indeterminato, sia a quella del dirigente assunto con contratto a tempo determinato nel caso in cui la retribuzione di posizione di quest’ultimo sia stata determinata esclusivamente in applicazione dei limiti e delle disposizioni previste dalla contrattazione collettiva nazionale della Dirigenza degli Enti Locali e, quindi, a seguito di regolare pesatura della posizione dirigenziale”.</a:t>
            </a:r>
            <a:endParaRPr lang="it-IT" dirty="0"/>
          </a:p>
          <a:p>
            <a:endParaRPr lang="it-IT" dirty="0"/>
          </a:p>
        </p:txBody>
      </p:sp>
    </p:spTree>
    <p:extLst>
      <p:ext uri="{BB962C8B-B14F-4D97-AF65-F5344CB8AC3E}">
        <p14:creationId xmlns:p14="http://schemas.microsoft.com/office/powerpoint/2010/main" val="5497293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Verifiche stipendi segretari</a:t>
            </a:r>
            <a:endParaRPr lang="it-IT" dirty="0"/>
          </a:p>
        </p:txBody>
      </p:sp>
      <p:sp>
        <p:nvSpPr>
          <p:cNvPr id="3" name="Segnaposto testo 2"/>
          <p:cNvSpPr>
            <a:spLocks noGrp="1"/>
          </p:cNvSpPr>
          <p:nvPr>
            <p:ph idx="1"/>
          </p:nvPr>
        </p:nvSpPr>
        <p:spPr>
          <a:xfrm>
            <a:off x="1799336" y="2251049"/>
            <a:ext cx="8593327" cy="4924425"/>
          </a:xfrm>
        </p:spPr>
        <p:txBody>
          <a:bodyPr>
            <a:normAutofit fontScale="70000" lnSpcReduction="20000"/>
          </a:bodyPr>
          <a:lstStyle/>
          <a:p>
            <a:r>
              <a:rPr lang="it-IT" dirty="0"/>
              <a:t>Come evidenziato dall’ARAN, nell’Orientamento applicativo SEG041,“(…)</a:t>
            </a:r>
            <a:r>
              <a:rPr lang="it-IT" i="1" dirty="0"/>
              <a:t>si deve ricordare anche che allo stesso (Segretario comunale), l’indennità di risultato non può essere erogata in modo automatico e per il solo servizio prestato; infatti, l’art.42 del CCNL dei segretari comunali e provinciali del 16.5.2001, stabilisce che la corresponsione di tale voce retributiva può avvenire solo nel rispetto delle precise condizioni e modalità ivi stabilite e cioè:(…)</a:t>
            </a:r>
            <a:endParaRPr lang="it-IT" dirty="0"/>
          </a:p>
          <a:p>
            <a:pPr lvl="0"/>
            <a:r>
              <a:rPr lang="it-IT" i="1" dirty="0"/>
              <a:t>preventiva fissazione e formale conferimento al segretario di precisi obiettivi, tenendo conto del complesso degli incarichi aggiuntivi conferiti, ad eccezione dell’incarico di funzione di Direttore Generale;</a:t>
            </a:r>
            <a:endParaRPr lang="it-IT" dirty="0"/>
          </a:p>
          <a:p>
            <a:pPr lvl="0"/>
            <a:r>
              <a:rPr lang="it-IT" i="1" dirty="0"/>
              <a:t>valutazione annuale degli obiettivi e dei risultati conseguiti dal segretario da parte degli enti che, a tal fine, utilizzano, con gli opportuni adattamenti, la disciplina adottata, in coerenza con le previsioni del Titolo II del d.lgs. n. 150/2009, in materia di definizione di misurazione, valutazione e trasparenza della performance</a:t>
            </a:r>
            <a:r>
              <a:rPr lang="it-IT" i="1" dirty="0" smtClean="0"/>
              <a:t>”.</a:t>
            </a:r>
            <a:endParaRPr lang="it-IT" dirty="0"/>
          </a:p>
          <a:p>
            <a:endParaRPr lang="it-IT" dirty="0"/>
          </a:p>
        </p:txBody>
      </p:sp>
    </p:spTree>
    <p:extLst>
      <p:ext uri="{BB962C8B-B14F-4D97-AF65-F5344CB8AC3E}">
        <p14:creationId xmlns:p14="http://schemas.microsoft.com/office/powerpoint/2010/main" val="30245725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Verifiche </a:t>
            </a:r>
            <a:r>
              <a:rPr lang="it-IT" smtClean="0"/>
              <a:t>stipendi segretario</a:t>
            </a:r>
            <a:endParaRPr lang="it-IT"/>
          </a:p>
        </p:txBody>
      </p:sp>
      <p:sp>
        <p:nvSpPr>
          <p:cNvPr id="3" name="Segnaposto testo 2"/>
          <p:cNvSpPr>
            <a:spLocks noGrp="1"/>
          </p:cNvSpPr>
          <p:nvPr>
            <p:ph idx="1"/>
          </p:nvPr>
        </p:nvSpPr>
        <p:spPr>
          <a:xfrm>
            <a:off x="1799336" y="2251049"/>
            <a:ext cx="8593327" cy="4308872"/>
          </a:xfrm>
        </p:spPr>
        <p:txBody>
          <a:bodyPr>
            <a:normAutofit fontScale="70000" lnSpcReduction="20000"/>
          </a:bodyPr>
          <a:lstStyle/>
          <a:p>
            <a:r>
              <a:rPr lang="it-IT" i="1" dirty="0" smtClean="0"/>
              <a:t>“</a:t>
            </a:r>
            <a:r>
              <a:rPr lang="it-IT" i="1" dirty="0"/>
              <a:t>Con ciò è stato violato un secondo fondamentale principio, quello della separazione fra funzioni di indirizzo e compiti di gestione, che l’articolo 1, comma 2, del D.lgs.286/99 qualifica quale inderogabile e che va, perciò, declinato anche in relazione alla valutazione dei segretari, per il richiamo operato dall’articolo 42, comma 3, seppur con gli adattamenti che le ridotte dimensioni dell’ente debbono suggerire. Il principio esclude che la valutazione dei risultati dei segretari, attività tecnica, possa essere rimessa a personale politico, cui sono commessi poteri di indirizzo(…) La medesima Corte dei conti38, stigmatizzava, altresì, il fatto che l’erogazione fosse stata disposta con atto dell’organo di indirizzo politico, sulla base di una relazione redatta dal medesimo segretario, “con ciò risultando palesemente disatteso il fondamentale principio di terzietà/obiettività della funzione di valutazione dei dirigenti”.</a:t>
            </a:r>
            <a:endParaRPr lang="it-IT" dirty="0"/>
          </a:p>
          <a:p>
            <a:endParaRPr lang="it-IT" dirty="0"/>
          </a:p>
        </p:txBody>
      </p:sp>
    </p:spTree>
    <p:extLst>
      <p:ext uri="{BB962C8B-B14F-4D97-AF65-F5344CB8AC3E}">
        <p14:creationId xmlns:p14="http://schemas.microsoft.com/office/powerpoint/2010/main" val="1183291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304414" y="670052"/>
            <a:ext cx="226695" cy="299720"/>
          </a:xfrm>
          <a:prstGeom prst="rect">
            <a:avLst/>
          </a:prstGeom>
        </p:spPr>
        <p:txBody>
          <a:bodyPr vert="horz" wrap="square" lIns="0" tIns="12700" rIns="0" bIns="0" rtlCol="0">
            <a:spAutoFit/>
          </a:bodyPr>
          <a:lstStyle/>
          <a:p>
            <a:pPr marL="12700">
              <a:lnSpc>
                <a:spcPct val="100000"/>
              </a:lnSpc>
              <a:spcBef>
                <a:spcPts val="100"/>
              </a:spcBef>
            </a:pPr>
            <a:r>
              <a:rPr sz="1800" spc="-175" dirty="0">
                <a:solidFill>
                  <a:srgbClr val="8EC0C1"/>
                </a:solidFill>
                <a:latin typeface="Lucida Sans Unicode"/>
                <a:cs typeface="Lucida Sans Unicode"/>
              </a:rPr>
              <a:t>◤</a:t>
            </a:r>
            <a:endParaRPr sz="1800">
              <a:latin typeface="Lucida Sans Unicode"/>
              <a:cs typeface="Lucida Sans Unicode"/>
            </a:endParaRPr>
          </a:p>
        </p:txBody>
      </p:sp>
      <p:sp>
        <p:nvSpPr>
          <p:cNvPr id="3" name="object 3"/>
          <p:cNvSpPr txBox="1">
            <a:spLocks noGrp="1"/>
          </p:cNvSpPr>
          <p:nvPr>
            <p:ph type="title"/>
          </p:nvPr>
        </p:nvSpPr>
        <p:spPr>
          <a:xfrm>
            <a:off x="2895600" y="431245"/>
            <a:ext cx="7604125" cy="443070"/>
          </a:xfrm>
          <a:prstGeom prst="rect">
            <a:avLst/>
          </a:prstGeom>
        </p:spPr>
        <p:txBody>
          <a:bodyPr vert="horz" wrap="square" lIns="0" tIns="12065" rIns="0" bIns="0" rtlCol="0">
            <a:spAutoFit/>
          </a:bodyPr>
          <a:lstStyle/>
          <a:p>
            <a:pPr marL="12700">
              <a:lnSpc>
                <a:spcPct val="100000"/>
              </a:lnSpc>
              <a:spcBef>
                <a:spcPts val="95"/>
              </a:spcBef>
            </a:pPr>
            <a:r>
              <a:rPr sz="2800" spc="-5" dirty="0">
                <a:solidFill>
                  <a:srgbClr val="000000"/>
                </a:solidFill>
              </a:rPr>
              <a:t>LE</a:t>
            </a:r>
            <a:r>
              <a:rPr sz="2800" spc="-20" dirty="0">
                <a:solidFill>
                  <a:srgbClr val="000000"/>
                </a:solidFill>
              </a:rPr>
              <a:t> </a:t>
            </a:r>
            <a:r>
              <a:rPr sz="2800" spc="-5" dirty="0">
                <a:solidFill>
                  <a:srgbClr val="000000"/>
                </a:solidFill>
              </a:rPr>
              <a:t>CONDIZIONI</a:t>
            </a:r>
            <a:r>
              <a:rPr sz="2800" spc="30" dirty="0">
                <a:solidFill>
                  <a:srgbClr val="000000"/>
                </a:solidFill>
              </a:rPr>
              <a:t> </a:t>
            </a:r>
            <a:r>
              <a:rPr sz="2800" spc="-5" dirty="0">
                <a:solidFill>
                  <a:srgbClr val="000000"/>
                </a:solidFill>
              </a:rPr>
              <a:t>PER</a:t>
            </a:r>
            <a:r>
              <a:rPr sz="2800" spc="-15" dirty="0">
                <a:solidFill>
                  <a:srgbClr val="000000"/>
                </a:solidFill>
              </a:rPr>
              <a:t> LE</a:t>
            </a:r>
            <a:r>
              <a:rPr sz="2800" spc="-180" dirty="0">
                <a:solidFill>
                  <a:srgbClr val="000000"/>
                </a:solidFill>
              </a:rPr>
              <a:t> </a:t>
            </a:r>
            <a:r>
              <a:rPr sz="2800" spc="-5" dirty="0">
                <a:solidFill>
                  <a:srgbClr val="000000"/>
                </a:solidFill>
              </a:rPr>
              <a:t>ASSUNZIONI</a:t>
            </a:r>
          </a:p>
        </p:txBody>
      </p:sp>
      <p:sp>
        <p:nvSpPr>
          <p:cNvPr id="4" name="object 4"/>
          <p:cNvSpPr txBox="1"/>
          <p:nvPr/>
        </p:nvSpPr>
        <p:spPr>
          <a:xfrm>
            <a:off x="2743200" y="1066800"/>
            <a:ext cx="7583805" cy="5275802"/>
          </a:xfrm>
          <a:prstGeom prst="rect">
            <a:avLst/>
          </a:prstGeom>
        </p:spPr>
        <p:txBody>
          <a:bodyPr vert="horz" wrap="square" lIns="0" tIns="13335" rIns="0" bIns="0" rtlCol="0">
            <a:spAutoFit/>
          </a:bodyPr>
          <a:lstStyle/>
          <a:p>
            <a:pPr>
              <a:lnSpc>
                <a:spcPct val="100000"/>
              </a:lnSpc>
              <a:spcBef>
                <a:spcPts val="55"/>
              </a:spcBef>
            </a:pPr>
            <a:endParaRPr sz="1700" dirty="0">
              <a:solidFill>
                <a:srgbClr val="000000"/>
              </a:solidFill>
              <a:latin typeface="Arial MT"/>
              <a:cs typeface="Arial MT"/>
            </a:endParaRPr>
          </a:p>
          <a:p>
            <a:pPr marL="356870" indent="-344805">
              <a:lnSpc>
                <a:spcPct val="100000"/>
              </a:lnSpc>
              <a:buClr>
                <a:srgbClr val="8EC0C1"/>
              </a:buClr>
              <a:buSzPct val="89285"/>
              <a:buFont typeface="Wingdings"/>
              <a:buChar char=""/>
              <a:tabLst>
                <a:tab pos="356870" algn="l"/>
                <a:tab pos="357505" algn="l"/>
              </a:tabLst>
            </a:pPr>
            <a:r>
              <a:rPr sz="1700" dirty="0">
                <a:solidFill>
                  <a:srgbClr val="000000"/>
                </a:solidFill>
                <a:latin typeface="Arial MT"/>
                <a:cs typeface="Arial MT"/>
              </a:rPr>
              <a:t>Rispetto nell’anno precedente del tetto di spesa del personale;</a:t>
            </a:r>
          </a:p>
          <a:p>
            <a:pPr>
              <a:lnSpc>
                <a:spcPct val="100000"/>
              </a:lnSpc>
              <a:spcBef>
                <a:spcPts val="45"/>
              </a:spcBef>
              <a:buClr>
                <a:srgbClr val="8EC0C1"/>
              </a:buClr>
              <a:buFont typeface="Wingdings"/>
              <a:buChar char=""/>
            </a:pPr>
            <a:endParaRPr sz="1700" dirty="0">
              <a:solidFill>
                <a:srgbClr val="000000"/>
              </a:solidFill>
              <a:latin typeface="Arial MT"/>
              <a:cs typeface="Arial MT"/>
            </a:endParaRPr>
          </a:p>
          <a:p>
            <a:pPr marL="356870" indent="-344805">
              <a:lnSpc>
                <a:spcPct val="100000"/>
              </a:lnSpc>
              <a:buClr>
                <a:srgbClr val="8EC0C1"/>
              </a:buClr>
              <a:buSzPct val="89285"/>
              <a:buFont typeface="Wingdings"/>
              <a:buChar char=""/>
              <a:tabLst>
                <a:tab pos="356870" algn="l"/>
                <a:tab pos="357505" algn="l"/>
              </a:tabLst>
            </a:pPr>
            <a:r>
              <a:rPr sz="1700" dirty="0">
                <a:solidFill>
                  <a:srgbClr val="000000"/>
                </a:solidFill>
                <a:latin typeface="Arial MT"/>
                <a:cs typeface="Arial MT"/>
              </a:rPr>
              <a:t>Attestazione che non vi sono dipendenti in eccedenza e/o in sovrannumero;</a:t>
            </a:r>
          </a:p>
          <a:p>
            <a:pPr>
              <a:lnSpc>
                <a:spcPct val="100000"/>
              </a:lnSpc>
              <a:spcBef>
                <a:spcPts val="40"/>
              </a:spcBef>
              <a:buClr>
                <a:srgbClr val="8EC0C1"/>
              </a:buClr>
              <a:buFont typeface="Wingdings"/>
              <a:buChar char=""/>
            </a:pPr>
            <a:endParaRPr sz="1700" dirty="0">
              <a:solidFill>
                <a:srgbClr val="000000"/>
              </a:solidFill>
              <a:latin typeface="Arial MT"/>
              <a:cs typeface="Arial MT"/>
            </a:endParaRPr>
          </a:p>
          <a:p>
            <a:pPr marL="356870" indent="-344805">
              <a:lnSpc>
                <a:spcPct val="100000"/>
              </a:lnSpc>
              <a:buClr>
                <a:srgbClr val="8EC0C1"/>
              </a:buClr>
              <a:buSzPct val="89285"/>
              <a:buFont typeface="Wingdings"/>
              <a:buChar char=""/>
              <a:tabLst>
                <a:tab pos="356870" algn="l"/>
                <a:tab pos="357505" algn="l"/>
              </a:tabLst>
            </a:pPr>
            <a:r>
              <a:rPr sz="1700" dirty="0">
                <a:solidFill>
                  <a:srgbClr val="000000"/>
                </a:solidFill>
                <a:latin typeface="Arial MT"/>
                <a:cs typeface="Arial MT"/>
              </a:rPr>
              <a:t>Adozione del piano delle azioni positive o delle pari opportunità</a:t>
            </a:r>
          </a:p>
          <a:p>
            <a:pPr>
              <a:lnSpc>
                <a:spcPct val="100000"/>
              </a:lnSpc>
              <a:buClr>
                <a:srgbClr val="8EC0C1"/>
              </a:buClr>
              <a:buFont typeface="Wingdings"/>
              <a:buChar char=""/>
            </a:pPr>
            <a:endParaRPr sz="1700" dirty="0">
              <a:solidFill>
                <a:srgbClr val="000000"/>
              </a:solidFill>
              <a:latin typeface="Arial MT"/>
              <a:cs typeface="Arial MT"/>
            </a:endParaRPr>
          </a:p>
          <a:p>
            <a:pPr marL="356870" indent="-344805">
              <a:lnSpc>
                <a:spcPct val="100000"/>
              </a:lnSpc>
              <a:spcBef>
                <a:spcPts val="5"/>
              </a:spcBef>
              <a:buClr>
                <a:srgbClr val="8EC0C1"/>
              </a:buClr>
              <a:buSzPct val="89285"/>
              <a:buFont typeface="Wingdings"/>
              <a:buChar char=""/>
              <a:tabLst>
                <a:tab pos="356870" algn="l"/>
                <a:tab pos="357505" algn="l"/>
              </a:tabLst>
            </a:pPr>
            <a:r>
              <a:rPr sz="1700" dirty="0">
                <a:solidFill>
                  <a:srgbClr val="000000"/>
                </a:solidFill>
                <a:latin typeface="Arial MT"/>
                <a:cs typeface="Arial MT"/>
              </a:rPr>
              <a:t>Attivazione della piattaforma telematica per la certificazione dei crediti;</a:t>
            </a:r>
          </a:p>
          <a:p>
            <a:pPr>
              <a:lnSpc>
                <a:spcPct val="100000"/>
              </a:lnSpc>
              <a:spcBef>
                <a:spcPts val="40"/>
              </a:spcBef>
              <a:buClr>
                <a:srgbClr val="8EC0C1"/>
              </a:buClr>
              <a:buFont typeface="Wingdings"/>
              <a:buChar char=""/>
            </a:pPr>
            <a:endParaRPr sz="1700" dirty="0">
              <a:solidFill>
                <a:srgbClr val="000000"/>
              </a:solidFill>
              <a:latin typeface="Arial MT"/>
              <a:cs typeface="Arial MT"/>
            </a:endParaRPr>
          </a:p>
          <a:p>
            <a:pPr marL="356870" marR="5080" indent="-344805">
              <a:lnSpc>
                <a:spcPct val="100000"/>
              </a:lnSpc>
              <a:buClr>
                <a:srgbClr val="8EC0C1"/>
              </a:buClr>
              <a:buSzPct val="89285"/>
              <a:buFont typeface="Wingdings"/>
              <a:buChar char=""/>
              <a:tabLst>
                <a:tab pos="356870" algn="l"/>
                <a:tab pos="357505" algn="l"/>
              </a:tabLst>
            </a:pPr>
            <a:r>
              <a:rPr sz="1700" dirty="0">
                <a:solidFill>
                  <a:srgbClr val="000000"/>
                </a:solidFill>
                <a:latin typeface="Arial MT"/>
                <a:cs typeface="Arial MT"/>
              </a:rPr>
              <a:t>Rispetto dei termini per l’adozione dei documenti contabili e per la trasmissione alla banca  dati delle amministrazioni pubbliche delle relative informazioni (pareri Corte Conti Campania  28/2020 e Puglia 37/2020 e parere sezione autonomie 10/2020 sul cd scavalco condiviso)</a:t>
            </a:r>
          </a:p>
          <a:p>
            <a:pPr>
              <a:lnSpc>
                <a:spcPct val="100000"/>
              </a:lnSpc>
              <a:spcBef>
                <a:spcPts val="45"/>
              </a:spcBef>
              <a:buClr>
                <a:srgbClr val="8EC0C1"/>
              </a:buClr>
              <a:buFont typeface="Wingdings"/>
              <a:buChar char=""/>
            </a:pPr>
            <a:endParaRPr sz="1700" dirty="0">
              <a:solidFill>
                <a:srgbClr val="000000"/>
              </a:solidFill>
              <a:latin typeface="Arial MT"/>
              <a:cs typeface="Arial MT"/>
            </a:endParaRPr>
          </a:p>
          <a:p>
            <a:pPr marL="356870" marR="232410" indent="-344805">
              <a:lnSpc>
                <a:spcPct val="100000"/>
              </a:lnSpc>
              <a:spcBef>
                <a:spcPts val="5"/>
              </a:spcBef>
              <a:buClr>
                <a:srgbClr val="8EC0C1"/>
              </a:buClr>
              <a:buSzPct val="89285"/>
              <a:buFont typeface="Wingdings"/>
              <a:buChar char=""/>
              <a:tabLst>
                <a:tab pos="356870" algn="l"/>
                <a:tab pos="357505" algn="l"/>
              </a:tabLst>
            </a:pPr>
            <a:r>
              <a:rPr sz="1700" dirty="0">
                <a:solidFill>
                  <a:srgbClr val="000000"/>
                </a:solidFill>
                <a:latin typeface="Arial MT"/>
                <a:cs typeface="Arial MT"/>
              </a:rPr>
              <a:t>A parere della Sezione di controllo della Corte dei Conti della Sardegna approvazione del  piano delle performance.</a:t>
            </a:r>
          </a:p>
          <a:p>
            <a:pPr>
              <a:lnSpc>
                <a:spcPct val="100000"/>
              </a:lnSpc>
              <a:spcBef>
                <a:spcPts val="50"/>
              </a:spcBef>
              <a:buClr>
                <a:srgbClr val="8EC0C1"/>
              </a:buClr>
              <a:buFont typeface="Wingdings"/>
              <a:buChar char=""/>
            </a:pPr>
            <a:endParaRPr sz="1700" dirty="0">
              <a:solidFill>
                <a:srgbClr val="000000"/>
              </a:solidFill>
              <a:latin typeface="Arial MT"/>
              <a:cs typeface="Arial MT"/>
            </a:endParaRPr>
          </a:p>
          <a:p>
            <a:pPr marL="356870" indent="-344805">
              <a:lnSpc>
                <a:spcPct val="100000"/>
              </a:lnSpc>
              <a:spcBef>
                <a:spcPts val="5"/>
              </a:spcBef>
              <a:buClr>
                <a:srgbClr val="8EC0C1"/>
              </a:buClr>
              <a:buSzPct val="89285"/>
              <a:buFont typeface="Wingdings"/>
              <a:buChar char=""/>
              <a:tabLst>
                <a:tab pos="356870" algn="l"/>
                <a:tab pos="357505" algn="l"/>
              </a:tabLst>
            </a:pPr>
            <a:r>
              <a:rPr sz="1700" dirty="0">
                <a:solidFill>
                  <a:srgbClr val="000000"/>
                </a:solidFill>
                <a:latin typeface="Arial MT"/>
                <a:cs typeface="Arial MT"/>
              </a:rPr>
              <a:t>Adozione della programmazione del fabbisogno ed invio alla FFPP tramite Sico</a:t>
            </a:r>
          </a:p>
        </p:txBody>
      </p:sp>
      <p:sp>
        <p:nvSpPr>
          <p:cNvPr id="5" name="object 5"/>
          <p:cNvSpPr txBox="1"/>
          <p:nvPr/>
        </p:nvSpPr>
        <p:spPr>
          <a:xfrm>
            <a:off x="609091" y="170179"/>
            <a:ext cx="15303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MT"/>
                <a:cs typeface="Arial MT"/>
              </a:rPr>
              <a:t>4</a:t>
            </a:r>
            <a:endParaRPr sz="1800">
              <a:latin typeface="Arial MT"/>
              <a:cs typeface="Arial M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304414" y="670052"/>
            <a:ext cx="226695" cy="299720"/>
          </a:xfrm>
          <a:prstGeom prst="rect">
            <a:avLst/>
          </a:prstGeom>
        </p:spPr>
        <p:txBody>
          <a:bodyPr vert="horz" wrap="square" lIns="0" tIns="12700" rIns="0" bIns="0" rtlCol="0">
            <a:spAutoFit/>
          </a:bodyPr>
          <a:lstStyle/>
          <a:p>
            <a:pPr marL="12700">
              <a:lnSpc>
                <a:spcPct val="100000"/>
              </a:lnSpc>
              <a:spcBef>
                <a:spcPts val="100"/>
              </a:spcBef>
            </a:pPr>
            <a:r>
              <a:rPr sz="1800" spc="-175" dirty="0">
                <a:solidFill>
                  <a:srgbClr val="8EC0C1"/>
                </a:solidFill>
                <a:latin typeface="Lucida Sans Unicode"/>
                <a:cs typeface="Lucida Sans Unicode"/>
              </a:rPr>
              <a:t>◤</a:t>
            </a:r>
            <a:endParaRPr sz="1800">
              <a:latin typeface="Lucida Sans Unicode"/>
              <a:cs typeface="Lucida Sans Unicode"/>
            </a:endParaRPr>
          </a:p>
        </p:txBody>
      </p:sp>
      <p:sp>
        <p:nvSpPr>
          <p:cNvPr id="6" name="object 6"/>
          <p:cNvSpPr txBox="1"/>
          <p:nvPr/>
        </p:nvSpPr>
        <p:spPr>
          <a:xfrm>
            <a:off x="3184651" y="778891"/>
            <a:ext cx="7306309" cy="1009650"/>
          </a:xfrm>
          <a:prstGeom prst="rect">
            <a:avLst/>
          </a:prstGeom>
        </p:spPr>
        <p:txBody>
          <a:bodyPr vert="horz" wrap="square" lIns="0" tIns="12065" rIns="0" bIns="0" rtlCol="0">
            <a:spAutoFit/>
          </a:bodyPr>
          <a:lstStyle/>
          <a:p>
            <a:pPr marR="5080" algn="r">
              <a:lnSpc>
                <a:spcPts val="3875"/>
              </a:lnSpc>
              <a:spcBef>
                <a:spcPts val="95"/>
              </a:spcBef>
            </a:pPr>
            <a:r>
              <a:rPr sz="3400" spc="-5" dirty="0">
                <a:solidFill>
                  <a:srgbClr val="000000"/>
                </a:solidFill>
                <a:latin typeface="Arial MT"/>
                <a:cs typeface="Arial MT"/>
              </a:rPr>
              <a:t>LA</a:t>
            </a:r>
            <a:r>
              <a:rPr sz="3400" spc="-204" dirty="0">
                <a:solidFill>
                  <a:srgbClr val="000000"/>
                </a:solidFill>
                <a:latin typeface="Arial MT"/>
                <a:cs typeface="Arial MT"/>
              </a:rPr>
              <a:t> </a:t>
            </a:r>
            <a:r>
              <a:rPr sz="3400" spc="-5" dirty="0">
                <a:solidFill>
                  <a:srgbClr val="000000"/>
                </a:solidFill>
                <a:latin typeface="Arial MT"/>
                <a:cs typeface="Arial MT"/>
              </a:rPr>
              <a:t>COMUNICAZIONE</a:t>
            </a:r>
            <a:r>
              <a:rPr sz="3400" spc="20" dirty="0">
                <a:solidFill>
                  <a:srgbClr val="000000"/>
                </a:solidFill>
                <a:latin typeface="Arial MT"/>
                <a:cs typeface="Arial MT"/>
              </a:rPr>
              <a:t> </a:t>
            </a:r>
            <a:r>
              <a:rPr sz="3400" spc="-5" dirty="0">
                <a:solidFill>
                  <a:srgbClr val="000000"/>
                </a:solidFill>
                <a:latin typeface="Arial MT"/>
                <a:cs typeface="Arial MT"/>
              </a:rPr>
              <a:t>EX</a:t>
            </a:r>
            <a:r>
              <a:rPr sz="3400" spc="-200" dirty="0">
                <a:solidFill>
                  <a:srgbClr val="000000"/>
                </a:solidFill>
                <a:latin typeface="Arial MT"/>
                <a:cs typeface="Arial MT"/>
              </a:rPr>
              <a:t> </a:t>
            </a:r>
            <a:r>
              <a:rPr sz="3400" spc="-15" dirty="0">
                <a:solidFill>
                  <a:srgbClr val="000000"/>
                </a:solidFill>
                <a:latin typeface="Arial MT"/>
                <a:cs typeface="Arial MT"/>
              </a:rPr>
              <a:t>ARTICOLO</a:t>
            </a:r>
            <a:endParaRPr sz="3400" dirty="0">
              <a:solidFill>
                <a:srgbClr val="000000"/>
              </a:solidFill>
              <a:latin typeface="Arial MT"/>
              <a:cs typeface="Arial MT"/>
            </a:endParaRPr>
          </a:p>
          <a:p>
            <a:pPr marR="5715" algn="r">
              <a:lnSpc>
                <a:spcPts val="3875"/>
              </a:lnSpc>
            </a:pPr>
            <a:r>
              <a:rPr sz="3400" spc="-5" dirty="0">
                <a:solidFill>
                  <a:srgbClr val="000000"/>
                </a:solidFill>
                <a:latin typeface="Arial MT"/>
                <a:cs typeface="Arial MT"/>
              </a:rPr>
              <a:t>34</a:t>
            </a:r>
            <a:r>
              <a:rPr sz="3400" spc="-80" dirty="0">
                <a:solidFill>
                  <a:srgbClr val="000000"/>
                </a:solidFill>
                <a:latin typeface="Arial MT"/>
                <a:cs typeface="Arial MT"/>
              </a:rPr>
              <a:t> </a:t>
            </a:r>
            <a:r>
              <a:rPr sz="3400" spc="-5" dirty="0">
                <a:solidFill>
                  <a:srgbClr val="000000"/>
                </a:solidFill>
                <a:latin typeface="Arial MT"/>
                <a:cs typeface="Arial MT"/>
              </a:rPr>
              <a:t>BIS</a:t>
            </a:r>
            <a:endParaRPr sz="3400" dirty="0">
              <a:solidFill>
                <a:srgbClr val="000000"/>
              </a:solidFill>
              <a:latin typeface="Arial MT"/>
              <a:cs typeface="Arial MT"/>
            </a:endParaRPr>
          </a:p>
        </p:txBody>
      </p:sp>
      <p:sp>
        <p:nvSpPr>
          <p:cNvPr id="7" name="object 7"/>
          <p:cNvSpPr txBox="1"/>
          <p:nvPr/>
        </p:nvSpPr>
        <p:spPr>
          <a:xfrm>
            <a:off x="2852673" y="2205608"/>
            <a:ext cx="7628255" cy="3683635"/>
          </a:xfrm>
          <a:prstGeom prst="rect">
            <a:avLst/>
          </a:prstGeom>
        </p:spPr>
        <p:txBody>
          <a:bodyPr vert="horz" wrap="square" lIns="0" tIns="12065" rIns="0" bIns="0" rtlCol="0">
            <a:spAutoFit/>
          </a:bodyPr>
          <a:lstStyle/>
          <a:p>
            <a:pPr marL="356870" marR="106045" indent="-344805">
              <a:lnSpc>
                <a:spcPct val="100000"/>
              </a:lnSpc>
              <a:spcBef>
                <a:spcPts val="95"/>
              </a:spcBef>
              <a:buClr>
                <a:srgbClr val="8EC0C1"/>
              </a:buClr>
              <a:buSzPct val="90625"/>
              <a:buFont typeface="Wingdings"/>
              <a:buChar char=""/>
              <a:tabLst>
                <a:tab pos="356870" algn="l"/>
                <a:tab pos="357505" algn="l"/>
              </a:tabLst>
            </a:pPr>
            <a:r>
              <a:rPr sz="1600" spc="-5" dirty="0">
                <a:solidFill>
                  <a:srgbClr val="000000"/>
                </a:solidFill>
                <a:latin typeface="Arial MT"/>
                <a:cs typeface="Arial MT"/>
              </a:rPr>
              <a:t>Comunicazione</a:t>
            </a:r>
            <a:r>
              <a:rPr sz="1600" spc="-10" dirty="0">
                <a:solidFill>
                  <a:srgbClr val="000000"/>
                </a:solidFill>
                <a:latin typeface="Arial MT"/>
                <a:cs typeface="Arial MT"/>
              </a:rPr>
              <a:t> </a:t>
            </a:r>
            <a:r>
              <a:rPr sz="1600" spc="-5" dirty="0">
                <a:solidFill>
                  <a:srgbClr val="000000"/>
                </a:solidFill>
                <a:latin typeface="Arial MT"/>
                <a:cs typeface="Arial MT"/>
              </a:rPr>
              <a:t>finalizzata</a:t>
            </a:r>
            <a:r>
              <a:rPr sz="1600" spc="-10" dirty="0">
                <a:solidFill>
                  <a:srgbClr val="000000"/>
                </a:solidFill>
                <a:latin typeface="Arial MT"/>
                <a:cs typeface="Arial MT"/>
              </a:rPr>
              <a:t> </a:t>
            </a:r>
            <a:r>
              <a:rPr sz="1600" spc="-5" dirty="0">
                <a:solidFill>
                  <a:srgbClr val="000000"/>
                </a:solidFill>
                <a:latin typeface="Arial MT"/>
                <a:cs typeface="Arial MT"/>
              </a:rPr>
              <a:t>alla</a:t>
            </a:r>
            <a:r>
              <a:rPr sz="1600" dirty="0">
                <a:solidFill>
                  <a:srgbClr val="000000"/>
                </a:solidFill>
                <a:latin typeface="Arial MT"/>
                <a:cs typeface="Arial MT"/>
              </a:rPr>
              <a:t> </a:t>
            </a:r>
            <a:r>
              <a:rPr sz="1600" spc="-5" dirty="0">
                <a:solidFill>
                  <a:srgbClr val="000000"/>
                </a:solidFill>
                <a:latin typeface="Arial MT"/>
                <a:cs typeface="Arial MT"/>
              </a:rPr>
              <a:t>eventuale</a:t>
            </a:r>
            <a:r>
              <a:rPr sz="1600" spc="10" dirty="0">
                <a:solidFill>
                  <a:srgbClr val="000000"/>
                </a:solidFill>
                <a:latin typeface="Arial MT"/>
                <a:cs typeface="Arial MT"/>
              </a:rPr>
              <a:t> </a:t>
            </a:r>
            <a:r>
              <a:rPr sz="1600" spc="-5" dirty="0">
                <a:solidFill>
                  <a:srgbClr val="000000"/>
                </a:solidFill>
                <a:latin typeface="Arial MT"/>
                <a:cs typeface="Arial MT"/>
              </a:rPr>
              <a:t>assegnazione</a:t>
            </a:r>
            <a:r>
              <a:rPr sz="1600" spc="-10" dirty="0">
                <a:solidFill>
                  <a:srgbClr val="000000"/>
                </a:solidFill>
                <a:latin typeface="Arial MT"/>
                <a:cs typeface="Arial MT"/>
              </a:rPr>
              <a:t> </a:t>
            </a:r>
            <a:r>
              <a:rPr sz="1600" spc="-5" dirty="0">
                <a:solidFill>
                  <a:srgbClr val="000000"/>
                </a:solidFill>
                <a:latin typeface="Arial MT"/>
                <a:cs typeface="Arial MT"/>
              </a:rPr>
              <a:t>di</a:t>
            </a:r>
            <a:r>
              <a:rPr sz="1600" spc="15" dirty="0">
                <a:solidFill>
                  <a:srgbClr val="000000"/>
                </a:solidFill>
                <a:latin typeface="Arial MT"/>
                <a:cs typeface="Arial MT"/>
              </a:rPr>
              <a:t> </a:t>
            </a:r>
            <a:r>
              <a:rPr sz="1600" spc="-5" dirty="0">
                <a:solidFill>
                  <a:srgbClr val="000000"/>
                </a:solidFill>
                <a:latin typeface="Arial MT"/>
                <a:cs typeface="Arial MT"/>
              </a:rPr>
              <a:t>personale</a:t>
            </a:r>
            <a:r>
              <a:rPr sz="1600" spc="15" dirty="0">
                <a:solidFill>
                  <a:srgbClr val="000000"/>
                </a:solidFill>
                <a:latin typeface="Arial MT"/>
                <a:cs typeface="Arial MT"/>
              </a:rPr>
              <a:t> </a:t>
            </a:r>
            <a:r>
              <a:rPr sz="1600" spc="-5" dirty="0">
                <a:solidFill>
                  <a:srgbClr val="000000"/>
                </a:solidFill>
                <a:latin typeface="Arial MT"/>
                <a:cs typeface="Arial MT"/>
              </a:rPr>
              <a:t>pubblico</a:t>
            </a:r>
            <a:r>
              <a:rPr sz="1600" spc="-10" dirty="0">
                <a:solidFill>
                  <a:srgbClr val="000000"/>
                </a:solidFill>
                <a:latin typeface="Arial MT"/>
                <a:cs typeface="Arial MT"/>
              </a:rPr>
              <a:t> </a:t>
            </a:r>
            <a:r>
              <a:rPr sz="1600" spc="-5" dirty="0">
                <a:solidFill>
                  <a:srgbClr val="000000"/>
                </a:solidFill>
                <a:latin typeface="Arial MT"/>
                <a:cs typeface="Arial MT"/>
              </a:rPr>
              <a:t>in </a:t>
            </a:r>
            <a:r>
              <a:rPr sz="1600" spc="-430" dirty="0">
                <a:solidFill>
                  <a:srgbClr val="000000"/>
                </a:solidFill>
                <a:latin typeface="Arial MT"/>
                <a:cs typeface="Arial MT"/>
              </a:rPr>
              <a:t> </a:t>
            </a:r>
            <a:r>
              <a:rPr sz="1600" spc="-5" dirty="0">
                <a:solidFill>
                  <a:srgbClr val="000000"/>
                </a:solidFill>
                <a:latin typeface="Arial MT"/>
                <a:cs typeface="Arial MT"/>
              </a:rPr>
              <a:t>disponibilità</a:t>
            </a:r>
            <a:endParaRPr sz="1600" dirty="0">
              <a:solidFill>
                <a:srgbClr val="000000"/>
              </a:solidFill>
              <a:latin typeface="Arial MT"/>
              <a:cs typeface="Arial MT"/>
            </a:endParaRPr>
          </a:p>
          <a:p>
            <a:pPr marL="356870" indent="-344805">
              <a:lnSpc>
                <a:spcPct val="100000"/>
              </a:lnSpc>
              <a:spcBef>
                <a:spcPts val="1595"/>
              </a:spcBef>
              <a:buClr>
                <a:srgbClr val="8EC0C1"/>
              </a:buClr>
              <a:buSzPct val="90625"/>
              <a:buFont typeface="Wingdings"/>
              <a:buChar char=""/>
              <a:tabLst>
                <a:tab pos="356870" algn="l"/>
                <a:tab pos="357505" algn="l"/>
              </a:tabLst>
            </a:pPr>
            <a:r>
              <a:rPr sz="1600" spc="-5" dirty="0">
                <a:solidFill>
                  <a:srgbClr val="000000"/>
                </a:solidFill>
                <a:latin typeface="Arial MT"/>
                <a:cs typeface="Arial MT"/>
              </a:rPr>
              <a:t>Comunicazione</a:t>
            </a:r>
            <a:r>
              <a:rPr sz="1600" spc="-15" dirty="0">
                <a:solidFill>
                  <a:srgbClr val="000000"/>
                </a:solidFill>
                <a:latin typeface="Arial MT"/>
                <a:cs typeface="Arial MT"/>
              </a:rPr>
              <a:t> </a:t>
            </a:r>
            <a:r>
              <a:rPr sz="1600" spc="-5" dirty="0">
                <a:solidFill>
                  <a:srgbClr val="000000"/>
                </a:solidFill>
                <a:latin typeface="Arial MT"/>
                <a:cs typeface="Arial MT"/>
              </a:rPr>
              <a:t>duplice:</a:t>
            </a:r>
            <a:r>
              <a:rPr sz="1600" dirty="0">
                <a:solidFill>
                  <a:srgbClr val="000000"/>
                </a:solidFill>
                <a:latin typeface="Arial MT"/>
                <a:cs typeface="Arial MT"/>
              </a:rPr>
              <a:t> </a:t>
            </a:r>
            <a:r>
              <a:rPr sz="1600" spc="-5" dirty="0">
                <a:solidFill>
                  <a:srgbClr val="000000"/>
                </a:solidFill>
                <a:latin typeface="Arial MT"/>
                <a:cs typeface="Arial MT"/>
              </a:rPr>
              <a:t>Funzione Pubblica</a:t>
            </a:r>
            <a:r>
              <a:rPr sz="1600" spc="-10" dirty="0">
                <a:solidFill>
                  <a:srgbClr val="000000"/>
                </a:solidFill>
                <a:latin typeface="Arial MT"/>
                <a:cs typeface="Arial MT"/>
              </a:rPr>
              <a:t> </a:t>
            </a:r>
            <a:r>
              <a:rPr sz="1600" spc="-5" dirty="0">
                <a:solidFill>
                  <a:srgbClr val="000000"/>
                </a:solidFill>
                <a:latin typeface="Arial MT"/>
                <a:cs typeface="Arial MT"/>
              </a:rPr>
              <a:t>e</a:t>
            </a:r>
            <a:r>
              <a:rPr sz="1600" spc="20" dirty="0">
                <a:solidFill>
                  <a:srgbClr val="000000"/>
                </a:solidFill>
                <a:latin typeface="Arial MT"/>
                <a:cs typeface="Arial MT"/>
              </a:rPr>
              <a:t> </a:t>
            </a:r>
            <a:r>
              <a:rPr sz="1600" spc="-5" dirty="0">
                <a:solidFill>
                  <a:srgbClr val="000000"/>
                </a:solidFill>
                <a:latin typeface="Arial MT"/>
                <a:cs typeface="Arial MT"/>
              </a:rPr>
              <a:t>strutture</a:t>
            </a:r>
            <a:r>
              <a:rPr sz="1600" spc="40" dirty="0">
                <a:solidFill>
                  <a:srgbClr val="000000"/>
                </a:solidFill>
                <a:latin typeface="Arial MT"/>
                <a:cs typeface="Arial MT"/>
              </a:rPr>
              <a:t> </a:t>
            </a:r>
            <a:r>
              <a:rPr sz="1600" spc="-5" dirty="0">
                <a:solidFill>
                  <a:srgbClr val="000000"/>
                </a:solidFill>
                <a:latin typeface="Arial MT"/>
                <a:cs typeface="Arial MT"/>
              </a:rPr>
              <a:t>regionale</a:t>
            </a:r>
            <a:r>
              <a:rPr sz="1600" dirty="0">
                <a:solidFill>
                  <a:srgbClr val="000000"/>
                </a:solidFill>
                <a:latin typeface="Arial MT"/>
                <a:cs typeface="Arial MT"/>
              </a:rPr>
              <a:t> </a:t>
            </a:r>
            <a:r>
              <a:rPr sz="1600" spc="-5" dirty="0">
                <a:solidFill>
                  <a:srgbClr val="000000"/>
                </a:solidFill>
                <a:latin typeface="Arial MT"/>
                <a:cs typeface="Arial MT"/>
              </a:rPr>
              <a:t>competente</a:t>
            </a:r>
            <a:endParaRPr sz="1600" dirty="0">
              <a:solidFill>
                <a:srgbClr val="000000"/>
              </a:solidFill>
              <a:latin typeface="Arial MT"/>
              <a:cs typeface="Arial MT"/>
            </a:endParaRPr>
          </a:p>
          <a:p>
            <a:pPr marL="356870" marR="5080" indent="-344805">
              <a:lnSpc>
                <a:spcPct val="100000"/>
              </a:lnSpc>
              <a:spcBef>
                <a:spcPts val="1600"/>
              </a:spcBef>
              <a:buClr>
                <a:srgbClr val="8EC0C1"/>
              </a:buClr>
              <a:buSzPct val="90625"/>
              <a:buFont typeface="Wingdings"/>
              <a:buChar char=""/>
              <a:tabLst>
                <a:tab pos="356870" algn="l"/>
                <a:tab pos="357505" algn="l"/>
              </a:tabLst>
            </a:pPr>
            <a:r>
              <a:rPr sz="1600" spc="-5" dirty="0">
                <a:solidFill>
                  <a:srgbClr val="000000"/>
                </a:solidFill>
                <a:latin typeface="Arial MT"/>
                <a:cs typeface="Arial MT"/>
              </a:rPr>
              <a:t>In</a:t>
            </a:r>
            <a:r>
              <a:rPr sz="1600" spc="20" dirty="0">
                <a:solidFill>
                  <a:srgbClr val="000000"/>
                </a:solidFill>
                <a:latin typeface="Arial MT"/>
                <a:cs typeface="Arial MT"/>
              </a:rPr>
              <a:t> </a:t>
            </a:r>
            <a:r>
              <a:rPr sz="1600" spc="-5" dirty="0">
                <a:solidFill>
                  <a:srgbClr val="000000"/>
                </a:solidFill>
                <a:latin typeface="Arial MT"/>
                <a:cs typeface="Arial MT"/>
              </a:rPr>
              <a:t>caso</a:t>
            </a:r>
            <a:r>
              <a:rPr sz="1600" spc="5" dirty="0">
                <a:solidFill>
                  <a:srgbClr val="000000"/>
                </a:solidFill>
                <a:latin typeface="Arial MT"/>
                <a:cs typeface="Arial MT"/>
              </a:rPr>
              <a:t> </a:t>
            </a:r>
            <a:r>
              <a:rPr sz="1600" spc="-5" dirty="0">
                <a:solidFill>
                  <a:srgbClr val="000000"/>
                </a:solidFill>
                <a:latin typeface="Arial MT"/>
                <a:cs typeface="Arial MT"/>
              </a:rPr>
              <a:t>di</a:t>
            </a:r>
            <a:r>
              <a:rPr sz="1600" dirty="0">
                <a:solidFill>
                  <a:srgbClr val="000000"/>
                </a:solidFill>
                <a:latin typeface="Arial MT"/>
                <a:cs typeface="Arial MT"/>
              </a:rPr>
              <a:t> </a:t>
            </a:r>
            <a:r>
              <a:rPr sz="1600" spc="-5" dirty="0">
                <a:solidFill>
                  <a:srgbClr val="000000"/>
                </a:solidFill>
                <a:latin typeface="Arial MT"/>
                <a:cs typeface="Arial MT"/>
              </a:rPr>
              <a:t>risposta</a:t>
            </a:r>
            <a:r>
              <a:rPr sz="1600" spc="20" dirty="0">
                <a:solidFill>
                  <a:srgbClr val="000000"/>
                </a:solidFill>
                <a:latin typeface="Arial MT"/>
                <a:cs typeface="Arial MT"/>
              </a:rPr>
              <a:t> </a:t>
            </a:r>
            <a:r>
              <a:rPr sz="1600" spc="-5" dirty="0">
                <a:solidFill>
                  <a:srgbClr val="000000"/>
                </a:solidFill>
                <a:latin typeface="Arial MT"/>
                <a:cs typeface="Arial MT"/>
              </a:rPr>
              <a:t>negativa o</a:t>
            </a:r>
            <a:r>
              <a:rPr sz="1600" spc="20" dirty="0">
                <a:solidFill>
                  <a:srgbClr val="000000"/>
                </a:solidFill>
                <a:latin typeface="Arial MT"/>
                <a:cs typeface="Arial MT"/>
              </a:rPr>
              <a:t> </a:t>
            </a:r>
            <a:r>
              <a:rPr sz="1600" spc="-5" dirty="0">
                <a:solidFill>
                  <a:srgbClr val="000000"/>
                </a:solidFill>
                <a:latin typeface="Arial MT"/>
                <a:cs typeface="Arial MT"/>
              </a:rPr>
              <a:t>di</a:t>
            </a:r>
            <a:r>
              <a:rPr sz="1600" spc="5" dirty="0">
                <a:solidFill>
                  <a:srgbClr val="000000"/>
                </a:solidFill>
                <a:latin typeface="Arial MT"/>
                <a:cs typeface="Arial MT"/>
              </a:rPr>
              <a:t> </a:t>
            </a:r>
            <a:r>
              <a:rPr sz="1600" spc="-5" dirty="0">
                <a:solidFill>
                  <a:srgbClr val="000000"/>
                </a:solidFill>
                <a:latin typeface="Arial MT"/>
                <a:cs typeface="Arial MT"/>
              </a:rPr>
              <a:t>mancata</a:t>
            </a:r>
            <a:r>
              <a:rPr sz="1600" spc="20" dirty="0">
                <a:solidFill>
                  <a:srgbClr val="000000"/>
                </a:solidFill>
                <a:latin typeface="Arial MT"/>
                <a:cs typeface="Arial MT"/>
              </a:rPr>
              <a:t> </a:t>
            </a:r>
            <a:r>
              <a:rPr sz="1600" spc="-5" dirty="0">
                <a:solidFill>
                  <a:srgbClr val="000000"/>
                </a:solidFill>
                <a:latin typeface="Arial MT"/>
                <a:cs typeface="Arial MT"/>
              </a:rPr>
              <a:t>risposta</a:t>
            </a:r>
            <a:r>
              <a:rPr sz="1600" spc="5" dirty="0">
                <a:solidFill>
                  <a:srgbClr val="000000"/>
                </a:solidFill>
                <a:latin typeface="Arial MT"/>
                <a:cs typeface="Arial MT"/>
              </a:rPr>
              <a:t> </a:t>
            </a:r>
            <a:r>
              <a:rPr sz="1600" spc="-5" dirty="0">
                <a:solidFill>
                  <a:srgbClr val="000000"/>
                </a:solidFill>
                <a:latin typeface="Arial MT"/>
                <a:cs typeface="Arial MT"/>
              </a:rPr>
              <a:t>entro</a:t>
            </a:r>
            <a:r>
              <a:rPr sz="1600" spc="30" dirty="0">
                <a:solidFill>
                  <a:srgbClr val="000000"/>
                </a:solidFill>
                <a:latin typeface="Arial MT"/>
                <a:cs typeface="Arial MT"/>
              </a:rPr>
              <a:t> </a:t>
            </a:r>
            <a:r>
              <a:rPr sz="1600" spc="-5" dirty="0">
                <a:solidFill>
                  <a:srgbClr val="000000"/>
                </a:solidFill>
                <a:latin typeface="Arial MT"/>
                <a:cs typeface="Arial MT"/>
              </a:rPr>
              <a:t>i</a:t>
            </a:r>
            <a:r>
              <a:rPr sz="1600" spc="10" dirty="0">
                <a:solidFill>
                  <a:srgbClr val="000000"/>
                </a:solidFill>
                <a:latin typeface="Arial MT"/>
                <a:cs typeface="Arial MT"/>
              </a:rPr>
              <a:t> </a:t>
            </a:r>
            <a:r>
              <a:rPr sz="1600" spc="-5" dirty="0">
                <a:solidFill>
                  <a:srgbClr val="000000"/>
                </a:solidFill>
                <a:latin typeface="Arial MT"/>
                <a:cs typeface="Arial MT"/>
              </a:rPr>
              <a:t>45</a:t>
            </a:r>
            <a:r>
              <a:rPr sz="1600" spc="5" dirty="0">
                <a:solidFill>
                  <a:srgbClr val="000000"/>
                </a:solidFill>
                <a:latin typeface="Arial MT"/>
                <a:cs typeface="Arial MT"/>
              </a:rPr>
              <a:t> </a:t>
            </a:r>
            <a:r>
              <a:rPr sz="1600" spc="-5" dirty="0">
                <a:solidFill>
                  <a:srgbClr val="000000"/>
                </a:solidFill>
                <a:latin typeface="Arial MT"/>
                <a:cs typeface="Arial MT"/>
              </a:rPr>
              <a:t>giorni</a:t>
            </a:r>
            <a:r>
              <a:rPr sz="1600" spc="10" dirty="0">
                <a:solidFill>
                  <a:srgbClr val="000000"/>
                </a:solidFill>
                <a:latin typeface="Arial MT"/>
                <a:cs typeface="Arial MT"/>
              </a:rPr>
              <a:t> </a:t>
            </a:r>
            <a:r>
              <a:rPr sz="1600" spc="-5" dirty="0">
                <a:solidFill>
                  <a:srgbClr val="000000"/>
                </a:solidFill>
                <a:latin typeface="Arial MT"/>
                <a:cs typeface="Arial MT"/>
              </a:rPr>
              <a:t>successivi</a:t>
            </a:r>
            <a:r>
              <a:rPr sz="1600" spc="-35" dirty="0">
                <a:solidFill>
                  <a:srgbClr val="000000"/>
                </a:solidFill>
                <a:latin typeface="Arial MT"/>
                <a:cs typeface="Arial MT"/>
              </a:rPr>
              <a:t> </a:t>
            </a:r>
            <a:r>
              <a:rPr sz="1600" spc="-5" dirty="0">
                <a:solidFill>
                  <a:srgbClr val="000000"/>
                </a:solidFill>
                <a:latin typeface="Arial MT"/>
                <a:cs typeface="Arial MT"/>
              </a:rPr>
              <a:t>alla </a:t>
            </a:r>
            <a:r>
              <a:rPr sz="1600" spc="-430" dirty="0">
                <a:solidFill>
                  <a:srgbClr val="000000"/>
                </a:solidFill>
                <a:latin typeface="Arial MT"/>
                <a:cs typeface="Arial MT"/>
              </a:rPr>
              <a:t> </a:t>
            </a:r>
            <a:r>
              <a:rPr sz="1600" spc="-5" dirty="0">
                <a:solidFill>
                  <a:srgbClr val="000000"/>
                </a:solidFill>
                <a:latin typeface="Arial MT"/>
                <a:cs typeface="Arial MT"/>
              </a:rPr>
              <a:t>ricezione</a:t>
            </a:r>
            <a:r>
              <a:rPr sz="1600" spc="-15" dirty="0">
                <a:solidFill>
                  <a:srgbClr val="000000"/>
                </a:solidFill>
                <a:latin typeface="Arial MT"/>
                <a:cs typeface="Arial MT"/>
              </a:rPr>
              <a:t> </a:t>
            </a:r>
            <a:r>
              <a:rPr sz="1600" spc="-5" dirty="0">
                <a:solidFill>
                  <a:srgbClr val="000000"/>
                </a:solidFill>
                <a:latin typeface="Arial MT"/>
                <a:cs typeface="Arial MT"/>
              </a:rPr>
              <a:t>da parte</a:t>
            </a:r>
            <a:r>
              <a:rPr sz="1600" spc="25" dirty="0">
                <a:solidFill>
                  <a:srgbClr val="000000"/>
                </a:solidFill>
                <a:latin typeface="Arial MT"/>
                <a:cs typeface="Arial MT"/>
              </a:rPr>
              <a:t> </a:t>
            </a:r>
            <a:r>
              <a:rPr sz="1600" spc="-5" dirty="0">
                <a:solidFill>
                  <a:srgbClr val="000000"/>
                </a:solidFill>
                <a:latin typeface="Arial MT"/>
                <a:cs typeface="Arial MT"/>
              </a:rPr>
              <a:t>della</a:t>
            </a:r>
            <a:r>
              <a:rPr sz="1600" spc="-15" dirty="0">
                <a:solidFill>
                  <a:srgbClr val="000000"/>
                </a:solidFill>
                <a:latin typeface="Arial MT"/>
                <a:cs typeface="Arial MT"/>
              </a:rPr>
              <a:t> </a:t>
            </a:r>
            <a:r>
              <a:rPr sz="1600" spc="-5" dirty="0">
                <a:solidFill>
                  <a:srgbClr val="000000"/>
                </a:solidFill>
                <a:latin typeface="Arial MT"/>
                <a:cs typeface="Arial MT"/>
              </a:rPr>
              <a:t>FFPP</a:t>
            </a:r>
            <a:r>
              <a:rPr sz="1600" spc="-25" dirty="0">
                <a:solidFill>
                  <a:srgbClr val="000000"/>
                </a:solidFill>
                <a:latin typeface="Arial MT"/>
                <a:cs typeface="Arial MT"/>
              </a:rPr>
              <a:t> </a:t>
            </a:r>
            <a:r>
              <a:rPr sz="1600" spc="-5" dirty="0">
                <a:solidFill>
                  <a:srgbClr val="000000"/>
                </a:solidFill>
                <a:latin typeface="Arial MT"/>
                <a:cs typeface="Arial MT"/>
              </a:rPr>
              <a:t>è</a:t>
            </a:r>
            <a:r>
              <a:rPr sz="1600" spc="10" dirty="0">
                <a:solidFill>
                  <a:srgbClr val="000000"/>
                </a:solidFill>
                <a:latin typeface="Arial MT"/>
                <a:cs typeface="Arial MT"/>
              </a:rPr>
              <a:t> </a:t>
            </a:r>
            <a:r>
              <a:rPr sz="1600" spc="-5" dirty="0">
                <a:solidFill>
                  <a:srgbClr val="000000"/>
                </a:solidFill>
                <a:latin typeface="Arial MT"/>
                <a:cs typeface="Arial MT"/>
              </a:rPr>
              <a:t>possibile</a:t>
            </a:r>
            <a:r>
              <a:rPr sz="1600" spc="-20" dirty="0">
                <a:solidFill>
                  <a:srgbClr val="000000"/>
                </a:solidFill>
                <a:latin typeface="Arial MT"/>
                <a:cs typeface="Arial MT"/>
              </a:rPr>
              <a:t> </a:t>
            </a:r>
            <a:r>
              <a:rPr sz="1600" spc="-5" dirty="0">
                <a:solidFill>
                  <a:srgbClr val="000000"/>
                </a:solidFill>
                <a:latin typeface="Arial MT"/>
                <a:cs typeface="Arial MT"/>
              </a:rPr>
              <a:t>dare</a:t>
            </a:r>
            <a:r>
              <a:rPr sz="1600" spc="5" dirty="0">
                <a:solidFill>
                  <a:srgbClr val="000000"/>
                </a:solidFill>
                <a:latin typeface="Arial MT"/>
                <a:cs typeface="Arial MT"/>
              </a:rPr>
              <a:t> </a:t>
            </a:r>
            <a:r>
              <a:rPr sz="1600" spc="-5" dirty="0">
                <a:solidFill>
                  <a:srgbClr val="000000"/>
                </a:solidFill>
                <a:latin typeface="Arial MT"/>
                <a:cs typeface="Arial MT"/>
              </a:rPr>
              <a:t>corso</a:t>
            </a:r>
            <a:r>
              <a:rPr sz="1600" spc="10" dirty="0">
                <a:solidFill>
                  <a:srgbClr val="000000"/>
                </a:solidFill>
                <a:latin typeface="Arial MT"/>
                <a:cs typeface="Arial MT"/>
              </a:rPr>
              <a:t> </a:t>
            </a:r>
            <a:r>
              <a:rPr sz="1600" spc="-5" dirty="0">
                <a:solidFill>
                  <a:srgbClr val="000000"/>
                </a:solidFill>
                <a:latin typeface="Arial MT"/>
                <a:cs typeface="Arial MT"/>
              </a:rPr>
              <a:t>alla</a:t>
            </a:r>
            <a:r>
              <a:rPr sz="1600" spc="-20" dirty="0">
                <a:solidFill>
                  <a:srgbClr val="000000"/>
                </a:solidFill>
                <a:latin typeface="Arial MT"/>
                <a:cs typeface="Arial MT"/>
              </a:rPr>
              <a:t> </a:t>
            </a:r>
            <a:r>
              <a:rPr sz="1600" spc="-5" dirty="0">
                <a:solidFill>
                  <a:srgbClr val="000000"/>
                </a:solidFill>
                <a:latin typeface="Arial MT"/>
                <a:cs typeface="Arial MT"/>
              </a:rPr>
              <a:t>assunzione</a:t>
            </a:r>
            <a:endParaRPr sz="1600" dirty="0">
              <a:solidFill>
                <a:srgbClr val="000000"/>
              </a:solidFill>
              <a:latin typeface="Arial MT"/>
              <a:cs typeface="Arial MT"/>
            </a:endParaRPr>
          </a:p>
          <a:p>
            <a:pPr marL="356870" indent="-344805">
              <a:lnSpc>
                <a:spcPct val="100000"/>
              </a:lnSpc>
              <a:spcBef>
                <a:spcPts val="1605"/>
              </a:spcBef>
              <a:buClr>
                <a:srgbClr val="8EC0C1"/>
              </a:buClr>
              <a:buSzPct val="90625"/>
              <a:buFont typeface="Wingdings"/>
              <a:buChar char=""/>
              <a:tabLst>
                <a:tab pos="356870" algn="l"/>
                <a:tab pos="357505" algn="l"/>
              </a:tabLst>
            </a:pPr>
            <a:r>
              <a:rPr sz="1600" spc="-5" dirty="0">
                <a:solidFill>
                  <a:srgbClr val="000000"/>
                </a:solidFill>
                <a:latin typeface="Arial MT"/>
                <a:cs typeface="Arial MT"/>
              </a:rPr>
              <a:t>Impossibilità</a:t>
            </a:r>
            <a:r>
              <a:rPr sz="1600" spc="-20" dirty="0">
                <a:solidFill>
                  <a:srgbClr val="000000"/>
                </a:solidFill>
                <a:latin typeface="Arial MT"/>
                <a:cs typeface="Arial MT"/>
              </a:rPr>
              <a:t> </a:t>
            </a:r>
            <a:r>
              <a:rPr sz="1600" spc="-10" dirty="0">
                <a:solidFill>
                  <a:srgbClr val="000000"/>
                </a:solidFill>
                <a:latin typeface="Arial MT"/>
                <a:cs typeface="Arial MT"/>
              </a:rPr>
              <a:t>per</a:t>
            </a:r>
            <a:r>
              <a:rPr sz="1600" spc="20" dirty="0">
                <a:solidFill>
                  <a:srgbClr val="000000"/>
                </a:solidFill>
                <a:latin typeface="Arial MT"/>
                <a:cs typeface="Arial MT"/>
              </a:rPr>
              <a:t> </a:t>
            </a:r>
            <a:r>
              <a:rPr sz="1600" spc="-5" dirty="0">
                <a:solidFill>
                  <a:srgbClr val="000000"/>
                </a:solidFill>
                <a:latin typeface="Arial MT"/>
                <a:cs typeface="Arial MT"/>
              </a:rPr>
              <a:t>l’ente di</a:t>
            </a:r>
            <a:r>
              <a:rPr sz="1600" spc="10" dirty="0">
                <a:solidFill>
                  <a:srgbClr val="000000"/>
                </a:solidFill>
                <a:latin typeface="Arial MT"/>
                <a:cs typeface="Arial MT"/>
              </a:rPr>
              <a:t> </a:t>
            </a:r>
            <a:r>
              <a:rPr sz="1600" spc="-10" dirty="0">
                <a:solidFill>
                  <a:srgbClr val="000000"/>
                </a:solidFill>
                <a:latin typeface="Arial MT"/>
                <a:cs typeface="Arial MT"/>
              </a:rPr>
              <a:t>sottoporre</a:t>
            </a:r>
            <a:r>
              <a:rPr sz="1600" spc="25" dirty="0">
                <a:solidFill>
                  <a:srgbClr val="000000"/>
                </a:solidFill>
                <a:latin typeface="Arial MT"/>
                <a:cs typeface="Arial MT"/>
              </a:rPr>
              <a:t> </a:t>
            </a:r>
            <a:r>
              <a:rPr sz="1600" spc="-5" dirty="0">
                <a:solidFill>
                  <a:srgbClr val="000000"/>
                </a:solidFill>
                <a:latin typeface="Arial MT"/>
                <a:cs typeface="Arial MT"/>
              </a:rPr>
              <a:t>a</a:t>
            </a:r>
            <a:r>
              <a:rPr sz="1600" spc="15" dirty="0">
                <a:solidFill>
                  <a:srgbClr val="000000"/>
                </a:solidFill>
                <a:latin typeface="Arial MT"/>
                <a:cs typeface="Arial MT"/>
              </a:rPr>
              <a:t> </a:t>
            </a:r>
            <a:r>
              <a:rPr sz="1600" spc="-5" dirty="0">
                <a:solidFill>
                  <a:srgbClr val="000000"/>
                </a:solidFill>
                <a:latin typeface="Arial MT"/>
                <a:cs typeface="Arial MT"/>
              </a:rPr>
              <a:t>selezione</a:t>
            </a:r>
            <a:r>
              <a:rPr sz="1600" spc="-15" dirty="0">
                <a:solidFill>
                  <a:srgbClr val="000000"/>
                </a:solidFill>
                <a:latin typeface="Arial MT"/>
                <a:cs typeface="Arial MT"/>
              </a:rPr>
              <a:t> </a:t>
            </a:r>
            <a:r>
              <a:rPr sz="1600" spc="-5" dirty="0">
                <a:solidFill>
                  <a:srgbClr val="000000"/>
                </a:solidFill>
                <a:latin typeface="Arial MT"/>
                <a:cs typeface="Arial MT"/>
              </a:rPr>
              <a:t>il</a:t>
            </a:r>
            <a:r>
              <a:rPr sz="1600" dirty="0">
                <a:solidFill>
                  <a:srgbClr val="000000"/>
                </a:solidFill>
                <a:latin typeface="Arial MT"/>
                <a:cs typeface="Arial MT"/>
              </a:rPr>
              <a:t> </a:t>
            </a:r>
            <a:r>
              <a:rPr sz="1600" spc="-10" dirty="0">
                <a:solidFill>
                  <a:srgbClr val="000000"/>
                </a:solidFill>
                <a:latin typeface="Arial MT"/>
                <a:cs typeface="Arial MT"/>
              </a:rPr>
              <a:t>personale</a:t>
            </a:r>
            <a:r>
              <a:rPr sz="1600" spc="5" dirty="0">
                <a:solidFill>
                  <a:srgbClr val="000000"/>
                </a:solidFill>
                <a:latin typeface="Arial MT"/>
                <a:cs typeface="Arial MT"/>
              </a:rPr>
              <a:t> </a:t>
            </a:r>
            <a:r>
              <a:rPr sz="1600" spc="-5" dirty="0">
                <a:solidFill>
                  <a:srgbClr val="000000"/>
                </a:solidFill>
                <a:latin typeface="Arial MT"/>
                <a:cs typeface="Arial MT"/>
              </a:rPr>
              <a:t>che</a:t>
            </a:r>
            <a:r>
              <a:rPr sz="1600" spc="5" dirty="0">
                <a:solidFill>
                  <a:srgbClr val="000000"/>
                </a:solidFill>
                <a:latin typeface="Arial MT"/>
                <a:cs typeface="Arial MT"/>
              </a:rPr>
              <a:t> </a:t>
            </a:r>
            <a:r>
              <a:rPr sz="1600" spc="-5" dirty="0">
                <a:solidFill>
                  <a:srgbClr val="000000"/>
                </a:solidFill>
                <a:latin typeface="Arial MT"/>
                <a:cs typeface="Arial MT"/>
              </a:rPr>
              <a:t>viene </a:t>
            </a:r>
            <a:r>
              <a:rPr sz="1600" spc="-10" dirty="0">
                <a:solidFill>
                  <a:srgbClr val="000000"/>
                </a:solidFill>
                <a:latin typeface="Arial MT"/>
                <a:cs typeface="Arial MT"/>
              </a:rPr>
              <a:t>segnalato</a:t>
            </a:r>
            <a:endParaRPr sz="1600" dirty="0">
              <a:solidFill>
                <a:srgbClr val="000000"/>
              </a:solidFill>
              <a:latin typeface="Arial MT"/>
              <a:cs typeface="Arial MT"/>
            </a:endParaRPr>
          </a:p>
          <a:p>
            <a:pPr marL="356870" indent="-344805">
              <a:lnSpc>
                <a:spcPct val="100000"/>
              </a:lnSpc>
              <a:spcBef>
                <a:spcPts val="1600"/>
              </a:spcBef>
              <a:buClr>
                <a:srgbClr val="8EC0C1"/>
              </a:buClr>
              <a:buSzPct val="90625"/>
              <a:buFont typeface="Wingdings"/>
              <a:buChar char=""/>
              <a:tabLst>
                <a:tab pos="356870" algn="l"/>
                <a:tab pos="357505" algn="l"/>
              </a:tabLst>
            </a:pPr>
            <a:r>
              <a:rPr sz="1600" spc="-5" dirty="0">
                <a:solidFill>
                  <a:srgbClr val="000000"/>
                </a:solidFill>
                <a:latin typeface="Arial MT"/>
                <a:cs typeface="Arial MT"/>
              </a:rPr>
              <a:t>Eventuale</a:t>
            </a:r>
            <a:r>
              <a:rPr sz="1600" spc="-25" dirty="0">
                <a:solidFill>
                  <a:srgbClr val="000000"/>
                </a:solidFill>
                <a:latin typeface="Arial MT"/>
                <a:cs typeface="Arial MT"/>
              </a:rPr>
              <a:t> </a:t>
            </a:r>
            <a:r>
              <a:rPr sz="1600" spc="-5" dirty="0">
                <a:solidFill>
                  <a:srgbClr val="000000"/>
                </a:solidFill>
                <a:latin typeface="Arial MT"/>
                <a:cs typeface="Arial MT"/>
              </a:rPr>
              <a:t>formazione</a:t>
            </a:r>
            <a:r>
              <a:rPr sz="1600" dirty="0">
                <a:solidFill>
                  <a:srgbClr val="000000"/>
                </a:solidFill>
                <a:latin typeface="Arial MT"/>
                <a:cs typeface="Arial MT"/>
              </a:rPr>
              <a:t> </a:t>
            </a:r>
            <a:r>
              <a:rPr sz="1600" spc="-5" dirty="0">
                <a:solidFill>
                  <a:srgbClr val="000000"/>
                </a:solidFill>
                <a:latin typeface="Arial MT"/>
                <a:cs typeface="Arial MT"/>
              </a:rPr>
              <a:t>a carico</a:t>
            </a:r>
            <a:r>
              <a:rPr sz="1600" spc="-25" dirty="0">
                <a:solidFill>
                  <a:srgbClr val="000000"/>
                </a:solidFill>
                <a:latin typeface="Arial MT"/>
                <a:cs typeface="Arial MT"/>
              </a:rPr>
              <a:t> </a:t>
            </a:r>
            <a:r>
              <a:rPr sz="1600" spc="-5" dirty="0">
                <a:solidFill>
                  <a:srgbClr val="000000"/>
                </a:solidFill>
                <a:latin typeface="Arial MT"/>
                <a:cs typeface="Arial MT"/>
              </a:rPr>
              <a:t>dell’ente</a:t>
            </a:r>
            <a:endParaRPr sz="1600" dirty="0">
              <a:solidFill>
                <a:srgbClr val="000000"/>
              </a:solidFill>
              <a:latin typeface="Arial MT"/>
              <a:cs typeface="Arial MT"/>
            </a:endParaRPr>
          </a:p>
          <a:p>
            <a:pPr marL="356870" indent="-344805">
              <a:lnSpc>
                <a:spcPct val="100000"/>
              </a:lnSpc>
              <a:spcBef>
                <a:spcPts val="1595"/>
              </a:spcBef>
              <a:buClr>
                <a:srgbClr val="8EC0C1"/>
              </a:buClr>
              <a:buSzPct val="90625"/>
              <a:buFont typeface="Wingdings"/>
              <a:buChar char=""/>
              <a:tabLst>
                <a:tab pos="356870" algn="l"/>
                <a:tab pos="357505" algn="l"/>
              </a:tabLst>
            </a:pPr>
            <a:r>
              <a:rPr sz="1600" spc="-5" dirty="0">
                <a:solidFill>
                  <a:srgbClr val="000000"/>
                </a:solidFill>
                <a:latin typeface="Arial MT"/>
                <a:cs typeface="Arial MT"/>
              </a:rPr>
              <a:t>Nullità</a:t>
            </a:r>
            <a:r>
              <a:rPr sz="1600" spc="-20" dirty="0">
                <a:solidFill>
                  <a:srgbClr val="000000"/>
                </a:solidFill>
                <a:latin typeface="Arial MT"/>
                <a:cs typeface="Arial MT"/>
              </a:rPr>
              <a:t> </a:t>
            </a:r>
            <a:r>
              <a:rPr sz="1600" spc="-5" dirty="0">
                <a:solidFill>
                  <a:srgbClr val="000000"/>
                </a:solidFill>
                <a:latin typeface="Arial MT"/>
                <a:cs typeface="Arial MT"/>
              </a:rPr>
              <a:t>delle assunzioni</a:t>
            </a:r>
            <a:r>
              <a:rPr sz="1600" spc="-15" dirty="0">
                <a:solidFill>
                  <a:srgbClr val="000000"/>
                </a:solidFill>
                <a:latin typeface="Arial MT"/>
                <a:cs typeface="Arial MT"/>
              </a:rPr>
              <a:t> </a:t>
            </a:r>
            <a:r>
              <a:rPr sz="1600" spc="-5" dirty="0">
                <a:solidFill>
                  <a:srgbClr val="000000"/>
                </a:solidFill>
                <a:latin typeface="Arial MT"/>
                <a:cs typeface="Arial MT"/>
              </a:rPr>
              <a:t>effettuate</a:t>
            </a:r>
            <a:r>
              <a:rPr sz="1600" spc="35" dirty="0">
                <a:solidFill>
                  <a:srgbClr val="000000"/>
                </a:solidFill>
                <a:latin typeface="Arial MT"/>
                <a:cs typeface="Arial MT"/>
              </a:rPr>
              <a:t> </a:t>
            </a:r>
            <a:r>
              <a:rPr sz="1600" spc="-5" dirty="0">
                <a:solidFill>
                  <a:srgbClr val="000000"/>
                </a:solidFill>
                <a:latin typeface="Arial MT"/>
                <a:cs typeface="Arial MT"/>
              </a:rPr>
              <a:t>in</a:t>
            </a:r>
            <a:r>
              <a:rPr sz="1600" dirty="0">
                <a:solidFill>
                  <a:srgbClr val="000000"/>
                </a:solidFill>
                <a:latin typeface="Arial MT"/>
                <a:cs typeface="Arial MT"/>
              </a:rPr>
              <a:t> </a:t>
            </a:r>
            <a:r>
              <a:rPr sz="1600" spc="-5" dirty="0">
                <a:solidFill>
                  <a:srgbClr val="000000"/>
                </a:solidFill>
                <a:latin typeface="Arial MT"/>
                <a:cs typeface="Arial MT"/>
              </a:rPr>
              <a:t>violazione</a:t>
            </a:r>
            <a:r>
              <a:rPr sz="1600" spc="-15" dirty="0">
                <a:solidFill>
                  <a:srgbClr val="000000"/>
                </a:solidFill>
                <a:latin typeface="Arial MT"/>
                <a:cs typeface="Arial MT"/>
              </a:rPr>
              <a:t> </a:t>
            </a:r>
            <a:r>
              <a:rPr sz="1600" spc="-5" dirty="0">
                <a:solidFill>
                  <a:srgbClr val="000000"/>
                </a:solidFill>
                <a:latin typeface="Arial MT"/>
                <a:cs typeface="Arial MT"/>
              </a:rPr>
              <a:t>della</a:t>
            </a:r>
            <a:r>
              <a:rPr sz="1600" spc="-20" dirty="0">
                <a:solidFill>
                  <a:srgbClr val="000000"/>
                </a:solidFill>
                <a:latin typeface="Arial MT"/>
                <a:cs typeface="Arial MT"/>
              </a:rPr>
              <a:t> </a:t>
            </a:r>
            <a:r>
              <a:rPr sz="1600" spc="-5" dirty="0">
                <a:solidFill>
                  <a:srgbClr val="000000"/>
                </a:solidFill>
                <a:latin typeface="Arial MT"/>
                <a:cs typeface="Arial MT"/>
              </a:rPr>
              <a:t>disposizione</a:t>
            </a:r>
            <a:endParaRPr sz="1600" dirty="0">
              <a:solidFill>
                <a:srgbClr val="000000"/>
              </a:solidFill>
              <a:latin typeface="Arial MT"/>
              <a:cs typeface="Arial MT"/>
            </a:endParaRPr>
          </a:p>
          <a:p>
            <a:pPr marL="356870" marR="273685" indent="-344805">
              <a:lnSpc>
                <a:spcPct val="100000"/>
              </a:lnSpc>
              <a:spcBef>
                <a:spcPts val="1610"/>
              </a:spcBef>
              <a:buClr>
                <a:srgbClr val="8EC0C1"/>
              </a:buClr>
              <a:buSzPct val="90625"/>
              <a:buFont typeface="Wingdings"/>
              <a:buChar char=""/>
              <a:tabLst>
                <a:tab pos="356870" algn="l"/>
                <a:tab pos="357505" algn="l"/>
              </a:tabLst>
            </a:pPr>
            <a:r>
              <a:rPr sz="1600" spc="-5" dirty="0">
                <a:solidFill>
                  <a:srgbClr val="000000"/>
                </a:solidFill>
                <a:latin typeface="Arial MT"/>
                <a:cs typeface="Arial MT"/>
              </a:rPr>
              <a:t>Possibilità</a:t>
            </a:r>
            <a:r>
              <a:rPr sz="1600" spc="-25" dirty="0">
                <a:solidFill>
                  <a:srgbClr val="000000"/>
                </a:solidFill>
                <a:latin typeface="Arial MT"/>
                <a:cs typeface="Arial MT"/>
              </a:rPr>
              <a:t> </a:t>
            </a:r>
            <a:r>
              <a:rPr sz="1600" spc="-5" dirty="0">
                <a:solidFill>
                  <a:srgbClr val="000000"/>
                </a:solidFill>
                <a:latin typeface="Arial MT"/>
                <a:cs typeface="Arial MT"/>
              </a:rPr>
              <a:t>di</a:t>
            </a:r>
            <a:r>
              <a:rPr sz="1600" spc="5" dirty="0">
                <a:solidFill>
                  <a:srgbClr val="000000"/>
                </a:solidFill>
                <a:latin typeface="Arial MT"/>
                <a:cs typeface="Arial MT"/>
              </a:rPr>
              <a:t> </a:t>
            </a:r>
            <a:r>
              <a:rPr sz="1600" spc="-10" dirty="0">
                <a:solidFill>
                  <a:srgbClr val="000000"/>
                </a:solidFill>
                <a:latin typeface="Arial MT"/>
                <a:cs typeface="Arial MT"/>
              </a:rPr>
              <a:t>dare</a:t>
            </a:r>
            <a:r>
              <a:rPr sz="1600" spc="10" dirty="0">
                <a:solidFill>
                  <a:srgbClr val="000000"/>
                </a:solidFill>
                <a:latin typeface="Arial MT"/>
                <a:cs typeface="Arial MT"/>
              </a:rPr>
              <a:t> </a:t>
            </a:r>
            <a:r>
              <a:rPr sz="1600" spc="-5" dirty="0">
                <a:solidFill>
                  <a:srgbClr val="000000"/>
                </a:solidFill>
                <a:latin typeface="Arial MT"/>
                <a:cs typeface="Arial MT"/>
              </a:rPr>
              <a:t>corso</a:t>
            </a:r>
            <a:r>
              <a:rPr sz="1600" spc="10" dirty="0">
                <a:solidFill>
                  <a:srgbClr val="000000"/>
                </a:solidFill>
                <a:latin typeface="Arial MT"/>
                <a:cs typeface="Arial MT"/>
              </a:rPr>
              <a:t> </a:t>
            </a:r>
            <a:r>
              <a:rPr sz="1600" spc="-5" dirty="0">
                <a:solidFill>
                  <a:srgbClr val="000000"/>
                </a:solidFill>
                <a:latin typeface="Arial MT"/>
                <a:cs typeface="Arial MT"/>
              </a:rPr>
              <a:t>all’avvio</a:t>
            </a:r>
            <a:r>
              <a:rPr sz="1600" spc="-35" dirty="0">
                <a:solidFill>
                  <a:srgbClr val="000000"/>
                </a:solidFill>
                <a:latin typeface="Arial MT"/>
                <a:cs typeface="Arial MT"/>
              </a:rPr>
              <a:t> </a:t>
            </a:r>
            <a:r>
              <a:rPr sz="1600" spc="-5" dirty="0">
                <a:solidFill>
                  <a:srgbClr val="000000"/>
                </a:solidFill>
                <a:latin typeface="Arial MT"/>
                <a:cs typeface="Arial MT"/>
              </a:rPr>
              <a:t>delle</a:t>
            </a:r>
            <a:r>
              <a:rPr sz="1600" spc="-10" dirty="0">
                <a:solidFill>
                  <a:srgbClr val="000000"/>
                </a:solidFill>
                <a:latin typeface="Arial MT"/>
                <a:cs typeface="Arial MT"/>
              </a:rPr>
              <a:t> procedute</a:t>
            </a:r>
            <a:r>
              <a:rPr sz="1600" spc="15" dirty="0">
                <a:solidFill>
                  <a:srgbClr val="000000"/>
                </a:solidFill>
                <a:latin typeface="Arial MT"/>
                <a:cs typeface="Arial MT"/>
              </a:rPr>
              <a:t> </a:t>
            </a:r>
            <a:r>
              <a:rPr sz="1600" spc="-5" dirty="0">
                <a:solidFill>
                  <a:srgbClr val="000000"/>
                </a:solidFill>
                <a:latin typeface="Arial MT"/>
                <a:cs typeface="Arial MT"/>
              </a:rPr>
              <a:t>nelle</a:t>
            </a:r>
            <a:r>
              <a:rPr sz="1600" spc="-15" dirty="0">
                <a:solidFill>
                  <a:srgbClr val="000000"/>
                </a:solidFill>
                <a:latin typeface="Arial MT"/>
                <a:cs typeface="Arial MT"/>
              </a:rPr>
              <a:t> </a:t>
            </a:r>
            <a:r>
              <a:rPr sz="1600" spc="-5" dirty="0">
                <a:solidFill>
                  <a:srgbClr val="000000"/>
                </a:solidFill>
                <a:latin typeface="Arial MT"/>
                <a:cs typeface="Arial MT"/>
              </a:rPr>
              <a:t>more</a:t>
            </a:r>
            <a:r>
              <a:rPr sz="1600" spc="15" dirty="0">
                <a:solidFill>
                  <a:srgbClr val="000000"/>
                </a:solidFill>
                <a:latin typeface="Arial MT"/>
                <a:cs typeface="Arial MT"/>
              </a:rPr>
              <a:t> </a:t>
            </a:r>
            <a:r>
              <a:rPr sz="1600" spc="-5" dirty="0">
                <a:solidFill>
                  <a:srgbClr val="000000"/>
                </a:solidFill>
                <a:latin typeface="Arial MT"/>
                <a:cs typeface="Arial MT"/>
              </a:rPr>
              <a:t>dello</a:t>
            </a:r>
            <a:r>
              <a:rPr sz="1600" spc="-10" dirty="0">
                <a:solidFill>
                  <a:srgbClr val="000000"/>
                </a:solidFill>
                <a:latin typeface="Arial MT"/>
                <a:cs typeface="Arial MT"/>
              </a:rPr>
              <a:t> </a:t>
            </a:r>
            <a:r>
              <a:rPr sz="1600" spc="-5" dirty="0">
                <a:solidFill>
                  <a:srgbClr val="000000"/>
                </a:solidFill>
                <a:latin typeface="Arial MT"/>
                <a:cs typeface="Arial MT"/>
              </a:rPr>
              <a:t>svolgimento </a:t>
            </a:r>
            <a:r>
              <a:rPr sz="1600" spc="-430" dirty="0">
                <a:solidFill>
                  <a:srgbClr val="000000"/>
                </a:solidFill>
                <a:latin typeface="Arial MT"/>
                <a:cs typeface="Arial MT"/>
              </a:rPr>
              <a:t> </a:t>
            </a:r>
            <a:r>
              <a:rPr sz="1600" spc="-5" dirty="0">
                <a:solidFill>
                  <a:srgbClr val="000000"/>
                </a:solidFill>
                <a:latin typeface="Arial MT"/>
                <a:cs typeface="Arial MT"/>
              </a:rPr>
              <a:t>della</a:t>
            </a:r>
            <a:r>
              <a:rPr sz="1600" spc="-15" dirty="0">
                <a:solidFill>
                  <a:srgbClr val="000000"/>
                </a:solidFill>
                <a:latin typeface="Arial MT"/>
                <a:cs typeface="Arial MT"/>
              </a:rPr>
              <a:t> </a:t>
            </a:r>
            <a:r>
              <a:rPr sz="1600" spc="-5" dirty="0">
                <a:solidFill>
                  <a:srgbClr val="000000"/>
                </a:solidFill>
                <a:latin typeface="Arial MT"/>
                <a:cs typeface="Arial MT"/>
              </a:rPr>
              <a:t>procedure</a:t>
            </a:r>
            <a:r>
              <a:rPr sz="1600" spc="10" dirty="0">
                <a:solidFill>
                  <a:srgbClr val="000000"/>
                </a:solidFill>
                <a:latin typeface="Arial MT"/>
                <a:cs typeface="Arial MT"/>
              </a:rPr>
              <a:t> </a:t>
            </a:r>
            <a:r>
              <a:rPr sz="1600" spc="-5" dirty="0">
                <a:solidFill>
                  <a:srgbClr val="000000"/>
                </a:solidFill>
                <a:latin typeface="Arial MT"/>
                <a:cs typeface="Arial MT"/>
              </a:rPr>
              <a:t>e</a:t>
            </a:r>
            <a:r>
              <a:rPr sz="1600" spc="10" dirty="0">
                <a:solidFill>
                  <a:srgbClr val="000000"/>
                </a:solidFill>
                <a:latin typeface="Arial MT"/>
                <a:cs typeface="Arial MT"/>
              </a:rPr>
              <a:t> </a:t>
            </a:r>
            <a:r>
              <a:rPr sz="1600" spc="-5" dirty="0">
                <a:solidFill>
                  <a:srgbClr val="000000"/>
                </a:solidFill>
                <a:latin typeface="Arial MT"/>
                <a:cs typeface="Arial MT"/>
              </a:rPr>
              <a:t>prevedendo</a:t>
            </a:r>
            <a:r>
              <a:rPr sz="1600" dirty="0">
                <a:solidFill>
                  <a:srgbClr val="000000"/>
                </a:solidFill>
                <a:latin typeface="Arial MT"/>
                <a:cs typeface="Arial MT"/>
              </a:rPr>
              <a:t> </a:t>
            </a:r>
            <a:r>
              <a:rPr sz="1600" spc="-5" dirty="0">
                <a:solidFill>
                  <a:srgbClr val="000000"/>
                </a:solidFill>
                <a:latin typeface="Arial MT"/>
                <a:cs typeface="Arial MT"/>
              </a:rPr>
              <a:t>una</a:t>
            </a:r>
            <a:r>
              <a:rPr sz="1600" spc="15" dirty="0">
                <a:solidFill>
                  <a:srgbClr val="000000"/>
                </a:solidFill>
                <a:latin typeface="Arial MT"/>
                <a:cs typeface="Arial MT"/>
              </a:rPr>
              <a:t> </a:t>
            </a:r>
            <a:r>
              <a:rPr sz="1600" spc="-5" dirty="0">
                <a:solidFill>
                  <a:srgbClr val="000000"/>
                </a:solidFill>
                <a:latin typeface="Arial MT"/>
                <a:cs typeface="Arial MT"/>
              </a:rPr>
              <a:t>clausola</a:t>
            </a:r>
            <a:r>
              <a:rPr sz="1600" spc="-20" dirty="0">
                <a:solidFill>
                  <a:srgbClr val="000000"/>
                </a:solidFill>
                <a:latin typeface="Arial MT"/>
                <a:cs typeface="Arial MT"/>
              </a:rPr>
              <a:t> </a:t>
            </a:r>
            <a:r>
              <a:rPr sz="1600" spc="-5" dirty="0">
                <a:solidFill>
                  <a:srgbClr val="000000"/>
                </a:solidFill>
                <a:latin typeface="Arial MT"/>
                <a:cs typeface="Arial MT"/>
              </a:rPr>
              <a:t>risolutiva</a:t>
            </a:r>
            <a:r>
              <a:rPr sz="1600" spc="-25" dirty="0">
                <a:solidFill>
                  <a:srgbClr val="000000"/>
                </a:solidFill>
                <a:latin typeface="Arial MT"/>
                <a:cs typeface="Arial MT"/>
              </a:rPr>
              <a:t> </a:t>
            </a:r>
            <a:r>
              <a:rPr sz="1600" spc="-5" dirty="0">
                <a:solidFill>
                  <a:srgbClr val="000000"/>
                </a:solidFill>
                <a:latin typeface="Arial MT"/>
                <a:cs typeface="Arial MT"/>
              </a:rPr>
              <a:t>espressa</a:t>
            </a:r>
            <a:r>
              <a:rPr sz="1600" dirty="0">
                <a:solidFill>
                  <a:srgbClr val="000000"/>
                </a:solidFill>
                <a:latin typeface="Arial MT"/>
                <a:cs typeface="Arial MT"/>
              </a:rPr>
              <a:t> </a:t>
            </a:r>
            <a:r>
              <a:rPr sz="1600" spc="-5" dirty="0">
                <a:solidFill>
                  <a:srgbClr val="000000"/>
                </a:solidFill>
                <a:latin typeface="Arial MT"/>
                <a:cs typeface="Arial MT"/>
              </a:rPr>
              <a:t>?</a:t>
            </a:r>
            <a:endParaRPr sz="1600" dirty="0">
              <a:solidFill>
                <a:srgbClr val="000000"/>
              </a:solidFill>
              <a:latin typeface="Arial MT"/>
              <a:cs typeface="Arial MT"/>
            </a:endParaRPr>
          </a:p>
        </p:txBody>
      </p:sp>
      <p:sp>
        <p:nvSpPr>
          <p:cNvPr id="8" name="object 8"/>
          <p:cNvSpPr txBox="1"/>
          <p:nvPr/>
        </p:nvSpPr>
        <p:spPr>
          <a:xfrm>
            <a:off x="609091" y="170179"/>
            <a:ext cx="15303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MT"/>
                <a:cs typeface="Arial MT"/>
              </a:rPr>
              <a:t>5</a:t>
            </a:r>
            <a:endParaRPr sz="1800">
              <a:latin typeface="Arial MT"/>
              <a:cs typeface="Arial M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304414" y="670052"/>
            <a:ext cx="226695" cy="299720"/>
          </a:xfrm>
          <a:prstGeom prst="rect">
            <a:avLst/>
          </a:prstGeom>
        </p:spPr>
        <p:txBody>
          <a:bodyPr vert="horz" wrap="square" lIns="0" tIns="12700" rIns="0" bIns="0" rtlCol="0">
            <a:spAutoFit/>
          </a:bodyPr>
          <a:lstStyle/>
          <a:p>
            <a:pPr marL="12700">
              <a:lnSpc>
                <a:spcPct val="100000"/>
              </a:lnSpc>
              <a:spcBef>
                <a:spcPts val="100"/>
              </a:spcBef>
            </a:pPr>
            <a:r>
              <a:rPr sz="1800" spc="-175" dirty="0">
                <a:solidFill>
                  <a:srgbClr val="8EC0C1"/>
                </a:solidFill>
                <a:latin typeface="Lucida Sans Unicode"/>
                <a:cs typeface="Lucida Sans Unicode"/>
              </a:rPr>
              <a:t>◤</a:t>
            </a:r>
            <a:endParaRPr sz="1800">
              <a:latin typeface="Lucida Sans Unicode"/>
              <a:cs typeface="Lucida Sans Unicode"/>
            </a:endParaRPr>
          </a:p>
        </p:txBody>
      </p:sp>
      <p:sp>
        <p:nvSpPr>
          <p:cNvPr id="3" name="object 3"/>
          <p:cNvSpPr txBox="1">
            <a:spLocks noGrp="1"/>
          </p:cNvSpPr>
          <p:nvPr>
            <p:ph type="title"/>
          </p:nvPr>
        </p:nvSpPr>
        <p:spPr>
          <a:xfrm>
            <a:off x="3812794" y="780480"/>
            <a:ext cx="6677659" cy="1006472"/>
          </a:xfrm>
          <a:prstGeom prst="rect">
            <a:avLst/>
          </a:prstGeom>
        </p:spPr>
        <p:txBody>
          <a:bodyPr vert="horz" wrap="square" lIns="0" tIns="71120" rIns="0" bIns="0" rtlCol="0">
            <a:spAutoFit/>
          </a:bodyPr>
          <a:lstStyle/>
          <a:p>
            <a:pPr marL="987425" marR="5080" indent="-975360">
              <a:lnSpc>
                <a:spcPts val="3670"/>
              </a:lnSpc>
              <a:spcBef>
                <a:spcPts val="560"/>
              </a:spcBef>
            </a:pPr>
            <a:r>
              <a:rPr sz="2800" spc="-5" dirty="0" smtClean="0"/>
              <a:t>I CONCO</a:t>
            </a:r>
            <a:r>
              <a:rPr sz="2800" spc="-20" dirty="0" smtClean="0"/>
              <a:t>R</a:t>
            </a:r>
            <a:r>
              <a:rPr sz="2800" spc="-5" dirty="0" smtClean="0"/>
              <a:t>SI</a:t>
            </a:r>
            <a:r>
              <a:rPr sz="2800" spc="40" dirty="0" smtClean="0"/>
              <a:t> </a:t>
            </a:r>
            <a:r>
              <a:rPr sz="2800" spc="-5" dirty="0" smtClean="0"/>
              <a:t>CON RIS</a:t>
            </a:r>
            <a:r>
              <a:rPr sz="2800" dirty="0" smtClean="0"/>
              <a:t>E</a:t>
            </a:r>
            <a:r>
              <a:rPr sz="2800" spc="-70" dirty="0" smtClean="0"/>
              <a:t>R</a:t>
            </a:r>
            <a:r>
              <a:rPr sz="2800" spc="-254" dirty="0" smtClean="0"/>
              <a:t>V</a:t>
            </a:r>
            <a:r>
              <a:rPr sz="2800" spc="-5" dirty="0" smtClean="0"/>
              <a:t>A</a:t>
            </a:r>
            <a:r>
              <a:rPr sz="2800" spc="-195" dirty="0" smtClean="0"/>
              <a:t> </a:t>
            </a:r>
            <a:r>
              <a:rPr sz="2800" spc="-5" dirty="0" smtClean="0"/>
              <a:t>E LE  PROGRESSIONI</a:t>
            </a:r>
            <a:r>
              <a:rPr sz="2800" spc="-30" dirty="0" smtClean="0"/>
              <a:t> </a:t>
            </a:r>
            <a:r>
              <a:rPr sz="2800" spc="-10" dirty="0" smtClean="0"/>
              <a:t>VERTICALI</a:t>
            </a:r>
            <a:endParaRPr sz="2800" spc="-10" dirty="0"/>
          </a:p>
        </p:txBody>
      </p:sp>
      <p:sp>
        <p:nvSpPr>
          <p:cNvPr id="4" name="object 4"/>
          <p:cNvSpPr txBox="1"/>
          <p:nvPr/>
        </p:nvSpPr>
        <p:spPr>
          <a:xfrm>
            <a:off x="2852673" y="2371496"/>
            <a:ext cx="7598409" cy="3298190"/>
          </a:xfrm>
          <a:prstGeom prst="rect">
            <a:avLst/>
          </a:prstGeom>
        </p:spPr>
        <p:txBody>
          <a:bodyPr vert="horz" wrap="square" lIns="0" tIns="12700" rIns="0" bIns="0" rtlCol="0">
            <a:spAutoFit/>
          </a:bodyPr>
          <a:lstStyle/>
          <a:p>
            <a:pPr marL="356870" marR="121285" indent="-344805">
              <a:lnSpc>
                <a:spcPct val="110000"/>
              </a:lnSpc>
              <a:spcBef>
                <a:spcPts val="100"/>
              </a:spcBef>
              <a:buClr>
                <a:srgbClr val="8EC0C1"/>
              </a:buClr>
              <a:buSzPct val="89473"/>
              <a:buFont typeface="Wingdings"/>
              <a:buChar char=""/>
              <a:tabLst>
                <a:tab pos="356870" algn="l"/>
                <a:tab pos="357505" algn="l"/>
              </a:tabLst>
            </a:pPr>
            <a:r>
              <a:rPr sz="1900" spc="-5" dirty="0">
                <a:solidFill>
                  <a:srgbClr val="000000"/>
                </a:solidFill>
                <a:latin typeface="Arial MT"/>
                <a:cs typeface="Arial MT"/>
              </a:rPr>
              <a:t>Possibile</a:t>
            </a:r>
            <a:r>
              <a:rPr sz="1900" spc="35" dirty="0">
                <a:solidFill>
                  <a:srgbClr val="000000"/>
                </a:solidFill>
                <a:latin typeface="Arial MT"/>
                <a:cs typeface="Arial MT"/>
              </a:rPr>
              <a:t> </a:t>
            </a:r>
            <a:r>
              <a:rPr sz="1900" spc="-5" dirty="0">
                <a:solidFill>
                  <a:srgbClr val="000000"/>
                </a:solidFill>
                <a:latin typeface="Arial MT"/>
                <a:cs typeface="Arial MT"/>
              </a:rPr>
              <a:t>in</a:t>
            </a:r>
            <a:r>
              <a:rPr sz="1900" spc="20" dirty="0">
                <a:solidFill>
                  <a:srgbClr val="000000"/>
                </a:solidFill>
                <a:latin typeface="Arial MT"/>
                <a:cs typeface="Arial MT"/>
              </a:rPr>
              <a:t> </a:t>
            </a:r>
            <a:r>
              <a:rPr sz="1900" spc="-5" dirty="0">
                <a:solidFill>
                  <a:srgbClr val="000000"/>
                </a:solidFill>
                <a:latin typeface="Arial MT"/>
                <a:cs typeface="Arial MT"/>
              </a:rPr>
              <a:t>via</a:t>
            </a:r>
            <a:r>
              <a:rPr sz="1900" spc="20" dirty="0">
                <a:solidFill>
                  <a:srgbClr val="000000"/>
                </a:solidFill>
                <a:latin typeface="Arial MT"/>
                <a:cs typeface="Arial MT"/>
              </a:rPr>
              <a:t> </a:t>
            </a:r>
            <a:r>
              <a:rPr sz="1900" spc="-5" dirty="0">
                <a:solidFill>
                  <a:srgbClr val="000000"/>
                </a:solidFill>
                <a:latin typeface="Arial MT"/>
                <a:cs typeface="Arial MT"/>
              </a:rPr>
              <a:t>ordinaria</a:t>
            </a:r>
            <a:r>
              <a:rPr sz="1900" spc="45" dirty="0">
                <a:solidFill>
                  <a:srgbClr val="000000"/>
                </a:solidFill>
                <a:latin typeface="Arial MT"/>
                <a:cs typeface="Arial MT"/>
              </a:rPr>
              <a:t> </a:t>
            </a:r>
            <a:r>
              <a:rPr sz="1900" spc="-5" dirty="0">
                <a:solidFill>
                  <a:srgbClr val="000000"/>
                </a:solidFill>
                <a:latin typeface="Arial MT"/>
                <a:cs typeface="Arial MT"/>
              </a:rPr>
              <a:t>lo</a:t>
            </a:r>
            <a:r>
              <a:rPr sz="1900" spc="20" dirty="0">
                <a:solidFill>
                  <a:srgbClr val="000000"/>
                </a:solidFill>
                <a:latin typeface="Arial MT"/>
                <a:cs typeface="Arial MT"/>
              </a:rPr>
              <a:t> </a:t>
            </a:r>
            <a:r>
              <a:rPr sz="1900" spc="-5" dirty="0">
                <a:solidFill>
                  <a:srgbClr val="000000"/>
                </a:solidFill>
                <a:latin typeface="Arial MT"/>
                <a:cs typeface="Arial MT"/>
              </a:rPr>
              <a:t>svolgimento</a:t>
            </a:r>
            <a:r>
              <a:rPr sz="1900" spc="60" dirty="0">
                <a:solidFill>
                  <a:srgbClr val="000000"/>
                </a:solidFill>
                <a:latin typeface="Arial MT"/>
                <a:cs typeface="Arial MT"/>
              </a:rPr>
              <a:t> </a:t>
            </a:r>
            <a:r>
              <a:rPr sz="1900" spc="-5" dirty="0">
                <a:solidFill>
                  <a:srgbClr val="000000"/>
                </a:solidFill>
                <a:latin typeface="Arial MT"/>
                <a:cs typeface="Arial MT"/>
              </a:rPr>
              <a:t>di</a:t>
            </a:r>
            <a:r>
              <a:rPr sz="1900" dirty="0">
                <a:solidFill>
                  <a:srgbClr val="000000"/>
                </a:solidFill>
                <a:latin typeface="Arial MT"/>
                <a:cs typeface="Arial MT"/>
              </a:rPr>
              <a:t> </a:t>
            </a:r>
            <a:r>
              <a:rPr sz="1900" spc="-5" dirty="0">
                <a:solidFill>
                  <a:srgbClr val="000000"/>
                </a:solidFill>
                <a:latin typeface="Arial MT"/>
                <a:cs typeface="Arial MT"/>
              </a:rPr>
              <a:t>concorsi</a:t>
            </a:r>
            <a:r>
              <a:rPr sz="1900" spc="45" dirty="0">
                <a:solidFill>
                  <a:srgbClr val="000000"/>
                </a:solidFill>
                <a:latin typeface="Arial MT"/>
                <a:cs typeface="Arial MT"/>
              </a:rPr>
              <a:t> </a:t>
            </a:r>
            <a:r>
              <a:rPr sz="1900" spc="-5" dirty="0">
                <a:solidFill>
                  <a:srgbClr val="000000"/>
                </a:solidFill>
                <a:latin typeface="Arial MT"/>
                <a:cs typeface="Arial MT"/>
              </a:rPr>
              <a:t>con</a:t>
            </a:r>
            <a:r>
              <a:rPr sz="1900" spc="20" dirty="0">
                <a:solidFill>
                  <a:srgbClr val="000000"/>
                </a:solidFill>
                <a:latin typeface="Arial MT"/>
                <a:cs typeface="Arial MT"/>
              </a:rPr>
              <a:t> </a:t>
            </a:r>
            <a:r>
              <a:rPr sz="1900" spc="-5" dirty="0">
                <a:solidFill>
                  <a:srgbClr val="000000"/>
                </a:solidFill>
                <a:latin typeface="Arial MT"/>
                <a:cs typeface="Arial MT"/>
              </a:rPr>
              <a:t>riserva</a:t>
            </a:r>
            <a:r>
              <a:rPr sz="1900" spc="30" dirty="0">
                <a:solidFill>
                  <a:srgbClr val="000000"/>
                </a:solidFill>
                <a:latin typeface="Arial MT"/>
                <a:cs typeface="Arial MT"/>
              </a:rPr>
              <a:t> </a:t>
            </a:r>
            <a:r>
              <a:rPr sz="1900" spc="-5" dirty="0">
                <a:solidFill>
                  <a:srgbClr val="000000"/>
                </a:solidFill>
                <a:latin typeface="Arial MT"/>
                <a:cs typeface="Arial MT"/>
              </a:rPr>
              <a:t>per </a:t>
            </a:r>
            <a:r>
              <a:rPr sz="1900" spc="-515" dirty="0">
                <a:solidFill>
                  <a:srgbClr val="000000"/>
                </a:solidFill>
                <a:latin typeface="Arial MT"/>
                <a:cs typeface="Arial MT"/>
              </a:rPr>
              <a:t> </a:t>
            </a:r>
            <a:r>
              <a:rPr sz="1900" spc="-5" dirty="0">
                <a:solidFill>
                  <a:srgbClr val="000000"/>
                </a:solidFill>
                <a:latin typeface="Arial MT"/>
                <a:cs typeface="Arial MT"/>
              </a:rPr>
              <a:t>gli</a:t>
            </a:r>
            <a:r>
              <a:rPr sz="1900" spc="15" dirty="0">
                <a:solidFill>
                  <a:srgbClr val="000000"/>
                </a:solidFill>
                <a:latin typeface="Arial MT"/>
                <a:cs typeface="Arial MT"/>
              </a:rPr>
              <a:t> </a:t>
            </a:r>
            <a:r>
              <a:rPr sz="1900" spc="-5" dirty="0">
                <a:solidFill>
                  <a:srgbClr val="000000"/>
                </a:solidFill>
                <a:latin typeface="Arial MT"/>
                <a:cs typeface="Arial MT"/>
              </a:rPr>
              <a:t>interni</a:t>
            </a:r>
            <a:r>
              <a:rPr sz="1900" spc="25" dirty="0">
                <a:solidFill>
                  <a:srgbClr val="000000"/>
                </a:solidFill>
                <a:latin typeface="Arial MT"/>
                <a:cs typeface="Arial MT"/>
              </a:rPr>
              <a:t> </a:t>
            </a:r>
            <a:r>
              <a:rPr sz="1900" spc="-5" dirty="0">
                <a:solidFill>
                  <a:srgbClr val="000000"/>
                </a:solidFill>
                <a:latin typeface="Arial MT"/>
                <a:cs typeface="Arial MT"/>
              </a:rPr>
              <a:t>non</a:t>
            </a:r>
            <a:r>
              <a:rPr sz="1900" spc="35" dirty="0">
                <a:solidFill>
                  <a:srgbClr val="000000"/>
                </a:solidFill>
                <a:latin typeface="Arial MT"/>
                <a:cs typeface="Arial MT"/>
              </a:rPr>
              <a:t> </a:t>
            </a:r>
            <a:r>
              <a:rPr sz="1900" spc="-5" dirty="0">
                <a:solidFill>
                  <a:srgbClr val="000000"/>
                </a:solidFill>
                <a:latin typeface="Arial MT"/>
                <a:cs typeface="Arial MT"/>
              </a:rPr>
              <a:t>superiore</a:t>
            </a:r>
            <a:r>
              <a:rPr sz="1900" spc="40" dirty="0">
                <a:solidFill>
                  <a:srgbClr val="000000"/>
                </a:solidFill>
                <a:latin typeface="Arial MT"/>
                <a:cs typeface="Arial MT"/>
              </a:rPr>
              <a:t> </a:t>
            </a:r>
            <a:r>
              <a:rPr sz="1900" spc="-5" dirty="0">
                <a:solidFill>
                  <a:srgbClr val="000000"/>
                </a:solidFill>
                <a:latin typeface="Arial MT"/>
                <a:cs typeface="Arial MT"/>
              </a:rPr>
              <a:t>al</a:t>
            </a:r>
            <a:r>
              <a:rPr sz="1900" spc="20" dirty="0">
                <a:solidFill>
                  <a:srgbClr val="000000"/>
                </a:solidFill>
                <a:latin typeface="Arial MT"/>
                <a:cs typeface="Arial MT"/>
              </a:rPr>
              <a:t> </a:t>
            </a:r>
            <a:r>
              <a:rPr sz="1900" spc="-5" dirty="0">
                <a:solidFill>
                  <a:srgbClr val="000000"/>
                </a:solidFill>
                <a:latin typeface="Arial MT"/>
                <a:cs typeface="Arial MT"/>
              </a:rPr>
              <a:t>50%:</a:t>
            </a:r>
            <a:r>
              <a:rPr sz="1900" spc="10" dirty="0">
                <a:solidFill>
                  <a:srgbClr val="000000"/>
                </a:solidFill>
                <a:latin typeface="Arial MT"/>
                <a:cs typeface="Arial MT"/>
              </a:rPr>
              <a:t> </a:t>
            </a:r>
            <a:r>
              <a:rPr sz="1900" spc="-5" dirty="0">
                <a:solidFill>
                  <a:srgbClr val="000000"/>
                </a:solidFill>
                <a:latin typeface="Arial MT"/>
                <a:cs typeface="Arial MT"/>
              </a:rPr>
              <a:t>stesso</a:t>
            </a:r>
            <a:r>
              <a:rPr sz="1900" spc="20" dirty="0">
                <a:solidFill>
                  <a:srgbClr val="000000"/>
                </a:solidFill>
                <a:latin typeface="Arial MT"/>
                <a:cs typeface="Arial MT"/>
              </a:rPr>
              <a:t> </a:t>
            </a:r>
            <a:r>
              <a:rPr sz="1900" spc="-5" dirty="0">
                <a:solidFill>
                  <a:srgbClr val="000000"/>
                </a:solidFill>
                <a:latin typeface="Arial MT"/>
                <a:cs typeface="Arial MT"/>
              </a:rPr>
              <a:t>titolo</a:t>
            </a:r>
            <a:r>
              <a:rPr sz="1900" spc="15" dirty="0">
                <a:solidFill>
                  <a:srgbClr val="000000"/>
                </a:solidFill>
                <a:latin typeface="Arial MT"/>
                <a:cs typeface="Arial MT"/>
              </a:rPr>
              <a:t> </a:t>
            </a:r>
            <a:r>
              <a:rPr sz="1900" spc="-5" dirty="0">
                <a:solidFill>
                  <a:srgbClr val="000000"/>
                </a:solidFill>
                <a:latin typeface="Arial MT"/>
                <a:cs typeface="Arial MT"/>
              </a:rPr>
              <a:t>di</a:t>
            </a:r>
            <a:r>
              <a:rPr sz="1900" spc="20" dirty="0">
                <a:solidFill>
                  <a:srgbClr val="000000"/>
                </a:solidFill>
                <a:latin typeface="Arial MT"/>
                <a:cs typeface="Arial MT"/>
              </a:rPr>
              <a:t> </a:t>
            </a:r>
            <a:r>
              <a:rPr sz="1900" spc="-5" dirty="0">
                <a:solidFill>
                  <a:srgbClr val="000000"/>
                </a:solidFill>
                <a:latin typeface="Arial MT"/>
                <a:cs typeface="Arial MT"/>
              </a:rPr>
              <a:t>studio</a:t>
            </a:r>
            <a:r>
              <a:rPr sz="1900" spc="20" dirty="0">
                <a:solidFill>
                  <a:srgbClr val="000000"/>
                </a:solidFill>
                <a:latin typeface="Arial MT"/>
                <a:cs typeface="Arial MT"/>
              </a:rPr>
              <a:t> </a:t>
            </a:r>
            <a:r>
              <a:rPr sz="1900" spc="-5" dirty="0">
                <a:solidFill>
                  <a:srgbClr val="000000"/>
                </a:solidFill>
                <a:latin typeface="Arial MT"/>
                <a:cs typeface="Arial MT"/>
              </a:rPr>
              <a:t>previsto</a:t>
            </a:r>
            <a:r>
              <a:rPr sz="1900" spc="35" dirty="0">
                <a:solidFill>
                  <a:srgbClr val="000000"/>
                </a:solidFill>
                <a:latin typeface="Arial MT"/>
                <a:cs typeface="Arial MT"/>
              </a:rPr>
              <a:t> </a:t>
            </a:r>
            <a:r>
              <a:rPr sz="1900" spc="-5" dirty="0">
                <a:solidFill>
                  <a:srgbClr val="000000"/>
                </a:solidFill>
                <a:latin typeface="Arial MT"/>
                <a:cs typeface="Arial MT"/>
              </a:rPr>
              <a:t>per </a:t>
            </a:r>
            <a:r>
              <a:rPr sz="1900" dirty="0">
                <a:solidFill>
                  <a:srgbClr val="000000"/>
                </a:solidFill>
                <a:latin typeface="Arial MT"/>
                <a:cs typeface="Arial MT"/>
              </a:rPr>
              <a:t> </a:t>
            </a:r>
            <a:r>
              <a:rPr sz="1900" spc="-10" dirty="0">
                <a:solidFill>
                  <a:srgbClr val="000000"/>
                </a:solidFill>
                <a:latin typeface="Arial MT"/>
                <a:cs typeface="Arial MT"/>
              </a:rPr>
              <a:t>l’accesso</a:t>
            </a:r>
            <a:r>
              <a:rPr sz="1900" spc="35" dirty="0">
                <a:solidFill>
                  <a:srgbClr val="000000"/>
                </a:solidFill>
                <a:latin typeface="Arial MT"/>
                <a:cs typeface="Arial MT"/>
              </a:rPr>
              <a:t> </a:t>
            </a:r>
            <a:r>
              <a:rPr sz="1900" spc="-10" dirty="0">
                <a:solidFill>
                  <a:srgbClr val="000000"/>
                </a:solidFill>
                <a:latin typeface="Arial MT"/>
                <a:cs typeface="Arial MT"/>
              </a:rPr>
              <a:t>dall’esterno</a:t>
            </a:r>
            <a:r>
              <a:rPr sz="1900" spc="50" dirty="0">
                <a:solidFill>
                  <a:srgbClr val="000000"/>
                </a:solidFill>
                <a:latin typeface="Arial MT"/>
                <a:cs typeface="Arial MT"/>
              </a:rPr>
              <a:t> </a:t>
            </a:r>
            <a:r>
              <a:rPr sz="1900" spc="-5" dirty="0">
                <a:solidFill>
                  <a:srgbClr val="000000"/>
                </a:solidFill>
                <a:latin typeface="Arial MT"/>
                <a:cs typeface="Arial MT"/>
              </a:rPr>
              <a:t>ed</a:t>
            </a:r>
            <a:r>
              <a:rPr sz="1900" spc="15" dirty="0">
                <a:solidFill>
                  <a:srgbClr val="000000"/>
                </a:solidFill>
                <a:latin typeface="Arial MT"/>
                <a:cs typeface="Arial MT"/>
              </a:rPr>
              <a:t> </a:t>
            </a:r>
            <a:r>
              <a:rPr sz="1900" spc="-10" dirty="0">
                <a:solidFill>
                  <a:srgbClr val="000000"/>
                </a:solidFill>
                <a:latin typeface="Arial MT"/>
                <a:cs typeface="Arial MT"/>
              </a:rPr>
              <a:t>utilizzazione</a:t>
            </a:r>
            <a:r>
              <a:rPr sz="1900" spc="50" dirty="0">
                <a:solidFill>
                  <a:srgbClr val="000000"/>
                </a:solidFill>
                <a:latin typeface="Arial MT"/>
                <a:cs typeface="Arial MT"/>
              </a:rPr>
              <a:t> </a:t>
            </a:r>
            <a:r>
              <a:rPr sz="1900" spc="-10" dirty="0">
                <a:solidFill>
                  <a:srgbClr val="000000"/>
                </a:solidFill>
                <a:latin typeface="Arial MT"/>
                <a:cs typeface="Arial MT"/>
              </a:rPr>
              <a:t>delle</a:t>
            </a:r>
            <a:r>
              <a:rPr sz="1900" spc="40" dirty="0">
                <a:solidFill>
                  <a:srgbClr val="000000"/>
                </a:solidFill>
                <a:latin typeface="Arial MT"/>
                <a:cs typeface="Arial MT"/>
              </a:rPr>
              <a:t> </a:t>
            </a:r>
            <a:r>
              <a:rPr sz="1900" spc="-5" dirty="0">
                <a:solidFill>
                  <a:srgbClr val="000000"/>
                </a:solidFill>
                <a:latin typeface="Arial MT"/>
                <a:cs typeface="Arial MT"/>
              </a:rPr>
              <a:t>valutazioni</a:t>
            </a:r>
            <a:endParaRPr sz="1900" dirty="0">
              <a:solidFill>
                <a:srgbClr val="000000"/>
              </a:solidFill>
              <a:latin typeface="Arial MT"/>
              <a:cs typeface="Arial MT"/>
            </a:endParaRPr>
          </a:p>
          <a:p>
            <a:pPr marL="356870" marR="5080" indent="-344805">
              <a:lnSpc>
                <a:spcPct val="110000"/>
              </a:lnSpc>
              <a:spcBef>
                <a:spcPts val="1595"/>
              </a:spcBef>
              <a:buClr>
                <a:srgbClr val="8EC0C1"/>
              </a:buClr>
              <a:buSzPct val="89473"/>
              <a:buFont typeface="Wingdings"/>
              <a:buChar char=""/>
              <a:tabLst>
                <a:tab pos="356870" algn="l"/>
                <a:tab pos="357505" algn="l"/>
              </a:tabLst>
            </a:pPr>
            <a:r>
              <a:rPr sz="1900" spc="-5" dirty="0">
                <a:solidFill>
                  <a:srgbClr val="000000"/>
                </a:solidFill>
                <a:latin typeface="Arial MT"/>
                <a:cs typeface="Arial MT"/>
              </a:rPr>
              <a:t>Per</a:t>
            </a:r>
            <a:r>
              <a:rPr sz="1900" spc="20" dirty="0">
                <a:solidFill>
                  <a:srgbClr val="000000"/>
                </a:solidFill>
                <a:latin typeface="Arial MT"/>
                <a:cs typeface="Arial MT"/>
              </a:rPr>
              <a:t> </a:t>
            </a:r>
            <a:r>
              <a:rPr sz="1900" spc="-5" dirty="0">
                <a:solidFill>
                  <a:srgbClr val="000000"/>
                </a:solidFill>
                <a:latin typeface="Arial MT"/>
                <a:cs typeface="Arial MT"/>
              </a:rPr>
              <a:t>il</a:t>
            </a:r>
            <a:r>
              <a:rPr sz="1900" spc="10" dirty="0">
                <a:solidFill>
                  <a:srgbClr val="000000"/>
                </a:solidFill>
                <a:latin typeface="Arial MT"/>
                <a:cs typeface="Arial MT"/>
              </a:rPr>
              <a:t> </a:t>
            </a:r>
            <a:r>
              <a:rPr sz="1900" spc="-5" dirty="0">
                <a:solidFill>
                  <a:srgbClr val="000000"/>
                </a:solidFill>
                <a:latin typeface="Arial MT"/>
                <a:cs typeface="Arial MT"/>
              </a:rPr>
              <a:t>triennio</a:t>
            </a:r>
            <a:r>
              <a:rPr sz="1900" spc="45" dirty="0">
                <a:solidFill>
                  <a:srgbClr val="000000"/>
                </a:solidFill>
                <a:latin typeface="Arial MT"/>
                <a:cs typeface="Arial MT"/>
              </a:rPr>
              <a:t> </a:t>
            </a:r>
            <a:r>
              <a:rPr sz="1900" spc="-5" dirty="0" smtClean="0">
                <a:solidFill>
                  <a:srgbClr val="000000"/>
                </a:solidFill>
                <a:latin typeface="Arial MT"/>
                <a:cs typeface="Arial MT"/>
              </a:rPr>
              <a:t>202</a:t>
            </a:r>
            <a:r>
              <a:rPr lang="it-IT" sz="1900" spc="-5" dirty="0" smtClean="0">
                <a:solidFill>
                  <a:srgbClr val="000000"/>
                </a:solidFill>
                <a:latin typeface="Arial MT"/>
                <a:cs typeface="Arial MT"/>
              </a:rPr>
              <a:t>1</a:t>
            </a:r>
            <a:r>
              <a:rPr sz="1900" spc="-5" dirty="0" smtClean="0">
                <a:solidFill>
                  <a:srgbClr val="000000"/>
                </a:solidFill>
                <a:latin typeface="Arial MT"/>
                <a:cs typeface="Arial MT"/>
              </a:rPr>
              <a:t>/202</a:t>
            </a:r>
            <a:r>
              <a:rPr lang="it-IT" sz="1900" spc="-5" dirty="0" smtClean="0">
                <a:solidFill>
                  <a:srgbClr val="000000"/>
                </a:solidFill>
                <a:latin typeface="Arial MT"/>
                <a:cs typeface="Arial MT"/>
              </a:rPr>
              <a:t>3</a:t>
            </a:r>
            <a:r>
              <a:rPr sz="1900" spc="60" dirty="0" smtClean="0">
                <a:solidFill>
                  <a:srgbClr val="000000"/>
                </a:solidFill>
                <a:latin typeface="Arial MT"/>
                <a:cs typeface="Arial MT"/>
              </a:rPr>
              <a:t> </a:t>
            </a:r>
            <a:r>
              <a:rPr sz="1900" spc="-5" dirty="0">
                <a:solidFill>
                  <a:srgbClr val="000000"/>
                </a:solidFill>
                <a:latin typeface="Arial MT"/>
                <a:cs typeface="Arial MT"/>
              </a:rPr>
              <a:t>consentite</a:t>
            </a:r>
            <a:r>
              <a:rPr sz="1900" spc="40" dirty="0">
                <a:solidFill>
                  <a:srgbClr val="000000"/>
                </a:solidFill>
                <a:latin typeface="Arial MT"/>
                <a:cs typeface="Arial MT"/>
              </a:rPr>
              <a:t> </a:t>
            </a:r>
            <a:r>
              <a:rPr sz="1900" spc="-5" dirty="0">
                <a:solidFill>
                  <a:srgbClr val="000000"/>
                </a:solidFill>
                <a:latin typeface="Arial MT"/>
                <a:cs typeface="Arial MT"/>
              </a:rPr>
              <a:t>progressioni</a:t>
            </a:r>
            <a:r>
              <a:rPr sz="1900" spc="70" dirty="0">
                <a:solidFill>
                  <a:srgbClr val="000000"/>
                </a:solidFill>
                <a:latin typeface="Arial MT"/>
                <a:cs typeface="Arial MT"/>
              </a:rPr>
              <a:t> </a:t>
            </a:r>
            <a:r>
              <a:rPr sz="1900" spc="-5" dirty="0">
                <a:solidFill>
                  <a:srgbClr val="000000"/>
                </a:solidFill>
                <a:latin typeface="Arial MT"/>
                <a:cs typeface="Arial MT"/>
              </a:rPr>
              <a:t>verticali</a:t>
            </a:r>
            <a:r>
              <a:rPr sz="1900" spc="35" dirty="0">
                <a:solidFill>
                  <a:srgbClr val="000000"/>
                </a:solidFill>
                <a:latin typeface="Arial MT"/>
                <a:cs typeface="Arial MT"/>
              </a:rPr>
              <a:t> </a:t>
            </a:r>
            <a:r>
              <a:rPr sz="1900" spc="-5" dirty="0">
                <a:solidFill>
                  <a:srgbClr val="000000"/>
                </a:solidFill>
                <a:latin typeface="Arial MT"/>
                <a:cs typeface="Arial MT"/>
              </a:rPr>
              <a:t>(concorsi </a:t>
            </a:r>
            <a:r>
              <a:rPr sz="1900" dirty="0">
                <a:solidFill>
                  <a:srgbClr val="000000"/>
                </a:solidFill>
                <a:latin typeface="Arial MT"/>
                <a:cs typeface="Arial MT"/>
              </a:rPr>
              <a:t> </a:t>
            </a:r>
            <a:r>
              <a:rPr sz="1900" spc="-5" dirty="0">
                <a:solidFill>
                  <a:srgbClr val="000000"/>
                </a:solidFill>
                <a:latin typeface="Arial MT"/>
                <a:cs typeface="Arial MT"/>
              </a:rPr>
              <a:t>interni)</a:t>
            </a:r>
            <a:r>
              <a:rPr sz="1900" spc="30" dirty="0">
                <a:solidFill>
                  <a:srgbClr val="000000"/>
                </a:solidFill>
                <a:latin typeface="Arial MT"/>
                <a:cs typeface="Arial MT"/>
              </a:rPr>
              <a:t> </a:t>
            </a:r>
            <a:r>
              <a:rPr sz="1900" spc="-5" dirty="0">
                <a:solidFill>
                  <a:srgbClr val="000000"/>
                </a:solidFill>
                <a:latin typeface="Arial MT"/>
                <a:cs typeface="Arial MT"/>
              </a:rPr>
              <a:t>nel</a:t>
            </a:r>
            <a:r>
              <a:rPr sz="1900" spc="15" dirty="0">
                <a:solidFill>
                  <a:srgbClr val="000000"/>
                </a:solidFill>
                <a:latin typeface="Arial MT"/>
                <a:cs typeface="Arial MT"/>
              </a:rPr>
              <a:t> </a:t>
            </a:r>
            <a:r>
              <a:rPr sz="1900" spc="-5" dirty="0">
                <a:solidFill>
                  <a:srgbClr val="000000"/>
                </a:solidFill>
                <a:latin typeface="Arial MT"/>
                <a:cs typeface="Arial MT"/>
              </a:rPr>
              <a:t>tetto</a:t>
            </a:r>
            <a:r>
              <a:rPr sz="1900" spc="15" dirty="0">
                <a:solidFill>
                  <a:srgbClr val="000000"/>
                </a:solidFill>
                <a:latin typeface="Arial MT"/>
                <a:cs typeface="Arial MT"/>
              </a:rPr>
              <a:t> </a:t>
            </a:r>
            <a:r>
              <a:rPr sz="1900" spc="-5" dirty="0">
                <a:solidFill>
                  <a:srgbClr val="000000"/>
                </a:solidFill>
                <a:latin typeface="Arial MT"/>
                <a:cs typeface="Arial MT"/>
              </a:rPr>
              <a:t>del</a:t>
            </a:r>
            <a:r>
              <a:rPr sz="1900" spc="15" dirty="0">
                <a:solidFill>
                  <a:srgbClr val="000000"/>
                </a:solidFill>
                <a:latin typeface="Arial MT"/>
                <a:cs typeface="Arial MT"/>
              </a:rPr>
              <a:t> </a:t>
            </a:r>
            <a:r>
              <a:rPr sz="1900" spc="-5" dirty="0">
                <a:solidFill>
                  <a:srgbClr val="000000"/>
                </a:solidFill>
                <a:latin typeface="Arial MT"/>
                <a:cs typeface="Arial MT"/>
              </a:rPr>
              <a:t>30%</a:t>
            </a:r>
            <a:r>
              <a:rPr sz="1900" spc="10" dirty="0">
                <a:solidFill>
                  <a:srgbClr val="000000"/>
                </a:solidFill>
                <a:latin typeface="Arial MT"/>
                <a:cs typeface="Arial MT"/>
              </a:rPr>
              <a:t> </a:t>
            </a:r>
            <a:r>
              <a:rPr sz="1900" spc="-5" dirty="0">
                <a:solidFill>
                  <a:srgbClr val="000000"/>
                </a:solidFill>
                <a:latin typeface="Arial MT"/>
                <a:cs typeface="Arial MT"/>
              </a:rPr>
              <a:t>dei</a:t>
            </a:r>
            <a:r>
              <a:rPr sz="1900" spc="35" dirty="0">
                <a:solidFill>
                  <a:srgbClr val="000000"/>
                </a:solidFill>
                <a:latin typeface="Arial MT"/>
                <a:cs typeface="Arial MT"/>
              </a:rPr>
              <a:t> </a:t>
            </a:r>
            <a:r>
              <a:rPr sz="1900" spc="-5" dirty="0">
                <a:solidFill>
                  <a:srgbClr val="000000"/>
                </a:solidFill>
                <a:latin typeface="Arial MT"/>
                <a:cs typeface="Arial MT"/>
              </a:rPr>
              <a:t>posti</a:t>
            </a:r>
            <a:r>
              <a:rPr sz="1900" spc="15" dirty="0">
                <a:solidFill>
                  <a:srgbClr val="000000"/>
                </a:solidFill>
                <a:latin typeface="Arial MT"/>
                <a:cs typeface="Arial MT"/>
              </a:rPr>
              <a:t> </a:t>
            </a:r>
            <a:r>
              <a:rPr sz="1900" spc="-5" dirty="0">
                <a:solidFill>
                  <a:srgbClr val="000000"/>
                </a:solidFill>
                <a:latin typeface="Arial MT"/>
                <a:cs typeface="Arial MT"/>
              </a:rPr>
              <a:t>previsti</a:t>
            </a:r>
            <a:r>
              <a:rPr sz="1900" spc="25" dirty="0">
                <a:solidFill>
                  <a:srgbClr val="000000"/>
                </a:solidFill>
                <a:latin typeface="Arial MT"/>
                <a:cs typeface="Arial MT"/>
              </a:rPr>
              <a:t> </a:t>
            </a:r>
            <a:r>
              <a:rPr sz="1900" spc="-5" dirty="0">
                <a:solidFill>
                  <a:srgbClr val="000000"/>
                </a:solidFill>
                <a:latin typeface="Arial MT"/>
                <a:cs typeface="Arial MT"/>
              </a:rPr>
              <a:t>per</a:t>
            </a:r>
            <a:r>
              <a:rPr sz="1900" spc="20" dirty="0">
                <a:solidFill>
                  <a:srgbClr val="000000"/>
                </a:solidFill>
                <a:latin typeface="Arial MT"/>
                <a:cs typeface="Arial MT"/>
              </a:rPr>
              <a:t> </a:t>
            </a:r>
            <a:r>
              <a:rPr sz="1900" spc="-5" dirty="0">
                <a:solidFill>
                  <a:srgbClr val="000000"/>
                </a:solidFill>
                <a:latin typeface="Arial MT"/>
                <a:cs typeface="Arial MT"/>
              </a:rPr>
              <a:t>la</a:t>
            </a:r>
            <a:r>
              <a:rPr sz="1900" dirty="0">
                <a:solidFill>
                  <a:srgbClr val="000000"/>
                </a:solidFill>
                <a:latin typeface="Arial MT"/>
                <a:cs typeface="Arial MT"/>
              </a:rPr>
              <a:t> </a:t>
            </a:r>
            <a:r>
              <a:rPr sz="1900" spc="-5" dirty="0">
                <a:solidFill>
                  <a:srgbClr val="000000"/>
                </a:solidFill>
                <a:latin typeface="Arial MT"/>
                <a:cs typeface="Arial MT"/>
              </a:rPr>
              <a:t>stessa</a:t>
            </a:r>
            <a:r>
              <a:rPr sz="1900" spc="20" dirty="0">
                <a:solidFill>
                  <a:srgbClr val="000000"/>
                </a:solidFill>
                <a:latin typeface="Arial MT"/>
                <a:cs typeface="Arial MT"/>
              </a:rPr>
              <a:t> </a:t>
            </a:r>
            <a:r>
              <a:rPr sz="1900" spc="-5" dirty="0">
                <a:solidFill>
                  <a:srgbClr val="000000"/>
                </a:solidFill>
                <a:latin typeface="Arial MT"/>
                <a:cs typeface="Arial MT"/>
              </a:rPr>
              <a:t>categoria: </a:t>
            </a:r>
            <a:r>
              <a:rPr sz="1900" dirty="0">
                <a:solidFill>
                  <a:srgbClr val="000000"/>
                </a:solidFill>
                <a:latin typeface="Arial MT"/>
                <a:cs typeface="Arial MT"/>
              </a:rPr>
              <a:t> </a:t>
            </a:r>
            <a:r>
              <a:rPr sz="1900" spc="-5" dirty="0">
                <a:solidFill>
                  <a:srgbClr val="000000"/>
                </a:solidFill>
                <a:latin typeface="Arial MT"/>
                <a:cs typeface="Arial MT"/>
              </a:rPr>
              <a:t>procedura</a:t>
            </a:r>
            <a:r>
              <a:rPr sz="1900" spc="45" dirty="0">
                <a:solidFill>
                  <a:srgbClr val="000000"/>
                </a:solidFill>
                <a:latin typeface="Arial MT"/>
                <a:cs typeface="Arial MT"/>
              </a:rPr>
              <a:t> </a:t>
            </a:r>
            <a:r>
              <a:rPr sz="1900" spc="-5" dirty="0">
                <a:solidFill>
                  <a:srgbClr val="000000"/>
                </a:solidFill>
                <a:latin typeface="Arial MT"/>
                <a:cs typeface="Arial MT"/>
              </a:rPr>
              <a:t>concorsuale,</a:t>
            </a:r>
            <a:r>
              <a:rPr sz="1900" spc="60" dirty="0">
                <a:solidFill>
                  <a:srgbClr val="000000"/>
                </a:solidFill>
                <a:latin typeface="Arial MT"/>
                <a:cs typeface="Arial MT"/>
              </a:rPr>
              <a:t> </a:t>
            </a:r>
            <a:r>
              <a:rPr sz="1900" spc="-5" dirty="0">
                <a:solidFill>
                  <a:srgbClr val="000000"/>
                </a:solidFill>
                <a:latin typeface="Arial MT"/>
                <a:cs typeface="Arial MT"/>
              </a:rPr>
              <a:t>stesso</a:t>
            </a:r>
            <a:r>
              <a:rPr sz="1900" spc="20" dirty="0">
                <a:solidFill>
                  <a:srgbClr val="000000"/>
                </a:solidFill>
                <a:latin typeface="Arial MT"/>
                <a:cs typeface="Arial MT"/>
              </a:rPr>
              <a:t> </a:t>
            </a:r>
            <a:r>
              <a:rPr sz="1900" spc="-5" dirty="0">
                <a:solidFill>
                  <a:srgbClr val="000000"/>
                </a:solidFill>
                <a:latin typeface="Arial MT"/>
                <a:cs typeface="Arial MT"/>
              </a:rPr>
              <a:t>titolo</a:t>
            </a:r>
            <a:r>
              <a:rPr sz="1900" spc="25" dirty="0">
                <a:solidFill>
                  <a:srgbClr val="000000"/>
                </a:solidFill>
                <a:latin typeface="Arial MT"/>
                <a:cs typeface="Arial MT"/>
              </a:rPr>
              <a:t> </a:t>
            </a:r>
            <a:r>
              <a:rPr sz="1900" spc="-5" dirty="0">
                <a:solidFill>
                  <a:srgbClr val="000000"/>
                </a:solidFill>
                <a:latin typeface="Arial MT"/>
                <a:cs typeface="Arial MT"/>
              </a:rPr>
              <a:t>di</a:t>
            </a:r>
            <a:r>
              <a:rPr sz="1900" spc="20" dirty="0">
                <a:solidFill>
                  <a:srgbClr val="000000"/>
                </a:solidFill>
                <a:latin typeface="Arial MT"/>
                <a:cs typeface="Arial MT"/>
              </a:rPr>
              <a:t> </a:t>
            </a:r>
            <a:r>
              <a:rPr sz="1900" spc="-5" dirty="0">
                <a:solidFill>
                  <a:srgbClr val="000000"/>
                </a:solidFill>
                <a:latin typeface="Arial MT"/>
                <a:cs typeface="Arial MT"/>
              </a:rPr>
              <a:t>studio</a:t>
            </a:r>
            <a:r>
              <a:rPr sz="1900" spc="35" dirty="0">
                <a:solidFill>
                  <a:srgbClr val="000000"/>
                </a:solidFill>
                <a:latin typeface="Arial MT"/>
                <a:cs typeface="Arial MT"/>
              </a:rPr>
              <a:t> </a:t>
            </a:r>
            <a:r>
              <a:rPr sz="1900" spc="-10" dirty="0">
                <a:solidFill>
                  <a:srgbClr val="000000"/>
                </a:solidFill>
                <a:latin typeface="Arial MT"/>
                <a:cs typeface="Arial MT"/>
              </a:rPr>
              <a:t>previsto</a:t>
            </a:r>
            <a:r>
              <a:rPr sz="1900" spc="40" dirty="0">
                <a:solidFill>
                  <a:srgbClr val="000000"/>
                </a:solidFill>
                <a:latin typeface="Arial MT"/>
                <a:cs typeface="Arial MT"/>
              </a:rPr>
              <a:t> </a:t>
            </a:r>
            <a:r>
              <a:rPr sz="1900" spc="-10" dirty="0">
                <a:solidFill>
                  <a:srgbClr val="000000"/>
                </a:solidFill>
                <a:latin typeface="Arial MT"/>
                <a:cs typeface="Arial MT"/>
              </a:rPr>
              <a:t>per</a:t>
            </a:r>
            <a:r>
              <a:rPr sz="1900" spc="25" dirty="0">
                <a:solidFill>
                  <a:srgbClr val="000000"/>
                </a:solidFill>
                <a:latin typeface="Arial MT"/>
                <a:cs typeface="Arial MT"/>
              </a:rPr>
              <a:t> </a:t>
            </a:r>
            <a:r>
              <a:rPr sz="1900" spc="-10" dirty="0">
                <a:solidFill>
                  <a:srgbClr val="000000"/>
                </a:solidFill>
                <a:latin typeface="Arial MT"/>
                <a:cs typeface="Arial MT"/>
              </a:rPr>
              <a:t>l’accesso </a:t>
            </a:r>
            <a:r>
              <a:rPr sz="1900" spc="-515" dirty="0">
                <a:solidFill>
                  <a:srgbClr val="000000"/>
                </a:solidFill>
                <a:latin typeface="Arial MT"/>
                <a:cs typeface="Arial MT"/>
              </a:rPr>
              <a:t> </a:t>
            </a:r>
            <a:r>
              <a:rPr sz="1900" spc="-10" dirty="0">
                <a:solidFill>
                  <a:srgbClr val="000000"/>
                </a:solidFill>
                <a:latin typeface="Arial MT"/>
                <a:cs typeface="Arial MT"/>
              </a:rPr>
              <a:t>dall’esterno</a:t>
            </a:r>
            <a:r>
              <a:rPr sz="1900" spc="45" dirty="0">
                <a:solidFill>
                  <a:srgbClr val="000000"/>
                </a:solidFill>
                <a:latin typeface="Arial MT"/>
                <a:cs typeface="Arial MT"/>
              </a:rPr>
              <a:t> </a:t>
            </a:r>
            <a:r>
              <a:rPr sz="1900" spc="-5" dirty="0">
                <a:solidFill>
                  <a:srgbClr val="000000"/>
                </a:solidFill>
                <a:latin typeface="Arial MT"/>
                <a:cs typeface="Arial MT"/>
              </a:rPr>
              <a:t>ed</a:t>
            </a:r>
            <a:r>
              <a:rPr sz="1900" spc="10" dirty="0">
                <a:solidFill>
                  <a:srgbClr val="000000"/>
                </a:solidFill>
                <a:latin typeface="Arial MT"/>
                <a:cs typeface="Arial MT"/>
              </a:rPr>
              <a:t> </a:t>
            </a:r>
            <a:r>
              <a:rPr sz="1900" spc="-10" dirty="0">
                <a:solidFill>
                  <a:srgbClr val="000000"/>
                </a:solidFill>
                <a:latin typeface="Arial MT"/>
                <a:cs typeface="Arial MT"/>
              </a:rPr>
              <a:t>utilizzazione</a:t>
            </a:r>
            <a:r>
              <a:rPr sz="1900" spc="60" dirty="0">
                <a:solidFill>
                  <a:srgbClr val="000000"/>
                </a:solidFill>
                <a:latin typeface="Arial MT"/>
                <a:cs typeface="Arial MT"/>
              </a:rPr>
              <a:t> </a:t>
            </a:r>
            <a:r>
              <a:rPr sz="1900" spc="-5" dirty="0">
                <a:solidFill>
                  <a:srgbClr val="000000"/>
                </a:solidFill>
                <a:latin typeface="Arial MT"/>
                <a:cs typeface="Arial MT"/>
              </a:rPr>
              <a:t>delle</a:t>
            </a:r>
            <a:r>
              <a:rPr sz="1900" spc="20" dirty="0">
                <a:solidFill>
                  <a:srgbClr val="000000"/>
                </a:solidFill>
                <a:latin typeface="Arial MT"/>
                <a:cs typeface="Arial MT"/>
              </a:rPr>
              <a:t> </a:t>
            </a:r>
            <a:r>
              <a:rPr sz="1900" spc="-5" dirty="0">
                <a:solidFill>
                  <a:srgbClr val="000000"/>
                </a:solidFill>
                <a:latin typeface="Arial MT"/>
                <a:cs typeface="Arial MT"/>
              </a:rPr>
              <a:t>valutazioni</a:t>
            </a:r>
            <a:endParaRPr sz="1900" dirty="0">
              <a:solidFill>
                <a:srgbClr val="000000"/>
              </a:solidFill>
              <a:latin typeface="Arial MT"/>
              <a:cs typeface="Arial MT"/>
            </a:endParaRPr>
          </a:p>
          <a:p>
            <a:pPr marL="356870" marR="309880" indent="-344805">
              <a:lnSpc>
                <a:spcPct val="110000"/>
              </a:lnSpc>
              <a:spcBef>
                <a:spcPts val="1600"/>
              </a:spcBef>
              <a:buClr>
                <a:srgbClr val="8EC0C1"/>
              </a:buClr>
              <a:buSzPct val="89473"/>
              <a:buFont typeface="Wingdings"/>
              <a:buChar char=""/>
              <a:tabLst>
                <a:tab pos="356870" algn="l"/>
                <a:tab pos="357505" algn="l"/>
              </a:tabLst>
            </a:pPr>
            <a:r>
              <a:rPr sz="1900" spc="-5" dirty="0">
                <a:solidFill>
                  <a:srgbClr val="000000"/>
                </a:solidFill>
                <a:latin typeface="Arial MT"/>
                <a:cs typeface="Arial MT"/>
              </a:rPr>
              <a:t>Possibile</a:t>
            </a:r>
            <a:r>
              <a:rPr sz="1900" spc="40" dirty="0">
                <a:solidFill>
                  <a:srgbClr val="000000"/>
                </a:solidFill>
                <a:latin typeface="Arial MT"/>
                <a:cs typeface="Arial MT"/>
              </a:rPr>
              <a:t> </a:t>
            </a:r>
            <a:r>
              <a:rPr sz="1900" spc="-5" dirty="0">
                <a:solidFill>
                  <a:srgbClr val="000000"/>
                </a:solidFill>
                <a:latin typeface="Arial MT"/>
                <a:cs typeface="Arial MT"/>
              </a:rPr>
              <a:t>sommare</a:t>
            </a:r>
            <a:r>
              <a:rPr sz="1900" spc="35" dirty="0">
                <a:solidFill>
                  <a:srgbClr val="000000"/>
                </a:solidFill>
                <a:latin typeface="Arial MT"/>
                <a:cs typeface="Arial MT"/>
              </a:rPr>
              <a:t> </a:t>
            </a:r>
            <a:r>
              <a:rPr sz="1900" spc="-5" dirty="0">
                <a:solidFill>
                  <a:srgbClr val="000000"/>
                </a:solidFill>
                <a:latin typeface="Arial MT"/>
                <a:cs typeface="Arial MT"/>
              </a:rPr>
              <a:t>progressioni</a:t>
            </a:r>
            <a:r>
              <a:rPr sz="1900" spc="70" dirty="0">
                <a:solidFill>
                  <a:srgbClr val="000000"/>
                </a:solidFill>
                <a:latin typeface="Arial MT"/>
                <a:cs typeface="Arial MT"/>
              </a:rPr>
              <a:t> </a:t>
            </a:r>
            <a:r>
              <a:rPr sz="1900" spc="-5" dirty="0">
                <a:solidFill>
                  <a:srgbClr val="000000"/>
                </a:solidFill>
                <a:latin typeface="Arial MT"/>
                <a:cs typeface="Arial MT"/>
              </a:rPr>
              <a:t>verticali</a:t>
            </a:r>
            <a:r>
              <a:rPr sz="1900" spc="35" dirty="0">
                <a:solidFill>
                  <a:srgbClr val="000000"/>
                </a:solidFill>
                <a:latin typeface="Arial MT"/>
                <a:cs typeface="Arial MT"/>
              </a:rPr>
              <a:t> </a:t>
            </a:r>
            <a:r>
              <a:rPr sz="1900" spc="-5" dirty="0">
                <a:solidFill>
                  <a:srgbClr val="000000"/>
                </a:solidFill>
                <a:latin typeface="Arial MT"/>
                <a:cs typeface="Arial MT"/>
              </a:rPr>
              <a:t>e</a:t>
            </a:r>
            <a:r>
              <a:rPr sz="1900" spc="5" dirty="0">
                <a:solidFill>
                  <a:srgbClr val="000000"/>
                </a:solidFill>
                <a:latin typeface="Arial MT"/>
                <a:cs typeface="Arial MT"/>
              </a:rPr>
              <a:t> </a:t>
            </a:r>
            <a:r>
              <a:rPr sz="1900" spc="-5" dirty="0">
                <a:solidFill>
                  <a:srgbClr val="000000"/>
                </a:solidFill>
                <a:latin typeface="Arial MT"/>
                <a:cs typeface="Arial MT"/>
              </a:rPr>
              <a:t>concorsi</a:t>
            </a:r>
            <a:r>
              <a:rPr sz="1900" spc="40" dirty="0">
                <a:solidFill>
                  <a:srgbClr val="000000"/>
                </a:solidFill>
                <a:latin typeface="Arial MT"/>
                <a:cs typeface="Arial MT"/>
              </a:rPr>
              <a:t> </a:t>
            </a:r>
            <a:r>
              <a:rPr sz="1900" spc="-5" dirty="0">
                <a:solidFill>
                  <a:srgbClr val="000000"/>
                </a:solidFill>
                <a:latin typeface="Arial MT"/>
                <a:cs typeface="Arial MT"/>
              </a:rPr>
              <a:t>interni</a:t>
            </a:r>
            <a:r>
              <a:rPr sz="1900" spc="30" dirty="0">
                <a:solidFill>
                  <a:srgbClr val="000000"/>
                </a:solidFill>
                <a:latin typeface="Arial MT"/>
                <a:cs typeface="Arial MT"/>
              </a:rPr>
              <a:t> </a:t>
            </a:r>
            <a:r>
              <a:rPr sz="1900" spc="-5" dirty="0">
                <a:solidFill>
                  <a:srgbClr val="000000"/>
                </a:solidFill>
                <a:latin typeface="Arial MT"/>
                <a:cs typeface="Arial MT"/>
              </a:rPr>
              <a:t>fino</a:t>
            </a:r>
            <a:r>
              <a:rPr sz="1900" spc="20" dirty="0">
                <a:solidFill>
                  <a:srgbClr val="000000"/>
                </a:solidFill>
                <a:latin typeface="Arial MT"/>
                <a:cs typeface="Arial MT"/>
              </a:rPr>
              <a:t> </a:t>
            </a:r>
            <a:r>
              <a:rPr sz="1900" spc="-5" dirty="0">
                <a:solidFill>
                  <a:srgbClr val="000000"/>
                </a:solidFill>
                <a:latin typeface="Arial MT"/>
                <a:cs typeface="Arial MT"/>
              </a:rPr>
              <a:t>al </a:t>
            </a:r>
            <a:r>
              <a:rPr sz="1900" spc="-509" dirty="0">
                <a:solidFill>
                  <a:srgbClr val="000000"/>
                </a:solidFill>
                <a:latin typeface="Arial MT"/>
                <a:cs typeface="Arial MT"/>
              </a:rPr>
              <a:t> </a:t>
            </a:r>
            <a:r>
              <a:rPr sz="1900" spc="-5" dirty="0">
                <a:solidFill>
                  <a:srgbClr val="000000"/>
                </a:solidFill>
                <a:latin typeface="Arial MT"/>
                <a:cs typeface="Arial MT"/>
              </a:rPr>
              <a:t>50%</a:t>
            </a:r>
            <a:endParaRPr sz="1900" dirty="0">
              <a:solidFill>
                <a:srgbClr val="000000"/>
              </a:solidFill>
              <a:latin typeface="Arial MT"/>
              <a:cs typeface="Arial MT"/>
            </a:endParaRPr>
          </a:p>
        </p:txBody>
      </p:sp>
      <p:sp>
        <p:nvSpPr>
          <p:cNvPr id="5" name="object 5"/>
          <p:cNvSpPr txBox="1"/>
          <p:nvPr/>
        </p:nvSpPr>
        <p:spPr>
          <a:xfrm>
            <a:off x="609091" y="170179"/>
            <a:ext cx="15303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MT"/>
                <a:cs typeface="Arial MT"/>
              </a:rPr>
              <a:t>6</a:t>
            </a:r>
            <a:endParaRPr sz="1800">
              <a:latin typeface="Arial MT"/>
              <a:cs typeface="Arial M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304414" y="670052"/>
            <a:ext cx="226695" cy="299720"/>
          </a:xfrm>
          <a:prstGeom prst="rect">
            <a:avLst/>
          </a:prstGeom>
        </p:spPr>
        <p:txBody>
          <a:bodyPr vert="horz" wrap="square" lIns="0" tIns="12700" rIns="0" bIns="0" rtlCol="0">
            <a:spAutoFit/>
          </a:bodyPr>
          <a:lstStyle/>
          <a:p>
            <a:pPr marL="12700">
              <a:lnSpc>
                <a:spcPct val="100000"/>
              </a:lnSpc>
              <a:spcBef>
                <a:spcPts val="100"/>
              </a:spcBef>
            </a:pPr>
            <a:r>
              <a:rPr sz="1800" spc="-175" dirty="0">
                <a:solidFill>
                  <a:srgbClr val="8EC0C1"/>
                </a:solidFill>
                <a:latin typeface="Lucida Sans Unicode"/>
                <a:cs typeface="Lucida Sans Unicode"/>
              </a:rPr>
              <a:t>◤</a:t>
            </a:r>
            <a:endParaRPr sz="1800">
              <a:latin typeface="Lucida Sans Unicode"/>
              <a:cs typeface="Lucida Sans Unicode"/>
            </a:endParaRPr>
          </a:p>
        </p:txBody>
      </p:sp>
      <p:sp>
        <p:nvSpPr>
          <p:cNvPr id="6" name="object 6"/>
          <p:cNvSpPr txBox="1"/>
          <p:nvPr/>
        </p:nvSpPr>
        <p:spPr>
          <a:xfrm>
            <a:off x="2852673" y="778891"/>
            <a:ext cx="7653655" cy="1840864"/>
          </a:xfrm>
          <a:prstGeom prst="rect">
            <a:avLst/>
          </a:prstGeom>
        </p:spPr>
        <p:txBody>
          <a:bodyPr vert="horz" wrap="square" lIns="0" tIns="12065" rIns="0" bIns="0" rtlCol="0">
            <a:spAutoFit/>
          </a:bodyPr>
          <a:lstStyle/>
          <a:p>
            <a:pPr marR="5080" algn="ctr">
              <a:lnSpc>
                <a:spcPts val="3875"/>
              </a:lnSpc>
              <a:spcBef>
                <a:spcPts val="95"/>
              </a:spcBef>
            </a:pPr>
            <a:r>
              <a:rPr sz="2800" spc="-5" dirty="0">
                <a:solidFill>
                  <a:srgbClr val="000000"/>
                </a:solidFill>
                <a:latin typeface="Arial MT"/>
                <a:cs typeface="Arial MT"/>
              </a:rPr>
              <a:t>LE</a:t>
            </a:r>
            <a:r>
              <a:rPr sz="2800" spc="-20" dirty="0">
                <a:solidFill>
                  <a:srgbClr val="000000"/>
                </a:solidFill>
                <a:latin typeface="Arial MT"/>
                <a:cs typeface="Arial MT"/>
              </a:rPr>
              <a:t> </a:t>
            </a:r>
            <a:r>
              <a:rPr sz="2800" spc="-15" dirty="0">
                <a:solidFill>
                  <a:srgbClr val="000000"/>
                </a:solidFill>
                <a:latin typeface="Arial MT"/>
                <a:cs typeface="Arial MT"/>
              </a:rPr>
              <a:t>RISERVE </a:t>
            </a:r>
            <a:r>
              <a:rPr sz="2800" spc="-5" dirty="0">
                <a:solidFill>
                  <a:srgbClr val="000000"/>
                </a:solidFill>
                <a:latin typeface="Arial MT"/>
                <a:cs typeface="Arial MT"/>
              </a:rPr>
              <a:t>PREVISTE</a:t>
            </a:r>
            <a:r>
              <a:rPr sz="2800" spc="-30" dirty="0">
                <a:solidFill>
                  <a:srgbClr val="000000"/>
                </a:solidFill>
                <a:latin typeface="Arial MT"/>
                <a:cs typeface="Arial MT"/>
              </a:rPr>
              <a:t> </a:t>
            </a:r>
            <a:r>
              <a:rPr sz="2800" spc="-5" dirty="0">
                <a:solidFill>
                  <a:srgbClr val="000000"/>
                </a:solidFill>
                <a:latin typeface="Arial MT"/>
                <a:cs typeface="Arial MT"/>
              </a:rPr>
              <a:t>DAL</a:t>
            </a:r>
            <a:endParaRPr sz="2800" dirty="0">
              <a:solidFill>
                <a:srgbClr val="000000"/>
              </a:solidFill>
              <a:latin typeface="Arial MT"/>
              <a:cs typeface="Arial MT"/>
            </a:endParaRPr>
          </a:p>
          <a:p>
            <a:pPr marR="19050" algn="ctr">
              <a:lnSpc>
                <a:spcPts val="3875"/>
              </a:lnSpc>
            </a:pPr>
            <a:r>
              <a:rPr sz="2800" spc="-35" dirty="0">
                <a:solidFill>
                  <a:srgbClr val="000000"/>
                </a:solidFill>
                <a:latin typeface="Arial MT"/>
                <a:cs typeface="Arial MT"/>
              </a:rPr>
              <a:t>LEGISLATORE</a:t>
            </a:r>
            <a:endParaRPr sz="2800" dirty="0">
              <a:solidFill>
                <a:srgbClr val="000000"/>
              </a:solidFill>
              <a:latin typeface="Arial MT"/>
              <a:cs typeface="Arial MT"/>
            </a:endParaRPr>
          </a:p>
          <a:p>
            <a:pPr marL="356870" marR="80645" indent="-344805">
              <a:lnSpc>
                <a:spcPct val="110100"/>
              </a:lnSpc>
              <a:spcBef>
                <a:spcPts val="1260"/>
              </a:spcBef>
              <a:buClr>
                <a:srgbClr val="8EC0C1"/>
              </a:buClr>
              <a:buSzPct val="90000"/>
              <a:buFont typeface="Wingdings"/>
              <a:buChar char=""/>
              <a:tabLst>
                <a:tab pos="356870" algn="l"/>
                <a:tab pos="357505" algn="l"/>
              </a:tabLst>
            </a:pPr>
            <a:r>
              <a:rPr sz="2000" dirty="0">
                <a:solidFill>
                  <a:srgbClr val="000000"/>
                </a:solidFill>
                <a:latin typeface="Arial MT"/>
                <a:cs typeface="Arial MT"/>
              </a:rPr>
              <a:t>Assunzioni</a:t>
            </a:r>
            <a:r>
              <a:rPr sz="2000" spc="-35" dirty="0">
                <a:solidFill>
                  <a:srgbClr val="000000"/>
                </a:solidFill>
                <a:latin typeface="Arial MT"/>
                <a:cs typeface="Arial MT"/>
              </a:rPr>
              <a:t> </a:t>
            </a:r>
            <a:r>
              <a:rPr sz="2000" dirty="0">
                <a:solidFill>
                  <a:srgbClr val="000000"/>
                </a:solidFill>
                <a:latin typeface="Arial MT"/>
                <a:cs typeface="Arial MT"/>
              </a:rPr>
              <a:t>delle cd</a:t>
            </a:r>
            <a:r>
              <a:rPr sz="2000" spc="-15" dirty="0">
                <a:solidFill>
                  <a:srgbClr val="000000"/>
                </a:solidFill>
                <a:latin typeface="Arial MT"/>
                <a:cs typeface="Arial MT"/>
              </a:rPr>
              <a:t> </a:t>
            </a:r>
            <a:r>
              <a:rPr sz="2000" dirty="0">
                <a:solidFill>
                  <a:srgbClr val="000000"/>
                </a:solidFill>
                <a:latin typeface="Arial MT"/>
                <a:cs typeface="Arial MT"/>
              </a:rPr>
              <a:t>categorie</a:t>
            </a:r>
            <a:r>
              <a:rPr sz="2000" spc="-35" dirty="0">
                <a:solidFill>
                  <a:srgbClr val="000000"/>
                </a:solidFill>
                <a:latin typeface="Arial MT"/>
                <a:cs typeface="Arial MT"/>
              </a:rPr>
              <a:t> </a:t>
            </a:r>
            <a:r>
              <a:rPr sz="2000" dirty="0">
                <a:solidFill>
                  <a:srgbClr val="000000"/>
                </a:solidFill>
                <a:latin typeface="Arial MT"/>
                <a:cs typeface="Arial MT"/>
              </a:rPr>
              <a:t>protette:</a:t>
            </a:r>
            <a:r>
              <a:rPr sz="2000" spc="-55" dirty="0">
                <a:solidFill>
                  <a:srgbClr val="000000"/>
                </a:solidFill>
                <a:latin typeface="Arial MT"/>
                <a:cs typeface="Arial MT"/>
              </a:rPr>
              <a:t> </a:t>
            </a:r>
            <a:r>
              <a:rPr sz="2000" dirty="0">
                <a:solidFill>
                  <a:srgbClr val="000000"/>
                </a:solidFill>
                <a:latin typeface="Arial MT"/>
                <a:cs typeface="Arial MT"/>
              </a:rPr>
              <a:t>almeno</a:t>
            </a:r>
            <a:r>
              <a:rPr sz="2000" spc="-15" dirty="0">
                <a:solidFill>
                  <a:srgbClr val="000000"/>
                </a:solidFill>
                <a:latin typeface="Arial MT"/>
                <a:cs typeface="Arial MT"/>
              </a:rPr>
              <a:t> </a:t>
            </a:r>
            <a:r>
              <a:rPr sz="2000" dirty="0">
                <a:solidFill>
                  <a:srgbClr val="000000"/>
                </a:solidFill>
                <a:latin typeface="Arial MT"/>
                <a:cs typeface="Arial MT"/>
              </a:rPr>
              <a:t>il 7%</a:t>
            </a:r>
            <a:r>
              <a:rPr sz="2000" spc="-25" dirty="0">
                <a:solidFill>
                  <a:srgbClr val="000000"/>
                </a:solidFill>
                <a:latin typeface="Arial MT"/>
                <a:cs typeface="Arial MT"/>
              </a:rPr>
              <a:t> </a:t>
            </a:r>
            <a:r>
              <a:rPr sz="2000" dirty="0">
                <a:solidFill>
                  <a:srgbClr val="000000"/>
                </a:solidFill>
                <a:latin typeface="Arial MT"/>
                <a:cs typeface="Arial MT"/>
              </a:rPr>
              <a:t>ovvero</a:t>
            </a:r>
            <a:r>
              <a:rPr sz="2000" spc="-20" dirty="0">
                <a:solidFill>
                  <a:srgbClr val="000000"/>
                </a:solidFill>
                <a:latin typeface="Arial MT"/>
                <a:cs typeface="Arial MT"/>
              </a:rPr>
              <a:t> </a:t>
            </a:r>
            <a:r>
              <a:rPr sz="2000" dirty="0">
                <a:solidFill>
                  <a:srgbClr val="000000"/>
                </a:solidFill>
                <a:latin typeface="Arial MT"/>
                <a:cs typeface="Arial MT"/>
              </a:rPr>
              <a:t>1 da </a:t>
            </a:r>
            <a:r>
              <a:rPr sz="2000" spc="-540" dirty="0">
                <a:solidFill>
                  <a:srgbClr val="000000"/>
                </a:solidFill>
                <a:latin typeface="Arial MT"/>
                <a:cs typeface="Arial MT"/>
              </a:rPr>
              <a:t> </a:t>
            </a:r>
            <a:r>
              <a:rPr sz="2000" dirty="0">
                <a:solidFill>
                  <a:srgbClr val="000000"/>
                </a:solidFill>
                <a:latin typeface="Arial MT"/>
                <a:cs typeface="Arial MT"/>
              </a:rPr>
              <a:t>15</a:t>
            </a:r>
            <a:r>
              <a:rPr sz="2000" spc="-20" dirty="0">
                <a:solidFill>
                  <a:srgbClr val="000000"/>
                </a:solidFill>
                <a:latin typeface="Arial MT"/>
                <a:cs typeface="Arial MT"/>
              </a:rPr>
              <a:t> </a:t>
            </a:r>
            <a:r>
              <a:rPr sz="2000" dirty="0">
                <a:solidFill>
                  <a:srgbClr val="000000"/>
                </a:solidFill>
                <a:latin typeface="Arial MT"/>
                <a:cs typeface="Arial MT"/>
              </a:rPr>
              <a:t>dipendenti</a:t>
            </a:r>
            <a:r>
              <a:rPr sz="2000" spc="-20" dirty="0">
                <a:solidFill>
                  <a:srgbClr val="000000"/>
                </a:solidFill>
                <a:latin typeface="Arial MT"/>
                <a:cs typeface="Arial MT"/>
              </a:rPr>
              <a:t> </a:t>
            </a:r>
            <a:r>
              <a:rPr sz="2000" dirty="0">
                <a:solidFill>
                  <a:srgbClr val="000000"/>
                </a:solidFill>
                <a:latin typeface="Arial MT"/>
                <a:cs typeface="Arial MT"/>
              </a:rPr>
              <a:t>a</a:t>
            </a:r>
            <a:r>
              <a:rPr sz="2000" spc="-15" dirty="0">
                <a:solidFill>
                  <a:srgbClr val="000000"/>
                </a:solidFill>
                <a:latin typeface="Arial MT"/>
                <a:cs typeface="Arial MT"/>
              </a:rPr>
              <a:t> </a:t>
            </a:r>
            <a:r>
              <a:rPr sz="2000" dirty="0">
                <a:solidFill>
                  <a:srgbClr val="000000"/>
                </a:solidFill>
                <a:latin typeface="Arial MT"/>
                <a:cs typeface="Arial MT"/>
              </a:rPr>
              <a:t>34 e</a:t>
            </a:r>
            <a:r>
              <a:rPr sz="2000" spc="-15" dirty="0">
                <a:solidFill>
                  <a:srgbClr val="000000"/>
                </a:solidFill>
                <a:latin typeface="Arial MT"/>
                <a:cs typeface="Arial MT"/>
              </a:rPr>
              <a:t> </a:t>
            </a:r>
            <a:r>
              <a:rPr sz="2000" dirty="0">
                <a:solidFill>
                  <a:srgbClr val="000000"/>
                </a:solidFill>
                <a:latin typeface="Arial MT"/>
                <a:cs typeface="Arial MT"/>
              </a:rPr>
              <a:t>2</a:t>
            </a:r>
            <a:r>
              <a:rPr sz="2000" spc="-5" dirty="0">
                <a:solidFill>
                  <a:srgbClr val="000000"/>
                </a:solidFill>
                <a:latin typeface="Arial MT"/>
                <a:cs typeface="Arial MT"/>
              </a:rPr>
              <a:t> </a:t>
            </a:r>
            <a:r>
              <a:rPr sz="2000" dirty="0">
                <a:solidFill>
                  <a:srgbClr val="000000"/>
                </a:solidFill>
                <a:latin typeface="Arial MT"/>
                <a:cs typeface="Arial MT"/>
              </a:rPr>
              <a:t>da</a:t>
            </a:r>
            <a:r>
              <a:rPr sz="2000" spc="-15" dirty="0">
                <a:solidFill>
                  <a:srgbClr val="000000"/>
                </a:solidFill>
                <a:latin typeface="Arial MT"/>
                <a:cs typeface="Arial MT"/>
              </a:rPr>
              <a:t> </a:t>
            </a:r>
            <a:r>
              <a:rPr sz="2000" dirty="0">
                <a:solidFill>
                  <a:srgbClr val="000000"/>
                </a:solidFill>
                <a:latin typeface="Arial MT"/>
                <a:cs typeface="Arial MT"/>
              </a:rPr>
              <a:t>35</a:t>
            </a:r>
            <a:r>
              <a:rPr sz="2000" spc="-15" dirty="0">
                <a:solidFill>
                  <a:srgbClr val="000000"/>
                </a:solidFill>
                <a:latin typeface="Arial MT"/>
                <a:cs typeface="Arial MT"/>
              </a:rPr>
              <a:t> </a:t>
            </a:r>
            <a:r>
              <a:rPr sz="2000" dirty="0">
                <a:solidFill>
                  <a:srgbClr val="000000"/>
                </a:solidFill>
                <a:latin typeface="Arial MT"/>
                <a:cs typeface="Arial MT"/>
              </a:rPr>
              <a:t>a 50</a:t>
            </a:r>
          </a:p>
        </p:txBody>
      </p:sp>
      <p:sp>
        <p:nvSpPr>
          <p:cNvPr id="7" name="object 7"/>
          <p:cNvSpPr txBox="1"/>
          <p:nvPr/>
        </p:nvSpPr>
        <p:spPr>
          <a:xfrm>
            <a:off x="2852673" y="2796641"/>
            <a:ext cx="7578725" cy="3318510"/>
          </a:xfrm>
          <a:prstGeom prst="rect">
            <a:avLst/>
          </a:prstGeom>
        </p:spPr>
        <p:txBody>
          <a:bodyPr vert="horz" wrap="square" lIns="0" tIns="12700" rIns="0" bIns="0" rtlCol="0">
            <a:spAutoFit/>
          </a:bodyPr>
          <a:lstStyle/>
          <a:p>
            <a:pPr marL="356870" marR="378460" indent="-344805">
              <a:lnSpc>
                <a:spcPct val="110000"/>
              </a:lnSpc>
              <a:spcBef>
                <a:spcPts val="100"/>
              </a:spcBef>
              <a:buClr>
                <a:srgbClr val="8EC0C1"/>
              </a:buClr>
              <a:buSzPct val="90000"/>
              <a:buFont typeface="Wingdings"/>
              <a:buChar char=""/>
              <a:tabLst>
                <a:tab pos="356870" algn="l"/>
                <a:tab pos="357505" algn="l"/>
              </a:tabLst>
            </a:pPr>
            <a:r>
              <a:rPr sz="2000" dirty="0">
                <a:solidFill>
                  <a:srgbClr val="000000"/>
                </a:solidFill>
                <a:latin typeface="Arial MT"/>
                <a:cs typeface="Arial MT"/>
              </a:rPr>
              <a:t>Indicazioni</a:t>
            </a:r>
            <a:r>
              <a:rPr sz="2000" spc="-25" dirty="0">
                <a:solidFill>
                  <a:srgbClr val="000000"/>
                </a:solidFill>
                <a:latin typeface="Arial MT"/>
                <a:cs typeface="Arial MT"/>
              </a:rPr>
              <a:t> </a:t>
            </a:r>
            <a:r>
              <a:rPr sz="2000" dirty="0">
                <a:solidFill>
                  <a:srgbClr val="000000"/>
                </a:solidFill>
                <a:latin typeface="Arial MT"/>
                <a:cs typeface="Arial MT"/>
              </a:rPr>
              <a:t>operative</a:t>
            </a:r>
            <a:r>
              <a:rPr sz="2000" spc="-10" dirty="0">
                <a:solidFill>
                  <a:srgbClr val="000000"/>
                </a:solidFill>
                <a:latin typeface="Arial MT"/>
                <a:cs typeface="Arial MT"/>
              </a:rPr>
              <a:t> </a:t>
            </a:r>
            <a:r>
              <a:rPr sz="2000" dirty="0">
                <a:solidFill>
                  <a:srgbClr val="000000"/>
                </a:solidFill>
                <a:latin typeface="Arial MT"/>
                <a:cs typeface="Arial MT"/>
              </a:rPr>
              <a:t>contenute</a:t>
            </a:r>
            <a:r>
              <a:rPr sz="2000" spc="-40" dirty="0">
                <a:solidFill>
                  <a:srgbClr val="000000"/>
                </a:solidFill>
                <a:latin typeface="Arial MT"/>
                <a:cs typeface="Arial MT"/>
              </a:rPr>
              <a:t> </a:t>
            </a:r>
            <a:r>
              <a:rPr sz="2000" dirty="0">
                <a:solidFill>
                  <a:srgbClr val="000000"/>
                </a:solidFill>
                <a:latin typeface="Arial MT"/>
                <a:cs typeface="Arial MT"/>
              </a:rPr>
              <a:t>nella</a:t>
            </a:r>
            <a:r>
              <a:rPr sz="2000" spc="5" dirty="0">
                <a:solidFill>
                  <a:srgbClr val="000000"/>
                </a:solidFill>
                <a:latin typeface="Arial MT"/>
                <a:cs typeface="Arial MT"/>
              </a:rPr>
              <a:t> </a:t>
            </a:r>
            <a:r>
              <a:rPr sz="2000" spc="-5" dirty="0">
                <a:solidFill>
                  <a:srgbClr val="000000"/>
                </a:solidFill>
                <a:latin typeface="Arial MT"/>
                <a:cs typeface="Arial MT"/>
              </a:rPr>
              <a:t>Direttiva</a:t>
            </a:r>
            <a:r>
              <a:rPr sz="2000" spc="-10" dirty="0">
                <a:solidFill>
                  <a:srgbClr val="000000"/>
                </a:solidFill>
                <a:latin typeface="Arial MT"/>
                <a:cs typeface="Arial MT"/>
              </a:rPr>
              <a:t> </a:t>
            </a:r>
            <a:r>
              <a:rPr sz="2000" dirty="0">
                <a:solidFill>
                  <a:srgbClr val="000000"/>
                </a:solidFill>
                <a:latin typeface="Arial MT"/>
                <a:cs typeface="Arial MT"/>
              </a:rPr>
              <a:t>della</a:t>
            </a:r>
            <a:r>
              <a:rPr sz="2000" spc="5" dirty="0">
                <a:solidFill>
                  <a:srgbClr val="000000"/>
                </a:solidFill>
                <a:latin typeface="Arial MT"/>
                <a:cs typeface="Arial MT"/>
              </a:rPr>
              <a:t> </a:t>
            </a:r>
            <a:r>
              <a:rPr sz="2000" dirty="0">
                <a:solidFill>
                  <a:srgbClr val="000000"/>
                </a:solidFill>
                <a:latin typeface="Arial MT"/>
                <a:cs typeface="Arial MT"/>
              </a:rPr>
              <a:t>Funzione </a:t>
            </a:r>
            <a:r>
              <a:rPr sz="2000" spc="-540" dirty="0">
                <a:solidFill>
                  <a:srgbClr val="000000"/>
                </a:solidFill>
                <a:latin typeface="Arial MT"/>
                <a:cs typeface="Arial MT"/>
              </a:rPr>
              <a:t> </a:t>
            </a:r>
            <a:r>
              <a:rPr sz="2000" dirty="0">
                <a:solidFill>
                  <a:srgbClr val="000000"/>
                </a:solidFill>
                <a:latin typeface="Arial MT"/>
                <a:cs typeface="Arial MT"/>
              </a:rPr>
              <a:t>Pubblica</a:t>
            </a:r>
            <a:r>
              <a:rPr sz="2000" spc="-20" dirty="0">
                <a:solidFill>
                  <a:srgbClr val="000000"/>
                </a:solidFill>
                <a:latin typeface="Arial MT"/>
                <a:cs typeface="Arial MT"/>
              </a:rPr>
              <a:t> </a:t>
            </a:r>
            <a:r>
              <a:rPr sz="2000" dirty="0">
                <a:solidFill>
                  <a:srgbClr val="000000"/>
                </a:solidFill>
                <a:latin typeface="Arial MT"/>
                <a:cs typeface="Arial MT"/>
              </a:rPr>
              <a:t>n.</a:t>
            </a:r>
            <a:r>
              <a:rPr sz="2000" spc="-10" dirty="0">
                <a:solidFill>
                  <a:srgbClr val="000000"/>
                </a:solidFill>
                <a:latin typeface="Arial MT"/>
                <a:cs typeface="Arial MT"/>
              </a:rPr>
              <a:t> </a:t>
            </a:r>
            <a:r>
              <a:rPr sz="2000" dirty="0">
                <a:solidFill>
                  <a:srgbClr val="000000"/>
                </a:solidFill>
                <a:latin typeface="Arial MT"/>
                <a:cs typeface="Arial MT"/>
              </a:rPr>
              <a:t>1/2019</a:t>
            </a:r>
          </a:p>
          <a:p>
            <a:pPr marL="356870" marR="584835" indent="-344805">
              <a:lnSpc>
                <a:spcPct val="110000"/>
              </a:lnSpc>
              <a:spcBef>
                <a:spcPts val="1610"/>
              </a:spcBef>
              <a:buClr>
                <a:srgbClr val="8EC0C1"/>
              </a:buClr>
              <a:buSzPct val="90000"/>
              <a:buFont typeface="Wingdings"/>
              <a:buChar char=""/>
              <a:tabLst>
                <a:tab pos="356870" algn="l"/>
                <a:tab pos="357505" algn="l"/>
              </a:tabLst>
            </a:pPr>
            <a:r>
              <a:rPr sz="2000" dirty="0">
                <a:solidFill>
                  <a:srgbClr val="000000"/>
                </a:solidFill>
                <a:latin typeface="Arial MT"/>
                <a:cs typeface="Arial MT"/>
              </a:rPr>
              <a:t>La persona con disabilità, risultata idonea in un pubblico </a:t>
            </a:r>
            <a:r>
              <a:rPr sz="2000" spc="5" dirty="0">
                <a:solidFill>
                  <a:srgbClr val="000000"/>
                </a:solidFill>
                <a:latin typeface="Arial MT"/>
                <a:cs typeface="Arial MT"/>
              </a:rPr>
              <a:t> </a:t>
            </a:r>
            <a:r>
              <a:rPr sz="2000" dirty="0">
                <a:solidFill>
                  <a:srgbClr val="000000"/>
                </a:solidFill>
                <a:latin typeface="Arial MT"/>
                <a:cs typeface="Arial MT"/>
              </a:rPr>
              <a:t>concorso,</a:t>
            </a:r>
            <a:r>
              <a:rPr sz="2000" spc="-55" dirty="0">
                <a:solidFill>
                  <a:srgbClr val="000000"/>
                </a:solidFill>
                <a:latin typeface="Arial MT"/>
                <a:cs typeface="Arial MT"/>
              </a:rPr>
              <a:t> </a:t>
            </a:r>
            <a:r>
              <a:rPr sz="2000" dirty="0">
                <a:solidFill>
                  <a:srgbClr val="000000"/>
                </a:solidFill>
                <a:latin typeface="Arial MT"/>
                <a:cs typeface="Arial MT"/>
              </a:rPr>
              <a:t>deve</a:t>
            </a:r>
            <a:r>
              <a:rPr sz="2000" spc="-15" dirty="0">
                <a:solidFill>
                  <a:srgbClr val="000000"/>
                </a:solidFill>
                <a:latin typeface="Arial MT"/>
                <a:cs typeface="Arial MT"/>
              </a:rPr>
              <a:t> </a:t>
            </a:r>
            <a:r>
              <a:rPr sz="2000" dirty="0">
                <a:solidFill>
                  <a:srgbClr val="000000"/>
                </a:solidFill>
                <a:latin typeface="Arial MT"/>
                <a:cs typeface="Arial MT"/>
              </a:rPr>
              <a:t>essere</a:t>
            </a:r>
            <a:r>
              <a:rPr sz="2000" spc="-40" dirty="0">
                <a:solidFill>
                  <a:srgbClr val="000000"/>
                </a:solidFill>
                <a:latin typeface="Arial MT"/>
                <a:cs typeface="Arial MT"/>
              </a:rPr>
              <a:t> </a:t>
            </a:r>
            <a:r>
              <a:rPr sz="2000" dirty="0">
                <a:solidFill>
                  <a:srgbClr val="000000"/>
                </a:solidFill>
                <a:latin typeface="Arial MT"/>
                <a:cs typeface="Arial MT"/>
              </a:rPr>
              <a:t>comunque</a:t>
            </a:r>
            <a:r>
              <a:rPr sz="2000" spc="-30" dirty="0">
                <a:solidFill>
                  <a:srgbClr val="000000"/>
                </a:solidFill>
                <a:latin typeface="Arial MT"/>
                <a:cs typeface="Arial MT"/>
              </a:rPr>
              <a:t> </a:t>
            </a:r>
            <a:r>
              <a:rPr sz="2000" dirty="0">
                <a:solidFill>
                  <a:srgbClr val="000000"/>
                </a:solidFill>
                <a:latin typeface="Arial MT"/>
                <a:cs typeface="Arial MT"/>
              </a:rPr>
              <a:t>disoccupata</a:t>
            </a:r>
            <a:r>
              <a:rPr sz="2000" spc="-55" dirty="0">
                <a:solidFill>
                  <a:srgbClr val="000000"/>
                </a:solidFill>
                <a:latin typeface="Arial MT"/>
                <a:cs typeface="Arial MT"/>
              </a:rPr>
              <a:t> </a:t>
            </a:r>
            <a:r>
              <a:rPr sz="2000" dirty="0">
                <a:solidFill>
                  <a:srgbClr val="000000"/>
                </a:solidFill>
                <a:latin typeface="Arial MT"/>
                <a:cs typeface="Arial MT"/>
              </a:rPr>
              <a:t>al</a:t>
            </a:r>
            <a:r>
              <a:rPr sz="2000" spc="5" dirty="0">
                <a:solidFill>
                  <a:srgbClr val="000000"/>
                </a:solidFill>
                <a:latin typeface="Arial MT"/>
                <a:cs typeface="Arial MT"/>
              </a:rPr>
              <a:t> </a:t>
            </a:r>
            <a:r>
              <a:rPr sz="2000" dirty="0">
                <a:solidFill>
                  <a:srgbClr val="000000"/>
                </a:solidFill>
                <a:latin typeface="Arial MT"/>
                <a:cs typeface="Arial MT"/>
              </a:rPr>
              <a:t>momento </a:t>
            </a:r>
            <a:r>
              <a:rPr sz="2000" spc="-545" dirty="0">
                <a:solidFill>
                  <a:srgbClr val="000000"/>
                </a:solidFill>
                <a:latin typeface="Arial MT"/>
                <a:cs typeface="Arial MT"/>
              </a:rPr>
              <a:t> </a:t>
            </a:r>
            <a:r>
              <a:rPr sz="2000" spc="-5" dirty="0">
                <a:solidFill>
                  <a:srgbClr val="000000"/>
                </a:solidFill>
                <a:latin typeface="Arial MT"/>
                <a:cs typeface="Arial MT"/>
              </a:rPr>
              <a:t>dell’assunzione</a:t>
            </a:r>
            <a:endParaRPr sz="2000" dirty="0">
              <a:solidFill>
                <a:srgbClr val="000000"/>
              </a:solidFill>
              <a:latin typeface="Arial MT"/>
              <a:cs typeface="Arial MT"/>
            </a:endParaRPr>
          </a:p>
          <a:p>
            <a:pPr marL="356870" marR="5080" indent="-344805">
              <a:lnSpc>
                <a:spcPct val="110000"/>
              </a:lnSpc>
              <a:spcBef>
                <a:spcPts val="1595"/>
              </a:spcBef>
              <a:buClr>
                <a:srgbClr val="8EC0C1"/>
              </a:buClr>
              <a:buSzPct val="90000"/>
              <a:buFont typeface="Wingdings"/>
              <a:buChar char=""/>
              <a:tabLst>
                <a:tab pos="356870" algn="l"/>
                <a:tab pos="357505" algn="l"/>
              </a:tabLst>
            </a:pPr>
            <a:r>
              <a:rPr sz="2000" dirty="0">
                <a:solidFill>
                  <a:srgbClr val="000000"/>
                </a:solidFill>
                <a:latin typeface="Arial MT"/>
                <a:cs typeface="Arial MT"/>
              </a:rPr>
              <a:t>Applicazione</a:t>
            </a:r>
            <a:r>
              <a:rPr sz="2000" spc="-15" dirty="0">
                <a:solidFill>
                  <a:srgbClr val="000000"/>
                </a:solidFill>
                <a:latin typeface="Arial MT"/>
                <a:cs typeface="Arial MT"/>
              </a:rPr>
              <a:t> </a:t>
            </a:r>
            <a:r>
              <a:rPr sz="2000" dirty="0">
                <a:solidFill>
                  <a:srgbClr val="000000"/>
                </a:solidFill>
                <a:latin typeface="Arial MT"/>
                <a:cs typeface="Arial MT"/>
              </a:rPr>
              <a:t>anche</a:t>
            </a:r>
            <a:r>
              <a:rPr sz="2000" spc="-25" dirty="0">
                <a:solidFill>
                  <a:srgbClr val="000000"/>
                </a:solidFill>
                <a:latin typeface="Arial MT"/>
                <a:cs typeface="Arial MT"/>
              </a:rPr>
              <a:t> </a:t>
            </a:r>
            <a:r>
              <a:rPr sz="2000" dirty="0">
                <a:solidFill>
                  <a:srgbClr val="000000"/>
                </a:solidFill>
                <a:latin typeface="Arial MT"/>
                <a:cs typeface="Arial MT"/>
              </a:rPr>
              <a:t>ai familiari di </a:t>
            </a:r>
            <a:r>
              <a:rPr sz="2000" spc="-5" dirty="0">
                <a:solidFill>
                  <a:srgbClr val="000000"/>
                </a:solidFill>
                <a:latin typeface="Arial MT"/>
                <a:cs typeface="Arial MT"/>
              </a:rPr>
              <a:t>vittime</a:t>
            </a:r>
            <a:r>
              <a:rPr sz="2000" dirty="0">
                <a:solidFill>
                  <a:srgbClr val="000000"/>
                </a:solidFill>
                <a:latin typeface="Arial MT"/>
                <a:cs typeface="Arial MT"/>
              </a:rPr>
              <a:t> di</a:t>
            </a:r>
            <a:r>
              <a:rPr sz="2000" spc="-10" dirty="0">
                <a:solidFill>
                  <a:srgbClr val="000000"/>
                </a:solidFill>
                <a:latin typeface="Arial MT"/>
                <a:cs typeface="Arial MT"/>
              </a:rPr>
              <a:t> </a:t>
            </a:r>
            <a:r>
              <a:rPr sz="2000" dirty="0">
                <a:solidFill>
                  <a:srgbClr val="000000"/>
                </a:solidFill>
                <a:latin typeface="Arial MT"/>
                <a:cs typeface="Arial MT"/>
              </a:rPr>
              <a:t>terrorismo,</a:t>
            </a:r>
            <a:r>
              <a:rPr sz="2000" spc="-60" dirty="0">
                <a:solidFill>
                  <a:srgbClr val="000000"/>
                </a:solidFill>
                <a:latin typeface="Arial MT"/>
                <a:cs typeface="Arial MT"/>
              </a:rPr>
              <a:t> </a:t>
            </a:r>
            <a:r>
              <a:rPr sz="2000" dirty="0">
                <a:solidFill>
                  <a:srgbClr val="000000"/>
                </a:solidFill>
                <a:latin typeface="Arial MT"/>
                <a:cs typeface="Arial MT"/>
              </a:rPr>
              <a:t>mafia,</a:t>
            </a:r>
            <a:r>
              <a:rPr sz="2000" spc="-25" dirty="0">
                <a:solidFill>
                  <a:srgbClr val="000000"/>
                </a:solidFill>
                <a:latin typeface="Arial MT"/>
                <a:cs typeface="Arial MT"/>
              </a:rPr>
              <a:t> </a:t>
            </a:r>
            <a:r>
              <a:rPr sz="2000" dirty="0">
                <a:solidFill>
                  <a:srgbClr val="000000"/>
                </a:solidFill>
                <a:latin typeface="Arial MT"/>
                <a:cs typeface="Arial MT"/>
              </a:rPr>
              <a:t>del </a:t>
            </a:r>
            <a:r>
              <a:rPr sz="2000" spc="-540" dirty="0">
                <a:solidFill>
                  <a:srgbClr val="000000"/>
                </a:solidFill>
                <a:latin typeface="Arial MT"/>
                <a:cs typeface="Arial MT"/>
              </a:rPr>
              <a:t> </a:t>
            </a:r>
            <a:r>
              <a:rPr sz="2000" dirty="0">
                <a:solidFill>
                  <a:srgbClr val="000000"/>
                </a:solidFill>
                <a:latin typeface="Arial MT"/>
                <a:cs typeface="Arial MT"/>
              </a:rPr>
              <a:t>dovere</a:t>
            </a:r>
            <a:r>
              <a:rPr sz="2000" spc="-30" dirty="0">
                <a:solidFill>
                  <a:srgbClr val="000000"/>
                </a:solidFill>
                <a:latin typeface="Arial MT"/>
                <a:cs typeface="Arial MT"/>
              </a:rPr>
              <a:t> </a:t>
            </a:r>
            <a:r>
              <a:rPr sz="2000" dirty="0">
                <a:solidFill>
                  <a:srgbClr val="000000"/>
                </a:solidFill>
                <a:latin typeface="Arial MT"/>
                <a:cs typeface="Arial MT"/>
              </a:rPr>
              <a:t>ed</a:t>
            </a:r>
            <a:r>
              <a:rPr sz="2000" spc="-15" dirty="0">
                <a:solidFill>
                  <a:srgbClr val="000000"/>
                </a:solidFill>
                <a:latin typeface="Arial MT"/>
                <a:cs typeface="Arial MT"/>
              </a:rPr>
              <a:t> </a:t>
            </a:r>
            <a:r>
              <a:rPr sz="2000" dirty="0">
                <a:solidFill>
                  <a:srgbClr val="000000"/>
                </a:solidFill>
                <a:latin typeface="Arial MT"/>
                <a:cs typeface="Arial MT"/>
              </a:rPr>
              <a:t>ai testimoni</a:t>
            </a:r>
            <a:r>
              <a:rPr sz="2000" spc="-15" dirty="0">
                <a:solidFill>
                  <a:srgbClr val="000000"/>
                </a:solidFill>
                <a:latin typeface="Arial MT"/>
                <a:cs typeface="Arial MT"/>
              </a:rPr>
              <a:t> </a:t>
            </a:r>
            <a:r>
              <a:rPr sz="2000" dirty="0">
                <a:solidFill>
                  <a:srgbClr val="000000"/>
                </a:solidFill>
                <a:latin typeface="Arial MT"/>
                <a:cs typeface="Arial MT"/>
              </a:rPr>
              <a:t>di</a:t>
            </a:r>
            <a:r>
              <a:rPr sz="2000" spc="-5" dirty="0">
                <a:solidFill>
                  <a:srgbClr val="000000"/>
                </a:solidFill>
                <a:latin typeface="Arial MT"/>
                <a:cs typeface="Arial MT"/>
              </a:rPr>
              <a:t> </a:t>
            </a:r>
            <a:r>
              <a:rPr sz="2000" dirty="0">
                <a:solidFill>
                  <a:srgbClr val="000000"/>
                </a:solidFill>
                <a:latin typeface="Arial MT"/>
                <a:cs typeface="Arial MT"/>
              </a:rPr>
              <a:t>giustizia</a:t>
            </a:r>
          </a:p>
          <a:p>
            <a:pPr marL="356870" indent="-344805">
              <a:lnSpc>
                <a:spcPct val="100000"/>
              </a:lnSpc>
              <a:spcBef>
                <a:spcPts val="1835"/>
              </a:spcBef>
              <a:buClr>
                <a:srgbClr val="8EC0C1"/>
              </a:buClr>
              <a:buSzPct val="90000"/>
              <a:buFont typeface="Wingdings"/>
              <a:buChar char=""/>
              <a:tabLst>
                <a:tab pos="356870" algn="l"/>
                <a:tab pos="357505" algn="l"/>
              </a:tabLst>
            </a:pPr>
            <a:r>
              <a:rPr sz="2000" dirty="0">
                <a:solidFill>
                  <a:srgbClr val="000000"/>
                </a:solidFill>
                <a:latin typeface="Arial MT"/>
                <a:cs typeface="Arial MT"/>
              </a:rPr>
              <a:t>Riserva</a:t>
            </a:r>
            <a:r>
              <a:rPr sz="2000" spc="-30" dirty="0">
                <a:solidFill>
                  <a:srgbClr val="000000"/>
                </a:solidFill>
                <a:latin typeface="Arial MT"/>
                <a:cs typeface="Arial MT"/>
              </a:rPr>
              <a:t> </a:t>
            </a:r>
            <a:r>
              <a:rPr sz="2000" dirty="0">
                <a:solidFill>
                  <a:srgbClr val="000000"/>
                </a:solidFill>
                <a:latin typeface="Arial MT"/>
                <a:cs typeface="Arial MT"/>
              </a:rPr>
              <a:t>per</a:t>
            </a:r>
            <a:r>
              <a:rPr sz="2000" spc="-10" dirty="0">
                <a:solidFill>
                  <a:srgbClr val="000000"/>
                </a:solidFill>
                <a:latin typeface="Arial MT"/>
                <a:cs typeface="Arial MT"/>
              </a:rPr>
              <a:t> </a:t>
            </a:r>
            <a:r>
              <a:rPr sz="2000" dirty="0">
                <a:solidFill>
                  <a:srgbClr val="000000"/>
                </a:solidFill>
                <a:latin typeface="Arial MT"/>
                <a:cs typeface="Arial MT"/>
              </a:rPr>
              <a:t>i</a:t>
            </a:r>
            <a:r>
              <a:rPr sz="2000" spc="-10" dirty="0">
                <a:solidFill>
                  <a:srgbClr val="000000"/>
                </a:solidFill>
                <a:latin typeface="Arial MT"/>
                <a:cs typeface="Arial MT"/>
              </a:rPr>
              <a:t> </a:t>
            </a:r>
            <a:r>
              <a:rPr sz="2000" dirty="0">
                <a:solidFill>
                  <a:srgbClr val="000000"/>
                </a:solidFill>
                <a:latin typeface="Arial MT"/>
                <a:cs typeface="Arial MT"/>
              </a:rPr>
              <a:t>volontari</a:t>
            </a:r>
            <a:r>
              <a:rPr sz="2000" spc="-15" dirty="0">
                <a:solidFill>
                  <a:srgbClr val="000000"/>
                </a:solidFill>
                <a:latin typeface="Arial MT"/>
                <a:cs typeface="Arial MT"/>
              </a:rPr>
              <a:t> </a:t>
            </a:r>
            <a:r>
              <a:rPr sz="2000" dirty="0">
                <a:solidFill>
                  <a:srgbClr val="000000"/>
                </a:solidFill>
                <a:latin typeface="Arial MT"/>
                <a:cs typeface="Arial MT"/>
              </a:rPr>
              <a:t>della</a:t>
            </a:r>
            <a:r>
              <a:rPr sz="2000" spc="-10" dirty="0">
                <a:solidFill>
                  <a:srgbClr val="000000"/>
                </a:solidFill>
                <a:latin typeface="Arial MT"/>
                <a:cs typeface="Arial MT"/>
              </a:rPr>
              <a:t> </a:t>
            </a:r>
            <a:r>
              <a:rPr sz="2000" dirty="0">
                <a:solidFill>
                  <a:srgbClr val="000000"/>
                </a:solidFill>
                <a:latin typeface="Arial MT"/>
                <a:cs typeface="Arial MT"/>
              </a:rPr>
              <a:t>difesa</a:t>
            </a:r>
            <a:r>
              <a:rPr sz="2000" spc="-10" dirty="0">
                <a:solidFill>
                  <a:srgbClr val="000000"/>
                </a:solidFill>
                <a:latin typeface="Arial MT"/>
                <a:cs typeface="Arial MT"/>
              </a:rPr>
              <a:t> </a:t>
            </a:r>
            <a:r>
              <a:rPr sz="2000" dirty="0">
                <a:solidFill>
                  <a:srgbClr val="000000"/>
                </a:solidFill>
                <a:latin typeface="Arial MT"/>
                <a:cs typeface="Arial MT"/>
              </a:rPr>
              <a:t>(dlgs</a:t>
            </a:r>
            <a:r>
              <a:rPr sz="2000" spc="-25" dirty="0">
                <a:solidFill>
                  <a:srgbClr val="000000"/>
                </a:solidFill>
                <a:latin typeface="Arial MT"/>
                <a:cs typeface="Arial MT"/>
              </a:rPr>
              <a:t> </a:t>
            </a:r>
            <a:r>
              <a:rPr sz="2000" dirty="0">
                <a:solidFill>
                  <a:srgbClr val="000000"/>
                </a:solidFill>
                <a:latin typeface="Arial MT"/>
                <a:cs typeface="Arial MT"/>
              </a:rPr>
              <a:t>n.</a:t>
            </a:r>
            <a:r>
              <a:rPr sz="2000" spc="-5" dirty="0">
                <a:solidFill>
                  <a:srgbClr val="000000"/>
                </a:solidFill>
                <a:latin typeface="Arial MT"/>
                <a:cs typeface="Arial MT"/>
              </a:rPr>
              <a:t> </a:t>
            </a:r>
            <a:r>
              <a:rPr sz="2000" dirty="0">
                <a:solidFill>
                  <a:srgbClr val="000000"/>
                </a:solidFill>
                <a:latin typeface="Arial MT"/>
                <a:cs typeface="Arial MT"/>
              </a:rPr>
              <a:t>66/2010)</a:t>
            </a:r>
          </a:p>
        </p:txBody>
      </p:sp>
      <p:sp>
        <p:nvSpPr>
          <p:cNvPr id="8" name="object 8"/>
          <p:cNvSpPr txBox="1"/>
          <p:nvPr/>
        </p:nvSpPr>
        <p:spPr>
          <a:xfrm>
            <a:off x="609091" y="170179"/>
            <a:ext cx="15303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MT"/>
                <a:cs typeface="Arial MT"/>
              </a:rPr>
              <a:t>8</a:t>
            </a:r>
            <a:endParaRPr sz="1800">
              <a:latin typeface="Arial MT"/>
              <a:cs typeface="Arial M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304414" y="670052"/>
            <a:ext cx="226695" cy="299720"/>
          </a:xfrm>
          <a:prstGeom prst="rect">
            <a:avLst/>
          </a:prstGeom>
        </p:spPr>
        <p:txBody>
          <a:bodyPr vert="horz" wrap="square" lIns="0" tIns="12700" rIns="0" bIns="0" rtlCol="0">
            <a:spAutoFit/>
          </a:bodyPr>
          <a:lstStyle/>
          <a:p>
            <a:pPr marL="12700">
              <a:lnSpc>
                <a:spcPct val="100000"/>
              </a:lnSpc>
              <a:spcBef>
                <a:spcPts val="100"/>
              </a:spcBef>
            </a:pPr>
            <a:r>
              <a:rPr sz="1800" spc="-175" dirty="0">
                <a:solidFill>
                  <a:srgbClr val="8EC0C1"/>
                </a:solidFill>
                <a:latin typeface="Lucida Sans Unicode"/>
                <a:cs typeface="Lucida Sans Unicode"/>
              </a:rPr>
              <a:t>◤</a:t>
            </a:r>
            <a:endParaRPr sz="1800">
              <a:latin typeface="Lucida Sans Unicode"/>
              <a:cs typeface="Lucida Sans Unicode"/>
            </a:endParaRPr>
          </a:p>
        </p:txBody>
      </p:sp>
      <p:sp>
        <p:nvSpPr>
          <p:cNvPr id="3" name="object 3"/>
          <p:cNvSpPr txBox="1">
            <a:spLocks noGrp="1"/>
          </p:cNvSpPr>
          <p:nvPr>
            <p:ph type="title"/>
          </p:nvPr>
        </p:nvSpPr>
        <p:spPr>
          <a:xfrm>
            <a:off x="3992626" y="798358"/>
            <a:ext cx="6497955" cy="504625"/>
          </a:xfrm>
          <a:prstGeom prst="rect">
            <a:avLst/>
          </a:prstGeom>
        </p:spPr>
        <p:txBody>
          <a:bodyPr vert="horz" wrap="square" lIns="0" tIns="12065" rIns="0" bIns="0" rtlCol="0">
            <a:spAutoFit/>
          </a:bodyPr>
          <a:lstStyle/>
          <a:p>
            <a:pPr marL="12700">
              <a:lnSpc>
                <a:spcPct val="100000"/>
              </a:lnSpc>
              <a:spcBef>
                <a:spcPts val="95"/>
              </a:spcBef>
            </a:pPr>
            <a:r>
              <a:rPr sz="3200" spc="-10" dirty="0"/>
              <a:t>SCORRIMENTO</a:t>
            </a:r>
            <a:r>
              <a:rPr sz="3200" spc="-35" dirty="0"/>
              <a:t> GRADUATORIE</a:t>
            </a:r>
          </a:p>
        </p:txBody>
      </p:sp>
      <p:sp>
        <p:nvSpPr>
          <p:cNvPr id="4" name="object 4"/>
          <p:cNvSpPr txBox="1"/>
          <p:nvPr/>
        </p:nvSpPr>
        <p:spPr>
          <a:xfrm>
            <a:off x="2771901" y="1342136"/>
            <a:ext cx="7562215" cy="4806950"/>
          </a:xfrm>
          <a:prstGeom prst="rect">
            <a:avLst/>
          </a:prstGeom>
        </p:spPr>
        <p:txBody>
          <a:bodyPr vert="horz" wrap="square" lIns="0" tIns="12065" rIns="0" bIns="0" rtlCol="0">
            <a:spAutoFit/>
          </a:bodyPr>
          <a:lstStyle/>
          <a:p>
            <a:pPr marL="356870" indent="-344805">
              <a:lnSpc>
                <a:spcPct val="100000"/>
              </a:lnSpc>
              <a:spcBef>
                <a:spcPts val="95"/>
              </a:spcBef>
              <a:buClr>
                <a:srgbClr val="8EC0C1"/>
              </a:buClr>
              <a:buSzPct val="89473"/>
              <a:buFont typeface="Wingdings"/>
              <a:buChar char=""/>
              <a:tabLst>
                <a:tab pos="356870" algn="l"/>
                <a:tab pos="357505" algn="l"/>
              </a:tabLst>
            </a:pPr>
            <a:r>
              <a:rPr sz="1900" spc="-5" dirty="0">
                <a:solidFill>
                  <a:srgbClr val="000000"/>
                </a:solidFill>
                <a:latin typeface="Arial MT"/>
                <a:cs typeface="Arial MT"/>
              </a:rPr>
              <a:t>Utilizzabile</a:t>
            </a:r>
            <a:r>
              <a:rPr sz="1900" spc="55" dirty="0">
                <a:solidFill>
                  <a:srgbClr val="000000"/>
                </a:solidFill>
                <a:latin typeface="Arial MT"/>
                <a:cs typeface="Arial MT"/>
              </a:rPr>
              <a:t> </a:t>
            </a:r>
            <a:r>
              <a:rPr sz="1900" spc="-5" dirty="0">
                <a:solidFill>
                  <a:srgbClr val="000000"/>
                </a:solidFill>
                <a:latin typeface="Arial MT"/>
                <a:cs typeface="Arial MT"/>
              </a:rPr>
              <a:t>anche</a:t>
            </a:r>
            <a:r>
              <a:rPr sz="1900" spc="35" dirty="0">
                <a:solidFill>
                  <a:srgbClr val="000000"/>
                </a:solidFill>
                <a:latin typeface="Arial MT"/>
                <a:cs typeface="Arial MT"/>
              </a:rPr>
              <a:t> </a:t>
            </a:r>
            <a:r>
              <a:rPr sz="1900" spc="-5" dirty="0">
                <a:solidFill>
                  <a:srgbClr val="000000"/>
                </a:solidFill>
                <a:latin typeface="Arial MT"/>
                <a:cs typeface="Arial MT"/>
              </a:rPr>
              <a:t>per</a:t>
            </a:r>
            <a:r>
              <a:rPr sz="1900" spc="25" dirty="0">
                <a:solidFill>
                  <a:srgbClr val="000000"/>
                </a:solidFill>
                <a:latin typeface="Arial MT"/>
                <a:cs typeface="Arial MT"/>
              </a:rPr>
              <a:t> </a:t>
            </a:r>
            <a:r>
              <a:rPr sz="1900" spc="-5" dirty="0">
                <a:solidFill>
                  <a:srgbClr val="000000"/>
                </a:solidFill>
                <a:latin typeface="Arial MT"/>
                <a:cs typeface="Arial MT"/>
              </a:rPr>
              <a:t>posti</a:t>
            </a:r>
            <a:r>
              <a:rPr sz="1900" spc="20" dirty="0">
                <a:solidFill>
                  <a:srgbClr val="000000"/>
                </a:solidFill>
                <a:latin typeface="Arial MT"/>
                <a:cs typeface="Arial MT"/>
              </a:rPr>
              <a:t> </a:t>
            </a:r>
            <a:r>
              <a:rPr sz="1900" spc="-5" dirty="0">
                <a:solidFill>
                  <a:srgbClr val="000000"/>
                </a:solidFill>
                <a:latin typeface="Arial MT"/>
                <a:cs typeface="Arial MT"/>
              </a:rPr>
              <a:t>di</a:t>
            </a:r>
            <a:r>
              <a:rPr sz="1900" spc="20" dirty="0">
                <a:solidFill>
                  <a:srgbClr val="000000"/>
                </a:solidFill>
                <a:latin typeface="Arial MT"/>
                <a:cs typeface="Arial MT"/>
              </a:rPr>
              <a:t> </a:t>
            </a:r>
            <a:r>
              <a:rPr sz="1900" spc="-5" dirty="0">
                <a:solidFill>
                  <a:srgbClr val="000000"/>
                </a:solidFill>
                <a:latin typeface="Arial MT"/>
                <a:cs typeface="Arial MT"/>
              </a:rPr>
              <a:t>nuova</a:t>
            </a:r>
            <a:r>
              <a:rPr sz="1900" spc="35" dirty="0">
                <a:solidFill>
                  <a:srgbClr val="000000"/>
                </a:solidFill>
                <a:latin typeface="Arial MT"/>
                <a:cs typeface="Arial MT"/>
              </a:rPr>
              <a:t> </a:t>
            </a:r>
            <a:r>
              <a:rPr sz="1900" spc="-5" dirty="0">
                <a:solidFill>
                  <a:srgbClr val="000000"/>
                </a:solidFill>
                <a:latin typeface="Arial MT"/>
                <a:cs typeface="Arial MT"/>
              </a:rPr>
              <a:t>istituzione</a:t>
            </a:r>
            <a:r>
              <a:rPr sz="1900" spc="45" dirty="0">
                <a:solidFill>
                  <a:srgbClr val="000000"/>
                </a:solidFill>
                <a:latin typeface="Arial MT"/>
                <a:cs typeface="Arial MT"/>
              </a:rPr>
              <a:t> </a:t>
            </a:r>
            <a:r>
              <a:rPr sz="1900" spc="-5" dirty="0">
                <a:solidFill>
                  <a:srgbClr val="000000"/>
                </a:solidFill>
                <a:latin typeface="Arial MT"/>
                <a:cs typeface="Arial MT"/>
              </a:rPr>
              <a:t>e/</a:t>
            </a:r>
            <a:r>
              <a:rPr sz="1900" spc="5" dirty="0">
                <a:solidFill>
                  <a:srgbClr val="000000"/>
                </a:solidFill>
                <a:latin typeface="Arial MT"/>
                <a:cs typeface="Arial MT"/>
              </a:rPr>
              <a:t> </a:t>
            </a:r>
            <a:r>
              <a:rPr sz="1900" spc="-5" dirty="0">
                <a:solidFill>
                  <a:srgbClr val="000000"/>
                </a:solidFill>
                <a:latin typeface="Arial MT"/>
                <a:cs typeface="Arial MT"/>
              </a:rPr>
              <a:t>trasformazione</a:t>
            </a:r>
            <a:r>
              <a:rPr sz="1900" spc="60" dirty="0">
                <a:solidFill>
                  <a:srgbClr val="000000"/>
                </a:solidFill>
                <a:latin typeface="Arial MT"/>
                <a:cs typeface="Arial MT"/>
              </a:rPr>
              <a:t> </a:t>
            </a:r>
            <a:r>
              <a:rPr sz="1900" spc="-5" dirty="0">
                <a:solidFill>
                  <a:srgbClr val="000000"/>
                </a:solidFill>
                <a:latin typeface="Arial MT"/>
                <a:cs typeface="Arial MT"/>
              </a:rPr>
              <a:t>di</a:t>
            </a:r>
            <a:endParaRPr sz="1900" dirty="0">
              <a:solidFill>
                <a:srgbClr val="000000"/>
              </a:solidFill>
              <a:latin typeface="Arial MT"/>
              <a:cs typeface="Arial MT"/>
            </a:endParaRPr>
          </a:p>
          <a:p>
            <a:pPr marL="356870">
              <a:lnSpc>
                <a:spcPct val="100000"/>
              </a:lnSpc>
            </a:pPr>
            <a:r>
              <a:rPr sz="1900" spc="-5" dirty="0">
                <a:solidFill>
                  <a:srgbClr val="000000"/>
                </a:solidFill>
                <a:latin typeface="Arial MT"/>
                <a:cs typeface="Arial MT"/>
              </a:rPr>
              <a:t>posti</a:t>
            </a:r>
            <a:r>
              <a:rPr sz="1900" spc="-15" dirty="0">
                <a:solidFill>
                  <a:srgbClr val="000000"/>
                </a:solidFill>
                <a:latin typeface="Arial MT"/>
                <a:cs typeface="Arial MT"/>
              </a:rPr>
              <a:t> </a:t>
            </a:r>
            <a:r>
              <a:rPr sz="1900" spc="-5" dirty="0">
                <a:solidFill>
                  <a:srgbClr val="000000"/>
                </a:solidFill>
                <a:latin typeface="Arial MT"/>
                <a:cs typeface="Arial MT"/>
              </a:rPr>
              <a:t>esistenti</a:t>
            </a:r>
            <a:endParaRPr sz="1900" dirty="0">
              <a:solidFill>
                <a:srgbClr val="000000"/>
              </a:solidFill>
              <a:latin typeface="Arial MT"/>
              <a:cs typeface="Arial MT"/>
            </a:endParaRPr>
          </a:p>
          <a:p>
            <a:pPr marL="356870" marR="43180" indent="-344805">
              <a:lnSpc>
                <a:spcPct val="100000"/>
              </a:lnSpc>
              <a:spcBef>
                <a:spcPts val="1595"/>
              </a:spcBef>
              <a:buClr>
                <a:srgbClr val="8EC0C1"/>
              </a:buClr>
              <a:buSzPct val="89473"/>
              <a:buFont typeface="Wingdings"/>
              <a:buChar char=""/>
              <a:tabLst>
                <a:tab pos="356870" algn="l"/>
                <a:tab pos="357505" algn="l"/>
              </a:tabLst>
            </a:pPr>
            <a:r>
              <a:rPr sz="1900" spc="-5" dirty="0">
                <a:solidFill>
                  <a:srgbClr val="000000"/>
                </a:solidFill>
                <a:latin typeface="Arial MT"/>
                <a:cs typeface="Arial MT"/>
              </a:rPr>
              <a:t>In</a:t>
            </a:r>
            <a:r>
              <a:rPr sz="1900" spc="5" dirty="0">
                <a:solidFill>
                  <a:srgbClr val="000000"/>
                </a:solidFill>
                <a:latin typeface="Arial MT"/>
                <a:cs typeface="Arial MT"/>
              </a:rPr>
              <a:t> </a:t>
            </a:r>
            <a:r>
              <a:rPr sz="1900" spc="-5" dirty="0">
                <a:solidFill>
                  <a:srgbClr val="000000"/>
                </a:solidFill>
                <a:latin typeface="Arial MT"/>
                <a:cs typeface="Arial MT"/>
              </a:rPr>
              <a:t>via</a:t>
            </a:r>
            <a:r>
              <a:rPr sz="1900" spc="20" dirty="0">
                <a:solidFill>
                  <a:srgbClr val="000000"/>
                </a:solidFill>
                <a:latin typeface="Arial MT"/>
                <a:cs typeface="Arial MT"/>
              </a:rPr>
              <a:t> </a:t>
            </a:r>
            <a:r>
              <a:rPr sz="1900" spc="-5" dirty="0">
                <a:solidFill>
                  <a:srgbClr val="000000"/>
                </a:solidFill>
                <a:latin typeface="Arial MT"/>
                <a:cs typeface="Arial MT"/>
              </a:rPr>
              <a:t>ordinaria</a:t>
            </a:r>
            <a:r>
              <a:rPr sz="1900" spc="45" dirty="0">
                <a:solidFill>
                  <a:srgbClr val="000000"/>
                </a:solidFill>
                <a:latin typeface="Arial MT"/>
                <a:cs typeface="Arial MT"/>
              </a:rPr>
              <a:t> </a:t>
            </a:r>
            <a:r>
              <a:rPr sz="1900" spc="-5" dirty="0">
                <a:solidFill>
                  <a:srgbClr val="000000"/>
                </a:solidFill>
                <a:latin typeface="Arial MT"/>
                <a:cs typeface="Arial MT"/>
              </a:rPr>
              <a:t>è</a:t>
            </a:r>
            <a:r>
              <a:rPr sz="1900" spc="20" dirty="0">
                <a:solidFill>
                  <a:srgbClr val="000000"/>
                </a:solidFill>
                <a:latin typeface="Arial MT"/>
                <a:cs typeface="Arial MT"/>
              </a:rPr>
              <a:t> </a:t>
            </a:r>
            <a:r>
              <a:rPr sz="1900" spc="-5" dirty="0">
                <a:solidFill>
                  <a:srgbClr val="000000"/>
                </a:solidFill>
                <a:latin typeface="Arial MT"/>
                <a:cs typeface="Arial MT"/>
              </a:rPr>
              <a:t>la</a:t>
            </a:r>
            <a:r>
              <a:rPr sz="1900" spc="5" dirty="0">
                <a:solidFill>
                  <a:srgbClr val="000000"/>
                </a:solidFill>
                <a:latin typeface="Arial MT"/>
                <a:cs typeface="Arial MT"/>
              </a:rPr>
              <a:t> </a:t>
            </a:r>
            <a:r>
              <a:rPr sz="1900" spc="-5" dirty="0">
                <a:solidFill>
                  <a:srgbClr val="000000"/>
                </a:solidFill>
                <a:latin typeface="Arial MT"/>
                <a:cs typeface="Arial MT"/>
              </a:rPr>
              <a:t>ipotesi</a:t>
            </a:r>
            <a:r>
              <a:rPr sz="1900" spc="40" dirty="0">
                <a:solidFill>
                  <a:srgbClr val="000000"/>
                </a:solidFill>
                <a:latin typeface="Arial MT"/>
                <a:cs typeface="Arial MT"/>
              </a:rPr>
              <a:t> </a:t>
            </a:r>
            <a:r>
              <a:rPr sz="1900" spc="-5" dirty="0">
                <a:solidFill>
                  <a:srgbClr val="000000"/>
                </a:solidFill>
                <a:latin typeface="Arial MT"/>
                <a:cs typeface="Arial MT"/>
              </a:rPr>
              <a:t>preferibile</a:t>
            </a:r>
            <a:r>
              <a:rPr sz="1900" spc="45" dirty="0">
                <a:solidFill>
                  <a:srgbClr val="000000"/>
                </a:solidFill>
                <a:latin typeface="Arial MT"/>
                <a:cs typeface="Arial MT"/>
              </a:rPr>
              <a:t> </a:t>
            </a:r>
            <a:r>
              <a:rPr sz="1900" spc="-5" dirty="0">
                <a:solidFill>
                  <a:srgbClr val="000000"/>
                </a:solidFill>
                <a:latin typeface="Arial MT"/>
                <a:cs typeface="Arial MT"/>
              </a:rPr>
              <a:t>nel</a:t>
            </a:r>
            <a:r>
              <a:rPr sz="1900" spc="35" dirty="0">
                <a:solidFill>
                  <a:srgbClr val="000000"/>
                </a:solidFill>
                <a:latin typeface="Arial MT"/>
                <a:cs typeface="Arial MT"/>
              </a:rPr>
              <a:t> </a:t>
            </a:r>
            <a:r>
              <a:rPr sz="1900" spc="-5" dirty="0">
                <a:solidFill>
                  <a:srgbClr val="000000"/>
                </a:solidFill>
                <a:latin typeface="Arial MT"/>
                <a:cs typeface="Arial MT"/>
              </a:rPr>
              <a:t>caso</a:t>
            </a:r>
            <a:r>
              <a:rPr sz="1900" spc="20" dirty="0">
                <a:solidFill>
                  <a:srgbClr val="000000"/>
                </a:solidFill>
                <a:latin typeface="Arial MT"/>
                <a:cs typeface="Arial MT"/>
              </a:rPr>
              <a:t> </a:t>
            </a:r>
            <a:r>
              <a:rPr sz="1900" spc="-5" dirty="0">
                <a:solidFill>
                  <a:srgbClr val="000000"/>
                </a:solidFill>
                <a:latin typeface="Arial MT"/>
                <a:cs typeface="Arial MT"/>
              </a:rPr>
              <a:t>di</a:t>
            </a:r>
            <a:r>
              <a:rPr sz="1900" spc="5" dirty="0">
                <a:solidFill>
                  <a:srgbClr val="000000"/>
                </a:solidFill>
                <a:latin typeface="Arial MT"/>
                <a:cs typeface="Arial MT"/>
              </a:rPr>
              <a:t> </a:t>
            </a:r>
            <a:r>
              <a:rPr sz="1900" spc="-5" dirty="0">
                <a:solidFill>
                  <a:srgbClr val="000000"/>
                </a:solidFill>
                <a:latin typeface="Arial MT"/>
                <a:cs typeface="Arial MT"/>
              </a:rPr>
              <a:t>graduatorie</a:t>
            </a:r>
            <a:r>
              <a:rPr sz="1900" spc="60" dirty="0">
                <a:solidFill>
                  <a:srgbClr val="000000"/>
                </a:solidFill>
                <a:latin typeface="Arial MT"/>
                <a:cs typeface="Arial MT"/>
              </a:rPr>
              <a:t> </a:t>
            </a:r>
            <a:r>
              <a:rPr sz="1900" spc="-5" dirty="0">
                <a:solidFill>
                  <a:srgbClr val="000000"/>
                </a:solidFill>
                <a:latin typeface="Arial MT"/>
                <a:cs typeface="Arial MT"/>
              </a:rPr>
              <a:t>valide </a:t>
            </a:r>
            <a:r>
              <a:rPr sz="1900" spc="-515" dirty="0">
                <a:solidFill>
                  <a:srgbClr val="000000"/>
                </a:solidFill>
                <a:latin typeface="Arial MT"/>
                <a:cs typeface="Arial MT"/>
              </a:rPr>
              <a:t> </a:t>
            </a:r>
            <a:r>
              <a:rPr sz="1900" spc="-5" dirty="0">
                <a:solidFill>
                  <a:srgbClr val="000000"/>
                </a:solidFill>
                <a:latin typeface="Arial MT"/>
                <a:cs typeface="Arial MT"/>
              </a:rPr>
              <a:t>dello</a:t>
            </a:r>
            <a:r>
              <a:rPr sz="1900" spc="20" dirty="0">
                <a:solidFill>
                  <a:srgbClr val="000000"/>
                </a:solidFill>
                <a:latin typeface="Arial MT"/>
                <a:cs typeface="Arial MT"/>
              </a:rPr>
              <a:t> </a:t>
            </a:r>
            <a:r>
              <a:rPr sz="1900" spc="-5" dirty="0">
                <a:solidFill>
                  <a:srgbClr val="000000"/>
                </a:solidFill>
                <a:latin typeface="Arial MT"/>
                <a:cs typeface="Arial MT"/>
              </a:rPr>
              <a:t>stesso</a:t>
            </a:r>
            <a:r>
              <a:rPr sz="1900" spc="10" dirty="0">
                <a:solidFill>
                  <a:srgbClr val="000000"/>
                </a:solidFill>
                <a:latin typeface="Arial MT"/>
                <a:cs typeface="Arial MT"/>
              </a:rPr>
              <a:t> </a:t>
            </a:r>
            <a:r>
              <a:rPr sz="1900" spc="-5" dirty="0">
                <a:solidFill>
                  <a:srgbClr val="000000"/>
                </a:solidFill>
                <a:latin typeface="Arial MT"/>
                <a:cs typeface="Arial MT"/>
              </a:rPr>
              <a:t>ente</a:t>
            </a:r>
            <a:endParaRPr sz="1900" dirty="0">
              <a:solidFill>
                <a:srgbClr val="000000"/>
              </a:solidFill>
              <a:latin typeface="Arial MT"/>
              <a:cs typeface="Arial MT"/>
            </a:endParaRPr>
          </a:p>
          <a:p>
            <a:pPr marL="356870" marR="41910" indent="-344805">
              <a:lnSpc>
                <a:spcPct val="100000"/>
              </a:lnSpc>
              <a:spcBef>
                <a:spcPts val="1610"/>
              </a:spcBef>
              <a:buClr>
                <a:srgbClr val="8EC0C1"/>
              </a:buClr>
              <a:buSzPct val="89473"/>
              <a:buFont typeface="Wingdings"/>
              <a:buChar char=""/>
              <a:tabLst>
                <a:tab pos="356870" algn="l"/>
                <a:tab pos="357505" algn="l"/>
              </a:tabLst>
            </a:pPr>
            <a:r>
              <a:rPr sz="1900" spc="-5" dirty="0">
                <a:solidFill>
                  <a:srgbClr val="000000"/>
                </a:solidFill>
                <a:latin typeface="Arial MT"/>
                <a:cs typeface="Arial MT"/>
              </a:rPr>
              <a:t>Intesa</a:t>
            </a:r>
            <a:r>
              <a:rPr sz="1900" spc="20" dirty="0">
                <a:solidFill>
                  <a:srgbClr val="000000"/>
                </a:solidFill>
                <a:latin typeface="Arial MT"/>
                <a:cs typeface="Arial MT"/>
              </a:rPr>
              <a:t> </a:t>
            </a:r>
            <a:r>
              <a:rPr sz="1900" spc="-5" dirty="0">
                <a:solidFill>
                  <a:srgbClr val="000000"/>
                </a:solidFill>
                <a:latin typeface="Arial MT"/>
                <a:cs typeface="Arial MT"/>
              </a:rPr>
              <a:t>con</a:t>
            </a:r>
            <a:r>
              <a:rPr sz="1900" spc="20" dirty="0">
                <a:solidFill>
                  <a:srgbClr val="000000"/>
                </a:solidFill>
                <a:latin typeface="Arial MT"/>
                <a:cs typeface="Arial MT"/>
              </a:rPr>
              <a:t> </a:t>
            </a:r>
            <a:r>
              <a:rPr sz="1900" spc="-5" dirty="0">
                <a:solidFill>
                  <a:srgbClr val="000000"/>
                </a:solidFill>
                <a:latin typeface="Arial MT"/>
                <a:cs typeface="Arial MT"/>
              </a:rPr>
              <a:t>altri</a:t>
            </a:r>
            <a:r>
              <a:rPr sz="1900" spc="20" dirty="0">
                <a:solidFill>
                  <a:srgbClr val="000000"/>
                </a:solidFill>
                <a:latin typeface="Arial MT"/>
                <a:cs typeface="Arial MT"/>
              </a:rPr>
              <a:t> </a:t>
            </a:r>
            <a:r>
              <a:rPr sz="1900" spc="-5" dirty="0">
                <a:solidFill>
                  <a:srgbClr val="000000"/>
                </a:solidFill>
                <a:latin typeface="Arial MT"/>
                <a:cs typeface="Arial MT"/>
              </a:rPr>
              <a:t>enti</a:t>
            </a:r>
            <a:r>
              <a:rPr sz="1900" spc="20" dirty="0">
                <a:solidFill>
                  <a:srgbClr val="000000"/>
                </a:solidFill>
                <a:latin typeface="Arial MT"/>
                <a:cs typeface="Arial MT"/>
              </a:rPr>
              <a:t> </a:t>
            </a:r>
            <a:r>
              <a:rPr sz="1900" spc="-5" dirty="0">
                <a:solidFill>
                  <a:srgbClr val="000000"/>
                </a:solidFill>
                <a:latin typeface="Arial MT"/>
                <a:cs typeface="Arial MT"/>
              </a:rPr>
              <a:t>di</a:t>
            </a:r>
            <a:r>
              <a:rPr sz="1900" spc="15" dirty="0">
                <a:solidFill>
                  <a:srgbClr val="000000"/>
                </a:solidFill>
                <a:latin typeface="Arial MT"/>
                <a:cs typeface="Arial MT"/>
              </a:rPr>
              <a:t> </a:t>
            </a:r>
            <a:r>
              <a:rPr sz="1900" spc="-5" dirty="0">
                <a:solidFill>
                  <a:srgbClr val="000000"/>
                </a:solidFill>
                <a:latin typeface="Arial MT"/>
                <a:cs typeface="Arial MT"/>
              </a:rPr>
              <a:t>norma</a:t>
            </a:r>
            <a:r>
              <a:rPr sz="1900" spc="35" dirty="0">
                <a:solidFill>
                  <a:srgbClr val="000000"/>
                </a:solidFill>
                <a:latin typeface="Arial MT"/>
                <a:cs typeface="Arial MT"/>
              </a:rPr>
              <a:t> </a:t>
            </a:r>
            <a:r>
              <a:rPr sz="1900" spc="-5" dirty="0">
                <a:solidFill>
                  <a:srgbClr val="000000"/>
                </a:solidFill>
                <a:latin typeface="Arial MT"/>
                <a:cs typeface="Arial MT"/>
              </a:rPr>
              <a:t>prima</a:t>
            </a:r>
            <a:r>
              <a:rPr sz="1900" spc="20" dirty="0">
                <a:solidFill>
                  <a:srgbClr val="000000"/>
                </a:solidFill>
                <a:latin typeface="Arial MT"/>
                <a:cs typeface="Arial MT"/>
              </a:rPr>
              <a:t> </a:t>
            </a:r>
            <a:r>
              <a:rPr sz="1900" spc="-5" dirty="0">
                <a:solidFill>
                  <a:srgbClr val="000000"/>
                </a:solidFill>
                <a:latin typeface="Arial MT"/>
                <a:cs typeface="Arial MT"/>
              </a:rPr>
              <a:t>della</a:t>
            </a:r>
            <a:r>
              <a:rPr sz="1900" spc="35" dirty="0">
                <a:solidFill>
                  <a:srgbClr val="000000"/>
                </a:solidFill>
                <a:latin typeface="Arial MT"/>
                <a:cs typeface="Arial MT"/>
              </a:rPr>
              <a:t> </a:t>
            </a:r>
            <a:r>
              <a:rPr sz="1900" spc="-5" dirty="0">
                <a:solidFill>
                  <a:srgbClr val="000000"/>
                </a:solidFill>
                <a:latin typeface="Arial MT"/>
                <a:cs typeface="Arial MT"/>
              </a:rPr>
              <a:t>indizione</a:t>
            </a:r>
            <a:r>
              <a:rPr sz="1900" spc="50" dirty="0">
                <a:solidFill>
                  <a:srgbClr val="000000"/>
                </a:solidFill>
                <a:latin typeface="Arial MT"/>
                <a:cs typeface="Arial MT"/>
              </a:rPr>
              <a:t> </a:t>
            </a:r>
            <a:r>
              <a:rPr sz="1900" spc="-5" dirty="0">
                <a:solidFill>
                  <a:srgbClr val="000000"/>
                </a:solidFill>
                <a:latin typeface="Arial MT"/>
                <a:cs typeface="Arial MT"/>
              </a:rPr>
              <a:t>del</a:t>
            </a:r>
            <a:r>
              <a:rPr sz="1900" spc="35" dirty="0">
                <a:solidFill>
                  <a:srgbClr val="000000"/>
                </a:solidFill>
                <a:latin typeface="Arial MT"/>
                <a:cs typeface="Arial MT"/>
              </a:rPr>
              <a:t> </a:t>
            </a:r>
            <a:r>
              <a:rPr sz="1900" spc="-5" dirty="0">
                <a:solidFill>
                  <a:srgbClr val="000000"/>
                </a:solidFill>
                <a:latin typeface="Arial MT"/>
                <a:cs typeface="Arial MT"/>
              </a:rPr>
              <a:t>concorso</a:t>
            </a:r>
            <a:r>
              <a:rPr sz="1900" spc="35" dirty="0">
                <a:solidFill>
                  <a:srgbClr val="000000"/>
                </a:solidFill>
                <a:latin typeface="Arial MT"/>
                <a:cs typeface="Arial MT"/>
              </a:rPr>
              <a:t> </a:t>
            </a:r>
            <a:r>
              <a:rPr sz="1900" spc="-5" dirty="0">
                <a:solidFill>
                  <a:srgbClr val="000000"/>
                </a:solidFill>
                <a:latin typeface="Arial MT"/>
                <a:cs typeface="Arial MT"/>
              </a:rPr>
              <a:t>e/o </a:t>
            </a:r>
            <a:r>
              <a:rPr sz="1900" spc="-515" dirty="0">
                <a:solidFill>
                  <a:srgbClr val="000000"/>
                </a:solidFill>
                <a:latin typeface="Arial MT"/>
                <a:cs typeface="Arial MT"/>
              </a:rPr>
              <a:t> </a:t>
            </a:r>
            <a:r>
              <a:rPr sz="1900" spc="-5" dirty="0">
                <a:solidFill>
                  <a:srgbClr val="000000"/>
                </a:solidFill>
                <a:latin typeface="Arial MT"/>
                <a:cs typeface="Arial MT"/>
              </a:rPr>
              <a:t>durante</a:t>
            </a:r>
            <a:r>
              <a:rPr sz="1900" spc="25" dirty="0">
                <a:solidFill>
                  <a:srgbClr val="000000"/>
                </a:solidFill>
                <a:latin typeface="Arial MT"/>
                <a:cs typeface="Arial MT"/>
              </a:rPr>
              <a:t> </a:t>
            </a:r>
            <a:r>
              <a:rPr sz="1900" spc="-5" dirty="0">
                <a:solidFill>
                  <a:srgbClr val="000000"/>
                </a:solidFill>
                <a:latin typeface="Arial MT"/>
                <a:cs typeface="Arial MT"/>
              </a:rPr>
              <a:t>lo</a:t>
            </a:r>
            <a:r>
              <a:rPr sz="1900" spc="10" dirty="0">
                <a:solidFill>
                  <a:srgbClr val="000000"/>
                </a:solidFill>
                <a:latin typeface="Arial MT"/>
                <a:cs typeface="Arial MT"/>
              </a:rPr>
              <a:t> </a:t>
            </a:r>
            <a:r>
              <a:rPr sz="1900" spc="-5" dirty="0">
                <a:solidFill>
                  <a:srgbClr val="000000"/>
                </a:solidFill>
                <a:latin typeface="Arial MT"/>
                <a:cs typeface="Arial MT"/>
              </a:rPr>
              <a:t>svolgimento;</a:t>
            </a:r>
            <a:r>
              <a:rPr sz="1900" spc="40" dirty="0">
                <a:solidFill>
                  <a:srgbClr val="000000"/>
                </a:solidFill>
                <a:latin typeface="Arial MT"/>
                <a:cs typeface="Arial MT"/>
              </a:rPr>
              <a:t> </a:t>
            </a:r>
            <a:r>
              <a:rPr sz="1900" spc="-5" dirty="0">
                <a:solidFill>
                  <a:srgbClr val="000000"/>
                </a:solidFill>
                <a:latin typeface="Arial MT"/>
                <a:cs typeface="Arial MT"/>
              </a:rPr>
              <a:t>in</a:t>
            </a:r>
            <a:r>
              <a:rPr sz="1900" spc="10" dirty="0">
                <a:solidFill>
                  <a:srgbClr val="000000"/>
                </a:solidFill>
                <a:latin typeface="Arial MT"/>
                <a:cs typeface="Arial MT"/>
              </a:rPr>
              <a:t> </a:t>
            </a:r>
            <a:r>
              <a:rPr sz="1900" spc="-5" dirty="0">
                <a:solidFill>
                  <a:srgbClr val="000000"/>
                </a:solidFill>
                <a:latin typeface="Arial MT"/>
                <a:cs typeface="Arial MT"/>
              </a:rPr>
              <a:t>via</a:t>
            </a:r>
            <a:r>
              <a:rPr sz="1900" spc="10" dirty="0">
                <a:solidFill>
                  <a:srgbClr val="000000"/>
                </a:solidFill>
                <a:latin typeface="Arial MT"/>
                <a:cs typeface="Arial MT"/>
              </a:rPr>
              <a:t> </a:t>
            </a:r>
            <a:r>
              <a:rPr sz="1900" spc="-5" dirty="0">
                <a:solidFill>
                  <a:srgbClr val="000000"/>
                </a:solidFill>
                <a:latin typeface="Arial MT"/>
                <a:cs typeface="Arial MT"/>
              </a:rPr>
              <a:t>eccezionale</a:t>
            </a:r>
            <a:r>
              <a:rPr sz="1900" spc="50" dirty="0">
                <a:solidFill>
                  <a:srgbClr val="000000"/>
                </a:solidFill>
                <a:latin typeface="Arial MT"/>
                <a:cs typeface="Arial MT"/>
              </a:rPr>
              <a:t> </a:t>
            </a:r>
            <a:r>
              <a:rPr sz="1900" spc="-5" dirty="0">
                <a:solidFill>
                  <a:srgbClr val="000000"/>
                </a:solidFill>
                <a:latin typeface="Arial MT"/>
                <a:cs typeface="Arial MT"/>
              </a:rPr>
              <a:t>anche</a:t>
            </a:r>
            <a:r>
              <a:rPr sz="1900" spc="25" dirty="0">
                <a:solidFill>
                  <a:srgbClr val="000000"/>
                </a:solidFill>
                <a:latin typeface="Arial MT"/>
                <a:cs typeface="Arial MT"/>
              </a:rPr>
              <a:t> </a:t>
            </a:r>
            <a:r>
              <a:rPr sz="1900" spc="-5" dirty="0">
                <a:solidFill>
                  <a:srgbClr val="000000"/>
                </a:solidFill>
                <a:latin typeface="Arial MT"/>
                <a:cs typeface="Arial MT"/>
              </a:rPr>
              <a:t>dopo</a:t>
            </a:r>
            <a:r>
              <a:rPr sz="1900" spc="25" dirty="0">
                <a:solidFill>
                  <a:srgbClr val="000000"/>
                </a:solidFill>
                <a:latin typeface="Arial MT"/>
                <a:cs typeface="Arial MT"/>
              </a:rPr>
              <a:t> </a:t>
            </a:r>
            <a:r>
              <a:rPr sz="1900" spc="-5" dirty="0">
                <a:solidFill>
                  <a:srgbClr val="000000"/>
                </a:solidFill>
                <a:latin typeface="Arial MT"/>
                <a:cs typeface="Arial MT"/>
              </a:rPr>
              <a:t>la </a:t>
            </a:r>
            <a:r>
              <a:rPr sz="1900" dirty="0">
                <a:solidFill>
                  <a:srgbClr val="000000"/>
                </a:solidFill>
                <a:latin typeface="Arial MT"/>
                <a:cs typeface="Arial MT"/>
              </a:rPr>
              <a:t> </a:t>
            </a:r>
            <a:r>
              <a:rPr sz="1900" spc="-5" dirty="0">
                <a:solidFill>
                  <a:srgbClr val="000000"/>
                </a:solidFill>
                <a:latin typeface="Arial MT"/>
                <a:cs typeface="Arial MT"/>
              </a:rPr>
              <a:t>conclusione</a:t>
            </a:r>
            <a:r>
              <a:rPr sz="1900" spc="40" dirty="0">
                <a:solidFill>
                  <a:srgbClr val="000000"/>
                </a:solidFill>
                <a:latin typeface="Arial MT"/>
                <a:cs typeface="Arial MT"/>
              </a:rPr>
              <a:t> </a:t>
            </a:r>
            <a:r>
              <a:rPr sz="1900" spc="-5" dirty="0">
                <a:solidFill>
                  <a:srgbClr val="000000"/>
                </a:solidFill>
                <a:latin typeface="Arial MT"/>
                <a:cs typeface="Arial MT"/>
              </a:rPr>
              <a:t>del</a:t>
            </a:r>
            <a:r>
              <a:rPr sz="1900" spc="25" dirty="0">
                <a:solidFill>
                  <a:srgbClr val="000000"/>
                </a:solidFill>
                <a:latin typeface="Arial MT"/>
                <a:cs typeface="Arial MT"/>
              </a:rPr>
              <a:t> </a:t>
            </a:r>
            <a:r>
              <a:rPr sz="1900" spc="-5" dirty="0">
                <a:solidFill>
                  <a:srgbClr val="000000"/>
                </a:solidFill>
                <a:latin typeface="Arial MT"/>
                <a:cs typeface="Arial MT"/>
              </a:rPr>
              <a:t>concorso</a:t>
            </a:r>
            <a:endParaRPr sz="1900" dirty="0">
              <a:solidFill>
                <a:srgbClr val="000000"/>
              </a:solidFill>
              <a:latin typeface="Arial MT"/>
              <a:cs typeface="Arial MT"/>
            </a:endParaRPr>
          </a:p>
          <a:p>
            <a:pPr marL="356870" indent="-344805">
              <a:lnSpc>
                <a:spcPct val="100000"/>
              </a:lnSpc>
              <a:spcBef>
                <a:spcPts val="1600"/>
              </a:spcBef>
              <a:buClr>
                <a:srgbClr val="8EC0C1"/>
              </a:buClr>
              <a:buSzPct val="89473"/>
              <a:buFont typeface="Wingdings"/>
              <a:buChar char=""/>
              <a:tabLst>
                <a:tab pos="356870" algn="l"/>
                <a:tab pos="357505" algn="l"/>
              </a:tabLst>
            </a:pPr>
            <a:r>
              <a:rPr sz="1900" spc="-10" dirty="0">
                <a:solidFill>
                  <a:srgbClr val="000000"/>
                </a:solidFill>
                <a:latin typeface="Arial MT"/>
                <a:cs typeface="Arial MT"/>
              </a:rPr>
              <a:t>Necessario</a:t>
            </a:r>
            <a:r>
              <a:rPr sz="1900" spc="45" dirty="0">
                <a:solidFill>
                  <a:srgbClr val="000000"/>
                </a:solidFill>
                <a:latin typeface="Arial MT"/>
                <a:cs typeface="Arial MT"/>
              </a:rPr>
              <a:t> </a:t>
            </a:r>
            <a:r>
              <a:rPr sz="1900" spc="-5" dirty="0">
                <a:solidFill>
                  <a:srgbClr val="000000"/>
                </a:solidFill>
                <a:latin typeface="Arial MT"/>
                <a:cs typeface="Arial MT"/>
              </a:rPr>
              <a:t>che</a:t>
            </a:r>
            <a:r>
              <a:rPr sz="1900" spc="10" dirty="0">
                <a:solidFill>
                  <a:srgbClr val="000000"/>
                </a:solidFill>
                <a:latin typeface="Arial MT"/>
                <a:cs typeface="Arial MT"/>
              </a:rPr>
              <a:t> </a:t>
            </a:r>
            <a:r>
              <a:rPr sz="1900" spc="-5" dirty="0">
                <a:solidFill>
                  <a:srgbClr val="000000"/>
                </a:solidFill>
                <a:latin typeface="Arial MT"/>
                <a:cs typeface="Arial MT"/>
              </a:rPr>
              <a:t>l’ente</a:t>
            </a:r>
            <a:r>
              <a:rPr sz="1900" spc="30" dirty="0">
                <a:solidFill>
                  <a:srgbClr val="000000"/>
                </a:solidFill>
                <a:latin typeface="Arial MT"/>
                <a:cs typeface="Arial MT"/>
              </a:rPr>
              <a:t> </a:t>
            </a:r>
            <a:r>
              <a:rPr sz="1900" spc="-5" dirty="0">
                <a:solidFill>
                  <a:srgbClr val="000000"/>
                </a:solidFill>
                <a:latin typeface="Arial MT"/>
                <a:cs typeface="Arial MT"/>
              </a:rPr>
              <a:t>si</a:t>
            </a:r>
            <a:r>
              <a:rPr sz="1900" dirty="0">
                <a:solidFill>
                  <a:srgbClr val="000000"/>
                </a:solidFill>
                <a:latin typeface="Arial MT"/>
                <a:cs typeface="Arial MT"/>
              </a:rPr>
              <a:t> </a:t>
            </a:r>
            <a:r>
              <a:rPr sz="1900" spc="-5" dirty="0">
                <a:solidFill>
                  <a:srgbClr val="000000"/>
                </a:solidFill>
                <a:latin typeface="Arial MT"/>
                <a:cs typeface="Arial MT"/>
              </a:rPr>
              <a:t>dia</a:t>
            </a:r>
            <a:r>
              <a:rPr sz="1900" spc="15" dirty="0">
                <a:solidFill>
                  <a:srgbClr val="000000"/>
                </a:solidFill>
                <a:latin typeface="Arial MT"/>
                <a:cs typeface="Arial MT"/>
              </a:rPr>
              <a:t> </a:t>
            </a:r>
            <a:r>
              <a:rPr sz="1900" spc="-5" dirty="0">
                <a:solidFill>
                  <a:srgbClr val="000000"/>
                </a:solidFill>
                <a:latin typeface="Arial MT"/>
                <a:cs typeface="Arial MT"/>
              </a:rPr>
              <a:t>delle</a:t>
            </a:r>
            <a:r>
              <a:rPr sz="1900" spc="25" dirty="0">
                <a:solidFill>
                  <a:srgbClr val="000000"/>
                </a:solidFill>
                <a:latin typeface="Arial MT"/>
                <a:cs typeface="Arial MT"/>
              </a:rPr>
              <a:t> </a:t>
            </a:r>
            <a:r>
              <a:rPr sz="1900" spc="-5" dirty="0">
                <a:solidFill>
                  <a:srgbClr val="000000"/>
                </a:solidFill>
                <a:latin typeface="Arial MT"/>
                <a:cs typeface="Arial MT"/>
              </a:rPr>
              <a:t>regole</a:t>
            </a:r>
            <a:r>
              <a:rPr sz="1900" spc="40" dirty="0">
                <a:solidFill>
                  <a:srgbClr val="000000"/>
                </a:solidFill>
                <a:latin typeface="Arial MT"/>
                <a:cs typeface="Arial MT"/>
              </a:rPr>
              <a:t> </a:t>
            </a:r>
            <a:r>
              <a:rPr sz="1900" spc="-10" dirty="0">
                <a:solidFill>
                  <a:srgbClr val="000000"/>
                </a:solidFill>
                <a:latin typeface="Arial MT"/>
                <a:cs typeface="Arial MT"/>
              </a:rPr>
              <a:t>preventive</a:t>
            </a:r>
            <a:r>
              <a:rPr sz="1900" spc="45" dirty="0">
                <a:solidFill>
                  <a:srgbClr val="000000"/>
                </a:solidFill>
                <a:latin typeface="Arial MT"/>
                <a:cs typeface="Arial MT"/>
              </a:rPr>
              <a:t> </a:t>
            </a:r>
            <a:r>
              <a:rPr sz="1900" spc="-5" dirty="0">
                <a:solidFill>
                  <a:srgbClr val="000000"/>
                </a:solidFill>
                <a:latin typeface="Arial MT"/>
                <a:cs typeface="Arial MT"/>
              </a:rPr>
              <a:t>per</a:t>
            </a:r>
            <a:r>
              <a:rPr sz="1900" spc="15" dirty="0">
                <a:solidFill>
                  <a:srgbClr val="000000"/>
                </a:solidFill>
                <a:latin typeface="Arial MT"/>
                <a:cs typeface="Arial MT"/>
              </a:rPr>
              <a:t> </a:t>
            </a:r>
            <a:r>
              <a:rPr sz="1900" spc="-5" dirty="0">
                <a:solidFill>
                  <a:srgbClr val="000000"/>
                </a:solidFill>
                <a:latin typeface="Arial MT"/>
                <a:cs typeface="Arial MT"/>
              </a:rPr>
              <a:t>la</a:t>
            </a:r>
            <a:r>
              <a:rPr sz="1900" spc="15" dirty="0">
                <a:solidFill>
                  <a:srgbClr val="000000"/>
                </a:solidFill>
                <a:latin typeface="Arial MT"/>
                <a:cs typeface="Arial MT"/>
              </a:rPr>
              <a:t> </a:t>
            </a:r>
            <a:r>
              <a:rPr sz="1900" spc="-5" dirty="0">
                <a:solidFill>
                  <a:srgbClr val="000000"/>
                </a:solidFill>
                <a:latin typeface="Arial MT"/>
                <a:cs typeface="Arial MT"/>
              </a:rPr>
              <a:t>scelta</a:t>
            </a:r>
            <a:endParaRPr sz="1900" dirty="0">
              <a:solidFill>
                <a:srgbClr val="000000"/>
              </a:solidFill>
              <a:latin typeface="Arial MT"/>
              <a:cs typeface="Arial MT"/>
            </a:endParaRPr>
          </a:p>
          <a:p>
            <a:pPr marL="356870" marR="514984" indent="-344805">
              <a:lnSpc>
                <a:spcPct val="100000"/>
              </a:lnSpc>
              <a:spcBef>
                <a:spcPts val="1595"/>
              </a:spcBef>
              <a:buClr>
                <a:srgbClr val="8EC0C1"/>
              </a:buClr>
              <a:buSzPct val="89473"/>
              <a:buFont typeface="Wingdings"/>
              <a:buChar char=""/>
              <a:tabLst>
                <a:tab pos="356870" algn="l"/>
                <a:tab pos="357505" algn="l"/>
              </a:tabLst>
            </a:pPr>
            <a:r>
              <a:rPr sz="1900" spc="-5" dirty="0">
                <a:solidFill>
                  <a:srgbClr val="000000"/>
                </a:solidFill>
                <a:latin typeface="Arial MT"/>
                <a:cs typeface="Arial MT"/>
              </a:rPr>
              <a:t>Sentenza</a:t>
            </a:r>
            <a:r>
              <a:rPr sz="1900" spc="5" dirty="0">
                <a:solidFill>
                  <a:srgbClr val="000000"/>
                </a:solidFill>
                <a:latin typeface="Arial MT"/>
                <a:cs typeface="Arial MT"/>
              </a:rPr>
              <a:t> </a:t>
            </a:r>
            <a:r>
              <a:rPr sz="1900" spc="-50" dirty="0">
                <a:solidFill>
                  <a:srgbClr val="000000"/>
                </a:solidFill>
                <a:latin typeface="Arial MT"/>
                <a:cs typeface="Arial MT"/>
              </a:rPr>
              <a:t>TAR</a:t>
            </a:r>
            <a:r>
              <a:rPr sz="1900" dirty="0">
                <a:solidFill>
                  <a:srgbClr val="000000"/>
                </a:solidFill>
                <a:latin typeface="Arial MT"/>
                <a:cs typeface="Arial MT"/>
              </a:rPr>
              <a:t> </a:t>
            </a:r>
            <a:r>
              <a:rPr sz="1900" spc="-5" dirty="0">
                <a:solidFill>
                  <a:srgbClr val="000000"/>
                </a:solidFill>
                <a:latin typeface="Arial MT"/>
                <a:cs typeface="Arial MT"/>
              </a:rPr>
              <a:t>Salerno</a:t>
            </a:r>
            <a:r>
              <a:rPr sz="1900" spc="40" dirty="0">
                <a:solidFill>
                  <a:srgbClr val="000000"/>
                </a:solidFill>
                <a:latin typeface="Arial MT"/>
                <a:cs typeface="Arial MT"/>
              </a:rPr>
              <a:t> </a:t>
            </a:r>
            <a:r>
              <a:rPr sz="1900" spc="-5" dirty="0">
                <a:solidFill>
                  <a:srgbClr val="000000"/>
                </a:solidFill>
                <a:latin typeface="Arial MT"/>
                <a:cs typeface="Arial MT"/>
              </a:rPr>
              <a:t>n.</a:t>
            </a:r>
            <a:r>
              <a:rPr sz="1900" dirty="0">
                <a:solidFill>
                  <a:srgbClr val="000000"/>
                </a:solidFill>
                <a:latin typeface="Arial MT"/>
                <a:cs typeface="Arial MT"/>
              </a:rPr>
              <a:t> </a:t>
            </a:r>
            <a:r>
              <a:rPr sz="1900" spc="-5" dirty="0">
                <a:solidFill>
                  <a:srgbClr val="000000"/>
                </a:solidFill>
                <a:latin typeface="Arial MT"/>
                <a:cs typeface="Arial MT"/>
              </a:rPr>
              <a:t>680/2021,</a:t>
            </a:r>
            <a:r>
              <a:rPr sz="1900" spc="45" dirty="0">
                <a:solidFill>
                  <a:srgbClr val="000000"/>
                </a:solidFill>
                <a:latin typeface="Arial MT"/>
                <a:cs typeface="Arial MT"/>
              </a:rPr>
              <a:t> </a:t>
            </a:r>
            <a:r>
              <a:rPr sz="1900" spc="-5" dirty="0">
                <a:solidFill>
                  <a:srgbClr val="000000"/>
                </a:solidFill>
                <a:latin typeface="Arial MT"/>
                <a:cs typeface="Arial MT"/>
              </a:rPr>
              <a:t>pareri</a:t>
            </a:r>
            <a:r>
              <a:rPr sz="1900" spc="25" dirty="0">
                <a:solidFill>
                  <a:srgbClr val="000000"/>
                </a:solidFill>
                <a:latin typeface="Arial MT"/>
                <a:cs typeface="Arial MT"/>
              </a:rPr>
              <a:t> </a:t>
            </a:r>
            <a:r>
              <a:rPr sz="1900" spc="-5" dirty="0">
                <a:solidFill>
                  <a:srgbClr val="000000"/>
                </a:solidFill>
                <a:latin typeface="Arial MT"/>
                <a:cs typeface="Arial MT"/>
              </a:rPr>
              <a:t>Corte</a:t>
            </a:r>
            <a:r>
              <a:rPr sz="1900" spc="15" dirty="0">
                <a:solidFill>
                  <a:srgbClr val="000000"/>
                </a:solidFill>
                <a:latin typeface="Arial MT"/>
                <a:cs typeface="Arial MT"/>
              </a:rPr>
              <a:t> </a:t>
            </a:r>
            <a:r>
              <a:rPr sz="1900" spc="-5" dirty="0">
                <a:solidFill>
                  <a:srgbClr val="000000"/>
                </a:solidFill>
                <a:latin typeface="Arial MT"/>
                <a:cs typeface="Arial MT"/>
              </a:rPr>
              <a:t>Conti</a:t>
            </a:r>
            <a:r>
              <a:rPr sz="1900" spc="30" dirty="0">
                <a:solidFill>
                  <a:srgbClr val="000000"/>
                </a:solidFill>
                <a:latin typeface="Arial MT"/>
                <a:cs typeface="Arial MT"/>
              </a:rPr>
              <a:t> </a:t>
            </a:r>
            <a:r>
              <a:rPr sz="1900" spc="-5" dirty="0">
                <a:solidFill>
                  <a:srgbClr val="000000"/>
                </a:solidFill>
                <a:latin typeface="Arial MT"/>
                <a:cs typeface="Arial MT"/>
              </a:rPr>
              <a:t>Umbria </a:t>
            </a:r>
            <a:r>
              <a:rPr sz="1900" spc="-509" dirty="0">
                <a:solidFill>
                  <a:srgbClr val="000000"/>
                </a:solidFill>
                <a:latin typeface="Arial MT"/>
                <a:cs typeface="Arial MT"/>
              </a:rPr>
              <a:t> </a:t>
            </a:r>
            <a:r>
              <a:rPr sz="1900" spc="-5" dirty="0">
                <a:solidFill>
                  <a:srgbClr val="000000"/>
                </a:solidFill>
                <a:latin typeface="Arial MT"/>
                <a:cs typeface="Arial MT"/>
              </a:rPr>
              <a:t>124/2013</a:t>
            </a:r>
            <a:r>
              <a:rPr sz="1900" spc="30" dirty="0">
                <a:solidFill>
                  <a:srgbClr val="000000"/>
                </a:solidFill>
                <a:latin typeface="Arial MT"/>
                <a:cs typeface="Arial MT"/>
              </a:rPr>
              <a:t> </a:t>
            </a:r>
            <a:r>
              <a:rPr sz="1900" spc="-5" dirty="0">
                <a:solidFill>
                  <a:srgbClr val="000000"/>
                </a:solidFill>
                <a:latin typeface="Arial MT"/>
                <a:cs typeface="Arial MT"/>
              </a:rPr>
              <a:t>e</a:t>
            </a:r>
            <a:r>
              <a:rPr sz="1900" spc="10" dirty="0">
                <a:solidFill>
                  <a:srgbClr val="000000"/>
                </a:solidFill>
                <a:latin typeface="Arial MT"/>
                <a:cs typeface="Arial MT"/>
              </a:rPr>
              <a:t> </a:t>
            </a:r>
            <a:r>
              <a:rPr sz="1900" spc="-5" dirty="0">
                <a:solidFill>
                  <a:srgbClr val="000000"/>
                </a:solidFill>
                <a:latin typeface="Arial MT"/>
                <a:cs typeface="Arial MT"/>
              </a:rPr>
              <a:t>Sardegna</a:t>
            </a:r>
            <a:r>
              <a:rPr sz="1900" spc="35" dirty="0">
                <a:solidFill>
                  <a:srgbClr val="000000"/>
                </a:solidFill>
                <a:latin typeface="Arial MT"/>
                <a:cs typeface="Arial MT"/>
              </a:rPr>
              <a:t> </a:t>
            </a:r>
            <a:r>
              <a:rPr sz="1900" spc="-5" dirty="0">
                <a:solidFill>
                  <a:srgbClr val="000000"/>
                </a:solidFill>
                <a:latin typeface="Arial MT"/>
                <a:cs typeface="Arial MT"/>
              </a:rPr>
              <a:t>85/2020</a:t>
            </a:r>
            <a:endParaRPr sz="1900" dirty="0">
              <a:solidFill>
                <a:srgbClr val="000000"/>
              </a:solidFill>
              <a:latin typeface="Arial MT"/>
              <a:cs typeface="Arial MT"/>
            </a:endParaRPr>
          </a:p>
          <a:p>
            <a:pPr marL="356870" marR="29209" indent="-344805">
              <a:lnSpc>
                <a:spcPct val="100000"/>
              </a:lnSpc>
              <a:spcBef>
                <a:spcPts val="1610"/>
              </a:spcBef>
              <a:buClr>
                <a:srgbClr val="8EC0C1"/>
              </a:buClr>
              <a:buSzPct val="89473"/>
              <a:buFont typeface="Wingdings"/>
              <a:buChar char=""/>
              <a:tabLst>
                <a:tab pos="356870" algn="l"/>
                <a:tab pos="357505" algn="l"/>
              </a:tabLst>
            </a:pPr>
            <a:r>
              <a:rPr sz="1900" spc="-20" dirty="0">
                <a:solidFill>
                  <a:srgbClr val="000000"/>
                </a:solidFill>
                <a:latin typeface="Arial MT"/>
                <a:cs typeface="Arial MT"/>
              </a:rPr>
              <a:t>Validità</a:t>
            </a:r>
            <a:r>
              <a:rPr sz="1900" spc="40" dirty="0">
                <a:solidFill>
                  <a:srgbClr val="000000"/>
                </a:solidFill>
                <a:latin typeface="Arial MT"/>
                <a:cs typeface="Arial MT"/>
              </a:rPr>
              <a:t> </a:t>
            </a:r>
            <a:r>
              <a:rPr sz="1900" spc="-5" dirty="0">
                <a:solidFill>
                  <a:srgbClr val="000000"/>
                </a:solidFill>
                <a:latin typeface="Arial MT"/>
                <a:cs typeface="Arial MT"/>
              </a:rPr>
              <a:t>delle</a:t>
            </a:r>
            <a:r>
              <a:rPr sz="1900" spc="30" dirty="0">
                <a:solidFill>
                  <a:srgbClr val="000000"/>
                </a:solidFill>
                <a:latin typeface="Arial MT"/>
                <a:cs typeface="Arial MT"/>
              </a:rPr>
              <a:t> </a:t>
            </a:r>
            <a:r>
              <a:rPr sz="1900" spc="-5" dirty="0">
                <a:solidFill>
                  <a:srgbClr val="000000"/>
                </a:solidFill>
                <a:latin typeface="Arial MT"/>
                <a:cs typeface="Arial MT"/>
              </a:rPr>
              <a:t>graduatorie:</a:t>
            </a:r>
            <a:r>
              <a:rPr sz="1900" spc="60" dirty="0">
                <a:solidFill>
                  <a:srgbClr val="000000"/>
                </a:solidFill>
                <a:latin typeface="Arial MT"/>
                <a:cs typeface="Arial MT"/>
              </a:rPr>
              <a:t> </a:t>
            </a:r>
            <a:r>
              <a:rPr sz="1900" spc="-5" dirty="0">
                <a:solidFill>
                  <a:srgbClr val="000000"/>
                </a:solidFill>
                <a:latin typeface="Arial MT"/>
                <a:cs typeface="Arial MT"/>
              </a:rPr>
              <a:t>3</a:t>
            </a:r>
            <a:r>
              <a:rPr sz="1900" spc="5" dirty="0">
                <a:solidFill>
                  <a:srgbClr val="000000"/>
                </a:solidFill>
                <a:latin typeface="Arial MT"/>
                <a:cs typeface="Arial MT"/>
              </a:rPr>
              <a:t> </a:t>
            </a:r>
            <a:r>
              <a:rPr sz="1900" spc="-5" dirty="0">
                <a:solidFill>
                  <a:srgbClr val="000000"/>
                </a:solidFill>
                <a:latin typeface="Arial MT"/>
                <a:cs typeface="Arial MT"/>
              </a:rPr>
              <a:t>anni</a:t>
            </a:r>
            <a:r>
              <a:rPr sz="1900" spc="30" dirty="0">
                <a:solidFill>
                  <a:srgbClr val="000000"/>
                </a:solidFill>
                <a:latin typeface="Arial MT"/>
                <a:cs typeface="Arial MT"/>
              </a:rPr>
              <a:t> </a:t>
            </a:r>
            <a:r>
              <a:rPr sz="1900" spc="-5" dirty="0">
                <a:solidFill>
                  <a:srgbClr val="000000"/>
                </a:solidFill>
                <a:latin typeface="Arial MT"/>
                <a:cs typeface="Arial MT"/>
              </a:rPr>
              <a:t>quelle</a:t>
            </a:r>
            <a:r>
              <a:rPr sz="1900" spc="40" dirty="0">
                <a:solidFill>
                  <a:srgbClr val="000000"/>
                </a:solidFill>
                <a:latin typeface="Arial MT"/>
                <a:cs typeface="Arial MT"/>
              </a:rPr>
              <a:t> </a:t>
            </a:r>
            <a:r>
              <a:rPr sz="1900" spc="-5" dirty="0">
                <a:solidFill>
                  <a:srgbClr val="000000"/>
                </a:solidFill>
                <a:latin typeface="Arial MT"/>
                <a:cs typeface="Arial MT"/>
              </a:rPr>
              <a:t>approvate</a:t>
            </a:r>
            <a:r>
              <a:rPr sz="1900" spc="40" dirty="0">
                <a:solidFill>
                  <a:srgbClr val="000000"/>
                </a:solidFill>
                <a:latin typeface="Arial MT"/>
                <a:cs typeface="Arial MT"/>
              </a:rPr>
              <a:t> </a:t>
            </a:r>
            <a:r>
              <a:rPr sz="1900" spc="-5" dirty="0">
                <a:solidFill>
                  <a:srgbClr val="000000"/>
                </a:solidFill>
                <a:latin typeface="Arial MT"/>
                <a:cs typeface="Arial MT"/>
              </a:rPr>
              <a:t>nel</a:t>
            </a:r>
            <a:r>
              <a:rPr sz="1900" spc="15" dirty="0">
                <a:solidFill>
                  <a:srgbClr val="000000"/>
                </a:solidFill>
                <a:latin typeface="Arial MT"/>
                <a:cs typeface="Arial MT"/>
              </a:rPr>
              <a:t> </a:t>
            </a:r>
            <a:r>
              <a:rPr sz="1900" spc="-5" dirty="0">
                <a:solidFill>
                  <a:srgbClr val="000000"/>
                </a:solidFill>
                <a:latin typeface="Arial MT"/>
                <a:cs typeface="Arial MT"/>
              </a:rPr>
              <a:t>2018</a:t>
            </a:r>
            <a:r>
              <a:rPr sz="1900" spc="30" dirty="0">
                <a:solidFill>
                  <a:srgbClr val="000000"/>
                </a:solidFill>
                <a:latin typeface="Arial MT"/>
                <a:cs typeface="Arial MT"/>
              </a:rPr>
              <a:t> </a:t>
            </a:r>
            <a:r>
              <a:rPr sz="1900" spc="-5" dirty="0">
                <a:solidFill>
                  <a:srgbClr val="000000"/>
                </a:solidFill>
                <a:latin typeface="Arial MT"/>
                <a:cs typeface="Arial MT"/>
              </a:rPr>
              <a:t>e</a:t>
            </a:r>
            <a:r>
              <a:rPr sz="1900" spc="5" dirty="0">
                <a:solidFill>
                  <a:srgbClr val="000000"/>
                </a:solidFill>
                <a:latin typeface="Arial MT"/>
                <a:cs typeface="Arial MT"/>
              </a:rPr>
              <a:t> </a:t>
            </a:r>
            <a:r>
              <a:rPr sz="1900" spc="-5" dirty="0">
                <a:solidFill>
                  <a:srgbClr val="000000"/>
                </a:solidFill>
                <a:latin typeface="Arial MT"/>
                <a:cs typeface="Arial MT"/>
              </a:rPr>
              <a:t>2019, </a:t>
            </a:r>
            <a:r>
              <a:rPr sz="1900" spc="-509" dirty="0">
                <a:solidFill>
                  <a:srgbClr val="000000"/>
                </a:solidFill>
                <a:latin typeface="Arial MT"/>
                <a:cs typeface="Arial MT"/>
              </a:rPr>
              <a:t> </a:t>
            </a:r>
            <a:r>
              <a:rPr sz="1900" spc="-5" dirty="0">
                <a:solidFill>
                  <a:srgbClr val="000000"/>
                </a:solidFill>
                <a:latin typeface="Arial MT"/>
                <a:cs typeface="Arial MT"/>
              </a:rPr>
              <a:t>2 anni</a:t>
            </a:r>
            <a:r>
              <a:rPr sz="1900" spc="25" dirty="0">
                <a:solidFill>
                  <a:srgbClr val="000000"/>
                </a:solidFill>
                <a:latin typeface="Arial MT"/>
                <a:cs typeface="Arial MT"/>
              </a:rPr>
              <a:t> </a:t>
            </a:r>
            <a:r>
              <a:rPr sz="1900" spc="-5" dirty="0">
                <a:solidFill>
                  <a:srgbClr val="000000"/>
                </a:solidFill>
                <a:latin typeface="Arial MT"/>
                <a:cs typeface="Arial MT"/>
              </a:rPr>
              <a:t>quelle</a:t>
            </a:r>
            <a:r>
              <a:rPr sz="1900" spc="40" dirty="0">
                <a:solidFill>
                  <a:srgbClr val="000000"/>
                </a:solidFill>
                <a:latin typeface="Arial MT"/>
                <a:cs typeface="Arial MT"/>
              </a:rPr>
              <a:t> </a:t>
            </a:r>
            <a:r>
              <a:rPr sz="1900" spc="-5" dirty="0">
                <a:solidFill>
                  <a:srgbClr val="000000"/>
                </a:solidFill>
                <a:latin typeface="Arial MT"/>
                <a:cs typeface="Arial MT"/>
              </a:rPr>
              <a:t>approvate</a:t>
            </a:r>
            <a:r>
              <a:rPr sz="1900" spc="45" dirty="0">
                <a:solidFill>
                  <a:srgbClr val="000000"/>
                </a:solidFill>
                <a:latin typeface="Arial MT"/>
                <a:cs typeface="Arial MT"/>
              </a:rPr>
              <a:t> </a:t>
            </a:r>
            <a:r>
              <a:rPr sz="1900" spc="-5" dirty="0">
                <a:solidFill>
                  <a:srgbClr val="000000"/>
                </a:solidFill>
                <a:latin typeface="Arial MT"/>
                <a:cs typeface="Arial MT"/>
              </a:rPr>
              <a:t>dal</a:t>
            </a:r>
            <a:r>
              <a:rPr sz="1900" spc="15" dirty="0">
                <a:solidFill>
                  <a:srgbClr val="000000"/>
                </a:solidFill>
                <a:latin typeface="Arial MT"/>
                <a:cs typeface="Arial MT"/>
              </a:rPr>
              <a:t> </a:t>
            </a:r>
            <a:r>
              <a:rPr sz="1900" spc="-5" dirty="0">
                <a:solidFill>
                  <a:srgbClr val="000000"/>
                </a:solidFill>
                <a:latin typeface="Arial MT"/>
                <a:cs typeface="Arial MT"/>
              </a:rPr>
              <a:t>2020</a:t>
            </a:r>
            <a:r>
              <a:rPr sz="1900" spc="30" dirty="0">
                <a:solidFill>
                  <a:srgbClr val="000000"/>
                </a:solidFill>
                <a:latin typeface="Arial MT"/>
                <a:cs typeface="Arial MT"/>
              </a:rPr>
              <a:t> </a:t>
            </a:r>
            <a:r>
              <a:rPr sz="1900" spc="-5" dirty="0">
                <a:solidFill>
                  <a:srgbClr val="000000"/>
                </a:solidFill>
                <a:latin typeface="Arial MT"/>
                <a:cs typeface="Arial MT"/>
              </a:rPr>
              <a:t>(Corte</a:t>
            </a:r>
            <a:r>
              <a:rPr sz="1900" spc="15" dirty="0">
                <a:solidFill>
                  <a:srgbClr val="000000"/>
                </a:solidFill>
                <a:latin typeface="Arial MT"/>
                <a:cs typeface="Arial MT"/>
              </a:rPr>
              <a:t> </a:t>
            </a:r>
            <a:r>
              <a:rPr sz="1900" spc="-5" dirty="0">
                <a:solidFill>
                  <a:srgbClr val="000000"/>
                </a:solidFill>
                <a:latin typeface="Arial MT"/>
                <a:cs typeface="Arial MT"/>
              </a:rPr>
              <a:t>Conti</a:t>
            </a:r>
            <a:r>
              <a:rPr sz="1900" spc="30" dirty="0">
                <a:solidFill>
                  <a:srgbClr val="000000"/>
                </a:solidFill>
                <a:latin typeface="Arial MT"/>
                <a:cs typeface="Arial MT"/>
              </a:rPr>
              <a:t> </a:t>
            </a:r>
            <a:r>
              <a:rPr sz="1900" spc="-5" dirty="0">
                <a:solidFill>
                  <a:srgbClr val="000000"/>
                </a:solidFill>
                <a:latin typeface="Arial MT"/>
                <a:cs typeface="Arial MT"/>
              </a:rPr>
              <a:t>Sardegna</a:t>
            </a:r>
            <a:r>
              <a:rPr sz="1900" spc="40" dirty="0">
                <a:solidFill>
                  <a:srgbClr val="000000"/>
                </a:solidFill>
                <a:latin typeface="Arial MT"/>
                <a:cs typeface="Arial MT"/>
              </a:rPr>
              <a:t> </a:t>
            </a:r>
            <a:r>
              <a:rPr sz="1900" spc="-5" dirty="0">
                <a:solidFill>
                  <a:srgbClr val="000000"/>
                </a:solidFill>
                <a:latin typeface="Arial MT"/>
                <a:cs typeface="Arial MT"/>
              </a:rPr>
              <a:t>validità </a:t>
            </a:r>
            <a:r>
              <a:rPr sz="1900" dirty="0">
                <a:solidFill>
                  <a:srgbClr val="000000"/>
                </a:solidFill>
                <a:latin typeface="Arial MT"/>
                <a:cs typeface="Arial MT"/>
              </a:rPr>
              <a:t> </a:t>
            </a:r>
            <a:r>
              <a:rPr sz="1900" spc="-5" dirty="0">
                <a:solidFill>
                  <a:srgbClr val="000000"/>
                </a:solidFill>
                <a:latin typeface="Arial MT"/>
                <a:cs typeface="Arial MT"/>
              </a:rPr>
              <a:t>triennale</a:t>
            </a:r>
            <a:r>
              <a:rPr sz="1900" spc="30" dirty="0">
                <a:solidFill>
                  <a:srgbClr val="000000"/>
                </a:solidFill>
                <a:latin typeface="Arial MT"/>
                <a:cs typeface="Arial MT"/>
              </a:rPr>
              <a:t> </a:t>
            </a:r>
            <a:r>
              <a:rPr sz="1900" spc="-5" dirty="0">
                <a:solidFill>
                  <a:srgbClr val="000000"/>
                </a:solidFill>
                <a:latin typeface="Arial MT"/>
                <a:cs typeface="Arial MT"/>
              </a:rPr>
              <a:t>per</a:t>
            </a:r>
            <a:r>
              <a:rPr sz="1900" spc="15" dirty="0">
                <a:solidFill>
                  <a:srgbClr val="000000"/>
                </a:solidFill>
                <a:latin typeface="Arial MT"/>
                <a:cs typeface="Arial MT"/>
              </a:rPr>
              <a:t> </a:t>
            </a:r>
            <a:r>
              <a:rPr sz="1900" spc="-5" dirty="0">
                <a:solidFill>
                  <a:srgbClr val="000000"/>
                </a:solidFill>
                <a:latin typeface="Arial MT"/>
                <a:cs typeface="Arial MT"/>
              </a:rPr>
              <a:t>gli</a:t>
            </a:r>
            <a:r>
              <a:rPr sz="1900" spc="10" dirty="0">
                <a:solidFill>
                  <a:srgbClr val="000000"/>
                </a:solidFill>
                <a:latin typeface="Arial MT"/>
                <a:cs typeface="Arial MT"/>
              </a:rPr>
              <a:t> </a:t>
            </a:r>
            <a:r>
              <a:rPr sz="1900" spc="-5" dirty="0">
                <a:solidFill>
                  <a:srgbClr val="000000"/>
                </a:solidFill>
                <a:latin typeface="Arial MT"/>
                <a:cs typeface="Arial MT"/>
              </a:rPr>
              <a:t>enti</a:t>
            </a:r>
            <a:r>
              <a:rPr sz="1900" spc="10" dirty="0">
                <a:solidFill>
                  <a:srgbClr val="000000"/>
                </a:solidFill>
                <a:latin typeface="Arial MT"/>
                <a:cs typeface="Arial MT"/>
              </a:rPr>
              <a:t> </a:t>
            </a:r>
            <a:r>
              <a:rPr sz="1900" spc="-5" dirty="0">
                <a:solidFill>
                  <a:srgbClr val="000000"/>
                </a:solidFill>
                <a:latin typeface="Arial MT"/>
                <a:cs typeface="Arial MT"/>
              </a:rPr>
              <a:t>locali)</a:t>
            </a:r>
            <a:endParaRPr sz="1900" dirty="0">
              <a:solidFill>
                <a:srgbClr val="000000"/>
              </a:solidFill>
              <a:latin typeface="Arial MT"/>
              <a:cs typeface="Arial MT"/>
            </a:endParaRPr>
          </a:p>
        </p:txBody>
      </p:sp>
      <p:sp>
        <p:nvSpPr>
          <p:cNvPr id="5" name="object 5"/>
          <p:cNvSpPr txBox="1"/>
          <p:nvPr/>
        </p:nvSpPr>
        <p:spPr>
          <a:xfrm>
            <a:off x="609091" y="170179"/>
            <a:ext cx="15303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MT"/>
                <a:cs typeface="Arial MT"/>
              </a:rPr>
              <a:t>9</a:t>
            </a:r>
            <a:endParaRPr sz="1800">
              <a:latin typeface="Arial MT"/>
              <a:cs typeface="Arial M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304414" y="670052"/>
            <a:ext cx="226695" cy="299720"/>
          </a:xfrm>
          <a:prstGeom prst="rect">
            <a:avLst/>
          </a:prstGeom>
        </p:spPr>
        <p:txBody>
          <a:bodyPr vert="horz" wrap="square" lIns="0" tIns="12700" rIns="0" bIns="0" rtlCol="0">
            <a:spAutoFit/>
          </a:bodyPr>
          <a:lstStyle/>
          <a:p>
            <a:pPr marL="12700">
              <a:lnSpc>
                <a:spcPct val="100000"/>
              </a:lnSpc>
              <a:spcBef>
                <a:spcPts val="100"/>
              </a:spcBef>
            </a:pPr>
            <a:r>
              <a:rPr sz="1800" spc="-175" dirty="0">
                <a:solidFill>
                  <a:srgbClr val="8EC0C1"/>
                </a:solidFill>
                <a:latin typeface="Lucida Sans Unicode"/>
                <a:cs typeface="Lucida Sans Unicode"/>
              </a:rPr>
              <a:t>◤</a:t>
            </a:r>
            <a:endParaRPr sz="1800">
              <a:latin typeface="Lucida Sans Unicode"/>
              <a:cs typeface="Lucida Sans Unicode"/>
            </a:endParaRPr>
          </a:p>
        </p:txBody>
      </p:sp>
      <p:sp>
        <p:nvSpPr>
          <p:cNvPr id="6" name="object 6"/>
          <p:cNvSpPr txBox="1"/>
          <p:nvPr/>
        </p:nvSpPr>
        <p:spPr>
          <a:xfrm>
            <a:off x="5196585" y="778891"/>
            <a:ext cx="5294630" cy="1009650"/>
          </a:xfrm>
          <a:prstGeom prst="rect">
            <a:avLst/>
          </a:prstGeom>
        </p:spPr>
        <p:txBody>
          <a:bodyPr vert="horz" wrap="square" lIns="0" tIns="12065" rIns="0" bIns="0" rtlCol="0">
            <a:spAutoFit/>
          </a:bodyPr>
          <a:lstStyle/>
          <a:p>
            <a:pPr marR="6985" algn="ctr">
              <a:lnSpc>
                <a:spcPts val="3875"/>
              </a:lnSpc>
              <a:spcBef>
                <a:spcPts val="95"/>
              </a:spcBef>
            </a:pPr>
            <a:r>
              <a:rPr sz="2800" spc="-5" dirty="0">
                <a:solidFill>
                  <a:srgbClr val="000000"/>
                </a:solidFill>
                <a:latin typeface="Arial MT"/>
                <a:cs typeface="Arial MT"/>
              </a:rPr>
              <a:t>LE</a:t>
            </a:r>
            <a:r>
              <a:rPr sz="2800" spc="-195" dirty="0">
                <a:solidFill>
                  <a:srgbClr val="000000"/>
                </a:solidFill>
                <a:latin typeface="Arial MT"/>
                <a:cs typeface="Arial MT"/>
              </a:rPr>
              <a:t> </a:t>
            </a:r>
            <a:r>
              <a:rPr sz="2800" spc="-5" dirty="0">
                <a:solidFill>
                  <a:srgbClr val="000000"/>
                </a:solidFill>
                <a:latin typeface="Arial MT"/>
                <a:cs typeface="Arial MT"/>
              </a:rPr>
              <a:t>ASSUNZIONI</a:t>
            </a:r>
            <a:r>
              <a:rPr sz="2800" spc="-175" dirty="0">
                <a:solidFill>
                  <a:srgbClr val="000000"/>
                </a:solidFill>
                <a:latin typeface="Arial MT"/>
                <a:cs typeface="Arial MT"/>
              </a:rPr>
              <a:t> </a:t>
            </a:r>
            <a:r>
              <a:rPr sz="2800" spc="-5" dirty="0">
                <a:solidFill>
                  <a:srgbClr val="000000"/>
                </a:solidFill>
                <a:latin typeface="Arial MT"/>
                <a:cs typeface="Arial MT"/>
              </a:rPr>
              <a:t>A</a:t>
            </a:r>
            <a:r>
              <a:rPr sz="2800" spc="-250" dirty="0">
                <a:solidFill>
                  <a:srgbClr val="000000"/>
                </a:solidFill>
                <a:latin typeface="Arial MT"/>
                <a:cs typeface="Arial MT"/>
              </a:rPr>
              <a:t> </a:t>
            </a:r>
            <a:r>
              <a:rPr sz="2800" spc="-5" dirty="0">
                <a:solidFill>
                  <a:srgbClr val="000000"/>
                </a:solidFill>
                <a:latin typeface="Arial MT"/>
                <a:cs typeface="Arial MT"/>
              </a:rPr>
              <a:t>TEMPO</a:t>
            </a:r>
            <a:endParaRPr sz="2800" dirty="0">
              <a:solidFill>
                <a:srgbClr val="000000"/>
              </a:solidFill>
              <a:latin typeface="Arial MT"/>
              <a:cs typeface="Arial MT"/>
            </a:endParaRPr>
          </a:p>
          <a:p>
            <a:pPr marR="5080" algn="ctr">
              <a:lnSpc>
                <a:spcPts val="3875"/>
              </a:lnSpc>
            </a:pPr>
            <a:r>
              <a:rPr sz="2800" spc="-35" dirty="0">
                <a:solidFill>
                  <a:srgbClr val="000000"/>
                </a:solidFill>
                <a:latin typeface="Arial MT"/>
                <a:cs typeface="Arial MT"/>
              </a:rPr>
              <a:t>DETERMINATO</a:t>
            </a:r>
            <a:endParaRPr sz="2800" dirty="0">
              <a:solidFill>
                <a:srgbClr val="000000"/>
              </a:solidFill>
              <a:latin typeface="Arial MT"/>
              <a:cs typeface="Arial MT"/>
            </a:endParaRPr>
          </a:p>
        </p:txBody>
      </p:sp>
      <p:sp>
        <p:nvSpPr>
          <p:cNvPr id="7" name="object 7"/>
          <p:cNvSpPr txBox="1"/>
          <p:nvPr/>
        </p:nvSpPr>
        <p:spPr>
          <a:xfrm>
            <a:off x="2852673" y="2390013"/>
            <a:ext cx="7545705" cy="3288665"/>
          </a:xfrm>
          <a:prstGeom prst="rect">
            <a:avLst/>
          </a:prstGeom>
        </p:spPr>
        <p:txBody>
          <a:bodyPr vert="horz" wrap="square" lIns="0" tIns="13335" rIns="0" bIns="0" rtlCol="0">
            <a:spAutoFit/>
          </a:bodyPr>
          <a:lstStyle/>
          <a:p>
            <a:pPr marL="356870" indent="-344805">
              <a:lnSpc>
                <a:spcPct val="100000"/>
              </a:lnSpc>
              <a:spcBef>
                <a:spcPts val="105"/>
              </a:spcBef>
              <a:buClr>
                <a:srgbClr val="8EC0C1"/>
              </a:buClr>
              <a:buSzPct val="90000"/>
              <a:buFont typeface="Wingdings"/>
              <a:buChar char=""/>
              <a:tabLst>
                <a:tab pos="356870" algn="l"/>
                <a:tab pos="357505" algn="l"/>
              </a:tabLst>
            </a:pPr>
            <a:r>
              <a:rPr sz="2000" dirty="0">
                <a:solidFill>
                  <a:srgbClr val="000000"/>
                </a:solidFill>
                <a:latin typeface="Arial MT"/>
                <a:cs typeface="Arial MT"/>
              </a:rPr>
              <a:t>DL</a:t>
            </a:r>
            <a:r>
              <a:rPr sz="2000" spc="-90" dirty="0">
                <a:solidFill>
                  <a:srgbClr val="000000"/>
                </a:solidFill>
                <a:latin typeface="Arial MT"/>
                <a:cs typeface="Arial MT"/>
              </a:rPr>
              <a:t> </a:t>
            </a:r>
            <a:r>
              <a:rPr sz="2000" dirty="0">
                <a:solidFill>
                  <a:srgbClr val="000000"/>
                </a:solidFill>
                <a:latin typeface="Arial MT"/>
                <a:cs typeface="Arial MT"/>
              </a:rPr>
              <a:t>101/2013</a:t>
            </a:r>
            <a:r>
              <a:rPr sz="2000" spc="-35" dirty="0">
                <a:solidFill>
                  <a:srgbClr val="000000"/>
                </a:solidFill>
                <a:latin typeface="Arial MT"/>
                <a:cs typeface="Arial MT"/>
              </a:rPr>
              <a:t> </a:t>
            </a:r>
            <a:r>
              <a:rPr sz="2000" dirty="0">
                <a:solidFill>
                  <a:srgbClr val="000000"/>
                </a:solidFill>
                <a:latin typeface="Arial MT"/>
                <a:cs typeface="Arial MT"/>
              </a:rPr>
              <a:t>e</a:t>
            </a:r>
            <a:r>
              <a:rPr sz="2000" spc="-20" dirty="0">
                <a:solidFill>
                  <a:srgbClr val="000000"/>
                </a:solidFill>
                <a:latin typeface="Arial MT"/>
                <a:cs typeface="Arial MT"/>
              </a:rPr>
              <a:t> </a:t>
            </a:r>
            <a:r>
              <a:rPr sz="2000" dirty="0">
                <a:solidFill>
                  <a:srgbClr val="000000"/>
                </a:solidFill>
                <a:latin typeface="Arial MT"/>
                <a:cs typeface="Arial MT"/>
              </a:rPr>
              <a:t>circolare</a:t>
            </a:r>
            <a:r>
              <a:rPr sz="2000" spc="-40" dirty="0">
                <a:solidFill>
                  <a:srgbClr val="000000"/>
                </a:solidFill>
                <a:latin typeface="Arial MT"/>
                <a:cs typeface="Arial MT"/>
              </a:rPr>
              <a:t> </a:t>
            </a:r>
            <a:r>
              <a:rPr sz="2000" dirty="0">
                <a:solidFill>
                  <a:srgbClr val="000000"/>
                </a:solidFill>
                <a:latin typeface="Arial MT"/>
                <a:cs typeface="Arial MT"/>
              </a:rPr>
              <a:t>FFPP</a:t>
            </a:r>
            <a:r>
              <a:rPr sz="2000" spc="-50" dirty="0">
                <a:solidFill>
                  <a:srgbClr val="000000"/>
                </a:solidFill>
                <a:latin typeface="Arial MT"/>
                <a:cs typeface="Arial MT"/>
              </a:rPr>
              <a:t> </a:t>
            </a:r>
            <a:r>
              <a:rPr sz="2000" dirty="0">
                <a:solidFill>
                  <a:srgbClr val="000000"/>
                </a:solidFill>
                <a:latin typeface="Arial MT"/>
                <a:cs typeface="Arial MT"/>
              </a:rPr>
              <a:t>5/2013</a:t>
            </a:r>
          </a:p>
          <a:p>
            <a:pPr marL="356870" indent="-344805">
              <a:lnSpc>
                <a:spcPct val="100000"/>
              </a:lnSpc>
              <a:spcBef>
                <a:spcPts val="1835"/>
              </a:spcBef>
              <a:buClr>
                <a:srgbClr val="8EC0C1"/>
              </a:buClr>
              <a:buSzPct val="90000"/>
              <a:buFont typeface="Wingdings"/>
              <a:buChar char=""/>
              <a:tabLst>
                <a:tab pos="356870" algn="l"/>
                <a:tab pos="357505" algn="l"/>
              </a:tabLst>
            </a:pPr>
            <a:r>
              <a:rPr sz="2000" dirty="0">
                <a:solidFill>
                  <a:srgbClr val="000000"/>
                </a:solidFill>
                <a:latin typeface="Arial MT"/>
                <a:cs typeface="Arial MT"/>
              </a:rPr>
              <a:t>Assunzione</a:t>
            </a:r>
            <a:r>
              <a:rPr sz="2000" spc="-35" dirty="0">
                <a:solidFill>
                  <a:srgbClr val="000000"/>
                </a:solidFill>
                <a:latin typeface="Arial MT"/>
                <a:cs typeface="Arial MT"/>
              </a:rPr>
              <a:t> </a:t>
            </a:r>
            <a:r>
              <a:rPr sz="2000" dirty="0">
                <a:solidFill>
                  <a:srgbClr val="000000"/>
                </a:solidFill>
                <a:latin typeface="Arial MT"/>
                <a:cs typeface="Arial MT"/>
              </a:rPr>
              <a:t>solamente</a:t>
            </a:r>
            <a:r>
              <a:rPr sz="2000" spc="-30" dirty="0">
                <a:solidFill>
                  <a:srgbClr val="000000"/>
                </a:solidFill>
                <a:latin typeface="Arial MT"/>
                <a:cs typeface="Arial MT"/>
              </a:rPr>
              <a:t> </a:t>
            </a:r>
            <a:r>
              <a:rPr sz="2000" dirty="0">
                <a:solidFill>
                  <a:srgbClr val="000000"/>
                </a:solidFill>
                <a:latin typeface="Arial MT"/>
                <a:cs typeface="Arial MT"/>
              </a:rPr>
              <a:t>dei</a:t>
            </a:r>
            <a:r>
              <a:rPr sz="2000" spc="-5" dirty="0">
                <a:solidFill>
                  <a:srgbClr val="000000"/>
                </a:solidFill>
                <a:latin typeface="Arial MT"/>
                <a:cs typeface="Arial MT"/>
              </a:rPr>
              <a:t> </a:t>
            </a:r>
            <a:r>
              <a:rPr sz="2000" dirty="0">
                <a:solidFill>
                  <a:srgbClr val="000000"/>
                </a:solidFill>
                <a:latin typeface="Arial MT"/>
                <a:cs typeface="Arial MT"/>
              </a:rPr>
              <a:t>vincitori</a:t>
            </a:r>
            <a:r>
              <a:rPr sz="2000" spc="-15" dirty="0">
                <a:solidFill>
                  <a:srgbClr val="000000"/>
                </a:solidFill>
                <a:latin typeface="Arial MT"/>
                <a:cs typeface="Arial MT"/>
              </a:rPr>
              <a:t> </a:t>
            </a:r>
            <a:r>
              <a:rPr sz="2000" dirty="0">
                <a:solidFill>
                  <a:srgbClr val="000000"/>
                </a:solidFill>
                <a:latin typeface="Arial MT"/>
                <a:cs typeface="Arial MT"/>
              </a:rPr>
              <a:t>e non</a:t>
            </a:r>
            <a:r>
              <a:rPr sz="2000" spc="-15" dirty="0">
                <a:solidFill>
                  <a:srgbClr val="000000"/>
                </a:solidFill>
                <a:latin typeface="Arial MT"/>
                <a:cs typeface="Arial MT"/>
              </a:rPr>
              <a:t> </a:t>
            </a:r>
            <a:r>
              <a:rPr sz="2000" dirty="0">
                <a:solidFill>
                  <a:srgbClr val="000000"/>
                </a:solidFill>
                <a:latin typeface="Arial MT"/>
                <a:cs typeface="Arial MT"/>
              </a:rPr>
              <a:t>scorrimento</a:t>
            </a:r>
            <a:r>
              <a:rPr sz="2000" spc="-55" dirty="0">
                <a:solidFill>
                  <a:srgbClr val="000000"/>
                </a:solidFill>
                <a:latin typeface="Arial MT"/>
                <a:cs typeface="Arial MT"/>
              </a:rPr>
              <a:t> </a:t>
            </a:r>
            <a:r>
              <a:rPr sz="2000" dirty="0">
                <a:solidFill>
                  <a:srgbClr val="000000"/>
                </a:solidFill>
                <a:latin typeface="Arial MT"/>
                <a:cs typeface="Arial MT"/>
              </a:rPr>
              <a:t>delle</a:t>
            </a:r>
          </a:p>
          <a:p>
            <a:pPr marL="356870">
              <a:lnSpc>
                <a:spcPct val="100000"/>
              </a:lnSpc>
              <a:spcBef>
                <a:spcPts val="240"/>
              </a:spcBef>
            </a:pPr>
            <a:r>
              <a:rPr sz="2000" dirty="0">
                <a:solidFill>
                  <a:srgbClr val="000000"/>
                </a:solidFill>
                <a:latin typeface="Arial MT"/>
                <a:cs typeface="Arial MT"/>
              </a:rPr>
              <a:t>graduatorie</a:t>
            </a:r>
          </a:p>
          <a:p>
            <a:pPr marL="356870" indent="-344805">
              <a:lnSpc>
                <a:spcPct val="100000"/>
              </a:lnSpc>
              <a:spcBef>
                <a:spcPts val="1850"/>
              </a:spcBef>
              <a:buClr>
                <a:srgbClr val="8EC0C1"/>
              </a:buClr>
              <a:buSzPct val="90000"/>
              <a:buFont typeface="Wingdings"/>
              <a:buChar char=""/>
              <a:tabLst>
                <a:tab pos="356870" algn="l"/>
                <a:tab pos="357505" algn="l"/>
              </a:tabLst>
            </a:pPr>
            <a:r>
              <a:rPr sz="2000" dirty="0">
                <a:solidFill>
                  <a:srgbClr val="000000"/>
                </a:solidFill>
                <a:latin typeface="Arial MT"/>
                <a:cs typeface="Arial MT"/>
              </a:rPr>
              <a:t>In</a:t>
            </a:r>
            <a:r>
              <a:rPr sz="2000" spc="-25" dirty="0">
                <a:solidFill>
                  <a:srgbClr val="000000"/>
                </a:solidFill>
                <a:latin typeface="Arial MT"/>
                <a:cs typeface="Arial MT"/>
              </a:rPr>
              <a:t> </a:t>
            </a:r>
            <a:r>
              <a:rPr sz="2000" dirty="0">
                <a:solidFill>
                  <a:srgbClr val="000000"/>
                </a:solidFill>
                <a:latin typeface="Arial MT"/>
                <a:cs typeface="Arial MT"/>
              </a:rPr>
              <a:t>assenza</a:t>
            </a:r>
            <a:r>
              <a:rPr sz="2000" spc="-40" dirty="0">
                <a:solidFill>
                  <a:srgbClr val="000000"/>
                </a:solidFill>
                <a:latin typeface="Arial MT"/>
                <a:cs typeface="Arial MT"/>
              </a:rPr>
              <a:t> </a:t>
            </a:r>
            <a:r>
              <a:rPr sz="2000" dirty="0">
                <a:solidFill>
                  <a:srgbClr val="000000"/>
                </a:solidFill>
                <a:latin typeface="Arial MT"/>
                <a:cs typeface="Arial MT"/>
              </a:rPr>
              <a:t>scorrimento</a:t>
            </a:r>
            <a:r>
              <a:rPr sz="2000" spc="-40" dirty="0">
                <a:solidFill>
                  <a:srgbClr val="000000"/>
                </a:solidFill>
                <a:latin typeface="Arial MT"/>
                <a:cs typeface="Arial MT"/>
              </a:rPr>
              <a:t> </a:t>
            </a:r>
            <a:r>
              <a:rPr sz="2000" dirty="0">
                <a:solidFill>
                  <a:srgbClr val="000000"/>
                </a:solidFill>
                <a:latin typeface="Arial MT"/>
                <a:cs typeface="Arial MT"/>
              </a:rPr>
              <a:t>graduatorie</a:t>
            </a:r>
            <a:r>
              <a:rPr sz="2000" spc="-40" dirty="0">
                <a:solidFill>
                  <a:srgbClr val="000000"/>
                </a:solidFill>
                <a:latin typeface="Arial MT"/>
                <a:cs typeface="Arial MT"/>
              </a:rPr>
              <a:t> </a:t>
            </a:r>
            <a:r>
              <a:rPr sz="2000" dirty="0">
                <a:solidFill>
                  <a:srgbClr val="000000"/>
                </a:solidFill>
                <a:latin typeface="Arial MT"/>
                <a:cs typeface="Arial MT"/>
              </a:rPr>
              <a:t>a tempo</a:t>
            </a:r>
            <a:r>
              <a:rPr sz="2000" spc="-25" dirty="0">
                <a:solidFill>
                  <a:srgbClr val="000000"/>
                </a:solidFill>
                <a:latin typeface="Arial MT"/>
                <a:cs typeface="Arial MT"/>
              </a:rPr>
              <a:t> </a:t>
            </a:r>
            <a:r>
              <a:rPr sz="2000" dirty="0">
                <a:solidFill>
                  <a:srgbClr val="000000"/>
                </a:solidFill>
                <a:latin typeface="Arial MT"/>
                <a:cs typeface="Arial MT"/>
              </a:rPr>
              <a:t>indeterminato</a:t>
            </a:r>
            <a:r>
              <a:rPr sz="2000" spc="-45" dirty="0">
                <a:solidFill>
                  <a:srgbClr val="000000"/>
                </a:solidFill>
                <a:latin typeface="Arial MT"/>
                <a:cs typeface="Arial MT"/>
              </a:rPr>
              <a:t> </a:t>
            </a:r>
            <a:r>
              <a:rPr sz="2000" dirty="0">
                <a:solidFill>
                  <a:srgbClr val="000000"/>
                </a:solidFill>
                <a:latin typeface="Arial MT"/>
                <a:cs typeface="Arial MT"/>
              </a:rPr>
              <a:t>dello</a:t>
            </a:r>
          </a:p>
          <a:p>
            <a:pPr marL="356870">
              <a:lnSpc>
                <a:spcPct val="100000"/>
              </a:lnSpc>
              <a:spcBef>
                <a:spcPts val="240"/>
              </a:spcBef>
            </a:pPr>
            <a:r>
              <a:rPr sz="2000" dirty="0">
                <a:solidFill>
                  <a:srgbClr val="000000"/>
                </a:solidFill>
                <a:latin typeface="Arial MT"/>
                <a:cs typeface="Arial MT"/>
              </a:rPr>
              <a:t>stesso</a:t>
            </a:r>
            <a:r>
              <a:rPr sz="2000" spc="-70" dirty="0">
                <a:solidFill>
                  <a:srgbClr val="000000"/>
                </a:solidFill>
                <a:latin typeface="Arial MT"/>
                <a:cs typeface="Arial MT"/>
              </a:rPr>
              <a:t> </a:t>
            </a:r>
            <a:r>
              <a:rPr sz="2000" dirty="0">
                <a:solidFill>
                  <a:srgbClr val="000000"/>
                </a:solidFill>
                <a:latin typeface="Arial MT"/>
                <a:cs typeface="Arial MT"/>
              </a:rPr>
              <a:t>ente</a:t>
            </a:r>
          </a:p>
          <a:p>
            <a:pPr marL="356870" marR="509270" indent="-344805">
              <a:lnSpc>
                <a:spcPct val="110000"/>
              </a:lnSpc>
              <a:spcBef>
                <a:spcPts val="1595"/>
              </a:spcBef>
              <a:buClr>
                <a:srgbClr val="8EC0C1"/>
              </a:buClr>
              <a:buSzPct val="90000"/>
              <a:buFont typeface="Wingdings"/>
              <a:buChar char=""/>
              <a:tabLst>
                <a:tab pos="356870" algn="l"/>
                <a:tab pos="357505" algn="l"/>
              </a:tabLst>
            </a:pPr>
            <a:r>
              <a:rPr sz="2000" dirty="0">
                <a:solidFill>
                  <a:srgbClr val="000000"/>
                </a:solidFill>
                <a:latin typeface="Arial MT"/>
                <a:cs typeface="Arial MT"/>
              </a:rPr>
              <a:t>In</a:t>
            </a:r>
            <a:r>
              <a:rPr sz="2000" spc="-25" dirty="0">
                <a:solidFill>
                  <a:srgbClr val="000000"/>
                </a:solidFill>
                <a:latin typeface="Arial MT"/>
                <a:cs typeface="Arial MT"/>
              </a:rPr>
              <a:t> </a:t>
            </a:r>
            <a:r>
              <a:rPr sz="2000" dirty="0">
                <a:solidFill>
                  <a:srgbClr val="000000"/>
                </a:solidFill>
                <a:latin typeface="Arial MT"/>
                <a:cs typeface="Arial MT"/>
              </a:rPr>
              <a:t>assenza</a:t>
            </a:r>
            <a:r>
              <a:rPr sz="2000" spc="-40" dirty="0">
                <a:solidFill>
                  <a:srgbClr val="000000"/>
                </a:solidFill>
                <a:latin typeface="Arial MT"/>
                <a:cs typeface="Arial MT"/>
              </a:rPr>
              <a:t> </a:t>
            </a:r>
            <a:r>
              <a:rPr sz="2000" dirty="0">
                <a:solidFill>
                  <a:srgbClr val="000000"/>
                </a:solidFill>
                <a:latin typeface="Arial MT"/>
                <a:cs typeface="Arial MT"/>
              </a:rPr>
              <a:t>due</a:t>
            </a:r>
            <a:r>
              <a:rPr sz="2000" spc="-15" dirty="0">
                <a:solidFill>
                  <a:srgbClr val="000000"/>
                </a:solidFill>
                <a:latin typeface="Arial MT"/>
                <a:cs typeface="Arial MT"/>
              </a:rPr>
              <a:t> </a:t>
            </a:r>
            <a:r>
              <a:rPr sz="2000" dirty="0">
                <a:solidFill>
                  <a:srgbClr val="000000"/>
                </a:solidFill>
                <a:latin typeface="Arial MT"/>
                <a:cs typeface="Arial MT"/>
              </a:rPr>
              <a:t>opzioni:</a:t>
            </a:r>
            <a:r>
              <a:rPr sz="2000" spc="-20" dirty="0">
                <a:solidFill>
                  <a:srgbClr val="000000"/>
                </a:solidFill>
                <a:latin typeface="Arial MT"/>
                <a:cs typeface="Arial MT"/>
              </a:rPr>
              <a:t> </a:t>
            </a:r>
            <a:r>
              <a:rPr sz="2000" dirty="0">
                <a:solidFill>
                  <a:srgbClr val="000000"/>
                </a:solidFill>
                <a:latin typeface="Arial MT"/>
                <a:cs typeface="Arial MT"/>
              </a:rPr>
              <a:t>scorrimento</a:t>
            </a:r>
            <a:r>
              <a:rPr sz="2000" spc="-55" dirty="0">
                <a:solidFill>
                  <a:srgbClr val="000000"/>
                </a:solidFill>
                <a:latin typeface="Arial MT"/>
                <a:cs typeface="Arial MT"/>
              </a:rPr>
              <a:t> </a:t>
            </a:r>
            <a:r>
              <a:rPr sz="2000" dirty="0">
                <a:solidFill>
                  <a:srgbClr val="000000"/>
                </a:solidFill>
                <a:latin typeface="Arial MT"/>
                <a:cs typeface="Arial MT"/>
              </a:rPr>
              <a:t>di graduatorie</a:t>
            </a:r>
            <a:r>
              <a:rPr sz="2000" spc="-40" dirty="0">
                <a:solidFill>
                  <a:srgbClr val="000000"/>
                </a:solidFill>
                <a:latin typeface="Arial MT"/>
                <a:cs typeface="Arial MT"/>
              </a:rPr>
              <a:t> </a:t>
            </a:r>
            <a:r>
              <a:rPr sz="2000" dirty="0">
                <a:solidFill>
                  <a:srgbClr val="000000"/>
                </a:solidFill>
                <a:latin typeface="Arial MT"/>
                <a:cs typeface="Arial MT"/>
              </a:rPr>
              <a:t>a tempo </a:t>
            </a:r>
            <a:r>
              <a:rPr sz="2000" spc="-540" dirty="0">
                <a:solidFill>
                  <a:srgbClr val="000000"/>
                </a:solidFill>
                <a:latin typeface="Arial MT"/>
                <a:cs typeface="Arial MT"/>
              </a:rPr>
              <a:t> </a:t>
            </a:r>
            <a:r>
              <a:rPr sz="2000" dirty="0">
                <a:solidFill>
                  <a:srgbClr val="000000"/>
                </a:solidFill>
                <a:latin typeface="Arial MT"/>
                <a:cs typeface="Arial MT"/>
              </a:rPr>
              <a:t>indeterminato di </a:t>
            </a:r>
            <a:r>
              <a:rPr sz="2000" spc="-5" dirty="0">
                <a:solidFill>
                  <a:srgbClr val="000000"/>
                </a:solidFill>
                <a:latin typeface="Arial MT"/>
                <a:cs typeface="Arial MT"/>
              </a:rPr>
              <a:t>altre </a:t>
            </a:r>
            <a:r>
              <a:rPr sz="2000" spc="-75" dirty="0">
                <a:solidFill>
                  <a:srgbClr val="000000"/>
                </a:solidFill>
                <a:latin typeface="Arial MT"/>
                <a:cs typeface="Arial MT"/>
              </a:rPr>
              <a:t>PA </a:t>
            </a:r>
            <a:r>
              <a:rPr sz="2000" dirty="0">
                <a:solidFill>
                  <a:srgbClr val="000000"/>
                </a:solidFill>
                <a:latin typeface="Arial MT"/>
                <a:cs typeface="Arial MT"/>
              </a:rPr>
              <a:t>o indizione di un concorso con la </a:t>
            </a:r>
            <a:r>
              <a:rPr sz="2000" spc="5" dirty="0">
                <a:solidFill>
                  <a:srgbClr val="000000"/>
                </a:solidFill>
                <a:latin typeface="Arial MT"/>
                <a:cs typeface="Arial MT"/>
              </a:rPr>
              <a:t> </a:t>
            </a:r>
            <a:r>
              <a:rPr sz="2000" dirty="0">
                <a:solidFill>
                  <a:srgbClr val="000000"/>
                </a:solidFill>
                <a:latin typeface="Arial MT"/>
                <a:cs typeface="Arial MT"/>
              </a:rPr>
              <a:t>indicazione</a:t>
            </a:r>
            <a:r>
              <a:rPr sz="2000" spc="-35" dirty="0">
                <a:solidFill>
                  <a:srgbClr val="000000"/>
                </a:solidFill>
                <a:latin typeface="Arial MT"/>
                <a:cs typeface="Arial MT"/>
              </a:rPr>
              <a:t> </a:t>
            </a:r>
            <a:r>
              <a:rPr sz="2000" dirty="0">
                <a:solidFill>
                  <a:srgbClr val="000000"/>
                </a:solidFill>
                <a:latin typeface="Arial MT"/>
                <a:cs typeface="Arial MT"/>
              </a:rPr>
              <a:t>dei</a:t>
            </a:r>
            <a:r>
              <a:rPr sz="2000" spc="-5" dirty="0">
                <a:solidFill>
                  <a:srgbClr val="000000"/>
                </a:solidFill>
                <a:latin typeface="Arial MT"/>
                <a:cs typeface="Arial MT"/>
              </a:rPr>
              <a:t> </a:t>
            </a:r>
            <a:r>
              <a:rPr sz="2000" dirty="0">
                <a:solidFill>
                  <a:srgbClr val="000000"/>
                </a:solidFill>
                <a:latin typeface="Arial MT"/>
                <a:cs typeface="Arial MT"/>
              </a:rPr>
              <a:t>posti</a:t>
            </a:r>
            <a:r>
              <a:rPr sz="2000" spc="-20" dirty="0">
                <a:solidFill>
                  <a:srgbClr val="000000"/>
                </a:solidFill>
                <a:latin typeface="Arial MT"/>
                <a:cs typeface="Arial MT"/>
              </a:rPr>
              <a:t> </a:t>
            </a:r>
            <a:r>
              <a:rPr sz="2000" dirty="0">
                <a:solidFill>
                  <a:srgbClr val="000000"/>
                </a:solidFill>
                <a:latin typeface="Arial MT"/>
                <a:cs typeface="Arial MT"/>
              </a:rPr>
              <a:t>da</a:t>
            </a:r>
            <a:r>
              <a:rPr sz="2000" spc="-15" dirty="0">
                <a:solidFill>
                  <a:srgbClr val="000000"/>
                </a:solidFill>
                <a:latin typeface="Arial MT"/>
                <a:cs typeface="Arial MT"/>
              </a:rPr>
              <a:t> </a:t>
            </a:r>
            <a:r>
              <a:rPr sz="2000" dirty="0">
                <a:solidFill>
                  <a:srgbClr val="000000"/>
                </a:solidFill>
                <a:latin typeface="Arial MT"/>
                <a:cs typeface="Arial MT"/>
              </a:rPr>
              <a:t>coprire</a:t>
            </a:r>
          </a:p>
        </p:txBody>
      </p:sp>
      <p:sp>
        <p:nvSpPr>
          <p:cNvPr id="8" name="object 8"/>
          <p:cNvSpPr txBox="1"/>
          <p:nvPr/>
        </p:nvSpPr>
        <p:spPr>
          <a:xfrm>
            <a:off x="482600" y="170179"/>
            <a:ext cx="278765" cy="299720"/>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FFFFFF"/>
                </a:solidFill>
                <a:latin typeface="Arial MT"/>
                <a:cs typeface="Arial MT"/>
              </a:rPr>
              <a:t>10</a:t>
            </a:r>
            <a:endParaRPr sz="1800">
              <a:latin typeface="Arial MT"/>
              <a:cs typeface="Arial M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verifiche del </a:t>
            </a:r>
            <a:r>
              <a:rPr lang="it-IT" dirty="0" err="1" smtClean="0"/>
              <a:t>Sifip</a:t>
            </a:r>
            <a:endParaRPr lang="it-IT" dirty="0"/>
          </a:p>
        </p:txBody>
      </p:sp>
      <p:sp>
        <p:nvSpPr>
          <p:cNvPr id="3" name="Segnaposto testo 2"/>
          <p:cNvSpPr>
            <a:spLocks noGrp="1"/>
          </p:cNvSpPr>
          <p:nvPr>
            <p:ph idx="1"/>
          </p:nvPr>
        </p:nvSpPr>
        <p:spPr>
          <a:xfrm>
            <a:off x="1799336" y="2251049"/>
            <a:ext cx="8593327" cy="1846659"/>
          </a:xfrm>
        </p:spPr>
        <p:txBody>
          <a:bodyPr>
            <a:normAutofit fontScale="70000" lnSpcReduction="20000"/>
          </a:bodyPr>
          <a:lstStyle/>
          <a:p>
            <a:r>
              <a:rPr lang="it-IT" dirty="0"/>
              <a:t>Si richiama, al riguardo, quanto disposto all’art.40, co.3–</a:t>
            </a:r>
            <a:r>
              <a:rPr lang="it-IT" dirty="0" err="1"/>
              <a:t>quinquies</a:t>
            </a:r>
            <a:r>
              <a:rPr lang="it-IT" dirty="0"/>
              <a:t>, del d.lgs.n.165/2001,ai sensi del quale“(…       ) </a:t>
            </a:r>
            <a:r>
              <a:rPr lang="it-IT" i="1" dirty="0"/>
              <a:t>Nei casi di violazione dei vincoli e dei limiti di competenza imposti dalla contrattazione nazionale o dalle norme di legge, le clausole sono rinvenibili ai sensi degli articoli 1339 e 1419, secondo comma, del codice civile (…)”.</a:t>
            </a:r>
            <a:endParaRPr lang="it-IT" dirty="0"/>
          </a:p>
          <a:p>
            <a:endParaRPr lang="it-IT" dirty="0"/>
          </a:p>
        </p:txBody>
      </p:sp>
    </p:spTree>
    <p:extLst>
      <p:ext uri="{BB962C8B-B14F-4D97-AF65-F5344CB8AC3E}">
        <p14:creationId xmlns:p14="http://schemas.microsoft.com/office/powerpoint/2010/main" val="351616699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107</TotalTime>
  <Words>2578</Words>
  <Application>Microsoft Macintosh PowerPoint</Application>
  <PresentationFormat>Personalizzato</PresentationFormat>
  <Paragraphs>117</Paragraphs>
  <Slides>24</Slides>
  <Notes>0</Notes>
  <HiddenSlides>0</HiddenSlides>
  <MMClips>0</MMClips>
  <ScaleCrop>false</ScaleCrop>
  <HeadingPairs>
    <vt:vector size="4" baseType="variant">
      <vt:variant>
        <vt:lpstr>Tema</vt:lpstr>
      </vt:variant>
      <vt:variant>
        <vt:i4>1</vt:i4>
      </vt:variant>
      <vt:variant>
        <vt:lpstr>Titoli diapositive</vt:lpstr>
      </vt:variant>
      <vt:variant>
        <vt:i4>24</vt:i4>
      </vt:variant>
    </vt:vector>
  </HeadingPairs>
  <TitlesOfParts>
    <vt:vector size="25" baseType="lpstr">
      <vt:lpstr>Tema di Office</vt:lpstr>
      <vt:lpstr>Presentazione di PowerPoint</vt:lpstr>
      <vt:lpstr>LE PROCEDURE PER LE  ASSUNZIONI</vt:lpstr>
      <vt:lpstr>LE CONDIZIONI PER LE ASSUNZIONI</vt:lpstr>
      <vt:lpstr>Presentazione di PowerPoint</vt:lpstr>
      <vt:lpstr>I CONCORSI CON RISERVA E LE  PROGRESSIONI VERTICALI</vt:lpstr>
      <vt:lpstr>Presentazione di PowerPoint</vt:lpstr>
      <vt:lpstr>SCORRIMENTO GRADUATORIE</vt:lpstr>
      <vt:lpstr>Presentazione di PowerPoint</vt:lpstr>
      <vt:lpstr>Le verifiche del Sifip</vt:lpstr>
      <vt:lpstr>Indennità ad personam 110 Tuel</vt:lpstr>
      <vt:lpstr>Indennità ad personam 110 comma 3</vt:lpstr>
      <vt:lpstr>Mancata programmazione fabbisogno effetti</vt:lpstr>
      <vt:lpstr>LE VERIFICHE DEI REVISORI SULL’ACCESSORIO</vt:lpstr>
      <vt:lpstr>VERIFICHE SULL’ACCESSORIO</vt:lpstr>
      <vt:lpstr>VERIFICHE SULL’ACCESSORIO</vt:lpstr>
      <vt:lpstr>VERIFICHE SULL’ACCESSORIO</vt:lpstr>
      <vt:lpstr>VERIFICHE SULL’ACCESSORIO</vt:lpstr>
      <vt:lpstr>VERIFICHE SULL’ACCESSORIO</vt:lpstr>
      <vt:lpstr>VERIFICHE SULL’ACCESSORIO</vt:lpstr>
      <vt:lpstr>Retribuzioni segretari comunali</vt:lpstr>
      <vt:lpstr>Verifiche su retribuzione segretario</vt:lpstr>
      <vt:lpstr>Controllo stipendi segretario</vt:lpstr>
      <vt:lpstr>Verifiche stipendi segretari</vt:lpstr>
      <vt:lpstr>Verifiche stipendi segretario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PERSONALE NELLA MANOVRA 2021</dc:title>
  <dc:creator>Arturo Bianco</dc:creator>
  <cp:lastModifiedBy>Claudio</cp:lastModifiedBy>
  <cp:revision>33</cp:revision>
  <dcterms:created xsi:type="dcterms:W3CDTF">2021-05-21T05:37:10Z</dcterms:created>
  <dcterms:modified xsi:type="dcterms:W3CDTF">2021-05-26T05:48:21Z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2021-04-08T00:00:00Z</vt:filetime>
  </property>
  <property fmtid="{D5CDD505-2E9C-101B-9397-08002B2CF9AE}" pid="3" name="Creator">
    <vt:lpwstr>Microsoft® PowerPoint® 2013</vt:lpwstr>
  </property>
  <property fmtid="{D5CDD505-2E9C-101B-9397-08002B2CF9AE}" pid="4" name="LastSaved">
    <vt:filetime>2021-05-21T00:00:00Z</vt:filetime>
  </property>
</Properties>
</file>