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 id="2147483779" r:id="rId2"/>
    <p:sldMasterId id="2147483818" r:id="rId3"/>
    <p:sldMasterId id="2147483836" r:id="rId4"/>
  </p:sldMasterIdLst>
  <p:notesMasterIdLst>
    <p:notesMasterId r:id="rId53"/>
  </p:notesMasterIdLst>
  <p:handoutMasterIdLst>
    <p:handoutMasterId r:id="rId54"/>
  </p:handoutMasterIdLst>
  <p:sldIdLst>
    <p:sldId id="1060" r:id="rId5"/>
    <p:sldId id="350" r:id="rId6"/>
    <p:sldId id="349" r:id="rId7"/>
    <p:sldId id="2147471497" r:id="rId8"/>
    <p:sldId id="2147481850" r:id="rId9"/>
    <p:sldId id="2147481851" r:id="rId10"/>
    <p:sldId id="2147481846" r:id="rId11"/>
    <p:sldId id="2147481861" r:id="rId12"/>
    <p:sldId id="2147481862" r:id="rId13"/>
    <p:sldId id="2147481863" r:id="rId14"/>
    <p:sldId id="2147481867" r:id="rId15"/>
    <p:sldId id="2147481864" r:id="rId16"/>
    <p:sldId id="2147471462" r:id="rId17"/>
    <p:sldId id="2147471481" r:id="rId18"/>
    <p:sldId id="2147471431" r:id="rId19"/>
    <p:sldId id="2147480202" r:id="rId20"/>
    <p:sldId id="2147481865" r:id="rId21"/>
    <p:sldId id="2147481875" r:id="rId22"/>
    <p:sldId id="2147481866" r:id="rId23"/>
    <p:sldId id="259" r:id="rId24"/>
    <p:sldId id="2147480253" r:id="rId25"/>
    <p:sldId id="2147480276" r:id="rId26"/>
    <p:sldId id="2147481858" r:id="rId27"/>
    <p:sldId id="2147480267" r:id="rId28"/>
    <p:sldId id="2147471437" r:id="rId29"/>
    <p:sldId id="1175" r:id="rId30"/>
    <p:sldId id="2147481859" r:id="rId31"/>
    <p:sldId id="2147480223" r:id="rId32"/>
    <p:sldId id="2147480255" r:id="rId33"/>
    <p:sldId id="1200" r:id="rId34"/>
    <p:sldId id="2147480278" r:id="rId35"/>
    <p:sldId id="2147480206" r:id="rId36"/>
    <p:sldId id="2147481857" r:id="rId37"/>
    <p:sldId id="2147481870" r:id="rId38"/>
    <p:sldId id="2147481860" r:id="rId39"/>
    <p:sldId id="2147481871" r:id="rId40"/>
    <p:sldId id="2147481872" r:id="rId41"/>
    <p:sldId id="2147481873" r:id="rId42"/>
    <p:sldId id="2147481874" r:id="rId43"/>
    <p:sldId id="2147471441" r:id="rId44"/>
    <p:sldId id="347" r:id="rId45"/>
    <p:sldId id="2147471418" r:id="rId46"/>
    <p:sldId id="2147480237" r:id="rId47"/>
    <p:sldId id="2147481869" r:id="rId48"/>
    <p:sldId id="2134804362" r:id="rId49"/>
    <p:sldId id="2147481868" r:id="rId50"/>
    <p:sldId id="2147471443" r:id="rId51"/>
    <p:sldId id="865" r:id="rId52"/>
  </p:sldIdLst>
  <p:sldSz cx="9144000" cy="6858000" type="screen4x3"/>
  <p:notesSz cx="9906000" cy="6794500"/>
  <p:custDataLst>
    <p:tags r:id="rId55"/>
  </p:custDataLst>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CE03BAD0-11CF-4B95-88FF-1D8AD788C770}">
          <p14:sldIdLst>
            <p14:sldId id="1060"/>
            <p14:sldId id="350"/>
            <p14:sldId id="349"/>
            <p14:sldId id="2147471497"/>
            <p14:sldId id="2147481850"/>
            <p14:sldId id="2147481851"/>
            <p14:sldId id="2147481846"/>
            <p14:sldId id="2147481861"/>
            <p14:sldId id="2147481862"/>
            <p14:sldId id="2147481863"/>
            <p14:sldId id="2147481867"/>
            <p14:sldId id="2147481864"/>
            <p14:sldId id="2147471462"/>
            <p14:sldId id="2147471481"/>
            <p14:sldId id="2147471431"/>
            <p14:sldId id="2147480202"/>
            <p14:sldId id="2147481865"/>
            <p14:sldId id="2147481875"/>
            <p14:sldId id="2147481866"/>
            <p14:sldId id="259"/>
            <p14:sldId id="2147480253"/>
            <p14:sldId id="2147480276"/>
            <p14:sldId id="2147481858"/>
            <p14:sldId id="2147480267"/>
            <p14:sldId id="2147471437"/>
            <p14:sldId id="1175"/>
            <p14:sldId id="2147481859"/>
            <p14:sldId id="2147480223"/>
            <p14:sldId id="2147480255"/>
            <p14:sldId id="1200"/>
            <p14:sldId id="2147480278"/>
            <p14:sldId id="2147480206"/>
            <p14:sldId id="2147481857"/>
            <p14:sldId id="2147481870"/>
            <p14:sldId id="2147481860"/>
            <p14:sldId id="2147481871"/>
            <p14:sldId id="2147481872"/>
            <p14:sldId id="2147481873"/>
            <p14:sldId id="2147481874"/>
            <p14:sldId id="2147471441"/>
            <p14:sldId id="347"/>
            <p14:sldId id="2147471418"/>
            <p14:sldId id="2147480237"/>
            <p14:sldId id="2147481869"/>
            <p14:sldId id="2134804362"/>
            <p14:sldId id="2147481868"/>
            <p14:sldId id="2147471443"/>
            <p14:sldId id="865"/>
          </p14:sldIdLst>
        </p14:section>
        <p14:section name="Allegati" id="{8A0E80B5-CEE6-4A08-B417-231AC8A16ABE}">
          <p14:sldIdLst/>
        </p14:section>
      </p14:sectionLst>
    </p:ext>
    <p:ext uri="{EFAFB233-063F-42B5-8137-9DF3F51BA10A}">
      <p15:sldGuideLst xmlns:p15="http://schemas.microsoft.com/office/powerpoint/2012/main">
        <p15:guide id="1" orient="horz" pos="51" userDrawn="1">
          <p15:clr>
            <a:srgbClr val="A4A3A4"/>
          </p15:clr>
        </p15:guide>
        <p15:guide id="2" pos="4762" userDrawn="1">
          <p15:clr>
            <a:srgbClr val="A4A3A4"/>
          </p15:clr>
        </p15:guide>
        <p15:guide id="3" pos="4626" userDrawn="1">
          <p15:clr>
            <a:srgbClr val="A4A3A4"/>
          </p15:clr>
        </p15:guide>
        <p15:guide id="4" orient="horz" pos="618" userDrawn="1">
          <p15:clr>
            <a:srgbClr val="A4A3A4"/>
          </p15:clr>
        </p15:guide>
        <p15:guide id="5" pos="5602" userDrawn="1">
          <p15:clr>
            <a:srgbClr val="A4A3A4"/>
          </p15:clr>
        </p15:guide>
        <p15:guide id="6" orient="horz" pos="414" userDrawn="1">
          <p15:clr>
            <a:srgbClr val="A4A3A4"/>
          </p15:clr>
        </p15:guide>
        <p15:guide id="7" pos="3787" userDrawn="1">
          <p15:clr>
            <a:srgbClr val="A4A3A4"/>
          </p15:clr>
        </p15:guide>
        <p15:guide id="8" orient="horz" pos="2092" userDrawn="1">
          <p15:clr>
            <a:srgbClr val="A4A3A4"/>
          </p15:clr>
        </p15:guide>
        <p15:guide id="9" orient="horz" pos="1638" userDrawn="1">
          <p15:clr>
            <a:srgbClr val="A4A3A4"/>
          </p15:clr>
        </p15:guide>
        <p15:guide id="10" orient="horz" pos="3362" userDrawn="1">
          <p15:clr>
            <a:srgbClr val="A4A3A4"/>
          </p15:clr>
        </p15:guide>
        <p15:guide id="11" orient="horz" pos="958" userDrawn="1">
          <p15:clr>
            <a:srgbClr val="A4A3A4"/>
          </p15:clr>
        </p15:guide>
        <p15:guide id="12" orient="horz" pos="2659" userDrawn="1">
          <p15:clr>
            <a:srgbClr val="A4A3A4"/>
          </p15:clr>
        </p15:guide>
      </p15:sldGuideLst>
    </p:ext>
    <p:ext uri="{2D200454-40CA-4A62-9FC3-DE9A4176ACB9}">
      <p15:notesGuideLst xmlns:p15="http://schemas.microsoft.com/office/powerpoint/2012/main">
        <p15:guide id="1" orient="horz" pos="2986" userDrawn="1">
          <p15:clr>
            <a:srgbClr val="A4A3A4"/>
          </p15:clr>
        </p15:guide>
        <p15:guide id="2" pos="2071" userDrawn="1">
          <p15:clr>
            <a:srgbClr val="A4A3A4"/>
          </p15:clr>
        </p15:guide>
        <p15:guide id="3" orient="horz" pos="2140" userDrawn="1">
          <p15:clr>
            <a:srgbClr val="A4A3A4"/>
          </p15:clr>
        </p15:guide>
        <p15:guide id="4" pos="312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a Longo" initials="DL" lastIdx="13" clrIdx="0"/>
  <p:cmAuthor id="2" name="u12519" initials="GZ" lastIdx="2" clrIdx="1"/>
  <p:cmAuthor id="3" name="Raimondi Riccardo" initials="RR"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65"/>
    <a:srgbClr val="005157"/>
    <a:srgbClr val="FF6600"/>
    <a:srgbClr val="FF9933"/>
    <a:srgbClr val="AEA79F"/>
    <a:srgbClr val="008080"/>
    <a:srgbClr val="FFFFFF"/>
    <a:srgbClr val="82786F"/>
    <a:srgbClr val="000000"/>
    <a:srgbClr val="C7C2B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518" autoAdjust="0"/>
    <p:restoredTop sz="93750" autoAdjust="0"/>
  </p:normalViewPr>
  <p:slideViewPr>
    <p:cSldViewPr snapToGrid="0">
      <p:cViewPr varScale="1">
        <p:scale>
          <a:sx n="115" d="100"/>
          <a:sy n="115" d="100"/>
        </p:scale>
        <p:origin x="1098" y="108"/>
      </p:cViewPr>
      <p:guideLst>
        <p:guide orient="horz" pos="51"/>
        <p:guide pos="4762"/>
        <p:guide pos="4626"/>
        <p:guide orient="horz" pos="618"/>
        <p:guide pos="5602"/>
        <p:guide orient="horz" pos="414"/>
        <p:guide pos="3787"/>
        <p:guide orient="horz" pos="2092"/>
        <p:guide orient="horz" pos="1638"/>
        <p:guide orient="horz" pos="3362"/>
        <p:guide orient="horz" pos="958"/>
        <p:guide orient="horz" pos="26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3564" y="318"/>
      </p:cViewPr>
      <p:guideLst>
        <p:guide orient="horz" pos="2986"/>
        <p:guide pos="2071"/>
        <p:guide orient="horz" pos="2140"/>
        <p:guide pos="312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B7ACB4-A21A-4B7D-974B-C44C95BEE8CC}" type="doc">
      <dgm:prSet loTypeId="urn:microsoft.com/office/officeart/2005/8/layout/venn2" loCatId="relationship" qsTypeId="urn:microsoft.com/office/officeart/2005/8/quickstyle/3d3" qsCatId="3D" csTypeId="urn:microsoft.com/office/officeart/2005/8/colors/accent1_2" csCatId="accent1" phldr="1"/>
      <dgm:spPr/>
      <dgm:t>
        <a:bodyPr/>
        <a:lstStyle/>
        <a:p>
          <a:endParaRPr lang="it-IT"/>
        </a:p>
      </dgm:t>
    </dgm:pt>
    <dgm:pt modelId="{48048B5F-A613-40C9-B36A-9835AD723BF5}">
      <dgm:prSet phldrT="[Testo]" custT="1"/>
      <dgm:spPr>
        <a:solidFill>
          <a:srgbClr val="005157"/>
        </a:solidFill>
      </dgm:spPr>
      <dgm:t>
        <a:bodyPr/>
        <a:lstStyle/>
        <a:p>
          <a:r>
            <a:rPr lang="it-IT" sz="1800" b="1" dirty="0">
              <a:solidFill>
                <a:schemeClr val="bg1"/>
              </a:solidFill>
            </a:rPr>
            <a:t>ESRS set 1</a:t>
          </a:r>
        </a:p>
      </dgm:t>
    </dgm:pt>
    <dgm:pt modelId="{13F25F48-85FA-4FB8-B91C-4F8B46963931}" type="parTrans" cxnId="{5D4BC839-2241-4483-A4AD-1C3E85709E84}">
      <dgm:prSet/>
      <dgm:spPr/>
      <dgm:t>
        <a:bodyPr/>
        <a:lstStyle/>
        <a:p>
          <a:endParaRPr lang="it-IT"/>
        </a:p>
      </dgm:t>
    </dgm:pt>
    <dgm:pt modelId="{BD3A706B-83AE-439A-8772-C50788E6B42C}" type="sibTrans" cxnId="{5D4BC839-2241-4483-A4AD-1C3E85709E84}">
      <dgm:prSet/>
      <dgm:spPr/>
      <dgm:t>
        <a:bodyPr/>
        <a:lstStyle/>
        <a:p>
          <a:endParaRPr lang="it-IT"/>
        </a:p>
      </dgm:t>
    </dgm:pt>
    <dgm:pt modelId="{C56CF98E-FE8D-4DD0-BE50-B8C8200DDB5D}">
      <dgm:prSet phldrT="[Testo]" custT="1"/>
      <dgm:spPr>
        <a:solidFill>
          <a:schemeClr val="tx2"/>
        </a:solidFill>
        <a:ln>
          <a:solidFill>
            <a:srgbClr val="00B050"/>
          </a:solidFill>
        </a:ln>
      </dgm:spPr>
      <dgm:t>
        <a:bodyPr/>
        <a:lstStyle/>
        <a:p>
          <a:r>
            <a:rPr lang="it-IT" sz="1800" b="1" dirty="0" err="1">
              <a:solidFill>
                <a:schemeClr val="tx1"/>
              </a:solidFill>
            </a:rPr>
            <a:t>Lsme</a:t>
          </a:r>
          <a:endParaRPr lang="it-IT" sz="1800" b="1" dirty="0">
            <a:solidFill>
              <a:schemeClr val="tx1"/>
            </a:solidFill>
          </a:endParaRPr>
        </a:p>
      </dgm:t>
    </dgm:pt>
    <dgm:pt modelId="{3F6E18AE-ED2C-4D9D-B053-5F752F2929C5}" type="parTrans" cxnId="{6F585A42-AC21-4C3F-A8F8-7CD5906085C6}">
      <dgm:prSet/>
      <dgm:spPr/>
      <dgm:t>
        <a:bodyPr/>
        <a:lstStyle/>
        <a:p>
          <a:endParaRPr lang="it-IT"/>
        </a:p>
      </dgm:t>
    </dgm:pt>
    <dgm:pt modelId="{811EC2D5-C474-428A-A2BD-FE275BA9B3AF}" type="sibTrans" cxnId="{6F585A42-AC21-4C3F-A8F8-7CD5906085C6}">
      <dgm:prSet/>
      <dgm:spPr/>
      <dgm:t>
        <a:bodyPr/>
        <a:lstStyle/>
        <a:p>
          <a:endParaRPr lang="it-IT"/>
        </a:p>
      </dgm:t>
    </dgm:pt>
    <dgm:pt modelId="{04414E1A-A387-4619-A3DE-8BAE0F88EA4C}">
      <dgm:prSet phldrT="[Testo]" custT="1"/>
      <dgm:spPr>
        <a:solidFill>
          <a:srgbClr val="92D050"/>
        </a:solidFill>
      </dgm:spPr>
      <dgm:t>
        <a:bodyPr/>
        <a:lstStyle/>
        <a:p>
          <a:r>
            <a:rPr lang="it-IT" sz="1400" b="1" i="1" dirty="0" err="1">
              <a:solidFill>
                <a:schemeClr val="tx1"/>
              </a:solidFill>
            </a:rPr>
            <a:t>Vsme</a:t>
          </a:r>
          <a:endParaRPr lang="it-IT" sz="1400" b="1" i="1" dirty="0">
            <a:solidFill>
              <a:schemeClr val="tx1"/>
            </a:solidFill>
          </a:endParaRPr>
        </a:p>
      </dgm:t>
    </dgm:pt>
    <dgm:pt modelId="{BE2D0295-8C18-4A59-AF4B-0BCF434FBF53}" type="parTrans" cxnId="{C0C250A8-8B45-4B03-B6C7-07EC1639F941}">
      <dgm:prSet/>
      <dgm:spPr/>
      <dgm:t>
        <a:bodyPr/>
        <a:lstStyle/>
        <a:p>
          <a:endParaRPr lang="it-IT"/>
        </a:p>
      </dgm:t>
    </dgm:pt>
    <dgm:pt modelId="{BC9D4C3D-F879-45A2-848B-23964D65A938}" type="sibTrans" cxnId="{C0C250A8-8B45-4B03-B6C7-07EC1639F941}">
      <dgm:prSet/>
      <dgm:spPr/>
      <dgm:t>
        <a:bodyPr/>
        <a:lstStyle/>
        <a:p>
          <a:endParaRPr lang="it-IT"/>
        </a:p>
      </dgm:t>
    </dgm:pt>
    <dgm:pt modelId="{757FD79E-5BBB-4333-B6E5-5F9D4957A91E}" type="pres">
      <dgm:prSet presAssocID="{33B7ACB4-A21A-4B7D-974B-C44C95BEE8CC}" presName="Name0" presStyleCnt="0">
        <dgm:presLayoutVars>
          <dgm:chMax val="7"/>
          <dgm:resizeHandles val="exact"/>
        </dgm:presLayoutVars>
      </dgm:prSet>
      <dgm:spPr/>
    </dgm:pt>
    <dgm:pt modelId="{493AFFC5-C896-46B5-AFF7-C47350434309}" type="pres">
      <dgm:prSet presAssocID="{33B7ACB4-A21A-4B7D-974B-C44C95BEE8CC}" presName="comp1" presStyleCnt="0"/>
      <dgm:spPr/>
    </dgm:pt>
    <dgm:pt modelId="{0538B8A7-C1A6-48A7-9670-57C43946A8D6}" type="pres">
      <dgm:prSet presAssocID="{33B7ACB4-A21A-4B7D-974B-C44C95BEE8CC}" presName="circle1" presStyleLbl="node1" presStyleIdx="0" presStyleCnt="3" custLinFactNeighborY="-296"/>
      <dgm:spPr/>
    </dgm:pt>
    <dgm:pt modelId="{4D057B3E-1A40-4B1D-83AA-01E21B143A4B}" type="pres">
      <dgm:prSet presAssocID="{33B7ACB4-A21A-4B7D-974B-C44C95BEE8CC}" presName="c1text" presStyleLbl="node1" presStyleIdx="0" presStyleCnt="3">
        <dgm:presLayoutVars>
          <dgm:bulletEnabled val="1"/>
        </dgm:presLayoutVars>
      </dgm:prSet>
      <dgm:spPr/>
    </dgm:pt>
    <dgm:pt modelId="{40D4F4E5-DE81-420D-A822-E93EEF7E7BE6}" type="pres">
      <dgm:prSet presAssocID="{33B7ACB4-A21A-4B7D-974B-C44C95BEE8CC}" presName="comp2" presStyleCnt="0"/>
      <dgm:spPr/>
    </dgm:pt>
    <dgm:pt modelId="{12A4E07E-4A53-4C53-B32F-D3496869B8CB}" type="pres">
      <dgm:prSet presAssocID="{33B7ACB4-A21A-4B7D-974B-C44C95BEE8CC}" presName="circle2" presStyleLbl="node1" presStyleIdx="1" presStyleCnt="3" custScaleX="82011" custScaleY="72153" custLinFactNeighborX="21" custLinFactNeighborY="4451"/>
      <dgm:spPr/>
    </dgm:pt>
    <dgm:pt modelId="{67380B4C-85B4-4CE8-9CD4-3A27CD51A661}" type="pres">
      <dgm:prSet presAssocID="{33B7ACB4-A21A-4B7D-974B-C44C95BEE8CC}" presName="c2text" presStyleLbl="node1" presStyleIdx="1" presStyleCnt="3">
        <dgm:presLayoutVars>
          <dgm:bulletEnabled val="1"/>
        </dgm:presLayoutVars>
      </dgm:prSet>
      <dgm:spPr/>
    </dgm:pt>
    <dgm:pt modelId="{3920B608-6695-4D59-A9AB-70859AD6F29E}" type="pres">
      <dgm:prSet presAssocID="{33B7ACB4-A21A-4B7D-974B-C44C95BEE8CC}" presName="comp3" presStyleCnt="0"/>
      <dgm:spPr/>
    </dgm:pt>
    <dgm:pt modelId="{6FFAF81A-0A68-4EC5-917E-666C43D7C5F2}" type="pres">
      <dgm:prSet presAssocID="{33B7ACB4-A21A-4B7D-974B-C44C95BEE8CC}" presName="circle3" presStyleLbl="node1" presStyleIdx="2" presStyleCnt="3" custScaleX="67024" custScaleY="64401"/>
      <dgm:spPr/>
    </dgm:pt>
    <dgm:pt modelId="{8C9BAC97-8D69-42CF-95DB-BBA7831C7706}" type="pres">
      <dgm:prSet presAssocID="{33B7ACB4-A21A-4B7D-974B-C44C95BEE8CC}" presName="c3text" presStyleLbl="node1" presStyleIdx="2" presStyleCnt="3">
        <dgm:presLayoutVars>
          <dgm:bulletEnabled val="1"/>
        </dgm:presLayoutVars>
      </dgm:prSet>
      <dgm:spPr/>
    </dgm:pt>
  </dgm:ptLst>
  <dgm:cxnLst>
    <dgm:cxn modelId="{7749FC06-80CD-4707-B982-D79AF95D77AE}" type="presOf" srcId="{C56CF98E-FE8D-4DD0-BE50-B8C8200DDB5D}" destId="{67380B4C-85B4-4CE8-9CD4-3A27CD51A661}" srcOrd="1" destOrd="0" presId="urn:microsoft.com/office/officeart/2005/8/layout/venn2"/>
    <dgm:cxn modelId="{ED805A07-F408-43E5-A602-ED3080066148}" type="presOf" srcId="{04414E1A-A387-4619-A3DE-8BAE0F88EA4C}" destId="{8C9BAC97-8D69-42CF-95DB-BBA7831C7706}" srcOrd="1" destOrd="0" presId="urn:microsoft.com/office/officeart/2005/8/layout/venn2"/>
    <dgm:cxn modelId="{01EC5D20-587E-4A3A-A12C-58E841C5BFF9}" type="presOf" srcId="{C56CF98E-FE8D-4DD0-BE50-B8C8200DDB5D}" destId="{12A4E07E-4A53-4C53-B32F-D3496869B8CB}" srcOrd="0" destOrd="0" presId="urn:microsoft.com/office/officeart/2005/8/layout/venn2"/>
    <dgm:cxn modelId="{5D4BC839-2241-4483-A4AD-1C3E85709E84}" srcId="{33B7ACB4-A21A-4B7D-974B-C44C95BEE8CC}" destId="{48048B5F-A613-40C9-B36A-9835AD723BF5}" srcOrd="0" destOrd="0" parTransId="{13F25F48-85FA-4FB8-B91C-4F8B46963931}" sibTransId="{BD3A706B-83AE-439A-8772-C50788E6B42C}"/>
    <dgm:cxn modelId="{C4A7743C-2F42-4D77-BCAD-E3BFCC4C05FC}" type="presOf" srcId="{48048B5F-A613-40C9-B36A-9835AD723BF5}" destId="{4D057B3E-1A40-4B1D-83AA-01E21B143A4B}" srcOrd="1" destOrd="0" presId="urn:microsoft.com/office/officeart/2005/8/layout/venn2"/>
    <dgm:cxn modelId="{FF850361-DCB5-4E09-AC26-5268182B9CAE}" type="presOf" srcId="{48048B5F-A613-40C9-B36A-9835AD723BF5}" destId="{0538B8A7-C1A6-48A7-9670-57C43946A8D6}" srcOrd="0" destOrd="0" presId="urn:microsoft.com/office/officeart/2005/8/layout/venn2"/>
    <dgm:cxn modelId="{6F585A42-AC21-4C3F-A8F8-7CD5906085C6}" srcId="{33B7ACB4-A21A-4B7D-974B-C44C95BEE8CC}" destId="{C56CF98E-FE8D-4DD0-BE50-B8C8200DDB5D}" srcOrd="1" destOrd="0" parTransId="{3F6E18AE-ED2C-4D9D-B053-5F752F2929C5}" sibTransId="{811EC2D5-C474-428A-A2BD-FE275BA9B3AF}"/>
    <dgm:cxn modelId="{4BAC0186-5F17-453F-AB89-35379B5E1388}" type="presOf" srcId="{33B7ACB4-A21A-4B7D-974B-C44C95BEE8CC}" destId="{757FD79E-5BBB-4333-B6E5-5F9D4957A91E}" srcOrd="0" destOrd="0" presId="urn:microsoft.com/office/officeart/2005/8/layout/venn2"/>
    <dgm:cxn modelId="{C0C250A8-8B45-4B03-B6C7-07EC1639F941}" srcId="{33B7ACB4-A21A-4B7D-974B-C44C95BEE8CC}" destId="{04414E1A-A387-4619-A3DE-8BAE0F88EA4C}" srcOrd="2" destOrd="0" parTransId="{BE2D0295-8C18-4A59-AF4B-0BCF434FBF53}" sibTransId="{BC9D4C3D-F879-45A2-848B-23964D65A938}"/>
    <dgm:cxn modelId="{238693F1-2E4E-4E3B-AE58-47C565E62FE1}" type="presOf" srcId="{04414E1A-A387-4619-A3DE-8BAE0F88EA4C}" destId="{6FFAF81A-0A68-4EC5-917E-666C43D7C5F2}" srcOrd="0" destOrd="0" presId="urn:microsoft.com/office/officeart/2005/8/layout/venn2"/>
    <dgm:cxn modelId="{603B691B-9200-4787-B435-EB5D8AF89A17}" type="presParOf" srcId="{757FD79E-5BBB-4333-B6E5-5F9D4957A91E}" destId="{493AFFC5-C896-46B5-AFF7-C47350434309}" srcOrd="0" destOrd="0" presId="urn:microsoft.com/office/officeart/2005/8/layout/venn2"/>
    <dgm:cxn modelId="{97BA43A6-EECD-493F-87F4-EADCE80C8D05}" type="presParOf" srcId="{493AFFC5-C896-46B5-AFF7-C47350434309}" destId="{0538B8A7-C1A6-48A7-9670-57C43946A8D6}" srcOrd="0" destOrd="0" presId="urn:microsoft.com/office/officeart/2005/8/layout/venn2"/>
    <dgm:cxn modelId="{A347F00C-4409-4E63-A4A6-517F06919D27}" type="presParOf" srcId="{493AFFC5-C896-46B5-AFF7-C47350434309}" destId="{4D057B3E-1A40-4B1D-83AA-01E21B143A4B}" srcOrd="1" destOrd="0" presId="urn:microsoft.com/office/officeart/2005/8/layout/venn2"/>
    <dgm:cxn modelId="{CE0B1340-290F-4B6D-B6F4-95E273DDB960}" type="presParOf" srcId="{757FD79E-5BBB-4333-B6E5-5F9D4957A91E}" destId="{40D4F4E5-DE81-420D-A822-E93EEF7E7BE6}" srcOrd="1" destOrd="0" presId="urn:microsoft.com/office/officeart/2005/8/layout/venn2"/>
    <dgm:cxn modelId="{DA48355B-FC86-4567-9102-236589F0D301}" type="presParOf" srcId="{40D4F4E5-DE81-420D-A822-E93EEF7E7BE6}" destId="{12A4E07E-4A53-4C53-B32F-D3496869B8CB}" srcOrd="0" destOrd="0" presId="urn:microsoft.com/office/officeart/2005/8/layout/venn2"/>
    <dgm:cxn modelId="{2A638B59-3DC4-4FC6-89EB-12EEA9359FC4}" type="presParOf" srcId="{40D4F4E5-DE81-420D-A822-E93EEF7E7BE6}" destId="{67380B4C-85B4-4CE8-9CD4-3A27CD51A661}" srcOrd="1" destOrd="0" presId="urn:microsoft.com/office/officeart/2005/8/layout/venn2"/>
    <dgm:cxn modelId="{8F096ADB-BFA0-4A75-B636-AB93E5BA8FE5}" type="presParOf" srcId="{757FD79E-5BBB-4333-B6E5-5F9D4957A91E}" destId="{3920B608-6695-4D59-A9AB-70859AD6F29E}" srcOrd="2" destOrd="0" presId="urn:microsoft.com/office/officeart/2005/8/layout/venn2"/>
    <dgm:cxn modelId="{042E5F85-A15B-4AE5-81DA-FB2D9EC328A7}" type="presParOf" srcId="{3920B608-6695-4D59-A9AB-70859AD6F29E}" destId="{6FFAF81A-0A68-4EC5-917E-666C43D7C5F2}" srcOrd="0" destOrd="0" presId="urn:microsoft.com/office/officeart/2005/8/layout/venn2"/>
    <dgm:cxn modelId="{828DFE53-0E5E-41B2-A18C-5EC0E74E2102}" type="presParOf" srcId="{3920B608-6695-4D59-A9AB-70859AD6F29E}" destId="{8C9BAC97-8D69-42CF-95DB-BBA7831C7706}"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38B8A7-C1A6-48A7-9670-57C43946A8D6}">
      <dsp:nvSpPr>
        <dsp:cNvPr id="0" name=""/>
        <dsp:cNvSpPr/>
      </dsp:nvSpPr>
      <dsp:spPr>
        <a:xfrm>
          <a:off x="700762" y="0"/>
          <a:ext cx="3184328" cy="3184328"/>
        </a:xfrm>
        <a:prstGeom prst="ellipse">
          <a:avLst/>
        </a:prstGeom>
        <a:solidFill>
          <a:srgbClr val="005157"/>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it-IT" sz="1800" b="1" kern="1200" dirty="0">
              <a:solidFill>
                <a:schemeClr val="bg1"/>
              </a:solidFill>
            </a:rPr>
            <a:t>ESRS set 1</a:t>
          </a:r>
        </a:p>
      </dsp:txBody>
      <dsp:txXfrm>
        <a:off x="1736465" y="159216"/>
        <a:ext cx="1112922" cy="477649"/>
      </dsp:txXfrm>
    </dsp:sp>
    <dsp:sp modelId="{12A4E07E-4A53-4C53-B32F-D3496869B8CB}">
      <dsp:nvSpPr>
        <dsp:cNvPr id="0" name=""/>
        <dsp:cNvSpPr/>
      </dsp:nvSpPr>
      <dsp:spPr>
        <a:xfrm>
          <a:off x="1314116" y="1234910"/>
          <a:ext cx="1958625" cy="1723191"/>
        </a:xfrm>
        <a:prstGeom prst="ellipse">
          <a:avLst/>
        </a:prstGeom>
        <a:solidFill>
          <a:schemeClr val="tx2"/>
        </a:solidFill>
        <a:ln>
          <a:solidFill>
            <a:srgbClr val="00B05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it-IT" sz="1800" b="1" kern="1200" dirty="0" err="1">
              <a:solidFill>
                <a:schemeClr val="tx1"/>
              </a:solidFill>
            </a:rPr>
            <a:t>Lsme</a:t>
          </a:r>
          <a:endParaRPr lang="it-IT" sz="1800" b="1" kern="1200" dirty="0">
            <a:solidFill>
              <a:schemeClr val="tx1"/>
            </a:solidFill>
          </a:endParaRPr>
        </a:p>
      </dsp:txBody>
      <dsp:txXfrm>
        <a:off x="1837068" y="1342610"/>
        <a:ext cx="912719" cy="323098"/>
      </dsp:txXfrm>
    </dsp:sp>
    <dsp:sp modelId="{6FFAF81A-0A68-4EC5-917E-666C43D7C5F2}">
      <dsp:nvSpPr>
        <dsp:cNvPr id="0" name=""/>
        <dsp:cNvSpPr/>
      </dsp:nvSpPr>
      <dsp:spPr>
        <a:xfrm>
          <a:off x="1759360" y="1875561"/>
          <a:ext cx="1067132" cy="1025369"/>
        </a:xfrm>
        <a:prstGeom prst="ellipse">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i="1" kern="1200" dirty="0" err="1">
              <a:solidFill>
                <a:schemeClr val="tx1"/>
              </a:solidFill>
            </a:rPr>
            <a:t>Vsme</a:t>
          </a:r>
          <a:endParaRPr lang="it-IT" sz="1400" b="1" i="1" kern="1200" dirty="0">
            <a:solidFill>
              <a:schemeClr val="tx1"/>
            </a:solidFill>
          </a:endParaRPr>
        </a:p>
      </dsp:txBody>
      <dsp:txXfrm>
        <a:off x="1915638" y="2131904"/>
        <a:ext cx="754576" cy="512684"/>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3" y="2"/>
            <a:ext cx="4293372" cy="339725"/>
          </a:xfrm>
          <a:prstGeom prst="rect">
            <a:avLst/>
          </a:prstGeom>
        </p:spPr>
        <p:txBody>
          <a:bodyPr vert="horz" lIns="91432" tIns="45716" rIns="91432" bIns="45716" rtlCol="0"/>
          <a:lstStyle>
            <a:lvl1pPr algn="l">
              <a:defRPr sz="1200"/>
            </a:lvl1pPr>
          </a:lstStyle>
          <a:p>
            <a:endParaRPr lang="it-IT"/>
          </a:p>
        </p:txBody>
      </p:sp>
      <p:sp>
        <p:nvSpPr>
          <p:cNvPr id="3" name="Segnaposto data 2"/>
          <p:cNvSpPr>
            <a:spLocks noGrp="1"/>
          </p:cNvSpPr>
          <p:nvPr>
            <p:ph type="dt" sz="quarter" idx="1"/>
          </p:nvPr>
        </p:nvSpPr>
        <p:spPr>
          <a:xfrm>
            <a:off x="5610317" y="2"/>
            <a:ext cx="4293372" cy="339725"/>
          </a:xfrm>
          <a:prstGeom prst="rect">
            <a:avLst/>
          </a:prstGeom>
        </p:spPr>
        <p:txBody>
          <a:bodyPr vert="horz" lIns="91432" tIns="45716" rIns="91432" bIns="45716" rtlCol="0"/>
          <a:lstStyle>
            <a:lvl1pPr algn="r">
              <a:defRPr sz="1200"/>
            </a:lvl1pPr>
          </a:lstStyle>
          <a:p>
            <a:fld id="{2E23E358-83C2-4936-8AEE-03B67BDD9F27}" type="datetimeFigureOut">
              <a:rPr lang="it-IT" smtClean="0"/>
              <a:t>25/11/2024</a:t>
            </a:fld>
            <a:endParaRPr lang="it-IT"/>
          </a:p>
        </p:txBody>
      </p:sp>
      <p:sp>
        <p:nvSpPr>
          <p:cNvPr id="4" name="Segnaposto piè di pagina 3"/>
          <p:cNvSpPr>
            <a:spLocks noGrp="1"/>
          </p:cNvSpPr>
          <p:nvPr>
            <p:ph type="ftr" sz="quarter" idx="2"/>
          </p:nvPr>
        </p:nvSpPr>
        <p:spPr>
          <a:xfrm>
            <a:off x="3" y="6453687"/>
            <a:ext cx="4293372" cy="339725"/>
          </a:xfrm>
          <a:prstGeom prst="rect">
            <a:avLst/>
          </a:prstGeom>
        </p:spPr>
        <p:txBody>
          <a:bodyPr vert="horz" lIns="91432" tIns="45716" rIns="91432" bIns="45716" rtlCol="0" anchor="b"/>
          <a:lstStyle>
            <a:lvl1pPr algn="l">
              <a:defRPr sz="1200"/>
            </a:lvl1pPr>
          </a:lstStyle>
          <a:p>
            <a:endParaRPr lang="it-IT"/>
          </a:p>
        </p:txBody>
      </p:sp>
      <p:sp>
        <p:nvSpPr>
          <p:cNvPr id="5" name="Segnaposto numero diapositiva 4"/>
          <p:cNvSpPr>
            <a:spLocks noGrp="1"/>
          </p:cNvSpPr>
          <p:nvPr>
            <p:ph type="sldNum" sz="quarter" idx="3"/>
          </p:nvPr>
        </p:nvSpPr>
        <p:spPr>
          <a:xfrm>
            <a:off x="5610317" y="6453687"/>
            <a:ext cx="4293372" cy="339725"/>
          </a:xfrm>
          <a:prstGeom prst="rect">
            <a:avLst/>
          </a:prstGeom>
        </p:spPr>
        <p:txBody>
          <a:bodyPr vert="horz" lIns="91432" tIns="45716" rIns="91432" bIns="45716" rtlCol="0" anchor="b"/>
          <a:lstStyle>
            <a:lvl1pPr algn="r">
              <a:defRPr sz="1200"/>
            </a:lvl1pPr>
          </a:lstStyle>
          <a:p>
            <a:fld id="{53E329CF-EF34-4128-96CF-A19511BD0E46}" type="slidenum">
              <a:rPr lang="it-IT" smtClean="0"/>
              <a:t>‹N›</a:t>
            </a:fld>
            <a:endParaRPr lang="it-IT"/>
          </a:p>
        </p:txBody>
      </p:sp>
    </p:spTree>
    <p:extLst>
      <p:ext uri="{BB962C8B-B14F-4D97-AF65-F5344CB8AC3E}">
        <p14:creationId xmlns:p14="http://schemas.microsoft.com/office/powerpoint/2010/main" val="727426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2"/>
            <a:ext cx="4292601" cy="339725"/>
          </a:xfrm>
          <a:prstGeom prst="rect">
            <a:avLst/>
          </a:prstGeom>
        </p:spPr>
        <p:txBody>
          <a:bodyPr vert="horz" lIns="91116" tIns="45557" rIns="91116" bIns="45557" rtlCol="0"/>
          <a:lstStyle>
            <a:lvl1pPr algn="l">
              <a:defRPr sz="1200"/>
            </a:lvl1pPr>
          </a:lstStyle>
          <a:p>
            <a:endParaRPr lang="it-IT" dirty="0"/>
          </a:p>
        </p:txBody>
      </p:sp>
      <p:sp>
        <p:nvSpPr>
          <p:cNvPr id="3" name="Segnaposto data 2"/>
          <p:cNvSpPr>
            <a:spLocks noGrp="1"/>
          </p:cNvSpPr>
          <p:nvPr>
            <p:ph type="dt" idx="1"/>
          </p:nvPr>
        </p:nvSpPr>
        <p:spPr>
          <a:xfrm>
            <a:off x="5611111" y="2"/>
            <a:ext cx="4292601" cy="339725"/>
          </a:xfrm>
          <a:prstGeom prst="rect">
            <a:avLst/>
          </a:prstGeom>
        </p:spPr>
        <p:txBody>
          <a:bodyPr vert="horz" lIns="91116" tIns="45557" rIns="91116" bIns="45557" rtlCol="0"/>
          <a:lstStyle>
            <a:lvl1pPr algn="r">
              <a:defRPr sz="1200"/>
            </a:lvl1pPr>
          </a:lstStyle>
          <a:p>
            <a:fld id="{15E40C69-82D2-8F4E-9874-12931A5FEBE1}" type="datetimeFigureOut">
              <a:rPr lang="it-IT" smtClean="0"/>
              <a:t>25/11/2024</a:t>
            </a:fld>
            <a:endParaRPr lang="it-IT" dirty="0"/>
          </a:p>
        </p:txBody>
      </p:sp>
      <p:sp>
        <p:nvSpPr>
          <p:cNvPr id="4" name="Segnaposto immagine diapositiva 3"/>
          <p:cNvSpPr>
            <a:spLocks noGrp="1" noRot="1" noChangeAspect="1"/>
          </p:cNvSpPr>
          <p:nvPr>
            <p:ph type="sldImg" idx="2"/>
          </p:nvPr>
        </p:nvSpPr>
        <p:spPr>
          <a:xfrm>
            <a:off x="3254375" y="509588"/>
            <a:ext cx="3397250" cy="2547937"/>
          </a:xfrm>
          <a:prstGeom prst="rect">
            <a:avLst/>
          </a:prstGeom>
          <a:noFill/>
          <a:ln w="12700">
            <a:solidFill>
              <a:prstClr val="black"/>
            </a:solidFill>
          </a:ln>
        </p:spPr>
        <p:txBody>
          <a:bodyPr vert="horz" lIns="91116" tIns="45557" rIns="91116" bIns="45557" rtlCol="0" anchor="ctr"/>
          <a:lstStyle/>
          <a:p>
            <a:endParaRPr lang="it-IT" dirty="0"/>
          </a:p>
        </p:txBody>
      </p:sp>
      <p:sp>
        <p:nvSpPr>
          <p:cNvPr id="5" name="Segnaposto note 4"/>
          <p:cNvSpPr>
            <a:spLocks noGrp="1"/>
          </p:cNvSpPr>
          <p:nvPr>
            <p:ph type="body" sz="quarter" idx="3"/>
          </p:nvPr>
        </p:nvSpPr>
        <p:spPr>
          <a:xfrm>
            <a:off x="990601" y="3227389"/>
            <a:ext cx="7924800" cy="3057525"/>
          </a:xfrm>
          <a:prstGeom prst="rect">
            <a:avLst/>
          </a:prstGeom>
        </p:spPr>
        <p:txBody>
          <a:bodyPr vert="horz" lIns="91116" tIns="45557" rIns="91116" bIns="45557"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6453598"/>
            <a:ext cx="4292601" cy="339725"/>
          </a:xfrm>
          <a:prstGeom prst="rect">
            <a:avLst/>
          </a:prstGeom>
        </p:spPr>
        <p:txBody>
          <a:bodyPr vert="horz" lIns="91116" tIns="45557" rIns="91116" bIns="45557"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5611111" y="6453598"/>
            <a:ext cx="4292601" cy="339725"/>
          </a:xfrm>
          <a:prstGeom prst="rect">
            <a:avLst/>
          </a:prstGeom>
        </p:spPr>
        <p:txBody>
          <a:bodyPr vert="horz" lIns="91116" tIns="45557" rIns="91116" bIns="45557" rtlCol="0" anchor="b"/>
          <a:lstStyle>
            <a:lvl1pPr algn="r">
              <a:defRPr sz="1200"/>
            </a:lvl1pPr>
          </a:lstStyle>
          <a:p>
            <a:fld id="{94DB4486-5CBD-A74C-865D-CED0AD97773C}" type="slidenum">
              <a:rPr lang="it-IT" smtClean="0"/>
              <a:t>‹N›</a:t>
            </a:fld>
            <a:endParaRPr lang="it-IT" dirty="0"/>
          </a:p>
        </p:txBody>
      </p:sp>
    </p:spTree>
    <p:extLst>
      <p:ext uri="{BB962C8B-B14F-4D97-AF65-F5344CB8AC3E}">
        <p14:creationId xmlns:p14="http://schemas.microsoft.com/office/powerpoint/2010/main" val="385152570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esg360.it/cleantech/rischio-climatico-e-ai-il-ruolo-dei-sistemi-di-allerta-precoce/"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hyperlink" Target="https://www.esg360.it/energy-transformation/hard-to-abate-cosa-significa-questa-sfida-per-la-decarbonizzazione/" TargetMode="External"/><Relationship Id="rId4" Type="http://schemas.openxmlformats.org/officeDocument/2006/relationships/hyperlink" Target="https://www.esg360.it/governance/rating-esg-che-cose-panoramica-sui-criteri-di-valutazion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5" name="Segnaposto note 4"/>
          <p:cNvSpPr>
            <a:spLocks noGrp="1"/>
          </p:cNvSpPr>
          <p:nvPr>
            <p:ph type="body" sz="quarter" idx="11"/>
          </p:nvPr>
        </p:nvSpPr>
        <p:spPr/>
        <p:txBody>
          <a:bodyPr/>
          <a:lstStyle/>
          <a:p>
            <a:r>
              <a:rPr lang="it-IT" dirty="0"/>
              <a:t>P</a:t>
            </a:r>
            <a:r>
              <a:rPr lang="it-IT" dirty="0">
                <a:latin typeface="Arial" panose="020B0604020202020204" pitchFamily="34" charset="0"/>
                <a:cs typeface="Arial" panose="020B0604020202020204" pitchFamily="34" charset="0"/>
              </a:rPr>
              <a:t>er un’agevole redazione del </a:t>
            </a:r>
            <a:r>
              <a:rPr lang="it-IT" i="1" dirty="0">
                <a:latin typeface="Arial" panose="020B0604020202020204" pitchFamily="34" charset="0"/>
                <a:cs typeface="Arial" panose="020B0604020202020204" pitchFamily="34" charset="0"/>
              </a:rPr>
              <a:t>set</a:t>
            </a:r>
            <a:r>
              <a:rPr lang="it-IT" dirty="0">
                <a:latin typeface="Arial" panose="020B0604020202020204" pitchFamily="34" charset="0"/>
                <a:cs typeface="Arial" panose="020B0604020202020204" pitchFamily="34" charset="0"/>
              </a:rPr>
              <a:t> documentario, si suggerisce di iniziare con la compilazione dal Modello </a:t>
            </a:r>
            <a:r>
              <a:rPr lang="it-IT" i="1" dirty="0">
                <a:latin typeface="Arial" panose="020B0604020202020204" pitchFamily="34" charset="0"/>
                <a:cs typeface="Arial" panose="020B0604020202020204" pitchFamily="34" charset="0"/>
              </a:rPr>
              <a:t>Memorandum</a:t>
            </a:r>
            <a:r>
              <a:rPr lang="it-IT" dirty="0">
                <a:latin typeface="Arial" panose="020B0604020202020204" pitchFamily="34" charset="0"/>
                <a:cs typeface="Arial" panose="020B0604020202020204" pitchFamily="34" charset="0"/>
              </a:rPr>
              <a:t> da cui sarà possibile estrarre, una volta completato, le informazioni da </a:t>
            </a:r>
            <a:r>
              <a:rPr lang="it-IT" dirty="0"/>
              <a:t>riportare, in maniera pedissequa o sintetica, negli altri Modelli obbligatori (</a:t>
            </a:r>
            <a:r>
              <a:rPr lang="it-IT" i="1" dirty="0"/>
              <a:t>Cover</a:t>
            </a:r>
            <a:r>
              <a:rPr lang="it-IT" dirty="0"/>
              <a:t> e </a:t>
            </a:r>
            <a:r>
              <a:rPr lang="it-IT" i="1" dirty="0"/>
              <a:t>Executive</a:t>
            </a:r>
            <a:r>
              <a:rPr lang="it-IT" dirty="0"/>
              <a:t> </a:t>
            </a:r>
            <a:r>
              <a:rPr lang="it-IT" i="1" dirty="0"/>
              <a:t>Summary</a:t>
            </a:r>
            <a:r>
              <a:rPr lang="it-IT" dirty="0"/>
              <a:t>).</a:t>
            </a:r>
          </a:p>
          <a:p>
            <a:endParaRPr lang="it-IT" dirty="0"/>
          </a:p>
          <a:p>
            <a:r>
              <a:rPr lang="it-IT" dirty="0"/>
              <a:t>Nella </a:t>
            </a:r>
            <a:r>
              <a:rPr lang="it-IT" i="1" dirty="0"/>
              <a:t>slide</a:t>
            </a:r>
            <a:r>
              <a:rPr lang="it-IT" dirty="0"/>
              <a:t> indicare le </a:t>
            </a:r>
            <a:r>
              <a:rPr lang="it-IT" b="1" dirty="0"/>
              <a:t>date</a:t>
            </a:r>
            <a:r>
              <a:rPr lang="it-IT" dirty="0"/>
              <a:t> </a:t>
            </a:r>
            <a:r>
              <a:rPr lang="it-IT" b="1" dirty="0"/>
              <a:t>delle sedute </a:t>
            </a:r>
            <a:r>
              <a:rPr lang="it-IT" dirty="0"/>
              <a:t>del Consiglio di Amministrazione/Comitato esecutivo e dei Comitati «endoconsiliari» e/o Collegio sindacale, qualora coinvolti nell’</a:t>
            </a:r>
            <a:r>
              <a:rPr lang="it-IT" i="1" dirty="0"/>
              <a:t>iter</a:t>
            </a:r>
            <a:r>
              <a:rPr lang="it-IT" dirty="0"/>
              <a:t> della proposta.</a:t>
            </a:r>
          </a:p>
          <a:p>
            <a:r>
              <a:rPr lang="it-IT" dirty="0"/>
              <a:t>Nel caso in cui la proposta debba essere presentata ad uno dei Comitati «endoconsiliari», sostituire «endoconsiliare» con il nome del Comitato. </a:t>
            </a:r>
          </a:p>
          <a:p>
            <a:r>
              <a:rPr lang="it-IT" dirty="0"/>
              <a:t>Nel caso in cui, invece, il tema trattato richieda la presentazione a più Comitati «endoconsiliari», aggiungere ulteriore riga.</a:t>
            </a:r>
          </a:p>
          <a:p>
            <a:r>
              <a:rPr lang="it-IT" dirty="0"/>
              <a:t>Nel caso in cui, infine, non sia necessario alcun passaggio a Comitati «endoconsiliare» e/o al Collegio sindacale, cancellare il riferimento.</a:t>
            </a:r>
          </a:p>
        </p:txBody>
      </p:sp>
    </p:spTree>
    <p:extLst>
      <p:ext uri="{BB962C8B-B14F-4D97-AF65-F5344CB8AC3E}">
        <p14:creationId xmlns:p14="http://schemas.microsoft.com/office/powerpoint/2010/main" val="2062134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1"/>
        <p:cNvGrpSpPr/>
        <p:nvPr/>
      </p:nvGrpSpPr>
      <p:grpSpPr>
        <a:xfrm>
          <a:off x="0" y="0"/>
          <a:ext cx="0" cy="0"/>
          <a:chOff x="0" y="0"/>
          <a:chExt cx="0" cy="0"/>
        </a:xfrm>
      </p:grpSpPr>
      <p:sp>
        <p:nvSpPr>
          <p:cNvPr id="1772" name="Google Shape;1772;p90:notes"/>
          <p:cNvSpPr txBox="1">
            <a:spLocks noGrp="1"/>
          </p:cNvSpPr>
          <p:nvPr>
            <p:ph type="body" idx="1"/>
          </p:nvPr>
        </p:nvSpPr>
        <p:spPr>
          <a:xfrm>
            <a:off x="687458" y="4662418"/>
            <a:ext cx="5499653" cy="4417024"/>
          </a:xfrm>
          <a:prstGeom prst="rect">
            <a:avLst/>
          </a:prstGeom>
        </p:spPr>
        <p:txBody>
          <a:bodyPr spcFirstLastPara="1" wrap="square" lIns="91220" tIns="45610" rIns="91220" bIns="45610" anchor="t" anchorCtr="0">
            <a:noAutofit/>
          </a:bodyPr>
          <a:lstStyle/>
          <a:p>
            <a:pPr defTabSz="915600">
              <a:defRPr/>
            </a:pPr>
            <a:r>
              <a:rPr lang="it-IT" dirty="0">
                <a:solidFill>
                  <a:srgbClr val="000000"/>
                </a:solidFill>
                <a:latin typeface="+mj-lt"/>
              </a:rPr>
              <a:t>Passo enorme verso gli obiettivi climatici dell’accordo di Parigi</a:t>
            </a:r>
            <a:br>
              <a:rPr lang="it-IT" dirty="0">
                <a:effectLst/>
                <a:latin typeface="+mj-lt"/>
              </a:rPr>
            </a:br>
            <a:endParaRPr lang="it-IT" dirty="0">
              <a:effectLst/>
              <a:latin typeface="+mj-lt"/>
            </a:endParaRPr>
          </a:p>
          <a:p>
            <a:endParaRPr dirty="0"/>
          </a:p>
        </p:txBody>
      </p:sp>
      <p:sp>
        <p:nvSpPr>
          <p:cNvPr id="1773" name="Google Shape;1773;p90:notes"/>
          <p:cNvSpPr>
            <a:spLocks noGrp="1" noRot="1" noChangeAspect="1"/>
          </p:cNvSpPr>
          <p:nvPr>
            <p:ph type="sldImg" idx="2"/>
          </p:nvPr>
        </p:nvSpPr>
        <p:spPr>
          <a:xfrm>
            <a:off x="984250" y="736600"/>
            <a:ext cx="4905375" cy="36798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522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idx="12"/>
          </p:nvPr>
        </p:nvSpPr>
        <p:spPr/>
        <p:txBody>
          <a:bodyPr/>
          <a:lstStyle/>
          <a:p>
            <a:pPr defTabSz="914321">
              <a:buClr>
                <a:srgbClr val="000000"/>
              </a:buClr>
              <a:defRPr/>
            </a:pPr>
            <a:fld id="{00000000-1234-1234-1234-123412341234}" type="slidenum">
              <a:rPr lang="it-IT" kern="0">
                <a:solidFill>
                  <a:srgbClr val="000000"/>
                </a:solidFill>
                <a:latin typeface="Calibri"/>
                <a:ea typeface="Calibri"/>
                <a:cs typeface="Calibri"/>
                <a:sym typeface="Calibri"/>
              </a:rPr>
              <a:pPr defTabSz="914321">
                <a:buClr>
                  <a:srgbClr val="000000"/>
                </a:buClr>
                <a:defRPr/>
              </a:pPr>
              <a:t>42</a:t>
            </a:fld>
            <a:endParaRPr lang="it-IT" kern="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25453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t-IT" sz="1500" b="0" i="0" u="none" strike="noStrike" kern="0" cap="none" spc="0" normalizeH="0" baseline="0" noProof="0" dirty="0">
              <a:ln>
                <a:noFill/>
              </a:ln>
              <a:solidFill>
                <a:srgbClr val="262626"/>
              </a:solidFill>
              <a:effectLst/>
              <a:uLnTx/>
              <a:uFillTx/>
              <a:latin typeface="Arial" panose="020B0604020202020204" pitchFamily="34" charset="0"/>
              <a:cs typeface="Arial" panose="020B0604020202020204" pitchFamily="34" charset="0"/>
              <a:sym typeface="Calibri"/>
            </a:endParaRPr>
          </a:p>
          <a:p>
            <a:r>
              <a:rPr lang="it-IT" b="0" i="0" dirty="0">
                <a:solidFill>
                  <a:srgbClr val="797979"/>
                </a:solidFill>
                <a:effectLst/>
                <a:latin typeface="gotham_htflight"/>
              </a:rPr>
              <a:t>Il Decreto </a:t>
            </a:r>
            <a:r>
              <a:rPr lang="it-IT" b="1" i="0" dirty="0">
                <a:solidFill>
                  <a:srgbClr val="797979"/>
                </a:solidFill>
                <a:effectLst/>
                <a:latin typeface="gotham_htfmedium"/>
              </a:rPr>
              <a:t>non si applica ai temi afferenti a violazioni penali</a:t>
            </a:r>
            <a:r>
              <a:rPr lang="it-IT" b="0" i="0" dirty="0">
                <a:solidFill>
                  <a:srgbClr val="797979"/>
                </a:solidFill>
                <a:effectLst/>
                <a:latin typeface="gotham_htflight"/>
              </a:rPr>
              <a:t>, pertanto, proprio il tema della sicurezza sul lavoro non è particolarmente inciso dal Decreto stesso.</a:t>
            </a:r>
            <a:endParaRPr lang="it-IT" dirty="0"/>
          </a:p>
        </p:txBody>
      </p:sp>
      <p:sp>
        <p:nvSpPr>
          <p:cNvPr id="4" name="Segnaposto numero diapositiva 3"/>
          <p:cNvSpPr>
            <a:spLocks noGrp="1"/>
          </p:cNvSpPr>
          <p:nvPr>
            <p:ph type="sldNum" sz="quarter" idx="5"/>
          </p:nvPr>
        </p:nvSpPr>
        <p:spPr/>
        <p:txBody>
          <a:bodyPr/>
          <a:lstStyle/>
          <a:p>
            <a:fld id="{8DE53BE4-598E-DA42-AAD6-39C5462924D7}" type="slidenum">
              <a:rPr lang="it-IT" smtClean="0"/>
              <a:t>43</a:t>
            </a:fld>
            <a:endParaRPr lang="it-IT"/>
          </a:p>
        </p:txBody>
      </p:sp>
    </p:spTree>
    <p:extLst>
      <p:ext uri="{BB962C8B-B14F-4D97-AF65-F5344CB8AC3E}">
        <p14:creationId xmlns:p14="http://schemas.microsoft.com/office/powerpoint/2010/main" val="735305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t-IT" sz="1500" b="0" i="0" u="none" strike="noStrike" kern="0" cap="none" spc="0" normalizeH="0" baseline="0" noProof="0" dirty="0">
              <a:ln>
                <a:noFill/>
              </a:ln>
              <a:solidFill>
                <a:srgbClr val="262626"/>
              </a:solidFill>
              <a:effectLst/>
              <a:uLnTx/>
              <a:uFillTx/>
              <a:latin typeface="Arial" panose="020B0604020202020204" pitchFamily="34" charset="0"/>
              <a:cs typeface="Arial" panose="020B0604020202020204" pitchFamily="34" charset="0"/>
              <a:sym typeface="Calibri"/>
            </a:endParaRPr>
          </a:p>
          <a:p>
            <a:r>
              <a:rPr lang="it-IT" b="0" i="0" dirty="0">
                <a:solidFill>
                  <a:srgbClr val="797979"/>
                </a:solidFill>
                <a:effectLst/>
                <a:latin typeface="gotham_htflight"/>
              </a:rPr>
              <a:t>Il Decreto </a:t>
            </a:r>
            <a:r>
              <a:rPr lang="it-IT" b="1" i="0" dirty="0">
                <a:solidFill>
                  <a:srgbClr val="797979"/>
                </a:solidFill>
                <a:effectLst/>
                <a:latin typeface="gotham_htfmedium"/>
              </a:rPr>
              <a:t>non si applica ai temi afferenti a violazioni penali</a:t>
            </a:r>
            <a:r>
              <a:rPr lang="it-IT" b="0" i="0" dirty="0">
                <a:solidFill>
                  <a:srgbClr val="797979"/>
                </a:solidFill>
                <a:effectLst/>
                <a:latin typeface="gotham_htflight"/>
              </a:rPr>
              <a:t>, pertanto, proprio il tema della sicurezza sul lavoro non è particolarmente inciso dal Decreto stesso.</a:t>
            </a:r>
            <a:endParaRPr lang="it-IT" dirty="0"/>
          </a:p>
        </p:txBody>
      </p:sp>
      <p:sp>
        <p:nvSpPr>
          <p:cNvPr id="4" name="Segnaposto numero diapositiva 3"/>
          <p:cNvSpPr>
            <a:spLocks noGrp="1"/>
          </p:cNvSpPr>
          <p:nvPr>
            <p:ph type="sldNum" sz="quarter" idx="5"/>
          </p:nvPr>
        </p:nvSpPr>
        <p:spPr/>
        <p:txBody>
          <a:bodyPr/>
          <a:lstStyle/>
          <a:p>
            <a:fld id="{8DE53BE4-598E-DA42-AAD6-39C5462924D7}" type="slidenum">
              <a:rPr lang="it-IT" smtClean="0"/>
              <a:t>44</a:t>
            </a:fld>
            <a:endParaRPr lang="it-IT"/>
          </a:p>
        </p:txBody>
      </p:sp>
    </p:spTree>
    <p:extLst>
      <p:ext uri="{BB962C8B-B14F-4D97-AF65-F5344CB8AC3E}">
        <p14:creationId xmlns:p14="http://schemas.microsoft.com/office/powerpoint/2010/main" val="1427315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8:notes"/>
          <p:cNvSpPr txBox="1">
            <a:spLocks noGrp="1"/>
          </p:cNvSpPr>
          <p:nvPr>
            <p:ph type="body" idx="1"/>
          </p:nvPr>
        </p:nvSpPr>
        <p:spPr>
          <a:xfrm>
            <a:off x="657634" y="4503331"/>
            <a:ext cx="5261074" cy="4266314"/>
          </a:xfrm>
          <a:prstGeom prst="rect">
            <a:avLst/>
          </a:prstGeom>
        </p:spPr>
        <p:txBody>
          <a:bodyPr spcFirstLastPara="1" wrap="square" lIns="88079" tIns="44027" rIns="88079" bIns="44027" anchor="t" anchorCtr="0">
            <a:noAutofit/>
          </a:bodyPr>
          <a:lstStyle/>
          <a:p>
            <a:endParaRPr/>
          </a:p>
        </p:txBody>
      </p:sp>
      <p:sp>
        <p:nvSpPr>
          <p:cNvPr id="226" name="Google Shape;226;p8:notes"/>
          <p:cNvSpPr>
            <a:spLocks noGrp="1" noRot="1" noChangeAspect="1"/>
          </p:cNvSpPr>
          <p:nvPr>
            <p:ph type="sldImg" idx="2"/>
          </p:nvPr>
        </p:nvSpPr>
        <p:spPr>
          <a:xfrm>
            <a:off x="917575" y="711200"/>
            <a:ext cx="4740275" cy="35544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5375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4:notes"/>
          <p:cNvSpPr txBox="1">
            <a:spLocks noGrp="1"/>
          </p:cNvSpPr>
          <p:nvPr>
            <p:ph type="body" idx="1"/>
          </p:nvPr>
        </p:nvSpPr>
        <p:spPr>
          <a:xfrm>
            <a:off x="687136" y="4652724"/>
            <a:ext cx="5497085" cy="4407841"/>
          </a:xfrm>
          <a:prstGeom prst="rect">
            <a:avLst/>
          </a:prstGeom>
        </p:spPr>
        <p:txBody>
          <a:bodyPr spcFirstLastPara="1" wrap="square" lIns="91092" tIns="45546" rIns="91092" bIns="45546" anchor="t" anchorCtr="0">
            <a:noAutofit/>
          </a:bodyPr>
          <a:lstStyle/>
          <a:p>
            <a:endParaRPr/>
          </a:p>
        </p:txBody>
      </p:sp>
      <p:sp>
        <p:nvSpPr>
          <p:cNvPr id="143" name="Google Shape;143;p4:notes"/>
          <p:cNvSpPr>
            <a:spLocks noGrp="1" noRot="1" noChangeAspect="1"/>
          </p:cNvSpPr>
          <p:nvPr>
            <p:ph type="sldImg" idx="2"/>
          </p:nvPr>
        </p:nvSpPr>
        <p:spPr>
          <a:xfrm>
            <a:off x="987425" y="735013"/>
            <a:ext cx="4895850" cy="3671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19560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1"/>
        <p:cNvGrpSpPr/>
        <p:nvPr/>
      </p:nvGrpSpPr>
      <p:grpSpPr>
        <a:xfrm>
          <a:off x="0" y="0"/>
          <a:ext cx="0" cy="0"/>
          <a:chOff x="0" y="0"/>
          <a:chExt cx="0" cy="0"/>
        </a:xfrm>
      </p:grpSpPr>
      <p:sp>
        <p:nvSpPr>
          <p:cNvPr id="1772" name="Google Shape;1772;p90:notes"/>
          <p:cNvSpPr txBox="1">
            <a:spLocks noGrp="1"/>
          </p:cNvSpPr>
          <p:nvPr>
            <p:ph type="body" idx="1"/>
          </p:nvPr>
        </p:nvSpPr>
        <p:spPr>
          <a:xfrm>
            <a:off x="687458" y="4662418"/>
            <a:ext cx="5499653" cy="4417024"/>
          </a:xfrm>
          <a:prstGeom prst="rect">
            <a:avLst/>
          </a:prstGeom>
        </p:spPr>
        <p:txBody>
          <a:bodyPr spcFirstLastPara="1" wrap="square" lIns="91220" tIns="45610" rIns="91220" bIns="45610" anchor="t" anchorCtr="0">
            <a:noAutofit/>
          </a:bodyPr>
          <a:lstStyle/>
          <a:p>
            <a:r>
              <a:rPr lang="en-US" dirty="0"/>
              <a:t>In the next five years, 83 million jobs are projected to be lost and 69 million are projected to be created, constituting a structural </a:t>
            </a:r>
            <a:r>
              <a:rPr lang="en-US" dirty="0" err="1"/>
              <a:t>labour</a:t>
            </a:r>
            <a:r>
              <a:rPr lang="en-US" dirty="0"/>
              <a:t>-market churn of 152 million jobs, or 23% of the 673 million employees in the data set being studied. This constitutes a reduction in employment of 14 million jobs, or 2%. </a:t>
            </a:r>
          </a:p>
          <a:p>
            <a:endParaRPr lang="en-US" dirty="0"/>
          </a:p>
          <a:p>
            <a:r>
              <a:rPr lang="en-US" dirty="0"/>
              <a:t>Note: World Economic Forum analysis of the </a:t>
            </a:r>
            <a:r>
              <a:rPr lang="en-US" dirty="0" err="1"/>
              <a:t>labour</a:t>
            </a:r>
            <a:r>
              <a:rPr lang="en-US" dirty="0"/>
              <a:t>-market prospects for 673 million employees out of a global ILO dataset comprising 820 million employees using the Future of Jobs Survey 2023.</a:t>
            </a:r>
            <a:endParaRPr dirty="0"/>
          </a:p>
        </p:txBody>
      </p:sp>
      <p:sp>
        <p:nvSpPr>
          <p:cNvPr id="1773" name="Google Shape;1773;p90:notes"/>
          <p:cNvSpPr>
            <a:spLocks noGrp="1" noRot="1" noChangeAspect="1"/>
          </p:cNvSpPr>
          <p:nvPr>
            <p:ph type="sldImg" idx="2"/>
          </p:nvPr>
        </p:nvSpPr>
        <p:spPr>
          <a:xfrm>
            <a:off x="984250" y="736600"/>
            <a:ext cx="4905375" cy="36798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1554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0" i="0" dirty="0">
                <a:effectLst/>
                <a:latin typeface="-apple-system"/>
              </a:rPr>
              <a:t>contempli gli impatti rilevanti sulla situazione economica e finanziaria dell’impresa (</a:t>
            </a:r>
            <a:r>
              <a:rPr lang="it-IT" b="1" i="0" dirty="0" err="1">
                <a:effectLst/>
                <a:latin typeface="-apple-system"/>
              </a:rPr>
              <a:t>outside</a:t>
            </a:r>
            <a:r>
              <a:rPr lang="it-IT" b="1" i="0" dirty="0">
                <a:effectLst/>
                <a:latin typeface="-apple-system"/>
              </a:rPr>
              <a:t>-in)  </a:t>
            </a:r>
            <a:r>
              <a:rPr lang="it-IT" b="0" i="0" dirty="0">
                <a:effectLst/>
                <a:latin typeface="-apple-system"/>
              </a:rPr>
              <a:t>che potrebbero essere causati dalle problematiche ambientali, sociali, concernenti il personale, il rispetto dei diritti umani e le questioni relative alla lotta alla corruzione attiva e passiva</a:t>
            </a:r>
          </a:p>
          <a:p>
            <a:r>
              <a:rPr lang="it-IT" b="1" i="0" dirty="0">
                <a:effectLst/>
                <a:latin typeface="-apple-system"/>
              </a:rPr>
              <a:t>Inside-Out</a:t>
            </a:r>
            <a:r>
              <a:rPr lang="it-IT" b="0" i="0" dirty="0">
                <a:effectLst/>
                <a:latin typeface="-apple-system"/>
              </a:rPr>
              <a:t> della </a:t>
            </a:r>
            <a:r>
              <a:rPr lang="it-IT" b="1" i="0" dirty="0">
                <a:effectLst/>
                <a:latin typeface="-apple-system"/>
              </a:rPr>
              <a:t>materialità dell'impatto</a:t>
            </a:r>
            <a:r>
              <a:rPr lang="it-IT" b="0" i="0" dirty="0">
                <a:effectLst/>
                <a:latin typeface="-apple-system"/>
              </a:rPr>
              <a:t> in cui si tiene conto degli impatti negativi o positivi dell’impresa e delle sue attività sull’ambiente e sulla società</a:t>
            </a:r>
          </a:p>
          <a:p>
            <a:endParaRPr lang="it-IT" b="0" i="0" dirty="0">
              <a:effectLst/>
              <a:latin typeface="-apple-system"/>
            </a:endParaRPr>
          </a:p>
          <a:p>
            <a:r>
              <a:rPr lang="it-IT" b="0" i="0" dirty="0">
                <a:effectLst/>
                <a:latin typeface="-apple-system"/>
              </a:rPr>
              <a:t>Grazie al principio di materialità il management è in grado di  capire a quali temi rilevanti ambientali, sociali e di governance (ESG) dare la priorità nella propria strategia, nell'allocazione del budget, nell'identificazione di rischi e opportunità. Ne deriverà quindi vantaggi in termini di performance finanziaria, creazione di valore e reputazione.</a:t>
            </a:r>
            <a:endParaRPr lang="it-IT" dirty="0"/>
          </a:p>
        </p:txBody>
      </p:sp>
      <p:sp>
        <p:nvSpPr>
          <p:cNvPr id="4" name="Segnaposto numero diapositiva 3"/>
          <p:cNvSpPr>
            <a:spLocks noGrp="1"/>
          </p:cNvSpPr>
          <p:nvPr>
            <p:ph type="sldNum" sz="quarter" idx="5"/>
          </p:nvPr>
        </p:nvSpPr>
        <p:spPr/>
        <p:txBody>
          <a:bodyPr/>
          <a:lstStyle/>
          <a:p>
            <a:fld id="{94DB4486-5CBD-A74C-865D-CED0AD97773C}" type="slidenum">
              <a:rPr lang="it-IT" smtClean="0"/>
              <a:t>27</a:t>
            </a:fld>
            <a:endParaRPr lang="it-IT" dirty="0"/>
          </a:p>
        </p:txBody>
      </p:sp>
    </p:spTree>
    <p:extLst>
      <p:ext uri="{BB962C8B-B14F-4D97-AF65-F5344CB8AC3E}">
        <p14:creationId xmlns:p14="http://schemas.microsoft.com/office/powerpoint/2010/main" val="3256655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1"/>
        <p:cNvGrpSpPr/>
        <p:nvPr/>
      </p:nvGrpSpPr>
      <p:grpSpPr>
        <a:xfrm>
          <a:off x="0" y="0"/>
          <a:ext cx="0" cy="0"/>
          <a:chOff x="0" y="0"/>
          <a:chExt cx="0" cy="0"/>
        </a:xfrm>
      </p:grpSpPr>
      <p:sp>
        <p:nvSpPr>
          <p:cNvPr id="1772" name="Google Shape;1772;p90:notes"/>
          <p:cNvSpPr txBox="1">
            <a:spLocks noGrp="1"/>
          </p:cNvSpPr>
          <p:nvPr>
            <p:ph type="body" idx="1"/>
          </p:nvPr>
        </p:nvSpPr>
        <p:spPr>
          <a:xfrm>
            <a:off x="687136" y="4652724"/>
            <a:ext cx="5497085" cy="4407841"/>
          </a:xfrm>
          <a:prstGeom prst="rect">
            <a:avLst/>
          </a:prstGeom>
        </p:spPr>
        <p:txBody>
          <a:bodyPr spcFirstLastPara="1" wrap="square" lIns="91092" tIns="45546" rIns="91092" bIns="45546" anchor="t" anchorCtr="0">
            <a:noAutofit/>
          </a:bodyPr>
          <a:lstStyle/>
          <a:p>
            <a:pPr defTabSz="914321">
              <a:buClr>
                <a:srgbClr val="000000"/>
              </a:buClr>
              <a:buSzPts val="1400"/>
              <a:defRPr/>
            </a:pPr>
            <a:r>
              <a:rPr lang="it-IT" dirty="0">
                <a:solidFill>
                  <a:srgbClr val="000000"/>
                </a:solidFill>
                <a:latin typeface="+mj-lt"/>
              </a:rPr>
              <a:t>Passo enorme verso gli obiettivi climatici dell’accordo di Parigi</a:t>
            </a:r>
            <a:br>
              <a:rPr lang="it-IT" dirty="0">
                <a:effectLst/>
                <a:latin typeface="+mj-lt"/>
              </a:rPr>
            </a:br>
            <a:endParaRPr lang="it-IT" dirty="0">
              <a:effectLst/>
              <a:latin typeface="+mj-lt"/>
            </a:endParaRPr>
          </a:p>
          <a:p>
            <a:endParaRPr dirty="0"/>
          </a:p>
        </p:txBody>
      </p:sp>
      <p:sp>
        <p:nvSpPr>
          <p:cNvPr id="1773" name="Google Shape;1773;p90:notes"/>
          <p:cNvSpPr>
            <a:spLocks noGrp="1" noRot="1" noChangeAspect="1"/>
          </p:cNvSpPr>
          <p:nvPr>
            <p:ph type="sldImg" idx="2"/>
          </p:nvPr>
        </p:nvSpPr>
        <p:spPr>
          <a:xfrm>
            <a:off x="987425" y="735013"/>
            <a:ext cx="4895850" cy="3671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6297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700" dirty="0">
              <a:solidFill>
                <a:srgbClr val="000000"/>
              </a:solidFill>
              <a:latin typeface="Roboto Slab" panose="020F0502020204030204" pitchFamily="2" charset="0"/>
            </a:endParaRPr>
          </a:p>
          <a:p>
            <a:r>
              <a:rPr lang="it-IT" sz="1700" dirty="0">
                <a:solidFill>
                  <a:srgbClr val="000000"/>
                </a:solidFill>
                <a:latin typeface="Roboto Slab" panose="020F0502020204030204" pitchFamily="2" charset="0"/>
              </a:rPr>
              <a:t>Questi risultati valgono anche all’interno di cluster di imprese dello stesso </a:t>
            </a:r>
            <a:r>
              <a:rPr lang="it-IT" sz="1700" dirty="0" err="1">
                <a:solidFill>
                  <a:srgbClr val="000000"/>
                </a:solidFill>
                <a:latin typeface="Roboto Slab" panose="020F0502020204030204" pitchFamily="2" charset="0"/>
              </a:rPr>
              <a:t>settore,della</a:t>
            </a:r>
            <a:r>
              <a:rPr lang="it-IT" sz="1700" dirty="0">
                <a:solidFill>
                  <a:srgbClr val="000000"/>
                </a:solidFill>
                <a:latin typeface="Roboto Slab" panose="020F0502020204030204" pitchFamily="2" charset="0"/>
              </a:rPr>
              <a:t> stessa localizzazione e della stessa classe dimensionale e anche quando </a:t>
            </a:r>
            <a:r>
              <a:rPr lang="it-IT" sz="1700" dirty="0" err="1">
                <a:solidFill>
                  <a:srgbClr val="000000"/>
                </a:solidFill>
                <a:latin typeface="Roboto Slab" panose="020F0502020204030204" pitchFamily="2" charset="0"/>
              </a:rPr>
              <a:t>sicontrolla</a:t>
            </a:r>
            <a:r>
              <a:rPr lang="it-IT" sz="1700" dirty="0">
                <a:solidFill>
                  <a:srgbClr val="000000"/>
                </a:solidFill>
                <a:latin typeface="Roboto Slab" panose="020F0502020204030204" pitchFamily="2" charset="0"/>
              </a:rPr>
              <a:t> per qualsiasi caratteristica aziendale variabile nel tempo</a:t>
            </a:r>
          </a:p>
          <a:p>
            <a:endParaRPr lang="it-IT" sz="1700" dirty="0">
              <a:solidFill>
                <a:srgbClr val="000000"/>
              </a:solidFill>
              <a:latin typeface="Roboto Slab" panose="020F0502020204030204" pitchFamily="2" charset="0"/>
            </a:endParaRPr>
          </a:p>
          <a:p>
            <a:r>
              <a:rPr lang="it-IT" sz="2700" dirty="0">
                <a:solidFill>
                  <a:srgbClr val="616161"/>
                </a:solidFill>
                <a:latin typeface="Lato" panose="020F0502020204030203" pitchFamily="34" charset="0"/>
              </a:rPr>
              <a:t>Non ci sono solo i fattori legati all’esposizione al </a:t>
            </a:r>
            <a:r>
              <a:rPr lang="it-IT" sz="2700" b="1" dirty="0">
                <a:latin typeface="Lato" panose="020F0502020204030203" pitchFamily="34" charset="0"/>
                <a:hlinkClick r:id="rId3"/>
              </a:rPr>
              <a:t>rischio climatico </a:t>
            </a:r>
            <a:r>
              <a:rPr lang="it-IT" sz="2700" dirty="0">
                <a:solidFill>
                  <a:srgbClr val="616161"/>
                </a:solidFill>
                <a:latin typeface="Lato" panose="020F0502020204030203" pitchFamily="34" charset="0"/>
              </a:rPr>
              <a:t>che influenzano la politica creditizia delle banche</a:t>
            </a:r>
            <a:endParaRPr lang="it-IT" sz="1700" dirty="0">
              <a:solidFill>
                <a:srgbClr val="000000"/>
              </a:solidFill>
              <a:latin typeface="Roboto Slab" panose="020F0502020204030204" pitchFamily="2" charset="0"/>
            </a:endParaRPr>
          </a:p>
          <a:p>
            <a:r>
              <a:rPr lang="it-IT" sz="2700" dirty="0">
                <a:solidFill>
                  <a:srgbClr val="616161"/>
                </a:solidFill>
                <a:latin typeface="Lato" panose="020F0502020204030203" pitchFamily="34" charset="0"/>
              </a:rPr>
              <a:t>le aziende con migliori </a:t>
            </a:r>
            <a:r>
              <a:rPr lang="it-IT" sz="2700" b="1" dirty="0">
                <a:latin typeface="Lato" panose="020F0502020204030203" pitchFamily="34" charset="0"/>
                <a:hlinkClick r:id="rId4"/>
              </a:rPr>
              <a:t>rating ESG</a:t>
            </a:r>
            <a:r>
              <a:rPr lang="it-IT" sz="2700" dirty="0">
                <a:solidFill>
                  <a:srgbClr val="616161"/>
                </a:solidFill>
                <a:latin typeface="Lato" panose="020F0502020204030203" pitchFamily="34" charset="0"/>
              </a:rPr>
              <a:t> complessivi tendono a ottenere tassi d’interesse più bassi e maggiori volumi di prestito rispetto a quelle con rating inferiori. Ovviamente a parità di altre condizioni.</a:t>
            </a:r>
          </a:p>
          <a:p>
            <a:r>
              <a:rPr lang="it-IT" sz="2700" dirty="0">
                <a:solidFill>
                  <a:srgbClr val="616161"/>
                </a:solidFill>
                <a:latin typeface="Lato" panose="020F0502020204030203" pitchFamily="34" charset="0"/>
              </a:rPr>
              <a:t>Nella valutazione del credito per le realtà che operano in settori come l’energia o come l’</a:t>
            </a:r>
            <a:r>
              <a:rPr lang="it-IT" sz="2700" b="1" dirty="0">
                <a:latin typeface="Lato" panose="020F0502020204030203" pitchFamily="34" charset="0"/>
                <a:hlinkClick r:id="rId5"/>
              </a:rPr>
              <a:t>hard-to-abate</a:t>
            </a:r>
            <a:r>
              <a:rPr lang="it-IT" sz="2700" dirty="0">
                <a:solidFill>
                  <a:srgbClr val="616161"/>
                </a:solidFill>
                <a:latin typeface="Lato" panose="020F0502020204030203" pitchFamily="34" charset="0"/>
              </a:rPr>
              <a:t> i fattori ambientali hanno un peso maggiore, mentre nel caso </a:t>
            </a:r>
            <a:r>
              <a:rPr lang="it-IT" sz="2700" dirty="0" err="1">
                <a:solidFill>
                  <a:srgbClr val="616161"/>
                </a:solidFill>
                <a:latin typeface="Lato" panose="020F0502020204030203" pitchFamily="34" charset="0"/>
              </a:rPr>
              <a:t>caso</a:t>
            </a:r>
            <a:r>
              <a:rPr lang="it-IT" sz="2700">
                <a:solidFill>
                  <a:srgbClr val="616161"/>
                </a:solidFill>
                <a:latin typeface="Lato" panose="020F0502020204030203" pitchFamily="34" charset="0"/>
              </a:rPr>
              <a:t> delle imprese attive nel settore dei servizi o dell’high tech sono le componenti social e governance ad assumere un impatto più rilevante.</a:t>
            </a:r>
            <a:endParaRPr lang="it-IT" sz="1700">
              <a:solidFill>
                <a:srgbClr val="000000"/>
              </a:solidFill>
              <a:latin typeface="Roboto Slab" panose="020F0502020204030204" pitchFamily="2" charset="0"/>
            </a:endParaRPr>
          </a:p>
          <a:p>
            <a:endParaRPr lang="it-IT" sz="1700" dirty="0">
              <a:solidFill>
                <a:srgbClr val="000000"/>
              </a:solidFill>
              <a:latin typeface="Roboto Slab" panose="020F0502020204030204" pitchFamily="2" charset="0"/>
            </a:endParaRPr>
          </a:p>
          <a:p>
            <a:r>
              <a:rPr lang="it-IT" sz="2300" dirty="0">
                <a:solidFill>
                  <a:srgbClr val="616161"/>
                </a:solidFill>
                <a:latin typeface="Lato" panose="020F0502020204030203" pitchFamily="34" charset="0"/>
              </a:rPr>
              <a:t>Quando la politica monetaria si fa invece più restrittiva cresce l’avversione al rischio da parte delle banche e si riducono i margini delle condizioni di credito per le imprese più esposte ai rischi collegati ai cambiamenti climatici (cioè vengono concessi meno </a:t>
            </a:r>
            <a:r>
              <a:rPr lang="it-IT" sz="2300" dirty="0" err="1">
                <a:solidFill>
                  <a:srgbClr val="616161"/>
                </a:solidFill>
                <a:latin typeface="Lato" panose="020F0502020204030203" pitchFamily="34" charset="0"/>
              </a:rPr>
              <a:t>finanziamneti</a:t>
            </a:r>
            <a:r>
              <a:rPr lang="it-IT" sz="2300" dirty="0">
                <a:solidFill>
                  <a:srgbClr val="616161"/>
                </a:solidFill>
                <a:latin typeface="Lato" panose="020F0502020204030203" pitchFamily="34" charset="0"/>
              </a:rPr>
              <a:t> a tassi maggiori)</a:t>
            </a:r>
            <a:endParaRPr lang="it-IT" sz="1400" kern="0" dirty="0">
              <a:solidFill>
                <a:srgbClr val="262626"/>
              </a:solidFill>
              <a:latin typeface="Arial" panose="020B0604020202020204" pitchFamily="34" charset="0"/>
              <a:cs typeface="Arial" panose="020B0604020202020204" pitchFamily="34" charset="0"/>
              <a:sym typeface="Calibri"/>
            </a:endParaRPr>
          </a:p>
          <a:p>
            <a:endParaRPr lang="it-IT" dirty="0"/>
          </a:p>
        </p:txBody>
      </p:sp>
      <p:sp>
        <p:nvSpPr>
          <p:cNvPr id="4" name="Segnaposto numero diapositiva 3"/>
          <p:cNvSpPr>
            <a:spLocks noGrp="1"/>
          </p:cNvSpPr>
          <p:nvPr>
            <p:ph type="sldNum" sz="quarter" idx="5"/>
          </p:nvPr>
        </p:nvSpPr>
        <p:spPr/>
        <p:txBody>
          <a:bodyPr/>
          <a:lstStyle/>
          <a:p>
            <a:fld id="{8DE53BE4-598E-DA42-AAD6-39C5462924D7}" type="slidenum">
              <a:rPr lang="it-IT" smtClean="0"/>
              <a:t>31</a:t>
            </a:fld>
            <a:endParaRPr lang="it-IT"/>
          </a:p>
        </p:txBody>
      </p:sp>
    </p:spTree>
    <p:extLst>
      <p:ext uri="{BB962C8B-B14F-4D97-AF65-F5344CB8AC3E}">
        <p14:creationId xmlns:p14="http://schemas.microsoft.com/office/powerpoint/2010/main" val="1313508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8DE53BE4-598E-DA42-AAD6-39C5462924D7}" type="slidenum">
              <a:rPr lang="it-IT" smtClean="0"/>
              <a:t>33</a:t>
            </a:fld>
            <a:endParaRPr lang="it-IT"/>
          </a:p>
        </p:txBody>
      </p:sp>
    </p:spTree>
    <p:extLst>
      <p:ext uri="{BB962C8B-B14F-4D97-AF65-F5344CB8AC3E}">
        <p14:creationId xmlns:p14="http://schemas.microsoft.com/office/powerpoint/2010/main" val="2876069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8DE53BE4-598E-DA42-AAD6-39C5462924D7}" type="slidenum">
              <a:rPr lang="it-IT" smtClean="0"/>
              <a:t>34</a:t>
            </a:fld>
            <a:endParaRPr lang="it-IT"/>
          </a:p>
        </p:txBody>
      </p:sp>
    </p:spTree>
    <p:extLst>
      <p:ext uri="{BB962C8B-B14F-4D97-AF65-F5344CB8AC3E}">
        <p14:creationId xmlns:p14="http://schemas.microsoft.com/office/powerpoint/2010/main" val="3380706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8DE53BE4-598E-DA42-AAD6-39C5462924D7}" type="slidenum">
              <a:rPr lang="it-IT" smtClean="0"/>
              <a:t>35</a:t>
            </a:fld>
            <a:endParaRPr lang="it-IT"/>
          </a:p>
        </p:txBody>
      </p:sp>
    </p:spTree>
    <p:extLst>
      <p:ext uri="{BB962C8B-B14F-4D97-AF65-F5344CB8AC3E}">
        <p14:creationId xmlns:p14="http://schemas.microsoft.com/office/powerpoint/2010/main" val="22062279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pertina 1">
    <p:spTree>
      <p:nvGrpSpPr>
        <p:cNvPr id="1" name=""/>
        <p:cNvGrpSpPr/>
        <p:nvPr/>
      </p:nvGrpSpPr>
      <p:grpSpPr>
        <a:xfrm>
          <a:off x="0" y="0"/>
          <a:ext cx="0" cy="0"/>
          <a:chOff x="0" y="0"/>
          <a:chExt cx="0" cy="0"/>
        </a:xfrm>
      </p:grpSpPr>
      <p:sp>
        <p:nvSpPr>
          <p:cNvPr id="2" name="Titolo 1"/>
          <p:cNvSpPr>
            <a:spLocks noGrp="1"/>
          </p:cNvSpPr>
          <p:nvPr>
            <p:ph type="ctrTitle"/>
          </p:nvPr>
        </p:nvSpPr>
        <p:spPr>
          <a:xfrm>
            <a:off x="1906222" y="2514278"/>
            <a:ext cx="6296025" cy="1000702"/>
          </a:xfrm>
        </p:spPr>
        <p:txBody>
          <a:bodyPr>
            <a:normAutofit/>
          </a:bodyPr>
          <a:lstStyle>
            <a:lvl1pPr marL="0" indent="0">
              <a:lnSpc>
                <a:spcPts val="3617"/>
              </a:lnSpc>
              <a:defRPr sz="3800"/>
            </a:lvl1pPr>
          </a:lstStyle>
          <a:p>
            <a:r>
              <a:rPr lang="en-US"/>
              <a:t>Click to edit Master title style</a:t>
            </a:r>
            <a:endParaRPr lang="it-IT" dirty="0"/>
          </a:p>
        </p:txBody>
      </p:sp>
      <p:pic>
        <p:nvPicPr>
          <p:cNvPr id="9" name="Immagine 8" descr="EXE_BPER Banca_Logotipo_V Colori_Pos_RG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688" y="522289"/>
            <a:ext cx="1800000" cy="797938"/>
          </a:xfrm>
          <a:prstGeom prst="rect">
            <a:avLst/>
          </a:prstGeom>
        </p:spPr>
      </p:pic>
      <p:sp>
        <p:nvSpPr>
          <p:cNvPr id="3" name="Sottotitolo 2"/>
          <p:cNvSpPr>
            <a:spLocks noGrp="1"/>
          </p:cNvSpPr>
          <p:nvPr>
            <p:ph type="subTitle" idx="1"/>
          </p:nvPr>
        </p:nvSpPr>
        <p:spPr>
          <a:xfrm>
            <a:off x="1906222" y="3530473"/>
            <a:ext cx="6296025" cy="781873"/>
          </a:xfrm>
        </p:spPr>
        <p:txBody>
          <a:bodyPr>
            <a:noAutofit/>
          </a:bodyPr>
          <a:lstStyle>
            <a:lvl1pPr marL="0" indent="0" algn="l">
              <a:lnSpc>
                <a:spcPts val="2284"/>
              </a:lnSpc>
              <a:buNone/>
              <a:defRPr sz="2400">
                <a:solidFill>
                  <a:schemeClr val="bg2"/>
                </a:solidFill>
              </a:defRPr>
            </a:lvl1pPr>
            <a:lvl2pPr marL="435113" indent="0" algn="ctr">
              <a:buNone/>
              <a:defRPr>
                <a:solidFill>
                  <a:schemeClr val="tx1">
                    <a:tint val="75000"/>
                  </a:schemeClr>
                </a:solidFill>
              </a:defRPr>
            </a:lvl2pPr>
            <a:lvl3pPr marL="870227" indent="0" algn="ctr">
              <a:buNone/>
              <a:defRPr>
                <a:solidFill>
                  <a:schemeClr val="tx1">
                    <a:tint val="75000"/>
                  </a:schemeClr>
                </a:solidFill>
              </a:defRPr>
            </a:lvl3pPr>
            <a:lvl4pPr marL="1305340" indent="0" algn="ctr">
              <a:buNone/>
              <a:defRPr>
                <a:solidFill>
                  <a:schemeClr val="tx1">
                    <a:tint val="75000"/>
                  </a:schemeClr>
                </a:solidFill>
              </a:defRPr>
            </a:lvl4pPr>
            <a:lvl5pPr marL="1740453" indent="0" algn="ctr">
              <a:buNone/>
              <a:defRPr>
                <a:solidFill>
                  <a:schemeClr val="tx1">
                    <a:tint val="75000"/>
                  </a:schemeClr>
                </a:solidFill>
              </a:defRPr>
            </a:lvl5pPr>
            <a:lvl6pPr marL="2175567" indent="0" algn="ctr">
              <a:buNone/>
              <a:defRPr>
                <a:solidFill>
                  <a:schemeClr val="tx1">
                    <a:tint val="75000"/>
                  </a:schemeClr>
                </a:solidFill>
              </a:defRPr>
            </a:lvl6pPr>
            <a:lvl7pPr marL="2610680" indent="0" algn="ctr">
              <a:buNone/>
              <a:defRPr>
                <a:solidFill>
                  <a:schemeClr val="tx1">
                    <a:tint val="75000"/>
                  </a:schemeClr>
                </a:solidFill>
              </a:defRPr>
            </a:lvl7pPr>
            <a:lvl8pPr marL="3045793" indent="0" algn="ctr">
              <a:buNone/>
              <a:defRPr>
                <a:solidFill>
                  <a:schemeClr val="tx1">
                    <a:tint val="75000"/>
                  </a:schemeClr>
                </a:solidFill>
              </a:defRPr>
            </a:lvl8pPr>
            <a:lvl9pPr marL="3480907" indent="0" algn="ctr">
              <a:buNone/>
              <a:defRPr>
                <a:solidFill>
                  <a:schemeClr val="tx1">
                    <a:tint val="75000"/>
                  </a:schemeClr>
                </a:solidFill>
              </a:defRPr>
            </a:lvl9pPr>
          </a:lstStyle>
          <a:p>
            <a:r>
              <a:rPr lang="en-US"/>
              <a:t>Click to edit Master subtitle style</a:t>
            </a:r>
            <a:endParaRPr lang="it-IT" dirty="0"/>
          </a:p>
        </p:txBody>
      </p:sp>
      <p:sp>
        <p:nvSpPr>
          <p:cNvPr id="4" name="Segnaposto data 3"/>
          <p:cNvSpPr>
            <a:spLocks noGrp="1"/>
          </p:cNvSpPr>
          <p:nvPr>
            <p:ph type="dt" sz="half" idx="10"/>
          </p:nvPr>
        </p:nvSpPr>
        <p:spPr>
          <a:xfrm>
            <a:off x="1906222" y="5830780"/>
            <a:ext cx="2146964" cy="310825"/>
          </a:xfrm>
          <a:prstGeom prst="rect">
            <a:avLst/>
          </a:prstGeom>
        </p:spPr>
        <p:txBody>
          <a:bodyPr lIns="83220" tIns="41610" rIns="83220" bIns="41610"/>
          <a:lstStyle>
            <a:lvl1pPr>
              <a:defRPr sz="1300">
                <a:solidFill>
                  <a:schemeClr val="bg2"/>
                </a:solidFill>
              </a:defRPr>
            </a:lvl1pPr>
          </a:lstStyle>
          <a:p>
            <a:pPr defTabSz="913910"/>
            <a:endParaRPr lang="it-IT" dirty="0">
              <a:solidFill>
                <a:srgbClr val="00AE65"/>
              </a:solidFill>
            </a:endParaRPr>
          </a:p>
        </p:txBody>
      </p:sp>
    </p:spTree>
    <p:extLst>
      <p:ext uri="{BB962C8B-B14F-4D97-AF65-F5344CB8AC3E}">
        <p14:creationId xmlns:p14="http://schemas.microsoft.com/office/powerpoint/2010/main" val="4252489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Confronto 2">
  <p:cSld name="1_Confronto 2">
    <p:spTree>
      <p:nvGrpSpPr>
        <p:cNvPr id="1" name="Shape 51"/>
        <p:cNvGrpSpPr/>
        <p:nvPr/>
      </p:nvGrpSpPr>
      <p:grpSpPr>
        <a:xfrm>
          <a:off x="0" y="0"/>
          <a:ext cx="0" cy="0"/>
          <a:chOff x="0" y="0"/>
          <a:chExt cx="0" cy="0"/>
        </a:xfrm>
      </p:grpSpPr>
      <p:sp>
        <p:nvSpPr>
          <p:cNvPr id="52" name="Google Shape;52;p143"/>
          <p:cNvSpPr txBox="1">
            <a:spLocks noGrp="1"/>
          </p:cNvSpPr>
          <p:nvPr>
            <p:ph type="body" idx="1"/>
          </p:nvPr>
        </p:nvSpPr>
        <p:spPr>
          <a:xfrm>
            <a:off x="504825" y="1983893"/>
            <a:ext cx="3780000" cy="1072045"/>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3" name="Google Shape;53;p143"/>
          <p:cNvSpPr txBox="1">
            <a:spLocks noGrp="1"/>
          </p:cNvSpPr>
          <p:nvPr>
            <p:ph type="body" idx="2"/>
          </p:nvPr>
        </p:nvSpPr>
        <p:spPr>
          <a:xfrm>
            <a:off x="504825" y="315512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6866"/>
              </a:lnSpc>
              <a:spcBef>
                <a:spcPts val="300"/>
              </a:spcBef>
              <a:spcAft>
                <a:spcPts val="0"/>
              </a:spcAft>
              <a:buSzPts val="1500"/>
              <a:buNone/>
              <a:defRPr>
                <a:solidFill>
                  <a:srgbClr val="262626"/>
                </a:solidFill>
              </a:defRPr>
            </a:lvl1pPr>
            <a:lvl2pPr marL="914400" lvl="1" indent="-228600" algn="l">
              <a:lnSpc>
                <a:spcPct val="126866"/>
              </a:lnSpc>
              <a:spcBef>
                <a:spcPts val="571"/>
              </a:spcBef>
              <a:spcAft>
                <a:spcPts val="0"/>
              </a:spcAft>
              <a:buSzPts val="1500"/>
              <a:buNone/>
              <a:defRPr>
                <a:solidFill>
                  <a:srgbClr val="262626"/>
                </a:solidFill>
              </a:defRPr>
            </a:lvl2pPr>
            <a:lvl3pPr marL="1371600" lvl="2" indent="-298450" algn="l">
              <a:lnSpc>
                <a:spcPct val="173000"/>
              </a:lnSpc>
              <a:spcBef>
                <a:spcPts val="0"/>
              </a:spcBef>
              <a:spcAft>
                <a:spcPts val="0"/>
              </a:spcAft>
              <a:buSzPts val="1100"/>
              <a:buChar char="▪"/>
              <a:defRPr>
                <a:solidFill>
                  <a:srgbClr val="262626"/>
                </a:solidFill>
              </a:defRPr>
            </a:lvl3pPr>
            <a:lvl4pPr marL="1828800" lvl="3" indent="-298450" algn="l">
              <a:lnSpc>
                <a:spcPct val="173000"/>
              </a:lnSpc>
              <a:spcBef>
                <a:spcPts val="0"/>
              </a:spcBef>
              <a:spcAft>
                <a:spcPts val="0"/>
              </a:spcAft>
              <a:buSzPts val="1100"/>
              <a:buChar char="▪"/>
              <a:defRPr>
                <a:solidFill>
                  <a:srgbClr val="262626"/>
                </a:solidFill>
              </a:defRPr>
            </a:lvl4pPr>
            <a:lvl5pPr marL="2286000" lvl="4" indent="-298450" algn="l">
              <a:lnSpc>
                <a:spcPct val="173000"/>
              </a:lnSpc>
              <a:spcBef>
                <a:spcPts val="0"/>
              </a:spcBef>
              <a:spcAft>
                <a:spcPts val="0"/>
              </a:spcAft>
              <a:buSzPts val="11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4" name="Google Shape;54;p143"/>
          <p:cNvSpPr txBox="1">
            <a:spLocks noGrp="1"/>
          </p:cNvSpPr>
          <p:nvPr>
            <p:ph type="body" idx="3"/>
          </p:nvPr>
        </p:nvSpPr>
        <p:spPr>
          <a:xfrm>
            <a:off x="4874798" y="1983893"/>
            <a:ext cx="3780000" cy="1080000"/>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5" name="Google Shape;55;p143"/>
          <p:cNvSpPr txBox="1">
            <a:spLocks noGrp="1"/>
          </p:cNvSpPr>
          <p:nvPr>
            <p:ph type="body" idx="4"/>
          </p:nvPr>
        </p:nvSpPr>
        <p:spPr>
          <a:xfrm>
            <a:off x="4874798" y="308457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6866"/>
              </a:lnSpc>
              <a:spcBef>
                <a:spcPts val="300"/>
              </a:spcBef>
              <a:spcAft>
                <a:spcPts val="0"/>
              </a:spcAft>
              <a:buSzPts val="1500"/>
              <a:buNone/>
              <a:defRPr>
                <a:solidFill>
                  <a:srgbClr val="262626"/>
                </a:solidFill>
              </a:defRPr>
            </a:lvl1pPr>
            <a:lvl2pPr marL="914400" lvl="1" indent="-228600" algn="l">
              <a:lnSpc>
                <a:spcPct val="126866"/>
              </a:lnSpc>
              <a:spcBef>
                <a:spcPts val="571"/>
              </a:spcBef>
              <a:spcAft>
                <a:spcPts val="0"/>
              </a:spcAft>
              <a:buSzPts val="1500"/>
              <a:buNone/>
              <a:defRPr>
                <a:solidFill>
                  <a:srgbClr val="262626"/>
                </a:solidFill>
              </a:defRPr>
            </a:lvl2pPr>
            <a:lvl3pPr marL="1371600" lvl="2" indent="-298450" algn="l">
              <a:lnSpc>
                <a:spcPct val="173000"/>
              </a:lnSpc>
              <a:spcBef>
                <a:spcPts val="0"/>
              </a:spcBef>
              <a:spcAft>
                <a:spcPts val="0"/>
              </a:spcAft>
              <a:buSzPts val="1100"/>
              <a:buChar char="▪"/>
              <a:defRPr>
                <a:solidFill>
                  <a:srgbClr val="262626"/>
                </a:solidFill>
              </a:defRPr>
            </a:lvl3pPr>
            <a:lvl4pPr marL="1828800" lvl="3" indent="-298450" algn="l">
              <a:lnSpc>
                <a:spcPct val="173000"/>
              </a:lnSpc>
              <a:spcBef>
                <a:spcPts val="0"/>
              </a:spcBef>
              <a:spcAft>
                <a:spcPts val="0"/>
              </a:spcAft>
              <a:buSzPts val="1100"/>
              <a:buChar char="▪"/>
              <a:defRPr>
                <a:solidFill>
                  <a:srgbClr val="262626"/>
                </a:solidFill>
              </a:defRPr>
            </a:lvl4pPr>
            <a:lvl5pPr marL="2286000" lvl="4" indent="-298450" algn="l">
              <a:lnSpc>
                <a:spcPct val="173000"/>
              </a:lnSpc>
              <a:spcBef>
                <a:spcPts val="0"/>
              </a:spcBef>
              <a:spcAft>
                <a:spcPts val="0"/>
              </a:spcAft>
              <a:buSzPts val="11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143"/>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marR="0" lvl="0" algn="l" rtl="0">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7" name="Google Shape;57;p143"/>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a:solidFill>
                  <a:schemeClr val="lt2"/>
                </a:solidFill>
                <a:latin typeface="Arial"/>
                <a:ea typeface="Arial"/>
                <a:cs typeface="Arial"/>
                <a:sym typeface="Arial"/>
              </a:defRPr>
            </a:lvl1pPr>
            <a:lvl2pPr marL="0" lvl="1" indent="0" algn="r">
              <a:spcBef>
                <a:spcPts val="0"/>
              </a:spcBef>
              <a:buNone/>
              <a:defRPr sz="1000">
                <a:solidFill>
                  <a:schemeClr val="lt2"/>
                </a:solidFill>
                <a:latin typeface="Arial"/>
                <a:ea typeface="Arial"/>
                <a:cs typeface="Arial"/>
                <a:sym typeface="Arial"/>
              </a:defRPr>
            </a:lvl2pPr>
            <a:lvl3pPr marL="0" lvl="2" indent="0" algn="r">
              <a:spcBef>
                <a:spcPts val="0"/>
              </a:spcBef>
              <a:buNone/>
              <a:defRPr sz="1000">
                <a:solidFill>
                  <a:schemeClr val="lt2"/>
                </a:solidFill>
                <a:latin typeface="Arial"/>
                <a:ea typeface="Arial"/>
                <a:cs typeface="Arial"/>
                <a:sym typeface="Arial"/>
              </a:defRPr>
            </a:lvl3pPr>
            <a:lvl4pPr marL="0" lvl="3" indent="0" algn="r">
              <a:spcBef>
                <a:spcPts val="0"/>
              </a:spcBef>
              <a:buNone/>
              <a:defRPr sz="1000">
                <a:solidFill>
                  <a:schemeClr val="lt2"/>
                </a:solidFill>
                <a:latin typeface="Arial"/>
                <a:ea typeface="Arial"/>
                <a:cs typeface="Arial"/>
                <a:sym typeface="Arial"/>
              </a:defRPr>
            </a:lvl4pPr>
            <a:lvl5pPr marL="0" lvl="4" indent="0" algn="r">
              <a:spcBef>
                <a:spcPts val="0"/>
              </a:spcBef>
              <a:buNone/>
              <a:defRPr sz="1000">
                <a:solidFill>
                  <a:schemeClr val="lt2"/>
                </a:solidFill>
                <a:latin typeface="Arial"/>
                <a:ea typeface="Arial"/>
                <a:cs typeface="Arial"/>
                <a:sym typeface="Arial"/>
              </a:defRPr>
            </a:lvl5pPr>
            <a:lvl6pPr marL="0" lvl="5" indent="0" algn="r">
              <a:spcBef>
                <a:spcPts val="0"/>
              </a:spcBef>
              <a:buNone/>
              <a:defRPr sz="1000">
                <a:solidFill>
                  <a:schemeClr val="lt2"/>
                </a:solidFill>
                <a:latin typeface="Arial"/>
                <a:ea typeface="Arial"/>
                <a:cs typeface="Arial"/>
                <a:sym typeface="Arial"/>
              </a:defRPr>
            </a:lvl6pPr>
            <a:lvl7pPr marL="0" lvl="6" indent="0" algn="r">
              <a:spcBef>
                <a:spcPts val="0"/>
              </a:spcBef>
              <a:buNone/>
              <a:defRPr sz="1000">
                <a:solidFill>
                  <a:schemeClr val="lt2"/>
                </a:solidFill>
                <a:latin typeface="Arial"/>
                <a:ea typeface="Arial"/>
                <a:cs typeface="Arial"/>
                <a:sym typeface="Arial"/>
              </a:defRPr>
            </a:lvl7pPr>
            <a:lvl8pPr marL="0" lvl="7" indent="0" algn="r">
              <a:spcBef>
                <a:spcPts val="0"/>
              </a:spcBef>
              <a:buNone/>
              <a:defRPr sz="1000">
                <a:solidFill>
                  <a:schemeClr val="lt2"/>
                </a:solidFill>
                <a:latin typeface="Arial"/>
                <a:ea typeface="Arial"/>
                <a:cs typeface="Arial"/>
                <a:sym typeface="Arial"/>
              </a:defRPr>
            </a:lvl8pPr>
            <a:lvl9pPr marL="0" lvl="8" indent="0" algn="r">
              <a:spcBef>
                <a:spcPts val="0"/>
              </a:spcBef>
              <a:buNone/>
              <a:defRPr sz="1000">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58" name="Google Shape;58;p143"/>
          <p:cNvSpPr/>
          <p:nvPr/>
        </p:nvSpPr>
        <p:spPr>
          <a:xfrm>
            <a:off x="0" y="6254963"/>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9" name="Google Shape;59;p143"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t="11440"/>
          <a:stretch/>
        </p:blipFill>
        <p:spPr>
          <a:xfrm>
            <a:off x="173956" y="6311741"/>
            <a:ext cx="964608" cy="514360"/>
          </a:xfrm>
          <a:prstGeom prst="rect">
            <a:avLst/>
          </a:prstGeom>
          <a:noFill/>
          <a:ln>
            <a:noFill/>
          </a:ln>
        </p:spPr>
      </p:pic>
      <p:sp>
        <p:nvSpPr>
          <p:cNvPr id="60" name="Google Shape;60;p143"/>
          <p:cNvSpPr txBox="1">
            <a:spLocks noGrp="1"/>
          </p:cNvSpPr>
          <p:nvPr>
            <p:ph type="body" idx="5"/>
          </p:nvPr>
        </p:nvSpPr>
        <p:spPr>
          <a:xfrm>
            <a:off x="500062" y="612271"/>
            <a:ext cx="8143875" cy="365909"/>
          </a:xfrm>
          <a:prstGeom prst="rect">
            <a:avLst/>
          </a:prstGeom>
          <a:noFill/>
          <a:ln>
            <a:noFill/>
          </a:ln>
        </p:spPr>
        <p:txBody>
          <a:bodyPr spcFirstLastPara="1" wrap="square" lIns="0" tIns="36000" rIns="0" bIns="36000" anchor="t" anchorCtr="0">
            <a:noAutofit/>
          </a:bodyPr>
          <a:lstStyle>
            <a:lvl1pPr marL="457200" lvl="0" indent="-228600" algn="l">
              <a:lnSpc>
                <a:spcPct val="125000"/>
              </a:lnSpc>
              <a:spcBef>
                <a:spcPts val="400"/>
              </a:spcBef>
              <a:spcAft>
                <a:spcPts val="0"/>
              </a:spcAft>
              <a:buSzPts val="2000"/>
              <a:buNone/>
              <a:defRPr sz="20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61" name="Google Shape;61;p143"/>
          <p:cNvSpPr txBox="1">
            <a:spLocks noGrp="1"/>
          </p:cNvSpPr>
          <p:nvPr>
            <p:ph type="title"/>
          </p:nvPr>
        </p:nvSpPr>
        <p:spPr>
          <a:xfrm>
            <a:off x="497129" y="140371"/>
            <a:ext cx="8162924" cy="444406"/>
          </a:xfrm>
          <a:prstGeom prst="rect">
            <a:avLst/>
          </a:prstGeom>
          <a:noFill/>
          <a:ln>
            <a:noFill/>
          </a:ln>
        </p:spPr>
        <p:txBody>
          <a:bodyPr spcFirstLastPara="1" wrap="square" lIns="0" tIns="0" rIns="0" bIns="0" anchor="t" anchorCtr="0">
            <a:noAutofit/>
          </a:bodyPr>
          <a:lstStyle>
            <a:lvl1pPr lvl="0" algn="l">
              <a:lnSpc>
                <a:spcPct val="135964"/>
              </a:lnSpc>
              <a:spcBef>
                <a:spcPts val="0"/>
              </a:spcBef>
              <a:spcAft>
                <a:spcPts val="0"/>
              </a:spcAft>
              <a:buClr>
                <a:schemeClr val="dk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3210268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sto e immagini 2">
  <p:cSld name="1_Testo e immagini 2">
    <p:spTree>
      <p:nvGrpSpPr>
        <p:cNvPr id="1" name="Shape 30"/>
        <p:cNvGrpSpPr/>
        <p:nvPr/>
      </p:nvGrpSpPr>
      <p:grpSpPr>
        <a:xfrm>
          <a:off x="0" y="0"/>
          <a:ext cx="0" cy="0"/>
          <a:chOff x="0" y="0"/>
          <a:chExt cx="0" cy="0"/>
        </a:xfrm>
      </p:grpSpPr>
      <p:sp>
        <p:nvSpPr>
          <p:cNvPr id="31" name="Google Shape;31;p140"/>
          <p:cNvSpPr txBox="1">
            <a:spLocks noGrp="1"/>
          </p:cNvSpPr>
          <p:nvPr>
            <p:ph type="body" idx="1"/>
          </p:nvPr>
        </p:nvSpPr>
        <p:spPr>
          <a:xfrm>
            <a:off x="504825" y="1983909"/>
            <a:ext cx="8181975" cy="450065"/>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2" name="Google Shape;32;p140"/>
          <p:cNvSpPr txBox="1">
            <a:spLocks noGrp="1"/>
          </p:cNvSpPr>
          <p:nvPr>
            <p:ph type="body" idx="2"/>
          </p:nvPr>
        </p:nvSpPr>
        <p:spPr>
          <a:xfrm>
            <a:off x="504825" y="2445724"/>
            <a:ext cx="8198908" cy="3158861"/>
          </a:xfrm>
          <a:prstGeom prst="rect">
            <a:avLst/>
          </a:prstGeom>
          <a:noFill/>
          <a:ln>
            <a:noFill/>
          </a:ln>
        </p:spPr>
        <p:txBody>
          <a:bodyPr spcFirstLastPara="1" wrap="square" lIns="0" tIns="45700" rIns="0" bIns="45700" anchor="t" anchorCtr="0">
            <a:normAutofit/>
          </a:bodyPr>
          <a:lstStyle>
            <a:lvl1pPr marL="457200" lvl="0" indent="-228600" algn="l">
              <a:lnSpc>
                <a:spcPct val="126866"/>
              </a:lnSpc>
              <a:spcBef>
                <a:spcPts val="300"/>
              </a:spcBef>
              <a:spcAft>
                <a:spcPts val="0"/>
              </a:spcAft>
              <a:buSzPts val="1500"/>
              <a:buNone/>
              <a:defRPr>
                <a:solidFill>
                  <a:srgbClr val="262626"/>
                </a:solidFill>
              </a:defRPr>
            </a:lvl1pPr>
            <a:lvl2pPr marL="914400" lvl="1" indent="-228600" algn="l">
              <a:lnSpc>
                <a:spcPct val="126866"/>
              </a:lnSpc>
              <a:spcBef>
                <a:spcPts val="571"/>
              </a:spcBef>
              <a:spcAft>
                <a:spcPts val="0"/>
              </a:spcAft>
              <a:buSzPts val="1500"/>
              <a:buNone/>
              <a:defRPr>
                <a:solidFill>
                  <a:srgbClr val="262626"/>
                </a:solidFill>
              </a:defRPr>
            </a:lvl2pPr>
            <a:lvl3pPr marL="1371600" lvl="2" indent="-298450" algn="l">
              <a:lnSpc>
                <a:spcPct val="173000"/>
              </a:lnSpc>
              <a:spcBef>
                <a:spcPts val="0"/>
              </a:spcBef>
              <a:spcAft>
                <a:spcPts val="0"/>
              </a:spcAft>
              <a:buSzPts val="1100"/>
              <a:buChar char="▪"/>
              <a:defRPr>
                <a:solidFill>
                  <a:srgbClr val="262626"/>
                </a:solidFill>
              </a:defRPr>
            </a:lvl3pPr>
            <a:lvl4pPr marL="1828800" lvl="3" indent="-298450" algn="l">
              <a:lnSpc>
                <a:spcPct val="173000"/>
              </a:lnSpc>
              <a:spcBef>
                <a:spcPts val="0"/>
              </a:spcBef>
              <a:spcAft>
                <a:spcPts val="0"/>
              </a:spcAft>
              <a:buSzPts val="1100"/>
              <a:buChar char="▪"/>
              <a:defRPr>
                <a:solidFill>
                  <a:srgbClr val="262626"/>
                </a:solidFill>
              </a:defRPr>
            </a:lvl4pPr>
            <a:lvl5pPr marL="2286000" lvl="4" indent="-298450" algn="l">
              <a:lnSpc>
                <a:spcPct val="173000"/>
              </a:lnSpc>
              <a:spcBef>
                <a:spcPts val="0"/>
              </a:spcBef>
              <a:spcAft>
                <a:spcPts val="0"/>
              </a:spcAft>
              <a:buSzPts val="11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3" name="Google Shape;33;p140"/>
          <p:cNvSpPr/>
          <p:nvPr/>
        </p:nvSpPr>
        <p:spPr>
          <a:xfrm>
            <a:off x="0" y="6138000"/>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 name="Google Shape;34;p140"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a:stretch/>
        </p:blipFill>
        <p:spPr>
          <a:xfrm>
            <a:off x="173956" y="6234681"/>
            <a:ext cx="964608" cy="580803"/>
          </a:xfrm>
          <a:prstGeom prst="rect">
            <a:avLst/>
          </a:prstGeom>
          <a:noFill/>
          <a:ln>
            <a:noFill/>
          </a:ln>
        </p:spPr>
      </p:pic>
      <p:sp>
        <p:nvSpPr>
          <p:cNvPr id="35" name="Google Shape;35;p140"/>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a:solidFill>
                  <a:schemeClr val="lt2"/>
                </a:solidFill>
                <a:latin typeface="Arial"/>
                <a:ea typeface="Arial"/>
                <a:cs typeface="Arial"/>
                <a:sym typeface="Arial"/>
              </a:defRPr>
            </a:lvl1pPr>
            <a:lvl2pPr marL="0" lvl="1" indent="0" algn="r">
              <a:spcBef>
                <a:spcPts val="0"/>
              </a:spcBef>
              <a:buNone/>
              <a:defRPr sz="1000">
                <a:solidFill>
                  <a:schemeClr val="lt2"/>
                </a:solidFill>
                <a:latin typeface="Arial"/>
                <a:ea typeface="Arial"/>
                <a:cs typeface="Arial"/>
                <a:sym typeface="Arial"/>
              </a:defRPr>
            </a:lvl2pPr>
            <a:lvl3pPr marL="0" lvl="2" indent="0" algn="r">
              <a:spcBef>
                <a:spcPts val="0"/>
              </a:spcBef>
              <a:buNone/>
              <a:defRPr sz="1000">
                <a:solidFill>
                  <a:schemeClr val="lt2"/>
                </a:solidFill>
                <a:latin typeface="Arial"/>
                <a:ea typeface="Arial"/>
                <a:cs typeface="Arial"/>
                <a:sym typeface="Arial"/>
              </a:defRPr>
            </a:lvl3pPr>
            <a:lvl4pPr marL="0" lvl="3" indent="0" algn="r">
              <a:spcBef>
                <a:spcPts val="0"/>
              </a:spcBef>
              <a:buNone/>
              <a:defRPr sz="1000">
                <a:solidFill>
                  <a:schemeClr val="lt2"/>
                </a:solidFill>
                <a:latin typeface="Arial"/>
                <a:ea typeface="Arial"/>
                <a:cs typeface="Arial"/>
                <a:sym typeface="Arial"/>
              </a:defRPr>
            </a:lvl4pPr>
            <a:lvl5pPr marL="0" lvl="4" indent="0" algn="r">
              <a:spcBef>
                <a:spcPts val="0"/>
              </a:spcBef>
              <a:buNone/>
              <a:defRPr sz="1000">
                <a:solidFill>
                  <a:schemeClr val="lt2"/>
                </a:solidFill>
                <a:latin typeface="Arial"/>
                <a:ea typeface="Arial"/>
                <a:cs typeface="Arial"/>
                <a:sym typeface="Arial"/>
              </a:defRPr>
            </a:lvl5pPr>
            <a:lvl6pPr marL="0" lvl="5" indent="0" algn="r">
              <a:spcBef>
                <a:spcPts val="0"/>
              </a:spcBef>
              <a:buNone/>
              <a:defRPr sz="1000">
                <a:solidFill>
                  <a:schemeClr val="lt2"/>
                </a:solidFill>
                <a:latin typeface="Arial"/>
                <a:ea typeface="Arial"/>
                <a:cs typeface="Arial"/>
                <a:sym typeface="Arial"/>
              </a:defRPr>
            </a:lvl6pPr>
            <a:lvl7pPr marL="0" lvl="6" indent="0" algn="r">
              <a:spcBef>
                <a:spcPts val="0"/>
              </a:spcBef>
              <a:buNone/>
              <a:defRPr sz="1000">
                <a:solidFill>
                  <a:schemeClr val="lt2"/>
                </a:solidFill>
                <a:latin typeface="Arial"/>
                <a:ea typeface="Arial"/>
                <a:cs typeface="Arial"/>
                <a:sym typeface="Arial"/>
              </a:defRPr>
            </a:lvl7pPr>
            <a:lvl8pPr marL="0" lvl="7" indent="0" algn="r">
              <a:spcBef>
                <a:spcPts val="0"/>
              </a:spcBef>
              <a:buNone/>
              <a:defRPr sz="1000">
                <a:solidFill>
                  <a:schemeClr val="lt2"/>
                </a:solidFill>
                <a:latin typeface="Arial"/>
                <a:ea typeface="Arial"/>
                <a:cs typeface="Arial"/>
                <a:sym typeface="Arial"/>
              </a:defRPr>
            </a:lvl8pPr>
            <a:lvl9pPr marL="0" lvl="8" indent="0" algn="r">
              <a:spcBef>
                <a:spcPts val="0"/>
              </a:spcBef>
              <a:buNone/>
              <a:defRPr sz="1000">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36" name="Google Shape;36;p140"/>
          <p:cNvSpPr txBox="1">
            <a:spLocks noGrp="1"/>
          </p:cNvSpPr>
          <p:nvPr>
            <p:ph type="body" idx="3"/>
          </p:nvPr>
        </p:nvSpPr>
        <p:spPr>
          <a:xfrm>
            <a:off x="496655" y="1069509"/>
            <a:ext cx="8143875" cy="708747"/>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7" name="Google Shape;37;p140"/>
          <p:cNvSpPr txBox="1">
            <a:spLocks noGrp="1"/>
          </p:cNvSpPr>
          <p:nvPr>
            <p:ph type="title"/>
          </p:nvPr>
        </p:nvSpPr>
        <p:spPr>
          <a:xfrm>
            <a:off x="497129" y="501895"/>
            <a:ext cx="8162924" cy="725027"/>
          </a:xfrm>
          <a:prstGeom prst="rect">
            <a:avLst/>
          </a:prstGeom>
          <a:noFill/>
          <a:ln>
            <a:noFill/>
          </a:ln>
        </p:spPr>
        <p:txBody>
          <a:bodyPr spcFirstLastPara="1" wrap="square" lIns="0" tIns="0" rIns="0" bIns="0" anchor="t" anchorCtr="0">
            <a:noAutofit/>
          </a:bodyPr>
          <a:lstStyle>
            <a:lvl1pPr lvl="0" algn="l">
              <a:lnSpc>
                <a:spcPct val="111970"/>
              </a:lnSpc>
              <a:spcBef>
                <a:spcPts val="0"/>
              </a:spcBef>
              <a:spcAft>
                <a:spcPts val="0"/>
              </a:spcAft>
              <a:buClr>
                <a:schemeClr val="dk2"/>
              </a:buClr>
              <a:buSzPts val="3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40"/>
          <p:cNvSpPr txBox="1">
            <a:spLocks noGrp="1"/>
          </p:cNvSpPr>
          <p:nvPr>
            <p:ph type="dt" idx="10"/>
          </p:nvPr>
        </p:nvSpPr>
        <p:spPr>
          <a:xfrm>
            <a:off x="4236748" y="6425025"/>
            <a:ext cx="711795" cy="252000"/>
          </a:xfrm>
          <a:prstGeom prst="rect">
            <a:avLst/>
          </a:prstGeom>
          <a:noFill/>
          <a:ln>
            <a:noFill/>
          </a:ln>
        </p:spPr>
        <p:txBody>
          <a:bodyPr spcFirstLastPara="1" wrap="square" lIns="0" tIns="36000" rIns="0" bIns="36000" anchor="t" anchorCtr="0">
            <a:noAutofit/>
          </a:bodyPr>
          <a:lstStyle>
            <a:lvl1pPr marR="0" lvl="0" algn="l" rtl="0">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709720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795641999"/>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3257576312"/>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4090937555"/>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en-US" dirty="0">
              <a:solidFill>
                <a:prstClr val="black">
                  <a:tint val="75000"/>
                </a:prstClr>
              </a:solidFill>
            </a:endParaRPr>
          </a:p>
        </p:txBody>
      </p:sp>
      <p:sp>
        <p:nvSpPr>
          <p:cNvPr id="7" name="Segnaposto numero diapositiva 6"/>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3393996276"/>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en-US">
              <a:solidFill>
                <a:prstClr val="black">
                  <a:tint val="75000"/>
                </a:prstClr>
              </a:solidFill>
            </a:endParaRPr>
          </a:p>
        </p:txBody>
      </p:sp>
      <p:sp>
        <p:nvSpPr>
          <p:cNvPr id="9" name="Segnaposto numero diapositiva 8"/>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204267055"/>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en-US" dirty="0">
              <a:solidFill>
                <a:prstClr val="black">
                  <a:tint val="75000"/>
                </a:prstClr>
              </a:solidFill>
            </a:endParaRPr>
          </a:p>
        </p:txBody>
      </p:sp>
      <p:sp>
        <p:nvSpPr>
          <p:cNvPr id="5" name="Segnaposto numero diapositiva 4"/>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1952396459"/>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en-US">
              <a:solidFill>
                <a:prstClr val="black">
                  <a:tint val="75000"/>
                </a:prstClr>
              </a:solidFill>
            </a:endParaRPr>
          </a:p>
        </p:txBody>
      </p:sp>
      <p:sp>
        <p:nvSpPr>
          <p:cNvPr id="4" name="Segnaposto numero diapositiva 3"/>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2622433540"/>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en-US" dirty="0">
              <a:solidFill>
                <a:prstClr val="black">
                  <a:tint val="75000"/>
                </a:prstClr>
              </a:solidFill>
            </a:endParaRPr>
          </a:p>
        </p:txBody>
      </p:sp>
      <p:sp>
        <p:nvSpPr>
          <p:cNvPr id="7" name="Segnaposto numero diapositiva 6"/>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2365491171"/>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esto e immagini 3">
    <p:spTree>
      <p:nvGrpSpPr>
        <p:cNvPr id="1" name=""/>
        <p:cNvGrpSpPr/>
        <p:nvPr/>
      </p:nvGrpSpPr>
      <p:grpSpPr>
        <a:xfrm>
          <a:off x="0" y="0"/>
          <a:ext cx="0" cy="0"/>
          <a:chOff x="0" y="0"/>
          <a:chExt cx="0" cy="0"/>
        </a:xfrm>
      </p:grpSpPr>
      <p:sp>
        <p:nvSpPr>
          <p:cNvPr id="10" name="Titolo 1"/>
          <p:cNvSpPr>
            <a:spLocks noGrp="1"/>
          </p:cNvSpPr>
          <p:nvPr>
            <p:ph type="title"/>
          </p:nvPr>
        </p:nvSpPr>
        <p:spPr>
          <a:xfrm>
            <a:off x="229293" y="151201"/>
            <a:ext cx="8526287" cy="803265"/>
          </a:xfrm>
        </p:spPr>
        <p:txBody>
          <a:bodyPr anchor="ctr"/>
          <a:lstStyle>
            <a:lvl1pPr>
              <a:lnSpc>
                <a:spcPts val="2855"/>
              </a:lnSpc>
              <a:defRPr sz="2300"/>
            </a:lvl1pPr>
          </a:lstStyle>
          <a:p>
            <a:r>
              <a:rPr lang="en-US"/>
              <a:t>Click to edit Master title style</a:t>
            </a:r>
            <a:endParaRPr lang="it-IT" dirty="0"/>
          </a:p>
        </p:txBody>
      </p:sp>
      <p:pic>
        <p:nvPicPr>
          <p:cNvPr id="19" name="Picture 2" descr="S:\NEWDIRCOMM\COMUNICAZIONE COMMERCIALE\_2015_COMUNICAZIONE\BRAND\Logotipo BPER Banca\EXE_BPER Banca_Logotipo\EXE_BPER Banca_Logotipo\EXE_BPER Banca_Logotipo_V Colori_Pos_CMY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56" y="6404795"/>
            <a:ext cx="727534" cy="438058"/>
          </a:xfrm>
          <a:prstGeom prst="rect">
            <a:avLst/>
          </a:prstGeom>
          <a:noFill/>
          <a:extLst>
            <a:ext uri="{909E8E84-426E-40DD-AFC4-6F175D3DCCD1}">
              <a14:hiddenFill xmlns:a14="http://schemas.microsoft.com/office/drawing/2010/main">
                <a:solidFill>
                  <a:srgbClr val="FFFFFF"/>
                </a:solidFill>
              </a14:hiddenFill>
            </a:ext>
          </a:extLst>
        </p:spPr>
      </p:pic>
      <p:sp>
        <p:nvSpPr>
          <p:cNvPr id="21" name="Rettangolo 20"/>
          <p:cNvSpPr/>
          <p:nvPr/>
        </p:nvSpPr>
        <p:spPr>
          <a:xfrm>
            <a:off x="0" y="6350661"/>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lIns="83220" tIns="41610" rIns="83220" bIns="41610" rtlCol="0" anchor="ctr"/>
          <a:lstStyle/>
          <a:p>
            <a:pPr algn="ctr" defTabSz="913910"/>
            <a:endParaRPr lang="it-IT" sz="1900">
              <a:solidFill>
                <a:prstClr val="white"/>
              </a:solidFill>
            </a:endParaRPr>
          </a:p>
        </p:txBody>
      </p:sp>
      <p:sp>
        <p:nvSpPr>
          <p:cNvPr id="6" name="Segnaposto numero diapositiva 5"/>
          <p:cNvSpPr txBox="1">
            <a:spLocks/>
          </p:cNvSpPr>
          <p:nvPr userDrawn="1"/>
        </p:nvSpPr>
        <p:spPr>
          <a:xfrm>
            <a:off x="7817499" y="6511603"/>
            <a:ext cx="1076968" cy="251999"/>
          </a:xfrm>
          <a:prstGeom prst="rect">
            <a:avLst/>
          </a:prstGeom>
        </p:spPr>
        <p:txBody>
          <a:bodyPr vert="horz" lIns="0" tIns="35975" rIns="0" bIns="35975" rtlCol="0" anchor="t"/>
          <a:lstStyle>
            <a:defPPr>
              <a:defRPr lang="it-IT"/>
            </a:defPPr>
            <a:lvl1pPr marL="0" algn="r" defTabSz="914316" rtl="0" eaLnBrk="1" latinLnBrk="0" hangingPunct="1">
              <a:defRPr sz="1100" kern="1200">
                <a:solidFill>
                  <a:srgbClr val="00AE65"/>
                </a:solidFill>
                <a:latin typeface="Arial"/>
                <a:ea typeface="+mn-ea"/>
                <a:cs typeface="Arial"/>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2" algn="l" defTabSz="914316" rtl="0" eaLnBrk="1" latinLnBrk="0" hangingPunct="1">
              <a:defRPr sz="1800" kern="1200">
                <a:solidFill>
                  <a:schemeClr val="tx1"/>
                </a:solidFill>
                <a:latin typeface="+mn-lt"/>
                <a:ea typeface="+mn-ea"/>
                <a:cs typeface="+mn-cs"/>
              </a:defRPr>
            </a:lvl5pPr>
            <a:lvl6pPr marL="2285790" algn="l" defTabSz="914316" rtl="0" eaLnBrk="1" latinLnBrk="0" hangingPunct="1">
              <a:defRPr sz="1800" kern="1200">
                <a:solidFill>
                  <a:schemeClr val="tx1"/>
                </a:solidFill>
                <a:latin typeface="+mn-lt"/>
                <a:ea typeface="+mn-ea"/>
                <a:cs typeface="+mn-cs"/>
              </a:defRPr>
            </a:lvl6pPr>
            <a:lvl7pPr marL="2742948" algn="l" defTabSz="914316" rtl="0" eaLnBrk="1" latinLnBrk="0" hangingPunct="1">
              <a:defRPr sz="1800" kern="1200">
                <a:solidFill>
                  <a:schemeClr val="tx1"/>
                </a:solidFill>
                <a:latin typeface="+mn-lt"/>
                <a:ea typeface="+mn-ea"/>
                <a:cs typeface="+mn-cs"/>
              </a:defRPr>
            </a:lvl7pPr>
            <a:lvl8pPr marL="3200106" algn="l" defTabSz="914316" rtl="0" eaLnBrk="1" latinLnBrk="0" hangingPunct="1">
              <a:defRPr sz="1800" kern="1200">
                <a:solidFill>
                  <a:schemeClr val="tx1"/>
                </a:solidFill>
                <a:latin typeface="+mn-lt"/>
                <a:ea typeface="+mn-ea"/>
                <a:cs typeface="+mn-cs"/>
              </a:defRPr>
            </a:lvl8pPr>
            <a:lvl9pPr marL="3657264" algn="l" defTabSz="914316" rtl="0" eaLnBrk="1" latinLnBrk="0" hangingPunct="1">
              <a:defRPr sz="1800" kern="1200">
                <a:solidFill>
                  <a:schemeClr val="tx1"/>
                </a:solidFill>
                <a:latin typeface="+mn-lt"/>
                <a:ea typeface="+mn-ea"/>
                <a:cs typeface="+mn-cs"/>
              </a:defRPr>
            </a:lvl9pPr>
          </a:lstStyle>
          <a:p>
            <a:fld id="{C387466B-976A-AB41-B23A-986E24A2778A}" type="slidenum">
              <a:rPr lang="it-IT" smtClean="0"/>
              <a:pPr/>
              <a:t>‹N›</a:t>
            </a:fld>
            <a:endParaRPr lang="it-IT" dirty="0"/>
          </a:p>
        </p:txBody>
      </p:sp>
    </p:spTree>
    <p:extLst>
      <p:ext uri="{BB962C8B-B14F-4D97-AF65-F5344CB8AC3E}">
        <p14:creationId xmlns:p14="http://schemas.microsoft.com/office/powerpoint/2010/main" val="801476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en-US" dirty="0">
              <a:solidFill>
                <a:prstClr val="black">
                  <a:tint val="75000"/>
                </a:prstClr>
              </a:solidFill>
            </a:endParaRPr>
          </a:p>
        </p:txBody>
      </p:sp>
      <p:sp>
        <p:nvSpPr>
          <p:cNvPr id="7" name="Segnaposto numero diapositiva 6"/>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524939055"/>
      </p:ext>
    </p:extLst>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679101051"/>
      </p:ext>
    </p:extLst>
  </p:cSld>
  <p:clrMapOvr>
    <a:masterClrMapping/>
  </p:clrMapOvr>
  <p:hf hdr="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4189371943"/>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pertina 1">
    <p:spTree>
      <p:nvGrpSpPr>
        <p:cNvPr id="1" name=""/>
        <p:cNvGrpSpPr/>
        <p:nvPr/>
      </p:nvGrpSpPr>
      <p:grpSpPr>
        <a:xfrm>
          <a:off x="0" y="0"/>
          <a:ext cx="0" cy="0"/>
          <a:chOff x="0" y="0"/>
          <a:chExt cx="0" cy="0"/>
        </a:xfrm>
      </p:grpSpPr>
      <p:sp>
        <p:nvSpPr>
          <p:cNvPr id="2" name="Titolo 1"/>
          <p:cNvSpPr>
            <a:spLocks noGrp="1"/>
          </p:cNvSpPr>
          <p:nvPr>
            <p:ph type="ctrTitle"/>
          </p:nvPr>
        </p:nvSpPr>
        <p:spPr>
          <a:xfrm>
            <a:off x="2339975" y="2514278"/>
            <a:ext cx="6296025" cy="1000702"/>
          </a:xfrm>
        </p:spPr>
        <p:txBody>
          <a:bodyPr>
            <a:normAutofit/>
          </a:bodyPr>
          <a:lstStyle>
            <a:lvl1pPr marL="0" indent="0">
              <a:lnSpc>
                <a:spcPts val="3800"/>
              </a:lnSpc>
              <a:defRPr sz="4000"/>
            </a:lvl1pPr>
          </a:lstStyle>
          <a:p>
            <a:r>
              <a:rPr lang="it-IT" dirty="0"/>
              <a:t>Fare clic per modificare stile</a:t>
            </a:r>
          </a:p>
        </p:txBody>
      </p:sp>
      <p:pic>
        <p:nvPicPr>
          <p:cNvPr id="9" name="Immagine 8" descr="EXE_BPER Banca_Logotipo_V Colori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5688" y="522288"/>
            <a:ext cx="1800000" cy="797938"/>
          </a:xfrm>
          <a:prstGeom prst="rect">
            <a:avLst/>
          </a:prstGeom>
        </p:spPr>
      </p:pic>
      <p:sp>
        <p:nvSpPr>
          <p:cNvPr id="3" name="Sottotitolo 2"/>
          <p:cNvSpPr>
            <a:spLocks noGrp="1"/>
          </p:cNvSpPr>
          <p:nvPr>
            <p:ph type="subTitle" idx="1"/>
          </p:nvPr>
        </p:nvSpPr>
        <p:spPr>
          <a:xfrm>
            <a:off x="2339975" y="3530472"/>
            <a:ext cx="6296025" cy="781873"/>
          </a:xfrm>
        </p:spPr>
        <p:txBody>
          <a:bodyPr>
            <a:noAutofit/>
          </a:bodyPr>
          <a:lstStyle>
            <a:lvl1pPr marL="0" indent="0" algn="l">
              <a:lnSpc>
                <a:spcPts val="2400"/>
              </a:lnSpc>
              <a:buNone/>
              <a:defRPr sz="25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Fare clic per modificare lo stile del sottotitolo dello schema</a:t>
            </a:r>
          </a:p>
        </p:txBody>
      </p:sp>
      <p:sp>
        <p:nvSpPr>
          <p:cNvPr id="4" name="Segnaposto data 3"/>
          <p:cNvSpPr>
            <a:spLocks noGrp="1"/>
          </p:cNvSpPr>
          <p:nvPr>
            <p:ph type="dt" sz="half" idx="10"/>
          </p:nvPr>
        </p:nvSpPr>
        <p:spPr>
          <a:xfrm>
            <a:off x="2339976" y="5170379"/>
            <a:ext cx="892752" cy="310825"/>
          </a:xfrm>
        </p:spPr>
        <p:txBody>
          <a:bodyPr/>
          <a:lstStyle>
            <a:lvl1pPr>
              <a:defRPr sz="1400">
                <a:solidFill>
                  <a:schemeClr val="bg2"/>
                </a:solidFill>
              </a:defRPr>
            </a:lvl1pPr>
          </a:lstStyle>
          <a:p>
            <a:fld id="{D5F37E10-F406-4DA3-BD05-24C619DB063D}" type="datetime1">
              <a:rPr lang="it-IT" smtClean="0">
                <a:solidFill>
                  <a:srgbClr val="EEECE1"/>
                </a:solidFill>
              </a:rPr>
              <a:pPr/>
              <a:t>25/11/2024</a:t>
            </a:fld>
            <a:endParaRPr lang="it-IT" dirty="0">
              <a:solidFill>
                <a:srgbClr val="EEECE1"/>
              </a:solidFill>
            </a:endParaRPr>
          </a:p>
        </p:txBody>
      </p:sp>
      <p:sp>
        <p:nvSpPr>
          <p:cNvPr id="15" name="Segnaposto testo 14"/>
          <p:cNvSpPr>
            <a:spLocks noGrp="1"/>
          </p:cNvSpPr>
          <p:nvPr>
            <p:ph type="body" sz="quarter" idx="11" hasCustomPrompt="1"/>
          </p:nvPr>
        </p:nvSpPr>
        <p:spPr>
          <a:xfrm>
            <a:off x="2325688" y="4754808"/>
            <a:ext cx="5360485" cy="413920"/>
          </a:xfrm>
        </p:spPr>
        <p:txBody>
          <a:bodyPr>
            <a:normAutofit/>
          </a:bodyPr>
          <a:lstStyle>
            <a:lvl1pPr>
              <a:spcBef>
                <a:spcPts val="0"/>
              </a:spcBef>
              <a:defRPr lang="it-IT" sz="1800" kern="1200" dirty="0" smtClean="0">
                <a:solidFill>
                  <a:srgbClr val="005157"/>
                </a:solidFill>
                <a:latin typeface="Arial"/>
                <a:ea typeface="+mn-ea"/>
                <a:cs typeface="Arial"/>
              </a:defRPr>
            </a:lvl1pPr>
          </a:lstStyle>
          <a:p>
            <a:pPr lvl="0"/>
            <a:r>
              <a:rPr lang="it-IT" dirty="0"/>
              <a:t>Ufficio: Nome Cognome</a:t>
            </a:r>
          </a:p>
        </p:txBody>
      </p:sp>
    </p:spTree>
    <p:extLst>
      <p:ext uri="{BB962C8B-B14F-4D97-AF65-F5344CB8AC3E}">
        <p14:creationId xmlns:p14="http://schemas.microsoft.com/office/powerpoint/2010/main" val="13891600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Vuoto">
    <p:spTree>
      <p:nvGrpSpPr>
        <p:cNvPr id="1" name=""/>
        <p:cNvGrpSpPr/>
        <p:nvPr/>
      </p:nvGrpSpPr>
      <p:grpSpPr>
        <a:xfrm>
          <a:off x="0" y="0"/>
          <a:ext cx="0" cy="0"/>
          <a:chOff x="0" y="0"/>
          <a:chExt cx="0" cy="0"/>
        </a:xfrm>
      </p:grpSpPr>
      <p:sp>
        <p:nvSpPr>
          <p:cNvPr id="13" name="Segnaposto data 3"/>
          <p:cNvSpPr>
            <a:spLocks noGrp="1"/>
          </p:cNvSpPr>
          <p:nvPr>
            <p:ph type="dt" sz="half" idx="2"/>
          </p:nvPr>
        </p:nvSpPr>
        <p:spPr>
          <a:xfrm>
            <a:off x="4236740"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fld id="{61B76EF1-E03A-45A6-81ED-7871EFCDFF59}" type="datetime1">
              <a:rPr lang="it-IT" smtClean="0">
                <a:solidFill>
                  <a:srgbClr val="EEECE1"/>
                </a:solidFill>
              </a:rPr>
              <a:pPr/>
              <a:t>25/11/2024</a:t>
            </a:fld>
            <a:endParaRPr lang="it-IT" dirty="0">
              <a:solidFill>
                <a:srgbClr val="EEECE1"/>
              </a:solidFill>
            </a:endParaRPr>
          </a:p>
        </p:txBody>
      </p:sp>
      <p:sp>
        <p:nvSpPr>
          <p:cNvPr id="14"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solidFill>
                  <a:srgbClr val="EEECE1"/>
                </a:solidFill>
              </a:rPr>
              <a:pPr/>
              <a:t>‹N›</a:t>
            </a:fld>
            <a:endParaRPr lang="it-IT" dirty="0">
              <a:solidFill>
                <a:srgbClr val="EEECE1"/>
              </a:solidFill>
            </a:endParaRPr>
          </a:p>
        </p:txBody>
      </p:sp>
      <p:sp>
        <p:nvSpPr>
          <p:cNvPr id="8" name="Rettangolo 7"/>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prstClr val="white"/>
              </a:solidFill>
            </a:endParaRPr>
          </a:p>
        </p:txBody>
      </p:sp>
      <p:pic>
        <p:nvPicPr>
          <p:cNvPr id="9"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
        <p:nvSpPr>
          <p:cNvPr id="11" name="Segnaposto testo 2"/>
          <p:cNvSpPr>
            <a:spLocks noGrp="1"/>
          </p:cNvSpPr>
          <p:nvPr>
            <p:ph type="body" idx="13"/>
          </p:nvPr>
        </p:nvSpPr>
        <p:spPr>
          <a:xfrm>
            <a:off x="500062" y="612271"/>
            <a:ext cx="8143875" cy="365909"/>
          </a:xfrm>
        </p:spPr>
        <p:txBody>
          <a:bodyPr tIns="36000" bIns="36000" anchor="t" anchorCtr="0">
            <a:noAutofit/>
          </a:bodyPr>
          <a:lstStyle>
            <a:lvl1pPr marL="0" indent="0">
              <a:lnSpc>
                <a:spcPts val="2500"/>
              </a:lnSpc>
              <a:buNone/>
              <a:defRPr sz="20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2" name="Titolo 1"/>
          <p:cNvSpPr>
            <a:spLocks noGrp="1"/>
          </p:cNvSpPr>
          <p:nvPr>
            <p:ph type="title"/>
          </p:nvPr>
        </p:nvSpPr>
        <p:spPr>
          <a:xfrm>
            <a:off x="497129" y="140371"/>
            <a:ext cx="8162924" cy="444406"/>
          </a:xfrm>
        </p:spPr>
        <p:txBody>
          <a:bodyPr/>
          <a:lstStyle>
            <a:lvl1pPr>
              <a:defRPr sz="2800"/>
            </a:lvl1pPr>
          </a:lstStyle>
          <a:p>
            <a:r>
              <a:rPr lang="it-IT" dirty="0"/>
              <a:t>Fare clic per modificare stile</a:t>
            </a:r>
          </a:p>
        </p:txBody>
      </p:sp>
    </p:spTree>
    <p:extLst>
      <p:ext uri="{BB962C8B-B14F-4D97-AF65-F5344CB8AC3E}">
        <p14:creationId xmlns:p14="http://schemas.microsoft.com/office/powerpoint/2010/main" val="33330219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ntenuto con didascalia 2">
    <p:spTree>
      <p:nvGrpSpPr>
        <p:cNvPr id="1" name=""/>
        <p:cNvGrpSpPr/>
        <p:nvPr/>
      </p:nvGrpSpPr>
      <p:grpSpPr>
        <a:xfrm>
          <a:off x="0" y="0"/>
          <a:ext cx="0" cy="0"/>
          <a:chOff x="0" y="0"/>
          <a:chExt cx="0" cy="0"/>
        </a:xfrm>
      </p:grpSpPr>
      <p:sp>
        <p:nvSpPr>
          <p:cNvPr id="3" name="Segnaposto immagine 2"/>
          <p:cNvSpPr>
            <a:spLocks noGrp="1"/>
          </p:cNvSpPr>
          <p:nvPr>
            <p:ph type="pic" sz="quarter" idx="13"/>
          </p:nvPr>
        </p:nvSpPr>
        <p:spPr>
          <a:xfrm>
            <a:off x="0" y="0"/>
            <a:ext cx="9144000" cy="6149565"/>
          </a:xfrm>
        </p:spPr>
        <p:txBody>
          <a:bodyPr>
            <a:normAutofit/>
          </a:bodyPr>
          <a:lstStyle>
            <a:lvl1pPr>
              <a:defRPr sz="1200"/>
            </a:lvl1pPr>
          </a:lstStyle>
          <a:p>
            <a:endParaRPr lang="it-IT"/>
          </a:p>
        </p:txBody>
      </p:sp>
      <p:sp>
        <p:nvSpPr>
          <p:cNvPr id="5" name="Segnaposto contenuto 4"/>
          <p:cNvSpPr>
            <a:spLocks noGrp="1"/>
          </p:cNvSpPr>
          <p:nvPr>
            <p:ph sz="quarter" idx="15"/>
          </p:nvPr>
        </p:nvSpPr>
        <p:spPr>
          <a:xfrm>
            <a:off x="205432" y="3267937"/>
            <a:ext cx="1960928" cy="2875688"/>
          </a:xfrm>
        </p:spPr>
        <p:txBody>
          <a:bodyPr>
            <a:normAutofit/>
          </a:bodyPr>
          <a:lstStyle>
            <a:lvl1pPr>
              <a:defRPr sz="1200"/>
            </a:lvl1pPr>
          </a:lstStyle>
          <a:p>
            <a:pPr lvl="0"/>
            <a:endParaRPr lang="it-IT" dirty="0"/>
          </a:p>
        </p:txBody>
      </p:sp>
      <p:sp>
        <p:nvSpPr>
          <p:cNvPr id="4" name="Segnaposto testo 3"/>
          <p:cNvSpPr>
            <a:spLocks noGrp="1"/>
          </p:cNvSpPr>
          <p:nvPr>
            <p:ph type="body" sz="half" idx="2"/>
          </p:nvPr>
        </p:nvSpPr>
        <p:spPr>
          <a:xfrm>
            <a:off x="440833" y="3613236"/>
            <a:ext cx="1490126" cy="2185090"/>
          </a:xfrm>
        </p:spPr>
        <p:txBody>
          <a:bodyPr anchor="ctr">
            <a:normAutofit/>
          </a:bodyPr>
          <a:lstStyle>
            <a:lvl1pPr marL="0" indent="0" algn="l">
              <a:lnSpc>
                <a:spcPts val="1600"/>
              </a:lnSpc>
              <a:spcBef>
                <a:spcPts val="0"/>
              </a:spcBef>
              <a:buNone/>
              <a:defRPr sz="1200" b="0" i="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a:t>Fare clic per modificare gli stili del testo dello schema</a:t>
            </a:r>
          </a:p>
        </p:txBody>
      </p:sp>
      <p:sp>
        <p:nvSpPr>
          <p:cNvPr id="16" name="Segnaposto data 3"/>
          <p:cNvSpPr>
            <a:spLocks noGrp="1"/>
          </p:cNvSpPr>
          <p:nvPr>
            <p:ph type="dt" sz="half" idx="16"/>
          </p:nvPr>
        </p:nvSpPr>
        <p:spPr>
          <a:xfrm>
            <a:off x="4236740"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fld id="{61B76EF1-E03A-45A6-81ED-7871EFCDFF59}" type="datetime1">
              <a:rPr lang="it-IT" smtClean="0">
                <a:solidFill>
                  <a:srgbClr val="EEECE1"/>
                </a:solidFill>
              </a:rPr>
              <a:pPr/>
              <a:t>25/11/2024</a:t>
            </a:fld>
            <a:endParaRPr lang="it-IT" dirty="0">
              <a:solidFill>
                <a:srgbClr val="EEECE1"/>
              </a:solidFill>
            </a:endParaRPr>
          </a:p>
        </p:txBody>
      </p:sp>
      <p:sp>
        <p:nvSpPr>
          <p:cNvPr id="17"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solidFill>
                  <a:srgbClr val="EEECE1"/>
                </a:solidFill>
              </a:rPr>
              <a:pPr/>
              <a:t>‹N›</a:t>
            </a:fld>
            <a:endParaRPr lang="it-IT" dirty="0">
              <a:solidFill>
                <a:srgbClr val="EEECE1"/>
              </a:solidFill>
            </a:endParaRPr>
          </a:p>
        </p:txBody>
      </p:sp>
      <p:sp>
        <p:nvSpPr>
          <p:cNvPr id="10" name="Rettangolo 9"/>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prstClr val="white"/>
              </a:solidFill>
            </a:endParaRPr>
          </a:p>
        </p:txBody>
      </p:sp>
      <p:pic>
        <p:nvPicPr>
          <p:cNvPr id="11"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74107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sto e immagini 4">
    <p:spTree>
      <p:nvGrpSpPr>
        <p:cNvPr id="1" name=""/>
        <p:cNvGrpSpPr/>
        <p:nvPr/>
      </p:nvGrpSpPr>
      <p:grpSpPr>
        <a:xfrm>
          <a:off x="0" y="0"/>
          <a:ext cx="0" cy="0"/>
          <a:chOff x="0" y="0"/>
          <a:chExt cx="0" cy="0"/>
        </a:xfrm>
      </p:grpSpPr>
      <p:sp>
        <p:nvSpPr>
          <p:cNvPr id="2" name="Titolo 1"/>
          <p:cNvSpPr>
            <a:spLocks noGrp="1"/>
          </p:cNvSpPr>
          <p:nvPr>
            <p:ph type="title"/>
          </p:nvPr>
        </p:nvSpPr>
        <p:spPr>
          <a:xfrm>
            <a:off x="2320924" y="151870"/>
            <a:ext cx="6346825" cy="443540"/>
          </a:xfrm>
        </p:spPr>
        <p:txBody>
          <a:bodyPr/>
          <a:lstStyle>
            <a:lvl1pPr>
              <a:defRPr sz="2800"/>
            </a:lvl1pPr>
          </a:lstStyle>
          <a:p>
            <a:r>
              <a:rPr lang="it-IT" dirty="0"/>
              <a:t>Fare clic per modificare stile</a:t>
            </a:r>
          </a:p>
        </p:txBody>
      </p:sp>
      <p:sp>
        <p:nvSpPr>
          <p:cNvPr id="3" name="Segnaposto testo 2"/>
          <p:cNvSpPr>
            <a:spLocks noGrp="1"/>
          </p:cNvSpPr>
          <p:nvPr>
            <p:ph type="body" idx="1"/>
          </p:nvPr>
        </p:nvSpPr>
        <p:spPr>
          <a:xfrm>
            <a:off x="2320925" y="616662"/>
            <a:ext cx="6346825" cy="634484"/>
          </a:xfrm>
        </p:spPr>
        <p:txBody>
          <a:bodyPr tIns="36000" bIns="36000" anchor="t" anchorCtr="0">
            <a:noAutofit/>
          </a:bodyPr>
          <a:lstStyle>
            <a:lvl1pPr marL="0" indent="0">
              <a:lnSpc>
                <a:spcPts val="2500"/>
              </a:lnSpc>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7" name="Segnaposto data 6"/>
          <p:cNvSpPr>
            <a:spLocks noGrp="1"/>
          </p:cNvSpPr>
          <p:nvPr>
            <p:ph type="dt" sz="half" idx="10"/>
          </p:nvPr>
        </p:nvSpPr>
        <p:spPr/>
        <p:txBody>
          <a:bodyPr/>
          <a:lstStyle/>
          <a:p>
            <a:fld id="{349C6914-56E5-2941-91F2-42CF2D01015D}" type="datetime1">
              <a:rPr lang="it-IT" smtClean="0">
                <a:solidFill>
                  <a:prstClr val="black">
                    <a:tint val="75000"/>
                  </a:prstClr>
                </a:solidFill>
              </a:rPr>
              <a:pPr/>
              <a:t>25/11/2024</a:t>
            </a:fld>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C387466B-976A-AB41-B23A-986E24A2778A}" type="slidenum">
              <a:rPr lang="it-IT" smtClean="0">
                <a:solidFill>
                  <a:prstClr val="black">
                    <a:tint val="75000"/>
                  </a:prstClr>
                </a:solidFill>
              </a:rPr>
              <a:pPr/>
              <a:t>‹N›</a:t>
            </a:fld>
            <a:endParaRPr lang="it-IT">
              <a:solidFill>
                <a:prstClr val="black">
                  <a:tint val="75000"/>
                </a:prstClr>
              </a:solidFill>
            </a:endParaRPr>
          </a:p>
        </p:txBody>
      </p:sp>
      <p:sp>
        <p:nvSpPr>
          <p:cNvPr id="14" name="Segnaposto testo 2"/>
          <p:cNvSpPr>
            <a:spLocks noGrp="1"/>
          </p:cNvSpPr>
          <p:nvPr>
            <p:ph idx="13"/>
          </p:nvPr>
        </p:nvSpPr>
        <p:spPr>
          <a:xfrm>
            <a:off x="2333625" y="2413000"/>
            <a:ext cx="6318249" cy="3572577"/>
          </a:xfrm>
          <a:prstGeom prst="rect">
            <a:avLst/>
          </a:prstGeom>
        </p:spPr>
        <p:txBody>
          <a:bodyPr vert="horz" lIns="0" tIns="45720" rIns="0" bIns="45720" rtlCol="0" anchor="b">
            <a:normAutofit/>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immagine 4"/>
          <p:cNvSpPr>
            <a:spLocks noGrp="1"/>
          </p:cNvSpPr>
          <p:nvPr>
            <p:ph type="pic" sz="quarter" idx="14"/>
          </p:nvPr>
        </p:nvSpPr>
        <p:spPr>
          <a:xfrm>
            <a:off x="1" y="0"/>
            <a:ext cx="2063749" cy="6143625"/>
          </a:xfrm>
        </p:spPr>
        <p:txBody>
          <a:bodyPr>
            <a:normAutofit/>
          </a:bodyPr>
          <a:lstStyle>
            <a:lvl1pPr>
              <a:defRPr sz="1200"/>
            </a:lvl1pPr>
          </a:lstStyle>
          <a:p>
            <a:endParaRPr lang="it-IT"/>
          </a:p>
        </p:txBody>
      </p:sp>
      <p:sp>
        <p:nvSpPr>
          <p:cNvPr id="12" name="Rettangolo 11"/>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prstClr val="white"/>
              </a:solidFill>
            </a:endParaRPr>
          </a:p>
        </p:txBody>
      </p:sp>
      <p:pic>
        <p:nvPicPr>
          <p:cNvPr id="13"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9503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paratore Foto">
    <p:spTree>
      <p:nvGrpSpPr>
        <p:cNvPr id="1" name=""/>
        <p:cNvGrpSpPr/>
        <p:nvPr/>
      </p:nvGrpSpPr>
      <p:grpSpPr>
        <a:xfrm>
          <a:off x="0" y="0"/>
          <a:ext cx="0" cy="0"/>
          <a:chOff x="0" y="0"/>
          <a:chExt cx="0" cy="0"/>
        </a:xfrm>
      </p:grpSpPr>
      <p:sp>
        <p:nvSpPr>
          <p:cNvPr id="11" name="Segnaposto contenuto 10"/>
          <p:cNvSpPr>
            <a:spLocks noGrp="1"/>
          </p:cNvSpPr>
          <p:nvPr>
            <p:ph sz="quarter" idx="14"/>
          </p:nvPr>
        </p:nvSpPr>
        <p:spPr>
          <a:xfrm>
            <a:off x="2124000" y="4871071"/>
            <a:ext cx="7020000" cy="1260000"/>
          </a:xfrm>
        </p:spPr>
        <p:txBody>
          <a:bodyPr>
            <a:normAutofit/>
          </a:bodyPr>
          <a:lstStyle>
            <a:lvl1pPr>
              <a:defRPr sz="1200"/>
            </a:lvl1pPr>
          </a:lstStyle>
          <a:p>
            <a:pPr lvl="0"/>
            <a:endParaRPr lang="it-IT" dirty="0"/>
          </a:p>
        </p:txBody>
      </p:sp>
      <p:sp>
        <p:nvSpPr>
          <p:cNvPr id="2" name="Titolo 1"/>
          <p:cNvSpPr>
            <a:spLocks noGrp="1"/>
          </p:cNvSpPr>
          <p:nvPr>
            <p:ph type="title"/>
          </p:nvPr>
        </p:nvSpPr>
        <p:spPr>
          <a:xfrm>
            <a:off x="2330690" y="5011639"/>
            <a:ext cx="6601643" cy="563630"/>
          </a:xfrm>
        </p:spPr>
        <p:txBody>
          <a:bodyPr anchor="t">
            <a:normAutofit/>
          </a:bodyPr>
          <a:lstStyle>
            <a:lvl1pPr marL="360000" indent="-360000" algn="l">
              <a:lnSpc>
                <a:spcPts val="4000"/>
              </a:lnSpc>
              <a:buFont typeface="+mj-lt"/>
              <a:buAutoNum type="arabicPeriod"/>
              <a:defRPr sz="3600" b="0" i="0" cap="none">
                <a:solidFill>
                  <a:srgbClr val="FFFFFF"/>
                </a:solidFill>
                <a:latin typeface="Arial"/>
                <a:cs typeface="Arial"/>
              </a:defRPr>
            </a:lvl1pPr>
          </a:lstStyle>
          <a:p>
            <a:r>
              <a:rPr lang="it-IT" dirty="0"/>
              <a:t>Fare clic per modificare stile</a:t>
            </a:r>
          </a:p>
        </p:txBody>
      </p:sp>
      <p:sp>
        <p:nvSpPr>
          <p:cNvPr id="3" name="Segnaposto testo 2"/>
          <p:cNvSpPr>
            <a:spLocks noGrp="1"/>
          </p:cNvSpPr>
          <p:nvPr>
            <p:ph type="body" idx="1"/>
          </p:nvPr>
        </p:nvSpPr>
        <p:spPr>
          <a:xfrm>
            <a:off x="2329392" y="5596877"/>
            <a:ext cx="6587999" cy="382708"/>
          </a:xfrm>
        </p:spPr>
        <p:txBody>
          <a:bodyPr anchor="t">
            <a:normAutofit/>
          </a:bodyPr>
          <a:lstStyle>
            <a:lvl1pPr marL="0" indent="0">
              <a:lnSpc>
                <a:spcPts val="2300"/>
              </a:lnSpc>
              <a:spcBef>
                <a:spcPts val="0"/>
              </a:spcBef>
              <a:buNone/>
              <a:defRPr sz="2000" b="0" i="0">
                <a:solidFill>
                  <a:schemeClr val="bg1"/>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a:t>Fare clic per modificare gli stili del testo dello schema</a:t>
            </a:r>
          </a:p>
        </p:txBody>
      </p:sp>
      <p:sp>
        <p:nvSpPr>
          <p:cNvPr id="12" name="Rettangolo 11"/>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prstClr val="white"/>
              </a:solidFill>
            </a:endParaRPr>
          </a:p>
        </p:txBody>
      </p:sp>
      <p:pic>
        <p:nvPicPr>
          <p:cNvPr id="15"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
        <p:nvSpPr>
          <p:cNvPr id="20" name="Segnaposto data 3"/>
          <p:cNvSpPr>
            <a:spLocks noGrp="1"/>
          </p:cNvSpPr>
          <p:nvPr>
            <p:ph type="dt" sz="half" idx="2"/>
          </p:nvPr>
        </p:nvSpPr>
        <p:spPr>
          <a:xfrm>
            <a:off x="4236740"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fld id="{61B76EF1-E03A-45A6-81ED-7871EFCDFF59}" type="datetime1">
              <a:rPr lang="it-IT" smtClean="0">
                <a:solidFill>
                  <a:srgbClr val="EEECE1"/>
                </a:solidFill>
              </a:rPr>
              <a:pPr/>
              <a:t>25/11/2024</a:t>
            </a:fld>
            <a:endParaRPr lang="it-IT" dirty="0">
              <a:solidFill>
                <a:srgbClr val="EEECE1"/>
              </a:solidFill>
            </a:endParaRPr>
          </a:p>
        </p:txBody>
      </p:sp>
      <p:sp>
        <p:nvSpPr>
          <p:cNvPr id="21"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solidFill>
                  <a:srgbClr val="EEECE1"/>
                </a:solidFill>
              </a:rPr>
              <a:pPr/>
              <a:t>‹N›</a:t>
            </a:fld>
            <a:endParaRPr lang="it-IT" dirty="0">
              <a:solidFill>
                <a:srgbClr val="EEECE1"/>
              </a:solidFill>
            </a:endParaRPr>
          </a:p>
        </p:txBody>
      </p:sp>
    </p:spTree>
    <p:extLst>
      <p:ext uri="{BB962C8B-B14F-4D97-AF65-F5344CB8AC3E}">
        <p14:creationId xmlns:p14="http://schemas.microsoft.com/office/powerpoint/2010/main" val="38881873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sto e Immagini 1">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lvl1pPr>
              <a:defRPr>
                <a:solidFill>
                  <a:schemeClr val="bg2"/>
                </a:solidFill>
              </a:defRPr>
            </a:lvl1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5" name="Segnaposto data 3"/>
          <p:cNvSpPr>
            <a:spLocks noGrp="1"/>
          </p:cNvSpPr>
          <p:nvPr>
            <p:ph type="dt" sz="half" idx="2"/>
          </p:nvPr>
        </p:nvSpPr>
        <p:spPr>
          <a:xfrm>
            <a:off x="4236740"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fld id="{61B76EF1-E03A-45A6-81ED-7871EFCDFF59}" type="datetime1">
              <a:rPr lang="it-IT" smtClean="0">
                <a:solidFill>
                  <a:srgbClr val="EEECE1"/>
                </a:solidFill>
              </a:rPr>
              <a:pPr/>
              <a:t>25/11/2024</a:t>
            </a:fld>
            <a:endParaRPr lang="it-IT" dirty="0">
              <a:solidFill>
                <a:srgbClr val="EEECE1"/>
              </a:solidFill>
            </a:endParaRPr>
          </a:p>
        </p:txBody>
      </p:sp>
      <p:sp>
        <p:nvSpPr>
          <p:cNvPr id="16"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solidFill>
                  <a:srgbClr val="EEECE1"/>
                </a:solidFill>
              </a:rPr>
              <a:pPr/>
              <a:t>‹N›</a:t>
            </a:fld>
            <a:endParaRPr lang="it-IT" dirty="0">
              <a:solidFill>
                <a:srgbClr val="EEECE1"/>
              </a:solidFill>
            </a:endParaRPr>
          </a:p>
        </p:txBody>
      </p:sp>
      <p:sp>
        <p:nvSpPr>
          <p:cNvPr id="17" name="Segnaposto testo 2"/>
          <p:cNvSpPr>
            <a:spLocks noGrp="1"/>
          </p:cNvSpPr>
          <p:nvPr>
            <p:ph type="body" idx="13"/>
          </p:nvPr>
        </p:nvSpPr>
        <p:spPr>
          <a:xfrm>
            <a:off x="500062" y="622904"/>
            <a:ext cx="8143875" cy="365909"/>
          </a:xfrm>
        </p:spPr>
        <p:txBody>
          <a:bodyPr tIns="36000" bIns="36000" anchor="t" anchorCtr="0">
            <a:noAutofit/>
          </a:bodyPr>
          <a:lstStyle>
            <a:lvl1pPr marL="0" indent="0">
              <a:lnSpc>
                <a:spcPts val="2500"/>
              </a:lnSpc>
              <a:buNone/>
              <a:defRPr sz="20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8" name="Titolo 1"/>
          <p:cNvSpPr>
            <a:spLocks noGrp="1"/>
          </p:cNvSpPr>
          <p:nvPr>
            <p:ph type="title"/>
          </p:nvPr>
        </p:nvSpPr>
        <p:spPr>
          <a:xfrm>
            <a:off x="497129" y="151004"/>
            <a:ext cx="8162924" cy="444406"/>
          </a:xfrm>
        </p:spPr>
        <p:txBody>
          <a:bodyPr/>
          <a:lstStyle>
            <a:lvl1pPr>
              <a:defRPr sz="2800"/>
            </a:lvl1pPr>
          </a:lstStyle>
          <a:p>
            <a:r>
              <a:rPr lang="it-IT" dirty="0"/>
              <a:t>Fare clic per modificare stile</a:t>
            </a:r>
          </a:p>
        </p:txBody>
      </p:sp>
      <p:sp>
        <p:nvSpPr>
          <p:cNvPr id="10" name="Rettangolo 9"/>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prstClr val="white"/>
              </a:solidFill>
            </a:endParaRPr>
          </a:p>
        </p:txBody>
      </p:sp>
      <p:pic>
        <p:nvPicPr>
          <p:cNvPr id="11"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205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hiusura 2">
    <p:spTree>
      <p:nvGrpSpPr>
        <p:cNvPr id="1" name=""/>
        <p:cNvGrpSpPr/>
        <p:nvPr/>
      </p:nvGrpSpPr>
      <p:grpSpPr>
        <a:xfrm>
          <a:off x="0" y="0"/>
          <a:ext cx="0" cy="0"/>
          <a:chOff x="0" y="0"/>
          <a:chExt cx="0" cy="0"/>
        </a:xfrm>
      </p:grpSpPr>
      <p:sp>
        <p:nvSpPr>
          <p:cNvPr id="4" name="CasellaDiTesto 3"/>
          <p:cNvSpPr txBox="1"/>
          <p:nvPr userDrawn="1"/>
        </p:nvSpPr>
        <p:spPr>
          <a:xfrm>
            <a:off x="2331516" y="3417888"/>
            <a:ext cx="3135062" cy="769441"/>
          </a:xfrm>
          <a:prstGeom prst="rect">
            <a:avLst/>
          </a:prstGeom>
          <a:noFill/>
        </p:spPr>
        <p:txBody>
          <a:bodyPr wrap="square" lIns="0" tIns="0" rIns="0" bIns="0" rtlCol="0">
            <a:spAutoFit/>
          </a:bodyPr>
          <a:lstStyle/>
          <a:p>
            <a:pPr>
              <a:lnSpc>
                <a:spcPts val="1500"/>
              </a:lnSpc>
            </a:pPr>
            <a:r>
              <a:rPr lang="it-IT" sz="1000" dirty="0">
                <a:solidFill>
                  <a:srgbClr val="1F497D"/>
                </a:solidFill>
                <a:latin typeface="Arial"/>
                <a:cs typeface="Arial"/>
              </a:rPr>
              <a:t>via San Carlo, 8/20  - Modena </a:t>
            </a:r>
            <a:br>
              <a:rPr lang="it-IT" sz="1000" dirty="0">
                <a:solidFill>
                  <a:srgbClr val="1F497D"/>
                </a:solidFill>
                <a:latin typeface="Arial"/>
                <a:cs typeface="Arial"/>
              </a:rPr>
            </a:br>
            <a:r>
              <a:rPr lang="pl-PL" sz="1000" dirty="0">
                <a:solidFill>
                  <a:srgbClr val="1F497D"/>
                </a:solidFill>
                <a:latin typeface="Arial"/>
                <a:cs typeface="Arial"/>
              </a:rPr>
              <a:t>Telefono 059 20.21.111</a:t>
            </a:r>
          </a:p>
          <a:p>
            <a:pPr>
              <a:lnSpc>
                <a:spcPts val="1500"/>
              </a:lnSpc>
            </a:pPr>
            <a:r>
              <a:rPr lang="pl-PL" sz="1000" dirty="0">
                <a:solidFill>
                  <a:srgbClr val="1F497D"/>
                </a:solidFill>
                <a:latin typeface="Arial"/>
                <a:cs typeface="Arial"/>
              </a:rPr>
              <a:t>Fax 059 20.22.033</a:t>
            </a:r>
          </a:p>
          <a:p>
            <a:pPr>
              <a:lnSpc>
                <a:spcPts val="1500"/>
              </a:lnSpc>
            </a:pPr>
            <a:r>
              <a:rPr lang="pl-PL" sz="1000" dirty="0">
                <a:solidFill>
                  <a:srgbClr val="1F497D"/>
                </a:solidFill>
                <a:latin typeface="Arial"/>
                <a:cs typeface="Arial"/>
              </a:rPr>
              <a:t>www.bper.it </a:t>
            </a:r>
          </a:p>
        </p:txBody>
      </p:sp>
      <p:sp>
        <p:nvSpPr>
          <p:cNvPr id="2" name="CasellaDiTesto 1"/>
          <p:cNvSpPr txBox="1"/>
          <p:nvPr userDrawn="1"/>
        </p:nvSpPr>
        <p:spPr>
          <a:xfrm>
            <a:off x="9892632" y="2847474"/>
            <a:ext cx="184666" cy="369332"/>
          </a:xfrm>
          <a:prstGeom prst="rect">
            <a:avLst/>
          </a:prstGeom>
          <a:noFill/>
        </p:spPr>
        <p:txBody>
          <a:bodyPr wrap="none" rtlCol="0">
            <a:spAutoFit/>
          </a:bodyPr>
          <a:lstStyle/>
          <a:p>
            <a:endParaRPr lang="it-IT" dirty="0">
              <a:solidFill>
                <a:prstClr val="black"/>
              </a:solidFill>
            </a:endParaRPr>
          </a:p>
        </p:txBody>
      </p:sp>
      <p:pic>
        <p:nvPicPr>
          <p:cNvPr id="5" name="Immagine 4" descr="EXE_BPER Banca_Logotipo_V Colori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5688" y="2614613"/>
            <a:ext cx="1800000" cy="797938"/>
          </a:xfrm>
          <a:prstGeom prst="rect">
            <a:avLst/>
          </a:prstGeom>
        </p:spPr>
      </p:pic>
    </p:spTree>
    <p:extLst>
      <p:ext uri="{BB962C8B-B14F-4D97-AF65-F5344CB8AC3E}">
        <p14:creationId xmlns:p14="http://schemas.microsoft.com/office/powerpoint/2010/main" val="1897393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hiusura 2">
    <p:spTree>
      <p:nvGrpSpPr>
        <p:cNvPr id="1" name=""/>
        <p:cNvGrpSpPr/>
        <p:nvPr/>
      </p:nvGrpSpPr>
      <p:grpSpPr>
        <a:xfrm>
          <a:off x="0" y="0"/>
          <a:ext cx="0" cy="0"/>
          <a:chOff x="0" y="0"/>
          <a:chExt cx="0" cy="0"/>
        </a:xfrm>
      </p:grpSpPr>
      <p:sp>
        <p:nvSpPr>
          <p:cNvPr id="4" name="CasellaDiTesto 3"/>
          <p:cNvSpPr txBox="1"/>
          <p:nvPr/>
        </p:nvSpPr>
        <p:spPr>
          <a:xfrm>
            <a:off x="2331517" y="3417889"/>
            <a:ext cx="3135061" cy="718145"/>
          </a:xfrm>
          <a:prstGeom prst="rect">
            <a:avLst/>
          </a:prstGeom>
          <a:noFill/>
        </p:spPr>
        <p:txBody>
          <a:bodyPr wrap="square" lIns="0" tIns="0" rIns="0" bIns="0" rtlCol="0">
            <a:spAutoFit/>
          </a:bodyPr>
          <a:lstStyle/>
          <a:p>
            <a:pPr defTabSz="913910">
              <a:lnSpc>
                <a:spcPts val="1428"/>
              </a:lnSpc>
            </a:pPr>
            <a:r>
              <a:rPr lang="it-IT" sz="1000" dirty="0">
                <a:solidFill>
                  <a:srgbClr val="005157"/>
                </a:solidFill>
                <a:cs typeface="Arial"/>
              </a:rPr>
              <a:t>via San Carlo, 8/20  - Modena </a:t>
            </a:r>
            <a:br>
              <a:rPr lang="it-IT" sz="1000" dirty="0">
                <a:solidFill>
                  <a:srgbClr val="005157"/>
                </a:solidFill>
                <a:cs typeface="Arial"/>
              </a:rPr>
            </a:br>
            <a:r>
              <a:rPr lang="pl-PL" sz="1000" dirty="0">
                <a:solidFill>
                  <a:srgbClr val="005157"/>
                </a:solidFill>
                <a:cs typeface="Arial"/>
              </a:rPr>
              <a:t>Telefono 059 20.21.111</a:t>
            </a:r>
          </a:p>
          <a:p>
            <a:pPr defTabSz="913910">
              <a:lnSpc>
                <a:spcPts val="1428"/>
              </a:lnSpc>
            </a:pPr>
            <a:r>
              <a:rPr lang="pl-PL" sz="1000" dirty="0">
                <a:solidFill>
                  <a:srgbClr val="005157"/>
                </a:solidFill>
                <a:cs typeface="Arial"/>
              </a:rPr>
              <a:t>Fax 059 20.22.033</a:t>
            </a:r>
          </a:p>
          <a:p>
            <a:pPr defTabSz="913910">
              <a:lnSpc>
                <a:spcPts val="1428"/>
              </a:lnSpc>
            </a:pPr>
            <a:r>
              <a:rPr lang="pl-PL" sz="1000" dirty="0">
                <a:solidFill>
                  <a:srgbClr val="005157"/>
                </a:solidFill>
                <a:cs typeface="Arial"/>
              </a:rPr>
              <a:t>www.bper.it </a:t>
            </a:r>
          </a:p>
        </p:txBody>
      </p:sp>
      <p:sp>
        <p:nvSpPr>
          <p:cNvPr id="2" name="CasellaDiTesto 1"/>
          <p:cNvSpPr txBox="1"/>
          <p:nvPr/>
        </p:nvSpPr>
        <p:spPr>
          <a:xfrm>
            <a:off x="9892633" y="2847474"/>
            <a:ext cx="168130" cy="376420"/>
          </a:xfrm>
          <a:prstGeom prst="rect">
            <a:avLst/>
          </a:prstGeom>
          <a:noFill/>
        </p:spPr>
        <p:txBody>
          <a:bodyPr wrap="none" lIns="83220" tIns="41610" rIns="83220" bIns="41610" rtlCol="0">
            <a:spAutoFit/>
          </a:bodyPr>
          <a:lstStyle/>
          <a:p>
            <a:pPr defTabSz="913910"/>
            <a:endParaRPr lang="it-IT" sz="1900" dirty="0">
              <a:solidFill>
                <a:prstClr val="black"/>
              </a:solidFill>
            </a:endParaRPr>
          </a:p>
        </p:txBody>
      </p:sp>
      <p:pic>
        <p:nvPicPr>
          <p:cNvPr id="5" name="Immagine 4" descr="EXE_BPER Banca_Logotipo_V Colori_Pos_RG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688" y="2614614"/>
            <a:ext cx="1800000" cy="797938"/>
          </a:xfrm>
          <a:prstGeom prst="rect">
            <a:avLst/>
          </a:prstGeom>
        </p:spPr>
      </p:pic>
      <p:sp>
        <p:nvSpPr>
          <p:cNvPr id="6" name="Segnaposto numero diapositiva 5"/>
          <p:cNvSpPr>
            <a:spLocks noGrp="1"/>
          </p:cNvSpPr>
          <p:nvPr>
            <p:ph type="sldNum" sz="quarter" idx="4"/>
          </p:nvPr>
        </p:nvSpPr>
        <p:spPr>
          <a:xfrm>
            <a:off x="8505674" y="6512055"/>
            <a:ext cx="424794" cy="275434"/>
          </a:xfrm>
          <a:prstGeom prst="rect">
            <a:avLst/>
          </a:prstGeom>
        </p:spPr>
        <p:txBody>
          <a:bodyPr vert="horz" lIns="0" tIns="32764" rIns="0" bIns="32764" rtlCol="0" anchor="t"/>
          <a:lstStyle>
            <a:lvl1pPr algn="r">
              <a:defRPr sz="1000">
                <a:solidFill>
                  <a:schemeClr val="bg2"/>
                </a:solidFill>
                <a:latin typeface="Arial"/>
                <a:cs typeface="Arial"/>
              </a:defRPr>
            </a:lvl1pPr>
          </a:lstStyle>
          <a:p>
            <a:fld id="{C387466B-976A-AB41-B23A-986E24A2778A}" type="slidenum">
              <a:rPr lang="it-IT" smtClean="0">
                <a:solidFill>
                  <a:srgbClr val="00AE65"/>
                </a:solidFill>
              </a:rPr>
              <a:pPr/>
              <a:t>‹N›</a:t>
            </a:fld>
            <a:endParaRPr lang="it-IT" dirty="0">
              <a:solidFill>
                <a:srgbClr val="00AE65"/>
              </a:solidFill>
            </a:endParaRPr>
          </a:p>
        </p:txBody>
      </p:sp>
    </p:spTree>
    <p:extLst>
      <p:ext uri="{BB962C8B-B14F-4D97-AF65-F5344CB8AC3E}">
        <p14:creationId xmlns:p14="http://schemas.microsoft.com/office/powerpoint/2010/main" val="27271406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sto e immagini 2">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04825" y="1983909"/>
            <a:ext cx="8181975" cy="450065"/>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4" name="Segnaposto testo 2"/>
          <p:cNvSpPr>
            <a:spLocks noGrp="1"/>
          </p:cNvSpPr>
          <p:nvPr>
            <p:ph idx="13"/>
          </p:nvPr>
        </p:nvSpPr>
        <p:spPr>
          <a:xfrm>
            <a:off x="504825" y="2445724"/>
            <a:ext cx="8198908" cy="3158861"/>
          </a:xfrm>
          <a:prstGeom prst="rect">
            <a:avLst/>
          </a:prstGeom>
        </p:spPr>
        <p:txBody>
          <a:bodyPr vert="horz" lIns="0" tIns="45720" rIns="0" bIns="45720" rtlCol="0">
            <a:normAutofit/>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1" name="Rettangolo 10"/>
          <p:cNvSpPr/>
          <p:nvPr userDrawn="1"/>
        </p:nvSpPr>
        <p:spPr>
          <a:xfrm>
            <a:off x="0" y="6138000"/>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0"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73956" y="6234681"/>
            <a:ext cx="964608" cy="580803"/>
          </a:xfrm>
          <a:prstGeom prst="rect">
            <a:avLst/>
          </a:prstGeom>
          <a:noFill/>
          <a:extLst>
            <a:ext uri="{909E8E84-426E-40DD-AFC4-6F175D3DCCD1}">
              <a14:hiddenFill xmlns:a14="http://schemas.microsoft.com/office/drawing/2010/main">
                <a:solidFill>
                  <a:srgbClr val="FFFFFF"/>
                </a:solidFill>
              </a14:hiddenFill>
            </a:ext>
          </a:extLst>
        </p:spPr>
      </p:pic>
      <p:sp>
        <p:nvSpPr>
          <p:cNvPr id="16"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pPr/>
              <a:t>‹N›</a:t>
            </a:fld>
            <a:endParaRPr lang="it-IT" dirty="0"/>
          </a:p>
        </p:txBody>
      </p:sp>
      <p:sp>
        <p:nvSpPr>
          <p:cNvPr id="17" name="Segnaposto testo 2"/>
          <p:cNvSpPr>
            <a:spLocks noGrp="1"/>
          </p:cNvSpPr>
          <p:nvPr>
            <p:ph type="body" idx="14"/>
          </p:nvPr>
        </p:nvSpPr>
        <p:spPr>
          <a:xfrm>
            <a:off x="496655" y="1069509"/>
            <a:ext cx="8143875" cy="708747"/>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8" name="Titolo 1"/>
          <p:cNvSpPr>
            <a:spLocks noGrp="1"/>
          </p:cNvSpPr>
          <p:nvPr>
            <p:ph type="title"/>
          </p:nvPr>
        </p:nvSpPr>
        <p:spPr>
          <a:xfrm>
            <a:off x="497129" y="501895"/>
            <a:ext cx="8162924" cy="725027"/>
          </a:xfrm>
        </p:spPr>
        <p:txBody>
          <a:bodyPr/>
          <a:lstStyle>
            <a:lvl1pPr>
              <a:defRPr/>
            </a:lvl1pPr>
          </a:lstStyle>
          <a:p>
            <a:r>
              <a:rPr lang="it-IT" dirty="0"/>
              <a:t>Fare clic per modificare stile</a:t>
            </a:r>
          </a:p>
        </p:txBody>
      </p:sp>
      <p:sp>
        <p:nvSpPr>
          <p:cNvPr id="12" name="Segnaposto data 3"/>
          <p:cNvSpPr>
            <a:spLocks noGrp="1"/>
          </p:cNvSpPr>
          <p:nvPr>
            <p:ph type="dt" sz="half" idx="2"/>
          </p:nvPr>
        </p:nvSpPr>
        <p:spPr>
          <a:xfrm>
            <a:off x="4236748"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r>
              <a:rPr lang="it-IT"/>
              <a:t>28/04/2015</a:t>
            </a:r>
            <a:endParaRPr lang="it-IT" dirty="0"/>
          </a:p>
        </p:txBody>
      </p:sp>
    </p:spTree>
    <p:extLst>
      <p:ext uri="{BB962C8B-B14F-4D97-AF65-F5344CB8AC3E}">
        <p14:creationId xmlns:p14="http://schemas.microsoft.com/office/powerpoint/2010/main" val="2823364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Confronto 2">
  <p:cSld name="1_Confronto 2">
    <p:spTree>
      <p:nvGrpSpPr>
        <p:cNvPr id="1" name="Shape 51"/>
        <p:cNvGrpSpPr/>
        <p:nvPr/>
      </p:nvGrpSpPr>
      <p:grpSpPr>
        <a:xfrm>
          <a:off x="0" y="0"/>
          <a:ext cx="0" cy="0"/>
          <a:chOff x="0" y="0"/>
          <a:chExt cx="0" cy="0"/>
        </a:xfrm>
      </p:grpSpPr>
      <p:sp>
        <p:nvSpPr>
          <p:cNvPr id="52" name="Google Shape;52;p143"/>
          <p:cNvSpPr txBox="1">
            <a:spLocks noGrp="1"/>
          </p:cNvSpPr>
          <p:nvPr>
            <p:ph type="body" idx="1"/>
          </p:nvPr>
        </p:nvSpPr>
        <p:spPr>
          <a:xfrm>
            <a:off x="504825" y="1983893"/>
            <a:ext cx="3780000" cy="1072045"/>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3" name="Google Shape;53;p143"/>
          <p:cNvSpPr txBox="1">
            <a:spLocks noGrp="1"/>
          </p:cNvSpPr>
          <p:nvPr>
            <p:ph type="body" idx="2"/>
          </p:nvPr>
        </p:nvSpPr>
        <p:spPr>
          <a:xfrm>
            <a:off x="504825" y="315512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6866"/>
              </a:lnSpc>
              <a:spcBef>
                <a:spcPts val="300"/>
              </a:spcBef>
              <a:spcAft>
                <a:spcPts val="0"/>
              </a:spcAft>
              <a:buSzPts val="1500"/>
              <a:buNone/>
              <a:defRPr>
                <a:solidFill>
                  <a:srgbClr val="262626"/>
                </a:solidFill>
              </a:defRPr>
            </a:lvl1pPr>
            <a:lvl2pPr marL="914400" lvl="1" indent="-228600" algn="l">
              <a:lnSpc>
                <a:spcPct val="126866"/>
              </a:lnSpc>
              <a:spcBef>
                <a:spcPts val="571"/>
              </a:spcBef>
              <a:spcAft>
                <a:spcPts val="0"/>
              </a:spcAft>
              <a:buSzPts val="1500"/>
              <a:buNone/>
              <a:defRPr>
                <a:solidFill>
                  <a:srgbClr val="262626"/>
                </a:solidFill>
              </a:defRPr>
            </a:lvl2pPr>
            <a:lvl3pPr marL="1371600" lvl="2" indent="-298450" algn="l">
              <a:lnSpc>
                <a:spcPct val="173000"/>
              </a:lnSpc>
              <a:spcBef>
                <a:spcPts val="0"/>
              </a:spcBef>
              <a:spcAft>
                <a:spcPts val="0"/>
              </a:spcAft>
              <a:buSzPts val="1100"/>
              <a:buChar char="▪"/>
              <a:defRPr>
                <a:solidFill>
                  <a:srgbClr val="262626"/>
                </a:solidFill>
              </a:defRPr>
            </a:lvl3pPr>
            <a:lvl4pPr marL="1828800" lvl="3" indent="-298450" algn="l">
              <a:lnSpc>
                <a:spcPct val="173000"/>
              </a:lnSpc>
              <a:spcBef>
                <a:spcPts val="0"/>
              </a:spcBef>
              <a:spcAft>
                <a:spcPts val="0"/>
              </a:spcAft>
              <a:buSzPts val="1100"/>
              <a:buChar char="▪"/>
              <a:defRPr>
                <a:solidFill>
                  <a:srgbClr val="262626"/>
                </a:solidFill>
              </a:defRPr>
            </a:lvl4pPr>
            <a:lvl5pPr marL="2286000" lvl="4" indent="-298450" algn="l">
              <a:lnSpc>
                <a:spcPct val="173000"/>
              </a:lnSpc>
              <a:spcBef>
                <a:spcPts val="0"/>
              </a:spcBef>
              <a:spcAft>
                <a:spcPts val="0"/>
              </a:spcAft>
              <a:buSzPts val="11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4" name="Google Shape;54;p143"/>
          <p:cNvSpPr txBox="1">
            <a:spLocks noGrp="1"/>
          </p:cNvSpPr>
          <p:nvPr>
            <p:ph type="body" idx="3"/>
          </p:nvPr>
        </p:nvSpPr>
        <p:spPr>
          <a:xfrm>
            <a:off x="4874798" y="1983893"/>
            <a:ext cx="3780000" cy="1080000"/>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5" name="Google Shape;55;p143"/>
          <p:cNvSpPr txBox="1">
            <a:spLocks noGrp="1"/>
          </p:cNvSpPr>
          <p:nvPr>
            <p:ph type="body" idx="4"/>
          </p:nvPr>
        </p:nvSpPr>
        <p:spPr>
          <a:xfrm>
            <a:off x="4874798" y="308457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6866"/>
              </a:lnSpc>
              <a:spcBef>
                <a:spcPts val="300"/>
              </a:spcBef>
              <a:spcAft>
                <a:spcPts val="0"/>
              </a:spcAft>
              <a:buSzPts val="1500"/>
              <a:buNone/>
              <a:defRPr>
                <a:solidFill>
                  <a:srgbClr val="262626"/>
                </a:solidFill>
              </a:defRPr>
            </a:lvl1pPr>
            <a:lvl2pPr marL="914400" lvl="1" indent="-228600" algn="l">
              <a:lnSpc>
                <a:spcPct val="126866"/>
              </a:lnSpc>
              <a:spcBef>
                <a:spcPts val="571"/>
              </a:spcBef>
              <a:spcAft>
                <a:spcPts val="0"/>
              </a:spcAft>
              <a:buSzPts val="1500"/>
              <a:buNone/>
              <a:defRPr>
                <a:solidFill>
                  <a:srgbClr val="262626"/>
                </a:solidFill>
              </a:defRPr>
            </a:lvl2pPr>
            <a:lvl3pPr marL="1371600" lvl="2" indent="-298450" algn="l">
              <a:lnSpc>
                <a:spcPct val="173000"/>
              </a:lnSpc>
              <a:spcBef>
                <a:spcPts val="0"/>
              </a:spcBef>
              <a:spcAft>
                <a:spcPts val="0"/>
              </a:spcAft>
              <a:buSzPts val="1100"/>
              <a:buChar char="▪"/>
              <a:defRPr>
                <a:solidFill>
                  <a:srgbClr val="262626"/>
                </a:solidFill>
              </a:defRPr>
            </a:lvl3pPr>
            <a:lvl4pPr marL="1828800" lvl="3" indent="-298450" algn="l">
              <a:lnSpc>
                <a:spcPct val="173000"/>
              </a:lnSpc>
              <a:spcBef>
                <a:spcPts val="0"/>
              </a:spcBef>
              <a:spcAft>
                <a:spcPts val="0"/>
              </a:spcAft>
              <a:buSzPts val="1100"/>
              <a:buChar char="▪"/>
              <a:defRPr>
                <a:solidFill>
                  <a:srgbClr val="262626"/>
                </a:solidFill>
              </a:defRPr>
            </a:lvl4pPr>
            <a:lvl5pPr marL="2286000" lvl="4" indent="-298450" algn="l">
              <a:lnSpc>
                <a:spcPct val="173000"/>
              </a:lnSpc>
              <a:spcBef>
                <a:spcPts val="0"/>
              </a:spcBef>
              <a:spcAft>
                <a:spcPts val="0"/>
              </a:spcAft>
              <a:buSzPts val="11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143"/>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marR="0" lvl="0" algn="l" rtl="0">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7" name="Google Shape;57;p143"/>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a:solidFill>
                  <a:schemeClr val="lt2"/>
                </a:solidFill>
                <a:latin typeface="Arial"/>
                <a:ea typeface="Arial"/>
                <a:cs typeface="Arial"/>
                <a:sym typeface="Arial"/>
              </a:defRPr>
            </a:lvl1pPr>
            <a:lvl2pPr marL="0" lvl="1" indent="0" algn="r">
              <a:spcBef>
                <a:spcPts val="0"/>
              </a:spcBef>
              <a:buNone/>
              <a:defRPr sz="1000">
                <a:solidFill>
                  <a:schemeClr val="lt2"/>
                </a:solidFill>
                <a:latin typeface="Arial"/>
                <a:ea typeface="Arial"/>
                <a:cs typeface="Arial"/>
                <a:sym typeface="Arial"/>
              </a:defRPr>
            </a:lvl2pPr>
            <a:lvl3pPr marL="0" lvl="2" indent="0" algn="r">
              <a:spcBef>
                <a:spcPts val="0"/>
              </a:spcBef>
              <a:buNone/>
              <a:defRPr sz="1000">
                <a:solidFill>
                  <a:schemeClr val="lt2"/>
                </a:solidFill>
                <a:latin typeface="Arial"/>
                <a:ea typeface="Arial"/>
                <a:cs typeface="Arial"/>
                <a:sym typeface="Arial"/>
              </a:defRPr>
            </a:lvl3pPr>
            <a:lvl4pPr marL="0" lvl="3" indent="0" algn="r">
              <a:spcBef>
                <a:spcPts val="0"/>
              </a:spcBef>
              <a:buNone/>
              <a:defRPr sz="1000">
                <a:solidFill>
                  <a:schemeClr val="lt2"/>
                </a:solidFill>
                <a:latin typeface="Arial"/>
                <a:ea typeface="Arial"/>
                <a:cs typeface="Arial"/>
                <a:sym typeface="Arial"/>
              </a:defRPr>
            </a:lvl4pPr>
            <a:lvl5pPr marL="0" lvl="4" indent="0" algn="r">
              <a:spcBef>
                <a:spcPts val="0"/>
              </a:spcBef>
              <a:buNone/>
              <a:defRPr sz="1000">
                <a:solidFill>
                  <a:schemeClr val="lt2"/>
                </a:solidFill>
                <a:latin typeface="Arial"/>
                <a:ea typeface="Arial"/>
                <a:cs typeface="Arial"/>
                <a:sym typeface="Arial"/>
              </a:defRPr>
            </a:lvl5pPr>
            <a:lvl6pPr marL="0" lvl="5" indent="0" algn="r">
              <a:spcBef>
                <a:spcPts val="0"/>
              </a:spcBef>
              <a:buNone/>
              <a:defRPr sz="1000">
                <a:solidFill>
                  <a:schemeClr val="lt2"/>
                </a:solidFill>
                <a:latin typeface="Arial"/>
                <a:ea typeface="Arial"/>
                <a:cs typeface="Arial"/>
                <a:sym typeface="Arial"/>
              </a:defRPr>
            </a:lvl6pPr>
            <a:lvl7pPr marL="0" lvl="6" indent="0" algn="r">
              <a:spcBef>
                <a:spcPts val="0"/>
              </a:spcBef>
              <a:buNone/>
              <a:defRPr sz="1000">
                <a:solidFill>
                  <a:schemeClr val="lt2"/>
                </a:solidFill>
                <a:latin typeface="Arial"/>
                <a:ea typeface="Arial"/>
                <a:cs typeface="Arial"/>
                <a:sym typeface="Arial"/>
              </a:defRPr>
            </a:lvl7pPr>
            <a:lvl8pPr marL="0" lvl="7" indent="0" algn="r">
              <a:spcBef>
                <a:spcPts val="0"/>
              </a:spcBef>
              <a:buNone/>
              <a:defRPr sz="1000">
                <a:solidFill>
                  <a:schemeClr val="lt2"/>
                </a:solidFill>
                <a:latin typeface="Arial"/>
                <a:ea typeface="Arial"/>
                <a:cs typeface="Arial"/>
                <a:sym typeface="Arial"/>
              </a:defRPr>
            </a:lvl8pPr>
            <a:lvl9pPr marL="0" lvl="8" indent="0" algn="r">
              <a:spcBef>
                <a:spcPts val="0"/>
              </a:spcBef>
              <a:buNone/>
              <a:defRPr sz="1000">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58" name="Google Shape;58;p143"/>
          <p:cNvSpPr/>
          <p:nvPr/>
        </p:nvSpPr>
        <p:spPr>
          <a:xfrm>
            <a:off x="0" y="6254963"/>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9" name="Google Shape;59;p143"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t="11440"/>
          <a:stretch/>
        </p:blipFill>
        <p:spPr>
          <a:xfrm>
            <a:off x="173956" y="6311741"/>
            <a:ext cx="964608" cy="514360"/>
          </a:xfrm>
          <a:prstGeom prst="rect">
            <a:avLst/>
          </a:prstGeom>
          <a:noFill/>
          <a:ln>
            <a:noFill/>
          </a:ln>
        </p:spPr>
      </p:pic>
      <p:sp>
        <p:nvSpPr>
          <p:cNvPr id="60" name="Google Shape;60;p143"/>
          <p:cNvSpPr txBox="1">
            <a:spLocks noGrp="1"/>
          </p:cNvSpPr>
          <p:nvPr>
            <p:ph type="body" idx="5"/>
          </p:nvPr>
        </p:nvSpPr>
        <p:spPr>
          <a:xfrm>
            <a:off x="500062" y="612271"/>
            <a:ext cx="8143875" cy="365909"/>
          </a:xfrm>
          <a:prstGeom prst="rect">
            <a:avLst/>
          </a:prstGeom>
          <a:noFill/>
          <a:ln>
            <a:noFill/>
          </a:ln>
        </p:spPr>
        <p:txBody>
          <a:bodyPr spcFirstLastPara="1" wrap="square" lIns="0" tIns="36000" rIns="0" bIns="36000" anchor="t" anchorCtr="0">
            <a:noAutofit/>
          </a:bodyPr>
          <a:lstStyle>
            <a:lvl1pPr marL="457200" lvl="0" indent="-228600" algn="l">
              <a:lnSpc>
                <a:spcPct val="125000"/>
              </a:lnSpc>
              <a:spcBef>
                <a:spcPts val="400"/>
              </a:spcBef>
              <a:spcAft>
                <a:spcPts val="0"/>
              </a:spcAft>
              <a:buSzPts val="2000"/>
              <a:buNone/>
              <a:defRPr sz="20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61" name="Google Shape;61;p143"/>
          <p:cNvSpPr txBox="1">
            <a:spLocks noGrp="1"/>
          </p:cNvSpPr>
          <p:nvPr>
            <p:ph type="title"/>
          </p:nvPr>
        </p:nvSpPr>
        <p:spPr>
          <a:xfrm>
            <a:off x="497129" y="140371"/>
            <a:ext cx="8162924" cy="444406"/>
          </a:xfrm>
          <a:prstGeom prst="rect">
            <a:avLst/>
          </a:prstGeom>
          <a:noFill/>
          <a:ln>
            <a:noFill/>
          </a:ln>
        </p:spPr>
        <p:txBody>
          <a:bodyPr spcFirstLastPara="1" wrap="square" lIns="0" tIns="0" rIns="0" bIns="0" anchor="t" anchorCtr="0">
            <a:noAutofit/>
          </a:bodyPr>
          <a:lstStyle>
            <a:lvl1pPr lvl="0" algn="l">
              <a:lnSpc>
                <a:spcPct val="135964"/>
              </a:lnSpc>
              <a:spcBef>
                <a:spcPts val="0"/>
              </a:spcBef>
              <a:spcAft>
                <a:spcPts val="0"/>
              </a:spcAft>
              <a:buClr>
                <a:schemeClr val="dk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500366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sto semplice">
    <p:spTree>
      <p:nvGrpSpPr>
        <p:cNvPr id="1" name=""/>
        <p:cNvGrpSpPr/>
        <p:nvPr/>
      </p:nvGrpSpPr>
      <p:grpSpPr>
        <a:xfrm>
          <a:off x="0" y="0"/>
          <a:ext cx="0" cy="0"/>
          <a:chOff x="0" y="0"/>
          <a:chExt cx="0" cy="0"/>
        </a:xfrm>
      </p:grpSpPr>
      <p:sp>
        <p:nvSpPr>
          <p:cNvPr id="3" name="Segnaposto testo 3">
            <a:extLst>
              <a:ext uri="{FF2B5EF4-FFF2-40B4-BE49-F238E27FC236}">
                <a16:creationId xmlns:a16="http://schemas.microsoft.com/office/drawing/2014/main" id="{E78E0813-822B-067A-91B3-64E5452EF19F}"/>
              </a:ext>
            </a:extLst>
          </p:cNvPr>
          <p:cNvSpPr>
            <a:spLocks noGrp="1"/>
          </p:cNvSpPr>
          <p:nvPr>
            <p:ph type="body" sz="quarter" idx="10" hasCustomPrompt="1"/>
          </p:nvPr>
        </p:nvSpPr>
        <p:spPr>
          <a:xfrm>
            <a:off x="313473" y="437349"/>
            <a:ext cx="5770621" cy="346249"/>
          </a:xfrm>
          <a:prstGeom prst="rect">
            <a:avLst/>
          </a:prstGeom>
        </p:spPr>
        <p:txBody>
          <a:bodyPr wrap="square">
            <a:spAutoFit/>
          </a:bodyPr>
          <a:lstStyle>
            <a:lvl1pPr marL="0" indent="0">
              <a:buNone/>
              <a:defRPr b="1" i="0">
                <a:solidFill>
                  <a:srgbClr val="005157"/>
                </a:solidFill>
                <a:latin typeface="Arial" panose="020B0604020202020204" pitchFamily="34" charset="0"/>
                <a:cs typeface="Arial" panose="020B0604020202020204" pitchFamily="34" charset="0"/>
              </a:defRPr>
            </a:lvl1pPr>
          </a:lstStyle>
          <a:p>
            <a:pPr lvl="0"/>
            <a:r>
              <a:rPr lang="it-IT" dirty="0"/>
              <a:t>Titolo diapositiva</a:t>
            </a:r>
          </a:p>
        </p:txBody>
      </p:sp>
      <p:sp>
        <p:nvSpPr>
          <p:cNvPr id="7" name="Segnaposto testo 3">
            <a:extLst>
              <a:ext uri="{FF2B5EF4-FFF2-40B4-BE49-F238E27FC236}">
                <a16:creationId xmlns:a16="http://schemas.microsoft.com/office/drawing/2014/main" id="{8C52025E-A055-A1BE-54EE-D264ED94BFAE}"/>
              </a:ext>
            </a:extLst>
          </p:cNvPr>
          <p:cNvSpPr>
            <a:spLocks noGrp="1"/>
          </p:cNvSpPr>
          <p:nvPr>
            <p:ph type="body" sz="quarter" idx="11" hasCustomPrompt="1"/>
          </p:nvPr>
        </p:nvSpPr>
        <p:spPr>
          <a:xfrm>
            <a:off x="313473" y="928915"/>
            <a:ext cx="5770621" cy="269304"/>
          </a:xfrm>
          <a:prstGeom prst="rect">
            <a:avLst/>
          </a:prstGeom>
        </p:spPr>
        <p:txBody>
          <a:bodyPr wrap="square">
            <a:spAutoFit/>
          </a:bodyPr>
          <a:lstStyle>
            <a:lvl1pPr marL="0" indent="0">
              <a:buNone/>
              <a:defRPr sz="1200" b="0" i="0">
                <a:solidFill>
                  <a:srgbClr val="005157"/>
                </a:solidFill>
                <a:latin typeface="Arial" panose="020B0604020202020204" pitchFamily="34" charset="0"/>
                <a:cs typeface="Arial" panose="020B0604020202020204" pitchFamily="34" charset="0"/>
              </a:defRPr>
            </a:lvl1pPr>
          </a:lstStyle>
          <a:p>
            <a:pPr lvl="0"/>
            <a:r>
              <a:rPr lang="it-IT"/>
              <a:t>Sottotitolo diapositiva (opzionale)</a:t>
            </a:r>
          </a:p>
        </p:txBody>
      </p:sp>
      <p:pic>
        <p:nvPicPr>
          <p:cNvPr id="8" name="Immagine 7">
            <a:extLst>
              <a:ext uri="{FF2B5EF4-FFF2-40B4-BE49-F238E27FC236}">
                <a16:creationId xmlns:a16="http://schemas.microsoft.com/office/drawing/2014/main" id="{8053D21D-BFC5-AECF-AFA5-C91275328A36}"/>
              </a:ext>
            </a:extLst>
          </p:cNvPr>
          <p:cNvPicPr>
            <a:picLocks noChangeAspect="1"/>
          </p:cNvPicPr>
          <p:nvPr userDrawn="1"/>
        </p:nvPicPr>
        <p:blipFill>
          <a:blip r:embed="rId2"/>
          <a:srcRect/>
          <a:stretch/>
        </p:blipFill>
        <p:spPr>
          <a:xfrm>
            <a:off x="386954" y="6390845"/>
            <a:ext cx="501253" cy="159761"/>
          </a:xfrm>
          <a:prstGeom prst="rect">
            <a:avLst/>
          </a:prstGeom>
        </p:spPr>
      </p:pic>
      <p:sp>
        <p:nvSpPr>
          <p:cNvPr id="9" name="Segnaposto testo 3">
            <a:extLst>
              <a:ext uri="{FF2B5EF4-FFF2-40B4-BE49-F238E27FC236}">
                <a16:creationId xmlns:a16="http://schemas.microsoft.com/office/drawing/2014/main" id="{351F9378-B812-8623-1A01-3B8D3DA3CD16}"/>
              </a:ext>
            </a:extLst>
          </p:cNvPr>
          <p:cNvSpPr>
            <a:spLocks noGrp="1"/>
          </p:cNvSpPr>
          <p:nvPr>
            <p:ph type="body" sz="quarter" idx="14" hasCustomPrompt="1"/>
          </p:nvPr>
        </p:nvSpPr>
        <p:spPr>
          <a:xfrm>
            <a:off x="901800" y="6336892"/>
            <a:ext cx="3103426" cy="145424"/>
          </a:xfrm>
          <a:prstGeom prst="rect">
            <a:avLst/>
          </a:prstGeom>
        </p:spPr>
        <p:txBody>
          <a:bodyPr wrap="square" lIns="180000">
            <a:spAutoFit/>
          </a:bodyPr>
          <a:lstStyle>
            <a:lvl1pPr marL="0" indent="0" algn="l" defTabSz="685800" rtl="0" eaLnBrk="1" latinLnBrk="0" hangingPunct="1">
              <a:lnSpc>
                <a:spcPct val="90000"/>
              </a:lnSpc>
              <a:spcBef>
                <a:spcPts val="0"/>
              </a:spcBef>
              <a:buNone/>
              <a:defRPr lang="it-IT" sz="525" b="0" i="0" kern="1200" dirty="0">
                <a:solidFill>
                  <a:srgbClr val="667070"/>
                </a:solidFill>
                <a:latin typeface="KievitPro-Light" panose="020B0504020101020102" pitchFamily="34" charset="0"/>
                <a:ea typeface="+mn-ea"/>
                <a:cs typeface="+mn-cs"/>
              </a:defRPr>
            </a:lvl1pPr>
          </a:lstStyle>
          <a:p>
            <a:r>
              <a:rPr lang="it-IT" dirty="0">
                <a:solidFill>
                  <a:srgbClr val="667070"/>
                </a:solidFill>
                <a:latin typeface="Arial" panose="020B0604020202020204" pitchFamily="34" charset="0"/>
                <a:cs typeface="Arial" panose="020B0604020202020204" pitchFamily="34" charset="0"/>
              </a:rPr>
              <a:t>Titolo della presentazione | Sottotitolo della presentazione (opzionale)</a:t>
            </a:r>
            <a:br>
              <a:rPr lang="it-IT" dirty="0">
                <a:solidFill>
                  <a:srgbClr val="667070"/>
                </a:solidFill>
                <a:latin typeface="Arial" panose="020B0604020202020204" pitchFamily="34" charset="0"/>
                <a:cs typeface="Arial" panose="020B0604020202020204" pitchFamily="34" charset="0"/>
              </a:rPr>
            </a:br>
            <a:r>
              <a:rPr lang="it-IT" dirty="0">
                <a:solidFill>
                  <a:srgbClr val="667070"/>
                </a:solidFill>
                <a:latin typeface="Arial" panose="020B0604020202020204" pitchFamily="34" charset="0"/>
                <a:cs typeface="Arial" panose="020B0604020202020204" pitchFamily="34" charset="0"/>
              </a:rPr>
              <a:t>GG.MM.AAAA</a:t>
            </a:r>
          </a:p>
        </p:txBody>
      </p:sp>
      <p:sp>
        <p:nvSpPr>
          <p:cNvPr id="11" name="Slide Number">
            <a:extLst>
              <a:ext uri="{FF2B5EF4-FFF2-40B4-BE49-F238E27FC236}">
                <a16:creationId xmlns:a16="http://schemas.microsoft.com/office/drawing/2014/main" id="{2FC8657C-2059-5BCB-FBDC-DC1B23346FCB}"/>
              </a:ext>
            </a:extLst>
          </p:cNvPr>
          <p:cNvSpPr txBox="1">
            <a:spLocks/>
          </p:cNvSpPr>
          <p:nvPr userDrawn="1"/>
        </p:nvSpPr>
        <p:spPr>
          <a:xfrm>
            <a:off x="8254037" y="6453014"/>
            <a:ext cx="563078" cy="264186"/>
          </a:xfrm>
          <a:prstGeom prst="rect">
            <a:avLst/>
          </a:prstGeom>
        </p:spPr>
        <p:txBody>
          <a:bodyPr lIns="53576" tIns="53576" rIns="53576" bIns="53576" anchor="ctr"/>
          <a:lstStyle>
            <a:defPPr>
              <a:defRPr lang="it-IT"/>
            </a:defPPr>
            <a:lvl1pPr marL="0" algn="l" defTabSz="410765" rtl="0" eaLnBrk="1" latinLnBrk="0" hangingPunct="1">
              <a:defRPr sz="700" kern="1200">
                <a:solidFill>
                  <a:schemeClr val="tx1"/>
                </a:solidFill>
                <a:latin typeface="Avenir"/>
                <a:ea typeface="Avenir"/>
                <a:cs typeface="Avenir"/>
                <a:sym typeface="Avenir Roma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it-IT" sz="1050" b="0" i="0" smtClean="0">
                <a:solidFill>
                  <a:srgbClr val="005157"/>
                </a:solidFill>
                <a:latin typeface="Arial" panose="020B0604020202020204" pitchFamily="34" charset="0"/>
                <a:ea typeface="Open Sans Light" panose="020B0306030504020204" pitchFamily="34" charset="0"/>
                <a:cs typeface="Arial" panose="020B0604020202020204" pitchFamily="34" charset="0"/>
              </a:rPr>
              <a:pPr algn="r"/>
              <a:t>‹N›</a:t>
            </a:fld>
            <a:endParaRPr lang="it-IT" sz="1050" b="0" i="0" dirty="0">
              <a:solidFill>
                <a:srgbClr val="005157"/>
              </a:solidFill>
              <a:latin typeface="Arial" panose="020B0604020202020204" pitchFamily="34" charset="0"/>
              <a:ea typeface="Open Sans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7309748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25">
          <p15:clr>
            <a:srgbClr val="FBAE40"/>
          </p15:clr>
        </p15:guide>
        <p15:guide id="4" pos="7355">
          <p15:clr>
            <a:srgbClr val="FBAE40"/>
          </p15:clr>
        </p15:guide>
        <p15:guide id="5" orient="horz" pos="346">
          <p15:clr>
            <a:srgbClr val="FBAE40"/>
          </p15:clr>
        </p15:guide>
        <p15:guide id="6" orient="horz" pos="3974">
          <p15:clr>
            <a:srgbClr val="FBAE40"/>
          </p15:clr>
        </p15:guide>
        <p15:guide id="7" orient="horz" pos="3793">
          <p15:clr>
            <a:srgbClr val="FBAE40"/>
          </p15:clr>
        </p15:guide>
        <p15:guide id="8" orient="horz" pos="4178">
          <p15:clr>
            <a:srgbClr val="FBAE40"/>
          </p15:clr>
        </p15:guide>
        <p15:guide id="9" pos="257">
          <p15:clr>
            <a:srgbClr val="FBAE40"/>
          </p15:clr>
        </p15:guide>
        <p15:guide id="10" orient="horz" pos="482">
          <p15:clr>
            <a:srgbClr val="FBAE40"/>
          </p15:clr>
        </p15:guide>
        <p15:guide id="11" orient="horz" pos="709">
          <p15:clr>
            <a:srgbClr val="FBAE40"/>
          </p15:clr>
        </p15:guide>
        <p15:guide id="12" orient="horz" pos="1162">
          <p15:clr>
            <a:srgbClr val="FBAE40"/>
          </p15:clr>
        </p15:guide>
        <p15:guide id="13" pos="2570">
          <p15:clr>
            <a:srgbClr val="FBAE40"/>
          </p15:clr>
        </p15:guide>
        <p15:guide id="14" pos="511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sto e Immagini 1">
  <p:cSld name="Testo e Immagini 1">
    <p:spTree>
      <p:nvGrpSpPr>
        <p:cNvPr id="1" name="Shape 126"/>
        <p:cNvGrpSpPr/>
        <p:nvPr/>
      </p:nvGrpSpPr>
      <p:grpSpPr>
        <a:xfrm>
          <a:off x="0" y="0"/>
          <a:ext cx="0" cy="0"/>
          <a:chOff x="0" y="0"/>
          <a:chExt cx="0" cy="0"/>
        </a:xfrm>
      </p:grpSpPr>
      <p:sp>
        <p:nvSpPr>
          <p:cNvPr id="127" name="Google Shape;127;p38"/>
          <p:cNvSpPr txBox="1">
            <a:spLocks noGrp="1"/>
          </p:cNvSpPr>
          <p:nvPr>
            <p:ph type="body" idx="1"/>
          </p:nvPr>
        </p:nvSpPr>
        <p:spPr>
          <a:xfrm>
            <a:off x="515938" y="2000250"/>
            <a:ext cx="8092170" cy="3820084"/>
          </a:xfrm>
          <a:prstGeom prst="rect">
            <a:avLst/>
          </a:prstGeom>
          <a:noFill/>
          <a:ln>
            <a:noFill/>
          </a:ln>
        </p:spPr>
        <p:txBody>
          <a:bodyPr spcFirstLastPara="1" wrap="square" lIns="0" tIns="0" rIns="0" bIns="0" anchor="t" anchorCtr="0">
            <a:normAutofit/>
          </a:bodyPr>
          <a:lstStyle>
            <a:lvl1pPr marL="457200" lvl="0" indent="-228600" algn="l">
              <a:lnSpc>
                <a:spcPct val="125000"/>
              </a:lnSpc>
              <a:spcBef>
                <a:spcPts val="320"/>
              </a:spcBef>
              <a:spcAft>
                <a:spcPts val="0"/>
              </a:spcAft>
              <a:buSzPts val="1600"/>
              <a:buNone/>
              <a:defRPr>
                <a:solidFill>
                  <a:schemeClr val="lt2"/>
                </a:solidFill>
              </a:defRPr>
            </a:lvl1pPr>
            <a:lvl2pPr marL="914400" lvl="1" indent="-228600" algn="l">
              <a:lnSpc>
                <a:spcPct val="111111"/>
              </a:lnSpc>
              <a:spcBef>
                <a:spcPts val="600"/>
              </a:spcBef>
              <a:spcAft>
                <a:spcPts val="0"/>
              </a:spcAft>
              <a:buSzPts val="1800"/>
              <a:buNone/>
              <a:defRPr/>
            </a:lvl2pPr>
            <a:lvl3pPr marL="1371600" lvl="2" indent="-342900" algn="l">
              <a:lnSpc>
                <a:spcPct val="111111"/>
              </a:lnSpc>
              <a:spcBef>
                <a:spcPts val="0"/>
              </a:spcBef>
              <a:spcAft>
                <a:spcPts val="0"/>
              </a:spcAft>
              <a:buSzPts val="1800"/>
              <a:buChar char="▪"/>
              <a:defRPr/>
            </a:lvl3pPr>
            <a:lvl4pPr marL="1828800" lvl="3" indent="-342900" algn="l">
              <a:lnSpc>
                <a:spcPct val="111111"/>
              </a:lnSpc>
              <a:spcBef>
                <a:spcPts val="0"/>
              </a:spcBef>
              <a:spcAft>
                <a:spcPts val="0"/>
              </a:spcAft>
              <a:buSzPts val="1800"/>
              <a:buChar char="▪"/>
              <a:defRPr/>
            </a:lvl4pPr>
            <a:lvl5pPr marL="2286000" lvl="4" indent="-342900" algn="l">
              <a:lnSpc>
                <a:spcPct val="111111"/>
              </a:lnSpc>
              <a:spcBef>
                <a:spcPts val="0"/>
              </a:spcBef>
              <a:spcAft>
                <a:spcPts val="0"/>
              </a:spcAft>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8" name="Google Shape;128;p38"/>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lvl="0" algn="l">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38"/>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a:solidFill>
                  <a:schemeClr val="lt2"/>
                </a:solidFill>
                <a:latin typeface="Arial"/>
                <a:ea typeface="Arial"/>
                <a:cs typeface="Arial"/>
                <a:sym typeface="Arial"/>
              </a:defRPr>
            </a:lvl1pPr>
            <a:lvl2pPr marL="0" lvl="1" indent="0" algn="r">
              <a:spcBef>
                <a:spcPts val="0"/>
              </a:spcBef>
              <a:buNone/>
              <a:defRPr sz="1000">
                <a:solidFill>
                  <a:schemeClr val="lt2"/>
                </a:solidFill>
                <a:latin typeface="Arial"/>
                <a:ea typeface="Arial"/>
                <a:cs typeface="Arial"/>
                <a:sym typeface="Arial"/>
              </a:defRPr>
            </a:lvl2pPr>
            <a:lvl3pPr marL="0" lvl="2" indent="0" algn="r">
              <a:spcBef>
                <a:spcPts val="0"/>
              </a:spcBef>
              <a:buNone/>
              <a:defRPr sz="1000">
                <a:solidFill>
                  <a:schemeClr val="lt2"/>
                </a:solidFill>
                <a:latin typeface="Arial"/>
                <a:ea typeface="Arial"/>
                <a:cs typeface="Arial"/>
                <a:sym typeface="Arial"/>
              </a:defRPr>
            </a:lvl3pPr>
            <a:lvl4pPr marL="0" lvl="3" indent="0" algn="r">
              <a:spcBef>
                <a:spcPts val="0"/>
              </a:spcBef>
              <a:buNone/>
              <a:defRPr sz="1000">
                <a:solidFill>
                  <a:schemeClr val="lt2"/>
                </a:solidFill>
                <a:latin typeface="Arial"/>
                <a:ea typeface="Arial"/>
                <a:cs typeface="Arial"/>
                <a:sym typeface="Arial"/>
              </a:defRPr>
            </a:lvl4pPr>
            <a:lvl5pPr marL="0" lvl="4" indent="0" algn="r">
              <a:spcBef>
                <a:spcPts val="0"/>
              </a:spcBef>
              <a:buNone/>
              <a:defRPr sz="1000">
                <a:solidFill>
                  <a:schemeClr val="lt2"/>
                </a:solidFill>
                <a:latin typeface="Arial"/>
                <a:ea typeface="Arial"/>
                <a:cs typeface="Arial"/>
                <a:sym typeface="Arial"/>
              </a:defRPr>
            </a:lvl5pPr>
            <a:lvl6pPr marL="0" lvl="5" indent="0" algn="r">
              <a:spcBef>
                <a:spcPts val="0"/>
              </a:spcBef>
              <a:buNone/>
              <a:defRPr sz="1000">
                <a:solidFill>
                  <a:schemeClr val="lt2"/>
                </a:solidFill>
                <a:latin typeface="Arial"/>
                <a:ea typeface="Arial"/>
                <a:cs typeface="Arial"/>
                <a:sym typeface="Arial"/>
              </a:defRPr>
            </a:lvl6pPr>
            <a:lvl7pPr marL="0" lvl="6" indent="0" algn="r">
              <a:spcBef>
                <a:spcPts val="0"/>
              </a:spcBef>
              <a:buNone/>
              <a:defRPr sz="1000">
                <a:solidFill>
                  <a:schemeClr val="lt2"/>
                </a:solidFill>
                <a:latin typeface="Arial"/>
                <a:ea typeface="Arial"/>
                <a:cs typeface="Arial"/>
                <a:sym typeface="Arial"/>
              </a:defRPr>
            </a:lvl7pPr>
            <a:lvl8pPr marL="0" lvl="7" indent="0" algn="r">
              <a:spcBef>
                <a:spcPts val="0"/>
              </a:spcBef>
              <a:buNone/>
              <a:defRPr sz="1000">
                <a:solidFill>
                  <a:schemeClr val="lt2"/>
                </a:solidFill>
                <a:latin typeface="Arial"/>
                <a:ea typeface="Arial"/>
                <a:cs typeface="Arial"/>
                <a:sym typeface="Arial"/>
              </a:defRPr>
            </a:lvl8pPr>
            <a:lvl9pPr marL="0" lvl="8" indent="0" algn="r">
              <a:spcBef>
                <a:spcPts val="0"/>
              </a:spcBef>
              <a:buNone/>
              <a:defRPr sz="1000">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130" name="Google Shape;130;p38"/>
          <p:cNvSpPr txBox="1">
            <a:spLocks noGrp="1"/>
          </p:cNvSpPr>
          <p:nvPr>
            <p:ph type="body" idx="2"/>
          </p:nvPr>
        </p:nvSpPr>
        <p:spPr>
          <a:xfrm>
            <a:off x="500062" y="622904"/>
            <a:ext cx="8143875" cy="365909"/>
          </a:xfrm>
          <a:prstGeom prst="rect">
            <a:avLst/>
          </a:prstGeom>
          <a:noFill/>
          <a:ln>
            <a:noFill/>
          </a:ln>
        </p:spPr>
        <p:txBody>
          <a:bodyPr spcFirstLastPara="1" wrap="square" lIns="0" tIns="36000" rIns="0" bIns="36000" anchor="t" anchorCtr="0">
            <a:noAutofit/>
          </a:bodyPr>
          <a:lstStyle>
            <a:lvl1pPr marL="457200" lvl="0" indent="-228600" algn="l">
              <a:lnSpc>
                <a:spcPct val="125000"/>
              </a:lnSpc>
              <a:spcBef>
                <a:spcPts val="400"/>
              </a:spcBef>
              <a:spcAft>
                <a:spcPts val="0"/>
              </a:spcAft>
              <a:buSzPts val="2000"/>
              <a:buNone/>
              <a:defRPr sz="2000" b="0">
                <a:solidFill>
                  <a:schemeClr val="lt2"/>
                </a:solidFill>
              </a:defRPr>
            </a:lvl1pPr>
            <a:lvl2pPr marL="914400" lvl="1" indent="-228600" algn="l">
              <a:lnSpc>
                <a:spcPct val="100000"/>
              </a:lnSpc>
              <a:spcBef>
                <a:spcPts val="600"/>
              </a:spcBef>
              <a:spcAft>
                <a:spcPts val="0"/>
              </a:spcAft>
              <a:buSzPts val="2000"/>
              <a:buNone/>
              <a:defRPr sz="2000" b="1"/>
            </a:lvl2pPr>
            <a:lvl3pPr marL="1371600" lvl="2" indent="-228600" algn="l">
              <a:lnSpc>
                <a:spcPct val="111111"/>
              </a:lnSpc>
              <a:spcBef>
                <a:spcPts val="0"/>
              </a:spcBef>
              <a:spcAft>
                <a:spcPts val="0"/>
              </a:spcAft>
              <a:buSzPts val="1800"/>
              <a:buNone/>
              <a:defRPr sz="1800" b="1"/>
            </a:lvl3pPr>
            <a:lvl4pPr marL="1828800" lvl="3" indent="-228600" algn="l">
              <a:lnSpc>
                <a:spcPct val="125000"/>
              </a:lnSpc>
              <a:spcBef>
                <a:spcPts val="0"/>
              </a:spcBef>
              <a:spcAft>
                <a:spcPts val="0"/>
              </a:spcAft>
              <a:buSzPts val="1600"/>
              <a:buNone/>
              <a:defRPr sz="1600" b="1"/>
            </a:lvl4pPr>
            <a:lvl5pPr marL="2286000" lvl="4" indent="-228600" algn="l">
              <a:lnSpc>
                <a:spcPct val="125000"/>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131" name="Google Shape;131;p38"/>
          <p:cNvSpPr txBox="1">
            <a:spLocks noGrp="1"/>
          </p:cNvSpPr>
          <p:nvPr>
            <p:ph type="title"/>
          </p:nvPr>
        </p:nvSpPr>
        <p:spPr>
          <a:xfrm>
            <a:off x="497129" y="151004"/>
            <a:ext cx="8162924" cy="444406"/>
          </a:xfrm>
          <a:prstGeom prst="rect">
            <a:avLst/>
          </a:prstGeom>
          <a:noFill/>
          <a:ln>
            <a:noFill/>
          </a:ln>
        </p:spPr>
        <p:txBody>
          <a:bodyPr spcFirstLastPara="1" wrap="square" lIns="0" tIns="0" rIns="0" bIns="0" anchor="t" anchorCtr="0">
            <a:noAutofit/>
          </a:bodyPr>
          <a:lstStyle>
            <a:lvl1pPr lvl="0" algn="l">
              <a:lnSpc>
                <a:spcPct val="142857"/>
              </a:lnSpc>
              <a:spcBef>
                <a:spcPts val="0"/>
              </a:spcBef>
              <a:spcAft>
                <a:spcPts val="0"/>
              </a:spcAft>
              <a:buClr>
                <a:schemeClr val="dk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2" name="Google Shape;132;p38"/>
          <p:cNvSpPr/>
          <p:nvPr/>
        </p:nvSpPr>
        <p:spPr>
          <a:xfrm>
            <a:off x="0" y="6254963"/>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3" name="Google Shape;133;p38"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t="11440"/>
          <a:stretch/>
        </p:blipFill>
        <p:spPr>
          <a:xfrm>
            <a:off x="173956" y="6311741"/>
            <a:ext cx="964608" cy="514360"/>
          </a:xfrm>
          <a:prstGeom prst="rect">
            <a:avLst/>
          </a:prstGeom>
          <a:noFill/>
          <a:ln>
            <a:noFill/>
          </a:ln>
        </p:spPr>
      </p:pic>
    </p:spTree>
    <p:extLst>
      <p:ext uri="{BB962C8B-B14F-4D97-AF65-F5344CB8AC3E}">
        <p14:creationId xmlns:p14="http://schemas.microsoft.com/office/powerpoint/2010/main" val="13369087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fronto 2">
  <p:cSld name="Confronto 2">
    <p:spTree>
      <p:nvGrpSpPr>
        <p:cNvPr id="1" name="Shape 134"/>
        <p:cNvGrpSpPr/>
        <p:nvPr/>
      </p:nvGrpSpPr>
      <p:grpSpPr>
        <a:xfrm>
          <a:off x="0" y="0"/>
          <a:ext cx="0" cy="0"/>
          <a:chOff x="0" y="0"/>
          <a:chExt cx="0" cy="0"/>
        </a:xfrm>
      </p:grpSpPr>
      <p:sp>
        <p:nvSpPr>
          <p:cNvPr id="135" name="Google Shape;135;p39"/>
          <p:cNvSpPr txBox="1">
            <a:spLocks noGrp="1"/>
          </p:cNvSpPr>
          <p:nvPr>
            <p:ph type="body" idx="1"/>
          </p:nvPr>
        </p:nvSpPr>
        <p:spPr>
          <a:xfrm>
            <a:off x="504825" y="1983893"/>
            <a:ext cx="3780000" cy="1072045"/>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100000"/>
              </a:lnSpc>
              <a:spcBef>
                <a:spcPts val="600"/>
              </a:spcBef>
              <a:spcAft>
                <a:spcPts val="0"/>
              </a:spcAft>
              <a:buSzPts val="2000"/>
              <a:buNone/>
              <a:defRPr sz="2000" b="1"/>
            </a:lvl2pPr>
            <a:lvl3pPr marL="1371600" lvl="2" indent="-228600" algn="l">
              <a:lnSpc>
                <a:spcPct val="111111"/>
              </a:lnSpc>
              <a:spcBef>
                <a:spcPts val="0"/>
              </a:spcBef>
              <a:spcAft>
                <a:spcPts val="0"/>
              </a:spcAft>
              <a:buSzPts val="1800"/>
              <a:buNone/>
              <a:defRPr sz="1800" b="1"/>
            </a:lvl3pPr>
            <a:lvl4pPr marL="1828800" lvl="3" indent="-228600" algn="l">
              <a:lnSpc>
                <a:spcPct val="125000"/>
              </a:lnSpc>
              <a:spcBef>
                <a:spcPts val="0"/>
              </a:spcBef>
              <a:spcAft>
                <a:spcPts val="0"/>
              </a:spcAft>
              <a:buSzPts val="1600"/>
              <a:buNone/>
              <a:defRPr sz="1600" b="1"/>
            </a:lvl4pPr>
            <a:lvl5pPr marL="2286000" lvl="4" indent="-228600" algn="l">
              <a:lnSpc>
                <a:spcPct val="125000"/>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136" name="Google Shape;136;p39"/>
          <p:cNvSpPr txBox="1">
            <a:spLocks noGrp="1"/>
          </p:cNvSpPr>
          <p:nvPr>
            <p:ph type="body" idx="2"/>
          </p:nvPr>
        </p:nvSpPr>
        <p:spPr>
          <a:xfrm>
            <a:off x="504825" y="315512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5000"/>
              </a:lnSpc>
              <a:spcBef>
                <a:spcPts val="320"/>
              </a:spcBef>
              <a:spcAft>
                <a:spcPts val="0"/>
              </a:spcAft>
              <a:buSzPts val="1600"/>
              <a:buNone/>
              <a:defRPr>
                <a:solidFill>
                  <a:srgbClr val="262626"/>
                </a:solidFill>
              </a:defRPr>
            </a:lvl1pPr>
            <a:lvl2pPr marL="914400" lvl="1" indent="-228600" algn="l">
              <a:lnSpc>
                <a:spcPct val="125000"/>
              </a:lnSpc>
              <a:spcBef>
                <a:spcPts val="600"/>
              </a:spcBef>
              <a:spcAft>
                <a:spcPts val="0"/>
              </a:spcAft>
              <a:buSzPts val="1600"/>
              <a:buNone/>
              <a:defRPr>
                <a:solidFill>
                  <a:srgbClr val="262626"/>
                </a:solidFill>
              </a:defRPr>
            </a:lvl2pPr>
            <a:lvl3pPr marL="1371600" lvl="2" indent="-304800" algn="l">
              <a:lnSpc>
                <a:spcPct val="166666"/>
              </a:lnSpc>
              <a:spcBef>
                <a:spcPts val="0"/>
              </a:spcBef>
              <a:spcAft>
                <a:spcPts val="0"/>
              </a:spcAft>
              <a:buSzPts val="1200"/>
              <a:buChar char="▪"/>
              <a:defRPr>
                <a:solidFill>
                  <a:srgbClr val="262626"/>
                </a:solidFill>
              </a:defRPr>
            </a:lvl3pPr>
            <a:lvl4pPr marL="1828800" lvl="3" indent="-304800" algn="l">
              <a:lnSpc>
                <a:spcPct val="166666"/>
              </a:lnSpc>
              <a:spcBef>
                <a:spcPts val="0"/>
              </a:spcBef>
              <a:spcAft>
                <a:spcPts val="0"/>
              </a:spcAft>
              <a:buSzPts val="1200"/>
              <a:buChar char="▪"/>
              <a:defRPr>
                <a:solidFill>
                  <a:srgbClr val="262626"/>
                </a:solidFill>
              </a:defRPr>
            </a:lvl4pPr>
            <a:lvl5pPr marL="2286000" lvl="4" indent="-304800" algn="l">
              <a:lnSpc>
                <a:spcPct val="166666"/>
              </a:lnSpc>
              <a:spcBef>
                <a:spcPts val="0"/>
              </a:spcBef>
              <a:spcAft>
                <a:spcPts val="0"/>
              </a:spcAft>
              <a:buSzPts val="12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37" name="Google Shape;137;p39"/>
          <p:cNvSpPr txBox="1">
            <a:spLocks noGrp="1"/>
          </p:cNvSpPr>
          <p:nvPr>
            <p:ph type="body" idx="3"/>
          </p:nvPr>
        </p:nvSpPr>
        <p:spPr>
          <a:xfrm>
            <a:off x="4874798" y="1983893"/>
            <a:ext cx="3780000" cy="1080000"/>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100000"/>
              </a:lnSpc>
              <a:spcBef>
                <a:spcPts val="600"/>
              </a:spcBef>
              <a:spcAft>
                <a:spcPts val="0"/>
              </a:spcAft>
              <a:buSzPts val="2000"/>
              <a:buNone/>
              <a:defRPr sz="2000" b="1"/>
            </a:lvl2pPr>
            <a:lvl3pPr marL="1371600" lvl="2" indent="-228600" algn="l">
              <a:lnSpc>
                <a:spcPct val="111111"/>
              </a:lnSpc>
              <a:spcBef>
                <a:spcPts val="0"/>
              </a:spcBef>
              <a:spcAft>
                <a:spcPts val="0"/>
              </a:spcAft>
              <a:buSzPts val="1800"/>
              <a:buNone/>
              <a:defRPr sz="1800" b="1"/>
            </a:lvl3pPr>
            <a:lvl4pPr marL="1828800" lvl="3" indent="-228600" algn="l">
              <a:lnSpc>
                <a:spcPct val="125000"/>
              </a:lnSpc>
              <a:spcBef>
                <a:spcPts val="0"/>
              </a:spcBef>
              <a:spcAft>
                <a:spcPts val="0"/>
              </a:spcAft>
              <a:buSzPts val="1600"/>
              <a:buNone/>
              <a:defRPr sz="1600" b="1"/>
            </a:lvl4pPr>
            <a:lvl5pPr marL="2286000" lvl="4" indent="-228600" algn="l">
              <a:lnSpc>
                <a:spcPct val="125000"/>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138" name="Google Shape;138;p39"/>
          <p:cNvSpPr txBox="1">
            <a:spLocks noGrp="1"/>
          </p:cNvSpPr>
          <p:nvPr>
            <p:ph type="body" idx="4"/>
          </p:nvPr>
        </p:nvSpPr>
        <p:spPr>
          <a:xfrm>
            <a:off x="4874798" y="308457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5000"/>
              </a:lnSpc>
              <a:spcBef>
                <a:spcPts val="320"/>
              </a:spcBef>
              <a:spcAft>
                <a:spcPts val="0"/>
              </a:spcAft>
              <a:buSzPts val="1600"/>
              <a:buNone/>
              <a:defRPr>
                <a:solidFill>
                  <a:srgbClr val="262626"/>
                </a:solidFill>
              </a:defRPr>
            </a:lvl1pPr>
            <a:lvl2pPr marL="914400" lvl="1" indent="-228600" algn="l">
              <a:lnSpc>
                <a:spcPct val="125000"/>
              </a:lnSpc>
              <a:spcBef>
                <a:spcPts val="600"/>
              </a:spcBef>
              <a:spcAft>
                <a:spcPts val="0"/>
              </a:spcAft>
              <a:buSzPts val="1600"/>
              <a:buNone/>
              <a:defRPr>
                <a:solidFill>
                  <a:srgbClr val="262626"/>
                </a:solidFill>
              </a:defRPr>
            </a:lvl2pPr>
            <a:lvl3pPr marL="1371600" lvl="2" indent="-304800" algn="l">
              <a:lnSpc>
                <a:spcPct val="166666"/>
              </a:lnSpc>
              <a:spcBef>
                <a:spcPts val="0"/>
              </a:spcBef>
              <a:spcAft>
                <a:spcPts val="0"/>
              </a:spcAft>
              <a:buSzPts val="1200"/>
              <a:buChar char="▪"/>
              <a:defRPr>
                <a:solidFill>
                  <a:srgbClr val="262626"/>
                </a:solidFill>
              </a:defRPr>
            </a:lvl3pPr>
            <a:lvl4pPr marL="1828800" lvl="3" indent="-304800" algn="l">
              <a:lnSpc>
                <a:spcPct val="166666"/>
              </a:lnSpc>
              <a:spcBef>
                <a:spcPts val="0"/>
              </a:spcBef>
              <a:spcAft>
                <a:spcPts val="0"/>
              </a:spcAft>
              <a:buSzPts val="1200"/>
              <a:buChar char="▪"/>
              <a:defRPr>
                <a:solidFill>
                  <a:srgbClr val="262626"/>
                </a:solidFill>
              </a:defRPr>
            </a:lvl4pPr>
            <a:lvl5pPr marL="2286000" lvl="4" indent="-304800" algn="l">
              <a:lnSpc>
                <a:spcPct val="166666"/>
              </a:lnSpc>
              <a:spcBef>
                <a:spcPts val="0"/>
              </a:spcBef>
              <a:spcAft>
                <a:spcPts val="0"/>
              </a:spcAft>
              <a:buSzPts val="12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39" name="Google Shape;139;p39"/>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lvl="0" algn="l">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39"/>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a:solidFill>
                  <a:schemeClr val="lt2"/>
                </a:solidFill>
                <a:latin typeface="Arial"/>
                <a:ea typeface="Arial"/>
                <a:cs typeface="Arial"/>
                <a:sym typeface="Arial"/>
              </a:defRPr>
            </a:lvl1pPr>
            <a:lvl2pPr marL="0" lvl="1" indent="0" algn="r">
              <a:spcBef>
                <a:spcPts val="0"/>
              </a:spcBef>
              <a:buNone/>
              <a:defRPr sz="1000">
                <a:solidFill>
                  <a:schemeClr val="lt2"/>
                </a:solidFill>
                <a:latin typeface="Arial"/>
                <a:ea typeface="Arial"/>
                <a:cs typeface="Arial"/>
                <a:sym typeface="Arial"/>
              </a:defRPr>
            </a:lvl2pPr>
            <a:lvl3pPr marL="0" lvl="2" indent="0" algn="r">
              <a:spcBef>
                <a:spcPts val="0"/>
              </a:spcBef>
              <a:buNone/>
              <a:defRPr sz="1000">
                <a:solidFill>
                  <a:schemeClr val="lt2"/>
                </a:solidFill>
                <a:latin typeface="Arial"/>
                <a:ea typeface="Arial"/>
                <a:cs typeface="Arial"/>
                <a:sym typeface="Arial"/>
              </a:defRPr>
            </a:lvl3pPr>
            <a:lvl4pPr marL="0" lvl="3" indent="0" algn="r">
              <a:spcBef>
                <a:spcPts val="0"/>
              </a:spcBef>
              <a:buNone/>
              <a:defRPr sz="1000">
                <a:solidFill>
                  <a:schemeClr val="lt2"/>
                </a:solidFill>
                <a:latin typeface="Arial"/>
                <a:ea typeface="Arial"/>
                <a:cs typeface="Arial"/>
                <a:sym typeface="Arial"/>
              </a:defRPr>
            </a:lvl4pPr>
            <a:lvl5pPr marL="0" lvl="4" indent="0" algn="r">
              <a:spcBef>
                <a:spcPts val="0"/>
              </a:spcBef>
              <a:buNone/>
              <a:defRPr sz="1000">
                <a:solidFill>
                  <a:schemeClr val="lt2"/>
                </a:solidFill>
                <a:latin typeface="Arial"/>
                <a:ea typeface="Arial"/>
                <a:cs typeface="Arial"/>
                <a:sym typeface="Arial"/>
              </a:defRPr>
            </a:lvl5pPr>
            <a:lvl6pPr marL="0" lvl="5" indent="0" algn="r">
              <a:spcBef>
                <a:spcPts val="0"/>
              </a:spcBef>
              <a:buNone/>
              <a:defRPr sz="1000">
                <a:solidFill>
                  <a:schemeClr val="lt2"/>
                </a:solidFill>
                <a:latin typeface="Arial"/>
                <a:ea typeface="Arial"/>
                <a:cs typeface="Arial"/>
                <a:sym typeface="Arial"/>
              </a:defRPr>
            </a:lvl6pPr>
            <a:lvl7pPr marL="0" lvl="6" indent="0" algn="r">
              <a:spcBef>
                <a:spcPts val="0"/>
              </a:spcBef>
              <a:buNone/>
              <a:defRPr sz="1000">
                <a:solidFill>
                  <a:schemeClr val="lt2"/>
                </a:solidFill>
                <a:latin typeface="Arial"/>
                <a:ea typeface="Arial"/>
                <a:cs typeface="Arial"/>
                <a:sym typeface="Arial"/>
              </a:defRPr>
            </a:lvl7pPr>
            <a:lvl8pPr marL="0" lvl="7" indent="0" algn="r">
              <a:spcBef>
                <a:spcPts val="0"/>
              </a:spcBef>
              <a:buNone/>
              <a:defRPr sz="1000">
                <a:solidFill>
                  <a:schemeClr val="lt2"/>
                </a:solidFill>
                <a:latin typeface="Arial"/>
                <a:ea typeface="Arial"/>
                <a:cs typeface="Arial"/>
                <a:sym typeface="Arial"/>
              </a:defRPr>
            </a:lvl8pPr>
            <a:lvl9pPr marL="0" lvl="8" indent="0" algn="r">
              <a:spcBef>
                <a:spcPts val="0"/>
              </a:spcBef>
              <a:buNone/>
              <a:defRPr sz="1000">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141" name="Google Shape;141;p39"/>
          <p:cNvSpPr/>
          <p:nvPr/>
        </p:nvSpPr>
        <p:spPr>
          <a:xfrm>
            <a:off x="0" y="6254963"/>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2" name="Google Shape;142;p39"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t="11440"/>
          <a:stretch/>
        </p:blipFill>
        <p:spPr>
          <a:xfrm>
            <a:off x="173956" y="6311741"/>
            <a:ext cx="964608" cy="514360"/>
          </a:xfrm>
          <a:prstGeom prst="rect">
            <a:avLst/>
          </a:prstGeom>
          <a:noFill/>
          <a:ln>
            <a:noFill/>
          </a:ln>
        </p:spPr>
      </p:pic>
      <p:sp>
        <p:nvSpPr>
          <p:cNvPr id="143" name="Google Shape;143;p39"/>
          <p:cNvSpPr txBox="1">
            <a:spLocks noGrp="1"/>
          </p:cNvSpPr>
          <p:nvPr>
            <p:ph type="body" idx="5"/>
          </p:nvPr>
        </p:nvSpPr>
        <p:spPr>
          <a:xfrm>
            <a:off x="500062" y="612271"/>
            <a:ext cx="8143875" cy="365909"/>
          </a:xfrm>
          <a:prstGeom prst="rect">
            <a:avLst/>
          </a:prstGeom>
          <a:noFill/>
          <a:ln>
            <a:noFill/>
          </a:ln>
        </p:spPr>
        <p:txBody>
          <a:bodyPr spcFirstLastPara="1" wrap="square" lIns="0" tIns="36000" rIns="0" bIns="36000" anchor="t" anchorCtr="0">
            <a:noAutofit/>
          </a:bodyPr>
          <a:lstStyle>
            <a:lvl1pPr marL="457200" lvl="0" indent="-228600" algn="l">
              <a:lnSpc>
                <a:spcPct val="125000"/>
              </a:lnSpc>
              <a:spcBef>
                <a:spcPts val="400"/>
              </a:spcBef>
              <a:spcAft>
                <a:spcPts val="0"/>
              </a:spcAft>
              <a:buSzPts val="2000"/>
              <a:buNone/>
              <a:defRPr sz="2000" b="0">
                <a:solidFill>
                  <a:schemeClr val="lt2"/>
                </a:solidFill>
              </a:defRPr>
            </a:lvl1pPr>
            <a:lvl2pPr marL="914400" lvl="1" indent="-228600" algn="l">
              <a:lnSpc>
                <a:spcPct val="100000"/>
              </a:lnSpc>
              <a:spcBef>
                <a:spcPts val="600"/>
              </a:spcBef>
              <a:spcAft>
                <a:spcPts val="0"/>
              </a:spcAft>
              <a:buSzPts val="2000"/>
              <a:buNone/>
              <a:defRPr sz="2000" b="1"/>
            </a:lvl2pPr>
            <a:lvl3pPr marL="1371600" lvl="2" indent="-228600" algn="l">
              <a:lnSpc>
                <a:spcPct val="111111"/>
              </a:lnSpc>
              <a:spcBef>
                <a:spcPts val="0"/>
              </a:spcBef>
              <a:spcAft>
                <a:spcPts val="0"/>
              </a:spcAft>
              <a:buSzPts val="1800"/>
              <a:buNone/>
              <a:defRPr sz="1800" b="1"/>
            </a:lvl3pPr>
            <a:lvl4pPr marL="1828800" lvl="3" indent="-228600" algn="l">
              <a:lnSpc>
                <a:spcPct val="125000"/>
              </a:lnSpc>
              <a:spcBef>
                <a:spcPts val="0"/>
              </a:spcBef>
              <a:spcAft>
                <a:spcPts val="0"/>
              </a:spcAft>
              <a:buSzPts val="1600"/>
              <a:buNone/>
              <a:defRPr sz="1600" b="1"/>
            </a:lvl4pPr>
            <a:lvl5pPr marL="2286000" lvl="4" indent="-228600" algn="l">
              <a:lnSpc>
                <a:spcPct val="125000"/>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144" name="Google Shape;144;p39"/>
          <p:cNvSpPr txBox="1">
            <a:spLocks noGrp="1"/>
          </p:cNvSpPr>
          <p:nvPr>
            <p:ph type="title"/>
          </p:nvPr>
        </p:nvSpPr>
        <p:spPr>
          <a:xfrm>
            <a:off x="497129" y="140371"/>
            <a:ext cx="8162924" cy="444406"/>
          </a:xfrm>
          <a:prstGeom prst="rect">
            <a:avLst/>
          </a:prstGeom>
          <a:noFill/>
          <a:ln>
            <a:noFill/>
          </a:ln>
        </p:spPr>
        <p:txBody>
          <a:bodyPr spcFirstLastPara="1" wrap="square" lIns="0" tIns="0" rIns="0" bIns="0" anchor="t" anchorCtr="0">
            <a:noAutofit/>
          </a:bodyPr>
          <a:lstStyle>
            <a:lvl1pPr lvl="0" algn="l">
              <a:lnSpc>
                <a:spcPct val="142857"/>
              </a:lnSpc>
              <a:spcBef>
                <a:spcPts val="0"/>
              </a:spcBef>
              <a:spcAft>
                <a:spcPts val="0"/>
              </a:spcAft>
              <a:buClr>
                <a:schemeClr val="dk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9480802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Vuoto">
    <p:spTree>
      <p:nvGrpSpPr>
        <p:cNvPr id="1" name=""/>
        <p:cNvGrpSpPr/>
        <p:nvPr/>
      </p:nvGrpSpPr>
      <p:grpSpPr>
        <a:xfrm>
          <a:off x="0" y="0"/>
          <a:ext cx="0" cy="0"/>
          <a:chOff x="0" y="0"/>
          <a:chExt cx="0" cy="0"/>
        </a:xfrm>
      </p:grpSpPr>
      <p:sp>
        <p:nvSpPr>
          <p:cNvPr id="13" name="Segnaposto data 3"/>
          <p:cNvSpPr>
            <a:spLocks noGrp="1"/>
          </p:cNvSpPr>
          <p:nvPr>
            <p:ph type="dt" sz="half" idx="2"/>
          </p:nvPr>
        </p:nvSpPr>
        <p:spPr>
          <a:xfrm>
            <a:off x="4236740"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fld id="{61B76EF1-E03A-45A6-81ED-7871EFCDFF59}" type="datetime1">
              <a:rPr lang="it-IT" smtClean="0"/>
              <a:t>25/11/2024</a:t>
            </a:fld>
            <a:endParaRPr lang="it-IT" dirty="0"/>
          </a:p>
        </p:txBody>
      </p:sp>
      <p:sp>
        <p:nvSpPr>
          <p:cNvPr id="14"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pPr/>
              <a:t>‹N›</a:t>
            </a:fld>
            <a:endParaRPr lang="it-IT" dirty="0"/>
          </a:p>
        </p:txBody>
      </p:sp>
      <p:sp>
        <p:nvSpPr>
          <p:cNvPr id="8" name="Rettangolo 7"/>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9"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
        <p:nvSpPr>
          <p:cNvPr id="11" name="Segnaposto testo 2"/>
          <p:cNvSpPr>
            <a:spLocks noGrp="1"/>
          </p:cNvSpPr>
          <p:nvPr>
            <p:ph type="body" idx="13"/>
          </p:nvPr>
        </p:nvSpPr>
        <p:spPr>
          <a:xfrm>
            <a:off x="500062" y="612271"/>
            <a:ext cx="8143875" cy="365909"/>
          </a:xfrm>
        </p:spPr>
        <p:txBody>
          <a:bodyPr tIns="36000" bIns="36000" anchor="t" anchorCtr="0">
            <a:noAutofit/>
          </a:bodyPr>
          <a:lstStyle>
            <a:lvl1pPr marL="0" indent="0">
              <a:lnSpc>
                <a:spcPts val="2500"/>
              </a:lnSpc>
              <a:buNone/>
              <a:defRPr sz="20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2" name="Titolo 1"/>
          <p:cNvSpPr>
            <a:spLocks noGrp="1"/>
          </p:cNvSpPr>
          <p:nvPr>
            <p:ph type="title"/>
          </p:nvPr>
        </p:nvSpPr>
        <p:spPr>
          <a:xfrm>
            <a:off x="497129" y="140371"/>
            <a:ext cx="8162924" cy="444406"/>
          </a:xfrm>
        </p:spPr>
        <p:txBody>
          <a:bodyPr/>
          <a:lstStyle>
            <a:lvl1pPr>
              <a:defRPr sz="2800"/>
            </a:lvl1pPr>
          </a:lstStyle>
          <a:p>
            <a:r>
              <a:rPr lang="it-IT" dirty="0"/>
              <a:t>Fare clic per modificare stile</a:t>
            </a:r>
          </a:p>
        </p:txBody>
      </p:sp>
    </p:spTree>
    <p:extLst>
      <p:ext uri="{BB962C8B-B14F-4D97-AF65-F5344CB8AC3E}">
        <p14:creationId xmlns:p14="http://schemas.microsoft.com/office/powerpoint/2010/main" val="41162776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pertina 1">
  <p:cSld name="Copertina 1">
    <p:spTree>
      <p:nvGrpSpPr>
        <p:cNvPr id="1" name="Shape 14"/>
        <p:cNvGrpSpPr/>
        <p:nvPr/>
      </p:nvGrpSpPr>
      <p:grpSpPr>
        <a:xfrm>
          <a:off x="0" y="0"/>
          <a:ext cx="0" cy="0"/>
          <a:chOff x="0" y="0"/>
          <a:chExt cx="0" cy="0"/>
        </a:xfrm>
      </p:grpSpPr>
      <p:sp>
        <p:nvSpPr>
          <p:cNvPr id="15" name="Google Shape;15;p24"/>
          <p:cNvSpPr txBox="1">
            <a:spLocks noGrp="1"/>
          </p:cNvSpPr>
          <p:nvPr>
            <p:ph type="ctrTitle"/>
          </p:nvPr>
        </p:nvSpPr>
        <p:spPr>
          <a:xfrm>
            <a:off x="2339975" y="2514278"/>
            <a:ext cx="6296025" cy="1000702"/>
          </a:xfrm>
          <a:prstGeom prst="rect">
            <a:avLst/>
          </a:prstGeom>
          <a:noFill/>
          <a:ln>
            <a:noFill/>
          </a:ln>
        </p:spPr>
        <p:txBody>
          <a:bodyPr spcFirstLastPara="1" wrap="square" lIns="0" tIns="0" rIns="0" bIns="0" anchor="t" anchorCtr="0">
            <a:normAutofit/>
          </a:bodyPr>
          <a:lstStyle>
            <a:lvl1pPr lvl="0" algn="l">
              <a:lnSpc>
                <a:spcPct val="95000"/>
              </a:lnSpc>
              <a:spcBef>
                <a:spcPts val="0"/>
              </a:spcBef>
              <a:spcAft>
                <a:spcPts val="0"/>
              </a:spcAft>
              <a:buClr>
                <a:schemeClr val="dk2"/>
              </a:buClr>
              <a:buSzPts val="4000"/>
              <a:buFont typeface="Aria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6" name="Google Shape;16;p24" descr="EXE_BPER Banca_Logotipo_V Colori_Pos_RGB.eps"/>
          <p:cNvPicPr preferRelativeResize="0"/>
          <p:nvPr/>
        </p:nvPicPr>
        <p:blipFill rotWithShape="1">
          <a:blip r:embed="rId2">
            <a:alphaModFix/>
          </a:blip>
          <a:srcRect l="-6480" t="-17464" r="-10492" b="-24520"/>
          <a:stretch/>
        </p:blipFill>
        <p:spPr>
          <a:xfrm>
            <a:off x="409075" y="382925"/>
            <a:ext cx="2105524" cy="1133051"/>
          </a:xfrm>
          <a:prstGeom prst="rect">
            <a:avLst/>
          </a:prstGeom>
          <a:noFill/>
          <a:ln>
            <a:noFill/>
          </a:ln>
        </p:spPr>
      </p:pic>
      <p:sp>
        <p:nvSpPr>
          <p:cNvPr id="17" name="Google Shape;17;p24"/>
          <p:cNvSpPr txBox="1">
            <a:spLocks noGrp="1"/>
          </p:cNvSpPr>
          <p:nvPr>
            <p:ph type="subTitle" idx="1"/>
          </p:nvPr>
        </p:nvSpPr>
        <p:spPr>
          <a:xfrm>
            <a:off x="2339975" y="3530472"/>
            <a:ext cx="6296025" cy="781873"/>
          </a:xfrm>
          <a:prstGeom prst="rect">
            <a:avLst/>
          </a:prstGeom>
          <a:noFill/>
          <a:ln>
            <a:noFill/>
          </a:ln>
        </p:spPr>
        <p:txBody>
          <a:bodyPr spcFirstLastPara="1" wrap="square" lIns="0" tIns="0" rIns="0" bIns="0" anchor="t" anchorCtr="0">
            <a:noAutofit/>
          </a:bodyPr>
          <a:lstStyle>
            <a:lvl1pPr lvl="0" algn="l">
              <a:lnSpc>
                <a:spcPct val="96000"/>
              </a:lnSpc>
              <a:spcBef>
                <a:spcPts val="500"/>
              </a:spcBef>
              <a:spcAft>
                <a:spcPts val="0"/>
              </a:spcAft>
              <a:buSzPts val="2500"/>
              <a:buNone/>
              <a:defRPr sz="2500">
                <a:solidFill>
                  <a:schemeClr val="lt2"/>
                </a:solidFill>
              </a:defRPr>
            </a:lvl1pPr>
            <a:lvl2pPr lvl="1" algn="ctr">
              <a:lnSpc>
                <a:spcPct val="125000"/>
              </a:lnSpc>
              <a:spcBef>
                <a:spcPts val="600"/>
              </a:spcBef>
              <a:spcAft>
                <a:spcPts val="0"/>
              </a:spcAft>
              <a:buSzPts val="1600"/>
              <a:buNone/>
              <a:defRPr>
                <a:solidFill>
                  <a:srgbClr val="888888"/>
                </a:solidFill>
              </a:defRPr>
            </a:lvl2pPr>
            <a:lvl3pPr lvl="2" algn="ctr">
              <a:lnSpc>
                <a:spcPct val="166666"/>
              </a:lnSpc>
              <a:spcBef>
                <a:spcPts val="0"/>
              </a:spcBef>
              <a:spcAft>
                <a:spcPts val="0"/>
              </a:spcAft>
              <a:buSzPts val="1200"/>
              <a:buNone/>
              <a:defRPr>
                <a:solidFill>
                  <a:srgbClr val="888888"/>
                </a:solidFill>
              </a:defRPr>
            </a:lvl3pPr>
            <a:lvl4pPr lvl="3" algn="ctr">
              <a:lnSpc>
                <a:spcPct val="166666"/>
              </a:lnSpc>
              <a:spcBef>
                <a:spcPts val="0"/>
              </a:spcBef>
              <a:spcAft>
                <a:spcPts val="0"/>
              </a:spcAft>
              <a:buSzPts val="1200"/>
              <a:buNone/>
              <a:defRPr>
                <a:solidFill>
                  <a:srgbClr val="888888"/>
                </a:solidFill>
              </a:defRPr>
            </a:lvl4pPr>
            <a:lvl5pPr lvl="4" algn="ctr">
              <a:lnSpc>
                <a:spcPct val="166666"/>
              </a:lnSpc>
              <a:spcBef>
                <a:spcPts val="0"/>
              </a:spcBef>
              <a:spcAft>
                <a:spcPts val="0"/>
              </a:spcAft>
              <a:buSzPts val="12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24"/>
          <p:cNvSpPr txBox="1">
            <a:spLocks noGrp="1"/>
          </p:cNvSpPr>
          <p:nvPr>
            <p:ph type="dt" idx="10"/>
          </p:nvPr>
        </p:nvSpPr>
        <p:spPr>
          <a:xfrm>
            <a:off x="2339976" y="5170379"/>
            <a:ext cx="892752" cy="310825"/>
          </a:xfrm>
          <a:prstGeom prst="rect">
            <a:avLst/>
          </a:prstGeom>
          <a:noFill/>
          <a:ln>
            <a:noFill/>
          </a:ln>
        </p:spPr>
        <p:txBody>
          <a:bodyPr spcFirstLastPara="1" wrap="square" lIns="0" tIns="36000" rIns="0" bIns="36000" anchor="t" anchorCtr="0">
            <a:noAutofit/>
          </a:bodyPr>
          <a:lstStyle>
            <a:lvl1pPr lvl="0" algn="l">
              <a:spcBef>
                <a:spcPts val="0"/>
              </a:spcBef>
              <a:spcAft>
                <a:spcPts val="0"/>
              </a:spcAft>
              <a:buClr>
                <a:schemeClr val="lt2"/>
              </a:buClr>
              <a:buSzPts val="1400"/>
              <a:buFont typeface="Arial"/>
              <a:buNone/>
              <a:defRPr sz="1400">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4"/>
          <p:cNvSpPr txBox="1">
            <a:spLocks noGrp="1"/>
          </p:cNvSpPr>
          <p:nvPr>
            <p:ph type="body" idx="2"/>
          </p:nvPr>
        </p:nvSpPr>
        <p:spPr>
          <a:xfrm>
            <a:off x="2325688" y="4754808"/>
            <a:ext cx="5360485" cy="413920"/>
          </a:xfrm>
          <a:prstGeom prst="rect">
            <a:avLst/>
          </a:prstGeom>
          <a:noFill/>
          <a:ln>
            <a:noFill/>
          </a:ln>
        </p:spPr>
        <p:txBody>
          <a:bodyPr spcFirstLastPara="1" wrap="square" lIns="0" tIns="0" rIns="0" bIns="0" anchor="t" anchorCtr="0">
            <a:normAutofit/>
          </a:bodyPr>
          <a:lstStyle>
            <a:lvl1pPr marL="457200" lvl="0" indent="-228600" algn="l">
              <a:lnSpc>
                <a:spcPct val="111111"/>
              </a:lnSpc>
              <a:spcBef>
                <a:spcPts val="0"/>
              </a:spcBef>
              <a:spcAft>
                <a:spcPts val="0"/>
              </a:spcAft>
              <a:buSzPts val="1800"/>
              <a:buNone/>
              <a:defRPr sz="1800">
                <a:solidFill>
                  <a:srgbClr val="005157"/>
                </a:solidFill>
                <a:latin typeface="Arial"/>
                <a:ea typeface="Arial"/>
                <a:cs typeface="Arial"/>
                <a:sym typeface="Arial"/>
              </a:defRPr>
            </a:lvl1pPr>
            <a:lvl2pPr marL="914400" lvl="1" indent="-228600" algn="l">
              <a:lnSpc>
                <a:spcPct val="111111"/>
              </a:lnSpc>
              <a:spcBef>
                <a:spcPts val="600"/>
              </a:spcBef>
              <a:spcAft>
                <a:spcPts val="0"/>
              </a:spcAft>
              <a:buSzPts val="1800"/>
              <a:buNone/>
              <a:defRPr/>
            </a:lvl2pPr>
            <a:lvl3pPr marL="1371600" lvl="2" indent="-342900" algn="l">
              <a:lnSpc>
                <a:spcPct val="111111"/>
              </a:lnSpc>
              <a:spcBef>
                <a:spcPts val="0"/>
              </a:spcBef>
              <a:spcAft>
                <a:spcPts val="0"/>
              </a:spcAft>
              <a:buSzPts val="1800"/>
              <a:buChar char="▪"/>
              <a:defRPr/>
            </a:lvl3pPr>
            <a:lvl4pPr marL="1828800" lvl="3" indent="-342900" algn="l">
              <a:lnSpc>
                <a:spcPct val="111111"/>
              </a:lnSpc>
              <a:spcBef>
                <a:spcPts val="0"/>
              </a:spcBef>
              <a:spcAft>
                <a:spcPts val="0"/>
              </a:spcAft>
              <a:buSzPts val="1800"/>
              <a:buChar char="▪"/>
              <a:defRPr/>
            </a:lvl4pPr>
            <a:lvl5pPr marL="2286000" lvl="4" indent="-342900" algn="l">
              <a:lnSpc>
                <a:spcPct val="111111"/>
              </a:lnSpc>
              <a:spcBef>
                <a:spcPts val="0"/>
              </a:spcBef>
              <a:spcAft>
                <a:spcPts val="0"/>
              </a:spcAft>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0752899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nfronto 1">
  <p:cSld name="Confronto 1">
    <p:spTree>
      <p:nvGrpSpPr>
        <p:cNvPr id="1" name="Shape 48"/>
        <p:cNvGrpSpPr/>
        <p:nvPr/>
      </p:nvGrpSpPr>
      <p:grpSpPr>
        <a:xfrm>
          <a:off x="0" y="0"/>
          <a:ext cx="0" cy="0"/>
          <a:chOff x="0" y="0"/>
          <a:chExt cx="0" cy="0"/>
        </a:xfrm>
      </p:grpSpPr>
      <p:sp>
        <p:nvSpPr>
          <p:cNvPr id="49" name="Google Shape;49;p29"/>
          <p:cNvSpPr txBox="1">
            <a:spLocks noGrp="1"/>
          </p:cNvSpPr>
          <p:nvPr>
            <p:ph type="body" idx="1"/>
          </p:nvPr>
        </p:nvSpPr>
        <p:spPr>
          <a:xfrm>
            <a:off x="515938" y="2444750"/>
            <a:ext cx="3780000" cy="3420000"/>
          </a:xfrm>
          <a:prstGeom prst="rect">
            <a:avLst/>
          </a:prstGeom>
          <a:noFill/>
          <a:ln>
            <a:noFill/>
          </a:ln>
        </p:spPr>
        <p:txBody>
          <a:bodyPr spcFirstLastPara="1" wrap="square" lIns="0" tIns="45700" rIns="0" bIns="45700" anchor="t" anchorCtr="0">
            <a:normAutofit/>
          </a:bodyPr>
          <a:lstStyle>
            <a:lvl1pPr marL="457200" lvl="0" indent="-228600" algn="l">
              <a:lnSpc>
                <a:spcPct val="111111"/>
              </a:lnSpc>
              <a:spcBef>
                <a:spcPts val="360"/>
              </a:spcBef>
              <a:spcAft>
                <a:spcPts val="0"/>
              </a:spcAft>
              <a:buSzPts val="1800"/>
              <a:buNone/>
              <a:defRPr/>
            </a:lvl1pPr>
            <a:lvl2pPr marL="914400" lvl="1" indent="-228600" algn="l">
              <a:lnSpc>
                <a:spcPct val="111111"/>
              </a:lnSpc>
              <a:spcBef>
                <a:spcPts val="600"/>
              </a:spcBef>
              <a:spcAft>
                <a:spcPts val="0"/>
              </a:spcAft>
              <a:buSzPts val="1800"/>
              <a:buNone/>
              <a:defRPr/>
            </a:lvl2pPr>
            <a:lvl3pPr marL="1371600" lvl="2" indent="-342900" algn="l">
              <a:lnSpc>
                <a:spcPct val="111111"/>
              </a:lnSpc>
              <a:spcBef>
                <a:spcPts val="0"/>
              </a:spcBef>
              <a:spcAft>
                <a:spcPts val="0"/>
              </a:spcAft>
              <a:buSzPts val="1800"/>
              <a:buChar char="▪"/>
              <a:defRPr/>
            </a:lvl3pPr>
            <a:lvl4pPr marL="1828800" lvl="3" indent="-342900" algn="l">
              <a:lnSpc>
                <a:spcPct val="111111"/>
              </a:lnSpc>
              <a:spcBef>
                <a:spcPts val="0"/>
              </a:spcBef>
              <a:spcAft>
                <a:spcPts val="0"/>
              </a:spcAft>
              <a:buSzPts val="1800"/>
              <a:buChar char="▪"/>
              <a:defRPr/>
            </a:lvl4pPr>
            <a:lvl5pPr marL="2286000" lvl="4" indent="-342900" algn="l">
              <a:lnSpc>
                <a:spcPct val="111111"/>
              </a:lnSpc>
              <a:spcBef>
                <a:spcPts val="0"/>
              </a:spcBef>
              <a:spcAft>
                <a:spcPts val="0"/>
              </a:spcAft>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0" name="Google Shape;50;p29"/>
          <p:cNvSpPr txBox="1">
            <a:spLocks noGrp="1"/>
          </p:cNvSpPr>
          <p:nvPr>
            <p:ph type="body" idx="2"/>
          </p:nvPr>
        </p:nvSpPr>
        <p:spPr>
          <a:xfrm>
            <a:off x="4821141" y="2444750"/>
            <a:ext cx="3779232" cy="3420000"/>
          </a:xfrm>
          <a:prstGeom prst="rect">
            <a:avLst/>
          </a:prstGeom>
          <a:noFill/>
          <a:ln>
            <a:noFill/>
          </a:ln>
        </p:spPr>
        <p:txBody>
          <a:bodyPr spcFirstLastPara="1" wrap="square" lIns="0" tIns="45700" rIns="0" bIns="45700" anchor="t" anchorCtr="0">
            <a:normAutofit/>
          </a:bodyPr>
          <a:lstStyle>
            <a:lvl1pPr marL="457200" lvl="0" indent="-228600" algn="l">
              <a:lnSpc>
                <a:spcPct val="111111"/>
              </a:lnSpc>
              <a:spcBef>
                <a:spcPts val="360"/>
              </a:spcBef>
              <a:spcAft>
                <a:spcPts val="0"/>
              </a:spcAft>
              <a:buSzPts val="1800"/>
              <a:buNone/>
              <a:defRPr/>
            </a:lvl1pPr>
            <a:lvl2pPr marL="914400" lvl="1" indent="-228600" algn="l">
              <a:lnSpc>
                <a:spcPct val="111111"/>
              </a:lnSpc>
              <a:spcBef>
                <a:spcPts val="600"/>
              </a:spcBef>
              <a:spcAft>
                <a:spcPts val="0"/>
              </a:spcAft>
              <a:buSzPts val="1800"/>
              <a:buNone/>
              <a:defRPr/>
            </a:lvl2pPr>
            <a:lvl3pPr marL="1371600" lvl="2" indent="-342900" algn="l">
              <a:lnSpc>
                <a:spcPct val="111111"/>
              </a:lnSpc>
              <a:spcBef>
                <a:spcPts val="0"/>
              </a:spcBef>
              <a:spcAft>
                <a:spcPts val="0"/>
              </a:spcAft>
              <a:buSzPts val="1800"/>
              <a:buChar char="▪"/>
              <a:defRPr/>
            </a:lvl3pPr>
            <a:lvl4pPr marL="1828800" lvl="3" indent="-342900" algn="l">
              <a:lnSpc>
                <a:spcPct val="111111"/>
              </a:lnSpc>
              <a:spcBef>
                <a:spcPts val="0"/>
              </a:spcBef>
              <a:spcAft>
                <a:spcPts val="0"/>
              </a:spcAft>
              <a:buSzPts val="1800"/>
              <a:buChar char="▪"/>
              <a:defRPr/>
            </a:lvl4pPr>
            <a:lvl5pPr marL="2286000" lvl="4" indent="-342900" algn="l">
              <a:lnSpc>
                <a:spcPct val="111111"/>
              </a:lnSpc>
              <a:spcBef>
                <a:spcPts val="0"/>
              </a:spcBef>
              <a:spcAft>
                <a:spcPts val="0"/>
              </a:spcAft>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1" name="Google Shape;51;p29"/>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lvl="0" algn="l">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9"/>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b="0" i="0" u="none" strike="noStrike" cap="none">
                <a:solidFill>
                  <a:schemeClr val="lt2"/>
                </a:solidFill>
                <a:latin typeface="Arial"/>
                <a:ea typeface="Arial"/>
                <a:cs typeface="Arial"/>
                <a:sym typeface="Arial"/>
              </a:defRPr>
            </a:lvl1pPr>
            <a:lvl2pPr marL="0" lvl="1" indent="0" algn="r">
              <a:spcBef>
                <a:spcPts val="0"/>
              </a:spcBef>
              <a:buNone/>
              <a:defRPr sz="1000" b="0" i="0" u="none" strike="noStrike" cap="none">
                <a:solidFill>
                  <a:schemeClr val="lt2"/>
                </a:solidFill>
                <a:latin typeface="Arial"/>
                <a:ea typeface="Arial"/>
                <a:cs typeface="Arial"/>
                <a:sym typeface="Arial"/>
              </a:defRPr>
            </a:lvl2pPr>
            <a:lvl3pPr marL="0" lvl="2" indent="0" algn="r">
              <a:spcBef>
                <a:spcPts val="0"/>
              </a:spcBef>
              <a:buNone/>
              <a:defRPr sz="1000" b="0" i="0" u="none" strike="noStrike" cap="none">
                <a:solidFill>
                  <a:schemeClr val="lt2"/>
                </a:solidFill>
                <a:latin typeface="Arial"/>
                <a:ea typeface="Arial"/>
                <a:cs typeface="Arial"/>
                <a:sym typeface="Arial"/>
              </a:defRPr>
            </a:lvl3pPr>
            <a:lvl4pPr marL="0" lvl="3" indent="0" algn="r">
              <a:spcBef>
                <a:spcPts val="0"/>
              </a:spcBef>
              <a:buNone/>
              <a:defRPr sz="1000" b="0" i="0" u="none" strike="noStrike" cap="none">
                <a:solidFill>
                  <a:schemeClr val="lt2"/>
                </a:solidFill>
                <a:latin typeface="Arial"/>
                <a:ea typeface="Arial"/>
                <a:cs typeface="Arial"/>
                <a:sym typeface="Arial"/>
              </a:defRPr>
            </a:lvl4pPr>
            <a:lvl5pPr marL="0" lvl="4" indent="0" algn="r">
              <a:spcBef>
                <a:spcPts val="0"/>
              </a:spcBef>
              <a:buNone/>
              <a:defRPr sz="1000" b="0" i="0" u="none" strike="noStrike" cap="none">
                <a:solidFill>
                  <a:schemeClr val="lt2"/>
                </a:solidFill>
                <a:latin typeface="Arial"/>
                <a:ea typeface="Arial"/>
                <a:cs typeface="Arial"/>
                <a:sym typeface="Arial"/>
              </a:defRPr>
            </a:lvl5pPr>
            <a:lvl6pPr marL="0" lvl="5" indent="0" algn="r">
              <a:spcBef>
                <a:spcPts val="0"/>
              </a:spcBef>
              <a:buNone/>
              <a:defRPr sz="1000" b="0" i="0" u="none" strike="noStrike" cap="none">
                <a:solidFill>
                  <a:schemeClr val="lt2"/>
                </a:solidFill>
                <a:latin typeface="Arial"/>
                <a:ea typeface="Arial"/>
                <a:cs typeface="Arial"/>
                <a:sym typeface="Arial"/>
              </a:defRPr>
            </a:lvl6pPr>
            <a:lvl7pPr marL="0" lvl="6" indent="0" algn="r">
              <a:spcBef>
                <a:spcPts val="0"/>
              </a:spcBef>
              <a:buNone/>
              <a:defRPr sz="1000" b="0" i="0" u="none" strike="noStrike" cap="none">
                <a:solidFill>
                  <a:schemeClr val="lt2"/>
                </a:solidFill>
                <a:latin typeface="Arial"/>
                <a:ea typeface="Arial"/>
                <a:cs typeface="Arial"/>
                <a:sym typeface="Arial"/>
              </a:defRPr>
            </a:lvl7pPr>
            <a:lvl8pPr marL="0" lvl="7" indent="0" algn="r">
              <a:spcBef>
                <a:spcPts val="0"/>
              </a:spcBef>
              <a:buNone/>
              <a:defRPr sz="1000" b="0" i="0" u="none" strike="noStrike" cap="none">
                <a:solidFill>
                  <a:schemeClr val="lt2"/>
                </a:solidFill>
                <a:latin typeface="Arial"/>
                <a:ea typeface="Arial"/>
                <a:cs typeface="Arial"/>
                <a:sym typeface="Arial"/>
              </a:defRPr>
            </a:lvl8pPr>
            <a:lvl9pPr marL="0" lvl="8" indent="0" algn="r">
              <a:spcBef>
                <a:spcPts val="0"/>
              </a:spcBef>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53" name="Google Shape;53;p29"/>
          <p:cNvSpPr/>
          <p:nvPr/>
        </p:nvSpPr>
        <p:spPr>
          <a:xfrm>
            <a:off x="0" y="6254963"/>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4" name="Google Shape;54;p29"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t="11440"/>
          <a:stretch/>
        </p:blipFill>
        <p:spPr>
          <a:xfrm>
            <a:off x="173956" y="6311741"/>
            <a:ext cx="964608" cy="514360"/>
          </a:xfrm>
          <a:prstGeom prst="rect">
            <a:avLst/>
          </a:prstGeom>
          <a:noFill/>
          <a:ln>
            <a:noFill/>
          </a:ln>
        </p:spPr>
      </p:pic>
      <p:sp>
        <p:nvSpPr>
          <p:cNvPr id="55" name="Google Shape;55;p29"/>
          <p:cNvSpPr txBox="1">
            <a:spLocks noGrp="1"/>
          </p:cNvSpPr>
          <p:nvPr>
            <p:ph type="body" idx="3"/>
          </p:nvPr>
        </p:nvSpPr>
        <p:spPr>
          <a:xfrm>
            <a:off x="500062" y="633537"/>
            <a:ext cx="8143875" cy="365909"/>
          </a:xfrm>
          <a:prstGeom prst="rect">
            <a:avLst/>
          </a:prstGeom>
          <a:noFill/>
          <a:ln>
            <a:noFill/>
          </a:ln>
        </p:spPr>
        <p:txBody>
          <a:bodyPr spcFirstLastPara="1" wrap="square" lIns="0" tIns="36000" rIns="0" bIns="36000" anchor="t" anchorCtr="0">
            <a:noAutofit/>
          </a:bodyPr>
          <a:lstStyle>
            <a:lvl1pPr marL="457200" lvl="0" indent="-228600" algn="l">
              <a:lnSpc>
                <a:spcPct val="125000"/>
              </a:lnSpc>
              <a:spcBef>
                <a:spcPts val="400"/>
              </a:spcBef>
              <a:spcAft>
                <a:spcPts val="0"/>
              </a:spcAft>
              <a:buSzPts val="2000"/>
              <a:buNone/>
              <a:defRPr sz="2000" b="0">
                <a:solidFill>
                  <a:schemeClr val="lt2"/>
                </a:solidFill>
              </a:defRPr>
            </a:lvl1pPr>
            <a:lvl2pPr marL="914400" lvl="1" indent="-228600" algn="l">
              <a:lnSpc>
                <a:spcPct val="100000"/>
              </a:lnSpc>
              <a:spcBef>
                <a:spcPts val="600"/>
              </a:spcBef>
              <a:spcAft>
                <a:spcPts val="0"/>
              </a:spcAft>
              <a:buSzPts val="2000"/>
              <a:buNone/>
              <a:defRPr sz="2000" b="1"/>
            </a:lvl2pPr>
            <a:lvl3pPr marL="1371600" lvl="2" indent="-228600" algn="l">
              <a:lnSpc>
                <a:spcPct val="111111"/>
              </a:lnSpc>
              <a:spcBef>
                <a:spcPts val="0"/>
              </a:spcBef>
              <a:spcAft>
                <a:spcPts val="0"/>
              </a:spcAft>
              <a:buSzPts val="1800"/>
              <a:buNone/>
              <a:defRPr sz="1800" b="1"/>
            </a:lvl3pPr>
            <a:lvl4pPr marL="1828800" lvl="3" indent="-228600" algn="l">
              <a:lnSpc>
                <a:spcPct val="125000"/>
              </a:lnSpc>
              <a:spcBef>
                <a:spcPts val="0"/>
              </a:spcBef>
              <a:spcAft>
                <a:spcPts val="0"/>
              </a:spcAft>
              <a:buSzPts val="1600"/>
              <a:buNone/>
              <a:defRPr sz="1600" b="1"/>
            </a:lvl4pPr>
            <a:lvl5pPr marL="2286000" lvl="4" indent="-228600" algn="l">
              <a:lnSpc>
                <a:spcPct val="125000"/>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6" name="Google Shape;56;p29"/>
          <p:cNvSpPr txBox="1">
            <a:spLocks noGrp="1"/>
          </p:cNvSpPr>
          <p:nvPr>
            <p:ph type="title"/>
          </p:nvPr>
        </p:nvSpPr>
        <p:spPr>
          <a:xfrm>
            <a:off x="497129" y="161637"/>
            <a:ext cx="8162924" cy="444406"/>
          </a:xfrm>
          <a:prstGeom prst="rect">
            <a:avLst/>
          </a:prstGeom>
          <a:noFill/>
          <a:ln>
            <a:noFill/>
          </a:ln>
        </p:spPr>
        <p:txBody>
          <a:bodyPr spcFirstLastPara="1" wrap="square" lIns="0" tIns="0" rIns="0" bIns="0" anchor="t" anchorCtr="0">
            <a:noAutofit/>
          </a:bodyPr>
          <a:lstStyle>
            <a:lvl1pPr lvl="0" algn="l">
              <a:lnSpc>
                <a:spcPct val="142857"/>
              </a:lnSpc>
              <a:spcBef>
                <a:spcPts val="0"/>
              </a:spcBef>
              <a:spcAft>
                <a:spcPts val="0"/>
              </a:spcAft>
              <a:buClr>
                <a:schemeClr val="dk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4539046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Layout personalizzato">
    <p:spTree>
      <p:nvGrpSpPr>
        <p:cNvPr id="1" name=""/>
        <p:cNvGrpSpPr/>
        <p:nvPr/>
      </p:nvGrpSpPr>
      <p:grpSpPr>
        <a:xfrm>
          <a:off x="0" y="0"/>
          <a:ext cx="0" cy="0"/>
          <a:chOff x="0" y="0"/>
          <a:chExt cx="0" cy="0"/>
        </a:xfrm>
      </p:grpSpPr>
      <p:sp>
        <p:nvSpPr>
          <p:cNvPr id="4" name="Segnaposto numero diapositiva 3"/>
          <p:cNvSpPr>
            <a:spLocks noGrp="1"/>
          </p:cNvSpPr>
          <p:nvPr>
            <p:ph type="sldNum" sz="quarter" idx="11"/>
          </p:nvPr>
        </p:nvSpPr>
        <p:spPr/>
        <p:txBody>
          <a:bodyPr/>
          <a:lstStyle/>
          <a:p>
            <a:fld id="{C387466B-976A-AB41-B23A-986E24A2778A}" type="slidenum">
              <a:rPr lang="it-IT" smtClean="0"/>
              <a:pPr/>
              <a:t>‹N›</a:t>
            </a:fld>
            <a:endParaRPr lang="it-IT" dirty="0"/>
          </a:p>
        </p:txBody>
      </p:sp>
      <p:sp>
        <p:nvSpPr>
          <p:cNvPr id="6" name="Rettangolo 5"/>
          <p:cNvSpPr/>
          <p:nvPr userDrawn="1"/>
        </p:nvSpPr>
        <p:spPr>
          <a:xfrm>
            <a:off x="0" y="6254964"/>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500"/>
          </a:p>
        </p:txBody>
      </p:sp>
      <p:pic>
        <p:nvPicPr>
          <p:cNvPr id="7"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3"/>
            <a:ext cx="964608" cy="51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14144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Chiusura 2">
    <p:spTree>
      <p:nvGrpSpPr>
        <p:cNvPr id="1" name=""/>
        <p:cNvGrpSpPr/>
        <p:nvPr/>
      </p:nvGrpSpPr>
      <p:grpSpPr>
        <a:xfrm>
          <a:off x="0" y="0"/>
          <a:ext cx="0" cy="0"/>
          <a:chOff x="0" y="0"/>
          <a:chExt cx="0" cy="0"/>
        </a:xfrm>
      </p:grpSpPr>
      <p:sp>
        <p:nvSpPr>
          <p:cNvPr id="4" name="CasellaDiTesto 3"/>
          <p:cNvSpPr txBox="1"/>
          <p:nvPr/>
        </p:nvSpPr>
        <p:spPr>
          <a:xfrm>
            <a:off x="2331517" y="3417889"/>
            <a:ext cx="3135061" cy="718145"/>
          </a:xfrm>
          <a:prstGeom prst="rect">
            <a:avLst/>
          </a:prstGeom>
          <a:noFill/>
        </p:spPr>
        <p:txBody>
          <a:bodyPr wrap="square" lIns="0" tIns="0" rIns="0" bIns="0" rtlCol="0">
            <a:spAutoFit/>
          </a:bodyPr>
          <a:lstStyle/>
          <a:p>
            <a:pPr defTabSz="913910">
              <a:lnSpc>
                <a:spcPts val="1428"/>
              </a:lnSpc>
            </a:pPr>
            <a:r>
              <a:rPr lang="it-IT" sz="1000" dirty="0">
                <a:solidFill>
                  <a:srgbClr val="005157"/>
                </a:solidFill>
                <a:cs typeface="Arial"/>
              </a:rPr>
              <a:t>via San Carlo, 8/20  - Modena </a:t>
            </a:r>
            <a:br>
              <a:rPr lang="it-IT" sz="1000" dirty="0">
                <a:solidFill>
                  <a:srgbClr val="005157"/>
                </a:solidFill>
                <a:cs typeface="Arial"/>
              </a:rPr>
            </a:br>
            <a:r>
              <a:rPr lang="pl-PL" sz="1000" dirty="0">
                <a:solidFill>
                  <a:srgbClr val="005157"/>
                </a:solidFill>
                <a:cs typeface="Arial"/>
              </a:rPr>
              <a:t>Telefono 059 20.21.111</a:t>
            </a:r>
          </a:p>
          <a:p>
            <a:pPr defTabSz="913910">
              <a:lnSpc>
                <a:spcPts val="1428"/>
              </a:lnSpc>
            </a:pPr>
            <a:r>
              <a:rPr lang="pl-PL" sz="1000" dirty="0">
                <a:solidFill>
                  <a:srgbClr val="005157"/>
                </a:solidFill>
                <a:cs typeface="Arial"/>
              </a:rPr>
              <a:t>Fax 059 20.22.033</a:t>
            </a:r>
          </a:p>
          <a:p>
            <a:pPr defTabSz="913910">
              <a:lnSpc>
                <a:spcPts val="1428"/>
              </a:lnSpc>
            </a:pPr>
            <a:r>
              <a:rPr lang="pl-PL" sz="1000" dirty="0">
                <a:solidFill>
                  <a:srgbClr val="005157"/>
                </a:solidFill>
                <a:cs typeface="Arial"/>
              </a:rPr>
              <a:t>www.bper.it </a:t>
            </a:r>
          </a:p>
        </p:txBody>
      </p:sp>
      <p:sp>
        <p:nvSpPr>
          <p:cNvPr id="2" name="CasellaDiTesto 1"/>
          <p:cNvSpPr txBox="1"/>
          <p:nvPr/>
        </p:nvSpPr>
        <p:spPr>
          <a:xfrm>
            <a:off x="9892633" y="2847474"/>
            <a:ext cx="168130" cy="376420"/>
          </a:xfrm>
          <a:prstGeom prst="rect">
            <a:avLst/>
          </a:prstGeom>
          <a:noFill/>
        </p:spPr>
        <p:txBody>
          <a:bodyPr wrap="none" lIns="83220" tIns="41610" rIns="83220" bIns="41610" rtlCol="0">
            <a:spAutoFit/>
          </a:bodyPr>
          <a:lstStyle/>
          <a:p>
            <a:pPr defTabSz="913910"/>
            <a:endParaRPr lang="it-IT" sz="1900" dirty="0">
              <a:solidFill>
                <a:prstClr val="black"/>
              </a:solidFill>
            </a:endParaRPr>
          </a:p>
        </p:txBody>
      </p:sp>
      <p:pic>
        <p:nvPicPr>
          <p:cNvPr id="5" name="Immagine 4" descr="EXE_BPER Banca_Logotipo_V Colori_Pos_RG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688" y="2614614"/>
            <a:ext cx="1800000" cy="797938"/>
          </a:xfrm>
          <a:prstGeom prst="rect">
            <a:avLst/>
          </a:prstGeom>
        </p:spPr>
      </p:pic>
      <p:sp>
        <p:nvSpPr>
          <p:cNvPr id="6" name="Segnaposto numero diapositiva 5"/>
          <p:cNvSpPr>
            <a:spLocks noGrp="1"/>
          </p:cNvSpPr>
          <p:nvPr>
            <p:ph type="sldNum" sz="quarter" idx="4"/>
          </p:nvPr>
        </p:nvSpPr>
        <p:spPr>
          <a:xfrm>
            <a:off x="8505674" y="6512055"/>
            <a:ext cx="424794" cy="275434"/>
          </a:xfrm>
          <a:prstGeom prst="rect">
            <a:avLst/>
          </a:prstGeom>
        </p:spPr>
        <p:txBody>
          <a:bodyPr vert="horz" lIns="0" tIns="32764" rIns="0" bIns="32764" rtlCol="0" anchor="t"/>
          <a:lstStyle>
            <a:lvl1pPr algn="r">
              <a:defRPr sz="1000">
                <a:solidFill>
                  <a:schemeClr val="bg2"/>
                </a:solidFill>
                <a:latin typeface="Arial"/>
                <a:cs typeface="Arial"/>
              </a:defRPr>
            </a:lvl1pPr>
          </a:lstStyle>
          <a:p>
            <a:fld id="{C387466B-976A-AB41-B23A-986E24A2778A}" type="slidenum">
              <a:rPr lang="it-IT" smtClean="0">
                <a:solidFill>
                  <a:srgbClr val="00AE65"/>
                </a:solidFill>
              </a:rPr>
              <a:pPr/>
              <a:t>‹N›</a:t>
            </a:fld>
            <a:endParaRPr lang="it-IT" dirty="0">
              <a:solidFill>
                <a:srgbClr val="00AE65"/>
              </a:solidFill>
            </a:endParaRPr>
          </a:p>
        </p:txBody>
      </p:sp>
    </p:spTree>
    <p:extLst>
      <p:ext uri="{BB962C8B-B14F-4D97-AF65-F5344CB8AC3E}">
        <p14:creationId xmlns:p14="http://schemas.microsoft.com/office/powerpoint/2010/main" val="2284765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esto e Immagini 1">
    <p:spTree>
      <p:nvGrpSpPr>
        <p:cNvPr id="1" name=""/>
        <p:cNvGrpSpPr/>
        <p:nvPr/>
      </p:nvGrpSpPr>
      <p:grpSpPr>
        <a:xfrm>
          <a:off x="0" y="0"/>
          <a:ext cx="0" cy="0"/>
          <a:chOff x="0" y="0"/>
          <a:chExt cx="0" cy="0"/>
        </a:xfrm>
      </p:grpSpPr>
      <p:sp>
        <p:nvSpPr>
          <p:cNvPr id="8" name="Rettangolo 7"/>
          <p:cNvSpPr/>
          <p:nvPr userDrawn="1"/>
        </p:nvSpPr>
        <p:spPr>
          <a:xfrm>
            <a:off x="0" y="6138002"/>
            <a:ext cx="9144000" cy="720001"/>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lIns="91372" tIns="45688" rIns="91372" bIns="45688" rtlCol="0" anchor="ctr"/>
          <a:lstStyle/>
          <a:p>
            <a:pPr algn="ctr" defTabSz="456870"/>
            <a:endParaRPr lang="it-IT">
              <a:solidFill>
                <a:prstClr val="white"/>
              </a:solidFill>
            </a:endParaRPr>
          </a:p>
        </p:txBody>
      </p:sp>
      <p:sp>
        <p:nvSpPr>
          <p:cNvPr id="2" name="Titolo 1"/>
          <p:cNvSpPr>
            <a:spLocks noGrp="1"/>
          </p:cNvSpPr>
          <p:nvPr>
            <p:ph type="title"/>
          </p:nvPr>
        </p:nvSpPr>
        <p:spPr/>
        <p:txBody>
          <a:bodyPr/>
          <a:lstStyle/>
          <a:p>
            <a:r>
              <a:rPr lang="it-IT" dirty="0"/>
              <a:t>Fare clic per modificare stile</a:t>
            </a:r>
          </a:p>
        </p:txBody>
      </p:sp>
      <p:sp>
        <p:nvSpPr>
          <p:cNvPr id="3" name="Segnaposto contenuto 2"/>
          <p:cNvSpPr>
            <a:spLocks noGrp="1"/>
          </p:cNvSpPr>
          <p:nvPr>
            <p:ph idx="1"/>
          </p:nvPr>
        </p:nvSpPr>
        <p:spPr>
          <a:xfrm>
            <a:off x="206120" y="1113803"/>
            <a:ext cx="8731765" cy="4913185"/>
          </a:xfrm>
          <a:prstGeom prst="rect">
            <a:avLst/>
          </a:prstGeom>
        </p:spPr>
        <p:txBody>
          <a:bodyPr lIns="83165" tIns="41582" rIns="83165" bIns="41582"/>
          <a:lstStyle>
            <a:lvl1pPr>
              <a:defRPr>
                <a:solidFill>
                  <a:srgbClr val="00AE65"/>
                </a:solidFill>
              </a:defRPr>
            </a:lvl1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5" name="Segnaposto numero diapositiva 5"/>
          <p:cNvSpPr txBox="1">
            <a:spLocks/>
          </p:cNvSpPr>
          <p:nvPr userDrawn="1"/>
        </p:nvSpPr>
        <p:spPr>
          <a:xfrm>
            <a:off x="7495574" y="6327386"/>
            <a:ext cx="1076968" cy="251999"/>
          </a:xfrm>
          <a:prstGeom prst="rect">
            <a:avLst/>
          </a:prstGeom>
        </p:spPr>
        <p:txBody>
          <a:bodyPr vert="horz" lIns="0" tIns="35975" rIns="0" bIns="35975" rtlCol="0" anchor="t"/>
          <a:lstStyle>
            <a:defPPr>
              <a:defRPr lang="it-IT"/>
            </a:defPPr>
            <a:lvl1pPr marL="0" algn="r" defTabSz="914316" rtl="0" eaLnBrk="1" latinLnBrk="0" hangingPunct="1">
              <a:defRPr sz="1100" kern="1200">
                <a:solidFill>
                  <a:srgbClr val="00AE65"/>
                </a:solidFill>
                <a:latin typeface="Arial"/>
                <a:ea typeface="+mn-ea"/>
                <a:cs typeface="Arial"/>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2" algn="l" defTabSz="914316" rtl="0" eaLnBrk="1" latinLnBrk="0" hangingPunct="1">
              <a:defRPr sz="1800" kern="1200">
                <a:solidFill>
                  <a:schemeClr val="tx1"/>
                </a:solidFill>
                <a:latin typeface="+mn-lt"/>
                <a:ea typeface="+mn-ea"/>
                <a:cs typeface="+mn-cs"/>
              </a:defRPr>
            </a:lvl5pPr>
            <a:lvl6pPr marL="2285790" algn="l" defTabSz="914316" rtl="0" eaLnBrk="1" latinLnBrk="0" hangingPunct="1">
              <a:defRPr sz="1800" kern="1200">
                <a:solidFill>
                  <a:schemeClr val="tx1"/>
                </a:solidFill>
                <a:latin typeface="+mn-lt"/>
                <a:ea typeface="+mn-ea"/>
                <a:cs typeface="+mn-cs"/>
              </a:defRPr>
            </a:lvl6pPr>
            <a:lvl7pPr marL="2742948" algn="l" defTabSz="914316" rtl="0" eaLnBrk="1" latinLnBrk="0" hangingPunct="1">
              <a:defRPr sz="1800" kern="1200">
                <a:solidFill>
                  <a:schemeClr val="tx1"/>
                </a:solidFill>
                <a:latin typeface="+mn-lt"/>
                <a:ea typeface="+mn-ea"/>
                <a:cs typeface="+mn-cs"/>
              </a:defRPr>
            </a:lvl7pPr>
            <a:lvl8pPr marL="3200106" algn="l" defTabSz="914316" rtl="0" eaLnBrk="1" latinLnBrk="0" hangingPunct="1">
              <a:defRPr sz="1800" kern="1200">
                <a:solidFill>
                  <a:schemeClr val="tx1"/>
                </a:solidFill>
                <a:latin typeface="+mn-lt"/>
                <a:ea typeface="+mn-ea"/>
                <a:cs typeface="+mn-cs"/>
              </a:defRPr>
            </a:lvl8pPr>
            <a:lvl9pPr marL="3657264" algn="l" defTabSz="914316" rtl="0" eaLnBrk="1" latinLnBrk="0" hangingPunct="1">
              <a:defRPr sz="1800" kern="1200">
                <a:solidFill>
                  <a:schemeClr val="tx1"/>
                </a:solidFill>
                <a:latin typeface="+mn-lt"/>
                <a:ea typeface="+mn-ea"/>
                <a:cs typeface="+mn-cs"/>
              </a:defRPr>
            </a:lvl9pPr>
          </a:lstStyle>
          <a:p>
            <a:fld id="{C387466B-976A-AB41-B23A-986E24A2778A}" type="slidenum">
              <a:rPr lang="it-IT" smtClean="0"/>
              <a:pPr/>
              <a:t>‹N›</a:t>
            </a:fld>
            <a:endParaRPr lang="it-IT" dirty="0"/>
          </a:p>
        </p:txBody>
      </p:sp>
    </p:spTree>
    <p:extLst>
      <p:ext uri="{BB962C8B-B14F-4D97-AF65-F5344CB8AC3E}">
        <p14:creationId xmlns:p14="http://schemas.microsoft.com/office/powerpoint/2010/main" val="15597038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pertina 1">
    <p:spTree>
      <p:nvGrpSpPr>
        <p:cNvPr id="1" name=""/>
        <p:cNvGrpSpPr/>
        <p:nvPr/>
      </p:nvGrpSpPr>
      <p:grpSpPr>
        <a:xfrm>
          <a:off x="0" y="0"/>
          <a:ext cx="0" cy="0"/>
          <a:chOff x="0" y="0"/>
          <a:chExt cx="0" cy="0"/>
        </a:xfrm>
      </p:grpSpPr>
      <p:sp>
        <p:nvSpPr>
          <p:cNvPr id="2" name="Titolo 1"/>
          <p:cNvSpPr>
            <a:spLocks noGrp="1"/>
          </p:cNvSpPr>
          <p:nvPr>
            <p:ph type="ctrTitle"/>
          </p:nvPr>
        </p:nvSpPr>
        <p:spPr>
          <a:xfrm>
            <a:off x="1906222" y="2514278"/>
            <a:ext cx="6296025" cy="1000702"/>
          </a:xfrm>
        </p:spPr>
        <p:txBody>
          <a:bodyPr>
            <a:normAutofit/>
          </a:bodyPr>
          <a:lstStyle>
            <a:lvl1pPr marL="0" indent="0">
              <a:lnSpc>
                <a:spcPts val="3617"/>
              </a:lnSpc>
              <a:defRPr sz="3800"/>
            </a:lvl1pPr>
          </a:lstStyle>
          <a:p>
            <a:r>
              <a:rPr lang="en-US"/>
              <a:t>Click to edit Master title style</a:t>
            </a:r>
            <a:endParaRPr lang="it-IT" dirty="0"/>
          </a:p>
        </p:txBody>
      </p:sp>
      <p:pic>
        <p:nvPicPr>
          <p:cNvPr id="9" name="Immagine 8" descr="EXE_BPER Banca_Logotipo_V Colori_Pos_RG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688" y="522289"/>
            <a:ext cx="1800000" cy="797938"/>
          </a:xfrm>
          <a:prstGeom prst="rect">
            <a:avLst/>
          </a:prstGeom>
        </p:spPr>
      </p:pic>
      <p:sp>
        <p:nvSpPr>
          <p:cNvPr id="3" name="Sottotitolo 2"/>
          <p:cNvSpPr>
            <a:spLocks noGrp="1"/>
          </p:cNvSpPr>
          <p:nvPr>
            <p:ph type="subTitle" idx="1"/>
          </p:nvPr>
        </p:nvSpPr>
        <p:spPr>
          <a:xfrm>
            <a:off x="1906222" y="3530473"/>
            <a:ext cx="6296025" cy="781873"/>
          </a:xfrm>
        </p:spPr>
        <p:txBody>
          <a:bodyPr>
            <a:noAutofit/>
          </a:bodyPr>
          <a:lstStyle>
            <a:lvl1pPr marL="0" indent="0" algn="l">
              <a:lnSpc>
                <a:spcPts val="2284"/>
              </a:lnSpc>
              <a:buNone/>
              <a:defRPr sz="2400">
                <a:solidFill>
                  <a:schemeClr val="bg2"/>
                </a:solidFill>
              </a:defRPr>
            </a:lvl1pPr>
            <a:lvl2pPr marL="435113" indent="0" algn="ctr">
              <a:buNone/>
              <a:defRPr>
                <a:solidFill>
                  <a:schemeClr val="tx1">
                    <a:tint val="75000"/>
                  </a:schemeClr>
                </a:solidFill>
              </a:defRPr>
            </a:lvl2pPr>
            <a:lvl3pPr marL="870227" indent="0" algn="ctr">
              <a:buNone/>
              <a:defRPr>
                <a:solidFill>
                  <a:schemeClr val="tx1">
                    <a:tint val="75000"/>
                  </a:schemeClr>
                </a:solidFill>
              </a:defRPr>
            </a:lvl3pPr>
            <a:lvl4pPr marL="1305340" indent="0" algn="ctr">
              <a:buNone/>
              <a:defRPr>
                <a:solidFill>
                  <a:schemeClr val="tx1">
                    <a:tint val="75000"/>
                  </a:schemeClr>
                </a:solidFill>
              </a:defRPr>
            </a:lvl4pPr>
            <a:lvl5pPr marL="1740453" indent="0" algn="ctr">
              <a:buNone/>
              <a:defRPr>
                <a:solidFill>
                  <a:schemeClr val="tx1">
                    <a:tint val="75000"/>
                  </a:schemeClr>
                </a:solidFill>
              </a:defRPr>
            </a:lvl5pPr>
            <a:lvl6pPr marL="2175567" indent="0" algn="ctr">
              <a:buNone/>
              <a:defRPr>
                <a:solidFill>
                  <a:schemeClr val="tx1">
                    <a:tint val="75000"/>
                  </a:schemeClr>
                </a:solidFill>
              </a:defRPr>
            </a:lvl6pPr>
            <a:lvl7pPr marL="2610680" indent="0" algn="ctr">
              <a:buNone/>
              <a:defRPr>
                <a:solidFill>
                  <a:schemeClr val="tx1">
                    <a:tint val="75000"/>
                  </a:schemeClr>
                </a:solidFill>
              </a:defRPr>
            </a:lvl7pPr>
            <a:lvl8pPr marL="3045793" indent="0" algn="ctr">
              <a:buNone/>
              <a:defRPr>
                <a:solidFill>
                  <a:schemeClr val="tx1">
                    <a:tint val="75000"/>
                  </a:schemeClr>
                </a:solidFill>
              </a:defRPr>
            </a:lvl8pPr>
            <a:lvl9pPr marL="3480907" indent="0" algn="ctr">
              <a:buNone/>
              <a:defRPr>
                <a:solidFill>
                  <a:schemeClr val="tx1">
                    <a:tint val="75000"/>
                  </a:schemeClr>
                </a:solidFill>
              </a:defRPr>
            </a:lvl9pPr>
          </a:lstStyle>
          <a:p>
            <a:r>
              <a:rPr lang="en-US"/>
              <a:t>Click to edit Master subtitle style</a:t>
            </a:r>
            <a:endParaRPr lang="it-IT" dirty="0"/>
          </a:p>
        </p:txBody>
      </p:sp>
      <p:sp>
        <p:nvSpPr>
          <p:cNvPr id="4" name="Segnaposto data 3"/>
          <p:cNvSpPr>
            <a:spLocks noGrp="1"/>
          </p:cNvSpPr>
          <p:nvPr>
            <p:ph type="dt" sz="half" idx="10"/>
          </p:nvPr>
        </p:nvSpPr>
        <p:spPr>
          <a:xfrm>
            <a:off x="1906222" y="5830780"/>
            <a:ext cx="2146964" cy="310825"/>
          </a:xfrm>
          <a:prstGeom prst="rect">
            <a:avLst/>
          </a:prstGeom>
        </p:spPr>
        <p:txBody>
          <a:bodyPr lIns="83220" tIns="41610" rIns="83220" bIns="41610"/>
          <a:lstStyle>
            <a:lvl1pPr>
              <a:defRPr sz="1300">
                <a:solidFill>
                  <a:schemeClr val="bg2"/>
                </a:solidFill>
              </a:defRPr>
            </a:lvl1pPr>
          </a:lstStyle>
          <a:p>
            <a:pPr defTabSz="913910"/>
            <a:endParaRPr lang="it-IT" dirty="0">
              <a:solidFill>
                <a:srgbClr val="00AE65"/>
              </a:solidFill>
            </a:endParaRPr>
          </a:p>
        </p:txBody>
      </p:sp>
    </p:spTree>
    <p:extLst>
      <p:ext uri="{BB962C8B-B14F-4D97-AF65-F5344CB8AC3E}">
        <p14:creationId xmlns:p14="http://schemas.microsoft.com/office/powerpoint/2010/main" val="27424230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esto e immagini 3">
    <p:spTree>
      <p:nvGrpSpPr>
        <p:cNvPr id="1" name=""/>
        <p:cNvGrpSpPr/>
        <p:nvPr/>
      </p:nvGrpSpPr>
      <p:grpSpPr>
        <a:xfrm>
          <a:off x="0" y="0"/>
          <a:ext cx="0" cy="0"/>
          <a:chOff x="0" y="0"/>
          <a:chExt cx="0" cy="0"/>
        </a:xfrm>
      </p:grpSpPr>
      <p:sp>
        <p:nvSpPr>
          <p:cNvPr id="10" name="Titolo 1"/>
          <p:cNvSpPr>
            <a:spLocks noGrp="1"/>
          </p:cNvSpPr>
          <p:nvPr>
            <p:ph type="title"/>
          </p:nvPr>
        </p:nvSpPr>
        <p:spPr>
          <a:xfrm>
            <a:off x="229293" y="151201"/>
            <a:ext cx="8526287" cy="803265"/>
          </a:xfrm>
        </p:spPr>
        <p:txBody>
          <a:bodyPr anchor="ctr"/>
          <a:lstStyle>
            <a:lvl1pPr>
              <a:lnSpc>
                <a:spcPts val="2855"/>
              </a:lnSpc>
              <a:defRPr sz="2300"/>
            </a:lvl1pPr>
          </a:lstStyle>
          <a:p>
            <a:r>
              <a:rPr lang="en-US"/>
              <a:t>Click to edit Master title style</a:t>
            </a:r>
            <a:endParaRPr lang="it-IT" dirty="0"/>
          </a:p>
        </p:txBody>
      </p:sp>
      <p:pic>
        <p:nvPicPr>
          <p:cNvPr id="19" name="Picture 2" descr="S:\NEWDIRCOMM\COMUNICAZIONE COMMERCIALE\_2015_COMUNICAZIONE\BRAND\Logotipo BPER Banca\EXE_BPER Banca_Logotipo\EXE_BPER Banca_Logotipo\EXE_BPER Banca_Logotipo_V Colori_Pos_CMY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56" y="6404795"/>
            <a:ext cx="727534" cy="438058"/>
          </a:xfrm>
          <a:prstGeom prst="rect">
            <a:avLst/>
          </a:prstGeom>
          <a:noFill/>
          <a:extLst>
            <a:ext uri="{909E8E84-426E-40DD-AFC4-6F175D3DCCD1}">
              <a14:hiddenFill xmlns:a14="http://schemas.microsoft.com/office/drawing/2010/main">
                <a:solidFill>
                  <a:srgbClr val="FFFFFF"/>
                </a:solidFill>
              </a14:hiddenFill>
            </a:ext>
          </a:extLst>
        </p:spPr>
      </p:pic>
      <p:sp>
        <p:nvSpPr>
          <p:cNvPr id="21" name="Rettangolo 20"/>
          <p:cNvSpPr/>
          <p:nvPr/>
        </p:nvSpPr>
        <p:spPr>
          <a:xfrm>
            <a:off x="0" y="6350661"/>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lIns="83220" tIns="41610" rIns="83220" bIns="41610" rtlCol="0" anchor="ctr"/>
          <a:lstStyle/>
          <a:p>
            <a:pPr algn="ctr" defTabSz="913910"/>
            <a:endParaRPr lang="it-IT" sz="1900">
              <a:solidFill>
                <a:prstClr val="white"/>
              </a:solidFill>
            </a:endParaRPr>
          </a:p>
        </p:txBody>
      </p:sp>
      <p:sp>
        <p:nvSpPr>
          <p:cNvPr id="6" name="Segnaposto numero diapositiva 5"/>
          <p:cNvSpPr txBox="1">
            <a:spLocks/>
          </p:cNvSpPr>
          <p:nvPr userDrawn="1"/>
        </p:nvSpPr>
        <p:spPr>
          <a:xfrm>
            <a:off x="7817499" y="6511603"/>
            <a:ext cx="1076968" cy="251999"/>
          </a:xfrm>
          <a:prstGeom prst="rect">
            <a:avLst/>
          </a:prstGeom>
        </p:spPr>
        <p:txBody>
          <a:bodyPr vert="horz" lIns="0" tIns="35975" rIns="0" bIns="35975" rtlCol="0" anchor="t"/>
          <a:lstStyle>
            <a:defPPr>
              <a:defRPr lang="it-IT"/>
            </a:defPPr>
            <a:lvl1pPr marL="0" algn="r" defTabSz="914316" rtl="0" eaLnBrk="1" latinLnBrk="0" hangingPunct="1">
              <a:defRPr sz="1100" kern="1200">
                <a:solidFill>
                  <a:srgbClr val="00AE65"/>
                </a:solidFill>
                <a:latin typeface="Arial"/>
                <a:ea typeface="+mn-ea"/>
                <a:cs typeface="Arial"/>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2" algn="l" defTabSz="914316" rtl="0" eaLnBrk="1" latinLnBrk="0" hangingPunct="1">
              <a:defRPr sz="1800" kern="1200">
                <a:solidFill>
                  <a:schemeClr val="tx1"/>
                </a:solidFill>
                <a:latin typeface="+mn-lt"/>
                <a:ea typeface="+mn-ea"/>
                <a:cs typeface="+mn-cs"/>
              </a:defRPr>
            </a:lvl5pPr>
            <a:lvl6pPr marL="2285790" algn="l" defTabSz="914316" rtl="0" eaLnBrk="1" latinLnBrk="0" hangingPunct="1">
              <a:defRPr sz="1800" kern="1200">
                <a:solidFill>
                  <a:schemeClr val="tx1"/>
                </a:solidFill>
                <a:latin typeface="+mn-lt"/>
                <a:ea typeface="+mn-ea"/>
                <a:cs typeface="+mn-cs"/>
              </a:defRPr>
            </a:lvl6pPr>
            <a:lvl7pPr marL="2742948" algn="l" defTabSz="914316" rtl="0" eaLnBrk="1" latinLnBrk="0" hangingPunct="1">
              <a:defRPr sz="1800" kern="1200">
                <a:solidFill>
                  <a:schemeClr val="tx1"/>
                </a:solidFill>
                <a:latin typeface="+mn-lt"/>
                <a:ea typeface="+mn-ea"/>
                <a:cs typeface="+mn-cs"/>
              </a:defRPr>
            </a:lvl7pPr>
            <a:lvl8pPr marL="3200106" algn="l" defTabSz="914316" rtl="0" eaLnBrk="1" latinLnBrk="0" hangingPunct="1">
              <a:defRPr sz="1800" kern="1200">
                <a:solidFill>
                  <a:schemeClr val="tx1"/>
                </a:solidFill>
                <a:latin typeface="+mn-lt"/>
                <a:ea typeface="+mn-ea"/>
                <a:cs typeface="+mn-cs"/>
              </a:defRPr>
            </a:lvl8pPr>
            <a:lvl9pPr marL="3657264" algn="l" defTabSz="914316" rtl="0" eaLnBrk="1" latinLnBrk="0" hangingPunct="1">
              <a:defRPr sz="1800" kern="1200">
                <a:solidFill>
                  <a:schemeClr val="tx1"/>
                </a:solidFill>
                <a:latin typeface="+mn-lt"/>
                <a:ea typeface="+mn-ea"/>
                <a:cs typeface="+mn-cs"/>
              </a:defRPr>
            </a:lvl9pPr>
          </a:lstStyle>
          <a:p>
            <a:fld id="{C387466B-976A-AB41-B23A-986E24A2778A}" type="slidenum">
              <a:rPr lang="it-IT" smtClean="0"/>
              <a:pPr/>
              <a:t>‹N›</a:t>
            </a:fld>
            <a:endParaRPr lang="it-IT" dirty="0"/>
          </a:p>
        </p:txBody>
      </p:sp>
    </p:spTree>
    <p:extLst>
      <p:ext uri="{BB962C8B-B14F-4D97-AF65-F5344CB8AC3E}">
        <p14:creationId xmlns:p14="http://schemas.microsoft.com/office/powerpoint/2010/main" val="1994801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hiusura 2">
    <p:spTree>
      <p:nvGrpSpPr>
        <p:cNvPr id="1" name=""/>
        <p:cNvGrpSpPr/>
        <p:nvPr/>
      </p:nvGrpSpPr>
      <p:grpSpPr>
        <a:xfrm>
          <a:off x="0" y="0"/>
          <a:ext cx="0" cy="0"/>
          <a:chOff x="0" y="0"/>
          <a:chExt cx="0" cy="0"/>
        </a:xfrm>
      </p:grpSpPr>
      <p:sp>
        <p:nvSpPr>
          <p:cNvPr id="4" name="CasellaDiTesto 3"/>
          <p:cNvSpPr txBox="1"/>
          <p:nvPr/>
        </p:nvSpPr>
        <p:spPr>
          <a:xfrm>
            <a:off x="2331517" y="3417889"/>
            <a:ext cx="3135061" cy="718145"/>
          </a:xfrm>
          <a:prstGeom prst="rect">
            <a:avLst/>
          </a:prstGeom>
          <a:noFill/>
        </p:spPr>
        <p:txBody>
          <a:bodyPr wrap="square" lIns="0" tIns="0" rIns="0" bIns="0" rtlCol="0">
            <a:spAutoFit/>
          </a:bodyPr>
          <a:lstStyle/>
          <a:p>
            <a:pPr defTabSz="913910">
              <a:lnSpc>
                <a:spcPts val="1428"/>
              </a:lnSpc>
            </a:pPr>
            <a:r>
              <a:rPr lang="it-IT" sz="1000" dirty="0">
                <a:solidFill>
                  <a:srgbClr val="005157"/>
                </a:solidFill>
                <a:cs typeface="Arial"/>
              </a:rPr>
              <a:t>via San Carlo, 8/20  - Modena </a:t>
            </a:r>
            <a:br>
              <a:rPr lang="it-IT" sz="1000" dirty="0">
                <a:solidFill>
                  <a:srgbClr val="005157"/>
                </a:solidFill>
                <a:cs typeface="Arial"/>
              </a:rPr>
            </a:br>
            <a:r>
              <a:rPr lang="pl-PL" sz="1000" dirty="0">
                <a:solidFill>
                  <a:srgbClr val="005157"/>
                </a:solidFill>
                <a:cs typeface="Arial"/>
              </a:rPr>
              <a:t>Telefono 059 20.21.111</a:t>
            </a:r>
          </a:p>
          <a:p>
            <a:pPr defTabSz="913910">
              <a:lnSpc>
                <a:spcPts val="1428"/>
              </a:lnSpc>
            </a:pPr>
            <a:r>
              <a:rPr lang="pl-PL" sz="1000" dirty="0">
                <a:solidFill>
                  <a:srgbClr val="005157"/>
                </a:solidFill>
                <a:cs typeface="Arial"/>
              </a:rPr>
              <a:t>Fax 059 20.22.033</a:t>
            </a:r>
          </a:p>
          <a:p>
            <a:pPr defTabSz="913910">
              <a:lnSpc>
                <a:spcPts val="1428"/>
              </a:lnSpc>
            </a:pPr>
            <a:r>
              <a:rPr lang="pl-PL" sz="1000" dirty="0">
                <a:solidFill>
                  <a:srgbClr val="005157"/>
                </a:solidFill>
                <a:cs typeface="Arial"/>
              </a:rPr>
              <a:t>www.bper.it </a:t>
            </a:r>
          </a:p>
        </p:txBody>
      </p:sp>
      <p:sp>
        <p:nvSpPr>
          <p:cNvPr id="2" name="CasellaDiTesto 1"/>
          <p:cNvSpPr txBox="1"/>
          <p:nvPr/>
        </p:nvSpPr>
        <p:spPr>
          <a:xfrm>
            <a:off x="9892633" y="2847474"/>
            <a:ext cx="168130" cy="376420"/>
          </a:xfrm>
          <a:prstGeom prst="rect">
            <a:avLst/>
          </a:prstGeom>
          <a:noFill/>
        </p:spPr>
        <p:txBody>
          <a:bodyPr wrap="none" lIns="83220" tIns="41610" rIns="83220" bIns="41610" rtlCol="0">
            <a:spAutoFit/>
          </a:bodyPr>
          <a:lstStyle/>
          <a:p>
            <a:pPr defTabSz="913910"/>
            <a:endParaRPr lang="it-IT" sz="1900" dirty="0">
              <a:solidFill>
                <a:prstClr val="black"/>
              </a:solidFill>
            </a:endParaRPr>
          </a:p>
        </p:txBody>
      </p:sp>
      <p:pic>
        <p:nvPicPr>
          <p:cNvPr id="5" name="Immagine 4" descr="EXE_BPER Banca_Logotipo_V Colori_Pos_RG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688" y="2614614"/>
            <a:ext cx="1800000" cy="797938"/>
          </a:xfrm>
          <a:prstGeom prst="rect">
            <a:avLst/>
          </a:prstGeom>
        </p:spPr>
      </p:pic>
      <p:sp>
        <p:nvSpPr>
          <p:cNvPr id="6" name="Segnaposto numero diapositiva 5"/>
          <p:cNvSpPr>
            <a:spLocks noGrp="1"/>
          </p:cNvSpPr>
          <p:nvPr>
            <p:ph type="sldNum" sz="quarter" idx="4"/>
          </p:nvPr>
        </p:nvSpPr>
        <p:spPr>
          <a:xfrm>
            <a:off x="8505674" y="6512055"/>
            <a:ext cx="424794" cy="275434"/>
          </a:xfrm>
          <a:prstGeom prst="rect">
            <a:avLst/>
          </a:prstGeom>
        </p:spPr>
        <p:txBody>
          <a:bodyPr vert="horz" lIns="0" tIns="32764" rIns="0" bIns="32764" rtlCol="0" anchor="t"/>
          <a:lstStyle>
            <a:lvl1pPr algn="r">
              <a:defRPr sz="1000">
                <a:solidFill>
                  <a:schemeClr val="bg2"/>
                </a:solidFill>
                <a:latin typeface="Arial"/>
                <a:cs typeface="Arial"/>
              </a:defRPr>
            </a:lvl1pPr>
          </a:lstStyle>
          <a:p>
            <a:fld id="{C387466B-976A-AB41-B23A-986E24A2778A}" type="slidenum">
              <a:rPr lang="it-IT" smtClean="0">
                <a:solidFill>
                  <a:srgbClr val="00AE65"/>
                </a:solidFill>
              </a:rPr>
              <a:pPr/>
              <a:t>‹N›</a:t>
            </a:fld>
            <a:endParaRPr lang="it-IT" dirty="0">
              <a:solidFill>
                <a:srgbClr val="00AE65"/>
              </a:solidFill>
            </a:endParaRPr>
          </a:p>
        </p:txBody>
      </p:sp>
    </p:spTree>
    <p:extLst>
      <p:ext uri="{BB962C8B-B14F-4D97-AF65-F5344CB8AC3E}">
        <p14:creationId xmlns:p14="http://schemas.microsoft.com/office/powerpoint/2010/main" val="4732849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Copertina 1">
    <p:spTree>
      <p:nvGrpSpPr>
        <p:cNvPr id="1" name=""/>
        <p:cNvGrpSpPr/>
        <p:nvPr/>
      </p:nvGrpSpPr>
      <p:grpSpPr>
        <a:xfrm>
          <a:off x="0" y="0"/>
          <a:ext cx="0" cy="0"/>
          <a:chOff x="0" y="0"/>
          <a:chExt cx="0" cy="0"/>
        </a:xfrm>
      </p:grpSpPr>
      <p:sp>
        <p:nvSpPr>
          <p:cNvPr id="2" name="Titolo 1"/>
          <p:cNvSpPr>
            <a:spLocks noGrp="1"/>
          </p:cNvSpPr>
          <p:nvPr>
            <p:ph type="ctrTitle"/>
          </p:nvPr>
        </p:nvSpPr>
        <p:spPr>
          <a:xfrm>
            <a:off x="724817" y="2867025"/>
            <a:ext cx="7694372" cy="498475"/>
          </a:xfrm>
        </p:spPr>
        <p:txBody>
          <a:bodyPr>
            <a:noAutofit/>
          </a:bodyPr>
          <a:lstStyle>
            <a:lvl1pPr marL="0" indent="0" algn="ctr">
              <a:lnSpc>
                <a:spcPts val="3797"/>
              </a:lnSpc>
              <a:defRPr sz="3600"/>
            </a:lvl1pPr>
          </a:lstStyle>
          <a:p>
            <a:r>
              <a:rPr lang="it-IT" dirty="0"/>
              <a:t>Fare clic per modificare stile</a:t>
            </a:r>
          </a:p>
        </p:txBody>
      </p:sp>
      <p:sp>
        <p:nvSpPr>
          <p:cNvPr id="3" name="Sottotitolo 2"/>
          <p:cNvSpPr>
            <a:spLocks noGrp="1"/>
          </p:cNvSpPr>
          <p:nvPr>
            <p:ph type="subTitle" idx="1"/>
          </p:nvPr>
        </p:nvSpPr>
        <p:spPr>
          <a:xfrm>
            <a:off x="724817" y="3662042"/>
            <a:ext cx="7694372" cy="587376"/>
          </a:xfrm>
          <a:prstGeom prst="rect">
            <a:avLst/>
          </a:prstGeom>
        </p:spPr>
        <p:txBody>
          <a:bodyPr lIns="83165" tIns="41582" rIns="83165" bIns="41582">
            <a:noAutofit/>
          </a:bodyPr>
          <a:lstStyle>
            <a:lvl1pPr marL="0" indent="0" algn="ctr">
              <a:lnSpc>
                <a:spcPts val="2397"/>
              </a:lnSpc>
              <a:buNone/>
              <a:defRPr sz="2500">
                <a:solidFill>
                  <a:schemeClr val="bg2"/>
                </a:solidFill>
              </a:defRPr>
            </a:lvl1pPr>
            <a:lvl2pPr marL="456870" indent="0" algn="ctr">
              <a:buNone/>
              <a:defRPr>
                <a:solidFill>
                  <a:schemeClr val="tx1">
                    <a:tint val="75000"/>
                  </a:schemeClr>
                </a:solidFill>
              </a:defRPr>
            </a:lvl2pPr>
            <a:lvl3pPr marL="913742" indent="0" algn="ctr">
              <a:buNone/>
              <a:defRPr>
                <a:solidFill>
                  <a:schemeClr val="tx1">
                    <a:tint val="75000"/>
                  </a:schemeClr>
                </a:solidFill>
              </a:defRPr>
            </a:lvl3pPr>
            <a:lvl4pPr marL="1370612" indent="0" algn="ctr">
              <a:buNone/>
              <a:defRPr>
                <a:solidFill>
                  <a:schemeClr val="tx1">
                    <a:tint val="75000"/>
                  </a:schemeClr>
                </a:solidFill>
              </a:defRPr>
            </a:lvl4pPr>
            <a:lvl5pPr marL="1827480" indent="0" algn="ctr">
              <a:buNone/>
              <a:defRPr>
                <a:solidFill>
                  <a:schemeClr val="tx1">
                    <a:tint val="75000"/>
                  </a:schemeClr>
                </a:solidFill>
              </a:defRPr>
            </a:lvl5pPr>
            <a:lvl6pPr marL="2284353" indent="0" algn="ctr">
              <a:buNone/>
              <a:defRPr>
                <a:solidFill>
                  <a:schemeClr val="tx1">
                    <a:tint val="75000"/>
                  </a:schemeClr>
                </a:solidFill>
              </a:defRPr>
            </a:lvl6pPr>
            <a:lvl7pPr marL="2741222" indent="0" algn="ctr">
              <a:buNone/>
              <a:defRPr>
                <a:solidFill>
                  <a:schemeClr val="tx1">
                    <a:tint val="75000"/>
                  </a:schemeClr>
                </a:solidFill>
              </a:defRPr>
            </a:lvl7pPr>
            <a:lvl8pPr marL="3198093" indent="0" algn="ctr">
              <a:buNone/>
              <a:defRPr>
                <a:solidFill>
                  <a:schemeClr val="tx1">
                    <a:tint val="75000"/>
                  </a:schemeClr>
                </a:solidFill>
              </a:defRPr>
            </a:lvl8pPr>
            <a:lvl9pPr marL="3654965" indent="0" algn="ctr">
              <a:buNone/>
              <a:defRPr>
                <a:solidFill>
                  <a:schemeClr val="tx1">
                    <a:tint val="75000"/>
                  </a:schemeClr>
                </a:solidFill>
              </a:defRPr>
            </a:lvl9pPr>
          </a:lstStyle>
          <a:p>
            <a:r>
              <a:rPr lang="it-IT" dirty="0"/>
              <a:t>Fare clic per modificare lo stile del sottotitolo dello schema</a:t>
            </a:r>
          </a:p>
        </p:txBody>
      </p:sp>
      <p:sp>
        <p:nvSpPr>
          <p:cNvPr id="14" name="Segnaposto numero diapositiva 5"/>
          <p:cNvSpPr txBox="1">
            <a:spLocks/>
          </p:cNvSpPr>
          <p:nvPr userDrawn="1"/>
        </p:nvSpPr>
        <p:spPr>
          <a:xfrm>
            <a:off x="7495574" y="6327386"/>
            <a:ext cx="1076968" cy="251999"/>
          </a:xfrm>
          <a:prstGeom prst="rect">
            <a:avLst/>
          </a:prstGeom>
        </p:spPr>
        <p:txBody>
          <a:bodyPr vert="horz" lIns="0" tIns="35975" rIns="0" bIns="35975" rtlCol="0" anchor="t"/>
          <a:lstStyle>
            <a:defPPr>
              <a:defRPr lang="it-IT"/>
            </a:defPPr>
            <a:lvl1pPr marL="0" algn="r" defTabSz="914316" rtl="0" eaLnBrk="1" latinLnBrk="0" hangingPunct="1">
              <a:defRPr sz="1100" kern="1200">
                <a:solidFill>
                  <a:srgbClr val="00AE65"/>
                </a:solidFill>
                <a:latin typeface="Arial"/>
                <a:ea typeface="+mn-ea"/>
                <a:cs typeface="Arial"/>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2" algn="l" defTabSz="914316" rtl="0" eaLnBrk="1" latinLnBrk="0" hangingPunct="1">
              <a:defRPr sz="1800" kern="1200">
                <a:solidFill>
                  <a:schemeClr val="tx1"/>
                </a:solidFill>
                <a:latin typeface="+mn-lt"/>
                <a:ea typeface="+mn-ea"/>
                <a:cs typeface="+mn-cs"/>
              </a:defRPr>
            </a:lvl5pPr>
            <a:lvl6pPr marL="2285790" algn="l" defTabSz="914316" rtl="0" eaLnBrk="1" latinLnBrk="0" hangingPunct="1">
              <a:defRPr sz="1800" kern="1200">
                <a:solidFill>
                  <a:schemeClr val="tx1"/>
                </a:solidFill>
                <a:latin typeface="+mn-lt"/>
                <a:ea typeface="+mn-ea"/>
                <a:cs typeface="+mn-cs"/>
              </a:defRPr>
            </a:lvl6pPr>
            <a:lvl7pPr marL="2742948" algn="l" defTabSz="914316" rtl="0" eaLnBrk="1" latinLnBrk="0" hangingPunct="1">
              <a:defRPr sz="1800" kern="1200">
                <a:solidFill>
                  <a:schemeClr val="tx1"/>
                </a:solidFill>
                <a:latin typeface="+mn-lt"/>
                <a:ea typeface="+mn-ea"/>
                <a:cs typeface="+mn-cs"/>
              </a:defRPr>
            </a:lvl7pPr>
            <a:lvl8pPr marL="3200106" algn="l" defTabSz="914316" rtl="0" eaLnBrk="1" latinLnBrk="0" hangingPunct="1">
              <a:defRPr sz="1800" kern="1200">
                <a:solidFill>
                  <a:schemeClr val="tx1"/>
                </a:solidFill>
                <a:latin typeface="+mn-lt"/>
                <a:ea typeface="+mn-ea"/>
                <a:cs typeface="+mn-cs"/>
              </a:defRPr>
            </a:lvl8pPr>
            <a:lvl9pPr marL="3657264" algn="l" defTabSz="914316" rtl="0" eaLnBrk="1" latinLnBrk="0" hangingPunct="1">
              <a:defRPr sz="1800" kern="1200">
                <a:solidFill>
                  <a:schemeClr val="tx1"/>
                </a:solidFill>
                <a:latin typeface="+mn-lt"/>
                <a:ea typeface="+mn-ea"/>
                <a:cs typeface="+mn-cs"/>
              </a:defRPr>
            </a:lvl9pPr>
          </a:lstStyle>
          <a:p>
            <a:fld id="{C387466B-976A-AB41-B23A-986E24A2778A}" type="slidenum">
              <a:rPr lang="it-IT" smtClean="0"/>
              <a:pPr/>
              <a:t>‹N›</a:t>
            </a:fld>
            <a:endParaRPr lang="it-IT" dirty="0"/>
          </a:p>
        </p:txBody>
      </p:sp>
    </p:spTree>
    <p:extLst>
      <p:ext uri="{BB962C8B-B14F-4D97-AF65-F5344CB8AC3E}">
        <p14:creationId xmlns:p14="http://schemas.microsoft.com/office/powerpoint/2010/main" val="9277112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pertina 2">
    <p:bg>
      <p:bgPr>
        <a:solidFill>
          <a:schemeClr val="tx2"/>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978" y="2867025"/>
            <a:ext cx="6296025" cy="482600"/>
          </a:xfrm>
        </p:spPr>
        <p:txBody>
          <a:bodyPr>
            <a:noAutofit/>
          </a:bodyPr>
          <a:lstStyle>
            <a:lvl1pPr marL="0" indent="0">
              <a:lnSpc>
                <a:spcPts val="3797"/>
              </a:lnSpc>
              <a:defRPr sz="3600">
                <a:solidFill>
                  <a:schemeClr val="bg1"/>
                </a:solidFill>
              </a:defRPr>
            </a:lvl1pPr>
          </a:lstStyle>
          <a:p>
            <a:r>
              <a:rPr lang="it-IT" dirty="0"/>
              <a:t>Fare clic per modificare stile</a:t>
            </a:r>
          </a:p>
        </p:txBody>
      </p:sp>
      <p:sp>
        <p:nvSpPr>
          <p:cNvPr id="15" name="Sottotitolo 2"/>
          <p:cNvSpPr>
            <a:spLocks noGrp="1"/>
          </p:cNvSpPr>
          <p:nvPr>
            <p:ph type="subTitle" idx="1"/>
          </p:nvPr>
        </p:nvSpPr>
        <p:spPr>
          <a:xfrm>
            <a:off x="2339978" y="3429002"/>
            <a:ext cx="6296025" cy="587376"/>
          </a:xfrm>
          <a:prstGeom prst="rect">
            <a:avLst/>
          </a:prstGeom>
        </p:spPr>
        <p:txBody>
          <a:bodyPr lIns="83165" tIns="41582" rIns="83165" bIns="41582">
            <a:noAutofit/>
          </a:bodyPr>
          <a:lstStyle>
            <a:lvl1pPr marL="0" indent="0" algn="l">
              <a:lnSpc>
                <a:spcPts val="2397"/>
              </a:lnSpc>
              <a:buNone/>
              <a:defRPr sz="1800">
                <a:solidFill>
                  <a:schemeClr val="bg2"/>
                </a:solidFill>
              </a:defRPr>
            </a:lvl1pPr>
            <a:lvl2pPr marL="456870" indent="0" algn="ctr">
              <a:buNone/>
              <a:defRPr>
                <a:solidFill>
                  <a:schemeClr val="tx1">
                    <a:tint val="75000"/>
                  </a:schemeClr>
                </a:solidFill>
              </a:defRPr>
            </a:lvl2pPr>
            <a:lvl3pPr marL="913742" indent="0" algn="ctr">
              <a:buNone/>
              <a:defRPr>
                <a:solidFill>
                  <a:schemeClr val="tx1">
                    <a:tint val="75000"/>
                  </a:schemeClr>
                </a:solidFill>
              </a:defRPr>
            </a:lvl3pPr>
            <a:lvl4pPr marL="1370612" indent="0" algn="ctr">
              <a:buNone/>
              <a:defRPr>
                <a:solidFill>
                  <a:schemeClr val="tx1">
                    <a:tint val="75000"/>
                  </a:schemeClr>
                </a:solidFill>
              </a:defRPr>
            </a:lvl4pPr>
            <a:lvl5pPr marL="1827480" indent="0" algn="ctr">
              <a:buNone/>
              <a:defRPr>
                <a:solidFill>
                  <a:schemeClr val="tx1">
                    <a:tint val="75000"/>
                  </a:schemeClr>
                </a:solidFill>
              </a:defRPr>
            </a:lvl5pPr>
            <a:lvl6pPr marL="2284353" indent="0" algn="ctr">
              <a:buNone/>
              <a:defRPr>
                <a:solidFill>
                  <a:schemeClr val="tx1">
                    <a:tint val="75000"/>
                  </a:schemeClr>
                </a:solidFill>
              </a:defRPr>
            </a:lvl6pPr>
            <a:lvl7pPr marL="2741222" indent="0" algn="ctr">
              <a:buNone/>
              <a:defRPr>
                <a:solidFill>
                  <a:schemeClr val="tx1">
                    <a:tint val="75000"/>
                  </a:schemeClr>
                </a:solidFill>
              </a:defRPr>
            </a:lvl7pPr>
            <a:lvl8pPr marL="3198093" indent="0" algn="ctr">
              <a:buNone/>
              <a:defRPr>
                <a:solidFill>
                  <a:schemeClr val="tx1">
                    <a:tint val="75000"/>
                  </a:schemeClr>
                </a:solidFill>
              </a:defRPr>
            </a:lvl8pPr>
            <a:lvl9pPr marL="3654965" indent="0" algn="ctr">
              <a:buNone/>
              <a:defRPr>
                <a:solidFill>
                  <a:schemeClr val="tx1">
                    <a:tint val="75000"/>
                  </a:schemeClr>
                </a:solidFill>
              </a:defRPr>
            </a:lvl9pPr>
          </a:lstStyle>
          <a:p>
            <a:r>
              <a:rPr lang="it-IT" dirty="0"/>
              <a:t>Fare clic per modificare lo stile del sottotitolo dello schema</a:t>
            </a:r>
          </a:p>
        </p:txBody>
      </p:sp>
      <p:sp>
        <p:nvSpPr>
          <p:cNvPr id="16" name="Segnaposto numero diapositiva 5"/>
          <p:cNvSpPr txBox="1">
            <a:spLocks/>
          </p:cNvSpPr>
          <p:nvPr userDrawn="1"/>
        </p:nvSpPr>
        <p:spPr>
          <a:xfrm>
            <a:off x="7495574" y="6327386"/>
            <a:ext cx="1076968" cy="251999"/>
          </a:xfrm>
          <a:prstGeom prst="rect">
            <a:avLst/>
          </a:prstGeom>
        </p:spPr>
        <p:txBody>
          <a:bodyPr vert="horz" lIns="0" tIns="35975" rIns="0" bIns="35975" rtlCol="0" anchor="t"/>
          <a:lstStyle>
            <a:defPPr>
              <a:defRPr lang="it-IT"/>
            </a:defPPr>
            <a:lvl1pPr marL="0" algn="r" defTabSz="914316" rtl="0" eaLnBrk="1" latinLnBrk="0" hangingPunct="1">
              <a:defRPr sz="1100" kern="1200">
                <a:solidFill>
                  <a:srgbClr val="00AE65"/>
                </a:solidFill>
                <a:latin typeface="Arial"/>
                <a:ea typeface="+mn-ea"/>
                <a:cs typeface="Arial"/>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2" algn="l" defTabSz="914316" rtl="0" eaLnBrk="1" latinLnBrk="0" hangingPunct="1">
              <a:defRPr sz="1800" kern="1200">
                <a:solidFill>
                  <a:schemeClr val="tx1"/>
                </a:solidFill>
                <a:latin typeface="+mn-lt"/>
                <a:ea typeface="+mn-ea"/>
                <a:cs typeface="+mn-cs"/>
              </a:defRPr>
            </a:lvl5pPr>
            <a:lvl6pPr marL="2285790" algn="l" defTabSz="914316" rtl="0" eaLnBrk="1" latinLnBrk="0" hangingPunct="1">
              <a:defRPr sz="1800" kern="1200">
                <a:solidFill>
                  <a:schemeClr val="tx1"/>
                </a:solidFill>
                <a:latin typeface="+mn-lt"/>
                <a:ea typeface="+mn-ea"/>
                <a:cs typeface="+mn-cs"/>
              </a:defRPr>
            </a:lvl6pPr>
            <a:lvl7pPr marL="2742948" algn="l" defTabSz="914316" rtl="0" eaLnBrk="1" latinLnBrk="0" hangingPunct="1">
              <a:defRPr sz="1800" kern="1200">
                <a:solidFill>
                  <a:schemeClr val="tx1"/>
                </a:solidFill>
                <a:latin typeface="+mn-lt"/>
                <a:ea typeface="+mn-ea"/>
                <a:cs typeface="+mn-cs"/>
              </a:defRPr>
            </a:lvl7pPr>
            <a:lvl8pPr marL="3200106" algn="l" defTabSz="914316" rtl="0" eaLnBrk="1" latinLnBrk="0" hangingPunct="1">
              <a:defRPr sz="1800" kern="1200">
                <a:solidFill>
                  <a:schemeClr val="tx1"/>
                </a:solidFill>
                <a:latin typeface="+mn-lt"/>
                <a:ea typeface="+mn-ea"/>
                <a:cs typeface="+mn-cs"/>
              </a:defRPr>
            </a:lvl8pPr>
            <a:lvl9pPr marL="3657264" algn="l" defTabSz="914316" rtl="0" eaLnBrk="1" latinLnBrk="0" hangingPunct="1">
              <a:defRPr sz="1800" kern="1200">
                <a:solidFill>
                  <a:schemeClr val="tx1"/>
                </a:solidFill>
                <a:latin typeface="+mn-lt"/>
                <a:ea typeface="+mn-ea"/>
                <a:cs typeface="+mn-cs"/>
              </a:defRPr>
            </a:lvl9pPr>
          </a:lstStyle>
          <a:p>
            <a:fld id="{C387466B-976A-AB41-B23A-986E24A2778A}" type="slidenum">
              <a:rPr lang="it-IT" smtClean="0"/>
              <a:pPr/>
              <a:t>‹N›</a:t>
            </a:fld>
            <a:endParaRPr lang="it-IT" dirty="0"/>
          </a:p>
        </p:txBody>
      </p:sp>
    </p:spTree>
    <p:extLst>
      <p:ext uri="{BB962C8B-B14F-4D97-AF65-F5344CB8AC3E}">
        <p14:creationId xmlns:p14="http://schemas.microsoft.com/office/powerpoint/2010/main" val="21076600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esto e immagini 2">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04825" y="1983909"/>
            <a:ext cx="8181975" cy="450065"/>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4" name="Segnaposto testo 2"/>
          <p:cNvSpPr>
            <a:spLocks noGrp="1"/>
          </p:cNvSpPr>
          <p:nvPr>
            <p:ph idx="13"/>
          </p:nvPr>
        </p:nvSpPr>
        <p:spPr>
          <a:xfrm>
            <a:off x="504825" y="2445724"/>
            <a:ext cx="8198908" cy="3158861"/>
          </a:xfrm>
          <a:prstGeom prst="rect">
            <a:avLst/>
          </a:prstGeom>
        </p:spPr>
        <p:txBody>
          <a:bodyPr vert="horz" lIns="0" tIns="45720" rIns="0" bIns="45720" rtlCol="0">
            <a:normAutofit/>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1" name="Rettangolo 10"/>
          <p:cNvSpPr/>
          <p:nvPr userDrawn="1"/>
        </p:nvSpPr>
        <p:spPr>
          <a:xfrm>
            <a:off x="0" y="6138000"/>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0"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73956" y="6234681"/>
            <a:ext cx="964608" cy="580803"/>
          </a:xfrm>
          <a:prstGeom prst="rect">
            <a:avLst/>
          </a:prstGeom>
          <a:noFill/>
          <a:extLst>
            <a:ext uri="{909E8E84-426E-40DD-AFC4-6F175D3DCCD1}">
              <a14:hiddenFill xmlns:a14="http://schemas.microsoft.com/office/drawing/2010/main">
                <a:solidFill>
                  <a:srgbClr val="FFFFFF"/>
                </a:solidFill>
              </a14:hiddenFill>
            </a:ext>
          </a:extLst>
        </p:spPr>
      </p:pic>
      <p:sp>
        <p:nvSpPr>
          <p:cNvPr id="16"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pPr/>
              <a:t>‹N›</a:t>
            </a:fld>
            <a:endParaRPr lang="it-IT" dirty="0"/>
          </a:p>
        </p:txBody>
      </p:sp>
      <p:sp>
        <p:nvSpPr>
          <p:cNvPr id="17" name="Segnaposto testo 2"/>
          <p:cNvSpPr>
            <a:spLocks noGrp="1"/>
          </p:cNvSpPr>
          <p:nvPr>
            <p:ph type="body" idx="14"/>
          </p:nvPr>
        </p:nvSpPr>
        <p:spPr>
          <a:xfrm>
            <a:off x="496655" y="1069509"/>
            <a:ext cx="8143875" cy="708747"/>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8" name="Titolo 1"/>
          <p:cNvSpPr>
            <a:spLocks noGrp="1"/>
          </p:cNvSpPr>
          <p:nvPr>
            <p:ph type="title"/>
          </p:nvPr>
        </p:nvSpPr>
        <p:spPr>
          <a:xfrm>
            <a:off x="497129" y="501895"/>
            <a:ext cx="8162924" cy="725027"/>
          </a:xfrm>
        </p:spPr>
        <p:txBody>
          <a:bodyPr/>
          <a:lstStyle>
            <a:lvl1pPr>
              <a:defRPr/>
            </a:lvl1pPr>
          </a:lstStyle>
          <a:p>
            <a:r>
              <a:rPr lang="it-IT" dirty="0"/>
              <a:t>Fare clic per modificare stile</a:t>
            </a:r>
          </a:p>
        </p:txBody>
      </p:sp>
      <p:sp>
        <p:nvSpPr>
          <p:cNvPr id="12" name="Segnaposto data 3"/>
          <p:cNvSpPr>
            <a:spLocks noGrp="1"/>
          </p:cNvSpPr>
          <p:nvPr>
            <p:ph type="dt" sz="half" idx="2"/>
          </p:nvPr>
        </p:nvSpPr>
        <p:spPr>
          <a:xfrm>
            <a:off x="4236748"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r>
              <a:rPr lang="it-IT"/>
              <a:t>28/04/2015</a:t>
            </a:r>
            <a:endParaRPr lang="it-IT" dirty="0"/>
          </a:p>
        </p:txBody>
      </p:sp>
    </p:spTree>
    <p:extLst>
      <p:ext uri="{BB962C8B-B14F-4D97-AF65-F5344CB8AC3E}">
        <p14:creationId xmlns:p14="http://schemas.microsoft.com/office/powerpoint/2010/main" val="10126320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Separatore di 2 livello">
    <p:spTree>
      <p:nvGrpSpPr>
        <p:cNvPr id="1" name=""/>
        <p:cNvGrpSpPr/>
        <p:nvPr/>
      </p:nvGrpSpPr>
      <p:grpSpPr>
        <a:xfrm>
          <a:off x="0" y="0"/>
          <a:ext cx="0" cy="0"/>
          <a:chOff x="0" y="0"/>
          <a:chExt cx="0" cy="0"/>
        </a:xfrm>
      </p:grpSpPr>
      <p:sp>
        <p:nvSpPr>
          <p:cNvPr id="8" name="Titolo 1"/>
          <p:cNvSpPr>
            <a:spLocks noGrp="1"/>
          </p:cNvSpPr>
          <p:nvPr>
            <p:ph type="title"/>
          </p:nvPr>
        </p:nvSpPr>
        <p:spPr>
          <a:xfrm>
            <a:off x="2320925" y="2917709"/>
            <a:ext cx="6283325" cy="1135062"/>
          </a:xfrm>
        </p:spPr>
        <p:txBody>
          <a:bodyPr anchor="t">
            <a:normAutofit/>
          </a:bodyPr>
          <a:lstStyle>
            <a:lvl1pPr marL="0" indent="0" algn="l">
              <a:lnSpc>
                <a:spcPts val="4000"/>
              </a:lnSpc>
              <a:buClr>
                <a:schemeClr val="tx2"/>
              </a:buClr>
              <a:buFontTx/>
              <a:buNone/>
              <a:defRPr sz="3600" b="0" i="0" cap="none">
                <a:solidFill>
                  <a:schemeClr val="tx2"/>
                </a:solidFill>
                <a:latin typeface="Arial"/>
                <a:cs typeface="Arial"/>
              </a:defRPr>
            </a:lvl1pPr>
          </a:lstStyle>
          <a:p>
            <a:r>
              <a:rPr lang="it-IT" dirty="0"/>
              <a:t>Fare clic per modificare stile</a:t>
            </a:r>
          </a:p>
        </p:txBody>
      </p:sp>
      <p:sp>
        <p:nvSpPr>
          <p:cNvPr id="9" name="Segnaposto testo 2"/>
          <p:cNvSpPr>
            <a:spLocks noGrp="1"/>
          </p:cNvSpPr>
          <p:nvPr>
            <p:ph type="body" idx="1"/>
          </p:nvPr>
        </p:nvSpPr>
        <p:spPr>
          <a:xfrm>
            <a:off x="2320925" y="2437565"/>
            <a:ext cx="6283324" cy="480144"/>
          </a:xfrm>
        </p:spPr>
        <p:txBody>
          <a:bodyPr tIns="36000" bIns="36000" anchor="b">
            <a:normAutofit/>
          </a:bodyPr>
          <a:lstStyle>
            <a:lvl1pPr marL="0" indent="0">
              <a:spcBef>
                <a:spcPts val="0"/>
              </a:spcBef>
              <a:buNone/>
              <a:defRPr sz="2000" b="0" i="0">
                <a:solidFill>
                  <a:srgbClr val="00AE65"/>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a:t>Fare clic per modificare gli stili del testo dello schema</a:t>
            </a:r>
          </a:p>
        </p:txBody>
      </p:sp>
      <p:sp>
        <p:nvSpPr>
          <p:cNvPr id="16" name="Segnaposto data 3"/>
          <p:cNvSpPr>
            <a:spLocks noGrp="1"/>
          </p:cNvSpPr>
          <p:nvPr>
            <p:ph type="dt" sz="half" idx="2"/>
          </p:nvPr>
        </p:nvSpPr>
        <p:spPr>
          <a:xfrm>
            <a:off x="4236740"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fld id="{61B76EF1-E03A-45A6-81ED-7871EFCDFF59}" type="datetime1">
              <a:rPr lang="it-IT" smtClean="0">
                <a:solidFill>
                  <a:srgbClr val="EEECE1"/>
                </a:solidFill>
              </a:rPr>
              <a:pPr/>
              <a:t>25/11/2024</a:t>
            </a:fld>
            <a:endParaRPr lang="it-IT" dirty="0">
              <a:solidFill>
                <a:srgbClr val="EEECE1"/>
              </a:solidFill>
            </a:endParaRPr>
          </a:p>
        </p:txBody>
      </p:sp>
      <p:sp>
        <p:nvSpPr>
          <p:cNvPr id="17"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solidFill>
                  <a:srgbClr val="EEECE1"/>
                </a:solidFill>
              </a:rPr>
              <a:pPr/>
              <a:t>‹N›</a:t>
            </a:fld>
            <a:endParaRPr lang="it-IT" dirty="0">
              <a:solidFill>
                <a:srgbClr val="EEECE1"/>
              </a:solidFill>
            </a:endParaRPr>
          </a:p>
        </p:txBody>
      </p:sp>
      <p:sp>
        <p:nvSpPr>
          <p:cNvPr id="12" name="Rettangolo 11"/>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prstClr val="white"/>
              </a:solidFill>
            </a:endParaRPr>
          </a:p>
        </p:txBody>
      </p:sp>
      <p:pic>
        <p:nvPicPr>
          <p:cNvPr id="13"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2066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Copertina 1">
    <p:spTree>
      <p:nvGrpSpPr>
        <p:cNvPr id="1" name=""/>
        <p:cNvGrpSpPr/>
        <p:nvPr/>
      </p:nvGrpSpPr>
      <p:grpSpPr>
        <a:xfrm>
          <a:off x="0" y="0"/>
          <a:ext cx="0" cy="0"/>
          <a:chOff x="0" y="0"/>
          <a:chExt cx="0" cy="0"/>
        </a:xfrm>
      </p:grpSpPr>
      <p:sp>
        <p:nvSpPr>
          <p:cNvPr id="2" name="Titolo 1"/>
          <p:cNvSpPr>
            <a:spLocks noGrp="1"/>
          </p:cNvSpPr>
          <p:nvPr>
            <p:ph type="ctrTitle"/>
          </p:nvPr>
        </p:nvSpPr>
        <p:spPr>
          <a:xfrm>
            <a:off x="2339975" y="2514278"/>
            <a:ext cx="6296025" cy="1000702"/>
          </a:xfrm>
        </p:spPr>
        <p:txBody>
          <a:bodyPr>
            <a:normAutofit/>
          </a:bodyPr>
          <a:lstStyle>
            <a:lvl1pPr marL="0" indent="0">
              <a:lnSpc>
                <a:spcPts val="3800"/>
              </a:lnSpc>
              <a:defRPr sz="4000"/>
            </a:lvl1pPr>
          </a:lstStyle>
          <a:p>
            <a:r>
              <a:rPr lang="it-IT" dirty="0"/>
              <a:t>Fare clic per modificare stile</a:t>
            </a:r>
          </a:p>
        </p:txBody>
      </p:sp>
      <p:pic>
        <p:nvPicPr>
          <p:cNvPr id="9" name="Immagine 8" descr="EXE_BPER Banca_Logotipo_V Colori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5688" y="522288"/>
            <a:ext cx="1800000" cy="797938"/>
          </a:xfrm>
          <a:prstGeom prst="rect">
            <a:avLst/>
          </a:prstGeom>
        </p:spPr>
      </p:pic>
      <p:sp>
        <p:nvSpPr>
          <p:cNvPr id="3" name="Sottotitolo 2"/>
          <p:cNvSpPr>
            <a:spLocks noGrp="1"/>
          </p:cNvSpPr>
          <p:nvPr>
            <p:ph type="subTitle" idx="1"/>
          </p:nvPr>
        </p:nvSpPr>
        <p:spPr>
          <a:xfrm>
            <a:off x="2339975" y="3750614"/>
            <a:ext cx="6296025" cy="781873"/>
          </a:xfrm>
        </p:spPr>
        <p:txBody>
          <a:bodyPr>
            <a:noAutofit/>
          </a:bodyPr>
          <a:lstStyle>
            <a:lvl1pPr marL="0" indent="0" algn="l">
              <a:lnSpc>
                <a:spcPts val="2400"/>
              </a:lnSpc>
              <a:buNone/>
              <a:defRPr sz="25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Fare clic per modificare lo stile del sottotitolo dello schema</a:t>
            </a:r>
          </a:p>
        </p:txBody>
      </p:sp>
      <p:sp>
        <p:nvSpPr>
          <p:cNvPr id="4" name="Segnaposto data 3"/>
          <p:cNvSpPr>
            <a:spLocks noGrp="1"/>
          </p:cNvSpPr>
          <p:nvPr>
            <p:ph type="dt" sz="half" idx="10"/>
          </p:nvPr>
        </p:nvSpPr>
        <p:spPr>
          <a:xfrm>
            <a:off x="2339976" y="5170379"/>
            <a:ext cx="892752" cy="310825"/>
          </a:xfrm>
          <a:prstGeom prst="rect">
            <a:avLst/>
          </a:prstGeom>
        </p:spPr>
        <p:txBody>
          <a:bodyPr/>
          <a:lstStyle>
            <a:lvl1pPr>
              <a:defRPr sz="1400">
                <a:solidFill>
                  <a:schemeClr val="bg2"/>
                </a:solidFill>
              </a:defRPr>
            </a:lvl1pPr>
          </a:lstStyle>
          <a:p>
            <a:fld id="{D5F37E10-F406-4DA3-BD05-24C619DB063D}" type="datetime1">
              <a:rPr lang="it-IT" smtClean="0"/>
              <a:t>25/11/2024</a:t>
            </a:fld>
            <a:endParaRPr lang="it-IT" dirty="0"/>
          </a:p>
        </p:txBody>
      </p:sp>
      <p:sp>
        <p:nvSpPr>
          <p:cNvPr id="15" name="Segnaposto testo 14"/>
          <p:cNvSpPr>
            <a:spLocks noGrp="1"/>
          </p:cNvSpPr>
          <p:nvPr>
            <p:ph type="body" sz="quarter" idx="11" hasCustomPrompt="1"/>
          </p:nvPr>
        </p:nvSpPr>
        <p:spPr>
          <a:xfrm>
            <a:off x="2325688" y="4754808"/>
            <a:ext cx="5360485" cy="413920"/>
          </a:xfrm>
        </p:spPr>
        <p:txBody>
          <a:bodyPr>
            <a:normAutofit/>
          </a:bodyPr>
          <a:lstStyle>
            <a:lvl1pPr>
              <a:spcBef>
                <a:spcPts val="0"/>
              </a:spcBef>
              <a:defRPr lang="it-IT" sz="1800" kern="1200" dirty="0" smtClean="0">
                <a:solidFill>
                  <a:srgbClr val="005157"/>
                </a:solidFill>
                <a:latin typeface="Arial"/>
                <a:ea typeface="+mn-ea"/>
                <a:cs typeface="Arial"/>
              </a:defRPr>
            </a:lvl1pPr>
          </a:lstStyle>
          <a:p>
            <a:pPr lvl="0"/>
            <a:r>
              <a:rPr lang="it-IT" dirty="0"/>
              <a:t>Ufficio: Nome Cognome</a:t>
            </a:r>
          </a:p>
        </p:txBody>
      </p:sp>
      <p:sp>
        <p:nvSpPr>
          <p:cNvPr id="7" name="Sottotitolo 2"/>
          <p:cNvSpPr txBox="1">
            <a:spLocks/>
          </p:cNvSpPr>
          <p:nvPr userDrawn="1"/>
        </p:nvSpPr>
        <p:spPr>
          <a:xfrm>
            <a:off x="4284000" y="1278476"/>
            <a:ext cx="4382558" cy="479772"/>
          </a:xfrm>
          <a:prstGeom prst="rect">
            <a:avLst/>
          </a:prstGeom>
        </p:spPr>
        <p:txBody>
          <a:bodyPr vert="horz" lIns="0" tIns="0" rIns="0" bIns="0" rtlCol="0">
            <a:noAutofit/>
          </a:bodyPr>
          <a:lstStyle>
            <a:lvl1pPr marL="0" indent="0" algn="l" defTabSz="457200" rtl="0" eaLnBrk="1" latinLnBrk="0" hangingPunct="1">
              <a:lnSpc>
                <a:spcPts val="2400"/>
              </a:lnSpc>
              <a:spcBef>
                <a:spcPct val="20000"/>
              </a:spcBef>
              <a:buClr>
                <a:schemeClr val="tx1">
                  <a:lumMod val="85000"/>
                  <a:lumOff val="15000"/>
                </a:schemeClr>
              </a:buClr>
              <a:buSzPct val="100000"/>
              <a:buFont typeface="Wingdings" charset="2"/>
              <a:buNone/>
              <a:defRPr sz="2500" kern="1200">
                <a:solidFill>
                  <a:schemeClr val="bg2"/>
                </a:solidFill>
                <a:latin typeface="Arial"/>
                <a:ea typeface="+mn-ea"/>
                <a:cs typeface="Arial"/>
              </a:defRPr>
            </a:lvl1pPr>
            <a:lvl2pPr marL="457200" indent="0" algn="ctr" defTabSz="457200" rtl="0" eaLnBrk="1" latinLnBrk="0" hangingPunct="1">
              <a:lnSpc>
                <a:spcPts val="2000"/>
              </a:lnSpc>
              <a:spcBef>
                <a:spcPts val="600"/>
              </a:spcBef>
              <a:buClr>
                <a:schemeClr val="tx1">
                  <a:lumMod val="85000"/>
                  <a:lumOff val="15000"/>
                </a:schemeClr>
              </a:buClr>
              <a:buSzPct val="100000"/>
              <a:buFont typeface="Wingdings" charset="2"/>
              <a:buNone/>
              <a:defRPr sz="1600" kern="1200">
                <a:solidFill>
                  <a:schemeClr val="tx1">
                    <a:tint val="75000"/>
                  </a:schemeClr>
                </a:solidFill>
                <a:latin typeface="Arial"/>
                <a:ea typeface="+mn-ea"/>
                <a:cs typeface="Arial"/>
              </a:defRPr>
            </a:lvl2pPr>
            <a:lvl3pPr marL="914400" indent="0" algn="ctr" defTabSz="457200" rtl="0" eaLnBrk="1" latinLnBrk="0" hangingPunct="1">
              <a:lnSpc>
                <a:spcPts val="2000"/>
              </a:lnSpc>
              <a:spcBef>
                <a:spcPts val="0"/>
              </a:spcBef>
              <a:buClr>
                <a:schemeClr val="tx1">
                  <a:lumMod val="85000"/>
                  <a:lumOff val="15000"/>
                </a:schemeClr>
              </a:buClr>
              <a:buSzPct val="100000"/>
              <a:buFont typeface="Wingdings" charset="2"/>
              <a:buNone/>
              <a:defRPr sz="1200" kern="1200">
                <a:solidFill>
                  <a:schemeClr val="tx1">
                    <a:tint val="75000"/>
                  </a:schemeClr>
                </a:solidFill>
                <a:latin typeface="Arial"/>
                <a:ea typeface="+mn-ea"/>
                <a:cs typeface="Arial"/>
              </a:defRPr>
            </a:lvl3pPr>
            <a:lvl4pPr marL="1371600" indent="0" algn="ctr" defTabSz="457200" rtl="0" eaLnBrk="1" latinLnBrk="0" hangingPunct="1">
              <a:lnSpc>
                <a:spcPts val="2000"/>
              </a:lnSpc>
              <a:spcBef>
                <a:spcPts val="0"/>
              </a:spcBef>
              <a:buClr>
                <a:schemeClr val="tx1">
                  <a:lumMod val="85000"/>
                  <a:lumOff val="15000"/>
                </a:schemeClr>
              </a:buClr>
              <a:buSzPct val="100000"/>
              <a:buFont typeface="Wingdings" charset="2"/>
              <a:buNone/>
              <a:defRPr sz="1200" kern="1200">
                <a:solidFill>
                  <a:schemeClr val="tx1">
                    <a:tint val="75000"/>
                  </a:schemeClr>
                </a:solidFill>
                <a:latin typeface="Arial"/>
                <a:ea typeface="+mn-ea"/>
                <a:cs typeface="Arial"/>
              </a:defRPr>
            </a:lvl4pPr>
            <a:lvl5pPr marL="1828800" indent="0" algn="ctr" defTabSz="457200" rtl="0" eaLnBrk="1" latinLnBrk="0" hangingPunct="1">
              <a:lnSpc>
                <a:spcPts val="2000"/>
              </a:lnSpc>
              <a:spcBef>
                <a:spcPts val="0"/>
              </a:spcBef>
              <a:buClr>
                <a:schemeClr val="tx1">
                  <a:lumMod val="85000"/>
                  <a:lumOff val="15000"/>
                </a:schemeClr>
              </a:buClr>
              <a:buSzPct val="100000"/>
              <a:buFont typeface="Wingdings" charset="2"/>
              <a:buNone/>
              <a:defRPr sz="1200" kern="1200">
                <a:solidFill>
                  <a:schemeClr val="tx1">
                    <a:tint val="75000"/>
                  </a:schemeClr>
                </a:solidFill>
                <a:latin typeface="Arial"/>
                <a:ea typeface="+mn-ea"/>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it-IT" sz="3000" b="1" i="1" dirty="0"/>
              <a:t>Memorandum</a:t>
            </a:r>
          </a:p>
        </p:txBody>
      </p:sp>
    </p:spTree>
    <p:extLst>
      <p:ext uri="{BB962C8B-B14F-4D97-AF65-F5344CB8AC3E}">
        <p14:creationId xmlns:p14="http://schemas.microsoft.com/office/powerpoint/2010/main" val="32456360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numero diapositiva 3"/>
          <p:cNvSpPr>
            <a:spLocks noGrp="1"/>
          </p:cNvSpPr>
          <p:nvPr>
            <p:ph type="sldNum" sz="quarter" idx="11"/>
          </p:nvPr>
        </p:nvSpPr>
        <p:spPr/>
        <p:txBody>
          <a:bodyPr/>
          <a:lstStyle/>
          <a:p>
            <a:fld id="{C387466B-976A-AB41-B23A-986E24A2778A}" type="slidenum">
              <a:rPr lang="it-IT" smtClean="0"/>
              <a:pPr/>
              <a:t>‹N›</a:t>
            </a:fld>
            <a:endParaRPr lang="it-IT"/>
          </a:p>
        </p:txBody>
      </p:sp>
      <p:sp>
        <p:nvSpPr>
          <p:cNvPr id="5" name="Rettangolo 4"/>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6"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50376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Separatore 1 Livello">
    <p:spTree>
      <p:nvGrpSpPr>
        <p:cNvPr id="1" name=""/>
        <p:cNvGrpSpPr/>
        <p:nvPr/>
      </p:nvGrpSpPr>
      <p:grpSpPr>
        <a:xfrm>
          <a:off x="0" y="0"/>
          <a:ext cx="0" cy="0"/>
          <a:chOff x="0" y="0"/>
          <a:chExt cx="0" cy="0"/>
        </a:xfrm>
      </p:grpSpPr>
      <p:sp>
        <p:nvSpPr>
          <p:cNvPr id="16"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pPr/>
              <a:t>‹N›</a:t>
            </a:fld>
            <a:endParaRPr lang="it-IT"/>
          </a:p>
        </p:txBody>
      </p:sp>
      <p:sp>
        <p:nvSpPr>
          <p:cNvPr id="8" name="Rettangolo 7"/>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1"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p:cNvSpPr txBox="1"/>
          <p:nvPr userDrawn="1"/>
        </p:nvSpPr>
        <p:spPr>
          <a:xfrm>
            <a:off x="259288" y="671770"/>
            <a:ext cx="8640000" cy="396000"/>
          </a:xfrm>
          <a:prstGeom prst="rect">
            <a:avLst/>
          </a:prstGeom>
          <a:solidFill>
            <a:srgbClr val="084045"/>
          </a:solidFill>
        </p:spPr>
        <p:txBody>
          <a:bodyPr wrap="square" rtlCol="0">
            <a:noAutofit/>
          </a:bodyPr>
          <a:lstStyle/>
          <a:p>
            <a:endParaRPr lang="it-IT" sz="1600" b="1">
              <a:solidFill>
                <a:srgbClr val="E5CD7F"/>
              </a:solidFill>
            </a:endParaRPr>
          </a:p>
        </p:txBody>
      </p:sp>
    </p:spTree>
    <p:extLst>
      <p:ext uri="{BB962C8B-B14F-4D97-AF65-F5344CB8AC3E}">
        <p14:creationId xmlns:p14="http://schemas.microsoft.com/office/powerpoint/2010/main" val="3018238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pertina 1">
    <p:spTree>
      <p:nvGrpSpPr>
        <p:cNvPr id="1" name=""/>
        <p:cNvGrpSpPr/>
        <p:nvPr/>
      </p:nvGrpSpPr>
      <p:grpSpPr>
        <a:xfrm>
          <a:off x="0" y="0"/>
          <a:ext cx="0" cy="0"/>
          <a:chOff x="0" y="0"/>
          <a:chExt cx="0" cy="0"/>
        </a:xfrm>
      </p:grpSpPr>
      <p:sp>
        <p:nvSpPr>
          <p:cNvPr id="2" name="Titolo 1"/>
          <p:cNvSpPr>
            <a:spLocks noGrp="1"/>
          </p:cNvSpPr>
          <p:nvPr>
            <p:ph type="ctrTitle"/>
          </p:nvPr>
        </p:nvSpPr>
        <p:spPr>
          <a:xfrm>
            <a:off x="724817" y="2867025"/>
            <a:ext cx="7694372" cy="498475"/>
          </a:xfrm>
        </p:spPr>
        <p:txBody>
          <a:bodyPr>
            <a:noAutofit/>
          </a:bodyPr>
          <a:lstStyle>
            <a:lvl1pPr marL="0" indent="0" algn="ctr">
              <a:lnSpc>
                <a:spcPts val="3797"/>
              </a:lnSpc>
              <a:defRPr sz="3600"/>
            </a:lvl1pPr>
          </a:lstStyle>
          <a:p>
            <a:r>
              <a:rPr lang="it-IT" dirty="0"/>
              <a:t>Fare clic per modificare stile</a:t>
            </a:r>
          </a:p>
        </p:txBody>
      </p:sp>
      <p:sp>
        <p:nvSpPr>
          <p:cNvPr id="3" name="Sottotitolo 2"/>
          <p:cNvSpPr>
            <a:spLocks noGrp="1"/>
          </p:cNvSpPr>
          <p:nvPr>
            <p:ph type="subTitle" idx="1"/>
          </p:nvPr>
        </p:nvSpPr>
        <p:spPr>
          <a:xfrm>
            <a:off x="724817" y="3662042"/>
            <a:ext cx="7694372" cy="587376"/>
          </a:xfrm>
          <a:prstGeom prst="rect">
            <a:avLst/>
          </a:prstGeom>
        </p:spPr>
        <p:txBody>
          <a:bodyPr lIns="83165" tIns="41582" rIns="83165" bIns="41582">
            <a:noAutofit/>
          </a:bodyPr>
          <a:lstStyle>
            <a:lvl1pPr marL="0" indent="0" algn="ctr">
              <a:lnSpc>
                <a:spcPts val="2397"/>
              </a:lnSpc>
              <a:buNone/>
              <a:defRPr sz="2500">
                <a:solidFill>
                  <a:schemeClr val="bg2"/>
                </a:solidFill>
              </a:defRPr>
            </a:lvl1pPr>
            <a:lvl2pPr marL="456870" indent="0" algn="ctr">
              <a:buNone/>
              <a:defRPr>
                <a:solidFill>
                  <a:schemeClr val="tx1">
                    <a:tint val="75000"/>
                  </a:schemeClr>
                </a:solidFill>
              </a:defRPr>
            </a:lvl2pPr>
            <a:lvl3pPr marL="913742" indent="0" algn="ctr">
              <a:buNone/>
              <a:defRPr>
                <a:solidFill>
                  <a:schemeClr val="tx1">
                    <a:tint val="75000"/>
                  </a:schemeClr>
                </a:solidFill>
              </a:defRPr>
            </a:lvl3pPr>
            <a:lvl4pPr marL="1370612" indent="0" algn="ctr">
              <a:buNone/>
              <a:defRPr>
                <a:solidFill>
                  <a:schemeClr val="tx1">
                    <a:tint val="75000"/>
                  </a:schemeClr>
                </a:solidFill>
              </a:defRPr>
            </a:lvl4pPr>
            <a:lvl5pPr marL="1827480" indent="0" algn="ctr">
              <a:buNone/>
              <a:defRPr>
                <a:solidFill>
                  <a:schemeClr val="tx1">
                    <a:tint val="75000"/>
                  </a:schemeClr>
                </a:solidFill>
              </a:defRPr>
            </a:lvl5pPr>
            <a:lvl6pPr marL="2284353" indent="0" algn="ctr">
              <a:buNone/>
              <a:defRPr>
                <a:solidFill>
                  <a:schemeClr val="tx1">
                    <a:tint val="75000"/>
                  </a:schemeClr>
                </a:solidFill>
              </a:defRPr>
            </a:lvl6pPr>
            <a:lvl7pPr marL="2741222" indent="0" algn="ctr">
              <a:buNone/>
              <a:defRPr>
                <a:solidFill>
                  <a:schemeClr val="tx1">
                    <a:tint val="75000"/>
                  </a:schemeClr>
                </a:solidFill>
              </a:defRPr>
            </a:lvl7pPr>
            <a:lvl8pPr marL="3198093" indent="0" algn="ctr">
              <a:buNone/>
              <a:defRPr>
                <a:solidFill>
                  <a:schemeClr val="tx1">
                    <a:tint val="75000"/>
                  </a:schemeClr>
                </a:solidFill>
              </a:defRPr>
            </a:lvl8pPr>
            <a:lvl9pPr marL="3654965" indent="0" algn="ctr">
              <a:buNone/>
              <a:defRPr>
                <a:solidFill>
                  <a:schemeClr val="tx1">
                    <a:tint val="75000"/>
                  </a:schemeClr>
                </a:solidFill>
              </a:defRPr>
            </a:lvl9pPr>
          </a:lstStyle>
          <a:p>
            <a:r>
              <a:rPr lang="it-IT" dirty="0"/>
              <a:t>Fare clic per modificare lo stile del sottotitolo dello schema</a:t>
            </a:r>
          </a:p>
        </p:txBody>
      </p:sp>
      <p:sp>
        <p:nvSpPr>
          <p:cNvPr id="14" name="Segnaposto numero diapositiva 5"/>
          <p:cNvSpPr txBox="1">
            <a:spLocks/>
          </p:cNvSpPr>
          <p:nvPr userDrawn="1"/>
        </p:nvSpPr>
        <p:spPr>
          <a:xfrm>
            <a:off x="7495574" y="6327386"/>
            <a:ext cx="1076968" cy="251999"/>
          </a:xfrm>
          <a:prstGeom prst="rect">
            <a:avLst/>
          </a:prstGeom>
        </p:spPr>
        <p:txBody>
          <a:bodyPr vert="horz" lIns="0" tIns="35975" rIns="0" bIns="35975" rtlCol="0" anchor="t"/>
          <a:lstStyle>
            <a:defPPr>
              <a:defRPr lang="it-IT"/>
            </a:defPPr>
            <a:lvl1pPr marL="0" algn="r" defTabSz="914316" rtl="0" eaLnBrk="1" latinLnBrk="0" hangingPunct="1">
              <a:defRPr sz="1100" kern="1200">
                <a:solidFill>
                  <a:srgbClr val="00AE65"/>
                </a:solidFill>
                <a:latin typeface="Arial"/>
                <a:ea typeface="+mn-ea"/>
                <a:cs typeface="Arial"/>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2" algn="l" defTabSz="914316" rtl="0" eaLnBrk="1" latinLnBrk="0" hangingPunct="1">
              <a:defRPr sz="1800" kern="1200">
                <a:solidFill>
                  <a:schemeClr val="tx1"/>
                </a:solidFill>
                <a:latin typeface="+mn-lt"/>
                <a:ea typeface="+mn-ea"/>
                <a:cs typeface="+mn-cs"/>
              </a:defRPr>
            </a:lvl5pPr>
            <a:lvl6pPr marL="2285790" algn="l" defTabSz="914316" rtl="0" eaLnBrk="1" latinLnBrk="0" hangingPunct="1">
              <a:defRPr sz="1800" kern="1200">
                <a:solidFill>
                  <a:schemeClr val="tx1"/>
                </a:solidFill>
                <a:latin typeface="+mn-lt"/>
                <a:ea typeface="+mn-ea"/>
                <a:cs typeface="+mn-cs"/>
              </a:defRPr>
            </a:lvl6pPr>
            <a:lvl7pPr marL="2742948" algn="l" defTabSz="914316" rtl="0" eaLnBrk="1" latinLnBrk="0" hangingPunct="1">
              <a:defRPr sz="1800" kern="1200">
                <a:solidFill>
                  <a:schemeClr val="tx1"/>
                </a:solidFill>
                <a:latin typeface="+mn-lt"/>
                <a:ea typeface="+mn-ea"/>
                <a:cs typeface="+mn-cs"/>
              </a:defRPr>
            </a:lvl7pPr>
            <a:lvl8pPr marL="3200106" algn="l" defTabSz="914316" rtl="0" eaLnBrk="1" latinLnBrk="0" hangingPunct="1">
              <a:defRPr sz="1800" kern="1200">
                <a:solidFill>
                  <a:schemeClr val="tx1"/>
                </a:solidFill>
                <a:latin typeface="+mn-lt"/>
                <a:ea typeface="+mn-ea"/>
                <a:cs typeface="+mn-cs"/>
              </a:defRPr>
            </a:lvl8pPr>
            <a:lvl9pPr marL="3657264" algn="l" defTabSz="914316" rtl="0" eaLnBrk="1" latinLnBrk="0" hangingPunct="1">
              <a:defRPr sz="1800" kern="1200">
                <a:solidFill>
                  <a:schemeClr val="tx1"/>
                </a:solidFill>
                <a:latin typeface="+mn-lt"/>
                <a:ea typeface="+mn-ea"/>
                <a:cs typeface="+mn-cs"/>
              </a:defRPr>
            </a:lvl9pPr>
          </a:lstStyle>
          <a:p>
            <a:fld id="{C387466B-976A-AB41-B23A-986E24A2778A}" type="slidenum">
              <a:rPr lang="it-IT" smtClean="0"/>
              <a:pPr/>
              <a:t>‹N›</a:t>
            </a:fld>
            <a:endParaRPr lang="it-IT" dirty="0"/>
          </a:p>
        </p:txBody>
      </p:sp>
    </p:spTree>
    <p:extLst>
      <p:ext uri="{BB962C8B-B14F-4D97-AF65-F5344CB8AC3E}">
        <p14:creationId xmlns:p14="http://schemas.microsoft.com/office/powerpoint/2010/main" val="3128593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onfronto 1">
  <p:cSld name="Confronto 1">
    <p:spTree>
      <p:nvGrpSpPr>
        <p:cNvPr id="1" name="Shape 48"/>
        <p:cNvGrpSpPr/>
        <p:nvPr/>
      </p:nvGrpSpPr>
      <p:grpSpPr>
        <a:xfrm>
          <a:off x="0" y="0"/>
          <a:ext cx="0" cy="0"/>
          <a:chOff x="0" y="0"/>
          <a:chExt cx="0" cy="0"/>
        </a:xfrm>
      </p:grpSpPr>
      <p:sp>
        <p:nvSpPr>
          <p:cNvPr id="49" name="Google Shape;49;p29"/>
          <p:cNvSpPr txBox="1">
            <a:spLocks noGrp="1"/>
          </p:cNvSpPr>
          <p:nvPr>
            <p:ph type="body" idx="1"/>
          </p:nvPr>
        </p:nvSpPr>
        <p:spPr>
          <a:xfrm>
            <a:off x="515938" y="2444750"/>
            <a:ext cx="3780000" cy="3420000"/>
          </a:xfrm>
          <a:prstGeom prst="rect">
            <a:avLst/>
          </a:prstGeom>
          <a:noFill/>
          <a:ln>
            <a:noFill/>
          </a:ln>
        </p:spPr>
        <p:txBody>
          <a:bodyPr spcFirstLastPara="1" wrap="square" lIns="0" tIns="45700" rIns="0" bIns="45700" anchor="t" anchorCtr="0">
            <a:normAutofit/>
          </a:bodyPr>
          <a:lstStyle>
            <a:lvl1pPr marL="457200" lvl="0" indent="-228600" algn="l">
              <a:lnSpc>
                <a:spcPct val="111111"/>
              </a:lnSpc>
              <a:spcBef>
                <a:spcPts val="360"/>
              </a:spcBef>
              <a:spcAft>
                <a:spcPts val="0"/>
              </a:spcAft>
              <a:buSzPts val="1800"/>
              <a:buNone/>
              <a:defRPr/>
            </a:lvl1pPr>
            <a:lvl2pPr marL="914400" lvl="1" indent="-228600" algn="l">
              <a:lnSpc>
                <a:spcPct val="111111"/>
              </a:lnSpc>
              <a:spcBef>
                <a:spcPts val="600"/>
              </a:spcBef>
              <a:spcAft>
                <a:spcPts val="0"/>
              </a:spcAft>
              <a:buSzPts val="1800"/>
              <a:buNone/>
              <a:defRPr/>
            </a:lvl2pPr>
            <a:lvl3pPr marL="1371600" lvl="2" indent="-342900" algn="l">
              <a:lnSpc>
                <a:spcPct val="111111"/>
              </a:lnSpc>
              <a:spcBef>
                <a:spcPts val="0"/>
              </a:spcBef>
              <a:spcAft>
                <a:spcPts val="0"/>
              </a:spcAft>
              <a:buSzPts val="1800"/>
              <a:buChar char="▪"/>
              <a:defRPr/>
            </a:lvl3pPr>
            <a:lvl4pPr marL="1828800" lvl="3" indent="-342900" algn="l">
              <a:lnSpc>
                <a:spcPct val="111111"/>
              </a:lnSpc>
              <a:spcBef>
                <a:spcPts val="0"/>
              </a:spcBef>
              <a:spcAft>
                <a:spcPts val="0"/>
              </a:spcAft>
              <a:buSzPts val="1800"/>
              <a:buChar char="▪"/>
              <a:defRPr/>
            </a:lvl4pPr>
            <a:lvl5pPr marL="2286000" lvl="4" indent="-342900" algn="l">
              <a:lnSpc>
                <a:spcPct val="111111"/>
              </a:lnSpc>
              <a:spcBef>
                <a:spcPts val="0"/>
              </a:spcBef>
              <a:spcAft>
                <a:spcPts val="0"/>
              </a:spcAft>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0" name="Google Shape;50;p29"/>
          <p:cNvSpPr txBox="1">
            <a:spLocks noGrp="1"/>
          </p:cNvSpPr>
          <p:nvPr>
            <p:ph type="body" idx="2"/>
          </p:nvPr>
        </p:nvSpPr>
        <p:spPr>
          <a:xfrm>
            <a:off x="4821141" y="2444750"/>
            <a:ext cx="3779232" cy="3420000"/>
          </a:xfrm>
          <a:prstGeom prst="rect">
            <a:avLst/>
          </a:prstGeom>
          <a:noFill/>
          <a:ln>
            <a:noFill/>
          </a:ln>
        </p:spPr>
        <p:txBody>
          <a:bodyPr spcFirstLastPara="1" wrap="square" lIns="0" tIns="45700" rIns="0" bIns="45700" anchor="t" anchorCtr="0">
            <a:normAutofit/>
          </a:bodyPr>
          <a:lstStyle>
            <a:lvl1pPr marL="457200" lvl="0" indent="-228600" algn="l">
              <a:lnSpc>
                <a:spcPct val="111111"/>
              </a:lnSpc>
              <a:spcBef>
                <a:spcPts val="360"/>
              </a:spcBef>
              <a:spcAft>
                <a:spcPts val="0"/>
              </a:spcAft>
              <a:buSzPts val="1800"/>
              <a:buNone/>
              <a:defRPr/>
            </a:lvl1pPr>
            <a:lvl2pPr marL="914400" lvl="1" indent="-228600" algn="l">
              <a:lnSpc>
                <a:spcPct val="111111"/>
              </a:lnSpc>
              <a:spcBef>
                <a:spcPts val="600"/>
              </a:spcBef>
              <a:spcAft>
                <a:spcPts val="0"/>
              </a:spcAft>
              <a:buSzPts val="1800"/>
              <a:buNone/>
              <a:defRPr/>
            </a:lvl2pPr>
            <a:lvl3pPr marL="1371600" lvl="2" indent="-342900" algn="l">
              <a:lnSpc>
                <a:spcPct val="111111"/>
              </a:lnSpc>
              <a:spcBef>
                <a:spcPts val="0"/>
              </a:spcBef>
              <a:spcAft>
                <a:spcPts val="0"/>
              </a:spcAft>
              <a:buSzPts val="1800"/>
              <a:buChar char="▪"/>
              <a:defRPr/>
            </a:lvl3pPr>
            <a:lvl4pPr marL="1828800" lvl="3" indent="-342900" algn="l">
              <a:lnSpc>
                <a:spcPct val="111111"/>
              </a:lnSpc>
              <a:spcBef>
                <a:spcPts val="0"/>
              </a:spcBef>
              <a:spcAft>
                <a:spcPts val="0"/>
              </a:spcAft>
              <a:buSzPts val="1800"/>
              <a:buChar char="▪"/>
              <a:defRPr/>
            </a:lvl4pPr>
            <a:lvl5pPr marL="2286000" lvl="4" indent="-342900" algn="l">
              <a:lnSpc>
                <a:spcPct val="111111"/>
              </a:lnSpc>
              <a:spcBef>
                <a:spcPts val="0"/>
              </a:spcBef>
              <a:spcAft>
                <a:spcPts val="0"/>
              </a:spcAft>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1" name="Google Shape;51;p29"/>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lvl="0" algn="l">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9"/>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b="0" i="0" u="none" strike="noStrike" cap="none">
                <a:solidFill>
                  <a:schemeClr val="lt2"/>
                </a:solidFill>
                <a:latin typeface="Arial"/>
                <a:ea typeface="Arial"/>
                <a:cs typeface="Arial"/>
                <a:sym typeface="Arial"/>
              </a:defRPr>
            </a:lvl1pPr>
            <a:lvl2pPr marL="0" lvl="1" indent="0" algn="r">
              <a:spcBef>
                <a:spcPts val="0"/>
              </a:spcBef>
              <a:buNone/>
              <a:defRPr sz="1000" b="0" i="0" u="none" strike="noStrike" cap="none">
                <a:solidFill>
                  <a:schemeClr val="lt2"/>
                </a:solidFill>
                <a:latin typeface="Arial"/>
                <a:ea typeface="Arial"/>
                <a:cs typeface="Arial"/>
                <a:sym typeface="Arial"/>
              </a:defRPr>
            </a:lvl2pPr>
            <a:lvl3pPr marL="0" lvl="2" indent="0" algn="r">
              <a:spcBef>
                <a:spcPts val="0"/>
              </a:spcBef>
              <a:buNone/>
              <a:defRPr sz="1000" b="0" i="0" u="none" strike="noStrike" cap="none">
                <a:solidFill>
                  <a:schemeClr val="lt2"/>
                </a:solidFill>
                <a:latin typeface="Arial"/>
                <a:ea typeface="Arial"/>
                <a:cs typeface="Arial"/>
                <a:sym typeface="Arial"/>
              </a:defRPr>
            </a:lvl3pPr>
            <a:lvl4pPr marL="0" lvl="3" indent="0" algn="r">
              <a:spcBef>
                <a:spcPts val="0"/>
              </a:spcBef>
              <a:buNone/>
              <a:defRPr sz="1000" b="0" i="0" u="none" strike="noStrike" cap="none">
                <a:solidFill>
                  <a:schemeClr val="lt2"/>
                </a:solidFill>
                <a:latin typeface="Arial"/>
                <a:ea typeface="Arial"/>
                <a:cs typeface="Arial"/>
                <a:sym typeface="Arial"/>
              </a:defRPr>
            </a:lvl4pPr>
            <a:lvl5pPr marL="0" lvl="4" indent="0" algn="r">
              <a:spcBef>
                <a:spcPts val="0"/>
              </a:spcBef>
              <a:buNone/>
              <a:defRPr sz="1000" b="0" i="0" u="none" strike="noStrike" cap="none">
                <a:solidFill>
                  <a:schemeClr val="lt2"/>
                </a:solidFill>
                <a:latin typeface="Arial"/>
                <a:ea typeface="Arial"/>
                <a:cs typeface="Arial"/>
                <a:sym typeface="Arial"/>
              </a:defRPr>
            </a:lvl5pPr>
            <a:lvl6pPr marL="0" lvl="5" indent="0" algn="r">
              <a:spcBef>
                <a:spcPts val="0"/>
              </a:spcBef>
              <a:buNone/>
              <a:defRPr sz="1000" b="0" i="0" u="none" strike="noStrike" cap="none">
                <a:solidFill>
                  <a:schemeClr val="lt2"/>
                </a:solidFill>
                <a:latin typeface="Arial"/>
                <a:ea typeface="Arial"/>
                <a:cs typeface="Arial"/>
                <a:sym typeface="Arial"/>
              </a:defRPr>
            </a:lvl6pPr>
            <a:lvl7pPr marL="0" lvl="6" indent="0" algn="r">
              <a:spcBef>
                <a:spcPts val="0"/>
              </a:spcBef>
              <a:buNone/>
              <a:defRPr sz="1000" b="0" i="0" u="none" strike="noStrike" cap="none">
                <a:solidFill>
                  <a:schemeClr val="lt2"/>
                </a:solidFill>
                <a:latin typeface="Arial"/>
                <a:ea typeface="Arial"/>
                <a:cs typeface="Arial"/>
                <a:sym typeface="Arial"/>
              </a:defRPr>
            </a:lvl7pPr>
            <a:lvl8pPr marL="0" lvl="7" indent="0" algn="r">
              <a:spcBef>
                <a:spcPts val="0"/>
              </a:spcBef>
              <a:buNone/>
              <a:defRPr sz="1000" b="0" i="0" u="none" strike="noStrike" cap="none">
                <a:solidFill>
                  <a:schemeClr val="lt2"/>
                </a:solidFill>
                <a:latin typeface="Arial"/>
                <a:ea typeface="Arial"/>
                <a:cs typeface="Arial"/>
                <a:sym typeface="Arial"/>
              </a:defRPr>
            </a:lvl8pPr>
            <a:lvl9pPr marL="0" lvl="8" indent="0" algn="r">
              <a:spcBef>
                <a:spcPts val="0"/>
              </a:spcBef>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53" name="Google Shape;53;p29"/>
          <p:cNvSpPr/>
          <p:nvPr/>
        </p:nvSpPr>
        <p:spPr>
          <a:xfrm>
            <a:off x="0" y="6254963"/>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4" name="Google Shape;54;p29"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t="11440"/>
          <a:stretch/>
        </p:blipFill>
        <p:spPr>
          <a:xfrm>
            <a:off x="173956" y="6311741"/>
            <a:ext cx="964608" cy="514360"/>
          </a:xfrm>
          <a:prstGeom prst="rect">
            <a:avLst/>
          </a:prstGeom>
          <a:noFill/>
          <a:ln>
            <a:noFill/>
          </a:ln>
        </p:spPr>
      </p:pic>
      <p:sp>
        <p:nvSpPr>
          <p:cNvPr id="55" name="Google Shape;55;p29"/>
          <p:cNvSpPr txBox="1">
            <a:spLocks noGrp="1"/>
          </p:cNvSpPr>
          <p:nvPr>
            <p:ph type="body" idx="3"/>
          </p:nvPr>
        </p:nvSpPr>
        <p:spPr>
          <a:xfrm>
            <a:off x="500062" y="633537"/>
            <a:ext cx="8143875" cy="365909"/>
          </a:xfrm>
          <a:prstGeom prst="rect">
            <a:avLst/>
          </a:prstGeom>
          <a:noFill/>
          <a:ln>
            <a:noFill/>
          </a:ln>
        </p:spPr>
        <p:txBody>
          <a:bodyPr spcFirstLastPara="1" wrap="square" lIns="0" tIns="36000" rIns="0" bIns="36000" anchor="t" anchorCtr="0">
            <a:noAutofit/>
          </a:bodyPr>
          <a:lstStyle>
            <a:lvl1pPr marL="457200" lvl="0" indent="-228600" algn="l">
              <a:lnSpc>
                <a:spcPct val="125000"/>
              </a:lnSpc>
              <a:spcBef>
                <a:spcPts val="400"/>
              </a:spcBef>
              <a:spcAft>
                <a:spcPts val="0"/>
              </a:spcAft>
              <a:buSzPts val="2000"/>
              <a:buNone/>
              <a:defRPr sz="2000" b="0">
                <a:solidFill>
                  <a:schemeClr val="lt2"/>
                </a:solidFill>
              </a:defRPr>
            </a:lvl1pPr>
            <a:lvl2pPr marL="914400" lvl="1" indent="-228600" algn="l">
              <a:lnSpc>
                <a:spcPct val="100000"/>
              </a:lnSpc>
              <a:spcBef>
                <a:spcPts val="600"/>
              </a:spcBef>
              <a:spcAft>
                <a:spcPts val="0"/>
              </a:spcAft>
              <a:buSzPts val="2000"/>
              <a:buNone/>
              <a:defRPr sz="2000" b="1"/>
            </a:lvl2pPr>
            <a:lvl3pPr marL="1371600" lvl="2" indent="-228600" algn="l">
              <a:lnSpc>
                <a:spcPct val="111111"/>
              </a:lnSpc>
              <a:spcBef>
                <a:spcPts val="0"/>
              </a:spcBef>
              <a:spcAft>
                <a:spcPts val="0"/>
              </a:spcAft>
              <a:buSzPts val="1800"/>
              <a:buNone/>
              <a:defRPr sz="1800" b="1"/>
            </a:lvl3pPr>
            <a:lvl4pPr marL="1828800" lvl="3" indent="-228600" algn="l">
              <a:lnSpc>
                <a:spcPct val="125000"/>
              </a:lnSpc>
              <a:spcBef>
                <a:spcPts val="0"/>
              </a:spcBef>
              <a:spcAft>
                <a:spcPts val="0"/>
              </a:spcAft>
              <a:buSzPts val="1600"/>
              <a:buNone/>
              <a:defRPr sz="1600" b="1"/>
            </a:lvl4pPr>
            <a:lvl5pPr marL="2286000" lvl="4" indent="-228600" algn="l">
              <a:lnSpc>
                <a:spcPct val="125000"/>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6" name="Google Shape;56;p29"/>
          <p:cNvSpPr txBox="1">
            <a:spLocks noGrp="1"/>
          </p:cNvSpPr>
          <p:nvPr>
            <p:ph type="title"/>
          </p:nvPr>
        </p:nvSpPr>
        <p:spPr>
          <a:xfrm>
            <a:off x="497129" y="161637"/>
            <a:ext cx="8162924" cy="444406"/>
          </a:xfrm>
          <a:prstGeom prst="rect">
            <a:avLst/>
          </a:prstGeom>
          <a:noFill/>
          <a:ln>
            <a:noFill/>
          </a:ln>
        </p:spPr>
        <p:txBody>
          <a:bodyPr spcFirstLastPara="1" wrap="square" lIns="0" tIns="0" rIns="0" bIns="0" anchor="t" anchorCtr="0">
            <a:noAutofit/>
          </a:bodyPr>
          <a:lstStyle>
            <a:lvl1pPr lvl="0" algn="l">
              <a:lnSpc>
                <a:spcPct val="142857"/>
              </a:lnSpc>
              <a:spcBef>
                <a:spcPts val="0"/>
              </a:spcBef>
              <a:spcAft>
                <a:spcPts val="0"/>
              </a:spcAft>
              <a:buClr>
                <a:schemeClr val="dk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2326631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esto e immagini 3">
    <p:spTree>
      <p:nvGrpSpPr>
        <p:cNvPr id="1" name=""/>
        <p:cNvGrpSpPr/>
        <p:nvPr/>
      </p:nvGrpSpPr>
      <p:grpSpPr>
        <a:xfrm>
          <a:off x="0" y="0"/>
          <a:ext cx="0" cy="0"/>
          <a:chOff x="0" y="0"/>
          <a:chExt cx="0" cy="0"/>
        </a:xfrm>
      </p:grpSpPr>
      <p:sp>
        <p:nvSpPr>
          <p:cNvPr id="3" name="Segnaposto contenuto 2"/>
          <p:cNvSpPr>
            <a:spLocks noGrp="1"/>
          </p:cNvSpPr>
          <p:nvPr>
            <p:ph idx="1"/>
          </p:nvPr>
        </p:nvSpPr>
        <p:spPr>
          <a:xfrm>
            <a:off x="504824" y="3236913"/>
            <a:ext cx="8103283" cy="2653971"/>
          </a:xfrm>
        </p:spPr>
        <p:txBody>
          <a:bodyPr/>
          <a:lstStyle>
            <a:lvl1pPr>
              <a:defRPr>
                <a:solidFill>
                  <a:schemeClr val="bg2"/>
                </a:solidFill>
              </a:defRPr>
            </a:lvl1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6"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pPr/>
              <a:t>‹N›</a:t>
            </a:fld>
            <a:endParaRPr lang="it-IT" dirty="0"/>
          </a:p>
        </p:txBody>
      </p:sp>
      <p:sp>
        <p:nvSpPr>
          <p:cNvPr id="13" name="Rettangolo 12"/>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Segnaposto testo 2"/>
          <p:cNvSpPr>
            <a:spLocks noGrp="1"/>
          </p:cNvSpPr>
          <p:nvPr>
            <p:ph type="body" idx="13"/>
          </p:nvPr>
        </p:nvSpPr>
        <p:spPr>
          <a:xfrm>
            <a:off x="500062" y="622904"/>
            <a:ext cx="8143875" cy="365909"/>
          </a:xfrm>
        </p:spPr>
        <p:txBody>
          <a:bodyPr tIns="36000" bIns="36000" anchor="t" anchorCtr="0">
            <a:noAutofit/>
          </a:bodyPr>
          <a:lstStyle>
            <a:lvl1pPr marL="0" indent="0">
              <a:lnSpc>
                <a:spcPts val="2500"/>
              </a:lnSpc>
              <a:buNone/>
              <a:defRPr sz="20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8" name="Titolo 1"/>
          <p:cNvSpPr>
            <a:spLocks noGrp="1"/>
          </p:cNvSpPr>
          <p:nvPr>
            <p:ph type="title"/>
          </p:nvPr>
        </p:nvSpPr>
        <p:spPr>
          <a:xfrm>
            <a:off x="497129" y="151004"/>
            <a:ext cx="8162924" cy="444406"/>
          </a:xfrm>
        </p:spPr>
        <p:txBody>
          <a:bodyPr/>
          <a:lstStyle>
            <a:lvl1pPr>
              <a:defRPr sz="2800"/>
            </a:lvl1pPr>
          </a:lstStyle>
          <a:p>
            <a:r>
              <a:rPr lang="it-IT" dirty="0"/>
              <a:t>Fare clic per modificare stile</a:t>
            </a:r>
          </a:p>
        </p:txBody>
      </p:sp>
      <p:pic>
        <p:nvPicPr>
          <p:cNvPr id="9" name="Picture 2" descr="M:\14 - Utilità\Logo\BPER GRUPP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3215" y="6369927"/>
            <a:ext cx="708657" cy="4266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71844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Vuoto">
    <p:spTree>
      <p:nvGrpSpPr>
        <p:cNvPr id="1" name=""/>
        <p:cNvGrpSpPr/>
        <p:nvPr/>
      </p:nvGrpSpPr>
      <p:grpSpPr>
        <a:xfrm>
          <a:off x="0" y="0"/>
          <a:ext cx="0" cy="0"/>
          <a:chOff x="0" y="0"/>
          <a:chExt cx="0" cy="0"/>
        </a:xfrm>
      </p:grpSpPr>
      <p:sp>
        <p:nvSpPr>
          <p:cNvPr id="13" name="Segnaposto data 3"/>
          <p:cNvSpPr>
            <a:spLocks noGrp="1"/>
          </p:cNvSpPr>
          <p:nvPr>
            <p:ph type="dt" sz="half" idx="2"/>
          </p:nvPr>
        </p:nvSpPr>
        <p:spPr>
          <a:xfrm>
            <a:off x="4236741" y="6425026"/>
            <a:ext cx="711795" cy="252000"/>
          </a:xfrm>
          <a:prstGeom prst="rect">
            <a:avLst/>
          </a:prstGeom>
        </p:spPr>
        <p:txBody>
          <a:bodyPr vert="horz" lIns="0" tIns="35997" rIns="0" bIns="35997" rtlCol="0" anchor="t" anchorCtr="0"/>
          <a:lstStyle>
            <a:lvl1pPr marL="0" indent="0" algn="l">
              <a:buFontTx/>
              <a:buNone/>
              <a:defRPr sz="1000">
                <a:solidFill>
                  <a:schemeClr val="bg2"/>
                </a:solidFill>
                <a:latin typeface="Arial"/>
                <a:cs typeface="Arial"/>
              </a:defRPr>
            </a:lvl1pPr>
          </a:lstStyle>
          <a:p>
            <a:pPr defTabSz="913910"/>
            <a:fld id="{61B76EF1-E03A-45A6-81ED-7871EFCDFF59}" type="datetime1">
              <a:rPr lang="it-IT" smtClean="0">
                <a:solidFill>
                  <a:srgbClr val="00AE65"/>
                </a:solidFill>
              </a:rPr>
              <a:pPr defTabSz="913910"/>
              <a:t>25/11/2024</a:t>
            </a:fld>
            <a:endParaRPr lang="it-IT" dirty="0">
              <a:solidFill>
                <a:srgbClr val="00AE65"/>
              </a:solidFill>
            </a:endParaRPr>
          </a:p>
        </p:txBody>
      </p:sp>
      <p:sp>
        <p:nvSpPr>
          <p:cNvPr id="14" name="Segnaposto numero diapositiva 5"/>
          <p:cNvSpPr>
            <a:spLocks noGrp="1"/>
          </p:cNvSpPr>
          <p:nvPr>
            <p:ph type="sldNum" sz="quarter" idx="4"/>
          </p:nvPr>
        </p:nvSpPr>
        <p:spPr>
          <a:xfrm>
            <a:off x="8505674" y="6422857"/>
            <a:ext cx="424794" cy="275434"/>
          </a:xfrm>
          <a:prstGeom prst="rect">
            <a:avLst/>
          </a:prstGeom>
        </p:spPr>
        <p:txBody>
          <a:bodyPr vert="horz" lIns="0" tIns="35997" rIns="0" bIns="35997" rtlCol="0" anchor="t"/>
          <a:lstStyle>
            <a:lvl1pPr algn="r">
              <a:defRPr sz="1000">
                <a:solidFill>
                  <a:schemeClr val="bg2"/>
                </a:solidFill>
                <a:latin typeface="Arial"/>
                <a:cs typeface="Arial"/>
              </a:defRPr>
            </a:lvl1pPr>
          </a:lstStyle>
          <a:p>
            <a:fld id="{C387466B-976A-AB41-B23A-986E24A2778A}" type="slidenum">
              <a:rPr lang="it-IT" smtClean="0">
                <a:solidFill>
                  <a:srgbClr val="00AE65"/>
                </a:solidFill>
              </a:rPr>
              <a:pPr/>
              <a:t>‹N›</a:t>
            </a:fld>
            <a:endParaRPr lang="it-IT" dirty="0">
              <a:solidFill>
                <a:srgbClr val="00AE65"/>
              </a:solidFill>
            </a:endParaRPr>
          </a:p>
        </p:txBody>
      </p:sp>
      <p:sp>
        <p:nvSpPr>
          <p:cNvPr id="8" name="Rettangolo 7"/>
          <p:cNvSpPr/>
          <p:nvPr userDrawn="1"/>
        </p:nvSpPr>
        <p:spPr>
          <a:xfrm>
            <a:off x="0" y="6254964"/>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lIns="91433" tIns="45717" rIns="91433" bIns="45717" rtlCol="0" anchor="ctr"/>
          <a:lstStyle/>
          <a:p>
            <a:pPr algn="ctr" defTabSz="913910"/>
            <a:endParaRPr lang="it-IT">
              <a:solidFill>
                <a:prstClr val="white"/>
              </a:solidFill>
            </a:endParaRPr>
          </a:p>
        </p:txBody>
      </p:sp>
      <p:pic>
        <p:nvPicPr>
          <p:cNvPr id="9"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1440"/>
          <a:stretch/>
        </p:blipFill>
        <p:spPr bwMode="auto">
          <a:xfrm>
            <a:off x="173956" y="6311742"/>
            <a:ext cx="964608" cy="514360"/>
          </a:xfrm>
          <a:prstGeom prst="rect">
            <a:avLst/>
          </a:prstGeom>
          <a:noFill/>
          <a:extLst>
            <a:ext uri="{909E8E84-426E-40DD-AFC4-6F175D3DCCD1}">
              <a14:hiddenFill xmlns:a14="http://schemas.microsoft.com/office/drawing/2010/main">
                <a:solidFill>
                  <a:srgbClr val="FFFFFF"/>
                </a:solidFill>
              </a14:hiddenFill>
            </a:ext>
          </a:extLst>
        </p:spPr>
      </p:pic>
      <p:sp>
        <p:nvSpPr>
          <p:cNvPr id="11" name="Segnaposto testo 2"/>
          <p:cNvSpPr>
            <a:spLocks noGrp="1"/>
          </p:cNvSpPr>
          <p:nvPr>
            <p:ph type="body" idx="13"/>
          </p:nvPr>
        </p:nvSpPr>
        <p:spPr>
          <a:xfrm>
            <a:off x="500063" y="612271"/>
            <a:ext cx="8143875" cy="365909"/>
          </a:xfrm>
        </p:spPr>
        <p:txBody>
          <a:bodyPr tIns="35997" bIns="35997" anchor="t" anchorCtr="0">
            <a:noAutofit/>
          </a:bodyPr>
          <a:lstStyle>
            <a:lvl1pPr marL="0" indent="0">
              <a:lnSpc>
                <a:spcPts val="2500"/>
              </a:lnSpc>
              <a:buNone/>
              <a:defRPr sz="2000" b="0">
                <a:solidFill>
                  <a:schemeClr val="bg2"/>
                </a:solidFill>
              </a:defRPr>
            </a:lvl1pPr>
            <a:lvl2pPr marL="457167" indent="0">
              <a:buNone/>
              <a:defRPr sz="2000" b="1"/>
            </a:lvl2pPr>
            <a:lvl3pPr marL="914333" indent="0">
              <a:buNone/>
              <a:defRPr sz="1800" b="1"/>
            </a:lvl3pPr>
            <a:lvl4pPr marL="1371500" indent="0">
              <a:buNone/>
              <a:defRPr sz="1600" b="1"/>
            </a:lvl4pPr>
            <a:lvl5pPr marL="1828667" indent="0">
              <a:buNone/>
              <a:defRPr sz="1600" b="1"/>
            </a:lvl5pPr>
            <a:lvl6pPr marL="2285833" indent="0">
              <a:buNone/>
              <a:defRPr sz="1600" b="1"/>
            </a:lvl6pPr>
            <a:lvl7pPr marL="2743000" indent="0">
              <a:buNone/>
              <a:defRPr sz="1600" b="1"/>
            </a:lvl7pPr>
            <a:lvl8pPr marL="3200166" indent="0">
              <a:buNone/>
              <a:defRPr sz="1600" b="1"/>
            </a:lvl8pPr>
            <a:lvl9pPr marL="3657332" indent="0">
              <a:buNone/>
              <a:defRPr sz="1600" b="1"/>
            </a:lvl9pPr>
          </a:lstStyle>
          <a:p>
            <a:pPr lvl="0"/>
            <a:r>
              <a:rPr lang="it-IT" dirty="0"/>
              <a:t>Fare clic per modificare gli stili del testo dello schema</a:t>
            </a:r>
          </a:p>
        </p:txBody>
      </p:sp>
      <p:sp>
        <p:nvSpPr>
          <p:cNvPr id="12" name="Titolo 1"/>
          <p:cNvSpPr>
            <a:spLocks noGrp="1"/>
          </p:cNvSpPr>
          <p:nvPr>
            <p:ph type="title"/>
          </p:nvPr>
        </p:nvSpPr>
        <p:spPr>
          <a:xfrm>
            <a:off x="497130" y="140371"/>
            <a:ext cx="8162924" cy="444406"/>
          </a:xfrm>
        </p:spPr>
        <p:txBody>
          <a:bodyPr/>
          <a:lstStyle>
            <a:lvl1pPr>
              <a:defRPr sz="2800"/>
            </a:lvl1pPr>
          </a:lstStyle>
          <a:p>
            <a:r>
              <a:rPr lang="it-IT" dirty="0"/>
              <a:t>Fare clic per modificare stile</a:t>
            </a:r>
          </a:p>
        </p:txBody>
      </p:sp>
    </p:spTree>
    <p:extLst>
      <p:ext uri="{BB962C8B-B14F-4D97-AF65-F5344CB8AC3E}">
        <p14:creationId xmlns:p14="http://schemas.microsoft.com/office/powerpoint/2010/main" val="69119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1_Confronto 2">
  <p:cSld name="1_Confronto 2">
    <p:spTree>
      <p:nvGrpSpPr>
        <p:cNvPr id="1" name="Shape 51"/>
        <p:cNvGrpSpPr/>
        <p:nvPr/>
      </p:nvGrpSpPr>
      <p:grpSpPr>
        <a:xfrm>
          <a:off x="0" y="0"/>
          <a:ext cx="0" cy="0"/>
          <a:chOff x="0" y="0"/>
          <a:chExt cx="0" cy="0"/>
        </a:xfrm>
      </p:grpSpPr>
      <p:sp>
        <p:nvSpPr>
          <p:cNvPr id="52" name="Google Shape;52;p143"/>
          <p:cNvSpPr txBox="1">
            <a:spLocks noGrp="1"/>
          </p:cNvSpPr>
          <p:nvPr>
            <p:ph type="body" idx="1"/>
          </p:nvPr>
        </p:nvSpPr>
        <p:spPr>
          <a:xfrm>
            <a:off x="504825" y="1983893"/>
            <a:ext cx="3780000" cy="1072045"/>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3" name="Google Shape;53;p143"/>
          <p:cNvSpPr txBox="1">
            <a:spLocks noGrp="1"/>
          </p:cNvSpPr>
          <p:nvPr>
            <p:ph type="body" idx="2"/>
          </p:nvPr>
        </p:nvSpPr>
        <p:spPr>
          <a:xfrm>
            <a:off x="504825" y="315512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6866"/>
              </a:lnSpc>
              <a:spcBef>
                <a:spcPts val="300"/>
              </a:spcBef>
              <a:spcAft>
                <a:spcPts val="0"/>
              </a:spcAft>
              <a:buSzPts val="1500"/>
              <a:buNone/>
              <a:defRPr>
                <a:solidFill>
                  <a:srgbClr val="262626"/>
                </a:solidFill>
              </a:defRPr>
            </a:lvl1pPr>
            <a:lvl2pPr marL="914400" lvl="1" indent="-228600" algn="l">
              <a:lnSpc>
                <a:spcPct val="126866"/>
              </a:lnSpc>
              <a:spcBef>
                <a:spcPts val="571"/>
              </a:spcBef>
              <a:spcAft>
                <a:spcPts val="0"/>
              </a:spcAft>
              <a:buSzPts val="1500"/>
              <a:buNone/>
              <a:defRPr>
                <a:solidFill>
                  <a:srgbClr val="262626"/>
                </a:solidFill>
              </a:defRPr>
            </a:lvl2pPr>
            <a:lvl3pPr marL="1371600" lvl="2" indent="-298450" algn="l">
              <a:lnSpc>
                <a:spcPct val="173000"/>
              </a:lnSpc>
              <a:spcBef>
                <a:spcPts val="0"/>
              </a:spcBef>
              <a:spcAft>
                <a:spcPts val="0"/>
              </a:spcAft>
              <a:buSzPts val="1100"/>
              <a:buChar char="▪"/>
              <a:defRPr>
                <a:solidFill>
                  <a:srgbClr val="262626"/>
                </a:solidFill>
              </a:defRPr>
            </a:lvl3pPr>
            <a:lvl4pPr marL="1828800" lvl="3" indent="-298450" algn="l">
              <a:lnSpc>
                <a:spcPct val="173000"/>
              </a:lnSpc>
              <a:spcBef>
                <a:spcPts val="0"/>
              </a:spcBef>
              <a:spcAft>
                <a:spcPts val="0"/>
              </a:spcAft>
              <a:buSzPts val="1100"/>
              <a:buChar char="▪"/>
              <a:defRPr>
                <a:solidFill>
                  <a:srgbClr val="262626"/>
                </a:solidFill>
              </a:defRPr>
            </a:lvl4pPr>
            <a:lvl5pPr marL="2286000" lvl="4" indent="-298450" algn="l">
              <a:lnSpc>
                <a:spcPct val="173000"/>
              </a:lnSpc>
              <a:spcBef>
                <a:spcPts val="0"/>
              </a:spcBef>
              <a:spcAft>
                <a:spcPts val="0"/>
              </a:spcAft>
              <a:buSzPts val="11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4" name="Google Shape;54;p143"/>
          <p:cNvSpPr txBox="1">
            <a:spLocks noGrp="1"/>
          </p:cNvSpPr>
          <p:nvPr>
            <p:ph type="body" idx="3"/>
          </p:nvPr>
        </p:nvSpPr>
        <p:spPr>
          <a:xfrm>
            <a:off x="4874798" y="1983893"/>
            <a:ext cx="3780000" cy="1080000"/>
          </a:xfrm>
          <a:prstGeom prst="rect">
            <a:avLst/>
          </a:prstGeom>
          <a:noFill/>
          <a:ln>
            <a:noFill/>
          </a:ln>
        </p:spPr>
        <p:txBody>
          <a:bodyPr spcFirstLastPara="1" wrap="square" lIns="0" tIns="36000" rIns="0" bIns="36000" anchor="t" anchorCtr="0">
            <a:noAutofit/>
          </a:bodyPr>
          <a:lstStyle>
            <a:lvl1pPr marL="457200" lvl="0" indent="-228600" algn="l">
              <a:lnSpc>
                <a:spcPct val="100000"/>
              </a:lnSpc>
              <a:spcBef>
                <a:spcPts val="500"/>
              </a:spcBef>
              <a:spcAft>
                <a:spcPts val="0"/>
              </a:spcAft>
              <a:buSzPts val="2500"/>
              <a:buNone/>
              <a:defRPr sz="25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5" name="Google Shape;55;p143"/>
          <p:cNvSpPr txBox="1">
            <a:spLocks noGrp="1"/>
          </p:cNvSpPr>
          <p:nvPr>
            <p:ph type="body" idx="4"/>
          </p:nvPr>
        </p:nvSpPr>
        <p:spPr>
          <a:xfrm>
            <a:off x="4874798" y="3084577"/>
            <a:ext cx="3780000" cy="2520000"/>
          </a:xfrm>
          <a:prstGeom prst="rect">
            <a:avLst/>
          </a:prstGeom>
          <a:noFill/>
          <a:ln>
            <a:noFill/>
          </a:ln>
        </p:spPr>
        <p:txBody>
          <a:bodyPr spcFirstLastPara="1" wrap="square" lIns="0" tIns="45700" rIns="0" bIns="45700" anchor="t" anchorCtr="0">
            <a:normAutofit/>
          </a:bodyPr>
          <a:lstStyle>
            <a:lvl1pPr marL="457200" lvl="0" indent="-228600" algn="l">
              <a:lnSpc>
                <a:spcPct val="126866"/>
              </a:lnSpc>
              <a:spcBef>
                <a:spcPts val="300"/>
              </a:spcBef>
              <a:spcAft>
                <a:spcPts val="0"/>
              </a:spcAft>
              <a:buSzPts val="1500"/>
              <a:buNone/>
              <a:defRPr>
                <a:solidFill>
                  <a:srgbClr val="262626"/>
                </a:solidFill>
              </a:defRPr>
            </a:lvl1pPr>
            <a:lvl2pPr marL="914400" lvl="1" indent="-228600" algn="l">
              <a:lnSpc>
                <a:spcPct val="126866"/>
              </a:lnSpc>
              <a:spcBef>
                <a:spcPts val="571"/>
              </a:spcBef>
              <a:spcAft>
                <a:spcPts val="0"/>
              </a:spcAft>
              <a:buSzPts val="1500"/>
              <a:buNone/>
              <a:defRPr>
                <a:solidFill>
                  <a:srgbClr val="262626"/>
                </a:solidFill>
              </a:defRPr>
            </a:lvl2pPr>
            <a:lvl3pPr marL="1371600" lvl="2" indent="-298450" algn="l">
              <a:lnSpc>
                <a:spcPct val="173000"/>
              </a:lnSpc>
              <a:spcBef>
                <a:spcPts val="0"/>
              </a:spcBef>
              <a:spcAft>
                <a:spcPts val="0"/>
              </a:spcAft>
              <a:buSzPts val="1100"/>
              <a:buChar char="▪"/>
              <a:defRPr>
                <a:solidFill>
                  <a:srgbClr val="262626"/>
                </a:solidFill>
              </a:defRPr>
            </a:lvl3pPr>
            <a:lvl4pPr marL="1828800" lvl="3" indent="-298450" algn="l">
              <a:lnSpc>
                <a:spcPct val="173000"/>
              </a:lnSpc>
              <a:spcBef>
                <a:spcPts val="0"/>
              </a:spcBef>
              <a:spcAft>
                <a:spcPts val="0"/>
              </a:spcAft>
              <a:buSzPts val="1100"/>
              <a:buChar char="▪"/>
              <a:defRPr>
                <a:solidFill>
                  <a:srgbClr val="262626"/>
                </a:solidFill>
              </a:defRPr>
            </a:lvl4pPr>
            <a:lvl5pPr marL="2286000" lvl="4" indent="-298450" algn="l">
              <a:lnSpc>
                <a:spcPct val="173000"/>
              </a:lnSpc>
              <a:spcBef>
                <a:spcPts val="0"/>
              </a:spcBef>
              <a:spcAft>
                <a:spcPts val="0"/>
              </a:spcAft>
              <a:buSzPts val="1100"/>
              <a:buChar char="▪"/>
              <a:defRPr>
                <a:solidFill>
                  <a:srgbClr val="262626"/>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143"/>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marR="0" lvl="0" algn="l" rtl="0">
              <a:spcBef>
                <a:spcPts val="0"/>
              </a:spcBef>
              <a:spcAft>
                <a:spcPts val="0"/>
              </a:spcAft>
              <a:buClr>
                <a:schemeClr val="lt2"/>
              </a:buClr>
              <a:buSzPts val="1000"/>
              <a:buFont typeface="Arial"/>
              <a:buNone/>
              <a:defRPr sz="1000">
                <a:solidFill>
                  <a:schemeClr val="l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7" name="Google Shape;57;p143"/>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lvl="0" indent="0" algn="r">
              <a:spcBef>
                <a:spcPts val="0"/>
              </a:spcBef>
              <a:buNone/>
              <a:defRPr sz="1000">
                <a:solidFill>
                  <a:schemeClr val="lt2"/>
                </a:solidFill>
                <a:latin typeface="Arial"/>
                <a:ea typeface="Arial"/>
                <a:cs typeface="Arial"/>
                <a:sym typeface="Arial"/>
              </a:defRPr>
            </a:lvl1pPr>
            <a:lvl2pPr marL="0" lvl="1" indent="0" algn="r">
              <a:spcBef>
                <a:spcPts val="0"/>
              </a:spcBef>
              <a:buNone/>
              <a:defRPr sz="1000">
                <a:solidFill>
                  <a:schemeClr val="lt2"/>
                </a:solidFill>
                <a:latin typeface="Arial"/>
                <a:ea typeface="Arial"/>
                <a:cs typeface="Arial"/>
                <a:sym typeface="Arial"/>
              </a:defRPr>
            </a:lvl2pPr>
            <a:lvl3pPr marL="0" lvl="2" indent="0" algn="r">
              <a:spcBef>
                <a:spcPts val="0"/>
              </a:spcBef>
              <a:buNone/>
              <a:defRPr sz="1000">
                <a:solidFill>
                  <a:schemeClr val="lt2"/>
                </a:solidFill>
                <a:latin typeface="Arial"/>
                <a:ea typeface="Arial"/>
                <a:cs typeface="Arial"/>
                <a:sym typeface="Arial"/>
              </a:defRPr>
            </a:lvl3pPr>
            <a:lvl4pPr marL="0" lvl="3" indent="0" algn="r">
              <a:spcBef>
                <a:spcPts val="0"/>
              </a:spcBef>
              <a:buNone/>
              <a:defRPr sz="1000">
                <a:solidFill>
                  <a:schemeClr val="lt2"/>
                </a:solidFill>
                <a:latin typeface="Arial"/>
                <a:ea typeface="Arial"/>
                <a:cs typeface="Arial"/>
                <a:sym typeface="Arial"/>
              </a:defRPr>
            </a:lvl4pPr>
            <a:lvl5pPr marL="0" lvl="4" indent="0" algn="r">
              <a:spcBef>
                <a:spcPts val="0"/>
              </a:spcBef>
              <a:buNone/>
              <a:defRPr sz="1000">
                <a:solidFill>
                  <a:schemeClr val="lt2"/>
                </a:solidFill>
                <a:latin typeface="Arial"/>
                <a:ea typeface="Arial"/>
                <a:cs typeface="Arial"/>
                <a:sym typeface="Arial"/>
              </a:defRPr>
            </a:lvl5pPr>
            <a:lvl6pPr marL="0" lvl="5" indent="0" algn="r">
              <a:spcBef>
                <a:spcPts val="0"/>
              </a:spcBef>
              <a:buNone/>
              <a:defRPr sz="1000">
                <a:solidFill>
                  <a:schemeClr val="lt2"/>
                </a:solidFill>
                <a:latin typeface="Arial"/>
                <a:ea typeface="Arial"/>
                <a:cs typeface="Arial"/>
                <a:sym typeface="Arial"/>
              </a:defRPr>
            </a:lvl6pPr>
            <a:lvl7pPr marL="0" lvl="6" indent="0" algn="r">
              <a:spcBef>
                <a:spcPts val="0"/>
              </a:spcBef>
              <a:buNone/>
              <a:defRPr sz="1000">
                <a:solidFill>
                  <a:schemeClr val="lt2"/>
                </a:solidFill>
                <a:latin typeface="Arial"/>
                <a:ea typeface="Arial"/>
                <a:cs typeface="Arial"/>
                <a:sym typeface="Arial"/>
              </a:defRPr>
            </a:lvl7pPr>
            <a:lvl8pPr marL="0" lvl="7" indent="0" algn="r">
              <a:spcBef>
                <a:spcPts val="0"/>
              </a:spcBef>
              <a:buNone/>
              <a:defRPr sz="1000">
                <a:solidFill>
                  <a:schemeClr val="lt2"/>
                </a:solidFill>
                <a:latin typeface="Arial"/>
                <a:ea typeface="Arial"/>
                <a:cs typeface="Arial"/>
                <a:sym typeface="Arial"/>
              </a:defRPr>
            </a:lvl8pPr>
            <a:lvl9pPr marL="0" lvl="8" indent="0" algn="r">
              <a:spcBef>
                <a:spcPts val="0"/>
              </a:spcBef>
              <a:buNone/>
              <a:defRPr sz="1000">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
        <p:nvSpPr>
          <p:cNvPr id="58" name="Google Shape;58;p143"/>
          <p:cNvSpPr/>
          <p:nvPr/>
        </p:nvSpPr>
        <p:spPr>
          <a:xfrm>
            <a:off x="0" y="6254963"/>
            <a:ext cx="9144000" cy="56778"/>
          </a:xfrm>
          <a:prstGeom prst="rect">
            <a:avLst/>
          </a:prstGeom>
          <a:solidFill>
            <a:srgbClr val="E0DE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9" name="Google Shape;59;p143" descr="S:\NEWDIRCOMM\COMUNICAZIONE COMMERCIALE\_2015_COMUNICAZIONE\BRAND\Logotipo BPER Banca\EXE_BPER Banca_Logotipo\EXE_BPER Banca_Logotipo\EXE_BPER Banca_Logotipo_V Colori_Pos_CMYK.png"/>
          <p:cNvPicPr preferRelativeResize="0"/>
          <p:nvPr/>
        </p:nvPicPr>
        <p:blipFill rotWithShape="1">
          <a:blip r:embed="rId2">
            <a:alphaModFix/>
          </a:blip>
          <a:srcRect t="11440"/>
          <a:stretch/>
        </p:blipFill>
        <p:spPr>
          <a:xfrm>
            <a:off x="173956" y="6311741"/>
            <a:ext cx="964608" cy="514360"/>
          </a:xfrm>
          <a:prstGeom prst="rect">
            <a:avLst/>
          </a:prstGeom>
          <a:noFill/>
          <a:ln>
            <a:noFill/>
          </a:ln>
        </p:spPr>
      </p:pic>
      <p:sp>
        <p:nvSpPr>
          <p:cNvPr id="60" name="Google Shape;60;p143"/>
          <p:cNvSpPr txBox="1">
            <a:spLocks noGrp="1"/>
          </p:cNvSpPr>
          <p:nvPr>
            <p:ph type="body" idx="5"/>
          </p:nvPr>
        </p:nvSpPr>
        <p:spPr>
          <a:xfrm>
            <a:off x="500062" y="612271"/>
            <a:ext cx="8143875" cy="365909"/>
          </a:xfrm>
          <a:prstGeom prst="rect">
            <a:avLst/>
          </a:prstGeom>
          <a:noFill/>
          <a:ln>
            <a:noFill/>
          </a:ln>
        </p:spPr>
        <p:txBody>
          <a:bodyPr spcFirstLastPara="1" wrap="square" lIns="0" tIns="36000" rIns="0" bIns="36000" anchor="t" anchorCtr="0">
            <a:noAutofit/>
          </a:bodyPr>
          <a:lstStyle>
            <a:lvl1pPr marL="457200" lvl="0" indent="-228600" algn="l">
              <a:lnSpc>
                <a:spcPct val="125000"/>
              </a:lnSpc>
              <a:spcBef>
                <a:spcPts val="400"/>
              </a:spcBef>
              <a:spcAft>
                <a:spcPts val="0"/>
              </a:spcAft>
              <a:buSzPts val="2000"/>
              <a:buNone/>
              <a:defRPr sz="2000" b="0">
                <a:solidFill>
                  <a:schemeClr val="lt2"/>
                </a:solidFill>
              </a:defRPr>
            </a:lvl1pPr>
            <a:lvl2pPr marL="914400" lvl="1" indent="-228600" algn="l">
              <a:lnSpc>
                <a:spcPct val="95150"/>
              </a:lnSpc>
              <a:spcBef>
                <a:spcPts val="571"/>
              </a:spcBef>
              <a:spcAft>
                <a:spcPts val="0"/>
              </a:spcAft>
              <a:buSzPts val="2000"/>
              <a:buNone/>
              <a:defRPr sz="2000" b="1"/>
            </a:lvl2pPr>
            <a:lvl3pPr marL="1371600" lvl="2" indent="-228600" algn="l">
              <a:lnSpc>
                <a:spcPct val="105722"/>
              </a:lnSpc>
              <a:spcBef>
                <a:spcPts val="0"/>
              </a:spcBef>
              <a:spcAft>
                <a:spcPts val="0"/>
              </a:spcAft>
              <a:buSzPts val="1800"/>
              <a:buNone/>
              <a:defRPr sz="1800" b="1"/>
            </a:lvl3pPr>
            <a:lvl4pPr marL="1828800" lvl="3" indent="-228600" algn="l">
              <a:lnSpc>
                <a:spcPct val="118937"/>
              </a:lnSpc>
              <a:spcBef>
                <a:spcPts val="0"/>
              </a:spcBef>
              <a:spcAft>
                <a:spcPts val="0"/>
              </a:spcAft>
              <a:buSzPts val="1600"/>
              <a:buNone/>
              <a:defRPr sz="1600" b="1"/>
            </a:lvl4pPr>
            <a:lvl5pPr marL="2286000" lvl="4" indent="-228600" algn="l">
              <a:lnSpc>
                <a:spcPct val="118937"/>
              </a:lnSpc>
              <a:spcBef>
                <a:spcPts val="0"/>
              </a:spcBef>
              <a:spcAft>
                <a:spcPts val="0"/>
              </a:spcAft>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61" name="Google Shape;61;p143"/>
          <p:cNvSpPr txBox="1">
            <a:spLocks noGrp="1"/>
          </p:cNvSpPr>
          <p:nvPr>
            <p:ph type="title"/>
          </p:nvPr>
        </p:nvSpPr>
        <p:spPr>
          <a:xfrm>
            <a:off x="497129" y="140371"/>
            <a:ext cx="8162924" cy="444406"/>
          </a:xfrm>
          <a:prstGeom prst="rect">
            <a:avLst/>
          </a:prstGeom>
          <a:noFill/>
          <a:ln>
            <a:noFill/>
          </a:ln>
        </p:spPr>
        <p:txBody>
          <a:bodyPr spcFirstLastPara="1" wrap="square" lIns="0" tIns="0" rIns="0" bIns="0" anchor="t" anchorCtr="0">
            <a:noAutofit/>
          </a:bodyPr>
          <a:lstStyle>
            <a:lvl1pPr lvl="0" algn="l">
              <a:lnSpc>
                <a:spcPct val="135964"/>
              </a:lnSpc>
              <a:spcBef>
                <a:spcPts val="0"/>
              </a:spcBef>
              <a:spcAft>
                <a:spcPts val="0"/>
              </a:spcAft>
              <a:buClr>
                <a:schemeClr val="dk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3415751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_Confronto 2">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04825" y="1983893"/>
            <a:ext cx="3780000" cy="1072045"/>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4" name="Segnaposto testo 2"/>
          <p:cNvSpPr>
            <a:spLocks noGrp="1"/>
          </p:cNvSpPr>
          <p:nvPr>
            <p:ph idx="13"/>
          </p:nvPr>
        </p:nvSpPr>
        <p:spPr>
          <a:xfrm>
            <a:off x="504825" y="3155127"/>
            <a:ext cx="3780000" cy="2520000"/>
          </a:xfrm>
          <a:prstGeom prst="rect">
            <a:avLst/>
          </a:prstGeom>
        </p:spPr>
        <p:txBody>
          <a:bodyPr vert="horz" lIns="0" tIns="45720" rIns="0" bIns="45720" rtlCol="0">
            <a:normAutofit/>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5" name="Segnaposto testo 2"/>
          <p:cNvSpPr>
            <a:spLocks noGrp="1"/>
          </p:cNvSpPr>
          <p:nvPr>
            <p:ph type="body" idx="14"/>
          </p:nvPr>
        </p:nvSpPr>
        <p:spPr>
          <a:xfrm>
            <a:off x="4874798" y="1983893"/>
            <a:ext cx="3780000" cy="1080000"/>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6" name="Segnaposto testo 2"/>
          <p:cNvSpPr>
            <a:spLocks noGrp="1"/>
          </p:cNvSpPr>
          <p:nvPr>
            <p:ph idx="15"/>
          </p:nvPr>
        </p:nvSpPr>
        <p:spPr>
          <a:xfrm>
            <a:off x="4874798" y="3084577"/>
            <a:ext cx="3780000" cy="2520000"/>
          </a:xfrm>
          <a:prstGeom prst="rect">
            <a:avLst/>
          </a:prstGeom>
        </p:spPr>
        <p:txBody>
          <a:bodyPr vert="horz" lIns="0" tIns="45720" rIns="0" bIns="45720" rtlCol="0">
            <a:normAutofit/>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22" name="Segnaposto data 3"/>
          <p:cNvSpPr>
            <a:spLocks noGrp="1"/>
          </p:cNvSpPr>
          <p:nvPr>
            <p:ph type="dt" sz="half" idx="2"/>
          </p:nvPr>
        </p:nvSpPr>
        <p:spPr>
          <a:xfrm>
            <a:off x="4236740"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fld id="{61B76EF1-E03A-45A6-81ED-7871EFCDFF59}" type="datetime1">
              <a:rPr lang="it-IT" smtClean="0"/>
              <a:t>25/11/2024</a:t>
            </a:fld>
            <a:endParaRPr lang="it-IT" dirty="0"/>
          </a:p>
        </p:txBody>
      </p:sp>
      <p:sp>
        <p:nvSpPr>
          <p:cNvPr id="23"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pPr/>
              <a:t>‹N›</a:t>
            </a:fld>
            <a:endParaRPr lang="it-IT" dirty="0"/>
          </a:p>
        </p:txBody>
      </p:sp>
      <p:sp>
        <p:nvSpPr>
          <p:cNvPr id="12" name="Rettangolo 11"/>
          <p:cNvSpPr/>
          <p:nvPr userDrawn="1"/>
        </p:nvSpPr>
        <p:spPr>
          <a:xfrm>
            <a:off x="0" y="6254963"/>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3"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440"/>
          <a:stretch/>
        </p:blipFill>
        <p:spPr bwMode="auto">
          <a:xfrm>
            <a:off x="173956" y="6311741"/>
            <a:ext cx="964608" cy="514360"/>
          </a:xfrm>
          <a:prstGeom prst="rect">
            <a:avLst/>
          </a:prstGeom>
          <a:noFill/>
          <a:extLst>
            <a:ext uri="{909E8E84-426E-40DD-AFC4-6F175D3DCCD1}">
              <a14:hiddenFill xmlns:a14="http://schemas.microsoft.com/office/drawing/2010/main">
                <a:solidFill>
                  <a:srgbClr val="FFFFFF"/>
                </a:solidFill>
              </a14:hiddenFill>
            </a:ext>
          </a:extLst>
        </p:spPr>
      </p:pic>
      <p:sp>
        <p:nvSpPr>
          <p:cNvPr id="17" name="Segnaposto testo 2"/>
          <p:cNvSpPr>
            <a:spLocks noGrp="1"/>
          </p:cNvSpPr>
          <p:nvPr>
            <p:ph type="body" idx="16"/>
          </p:nvPr>
        </p:nvSpPr>
        <p:spPr>
          <a:xfrm>
            <a:off x="500062" y="612271"/>
            <a:ext cx="8143875" cy="365909"/>
          </a:xfrm>
        </p:spPr>
        <p:txBody>
          <a:bodyPr tIns="36000" bIns="36000" anchor="t" anchorCtr="0">
            <a:noAutofit/>
          </a:bodyPr>
          <a:lstStyle>
            <a:lvl1pPr marL="0" indent="0">
              <a:lnSpc>
                <a:spcPts val="2500"/>
              </a:lnSpc>
              <a:buNone/>
              <a:defRPr sz="20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8" name="Titolo 1"/>
          <p:cNvSpPr>
            <a:spLocks noGrp="1"/>
          </p:cNvSpPr>
          <p:nvPr>
            <p:ph type="title"/>
          </p:nvPr>
        </p:nvSpPr>
        <p:spPr>
          <a:xfrm>
            <a:off x="497129" y="140371"/>
            <a:ext cx="8162924" cy="444406"/>
          </a:xfrm>
        </p:spPr>
        <p:txBody>
          <a:bodyPr/>
          <a:lstStyle>
            <a:lvl1pPr>
              <a:defRPr sz="2800"/>
            </a:lvl1pPr>
          </a:lstStyle>
          <a:p>
            <a:r>
              <a:rPr lang="it-IT" dirty="0"/>
              <a:t>Fare clic per modificare stile</a:t>
            </a:r>
          </a:p>
        </p:txBody>
      </p:sp>
    </p:spTree>
    <p:extLst>
      <p:ext uri="{BB962C8B-B14F-4D97-AF65-F5344CB8AC3E}">
        <p14:creationId xmlns:p14="http://schemas.microsoft.com/office/powerpoint/2010/main" val="22892975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Testo semplice">
    <p:spTree>
      <p:nvGrpSpPr>
        <p:cNvPr id="1" name=""/>
        <p:cNvGrpSpPr/>
        <p:nvPr/>
      </p:nvGrpSpPr>
      <p:grpSpPr>
        <a:xfrm>
          <a:off x="0" y="0"/>
          <a:ext cx="0" cy="0"/>
          <a:chOff x="0" y="0"/>
          <a:chExt cx="0" cy="0"/>
        </a:xfrm>
      </p:grpSpPr>
      <p:sp>
        <p:nvSpPr>
          <p:cNvPr id="3" name="Segnaposto testo 3">
            <a:extLst>
              <a:ext uri="{FF2B5EF4-FFF2-40B4-BE49-F238E27FC236}">
                <a16:creationId xmlns:a16="http://schemas.microsoft.com/office/drawing/2014/main" id="{E78E0813-822B-067A-91B3-64E5452EF19F}"/>
              </a:ext>
            </a:extLst>
          </p:cNvPr>
          <p:cNvSpPr>
            <a:spLocks noGrp="1"/>
          </p:cNvSpPr>
          <p:nvPr>
            <p:ph type="body" sz="quarter" idx="10" hasCustomPrompt="1"/>
          </p:nvPr>
        </p:nvSpPr>
        <p:spPr>
          <a:xfrm>
            <a:off x="313473" y="437349"/>
            <a:ext cx="5770621" cy="226537"/>
          </a:xfrm>
          <a:prstGeom prst="rect">
            <a:avLst/>
          </a:prstGeom>
        </p:spPr>
        <p:txBody>
          <a:bodyPr wrap="square">
            <a:spAutoFit/>
          </a:bodyPr>
          <a:lstStyle>
            <a:lvl1pPr marL="0" indent="0">
              <a:buNone/>
              <a:defRPr b="1" i="0">
                <a:solidFill>
                  <a:srgbClr val="005157"/>
                </a:solidFill>
                <a:latin typeface="Arial" panose="020B0604020202020204" pitchFamily="34" charset="0"/>
                <a:cs typeface="Arial" panose="020B0604020202020204" pitchFamily="34" charset="0"/>
              </a:defRPr>
            </a:lvl1pPr>
          </a:lstStyle>
          <a:p>
            <a:pPr lvl="0"/>
            <a:r>
              <a:rPr lang="it-IT" dirty="0"/>
              <a:t>Titolo diapositiva</a:t>
            </a:r>
          </a:p>
        </p:txBody>
      </p:sp>
      <p:sp>
        <p:nvSpPr>
          <p:cNvPr id="7" name="Segnaposto testo 3">
            <a:extLst>
              <a:ext uri="{FF2B5EF4-FFF2-40B4-BE49-F238E27FC236}">
                <a16:creationId xmlns:a16="http://schemas.microsoft.com/office/drawing/2014/main" id="{8C52025E-A055-A1BE-54EE-D264ED94BFAE}"/>
              </a:ext>
            </a:extLst>
          </p:cNvPr>
          <p:cNvSpPr>
            <a:spLocks noGrp="1"/>
          </p:cNvSpPr>
          <p:nvPr>
            <p:ph type="body" sz="quarter" idx="11" hasCustomPrompt="1"/>
          </p:nvPr>
        </p:nvSpPr>
        <p:spPr>
          <a:xfrm>
            <a:off x="313473" y="928915"/>
            <a:ext cx="5770621" cy="217817"/>
          </a:xfrm>
          <a:prstGeom prst="rect">
            <a:avLst/>
          </a:prstGeom>
        </p:spPr>
        <p:txBody>
          <a:bodyPr wrap="square">
            <a:spAutoFit/>
          </a:bodyPr>
          <a:lstStyle>
            <a:lvl1pPr marL="0" indent="0">
              <a:buNone/>
              <a:defRPr sz="1200" b="0" i="0">
                <a:solidFill>
                  <a:srgbClr val="005157"/>
                </a:solidFill>
                <a:latin typeface="Arial" panose="020B0604020202020204" pitchFamily="34" charset="0"/>
                <a:cs typeface="Arial" panose="020B0604020202020204" pitchFamily="34" charset="0"/>
              </a:defRPr>
            </a:lvl1pPr>
          </a:lstStyle>
          <a:p>
            <a:pPr lvl="0"/>
            <a:r>
              <a:rPr lang="it-IT"/>
              <a:t>Sottotitolo diapositiva (opzionale)</a:t>
            </a:r>
          </a:p>
        </p:txBody>
      </p:sp>
      <p:pic>
        <p:nvPicPr>
          <p:cNvPr id="8" name="Immagine 7">
            <a:extLst>
              <a:ext uri="{FF2B5EF4-FFF2-40B4-BE49-F238E27FC236}">
                <a16:creationId xmlns:a16="http://schemas.microsoft.com/office/drawing/2014/main" id="{8053D21D-BFC5-AECF-AFA5-C91275328A36}"/>
              </a:ext>
            </a:extLst>
          </p:cNvPr>
          <p:cNvPicPr>
            <a:picLocks noChangeAspect="1"/>
          </p:cNvPicPr>
          <p:nvPr userDrawn="1"/>
        </p:nvPicPr>
        <p:blipFill>
          <a:blip r:embed="rId2"/>
          <a:srcRect/>
          <a:stretch/>
        </p:blipFill>
        <p:spPr>
          <a:xfrm>
            <a:off x="386954" y="6390845"/>
            <a:ext cx="501253" cy="159761"/>
          </a:xfrm>
          <a:prstGeom prst="rect">
            <a:avLst/>
          </a:prstGeom>
        </p:spPr>
      </p:pic>
      <p:sp>
        <p:nvSpPr>
          <p:cNvPr id="9" name="Segnaposto testo 3">
            <a:extLst>
              <a:ext uri="{FF2B5EF4-FFF2-40B4-BE49-F238E27FC236}">
                <a16:creationId xmlns:a16="http://schemas.microsoft.com/office/drawing/2014/main" id="{351F9378-B812-8623-1A01-3B8D3DA3CD16}"/>
              </a:ext>
            </a:extLst>
          </p:cNvPr>
          <p:cNvSpPr>
            <a:spLocks noGrp="1"/>
          </p:cNvSpPr>
          <p:nvPr>
            <p:ph type="body" sz="quarter" idx="14" hasCustomPrompt="1"/>
          </p:nvPr>
        </p:nvSpPr>
        <p:spPr>
          <a:xfrm>
            <a:off x="901800" y="6336892"/>
            <a:ext cx="3103426" cy="145424"/>
          </a:xfrm>
          <a:prstGeom prst="rect">
            <a:avLst/>
          </a:prstGeom>
        </p:spPr>
        <p:txBody>
          <a:bodyPr wrap="square" lIns="180000">
            <a:spAutoFit/>
          </a:bodyPr>
          <a:lstStyle>
            <a:lvl1pPr marL="0" indent="0" algn="l" defTabSz="685800" rtl="0" eaLnBrk="1" latinLnBrk="0" hangingPunct="1">
              <a:lnSpc>
                <a:spcPct val="90000"/>
              </a:lnSpc>
              <a:spcBef>
                <a:spcPts val="0"/>
              </a:spcBef>
              <a:buNone/>
              <a:defRPr lang="it-IT" sz="525" b="0" i="0" kern="1200" dirty="0">
                <a:solidFill>
                  <a:srgbClr val="667070"/>
                </a:solidFill>
                <a:latin typeface="KievitPro-Light" panose="020B0504020101020102" pitchFamily="34" charset="0"/>
                <a:ea typeface="+mn-ea"/>
                <a:cs typeface="+mn-cs"/>
              </a:defRPr>
            </a:lvl1pPr>
          </a:lstStyle>
          <a:p>
            <a:r>
              <a:rPr lang="it-IT" dirty="0">
                <a:solidFill>
                  <a:srgbClr val="667070"/>
                </a:solidFill>
                <a:latin typeface="Arial" panose="020B0604020202020204" pitchFamily="34" charset="0"/>
                <a:cs typeface="Arial" panose="020B0604020202020204" pitchFamily="34" charset="0"/>
              </a:rPr>
              <a:t>Titolo della presentazione | Sottotitolo della presentazione (opzionale)</a:t>
            </a:r>
            <a:br>
              <a:rPr lang="it-IT" dirty="0">
                <a:solidFill>
                  <a:srgbClr val="667070"/>
                </a:solidFill>
                <a:latin typeface="Arial" panose="020B0604020202020204" pitchFamily="34" charset="0"/>
                <a:cs typeface="Arial" panose="020B0604020202020204" pitchFamily="34" charset="0"/>
              </a:rPr>
            </a:br>
            <a:r>
              <a:rPr lang="it-IT" dirty="0">
                <a:solidFill>
                  <a:srgbClr val="667070"/>
                </a:solidFill>
                <a:latin typeface="Arial" panose="020B0604020202020204" pitchFamily="34" charset="0"/>
                <a:cs typeface="Arial" panose="020B0604020202020204" pitchFamily="34" charset="0"/>
              </a:rPr>
              <a:t>GG.MM.AAAA</a:t>
            </a:r>
          </a:p>
        </p:txBody>
      </p:sp>
      <p:sp>
        <p:nvSpPr>
          <p:cNvPr id="11" name="Slide Number">
            <a:extLst>
              <a:ext uri="{FF2B5EF4-FFF2-40B4-BE49-F238E27FC236}">
                <a16:creationId xmlns:a16="http://schemas.microsoft.com/office/drawing/2014/main" id="{2FC8657C-2059-5BCB-FBDC-DC1B23346FCB}"/>
              </a:ext>
            </a:extLst>
          </p:cNvPr>
          <p:cNvSpPr txBox="1">
            <a:spLocks/>
          </p:cNvSpPr>
          <p:nvPr userDrawn="1"/>
        </p:nvSpPr>
        <p:spPr>
          <a:xfrm>
            <a:off x="8254037" y="6453014"/>
            <a:ext cx="563078" cy="264186"/>
          </a:xfrm>
          <a:prstGeom prst="rect">
            <a:avLst/>
          </a:prstGeom>
        </p:spPr>
        <p:txBody>
          <a:bodyPr lIns="53576" tIns="53576" rIns="53576" bIns="53576" anchor="ctr"/>
          <a:lstStyle>
            <a:defPPr>
              <a:defRPr lang="it-IT"/>
            </a:defPPr>
            <a:lvl1pPr marL="0" algn="l" defTabSz="410765" rtl="0" eaLnBrk="1" latinLnBrk="0" hangingPunct="1">
              <a:defRPr sz="700" kern="1200">
                <a:solidFill>
                  <a:schemeClr val="tx1"/>
                </a:solidFill>
                <a:latin typeface="Avenir"/>
                <a:ea typeface="Avenir"/>
                <a:cs typeface="Avenir"/>
                <a:sym typeface="Avenir Roma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it-IT" sz="1050" b="0" i="0" smtClean="0">
                <a:solidFill>
                  <a:srgbClr val="005157"/>
                </a:solidFill>
                <a:latin typeface="Arial" panose="020B0604020202020204" pitchFamily="34" charset="0"/>
                <a:ea typeface="Open Sans Light" panose="020B0306030504020204" pitchFamily="34" charset="0"/>
                <a:cs typeface="Arial" panose="020B0604020202020204" pitchFamily="34" charset="0"/>
              </a:rPr>
              <a:pPr algn="r"/>
              <a:t>‹N›</a:t>
            </a:fld>
            <a:endParaRPr lang="it-IT" sz="1050" b="0" i="0" dirty="0">
              <a:solidFill>
                <a:srgbClr val="005157"/>
              </a:solidFill>
              <a:latin typeface="Arial" panose="020B0604020202020204" pitchFamily="34" charset="0"/>
              <a:ea typeface="Open Sans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2749184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25">
          <p15:clr>
            <a:srgbClr val="FBAE40"/>
          </p15:clr>
        </p15:guide>
        <p15:guide id="4" pos="7355">
          <p15:clr>
            <a:srgbClr val="FBAE40"/>
          </p15:clr>
        </p15:guide>
        <p15:guide id="5" orient="horz" pos="346">
          <p15:clr>
            <a:srgbClr val="FBAE40"/>
          </p15:clr>
        </p15:guide>
        <p15:guide id="6" orient="horz" pos="3974">
          <p15:clr>
            <a:srgbClr val="FBAE40"/>
          </p15:clr>
        </p15:guide>
        <p15:guide id="7" orient="horz" pos="3793">
          <p15:clr>
            <a:srgbClr val="FBAE40"/>
          </p15:clr>
        </p15:guide>
        <p15:guide id="8" orient="horz" pos="4178">
          <p15:clr>
            <a:srgbClr val="FBAE40"/>
          </p15:clr>
        </p15:guide>
        <p15:guide id="9" pos="257">
          <p15:clr>
            <a:srgbClr val="FBAE40"/>
          </p15:clr>
        </p15:guide>
        <p15:guide id="10" orient="horz" pos="482">
          <p15:clr>
            <a:srgbClr val="FBAE40"/>
          </p15:clr>
        </p15:guide>
        <p15:guide id="11" orient="horz" pos="709">
          <p15:clr>
            <a:srgbClr val="FBAE40"/>
          </p15:clr>
        </p15:guide>
        <p15:guide id="12" orient="horz" pos="1162">
          <p15:clr>
            <a:srgbClr val="FBAE40"/>
          </p15:clr>
        </p15:guide>
        <p15:guide id="13" pos="2570">
          <p15:clr>
            <a:srgbClr val="FBAE40"/>
          </p15:clr>
        </p15:guide>
        <p15:guide id="14" pos="511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pertina 2">
    <p:bg>
      <p:bgPr>
        <a:solidFill>
          <a:schemeClr val="tx2"/>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2339978" y="2867025"/>
            <a:ext cx="6296025" cy="482600"/>
          </a:xfrm>
        </p:spPr>
        <p:txBody>
          <a:bodyPr>
            <a:noAutofit/>
          </a:bodyPr>
          <a:lstStyle>
            <a:lvl1pPr marL="0" indent="0">
              <a:lnSpc>
                <a:spcPts val="3797"/>
              </a:lnSpc>
              <a:defRPr sz="3600">
                <a:solidFill>
                  <a:schemeClr val="bg1"/>
                </a:solidFill>
              </a:defRPr>
            </a:lvl1pPr>
          </a:lstStyle>
          <a:p>
            <a:r>
              <a:rPr lang="it-IT" dirty="0"/>
              <a:t>Fare clic per modificare stile</a:t>
            </a:r>
          </a:p>
        </p:txBody>
      </p:sp>
      <p:sp>
        <p:nvSpPr>
          <p:cNvPr id="15" name="Sottotitolo 2"/>
          <p:cNvSpPr>
            <a:spLocks noGrp="1"/>
          </p:cNvSpPr>
          <p:nvPr>
            <p:ph type="subTitle" idx="1"/>
          </p:nvPr>
        </p:nvSpPr>
        <p:spPr>
          <a:xfrm>
            <a:off x="2339978" y="3429002"/>
            <a:ext cx="6296025" cy="587376"/>
          </a:xfrm>
          <a:prstGeom prst="rect">
            <a:avLst/>
          </a:prstGeom>
        </p:spPr>
        <p:txBody>
          <a:bodyPr lIns="83165" tIns="41582" rIns="83165" bIns="41582">
            <a:noAutofit/>
          </a:bodyPr>
          <a:lstStyle>
            <a:lvl1pPr marL="0" indent="0" algn="l">
              <a:lnSpc>
                <a:spcPts val="2397"/>
              </a:lnSpc>
              <a:buNone/>
              <a:defRPr sz="1800">
                <a:solidFill>
                  <a:schemeClr val="bg2"/>
                </a:solidFill>
              </a:defRPr>
            </a:lvl1pPr>
            <a:lvl2pPr marL="456870" indent="0" algn="ctr">
              <a:buNone/>
              <a:defRPr>
                <a:solidFill>
                  <a:schemeClr val="tx1">
                    <a:tint val="75000"/>
                  </a:schemeClr>
                </a:solidFill>
              </a:defRPr>
            </a:lvl2pPr>
            <a:lvl3pPr marL="913742" indent="0" algn="ctr">
              <a:buNone/>
              <a:defRPr>
                <a:solidFill>
                  <a:schemeClr val="tx1">
                    <a:tint val="75000"/>
                  </a:schemeClr>
                </a:solidFill>
              </a:defRPr>
            </a:lvl3pPr>
            <a:lvl4pPr marL="1370612" indent="0" algn="ctr">
              <a:buNone/>
              <a:defRPr>
                <a:solidFill>
                  <a:schemeClr val="tx1">
                    <a:tint val="75000"/>
                  </a:schemeClr>
                </a:solidFill>
              </a:defRPr>
            </a:lvl4pPr>
            <a:lvl5pPr marL="1827480" indent="0" algn="ctr">
              <a:buNone/>
              <a:defRPr>
                <a:solidFill>
                  <a:schemeClr val="tx1">
                    <a:tint val="75000"/>
                  </a:schemeClr>
                </a:solidFill>
              </a:defRPr>
            </a:lvl5pPr>
            <a:lvl6pPr marL="2284353" indent="0" algn="ctr">
              <a:buNone/>
              <a:defRPr>
                <a:solidFill>
                  <a:schemeClr val="tx1">
                    <a:tint val="75000"/>
                  </a:schemeClr>
                </a:solidFill>
              </a:defRPr>
            </a:lvl6pPr>
            <a:lvl7pPr marL="2741222" indent="0" algn="ctr">
              <a:buNone/>
              <a:defRPr>
                <a:solidFill>
                  <a:schemeClr val="tx1">
                    <a:tint val="75000"/>
                  </a:schemeClr>
                </a:solidFill>
              </a:defRPr>
            </a:lvl7pPr>
            <a:lvl8pPr marL="3198093" indent="0" algn="ctr">
              <a:buNone/>
              <a:defRPr>
                <a:solidFill>
                  <a:schemeClr val="tx1">
                    <a:tint val="75000"/>
                  </a:schemeClr>
                </a:solidFill>
              </a:defRPr>
            </a:lvl8pPr>
            <a:lvl9pPr marL="3654965" indent="0" algn="ctr">
              <a:buNone/>
              <a:defRPr>
                <a:solidFill>
                  <a:schemeClr val="tx1">
                    <a:tint val="75000"/>
                  </a:schemeClr>
                </a:solidFill>
              </a:defRPr>
            </a:lvl9pPr>
          </a:lstStyle>
          <a:p>
            <a:r>
              <a:rPr lang="it-IT" dirty="0"/>
              <a:t>Fare clic per modificare lo stile del sottotitolo dello schema</a:t>
            </a:r>
          </a:p>
        </p:txBody>
      </p:sp>
      <p:sp>
        <p:nvSpPr>
          <p:cNvPr id="16" name="Segnaposto numero diapositiva 5"/>
          <p:cNvSpPr txBox="1">
            <a:spLocks/>
          </p:cNvSpPr>
          <p:nvPr userDrawn="1"/>
        </p:nvSpPr>
        <p:spPr>
          <a:xfrm>
            <a:off x="7495574" y="6327386"/>
            <a:ext cx="1076968" cy="251999"/>
          </a:xfrm>
          <a:prstGeom prst="rect">
            <a:avLst/>
          </a:prstGeom>
        </p:spPr>
        <p:txBody>
          <a:bodyPr vert="horz" lIns="0" tIns="35975" rIns="0" bIns="35975" rtlCol="0" anchor="t"/>
          <a:lstStyle>
            <a:defPPr>
              <a:defRPr lang="it-IT"/>
            </a:defPPr>
            <a:lvl1pPr marL="0" algn="r" defTabSz="914316" rtl="0" eaLnBrk="1" latinLnBrk="0" hangingPunct="1">
              <a:defRPr sz="1100" kern="1200">
                <a:solidFill>
                  <a:srgbClr val="00AE65"/>
                </a:solidFill>
                <a:latin typeface="Arial"/>
                <a:ea typeface="+mn-ea"/>
                <a:cs typeface="Arial"/>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2" algn="l" defTabSz="914316" rtl="0" eaLnBrk="1" latinLnBrk="0" hangingPunct="1">
              <a:defRPr sz="1800" kern="1200">
                <a:solidFill>
                  <a:schemeClr val="tx1"/>
                </a:solidFill>
                <a:latin typeface="+mn-lt"/>
                <a:ea typeface="+mn-ea"/>
                <a:cs typeface="+mn-cs"/>
              </a:defRPr>
            </a:lvl5pPr>
            <a:lvl6pPr marL="2285790" algn="l" defTabSz="914316" rtl="0" eaLnBrk="1" latinLnBrk="0" hangingPunct="1">
              <a:defRPr sz="1800" kern="1200">
                <a:solidFill>
                  <a:schemeClr val="tx1"/>
                </a:solidFill>
                <a:latin typeface="+mn-lt"/>
                <a:ea typeface="+mn-ea"/>
                <a:cs typeface="+mn-cs"/>
              </a:defRPr>
            </a:lvl6pPr>
            <a:lvl7pPr marL="2742948" algn="l" defTabSz="914316" rtl="0" eaLnBrk="1" latinLnBrk="0" hangingPunct="1">
              <a:defRPr sz="1800" kern="1200">
                <a:solidFill>
                  <a:schemeClr val="tx1"/>
                </a:solidFill>
                <a:latin typeface="+mn-lt"/>
                <a:ea typeface="+mn-ea"/>
                <a:cs typeface="+mn-cs"/>
              </a:defRPr>
            </a:lvl7pPr>
            <a:lvl8pPr marL="3200106" algn="l" defTabSz="914316" rtl="0" eaLnBrk="1" latinLnBrk="0" hangingPunct="1">
              <a:defRPr sz="1800" kern="1200">
                <a:solidFill>
                  <a:schemeClr val="tx1"/>
                </a:solidFill>
                <a:latin typeface="+mn-lt"/>
                <a:ea typeface="+mn-ea"/>
                <a:cs typeface="+mn-cs"/>
              </a:defRPr>
            </a:lvl8pPr>
            <a:lvl9pPr marL="3657264" algn="l" defTabSz="914316" rtl="0" eaLnBrk="1" latinLnBrk="0" hangingPunct="1">
              <a:defRPr sz="1800" kern="1200">
                <a:solidFill>
                  <a:schemeClr val="tx1"/>
                </a:solidFill>
                <a:latin typeface="+mn-lt"/>
                <a:ea typeface="+mn-ea"/>
                <a:cs typeface="+mn-cs"/>
              </a:defRPr>
            </a:lvl9pPr>
          </a:lstStyle>
          <a:p>
            <a:fld id="{C387466B-976A-AB41-B23A-986E24A2778A}" type="slidenum">
              <a:rPr lang="it-IT" smtClean="0"/>
              <a:pPr/>
              <a:t>‹N›</a:t>
            </a:fld>
            <a:endParaRPr lang="it-IT" dirty="0"/>
          </a:p>
        </p:txBody>
      </p:sp>
    </p:spTree>
    <p:extLst>
      <p:ext uri="{BB962C8B-B14F-4D97-AF65-F5344CB8AC3E}">
        <p14:creationId xmlns:p14="http://schemas.microsoft.com/office/powerpoint/2010/main" val="1398106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Vuoto">
    <p:spTree>
      <p:nvGrpSpPr>
        <p:cNvPr id="1" name=""/>
        <p:cNvGrpSpPr/>
        <p:nvPr/>
      </p:nvGrpSpPr>
      <p:grpSpPr>
        <a:xfrm>
          <a:off x="0" y="0"/>
          <a:ext cx="0" cy="0"/>
          <a:chOff x="0" y="0"/>
          <a:chExt cx="0" cy="0"/>
        </a:xfrm>
      </p:grpSpPr>
      <p:sp>
        <p:nvSpPr>
          <p:cNvPr id="13" name="Segnaposto data 3"/>
          <p:cNvSpPr>
            <a:spLocks noGrp="1"/>
          </p:cNvSpPr>
          <p:nvPr>
            <p:ph type="dt" sz="half" idx="2"/>
          </p:nvPr>
        </p:nvSpPr>
        <p:spPr>
          <a:xfrm>
            <a:off x="4236741" y="6425026"/>
            <a:ext cx="711795" cy="252000"/>
          </a:xfrm>
          <a:prstGeom prst="rect">
            <a:avLst/>
          </a:prstGeom>
        </p:spPr>
        <p:txBody>
          <a:bodyPr vert="horz" lIns="0" tIns="35997" rIns="0" bIns="35997" rtlCol="0" anchor="t" anchorCtr="0"/>
          <a:lstStyle>
            <a:lvl1pPr marL="0" indent="0" algn="l">
              <a:buFontTx/>
              <a:buNone/>
              <a:defRPr sz="1000">
                <a:solidFill>
                  <a:schemeClr val="bg2"/>
                </a:solidFill>
                <a:latin typeface="Arial"/>
                <a:cs typeface="Arial"/>
              </a:defRPr>
            </a:lvl1pPr>
          </a:lstStyle>
          <a:p>
            <a:pPr defTabSz="913910"/>
            <a:fld id="{61B76EF1-E03A-45A6-81ED-7871EFCDFF59}" type="datetime1">
              <a:rPr lang="it-IT" smtClean="0">
                <a:solidFill>
                  <a:srgbClr val="00AE65"/>
                </a:solidFill>
              </a:rPr>
              <a:pPr defTabSz="913910"/>
              <a:t>25/11/2024</a:t>
            </a:fld>
            <a:endParaRPr lang="it-IT" dirty="0">
              <a:solidFill>
                <a:srgbClr val="00AE65"/>
              </a:solidFill>
            </a:endParaRPr>
          </a:p>
        </p:txBody>
      </p:sp>
      <p:sp>
        <p:nvSpPr>
          <p:cNvPr id="14" name="Segnaposto numero diapositiva 5"/>
          <p:cNvSpPr>
            <a:spLocks noGrp="1"/>
          </p:cNvSpPr>
          <p:nvPr>
            <p:ph type="sldNum" sz="quarter" idx="4"/>
          </p:nvPr>
        </p:nvSpPr>
        <p:spPr>
          <a:xfrm>
            <a:off x="8505674" y="6422857"/>
            <a:ext cx="424794" cy="275434"/>
          </a:xfrm>
          <a:prstGeom prst="rect">
            <a:avLst/>
          </a:prstGeom>
        </p:spPr>
        <p:txBody>
          <a:bodyPr vert="horz" lIns="0" tIns="35997" rIns="0" bIns="35997" rtlCol="0" anchor="t"/>
          <a:lstStyle>
            <a:lvl1pPr algn="r">
              <a:defRPr sz="1000">
                <a:solidFill>
                  <a:schemeClr val="bg2"/>
                </a:solidFill>
                <a:latin typeface="Arial"/>
                <a:cs typeface="Arial"/>
              </a:defRPr>
            </a:lvl1pPr>
          </a:lstStyle>
          <a:p>
            <a:fld id="{C387466B-976A-AB41-B23A-986E24A2778A}" type="slidenum">
              <a:rPr lang="it-IT" smtClean="0">
                <a:solidFill>
                  <a:srgbClr val="00AE65"/>
                </a:solidFill>
              </a:rPr>
              <a:pPr/>
              <a:t>‹N›</a:t>
            </a:fld>
            <a:endParaRPr lang="it-IT" dirty="0">
              <a:solidFill>
                <a:srgbClr val="00AE65"/>
              </a:solidFill>
            </a:endParaRPr>
          </a:p>
        </p:txBody>
      </p:sp>
      <p:sp>
        <p:nvSpPr>
          <p:cNvPr id="8" name="Rettangolo 7"/>
          <p:cNvSpPr/>
          <p:nvPr userDrawn="1"/>
        </p:nvSpPr>
        <p:spPr>
          <a:xfrm>
            <a:off x="0" y="6254964"/>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lIns="91433" tIns="45717" rIns="91433" bIns="45717" rtlCol="0" anchor="ctr"/>
          <a:lstStyle/>
          <a:p>
            <a:pPr algn="ctr" defTabSz="913910"/>
            <a:endParaRPr lang="it-IT">
              <a:solidFill>
                <a:prstClr val="white"/>
              </a:solidFill>
            </a:endParaRPr>
          </a:p>
        </p:txBody>
      </p:sp>
      <p:pic>
        <p:nvPicPr>
          <p:cNvPr id="9"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1440"/>
          <a:stretch/>
        </p:blipFill>
        <p:spPr bwMode="auto">
          <a:xfrm>
            <a:off x="173956" y="6311742"/>
            <a:ext cx="964608" cy="514360"/>
          </a:xfrm>
          <a:prstGeom prst="rect">
            <a:avLst/>
          </a:prstGeom>
          <a:noFill/>
          <a:extLst>
            <a:ext uri="{909E8E84-426E-40DD-AFC4-6F175D3DCCD1}">
              <a14:hiddenFill xmlns:a14="http://schemas.microsoft.com/office/drawing/2010/main">
                <a:solidFill>
                  <a:srgbClr val="FFFFFF"/>
                </a:solidFill>
              </a14:hiddenFill>
            </a:ext>
          </a:extLst>
        </p:spPr>
      </p:pic>
      <p:sp>
        <p:nvSpPr>
          <p:cNvPr id="11" name="Segnaposto testo 2"/>
          <p:cNvSpPr>
            <a:spLocks noGrp="1"/>
          </p:cNvSpPr>
          <p:nvPr>
            <p:ph type="body" idx="13"/>
          </p:nvPr>
        </p:nvSpPr>
        <p:spPr>
          <a:xfrm>
            <a:off x="500063" y="612271"/>
            <a:ext cx="8143875" cy="365909"/>
          </a:xfrm>
        </p:spPr>
        <p:txBody>
          <a:bodyPr tIns="35997" bIns="35997" anchor="t" anchorCtr="0">
            <a:noAutofit/>
          </a:bodyPr>
          <a:lstStyle>
            <a:lvl1pPr marL="0" indent="0">
              <a:lnSpc>
                <a:spcPts val="2500"/>
              </a:lnSpc>
              <a:buNone/>
              <a:defRPr sz="2000" b="0">
                <a:solidFill>
                  <a:schemeClr val="bg2"/>
                </a:solidFill>
              </a:defRPr>
            </a:lvl1pPr>
            <a:lvl2pPr marL="457167" indent="0">
              <a:buNone/>
              <a:defRPr sz="2000" b="1"/>
            </a:lvl2pPr>
            <a:lvl3pPr marL="914333" indent="0">
              <a:buNone/>
              <a:defRPr sz="1800" b="1"/>
            </a:lvl3pPr>
            <a:lvl4pPr marL="1371500" indent="0">
              <a:buNone/>
              <a:defRPr sz="1600" b="1"/>
            </a:lvl4pPr>
            <a:lvl5pPr marL="1828667" indent="0">
              <a:buNone/>
              <a:defRPr sz="1600" b="1"/>
            </a:lvl5pPr>
            <a:lvl6pPr marL="2285833" indent="0">
              <a:buNone/>
              <a:defRPr sz="1600" b="1"/>
            </a:lvl6pPr>
            <a:lvl7pPr marL="2743000" indent="0">
              <a:buNone/>
              <a:defRPr sz="1600" b="1"/>
            </a:lvl7pPr>
            <a:lvl8pPr marL="3200166" indent="0">
              <a:buNone/>
              <a:defRPr sz="1600" b="1"/>
            </a:lvl8pPr>
            <a:lvl9pPr marL="3657332" indent="0">
              <a:buNone/>
              <a:defRPr sz="1600" b="1"/>
            </a:lvl9pPr>
          </a:lstStyle>
          <a:p>
            <a:pPr lvl="0"/>
            <a:r>
              <a:rPr lang="it-IT" dirty="0"/>
              <a:t>Fare clic per modificare gli stili del testo dello schema</a:t>
            </a:r>
          </a:p>
        </p:txBody>
      </p:sp>
      <p:sp>
        <p:nvSpPr>
          <p:cNvPr id="12" name="Titolo 1"/>
          <p:cNvSpPr>
            <a:spLocks noGrp="1"/>
          </p:cNvSpPr>
          <p:nvPr>
            <p:ph type="title"/>
          </p:nvPr>
        </p:nvSpPr>
        <p:spPr>
          <a:xfrm>
            <a:off x="497130" y="140371"/>
            <a:ext cx="8162924" cy="444406"/>
          </a:xfrm>
        </p:spPr>
        <p:txBody>
          <a:bodyPr/>
          <a:lstStyle>
            <a:lvl1pPr>
              <a:defRPr sz="2800"/>
            </a:lvl1pPr>
          </a:lstStyle>
          <a:p>
            <a:r>
              <a:rPr lang="it-IT" dirty="0"/>
              <a:t>Fare clic per modificare stile</a:t>
            </a:r>
          </a:p>
        </p:txBody>
      </p:sp>
    </p:spTree>
    <p:extLst>
      <p:ext uri="{BB962C8B-B14F-4D97-AF65-F5344CB8AC3E}">
        <p14:creationId xmlns:p14="http://schemas.microsoft.com/office/powerpoint/2010/main" val="3130815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Copertina 1">
    <p:spTree>
      <p:nvGrpSpPr>
        <p:cNvPr id="1" name=""/>
        <p:cNvGrpSpPr/>
        <p:nvPr/>
      </p:nvGrpSpPr>
      <p:grpSpPr>
        <a:xfrm>
          <a:off x="0" y="0"/>
          <a:ext cx="0" cy="0"/>
          <a:chOff x="0" y="0"/>
          <a:chExt cx="0" cy="0"/>
        </a:xfrm>
      </p:grpSpPr>
      <p:sp>
        <p:nvSpPr>
          <p:cNvPr id="2" name="Titolo 1"/>
          <p:cNvSpPr>
            <a:spLocks noGrp="1"/>
          </p:cNvSpPr>
          <p:nvPr>
            <p:ph type="ctrTitle"/>
          </p:nvPr>
        </p:nvSpPr>
        <p:spPr>
          <a:xfrm>
            <a:off x="2339975" y="2514278"/>
            <a:ext cx="6296025" cy="1000702"/>
          </a:xfrm>
        </p:spPr>
        <p:txBody>
          <a:bodyPr>
            <a:normAutofit/>
          </a:bodyPr>
          <a:lstStyle>
            <a:lvl1pPr marL="0" indent="0">
              <a:lnSpc>
                <a:spcPts val="3800"/>
              </a:lnSpc>
              <a:defRPr sz="4000"/>
            </a:lvl1pPr>
          </a:lstStyle>
          <a:p>
            <a:r>
              <a:rPr lang="it-IT" dirty="0"/>
              <a:t>Fare clic per modificare stile</a:t>
            </a:r>
          </a:p>
        </p:txBody>
      </p:sp>
      <p:pic>
        <p:nvPicPr>
          <p:cNvPr id="9" name="Immagine 8" descr="EXE_BPER Banca_Logotipo_V Colori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5688" y="522288"/>
            <a:ext cx="1800000" cy="797938"/>
          </a:xfrm>
          <a:prstGeom prst="rect">
            <a:avLst/>
          </a:prstGeom>
        </p:spPr>
      </p:pic>
      <p:sp>
        <p:nvSpPr>
          <p:cNvPr id="3" name="Sottotitolo 2"/>
          <p:cNvSpPr>
            <a:spLocks noGrp="1"/>
          </p:cNvSpPr>
          <p:nvPr>
            <p:ph type="subTitle" idx="1"/>
          </p:nvPr>
        </p:nvSpPr>
        <p:spPr>
          <a:xfrm>
            <a:off x="2339975" y="3750614"/>
            <a:ext cx="6296025" cy="781873"/>
          </a:xfrm>
        </p:spPr>
        <p:txBody>
          <a:bodyPr>
            <a:noAutofit/>
          </a:bodyPr>
          <a:lstStyle>
            <a:lvl1pPr marL="0" indent="0" algn="l">
              <a:lnSpc>
                <a:spcPts val="2400"/>
              </a:lnSpc>
              <a:buNone/>
              <a:defRPr sz="25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Fare clic per modificare lo stile del sottotitolo dello schema</a:t>
            </a:r>
          </a:p>
        </p:txBody>
      </p:sp>
      <p:sp>
        <p:nvSpPr>
          <p:cNvPr id="4" name="Segnaposto data 3"/>
          <p:cNvSpPr>
            <a:spLocks noGrp="1"/>
          </p:cNvSpPr>
          <p:nvPr>
            <p:ph type="dt" sz="half" idx="10"/>
          </p:nvPr>
        </p:nvSpPr>
        <p:spPr>
          <a:xfrm>
            <a:off x="2339976" y="5170379"/>
            <a:ext cx="892752" cy="310825"/>
          </a:xfrm>
          <a:prstGeom prst="rect">
            <a:avLst/>
          </a:prstGeom>
        </p:spPr>
        <p:txBody>
          <a:bodyPr/>
          <a:lstStyle>
            <a:lvl1pPr>
              <a:defRPr sz="1400">
                <a:solidFill>
                  <a:schemeClr val="bg2"/>
                </a:solidFill>
              </a:defRPr>
            </a:lvl1pPr>
          </a:lstStyle>
          <a:p>
            <a:fld id="{D5F37E10-F406-4DA3-BD05-24C619DB063D}" type="datetime1">
              <a:rPr lang="it-IT" smtClean="0"/>
              <a:t>25/11/2024</a:t>
            </a:fld>
            <a:endParaRPr lang="it-IT" dirty="0"/>
          </a:p>
        </p:txBody>
      </p:sp>
      <p:sp>
        <p:nvSpPr>
          <p:cNvPr id="15" name="Segnaposto testo 14"/>
          <p:cNvSpPr>
            <a:spLocks noGrp="1"/>
          </p:cNvSpPr>
          <p:nvPr>
            <p:ph type="body" sz="quarter" idx="11" hasCustomPrompt="1"/>
          </p:nvPr>
        </p:nvSpPr>
        <p:spPr>
          <a:xfrm>
            <a:off x="2325688" y="4754808"/>
            <a:ext cx="5360485" cy="413920"/>
          </a:xfrm>
        </p:spPr>
        <p:txBody>
          <a:bodyPr>
            <a:normAutofit/>
          </a:bodyPr>
          <a:lstStyle>
            <a:lvl1pPr>
              <a:spcBef>
                <a:spcPts val="0"/>
              </a:spcBef>
              <a:defRPr lang="it-IT" sz="1800" kern="1200" dirty="0" smtClean="0">
                <a:solidFill>
                  <a:srgbClr val="005157"/>
                </a:solidFill>
                <a:latin typeface="Arial"/>
                <a:ea typeface="+mn-ea"/>
                <a:cs typeface="Arial"/>
              </a:defRPr>
            </a:lvl1pPr>
          </a:lstStyle>
          <a:p>
            <a:pPr lvl="0"/>
            <a:r>
              <a:rPr lang="it-IT" dirty="0"/>
              <a:t>Ufficio: Nome Cognome</a:t>
            </a:r>
          </a:p>
        </p:txBody>
      </p:sp>
      <p:sp>
        <p:nvSpPr>
          <p:cNvPr id="7" name="Sottotitolo 2"/>
          <p:cNvSpPr txBox="1">
            <a:spLocks/>
          </p:cNvSpPr>
          <p:nvPr userDrawn="1"/>
        </p:nvSpPr>
        <p:spPr>
          <a:xfrm>
            <a:off x="4284000" y="1278476"/>
            <a:ext cx="4382558" cy="479772"/>
          </a:xfrm>
          <a:prstGeom prst="rect">
            <a:avLst/>
          </a:prstGeom>
        </p:spPr>
        <p:txBody>
          <a:bodyPr vert="horz" lIns="0" tIns="0" rIns="0" bIns="0" rtlCol="0">
            <a:noAutofit/>
          </a:bodyPr>
          <a:lstStyle>
            <a:lvl1pPr marL="0" indent="0" algn="l" defTabSz="457200" rtl="0" eaLnBrk="1" latinLnBrk="0" hangingPunct="1">
              <a:lnSpc>
                <a:spcPts val="2400"/>
              </a:lnSpc>
              <a:spcBef>
                <a:spcPct val="20000"/>
              </a:spcBef>
              <a:buClr>
                <a:schemeClr val="tx1">
                  <a:lumMod val="85000"/>
                  <a:lumOff val="15000"/>
                </a:schemeClr>
              </a:buClr>
              <a:buSzPct val="100000"/>
              <a:buFont typeface="Wingdings" charset="2"/>
              <a:buNone/>
              <a:defRPr sz="2500" kern="1200">
                <a:solidFill>
                  <a:schemeClr val="bg2"/>
                </a:solidFill>
                <a:latin typeface="Arial"/>
                <a:ea typeface="+mn-ea"/>
                <a:cs typeface="Arial"/>
              </a:defRPr>
            </a:lvl1pPr>
            <a:lvl2pPr marL="457200" indent="0" algn="ctr" defTabSz="457200" rtl="0" eaLnBrk="1" latinLnBrk="0" hangingPunct="1">
              <a:lnSpc>
                <a:spcPts val="2000"/>
              </a:lnSpc>
              <a:spcBef>
                <a:spcPts val="600"/>
              </a:spcBef>
              <a:buClr>
                <a:schemeClr val="tx1">
                  <a:lumMod val="85000"/>
                  <a:lumOff val="15000"/>
                </a:schemeClr>
              </a:buClr>
              <a:buSzPct val="100000"/>
              <a:buFont typeface="Wingdings" charset="2"/>
              <a:buNone/>
              <a:defRPr sz="1600" kern="1200">
                <a:solidFill>
                  <a:schemeClr val="tx1">
                    <a:tint val="75000"/>
                  </a:schemeClr>
                </a:solidFill>
                <a:latin typeface="Arial"/>
                <a:ea typeface="+mn-ea"/>
                <a:cs typeface="Arial"/>
              </a:defRPr>
            </a:lvl2pPr>
            <a:lvl3pPr marL="914400" indent="0" algn="ctr" defTabSz="457200" rtl="0" eaLnBrk="1" latinLnBrk="0" hangingPunct="1">
              <a:lnSpc>
                <a:spcPts val="2000"/>
              </a:lnSpc>
              <a:spcBef>
                <a:spcPts val="0"/>
              </a:spcBef>
              <a:buClr>
                <a:schemeClr val="tx1">
                  <a:lumMod val="85000"/>
                  <a:lumOff val="15000"/>
                </a:schemeClr>
              </a:buClr>
              <a:buSzPct val="100000"/>
              <a:buFont typeface="Wingdings" charset="2"/>
              <a:buNone/>
              <a:defRPr sz="1200" kern="1200">
                <a:solidFill>
                  <a:schemeClr val="tx1">
                    <a:tint val="75000"/>
                  </a:schemeClr>
                </a:solidFill>
                <a:latin typeface="Arial"/>
                <a:ea typeface="+mn-ea"/>
                <a:cs typeface="Arial"/>
              </a:defRPr>
            </a:lvl3pPr>
            <a:lvl4pPr marL="1371600" indent="0" algn="ctr" defTabSz="457200" rtl="0" eaLnBrk="1" latinLnBrk="0" hangingPunct="1">
              <a:lnSpc>
                <a:spcPts val="2000"/>
              </a:lnSpc>
              <a:spcBef>
                <a:spcPts val="0"/>
              </a:spcBef>
              <a:buClr>
                <a:schemeClr val="tx1">
                  <a:lumMod val="85000"/>
                  <a:lumOff val="15000"/>
                </a:schemeClr>
              </a:buClr>
              <a:buSzPct val="100000"/>
              <a:buFont typeface="Wingdings" charset="2"/>
              <a:buNone/>
              <a:defRPr sz="1200" kern="1200">
                <a:solidFill>
                  <a:schemeClr val="tx1">
                    <a:tint val="75000"/>
                  </a:schemeClr>
                </a:solidFill>
                <a:latin typeface="Arial"/>
                <a:ea typeface="+mn-ea"/>
                <a:cs typeface="Arial"/>
              </a:defRPr>
            </a:lvl4pPr>
            <a:lvl5pPr marL="1828800" indent="0" algn="ctr" defTabSz="457200" rtl="0" eaLnBrk="1" latinLnBrk="0" hangingPunct="1">
              <a:lnSpc>
                <a:spcPts val="2000"/>
              </a:lnSpc>
              <a:spcBef>
                <a:spcPts val="0"/>
              </a:spcBef>
              <a:buClr>
                <a:schemeClr val="tx1">
                  <a:lumMod val="85000"/>
                  <a:lumOff val="15000"/>
                </a:schemeClr>
              </a:buClr>
              <a:buSzPct val="100000"/>
              <a:buFont typeface="Wingdings" charset="2"/>
              <a:buNone/>
              <a:defRPr sz="1200" kern="1200">
                <a:solidFill>
                  <a:schemeClr val="tx1">
                    <a:tint val="75000"/>
                  </a:schemeClr>
                </a:solidFill>
                <a:latin typeface="Arial"/>
                <a:ea typeface="+mn-ea"/>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it-IT" sz="3000" b="1" i="1" dirty="0"/>
              <a:t>Memorandum</a:t>
            </a:r>
          </a:p>
        </p:txBody>
      </p:sp>
    </p:spTree>
    <p:extLst>
      <p:ext uri="{BB962C8B-B14F-4D97-AF65-F5344CB8AC3E}">
        <p14:creationId xmlns:p14="http://schemas.microsoft.com/office/powerpoint/2010/main" val="108071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sto e immagini 2">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04825" y="1983909"/>
            <a:ext cx="8181975" cy="450065"/>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4" name="Segnaposto testo 2"/>
          <p:cNvSpPr>
            <a:spLocks noGrp="1"/>
          </p:cNvSpPr>
          <p:nvPr>
            <p:ph idx="13"/>
          </p:nvPr>
        </p:nvSpPr>
        <p:spPr>
          <a:xfrm>
            <a:off x="504825" y="2445724"/>
            <a:ext cx="8198908" cy="3158861"/>
          </a:xfrm>
          <a:prstGeom prst="rect">
            <a:avLst/>
          </a:prstGeom>
        </p:spPr>
        <p:txBody>
          <a:bodyPr vert="horz" lIns="0" tIns="45720" rIns="0" bIns="45720" rtlCol="0">
            <a:normAutofit/>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1" name="Rettangolo 10"/>
          <p:cNvSpPr/>
          <p:nvPr userDrawn="1"/>
        </p:nvSpPr>
        <p:spPr>
          <a:xfrm>
            <a:off x="0" y="6138000"/>
            <a:ext cx="9144000" cy="56778"/>
          </a:xfrm>
          <a:prstGeom prst="rect">
            <a:avLst/>
          </a:prstGeom>
          <a:solidFill>
            <a:srgbClr val="E0DE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0" name="Picture 2" descr="S:\NEWDIRCOMM\COMUNICAZIONE COMMERCIALE\_2015_COMUNICAZIONE\BRAND\Logotipo BPER Banca\EXE_BPER Banca_Logotipo\EXE_BPER Banca_Logotipo\EXE_BPER Banca_Logotipo_V Colori_Pos_CMYK.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73956" y="6234681"/>
            <a:ext cx="964608" cy="580803"/>
          </a:xfrm>
          <a:prstGeom prst="rect">
            <a:avLst/>
          </a:prstGeom>
          <a:noFill/>
          <a:extLst>
            <a:ext uri="{909E8E84-426E-40DD-AFC4-6F175D3DCCD1}">
              <a14:hiddenFill xmlns:a14="http://schemas.microsoft.com/office/drawing/2010/main">
                <a:solidFill>
                  <a:srgbClr val="FFFFFF"/>
                </a:solidFill>
              </a14:hiddenFill>
            </a:ext>
          </a:extLst>
        </p:spPr>
      </p:pic>
      <p:sp>
        <p:nvSpPr>
          <p:cNvPr id="16" name="Segnaposto numero diapositiva 5"/>
          <p:cNvSpPr>
            <a:spLocks noGrp="1"/>
          </p:cNvSpPr>
          <p:nvPr>
            <p:ph type="sldNum" sz="quarter" idx="4"/>
          </p:nvPr>
        </p:nvSpPr>
        <p:spPr>
          <a:xfrm>
            <a:off x="8505674" y="6422857"/>
            <a:ext cx="424794" cy="275434"/>
          </a:xfrm>
          <a:prstGeom prst="rect">
            <a:avLst/>
          </a:prstGeom>
        </p:spPr>
        <p:txBody>
          <a:bodyPr vert="horz" lIns="0" tIns="36000" rIns="0" bIns="36000" rtlCol="0" anchor="t"/>
          <a:lstStyle>
            <a:lvl1pPr algn="r">
              <a:defRPr sz="1000">
                <a:solidFill>
                  <a:schemeClr val="bg2"/>
                </a:solidFill>
                <a:latin typeface="Arial"/>
                <a:cs typeface="Arial"/>
              </a:defRPr>
            </a:lvl1pPr>
          </a:lstStyle>
          <a:p>
            <a:fld id="{C387466B-976A-AB41-B23A-986E24A2778A}" type="slidenum">
              <a:rPr lang="it-IT" smtClean="0"/>
              <a:pPr/>
              <a:t>‹N›</a:t>
            </a:fld>
            <a:endParaRPr lang="it-IT" dirty="0"/>
          </a:p>
        </p:txBody>
      </p:sp>
      <p:sp>
        <p:nvSpPr>
          <p:cNvPr id="17" name="Segnaposto testo 2"/>
          <p:cNvSpPr>
            <a:spLocks noGrp="1"/>
          </p:cNvSpPr>
          <p:nvPr>
            <p:ph type="body" idx="14"/>
          </p:nvPr>
        </p:nvSpPr>
        <p:spPr>
          <a:xfrm>
            <a:off x="496655" y="1069509"/>
            <a:ext cx="8143875" cy="708747"/>
          </a:xfrm>
        </p:spPr>
        <p:txBody>
          <a:bodyPr tIns="36000" bIns="36000" anchor="t" anchorCtr="0">
            <a:noAutofit/>
          </a:bodyPr>
          <a:lstStyle>
            <a:lvl1pPr marL="0" indent="0">
              <a:lnSpc>
                <a:spcPts val="2500"/>
              </a:lnSpc>
              <a:buNone/>
              <a:defRPr sz="25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18" name="Titolo 1"/>
          <p:cNvSpPr>
            <a:spLocks noGrp="1"/>
          </p:cNvSpPr>
          <p:nvPr>
            <p:ph type="title"/>
          </p:nvPr>
        </p:nvSpPr>
        <p:spPr>
          <a:xfrm>
            <a:off x="497129" y="501895"/>
            <a:ext cx="8162924" cy="725027"/>
          </a:xfrm>
        </p:spPr>
        <p:txBody>
          <a:bodyPr/>
          <a:lstStyle>
            <a:lvl1pPr>
              <a:defRPr/>
            </a:lvl1pPr>
          </a:lstStyle>
          <a:p>
            <a:r>
              <a:rPr lang="it-IT" dirty="0"/>
              <a:t>Fare clic per modificare stile</a:t>
            </a:r>
          </a:p>
        </p:txBody>
      </p:sp>
      <p:sp>
        <p:nvSpPr>
          <p:cNvPr id="12" name="Segnaposto data 3"/>
          <p:cNvSpPr>
            <a:spLocks noGrp="1"/>
          </p:cNvSpPr>
          <p:nvPr>
            <p:ph type="dt" sz="half" idx="2"/>
          </p:nvPr>
        </p:nvSpPr>
        <p:spPr>
          <a:xfrm>
            <a:off x="4236748" y="6425025"/>
            <a:ext cx="711795" cy="252000"/>
          </a:xfrm>
          <a:prstGeom prst="rect">
            <a:avLst/>
          </a:prstGeom>
        </p:spPr>
        <p:txBody>
          <a:bodyPr vert="horz" lIns="0" tIns="36000" rIns="0" bIns="36000" rtlCol="0" anchor="t" anchorCtr="0"/>
          <a:lstStyle>
            <a:lvl1pPr marL="0" indent="0" algn="l">
              <a:buFontTx/>
              <a:buNone/>
              <a:defRPr sz="1000">
                <a:solidFill>
                  <a:schemeClr val="bg2"/>
                </a:solidFill>
                <a:latin typeface="Arial"/>
                <a:cs typeface="Arial"/>
              </a:defRPr>
            </a:lvl1pPr>
          </a:lstStyle>
          <a:p>
            <a:r>
              <a:rPr lang="it-IT"/>
              <a:t>28/04/2015</a:t>
            </a:r>
            <a:endParaRPr lang="it-IT" dirty="0"/>
          </a:p>
        </p:txBody>
      </p:sp>
    </p:spTree>
    <p:extLst>
      <p:ext uri="{BB962C8B-B14F-4D97-AF65-F5344CB8AC3E}">
        <p14:creationId xmlns:p14="http://schemas.microsoft.com/office/powerpoint/2010/main" val="3319909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theme" Target="../theme/theme4.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515939" y="509589"/>
            <a:ext cx="8091562" cy="1020735"/>
          </a:xfrm>
          <a:prstGeom prst="rect">
            <a:avLst/>
          </a:prstGeom>
          <a:noFill/>
        </p:spPr>
        <p:txBody>
          <a:bodyPr vert="horz" lIns="0" tIns="0" rIns="0" bIns="0" rtlCol="0" anchor="t">
            <a:noAutofit/>
          </a:bodyPr>
          <a:lstStyle/>
          <a:p>
            <a:r>
              <a:rPr lang="it-IT" dirty="0"/>
              <a:t>Fare clic per modificare stile</a:t>
            </a:r>
          </a:p>
        </p:txBody>
      </p:sp>
      <p:sp>
        <p:nvSpPr>
          <p:cNvPr id="3" name="Segnaposto testo 2"/>
          <p:cNvSpPr>
            <a:spLocks noGrp="1"/>
          </p:cNvSpPr>
          <p:nvPr>
            <p:ph type="body" idx="1"/>
          </p:nvPr>
        </p:nvSpPr>
        <p:spPr>
          <a:xfrm>
            <a:off x="515938" y="2000250"/>
            <a:ext cx="8092170" cy="3820084"/>
          </a:xfrm>
          <a:prstGeom prst="rect">
            <a:avLst/>
          </a:prstGeom>
        </p:spPr>
        <p:txBody>
          <a:bodyPr vert="horz" lIns="0" tIns="0" rIns="0" bIns="0" rtlCol="0">
            <a:normAutofit/>
          </a:bodyPr>
          <a:lstStyle/>
          <a:p>
            <a:pPr lvl="0"/>
            <a:r>
              <a:rPr lang="it-IT" dirty="0"/>
              <a:t>Fare clic per modificare gli stili del testo dello schema</a:t>
            </a:r>
          </a:p>
          <a:p>
            <a:pPr lvl="0"/>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numero diapositiva 5"/>
          <p:cNvSpPr>
            <a:spLocks noGrp="1"/>
          </p:cNvSpPr>
          <p:nvPr>
            <p:ph type="sldNum" sz="quarter" idx="4"/>
          </p:nvPr>
        </p:nvSpPr>
        <p:spPr>
          <a:xfrm>
            <a:off x="8505674" y="6512055"/>
            <a:ext cx="424794" cy="275434"/>
          </a:xfrm>
          <a:prstGeom prst="rect">
            <a:avLst/>
          </a:prstGeom>
        </p:spPr>
        <p:txBody>
          <a:bodyPr vert="horz" lIns="0" tIns="32764" rIns="0" bIns="32764" rtlCol="0" anchor="t"/>
          <a:lstStyle>
            <a:lvl1pPr algn="r">
              <a:defRPr sz="1000">
                <a:solidFill>
                  <a:schemeClr val="bg2"/>
                </a:solidFill>
                <a:latin typeface="Arial"/>
                <a:cs typeface="Arial"/>
              </a:defRPr>
            </a:lvl1pPr>
          </a:lstStyle>
          <a:p>
            <a:pPr defTabSz="913910"/>
            <a:fld id="{C387466B-976A-AB41-B23A-986E24A2778A}" type="slidenum">
              <a:rPr lang="it-IT" smtClean="0">
                <a:solidFill>
                  <a:srgbClr val="00AE65"/>
                </a:solidFill>
              </a:rPr>
              <a:pPr defTabSz="913910"/>
              <a:t>‹N›</a:t>
            </a:fld>
            <a:endParaRPr lang="it-IT" dirty="0">
              <a:solidFill>
                <a:srgbClr val="00AE65"/>
              </a:solidFill>
            </a:endParaRPr>
          </a:p>
        </p:txBody>
      </p:sp>
    </p:spTree>
    <p:extLst>
      <p:ext uri="{BB962C8B-B14F-4D97-AF65-F5344CB8AC3E}">
        <p14:creationId xmlns:p14="http://schemas.microsoft.com/office/powerpoint/2010/main" val="2547503168"/>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2" r:id="rId8"/>
    <p:sldLayoutId id="2147483829" r:id="rId9"/>
    <p:sldLayoutId id="2147483854" r:id="rId10"/>
    <p:sldLayoutId id="2147483857" r:id="rId11"/>
  </p:sldLayoutIdLst>
  <p:hf sldNum="0" hdr="0" ftr="0" dt="0"/>
  <p:txStyles>
    <p:titleStyle>
      <a:lvl1pPr marL="0" indent="0" algn="l" defTabSz="435113" rtl="0" eaLnBrk="1" latinLnBrk="0" hangingPunct="1">
        <a:lnSpc>
          <a:spcPts val="3807"/>
        </a:lnSpc>
        <a:spcBef>
          <a:spcPct val="0"/>
        </a:spcBef>
        <a:buNone/>
        <a:tabLst/>
        <a:defRPr sz="3400" b="1" kern="1200">
          <a:solidFill>
            <a:schemeClr val="tx2"/>
          </a:solidFill>
          <a:latin typeface="Arial"/>
          <a:ea typeface="+mj-ea"/>
          <a:cs typeface="Arial"/>
        </a:defRPr>
      </a:lvl1pPr>
    </p:titleStyle>
    <p:bodyStyle>
      <a:lvl1pPr marL="0" indent="0" algn="l" defTabSz="435113" rtl="0" eaLnBrk="1" latinLnBrk="0" hangingPunct="1">
        <a:lnSpc>
          <a:spcPts val="1903"/>
        </a:lnSpc>
        <a:spcBef>
          <a:spcPct val="20000"/>
        </a:spcBef>
        <a:buClr>
          <a:schemeClr val="tx1">
            <a:lumMod val="85000"/>
            <a:lumOff val="15000"/>
          </a:schemeClr>
        </a:buClr>
        <a:buSzPct val="100000"/>
        <a:buFont typeface="Wingdings" charset="2"/>
        <a:buNone/>
        <a:defRPr sz="1500" kern="1200">
          <a:solidFill>
            <a:schemeClr val="tx1">
              <a:lumMod val="85000"/>
              <a:lumOff val="15000"/>
            </a:schemeClr>
          </a:solidFill>
          <a:latin typeface="Arial"/>
          <a:ea typeface="+mn-ea"/>
          <a:cs typeface="Arial"/>
        </a:defRPr>
      </a:lvl1pPr>
      <a:lvl2pPr marL="171304" indent="0" algn="l" defTabSz="435113" rtl="0" eaLnBrk="1" latinLnBrk="0" hangingPunct="1">
        <a:lnSpc>
          <a:spcPts val="1903"/>
        </a:lnSpc>
        <a:spcBef>
          <a:spcPts val="571"/>
        </a:spcBef>
        <a:buClr>
          <a:schemeClr val="tx1">
            <a:lumMod val="85000"/>
            <a:lumOff val="15000"/>
          </a:schemeClr>
        </a:buClr>
        <a:buSzPct val="100000"/>
        <a:buFont typeface="Wingdings" charset="2"/>
        <a:buNone/>
        <a:defRPr sz="1500" kern="1200">
          <a:solidFill>
            <a:schemeClr val="tx1">
              <a:lumMod val="85000"/>
              <a:lumOff val="15000"/>
            </a:schemeClr>
          </a:solidFill>
          <a:latin typeface="Arial"/>
          <a:ea typeface="+mn-ea"/>
          <a:cs typeface="Arial"/>
        </a:defRPr>
      </a:lvl2pPr>
      <a:lvl3pPr marL="171304" indent="171304" algn="l" defTabSz="435113" rtl="0" eaLnBrk="1" latinLnBrk="0" hangingPunct="1">
        <a:lnSpc>
          <a:spcPts val="1903"/>
        </a:lnSpc>
        <a:spcBef>
          <a:spcPts val="0"/>
        </a:spcBef>
        <a:buClr>
          <a:schemeClr val="tx1">
            <a:lumMod val="85000"/>
            <a:lumOff val="15000"/>
          </a:schemeClr>
        </a:buClr>
        <a:buSzPct val="100000"/>
        <a:buFont typeface="Wingdings" charset="2"/>
        <a:buChar char="§"/>
        <a:defRPr sz="1100" kern="1200">
          <a:solidFill>
            <a:schemeClr val="tx1">
              <a:lumMod val="85000"/>
              <a:lumOff val="15000"/>
            </a:schemeClr>
          </a:solidFill>
          <a:latin typeface="Arial"/>
          <a:ea typeface="+mn-ea"/>
          <a:cs typeface="Arial"/>
        </a:defRPr>
      </a:lvl3pPr>
      <a:lvl4pPr marL="171304" indent="171304" algn="l" defTabSz="435113" rtl="0" eaLnBrk="1" latinLnBrk="0" hangingPunct="1">
        <a:lnSpc>
          <a:spcPts val="1903"/>
        </a:lnSpc>
        <a:spcBef>
          <a:spcPts val="0"/>
        </a:spcBef>
        <a:buClr>
          <a:schemeClr val="tx1">
            <a:lumMod val="85000"/>
            <a:lumOff val="15000"/>
          </a:schemeClr>
        </a:buClr>
        <a:buSzPct val="100000"/>
        <a:buFont typeface="Wingdings" charset="2"/>
        <a:buChar char="§"/>
        <a:defRPr sz="1100" kern="1200">
          <a:solidFill>
            <a:schemeClr val="tx1">
              <a:lumMod val="85000"/>
              <a:lumOff val="15000"/>
            </a:schemeClr>
          </a:solidFill>
          <a:latin typeface="Arial"/>
          <a:ea typeface="+mn-ea"/>
          <a:cs typeface="Arial"/>
        </a:defRPr>
      </a:lvl4pPr>
      <a:lvl5pPr marL="171304" indent="171304" algn="l" defTabSz="435113" rtl="0" eaLnBrk="1" latinLnBrk="0" hangingPunct="1">
        <a:lnSpc>
          <a:spcPts val="1903"/>
        </a:lnSpc>
        <a:spcBef>
          <a:spcPts val="0"/>
        </a:spcBef>
        <a:buClr>
          <a:schemeClr val="tx1">
            <a:lumMod val="85000"/>
            <a:lumOff val="15000"/>
          </a:schemeClr>
        </a:buClr>
        <a:buSzPct val="100000"/>
        <a:buFont typeface="Wingdings" charset="2"/>
        <a:buChar char="§"/>
        <a:defRPr sz="1100" kern="1200">
          <a:solidFill>
            <a:schemeClr val="tx1">
              <a:lumMod val="85000"/>
              <a:lumOff val="15000"/>
            </a:schemeClr>
          </a:solidFill>
          <a:latin typeface="Arial"/>
          <a:ea typeface="+mn-ea"/>
          <a:cs typeface="Arial"/>
        </a:defRPr>
      </a:lvl5pPr>
      <a:lvl6pPr marL="2393123" indent="-217557" algn="l" defTabSz="435113" rtl="0" eaLnBrk="1" latinLnBrk="0" hangingPunct="1">
        <a:spcBef>
          <a:spcPct val="20000"/>
        </a:spcBef>
        <a:buFont typeface="Arial"/>
        <a:buChar char="•"/>
        <a:defRPr sz="1900" kern="1200">
          <a:solidFill>
            <a:schemeClr val="tx1"/>
          </a:solidFill>
          <a:latin typeface="+mn-lt"/>
          <a:ea typeface="+mn-ea"/>
          <a:cs typeface="+mn-cs"/>
        </a:defRPr>
      </a:lvl6pPr>
      <a:lvl7pPr marL="2828237" indent="-217557" algn="l" defTabSz="435113" rtl="0" eaLnBrk="1" latinLnBrk="0" hangingPunct="1">
        <a:spcBef>
          <a:spcPct val="20000"/>
        </a:spcBef>
        <a:buFont typeface="Arial"/>
        <a:buChar char="•"/>
        <a:defRPr sz="1900" kern="1200">
          <a:solidFill>
            <a:schemeClr val="tx1"/>
          </a:solidFill>
          <a:latin typeface="+mn-lt"/>
          <a:ea typeface="+mn-ea"/>
          <a:cs typeface="+mn-cs"/>
        </a:defRPr>
      </a:lvl7pPr>
      <a:lvl8pPr marL="3263350" indent="-217557" algn="l" defTabSz="435113" rtl="0" eaLnBrk="1" latinLnBrk="0" hangingPunct="1">
        <a:spcBef>
          <a:spcPct val="20000"/>
        </a:spcBef>
        <a:buFont typeface="Arial"/>
        <a:buChar char="•"/>
        <a:defRPr sz="1900" kern="1200">
          <a:solidFill>
            <a:schemeClr val="tx1"/>
          </a:solidFill>
          <a:latin typeface="+mn-lt"/>
          <a:ea typeface="+mn-ea"/>
          <a:cs typeface="+mn-cs"/>
        </a:defRPr>
      </a:lvl8pPr>
      <a:lvl9pPr marL="3698463" indent="-217557" algn="l" defTabSz="435113"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it-IT"/>
      </a:defPPr>
      <a:lvl1pPr marL="0" algn="l" defTabSz="435113" rtl="0" eaLnBrk="1" latinLnBrk="0" hangingPunct="1">
        <a:defRPr sz="1700" kern="1200">
          <a:solidFill>
            <a:schemeClr val="tx1"/>
          </a:solidFill>
          <a:latin typeface="+mn-lt"/>
          <a:ea typeface="+mn-ea"/>
          <a:cs typeface="+mn-cs"/>
        </a:defRPr>
      </a:lvl1pPr>
      <a:lvl2pPr marL="435113" algn="l" defTabSz="435113" rtl="0" eaLnBrk="1" latinLnBrk="0" hangingPunct="1">
        <a:defRPr sz="1700" kern="1200">
          <a:solidFill>
            <a:schemeClr val="tx1"/>
          </a:solidFill>
          <a:latin typeface="+mn-lt"/>
          <a:ea typeface="+mn-ea"/>
          <a:cs typeface="+mn-cs"/>
        </a:defRPr>
      </a:lvl2pPr>
      <a:lvl3pPr marL="870227" algn="l" defTabSz="435113" rtl="0" eaLnBrk="1" latinLnBrk="0" hangingPunct="1">
        <a:defRPr sz="1700" kern="1200">
          <a:solidFill>
            <a:schemeClr val="tx1"/>
          </a:solidFill>
          <a:latin typeface="+mn-lt"/>
          <a:ea typeface="+mn-ea"/>
          <a:cs typeface="+mn-cs"/>
        </a:defRPr>
      </a:lvl3pPr>
      <a:lvl4pPr marL="1305340" algn="l" defTabSz="435113" rtl="0" eaLnBrk="1" latinLnBrk="0" hangingPunct="1">
        <a:defRPr sz="1700" kern="1200">
          <a:solidFill>
            <a:schemeClr val="tx1"/>
          </a:solidFill>
          <a:latin typeface="+mn-lt"/>
          <a:ea typeface="+mn-ea"/>
          <a:cs typeface="+mn-cs"/>
        </a:defRPr>
      </a:lvl4pPr>
      <a:lvl5pPr marL="1740453" algn="l" defTabSz="435113" rtl="0" eaLnBrk="1" latinLnBrk="0" hangingPunct="1">
        <a:defRPr sz="1700" kern="1200">
          <a:solidFill>
            <a:schemeClr val="tx1"/>
          </a:solidFill>
          <a:latin typeface="+mn-lt"/>
          <a:ea typeface="+mn-ea"/>
          <a:cs typeface="+mn-cs"/>
        </a:defRPr>
      </a:lvl5pPr>
      <a:lvl6pPr marL="2175567" algn="l" defTabSz="435113" rtl="0" eaLnBrk="1" latinLnBrk="0" hangingPunct="1">
        <a:defRPr sz="1700" kern="1200">
          <a:solidFill>
            <a:schemeClr val="tx1"/>
          </a:solidFill>
          <a:latin typeface="+mn-lt"/>
          <a:ea typeface="+mn-ea"/>
          <a:cs typeface="+mn-cs"/>
        </a:defRPr>
      </a:lvl6pPr>
      <a:lvl7pPr marL="2610680" algn="l" defTabSz="435113" rtl="0" eaLnBrk="1" latinLnBrk="0" hangingPunct="1">
        <a:defRPr sz="1700" kern="1200">
          <a:solidFill>
            <a:schemeClr val="tx1"/>
          </a:solidFill>
          <a:latin typeface="+mn-lt"/>
          <a:ea typeface="+mn-ea"/>
          <a:cs typeface="+mn-cs"/>
        </a:defRPr>
      </a:lvl7pPr>
      <a:lvl8pPr marL="3045793" algn="l" defTabSz="435113" rtl="0" eaLnBrk="1" latinLnBrk="0" hangingPunct="1">
        <a:defRPr sz="1700" kern="1200">
          <a:solidFill>
            <a:schemeClr val="tx1"/>
          </a:solidFill>
          <a:latin typeface="+mn-lt"/>
          <a:ea typeface="+mn-ea"/>
          <a:cs typeface="+mn-cs"/>
        </a:defRPr>
      </a:lvl8pPr>
      <a:lvl9pPr marL="3480907" algn="l" defTabSz="43511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B76EF1-E03A-45A6-81ED-7871EFCDFF59}" type="datetime1">
              <a:rPr lang="it-IT" smtClean="0">
                <a:solidFill>
                  <a:prstClr val="black">
                    <a:tint val="75000"/>
                  </a:prstClr>
                </a:solidFill>
              </a:rPr>
              <a:pPr/>
              <a:t>25/11/2024</a:t>
            </a:fld>
            <a:endParaRPr lang="it-IT" dirty="0">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endParaRPr lang="en-US" dirty="0">
              <a:solidFill>
                <a:srgbClr val="FFFFFF"/>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7466B-976A-AB41-B23A-986E24A2778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1000276540"/>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4" r:id="rId14"/>
    <p:sldLayoutId id="2147483795" r:id="rId15"/>
    <p:sldLayoutId id="2147483796" r:id="rId16"/>
    <p:sldLayoutId id="2147483797" r:id="rId17"/>
    <p:sldLayoutId id="2147483799" r:id="rId18"/>
    <p:sldLayoutId id="2147483833" r:id="rId19"/>
    <p:sldLayoutId id="2147483835" r:id="rId20"/>
    <p:sldLayoutId id="2147483860" r:id="rId2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3"/>
          <p:cNvSpPr txBox="1">
            <a:spLocks noGrp="1"/>
          </p:cNvSpPr>
          <p:nvPr>
            <p:ph type="title"/>
          </p:nvPr>
        </p:nvSpPr>
        <p:spPr>
          <a:xfrm>
            <a:off x="515938" y="509588"/>
            <a:ext cx="8091562" cy="1020735"/>
          </a:xfrm>
          <a:prstGeom prst="rect">
            <a:avLst/>
          </a:prstGeom>
          <a:noFill/>
          <a:ln>
            <a:noFill/>
          </a:ln>
        </p:spPr>
        <p:txBody>
          <a:bodyPr spcFirstLastPara="1" wrap="square" lIns="0" tIns="0" rIns="0" bIns="0" anchor="t" anchorCtr="0">
            <a:noAutofit/>
          </a:bodyPr>
          <a:lstStyle>
            <a:lvl1pPr marR="0" lvl="0" algn="l" rtl="0">
              <a:lnSpc>
                <a:spcPct val="142857"/>
              </a:lnSpc>
              <a:spcBef>
                <a:spcPts val="0"/>
              </a:spcBef>
              <a:spcAft>
                <a:spcPts val="0"/>
              </a:spcAft>
              <a:buClr>
                <a:schemeClr val="dk2"/>
              </a:buClr>
              <a:buSzPts val="2800"/>
              <a:buFont typeface="Arial"/>
              <a:buNone/>
              <a:defRPr sz="28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3"/>
          <p:cNvSpPr txBox="1">
            <a:spLocks noGrp="1"/>
          </p:cNvSpPr>
          <p:nvPr>
            <p:ph type="body" idx="1"/>
          </p:nvPr>
        </p:nvSpPr>
        <p:spPr>
          <a:xfrm>
            <a:off x="515938" y="2000250"/>
            <a:ext cx="8092170" cy="3820084"/>
          </a:xfrm>
          <a:prstGeom prst="rect">
            <a:avLst/>
          </a:prstGeom>
          <a:noFill/>
          <a:ln>
            <a:noFill/>
          </a:ln>
        </p:spPr>
        <p:txBody>
          <a:bodyPr spcFirstLastPara="1" wrap="square" lIns="0" tIns="0" rIns="0" bIns="0" anchor="t" anchorCtr="0">
            <a:normAutofit/>
          </a:bodyPr>
          <a:lstStyle>
            <a:lvl1pPr marL="457200" marR="0" lvl="0" indent="-228600" algn="l" rtl="0">
              <a:lnSpc>
                <a:spcPct val="125000"/>
              </a:lnSpc>
              <a:spcBef>
                <a:spcPts val="320"/>
              </a:spcBef>
              <a:spcAft>
                <a:spcPts val="0"/>
              </a:spcAft>
              <a:buClr>
                <a:srgbClr val="262626"/>
              </a:buClr>
              <a:buSzPts val="1600"/>
              <a:buFont typeface="Noto Sans Symbols"/>
              <a:buNone/>
              <a:defRPr sz="1600" b="0" i="0" u="none" strike="noStrike" cap="none">
                <a:solidFill>
                  <a:srgbClr val="262626"/>
                </a:solidFill>
                <a:latin typeface="Arial"/>
                <a:ea typeface="Arial"/>
                <a:cs typeface="Arial"/>
                <a:sym typeface="Arial"/>
              </a:defRPr>
            </a:lvl1pPr>
            <a:lvl2pPr marL="914400" marR="0" lvl="1" indent="-228600" algn="l" rtl="0">
              <a:lnSpc>
                <a:spcPct val="125000"/>
              </a:lnSpc>
              <a:spcBef>
                <a:spcPts val="600"/>
              </a:spcBef>
              <a:spcAft>
                <a:spcPts val="0"/>
              </a:spcAft>
              <a:buClr>
                <a:srgbClr val="262626"/>
              </a:buClr>
              <a:buSzPts val="1600"/>
              <a:buFont typeface="Noto Sans Symbols"/>
              <a:buNone/>
              <a:defRPr sz="1600" b="0" i="0" u="none" strike="noStrike" cap="none">
                <a:solidFill>
                  <a:srgbClr val="262626"/>
                </a:solidFill>
                <a:latin typeface="Arial"/>
                <a:ea typeface="Arial"/>
                <a:cs typeface="Arial"/>
                <a:sym typeface="Arial"/>
              </a:defRPr>
            </a:lvl2pPr>
            <a:lvl3pPr marL="1371600" marR="0" lvl="2" indent="-304800" algn="l" rtl="0">
              <a:lnSpc>
                <a:spcPct val="166666"/>
              </a:lnSpc>
              <a:spcBef>
                <a:spcPts val="0"/>
              </a:spcBef>
              <a:spcAft>
                <a:spcPts val="0"/>
              </a:spcAft>
              <a:buClr>
                <a:srgbClr val="262626"/>
              </a:buClr>
              <a:buSzPts val="1200"/>
              <a:buFont typeface="Noto Sans Symbols"/>
              <a:buChar char="▪"/>
              <a:defRPr sz="1200" b="0" i="0" u="none" strike="noStrike" cap="none">
                <a:solidFill>
                  <a:srgbClr val="262626"/>
                </a:solidFill>
                <a:latin typeface="Arial"/>
                <a:ea typeface="Arial"/>
                <a:cs typeface="Arial"/>
                <a:sym typeface="Arial"/>
              </a:defRPr>
            </a:lvl3pPr>
            <a:lvl4pPr marL="1828800" marR="0" lvl="3" indent="-304800" algn="l" rtl="0">
              <a:lnSpc>
                <a:spcPct val="166666"/>
              </a:lnSpc>
              <a:spcBef>
                <a:spcPts val="0"/>
              </a:spcBef>
              <a:spcAft>
                <a:spcPts val="0"/>
              </a:spcAft>
              <a:buClr>
                <a:srgbClr val="262626"/>
              </a:buClr>
              <a:buSzPts val="1200"/>
              <a:buFont typeface="Noto Sans Symbols"/>
              <a:buChar char="▪"/>
              <a:defRPr sz="1200" b="0" i="0" u="none" strike="noStrike" cap="none">
                <a:solidFill>
                  <a:srgbClr val="262626"/>
                </a:solidFill>
                <a:latin typeface="Arial"/>
                <a:ea typeface="Arial"/>
                <a:cs typeface="Arial"/>
                <a:sym typeface="Arial"/>
              </a:defRPr>
            </a:lvl4pPr>
            <a:lvl5pPr marL="2286000" marR="0" lvl="4" indent="-304800" algn="l" rtl="0">
              <a:lnSpc>
                <a:spcPct val="166666"/>
              </a:lnSpc>
              <a:spcBef>
                <a:spcPts val="0"/>
              </a:spcBef>
              <a:spcAft>
                <a:spcPts val="0"/>
              </a:spcAft>
              <a:buClr>
                <a:srgbClr val="262626"/>
              </a:buClr>
              <a:buSzPts val="1200"/>
              <a:buFont typeface="Noto Sans Symbols"/>
              <a:buChar char="▪"/>
              <a:defRPr sz="1200" b="0" i="0" u="none" strike="noStrike" cap="none">
                <a:solidFill>
                  <a:srgbClr val="262626"/>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Google Shape;12;p23"/>
          <p:cNvSpPr txBox="1">
            <a:spLocks noGrp="1"/>
          </p:cNvSpPr>
          <p:nvPr>
            <p:ph type="dt" idx="10"/>
          </p:nvPr>
        </p:nvSpPr>
        <p:spPr>
          <a:xfrm>
            <a:off x="4236740" y="6425025"/>
            <a:ext cx="711795" cy="252000"/>
          </a:xfrm>
          <a:prstGeom prst="rect">
            <a:avLst/>
          </a:prstGeom>
          <a:noFill/>
          <a:ln>
            <a:noFill/>
          </a:ln>
        </p:spPr>
        <p:txBody>
          <a:bodyPr spcFirstLastPara="1" wrap="square" lIns="0" tIns="36000" rIns="0" bIns="36000" anchor="t" anchorCtr="0">
            <a:noAutofit/>
          </a:bodyPr>
          <a:lstStyle>
            <a:lvl1pPr marR="0" lvl="0" algn="l" rtl="0">
              <a:spcBef>
                <a:spcPts val="0"/>
              </a:spcBef>
              <a:spcAft>
                <a:spcPts val="0"/>
              </a:spcAft>
              <a:buClr>
                <a:schemeClr val="lt2"/>
              </a:buClr>
              <a:buSzPts val="1000"/>
              <a:buFont typeface="Arial"/>
              <a:buNone/>
              <a:defRPr sz="1000" b="0" i="0" u="none" strike="noStrike" cap="none">
                <a:solidFill>
                  <a:schemeClr val="l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23"/>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lvl1pPr marL="0" marR="0" lvl="0" indent="0" algn="r" rtl="0">
              <a:spcBef>
                <a:spcPts val="0"/>
              </a:spcBef>
              <a:buNone/>
              <a:defRPr sz="1000" b="0" i="0" u="none" strike="noStrike" cap="none">
                <a:solidFill>
                  <a:schemeClr val="lt2"/>
                </a:solidFill>
                <a:latin typeface="Arial"/>
                <a:ea typeface="Arial"/>
                <a:cs typeface="Arial"/>
                <a:sym typeface="Arial"/>
              </a:defRPr>
            </a:lvl1pPr>
            <a:lvl2pPr marL="0" marR="0" lvl="1" indent="0" algn="r" rtl="0">
              <a:spcBef>
                <a:spcPts val="0"/>
              </a:spcBef>
              <a:buNone/>
              <a:defRPr sz="1000" b="0" i="0" u="none" strike="noStrike" cap="none">
                <a:solidFill>
                  <a:schemeClr val="lt2"/>
                </a:solidFill>
                <a:latin typeface="Arial"/>
                <a:ea typeface="Arial"/>
                <a:cs typeface="Arial"/>
                <a:sym typeface="Arial"/>
              </a:defRPr>
            </a:lvl2pPr>
            <a:lvl3pPr marL="0" marR="0" lvl="2" indent="0" algn="r" rtl="0">
              <a:spcBef>
                <a:spcPts val="0"/>
              </a:spcBef>
              <a:buNone/>
              <a:defRPr sz="1000" b="0" i="0" u="none" strike="noStrike" cap="none">
                <a:solidFill>
                  <a:schemeClr val="lt2"/>
                </a:solidFill>
                <a:latin typeface="Arial"/>
                <a:ea typeface="Arial"/>
                <a:cs typeface="Arial"/>
                <a:sym typeface="Arial"/>
              </a:defRPr>
            </a:lvl3pPr>
            <a:lvl4pPr marL="0" marR="0" lvl="3" indent="0" algn="r" rtl="0">
              <a:spcBef>
                <a:spcPts val="0"/>
              </a:spcBef>
              <a:buNone/>
              <a:defRPr sz="1000" b="0" i="0" u="none" strike="noStrike" cap="none">
                <a:solidFill>
                  <a:schemeClr val="lt2"/>
                </a:solidFill>
                <a:latin typeface="Arial"/>
                <a:ea typeface="Arial"/>
                <a:cs typeface="Arial"/>
                <a:sym typeface="Arial"/>
              </a:defRPr>
            </a:lvl4pPr>
            <a:lvl5pPr marL="0" marR="0" lvl="4" indent="0" algn="r" rtl="0">
              <a:spcBef>
                <a:spcPts val="0"/>
              </a:spcBef>
              <a:buNone/>
              <a:defRPr sz="1000" b="0" i="0" u="none" strike="noStrike" cap="none">
                <a:solidFill>
                  <a:schemeClr val="lt2"/>
                </a:solidFill>
                <a:latin typeface="Arial"/>
                <a:ea typeface="Arial"/>
                <a:cs typeface="Arial"/>
                <a:sym typeface="Arial"/>
              </a:defRPr>
            </a:lvl5pPr>
            <a:lvl6pPr marL="0" marR="0" lvl="5" indent="0" algn="r" rtl="0">
              <a:spcBef>
                <a:spcPts val="0"/>
              </a:spcBef>
              <a:buNone/>
              <a:defRPr sz="1000" b="0" i="0" u="none" strike="noStrike" cap="none">
                <a:solidFill>
                  <a:schemeClr val="lt2"/>
                </a:solidFill>
                <a:latin typeface="Arial"/>
                <a:ea typeface="Arial"/>
                <a:cs typeface="Arial"/>
                <a:sym typeface="Arial"/>
              </a:defRPr>
            </a:lvl6pPr>
            <a:lvl7pPr marL="0" marR="0" lvl="6" indent="0" algn="r" rtl="0">
              <a:spcBef>
                <a:spcPts val="0"/>
              </a:spcBef>
              <a:buNone/>
              <a:defRPr sz="1000" b="0" i="0" u="none" strike="noStrike" cap="none">
                <a:solidFill>
                  <a:schemeClr val="lt2"/>
                </a:solidFill>
                <a:latin typeface="Arial"/>
                <a:ea typeface="Arial"/>
                <a:cs typeface="Arial"/>
                <a:sym typeface="Arial"/>
              </a:defRPr>
            </a:lvl7pPr>
            <a:lvl8pPr marL="0" marR="0" lvl="7" indent="0" algn="r" rtl="0">
              <a:spcBef>
                <a:spcPts val="0"/>
              </a:spcBef>
              <a:buNone/>
              <a:defRPr sz="1000" b="0" i="0" u="none" strike="noStrike" cap="none">
                <a:solidFill>
                  <a:schemeClr val="lt2"/>
                </a:solidFill>
                <a:latin typeface="Arial"/>
                <a:ea typeface="Arial"/>
                <a:cs typeface="Arial"/>
                <a:sym typeface="Arial"/>
              </a:defRPr>
            </a:lvl8pPr>
            <a:lvl9pPr marL="0" marR="0" lvl="8" indent="0" algn="r" rtl="0">
              <a:spcBef>
                <a:spcPts val="0"/>
              </a:spcBef>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3330761628"/>
      </p:ext>
    </p:extLst>
  </p:cSld>
  <p:clrMap bg1="lt1" tx1="dk1" bg2="dk2" tx2="lt2" accent1="accent1" accent2="accent2" accent3="accent3" accent4="accent4" accent5="accent5" accent6="accent6" hlink="hlink" folHlink="folHlink"/>
  <p:sldLayoutIdLst>
    <p:sldLayoutId id="2147483819" r:id="rId1"/>
    <p:sldLayoutId id="2147483820" r:id="rId2"/>
    <p:sldLayoutId id="2147483821" r:id="rId3"/>
    <p:sldLayoutId id="2147483823" r:id="rId4"/>
    <p:sldLayoutId id="2147483826" r:id="rId5"/>
    <p:sldLayoutId id="2147483828" r:id="rId6"/>
    <p:sldLayoutId id="2147483832"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515939" y="509589"/>
            <a:ext cx="8091562" cy="1020735"/>
          </a:xfrm>
          <a:prstGeom prst="rect">
            <a:avLst/>
          </a:prstGeom>
          <a:noFill/>
        </p:spPr>
        <p:txBody>
          <a:bodyPr vert="horz" lIns="0" tIns="0" rIns="0" bIns="0" rtlCol="0" anchor="t">
            <a:noAutofit/>
          </a:bodyPr>
          <a:lstStyle/>
          <a:p>
            <a:r>
              <a:rPr lang="it-IT" dirty="0"/>
              <a:t>Fare clic per modificare stile</a:t>
            </a:r>
          </a:p>
        </p:txBody>
      </p:sp>
      <p:sp>
        <p:nvSpPr>
          <p:cNvPr id="3" name="Segnaposto testo 2"/>
          <p:cNvSpPr>
            <a:spLocks noGrp="1"/>
          </p:cNvSpPr>
          <p:nvPr>
            <p:ph type="body" idx="1"/>
          </p:nvPr>
        </p:nvSpPr>
        <p:spPr>
          <a:xfrm>
            <a:off x="515938" y="2000250"/>
            <a:ext cx="8092170" cy="3820084"/>
          </a:xfrm>
          <a:prstGeom prst="rect">
            <a:avLst/>
          </a:prstGeom>
        </p:spPr>
        <p:txBody>
          <a:bodyPr vert="horz" lIns="0" tIns="0" rIns="0" bIns="0" rtlCol="0">
            <a:normAutofit/>
          </a:bodyPr>
          <a:lstStyle/>
          <a:p>
            <a:pPr lvl="0"/>
            <a:r>
              <a:rPr lang="it-IT" dirty="0"/>
              <a:t>Fare clic per modificare gli stili del testo dello schema</a:t>
            </a:r>
          </a:p>
          <a:p>
            <a:pPr lvl="0"/>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numero diapositiva 5"/>
          <p:cNvSpPr>
            <a:spLocks noGrp="1"/>
          </p:cNvSpPr>
          <p:nvPr>
            <p:ph type="sldNum" sz="quarter" idx="4"/>
          </p:nvPr>
        </p:nvSpPr>
        <p:spPr>
          <a:xfrm>
            <a:off x="8505674" y="6512055"/>
            <a:ext cx="424794" cy="275434"/>
          </a:xfrm>
          <a:prstGeom prst="rect">
            <a:avLst/>
          </a:prstGeom>
        </p:spPr>
        <p:txBody>
          <a:bodyPr vert="horz" lIns="0" tIns="32764" rIns="0" bIns="32764" rtlCol="0" anchor="t"/>
          <a:lstStyle>
            <a:lvl1pPr algn="r">
              <a:defRPr sz="1000">
                <a:solidFill>
                  <a:schemeClr val="bg2"/>
                </a:solidFill>
                <a:latin typeface="Arial"/>
                <a:cs typeface="Arial"/>
              </a:defRPr>
            </a:lvl1pPr>
          </a:lstStyle>
          <a:p>
            <a:pPr defTabSz="913910"/>
            <a:fld id="{C387466B-976A-AB41-B23A-986E24A2778A}" type="slidenum">
              <a:rPr lang="it-IT" smtClean="0">
                <a:solidFill>
                  <a:srgbClr val="00AE65"/>
                </a:solidFill>
              </a:rPr>
              <a:pPr defTabSz="913910"/>
              <a:t>‹N›</a:t>
            </a:fld>
            <a:endParaRPr lang="it-IT" dirty="0">
              <a:solidFill>
                <a:srgbClr val="00AE65"/>
              </a:solidFill>
            </a:endParaRPr>
          </a:p>
        </p:txBody>
      </p:sp>
    </p:spTree>
    <p:extLst>
      <p:ext uri="{BB962C8B-B14F-4D97-AF65-F5344CB8AC3E}">
        <p14:creationId xmlns:p14="http://schemas.microsoft.com/office/powerpoint/2010/main" val="65032571"/>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3" r:id="rId6"/>
    <p:sldLayoutId id="2147483844" r:id="rId7"/>
    <p:sldLayoutId id="2147483846" r:id="rId8"/>
    <p:sldLayoutId id="2147483847" r:id="rId9"/>
    <p:sldLayoutId id="2147483848" r:id="rId10"/>
    <p:sldLayoutId id="2147483849" r:id="rId11"/>
    <p:sldLayoutId id="2147483851" r:id="rId12"/>
    <p:sldLayoutId id="2147483855" r:id="rId13"/>
    <p:sldLayoutId id="2147483858" r:id="rId14"/>
    <p:sldLayoutId id="2147483859" r:id="rId15"/>
    <p:sldLayoutId id="2147483861" r:id="rId16"/>
  </p:sldLayoutIdLst>
  <p:hf sldNum="0" hdr="0" ftr="0" dt="0"/>
  <p:txStyles>
    <p:titleStyle>
      <a:lvl1pPr marL="0" indent="0" algn="l" defTabSz="435113" rtl="0" eaLnBrk="1" latinLnBrk="0" hangingPunct="1">
        <a:lnSpc>
          <a:spcPts val="3807"/>
        </a:lnSpc>
        <a:spcBef>
          <a:spcPct val="0"/>
        </a:spcBef>
        <a:buNone/>
        <a:tabLst/>
        <a:defRPr sz="3400" b="1" kern="1200">
          <a:solidFill>
            <a:schemeClr val="tx2"/>
          </a:solidFill>
          <a:latin typeface="Arial"/>
          <a:ea typeface="+mj-ea"/>
          <a:cs typeface="Arial"/>
        </a:defRPr>
      </a:lvl1pPr>
    </p:titleStyle>
    <p:bodyStyle>
      <a:lvl1pPr marL="0" indent="0" algn="l" defTabSz="435113" rtl="0" eaLnBrk="1" latinLnBrk="0" hangingPunct="1">
        <a:lnSpc>
          <a:spcPts val="1903"/>
        </a:lnSpc>
        <a:spcBef>
          <a:spcPct val="20000"/>
        </a:spcBef>
        <a:buClr>
          <a:schemeClr val="tx1">
            <a:lumMod val="85000"/>
            <a:lumOff val="15000"/>
          </a:schemeClr>
        </a:buClr>
        <a:buSzPct val="100000"/>
        <a:buFont typeface="Wingdings" charset="2"/>
        <a:buNone/>
        <a:defRPr sz="1500" kern="1200">
          <a:solidFill>
            <a:schemeClr val="tx1">
              <a:lumMod val="85000"/>
              <a:lumOff val="15000"/>
            </a:schemeClr>
          </a:solidFill>
          <a:latin typeface="Arial"/>
          <a:ea typeface="+mn-ea"/>
          <a:cs typeface="Arial"/>
        </a:defRPr>
      </a:lvl1pPr>
      <a:lvl2pPr marL="171304" indent="0" algn="l" defTabSz="435113" rtl="0" eaLnBrk="1" latinLnBrk="0" hangingPunct="1">
        <a:lnSpc>
          <a:spcPts val="1903"/>
        </a:lnSpc>
        <a:spcBef>
          <a:spcPts val="571"/>
        </a:spcBef>
        <a:buClr>
          <a:schemeClr val="tx1">
            <a:lumMod val="85000"/>
            <a:lumOff val="15000"/>
          </a:schemeClr>
        </a:buClr>
        <a:buSzPct val="100000"/>
        <a:buFont typeface="Wingdings" charset="2"/>
        <a:buNone/>
        <a:defRPr sz="1500" kern="1200">
          <a:solidFill>
            <a:schemeClr val="tx1">
              <a:lumMod val="85000"/>
              <a:lumOff val="15000"/>
            </a:schemeClr>
          </a:solidFill>
          <a:latin typeface="Arial"/>
          <a:ea typeface="+mn-ea"/>
          <a:cs typeface="Arial"/>
        </a:defRPr>
      </a:lvl2pPr>
      <a:lvl3pPr marL="171304" indent="171304" algn="l" defTabSz="435113" rtl="0" eaLnBrk="1" latinLnBrk="0" hangingPunct="1">
        <a:lnSpc>
          <a:spcPts val="1903"/>
        </a:lnSpc>
        <a:spcBef>
          <a:spcPts val="0"/>
        </a:spcBef>
        <a:buClr>
          <a:schemeClr val="tx1">
            <a:lumMod val="85000"/>
            <a:lumOff val="15000"/>
          </a:schemeClr>
        </a:buClr>
        <a:buSzPct val="100000"/>
        <a:buFont typeface="Wingdings" charset="2"/>
        <a:buChar char="§"/>
        <a:defRPr sz="1100" kern="1200">
          <a:solidFill>
            <a:schemeClr val="tx1">
              <a:lumMod val="85000"/>
              <a:lumOff val="15000"/>
            </a:schemeClr>
          </a:solidFill>
          <a:latin typeface="Arial"/>
          <a:ea typeface="+mn-ea"/>
          <a:cs typeface="Arial"/>
        </a:defRPr>
      </a:lvl3pPr>
      <a:lvl4pPr marL="171304" indent="171304" algn="l" defTabSz="435113" rtl="0" eaLnBrk="1" latinLnBrk="0" hangingPunct="1">
        <a:lnSpc>
          <a:spcPts val="1903"/>
        </a:lnSpc>
        <a:spcBef>
          <a:spcPts val="0"/>
        </a:spcBef>
        <a:buClr>
          <a:schemeClr val="tx1">
            <a:lumMod val="85000"/>
            <a:lumOff val="15000"/>
          </a:schemeClr>
        </a:buClr>
        <a:buSzPct val="100000"/>
        <a:buFont typeface="Wingdings" charset="2"/>
        <a:buChar char="§"/>
        <a:defRPr sz="1100" kern="1200">
          <a:solidFill>
            <a:schemeClr val="tx1">
              <a:lumMod val="85000"/>
              <a:lumOff val="15000"/>
            </a:schemeClr>
          </a:solidFill>
          <a:latin typeface="Arial"/>
          <a:ea typeface="+mn-ea"/>
          <a:cs typeface="Arial"/>
        </a:defRPr>
      </a:lvl4pPr>
      <a:lvl5pPr marL="171304" indent="171304" algn="l" defTabSz="435113" rtl="0" eaLnBrk="1" latinLnBrk="0" hangingPunct="1">
        <a:lnSpc>
          <a:spcPts val="1903"/>
        </a:lnSpc>
        <a:spcBef>
          <a:spcPts val="0"/>
        </a:spcBef>
        <a:buClr>
          <a:schemeClr val="tx1">
            <a:lumMod val="85000"/>
            <a:lumOff val="15000"/>
          </a:schemeClr>
        </a:buClr>
        <a:buSzPct val="100000"/>
        <a:buFont typeface="Wingdings" charset="2"/>
        <a:buChar char="§"/>
        <a:defRPr sz="1100" kern="1200">
          <a:solidFill>
            <a:schemeClr val="tx1">
              <a:lumMod val="85000"/>
              <a:lumOff val="15000"/>
            </a:schemeClr>
          </a:solidFill>
          <a:latin typeface="Arial"/>
          <a:ea typeface="+mn-ea"/>
          <a:cs typeface="Arial"/>
        </a:defRPr>
      </a:lvl5pPr>
      <a:lvl6pPr marL="2393123" indent="-217557" algn="l" defTabSz="435113" rtl="0" eaLnBrk="1" latinLnBrk="0" hangingPunct="1">
        <a:spcBef>
          <a:spcPct val="20000"/>
        </a:spcBef>
        <a:buFont typeface="Arial"/>
        <a:buChar char="•"/>
        <a:defRPr sz="1900" kern="1200">
          <a:solidFill>
            <a:schemeClr val="tx1"/>
          </a:solidFill>
          <a:latin typeface="+mn-lt"/>
          <a:ea typeface="+mn-ea"/>
          <a:cs typeface="+mn-cs"/>
        </a:defRPr>
      </a:lvl6pPr>
      <a:lvl7pPr marL="2828237" indent="-217557" algn="l" defTabSz="435113" rtl="0" eaLnBrk="1" latinLnBrk="0" hangingPunct="1">
        <a:spcBef>
          <a:spcPct val="20000"/>
        </a:spcBef>
        <a:buFont typeface="Arial"/>
        <a:buChar char="•"/>
        <a:defRPr sz="1900" kern="1200">
          <a:solidFill>
            <a:schemeClr val="tx1"/>
          </a:solidFill>
          <a:latin typeface="+mn-lt"/>
          <a:ea typeface="+mn-ea"/>
          <a:cs typeface="+mn-cs"/>
        </a:defRPr>
      </a:lvl7pPr>
      <a:lvl8pPr marL="3263350" indent="-217557" algn="l" defTabSz="435113" rtl="0" eaLnBrk="1" latinLnBrk="0" hangingPunct="1">
        <a:spcBef>
          <a:spcPct val="20000"/>
        </a:spcBef>
        <a:buFont typeface="Arial"/>
        <a:buChar char="•"/>
        <a:defRPr sz="1900" kern="1200">
          <a:solidFill>
            <a:schemeClr val="tx1"/>
          </a:solidFill>
          <a:latin typeface="+mn-lt"/>
          <a:ea typeface="+mn-ea"/>
          <a:cs typeface="+mn-cs"/>
        </a:defRPr>
      </a:lvl8pPr>
      <a:lvl9pPr marL="3698463" indent="-217557" algn="l" defTabSz="435113"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it-IT"/>
      </a:defPPr>
      <a:lvl1pPr marL="0" algn="l" defTabSz="435113" rtl="0" eaLnBrk="1" latinLnBrk="0" hangingPunct="1">
        <a:defRPr sz="1700" kern="1200">
          <a:solidFill>
            <a:schemeClr val="tx1"/>
          </a:solidFill>
          <a:latin typeface="+mn-lt"/>
          <a:ea typeface="+mn-ea"/>
          <a:cs typeface="+mn-cs"/>
        </a:defRPr>
      </a:lvl1pPr>
      <a:lvl2pPr marL="435113" algn="l" defTabSz="435113" rtl="0" eaLnBrk="1" latinLnBrk="0" hangingPunct="1">
        <a:defRPr sz="1700" kern="1200">
          <a:solidFill>
            <a:schemeClr val="tx1"/>
          </a:solidFill>
          <a:latin typeface="+mn-lt"/>
          <a:ea typeface="+mn-ea"/>
          <a:cs typeface="+mn-cs"/>
        </a:defRPr>
      </a:lvl2pPr>
      <a:lvl3pPr marL="870227" algn="l" defTabSz="435113" rtl="0" eaLnBrk="1" latinLnBrk="0" hangingPunct="1">
        <a:defRPr sz="1700" kern="1200">
          <a:solidFill>
            <a:schemeClr val="tx1"/>
          </a:solidFill>
          <a:latin typeface="+mn-lt"/>
          <a:ea typeface="+mn-ea"/>
          <a:cs typeface="+mn-cs"/>
        </a:defRPr>
      </a:lvl3pPr>
      <a:lvl4pPr marL="1305340" algn="l" defTabSz="435113" rtl="0" eaLnBrk="1" latinLnBrk="0" hangingPunct="1">
        <a:defRPr sz="1700" kern="1200">
          <a:solidFill>
            <a:schemeClr val="tx1"/>
          </a:solidFill>
          <a:latin typeface="+mn-lt"/>
          <a:ea typeface="+mn-ea"/>
          <a:cs typeface="+mn-cs"/>
        </a:defRPr>
      </a:lvl4pPr>
      <a:lvl5pPr marL="1740453" algn="l" defTabSz="435113" rtl="0" eaLnBrk="1" latinLnBrk="0" hangingPunct="1">
        <a:defRPr sz="1700" kern="1200">
          <a:solidFill>
            <a:schemeClr val="tx1"/>
          </a:solidFill>
          <a:latin typeface="+mn-lt"/>
          <a:ea typeface="+mn-ea"/>
          <a:cs typeface="+mn-cs"/>
        </a:defRPr>
      </a:lvl5pPr>
      <a:lvl6pPr marL="2175567" algn="l" defTabSz="435113" rtl="0" eaLnBrk="1" latinLnBrk="0" hangingPunct="1">
        <a:defRPr sz="1700" kern="1200">
          <a:solidFill>
            <a:schemeClr val="tx1"/>
          </a:solidFill>
          <a:latin typeface="+mn-lt"/>
          <a:ea typeface="+mn-ea"/>
          <a:cs typeface="+mn-cs"/>
        </a:defRPr>
      </a:lvl6pPr>
      <a:lvl7pPr marL="2610680" algn="l" defTabSz="435113" rtl="0" eaLnBrk="1" latinLnBrk="0" hangingPunct="1">
        <a:defRPr sz="1700" kern="1200">
          <a:solidFill>
            <a:schemeClr val="tx1"/>
          </a:solidFill>
          <a:latin typeface="+mn-lt"/>
          <a:ea typeface="+mn-ea"/>
          <a:cs typeface="+mn-cs"/>
        </a:defRPr>
      </a:lvl7pPr>
      <a:lvl8pPr marL="3045793" algn="l" defTabSz="435113" rtl="0" eaLnBrk="1" latinLnBrk="0" hangingPunct="1">
        <a:defRPr sz="1700" kern="1200">
          <a:solidFill>
            <a:schemeClr val="tx1"/>
          </a:solidFill>
          <a:latin typeface="+mn-lt"/>
          <a:ea typeface="+mn-ea"/>
          <a:cs typeface="+mn-cs"/>
        </a:defRPr>
      </a:lvl8pPr>
      <a:lvl9pPr marL="3480907" algn="l" defTabSz="435113"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9.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jpeg"/></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18" Type="http://schemas.openxmlformats.org/officeDocument/2006/relationships/image" Target="../media/image66.png"/><Relationship Id="rId3" Type="http://schemas.openxmlformats.org/officeDocument/2006/relationships/tags" Target="../tags/tag3.xml"/><Relationship Id="rId7" Type="http://schemas.openxmlformats.org/officeDocument/2006/relationships/image" Target="../media/image55.png"/><Relationship Id="rId12" Type="http://schemas.openxmlformats.org/officeDocument/2006/relationships/image" Target="../media/image60.png"/><Relationship Id="rId17" Type="http://schemas.openxmlformats.org/officeDocument/2006/relationships/image" Target="../media/image65.png"/><Relationship Id="rId2" Type="http://schemas.openxmlformats.org/officeDocument/2006/relationships/tags" Target="../tags/tag2.xml"/><Relationship Id="rId16" Type="http://schemas.openxmlformats.org/officeDocument/2006/relationships/image" Target="../media/image64.png"/><Relationship Id="rId1" Type="http://schemas.openxmlformats.org/officeDocument/2006/relationships/vmlDrawing" Target="../drawings/vmlDrawing1.vml"/><Relationship Id="rId6" Type="http://schemas.openxmlformats.org/officeDocument/2006/relationships/image" Target="../media/image54.emf"/><Relationship Id="rId11" Type="http://schemas.openxmlformats.org/officeDocument/2006/relationships/image" Target="../media/image59.png"/><Relationship Id="rId5" Type="http://schemas.openxmlformats.org/officeDocument/2006/relationships/oleObject" Target="../embeddings/oleObject1.bin"/><Relationship Id="rId15" Type="http://schemas.openxmlformats.org/officeDocument/2006/relationships/image" Target="../media/image63.png"/><Relationship Id="rId10" Type="http://schemas.openxmlformats.org/officeDocument/2006/relationships/image" Target="../media/image58.png"/><Relationship Id="rId19" Type="http://schemas.openxmlformats.org/officeDocument/2006/relationships/image" Target="../media/image67.svg"/><Relationship Id="rId4" Type="http://schemas.openxmlformats.org/officeDocument/2006/relationships/slideLayout" Target="../slideLayouts/slideLayout7.xml"/><Relationship Id="rId9" Type="http://schemas.openxmlformats.org/officeDocument/2006/relationships/image" Target="../media/image57.jpeg"/><Relationship Id="rId14" Type="http://schemas.openxmlformats.org/officeDocument/2006/relationships/image" Target="../media/image62.png"/></Relationships>
</file>

<file path=ppt/slides/_rels/slide16.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0.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xml"/><Relationship Id="rId1" Type="http://schemas.openxmlformats.org/officeDocument/2006/relationships/slideLayout" Target="../slideLayouts/slideLayout31.xml"/><Relationship Id="rId4" Type="http://schemas.openxmlformats.org/officeDocument/2006/relationships/image" Target="../media/image74.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4.xml"/><Relationship Id="rId1" Type="http://schemas.openxmlformats.org/officeDocument/2006/relationships/slideLayout" Target="../slideLayouts/slideLayout30.xml"/><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png"/></Relationships>
</file>

<file path=ppt/slides/_rels/slide28.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8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7.xml"/><Relationship Id="rId1" Type="http://schemas.openxmlformats.org/officeDocument/2006/relationships/slideLayout" Target="../slideLayouts/slideLayout32.xml"/><Relationship Id="rId4" Type="http://schemas.openxmlformats.org/officeDocument/2006/relationships/image" Target="../media/image88.png"/></Relationships>
</file>

<file path=ppt/slides/_rels/slide3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8.xml"/><Relationship Id="rId1" Type="http://schemas.openxmlformats.org/officeDocument/2006/relationships/slideLayout" Target="../slideLayouts/slideLayout32.xml"/><Relationship Id="rId4" Type="http://schemas.openxmlformats.org/officeDocument/2006/relationships/image" Target="../media/image90.png"/></Relationships>
</file>

<file path=ppt/slides/_rels/slide3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9.xml"/><Relationship Id="rId1" Type="http://schemas.openxmlformats.org/officeDocument/2006/relationships/slideLayout" Target="../slideLayouts/slideLayout32.xml"/><Relationship Id="rId4" Type="http://schemas.openxmlformats.org/officeDocument/2006/relationships/image" Target="../media/image92.png"/></Relationships>
</file>

<file path=ppt/slides/_rels/slide36.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image" Target="../media/image93.emf"/><Relationship Id="rId1" Type="http://schemas.openxmlformats.org/officeDocument/2006/relationships/slideLayout" Target="../slideLayouts/slideLayout32.xml"/><Relationship Id="rId4" Type="http://schemas.openxmlformats.org/officeDocument/2006/relationships/image" Target="../media/image95.emf"/></Relationships>
</file>

<file path=ppt/slides/_rels/slide37.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image" Target="../media/image98.emf"/><Relationship Id="rId1" Type="http://schemas.openxmlformats.org/officeDocument/2006/relationships/slideLayout" Target="../slideLayouts/slideLayout32.xml"/></Relationships>
</file>

<file path=ppt/slides/_rels/slide39.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100.emf"/><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45.xml"/></Relationships>
</file>

<file path=ppt/slides/_rels/slide40.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png"/><Relationship Id="rId1" Type="http://schemas.openxmlformats.org/officeDocument/2006/relationships/slideLayout" Target="../slideLayouts/slideLayout51.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5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109.svg"/><Relationship Id="rId13" Type="http://schemas.openxmlformats.org/officeDocument/2006/relationships/image" Target="../media/image114.png"/><Relationship Id="rId18" Type="http://schemas.openxmlformats.org/officeDocument/2006/relationships/image" Target="../media/image119.svg"/><Relationship Id="rId3" Type="http://schemas.openxmlformats.org/officeDocument/2006/relationships/image" Target="../media/image104.png"/><Relationship Id="rId7" Type="http://schemas.openxmlformats.org/officeDocument/2006/relationships/image" Target="../media/image108.png"/><Relationship Id="rId12" Type="http://schemas.openxmlformats.org/officeDocument/2006/relationships/image" Target="../media/image113.svg"/><Relationship Id="rId17" Type="http://schemas.openxmlformats.org/officeDocument/2006/relationships/image" Target="../media/image118.png"/><Relationship Id="rId2" Type="http://schemas.openxmlformats.org/officeDocument/2006/relationships/notesSlide" Target="../notesSlides/notesSlide11.xml"/><Relationship Id="rId16" Type="http://schemas.openxmlformats.org/officeDocument/2006/relationships/image" Target="../media/image117.svg"/><Relationship Id="rId1" Type="http://schemas.openxmlformats.org/officeDocument/2006/relationships/slideLayout" Target="../slideLayouts/slideLayout54.xml"/><Relationship Id="rId6" Type="http://schemas.openxmlformats.org/officeDocument/2006/relationships/image" Target="../media/image107.svg"/><Relationship Id="rId11" Type="http://schemas.openxmlformats.org/officeDocument/2006/relationships/image" Target="../media/image112.png"/><Relationship Id="rId5" Type="http://schemas.openxmlformats.org/officeDocument/2006/relationships/image" Target="../media/image106.png"/><Relationship Id="rId15" Type="http://schemas.openxmlformats.org/officeDocument/2006/relationships/image" Target="../media/image116.png"/><Relationship Id="rId10" Type="http://schemas.openxmlformats.org/officeDocument/2006/relationships/image" Target="../media/image111.svg"/><Relationship Id="rId19" Type="http://schemas.openxmlformats.org/officeDocument/2006/relationships/image" Target="../media/image120.png"/><Relationship Id="rId4" Type="http://schemas.openxmlformats.org/officeDocument/2006/relationships/image" Target="../media/image105.svg"/><Relationship Id="rId9" Type="http://schemas.openxmlformats.org/officeDocument/2006/relationships/image" Target="../media/image110.png"/><Relationship Id="rId14" Type="http://schemas.openxmlformats.org/officeDocument/2006/relationships/image" Target="../media/image115.svg"/></Relationships>
</file>

<file path=ppt/slides/_rels/slide43.xml.rels><?xml version="1.0" encoding="UTF-8" standalone="yes"?>
<Relationships xmlns="http://schemas.openxmlformats.org/package/2006/relationships"><Relationship Id="rId8" Type="http://schemas.openxmlformats.org/officeDocument/2006/relationships/image" Target="../media/image126.svg"/><Relationship Id="rId3" Type="http://schemas.openxmlformats.org/officeDocument/2006/relationships/image" Target="../media/image121.png"/><Relationship Id="rId7" Type="http://schemas.openxmlformats.org/officeDocument/2006/relationships/image" Target="../media/image125.png"/><Relationship Id="rId2" Type="http://schemas.openxmlformats.org/officeDocument/2006/relationships/notesSlide" Target="../notesSlides/notesSlide12.xml"/><Relationship Id="rId1" Type="http://schemas.openxmlformats.org/officeDocument/2006/relationships/slideLayout" Target="../slideLayouts/slideLayout55.xml"/><Relationship Id="rId6" Type="http://schemas.openxmlformats.org/officeDocument/2006/relationships/image" Target="../media/image124.svg"/><Relationship Id="rId5" Type="http://schemas.openxmlformats.org/officeDocument/2006/relationships/image" Target="../media/image123.png"/><Relationship Id="rId4" Type="http://schemas.openxmlformats.org/officeDocument/2006/relationships/image" Target="../media/image122.svg"/></Relationships>
</file>

<file path=ppt/slides/_rels/slide4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3.xml"/><Relationship Id="rId1" Type="http://schemas.openxmlformats.org/officeDocument/2006/relationships/slideLayout" Target="../slideLayouts/slideLayout55.xml"/><Relationship Id="rId6" Type="http://schemas.openxmlformats.org/officeDocument/2006/relationships/image" Target="../media/image130.svg"/><Relationship Id="rId5" Type="http://schemas.openxmlformats.org/officeDocument/2006/relationships/image" Target="../media/image129.png"/><Relationship Id="rId4" Type="http://schemas.openxmlformats.org/officeDocument/2006/relationships/image" Target="../media/image128.jpeg"/></Relationships>
</file>

<file path=ppt/slides/_rels/slide45.xml.rels><?xml version="1.0" encoding="UTF-8" standalone="yes"?>
<Relationships xmlns="http://schemas.openxmlformats.org/package/2006/relationships"><Relationship Id="rId8" Type="http://schemas.openxmlformats.org/officeDocument/2006/relationships/image" Target="../media/image136.svg"/><Relationship Id="rId3" Type="http://schemas.openxmlformats.org/officeDocument/2006/relationships/image" Target="../media/image131.png"/><Relationship Id="rId7" Type="http://schemas.openxmlformats.org/officeDocument/2006/relationships/image" Target="../media/image135.png"/><Relationship Id="rId12" Type="http://schemas.openxmlformats.org/officeDocument/2006/relationships/image" Target="../media/image140.svg"/><Relationship Id="rId2" Type="http://schemas.openxmlformats.org/officeDocument/2006/relationships/notesSlide" Target="../notesSlides/notesSlide14.xml"/><Relationship Id="rId1" Type="http://schemas.openxmlformats.org/officeDocument/2006/relationships/slideLayout" Target="../slideLayouts/slideLayout37.xml"/><Relationship Id="rId6" Type="http://schemas.openxmlformats.org/officeDocument/2006/relationships/image" Target="../media/image134.svg"/><Relationship Id="rId11" Type="http://schemas.openxmlformats.org/officeDocument/2006/relationships/image" Target="../media/image139.png"/><Relationship Id="rId5" Type="http://schemas.openxmlformats.org/officeDocument/2006/relationships/image" Target="../media/image133.png"/><Relationship Id="rId10" Type="http://schemas.openxmlformats.org/officeDocument/2006/relationships/image" Target="../media/image138.svg"/><Relationship Id="rId4" Type="http://schemas.openxmlformats.org/officeDocument/2006/relationships/image" Target="../media/image132.svg"/><Relationship Id="rId9" Type="http://schemas.openxmlformats.org/officeDocument/2006/relationships/image" Target="../media/image137.png"/></Relationships>
</file>

<file path=ppt/slides/_rels/slide46.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54.xml"/></Relationships>
</file>

<file path=ppt/slides/_rels/slide47.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5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34.png"/><Relationship Id="rId3" Type="http://schemas.microsoft.com/office/2007/relationships/hdphoto" Target="../media/hdphoto1.wdp"/><Relationship Id="rId21" Type="http://schemas.openxmlformats.org/officeDocument/2006/relationships/image" Target="../media/image29.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5" Type="http://schemas.openxmlformats.org/officeDocument/2006/relationships/image" Target="../media/image33.png"/><Relationship Id="rId2" Type="http://schemas.openxmlformats.org/officeDocument/2006/relationships/image" Target="../media/image11.png"/><Relationship Id="rId16" Type="http://schemas.openxmlformats.org/officeDocument/2006/relationships/image" Target="../media/image24.png"/><Relationship Id="rId20" Type="http://schemas.openxmlformats.org/officeDocument/2006/relationships/image" Target="../media/image28.png"/><Relationship Id="rId29" Type="http://schemas.openxmlformats.org/officeDocument/2006/relationships/image" Target="../media/image37.svg"/><Relationship Id="rId1" Type="http://schemas.openxmlformats.org/officeDocument/2006/relationships/slideLayout" Target="../slideLayouts/slideLayout52.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32.png"/><Relationship Id="rId32" Type="http://schemas.openxmlformats.org/officeDocument/2006/relationships/image" Target="../media/image40.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1.png"/><Relationship Id="rId28" Type="http://schemas.openxmlformats.org/officeDocument/2006/relationships/image" Target="../media/image36.png"/><Relationship Id="rId10" Type="http://schemas.openxmlformats.org/officeDocument/2006/relationships/image" Target="../media/image18.png"/><Relationship Id="rId19" Type="http://schemas.openxmlformats.org/officeDocument/2006/relationships/image" Target="../media/image27.png"/><Relationship Id="rId31" Type="http://schemas.openxmlformats.org/officeDocument/2006/relationships/image" Target="../media/image39.sv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30.png"/><Relationship Id="rId27" Type="http://schemas.openxmlformats.org/officeDocument/2006/relationships/image" Target="../media/image35.png"/><Relationship Id="rId30" Type="http://schemas.openxmlformats.org/officeDocument/2006/relationships/image" Target="../media/image38.png"/></Relationships>
</file>

<file path=ppt/slides/_rels/slide8.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76551" y="5643840"/>
            <a:ext cx="6582173" cy="790651"/>
          </a:xfrm>
        </p:spPr>
        <p:txBody>
          <a:bodyPr/>
          <a:lstStyle/>
          <a:p>
            <a:pPr>
              <a:spcBef>
                <a:spcPts val="0"/>
              </a:spcBef>
            </a:pPr>
            <a:r>
              <a:rPr lang="it-IT" sz="1400" dirty="0">
                <a:solidFill>
                  <a:srgbClr val="00AE65"/>
                </a:solidFill>
                <a:latin typeface="Arial" pitchFamily="34" charset="0"/>
              </a:rPr>
              <a:t>Head of ESG Strategy BPER Banca </a:t>
            </a:r>
            <a:endParaRPr lang="it-IT" sz="1400" dirty="0">
              <a:solidFill>
                <a:srgbClr val="00AE65"/>
              </a:solidFill>
            </a:endParaRPr>
          </a:p>
        </p:txBody>
      </p:sp>
      <p:sp>
        <p:nvSpPr>
          <p:cNvPr id="4" name="Segnaposto testo 3"/>
          <p:cNvSpPr>
            <a:spLocks noGrp="1"/>
          </p:cNvSpPr>
          <p:nvPr>
            <p:ph type="body" sz="quarter" idx="11"/>
          </p:nvPr>
        </p:nvSpPr>
        <p:spPr>
          <a:xfrm>
            <a:off x="2376551" y="5436880"/>
            <a:ext cx="5360485" cy="413920"/>
          </a:xfrm>
        </p:spPr>
        <p:txBody>
          <a:bodyPr>
            <a:normAutofit/>
          </a:bodyPr>
          <a:lstStyle/>
          <a:p>
            <a:r>
              <a:rPr lang="it-IT" sz="1400" dirty="0"/>
              <a:t>Dott.ssa Giovanna Zacchi</a:t>
            </a:r>
          </a:p>
        </p:txBody>
      </p:sp>
      <p:sp>
        <p:nvSpPr>
          <p:cNvPr id="6" name="Rettangolo 5"/>
          <p:cNvSpPr/>
          <p:nvPr/>
        </p:nvSpPr>
        <p:spPr>
          <a:xfrm>
            <a:off x="6083929" y="1113576"/>
            <a:ext cx="2661719" cy="6065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Titolo 4"/>
          <p:cNvSpPr>
            <a:spLocks noGrp="1"/>
          </p:cNvSpPr>
          <p:nvPr>
            <p:ph type="ctrTitle"/>
          </p:nvPr>
        </p:nvSpPr>
        <p:spPr>
          <a:xfrm>
            <a:off x="2376551" y="1927118"/>
            <a:ext cx="5088421" cy="1000702"/>
          </a:xfrm>
        </p:spPr>
        <p:txBody>
          <a:bodyPr>
            <a:normAutofit fontScale="90000"/>
          </a:bodyPr>
          <a:lstStyle/>
          <a:p>
            <a:r>
              <a:rPr lang="it-IT" dirty="0"/>
              <a:t>Le informazioni di sostenibilità raccolte dagli istituti di credito</a:t>
            </a:r>
            <a:br>
              <a:rPr lang="it-IT" dirty="0"/>
            </a:br>
            <a:r>
              <a:rPr lang="it-IT" dirty="0"/>
              <a:t> il loro utilizzo ai fini della valutazione del merito creditizio.</a:t>
            </a:r>
          </a:p>
        </p:txBody>
      </p:sp>
      <p:sp>
        <p:nvSpPr>
          <p:cNvPr id="2" name="CasellaDiTesto 1">
            <a:extLst>
              <a:ext uri="{FF2B5EF4-FFF2-40B4-BE49-F238E27FC236}">
                <a16:creationId xmlns:a16="http://schemas.microsoft.com/office/drawing/2014/main" id="{03C50C2E-7D5A-4D5C-8761-E8186FD9A1BE}"/>
              </a:ext>
            </a:extLst>
          </p:cNvPr>
          <p:cNvSpPr txBox="1"/>
          <p:nvPr/>
        </p:nvSpPr>
        <p:spPr>
          <a:xfrm>
            <a:off x="6728404" y="6311380"/>
            <a:ext cx="3109849" cy="246221"/>
          </a:xfrm>
          <a:prstGeom prst="rect">
            <a:avLst/>
          </a:prstGeom>
          <a:noFill/>
        </p:spPr>
        <p:txBody>
          <a:bodyPr wrap="square" rtlCol="0">
            <a:spAutoFit/>
          </a:bodyPr>
          <a:lstStyle/>
          <a:p>
            <a:r>
              <a:rPr lang="it-IT" sz="1000" i="1" dirty="0">
                <a:solidFill>
                  <a:srgbClr val="005157"/>
                </a:solidFill>
                <a:latin typeface="Arial"/>
                <a:cs typeface="Arial"/>
              </a:rPr>
              <a:t>Ferrara</a:t>
            </a:r>
            <a:r>
              <a:rPr lang="it-IT" sz="1000" i="1">
                <a:solidFill>
                  <a:srgbClr val="005157"/>
                </a:solidFill>
                <a:latin typeface="Arial"/>
                <a:cs typeface="Arial"/>
              </a:rPr>
              <a:t>, 29 </a:t>
            </a:r>
            <a:r>
              <a:rPr lang="it-IT" sz="1000" i="1" dirty="0">
                <a:solidFill>
                  <a:srgbClr val="005157"/>
                </a:solidFill>
                <a:latin typeface="Arial"/>
                <a:cs typeface="Arial"/>
              </a:rPr>
              <a:t>novembre 2024</a:t>
            </a:r>
          </a:p>
        </p:txBody>
      </p:sp>
    </p:spTree>
    <p:extLst>
      <p:ext uri="{BB962C8B-B14F-4D97-AF65-F5344CB8AC3E}">
        <p14:creationId xmlns:p14="http://schemas.microsoft.com/office/powerpoint/2010/main" val="3332539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Elemento grafico 1">
            <a:extLst>
              <a:ext uri="{FF2B5EF4-FFF2-40B4-BE49-F238E27FC236}">
                <a16:creationId xmlns:a16="http://schemas.microsoft.com/office/drawing/2014/main" id="{A48F84D0-63E9-4706-BADA-FE9AFA52D180}"/>
              </a:ext>
            </a:extLst>
          </p:cNvPr>
          <p:cNvGrpSpPr/>
          <p:nvPr/>
        </p:nvGrpSpPr>
        <p:grpSpPr>
          <a:xfrm>
            <a:off x="201080" y="1305176"/>
            <a:ext cx="681095" cy="1755739"/>
            <a:chOff x="2680408" y="3820885"/>
            <a:chExt cx="715884" cy="1725759"/>
          </a:xfrm>
          <a:solidFill>
            <a:srgbClr val="E0DED8"/>
          </a:solidFill>
        </p:grpSpPr>
        <p:sp>
          <p:nvSpPr>
            <p:cNvPr id="10" name="Figura a mano libera 3">
              <a:extLst>
                <a:ext uri="{FF2B5EF4-FFF2-40B4-BE49-F238E27FC236}">
                  <a16:creationId xmlns:a16="http://schemas.microsoft.com/office/drawing/2014/main" id="{568C53E7-9514-442E-9986-75665D3E43B3}"/>
                </a:ext>
              </a:extLst>
            </p:cNvPr>
            <p:cNvSpPr/>
            <p:nvPr/>
          </p:nvSpPr>
          <p:spPr>
            <a:xfrm>
              <a:off x="2680408" y="4840392"/>
              <a:ext cx="715884" cy="706252"/>
            </a:xfrm>
            <a:custGeom>
              <a:avLst/>
              <a:gdLst>
                <a:gd name="connsiteX0" fmla="*/ 81654 w 715884"/>
                <a:gd name="connsiteY0" fmla="*/ 80377 h 706252"/>
                <a:gd name="connsiteX1" fmla="*/ 81654 w 715884"/>
                <a:gd name="connsiteY1" fmla="*/ 625924 h 706252"/>
                <a:gd name="connsiteX2" fmla="*/ 634523 w 715884"/>
                <a:gd name="connsiteY2" fmla="*/ 625924 h 706252"/>
                <a:gd name="connsiteX3" fmla="*/ 634523 w 715884"/>
                <a:gd name="connsiteY3" fmla="*/ 80377 h 706252"/>
                <a:gd name="connsiteX4" fmla="*/ 81654 w 715884"/>
                <a:gd name="connsiteY4" fmla="*/ 80377 h 706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5884" h="706252">
                  <a:moveTo>
                    <a:pt x="81654" y="80377"/>
                  </a:moveTo>
                  <a:cubicBezTo>
                    <a:pt x="-27218" y="187546"/>
                    <a:pt x="-27218" y="518755"/>
                    <a:pt x="81654" y="625924"/>
                  </a:cubicBezTo>
                  <a:cubicBezTo>
                    <a:pt x="190526" y="733028"/>
                    <a:pt x="525651" y="733028"/>
                    <a:pt x="634523" y="625924"/>
                  </a:cubicBezTo>
                  <a:cubicBezTo>
                    <a:pt x="743005" y="518755"/>
                    <a:pt x="743005" y="187546"/>
                    <a:pt x="634523" y="80377"/>
                  </a:cubicBezTo>
                  <a:cubicBezTo>
                    <a:pt x="525651" y="-26792"/>
                    <a:pt x="190526" y="-26792"/>
                    <a:pt x="81654" y="80377"/>
                  </a:cubicBezTo>
                </a:path>
              </a:pathLst>
            </a:custGeom>
            <a:grpFill/>
            <a:ln w="38100" cap="flat">
              <a:noFill/>
              <a:prstDash val="solid"/>
              <a:miter/>
            </a:ln>
          </p:spPr>
          <p:txBody>
            <a:bodyPr rtlCol="0" anchor="ctr"/>
            <a:lstStyle/>
            <a:p>
              <a:endParaRPr lang="it-IT"/>
            </a:p>
          </p:txBody>
        </p:sp>
        <p:sp>
          <p:nvSpPr>
            <p:cNvPr id="11" name="Figura a mano libera 6">
              <a:extLst>
                <a:ext uri="{FF2B5EF4-FFF2-40B4-BE49-F238E27FC236}">
                  <a16:creationId xmlns:a16="http://schemas.microsoft.com/office/drawing/2014/main" id="{7222B536-2377-4DD0-B966-B153AD8AE494}"/>
                </a:ext>
              </a:extLst>
            </p:cNvPr>
            <p:cNvSpPr/>
            <p:nvPr/>
          </p:nvSpPr>
          <p:spPr>
            <a:xfrm>
              <a:off x="2680408" y="3820885"/>
              <a:ext cx="715884" cy="706528"/>
            </a:xfrm>
            <a:custGeom>
              <a:avLst/>
              <a:gdLst>
                <a:gd name="connsiteX0" fmla="*/ 634523 w 715884"/>
                <a:gd name="connsiteY0" fmla="*/ 626152 h 706528"/>
                <a:gd name="connsiteX1" fmla="*/ 634523 w 715884"/>
                <a:gd name="connsiteY1" fmla="*/ 80670 h 706528"/>
                <a:gd name="connsiteX2" fmla="*/ 81654 w 715884"/>
                <a:gd name="connsiteY2" fmla="*/ 80670 h 706528"/>
                <a:gd name="connsiteX3" fmla="*/ 81654 w 715884"/>
                <a:gd name="connsiteY3" fmla="*/ 626152 h 706528"/>
                <a:gd name="connsiteX4" fmla="*/ 634523 w 715884"/>
                <a:gd name="connsiteY4" fmla="*/ 626152 h 7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5884" h="706528">
                  <a:moveTo>
                    <a:pt x="634523" y="626152"/>
                  </a:moveTo>
                  <a:cubicBezTo>
                    <a:pt x="743005" y="518592"/>
                    <a:pt x="743005" y="187839"/>
                    <a:pt x="634523" y="80670"/>
                  </a:cubicBezTo>
                  <a:cubicBezTo>
                    <a:pt x="525651" y="-26890"/>
                    <a:pt x="190526" y="-26890"/>
                    <a:pt x="81654" y="80670"/>
                  </a:cubicBezTo>
                  <a:cubicBezTo>
                    <a:pt x="-27218" y="187839"/>
                    <a:pt x="-27218" y="518592"/>
                    <a:pt x="81654" y="626152"/>
                  </a:cubicBezTo>
                  <a:cubicBezTo>
                    <a:pt x="190526" y="733321"/>
                    <a:pt x="525651" y="733321"/>
                    <a:pt x="634523" y="626152"/>
                  </a:cubicBezTo>
                </a:path>
              </a:pathLst>
            </a:custGeom>
            <a:grpFill/>
            <a:ln w="38100" cap="flat">
              <a:noFill/>
              <a:prstDash val="solid"/>
              <a:miter/>
            </a:ln>
          </p:spPr>
          <p:txBody>
            <a:bodyPr rtlCol="0" anchor="ctr"/>
            <a:lstStyle/>
            <a:p>
              <a:endParaRPr lang="it-IT"/>
            </a:p>
          </p:txBody>
        </p:sp>
      </p:grpSp>
      <p:sp>
        <p:nvSpPr>
          <p:cNvPr id="2" name="Segnaposto testo 1">
            <a:extLst>
              <a:ext uri="{FF2B5EF4-FFF2-40B4-BE49-F238E27FC236}">
                <a16:creationId xmlns:a16="http://schemas.microsoft.com/office/drawing/2014/main" id="{830BF341-C250-4CB9-A0E5-41CDE7D0F095}"/>
              </a:ext>
            </a:extLst>
          </p:cNvPr>
          <p:cNvSpPr>
            <a:spLocks noGrp="1"/>
          </p:cNvSpPr>
          <p:nvPr>
            <p:ph type="body" idx="13"/>
          </p:nvPr>
        </p:nvSpPr>
        <p:spPr/>
        <p:txBody>
          <a:bodyPr/>
          <a:lstStyle/>
          <a:p>
            <a:r>
              <a:rPr lang="it-IT" dirty="0"/>
              <a:t>Commissione Europea</a:t>
            </a:r>
          </a:p>
        </p:txBody>
      </p:sp>
      <p:sp>
        <p:nvSpPr>
          <p:cNvPr id="3" name="Titolo 2">
            <a:extLst>
              <a:ext uri="{FF2B5EF4-FFF2-40B4-BE49-F238E27FC236}">
                <a16:creationId xmlns:a16="http://schemas.microsoft.com/office/drawing/2014/main" id="{986E4F0B-F208-4D31-B9F2-6AC7917D608C}"/>
              </a:ext>
            </a:extLst>
          </p:cNvPr>
          <p:cNvSpPr>
            <a:spLocks noGrp="1"/>
          </p:cNvSpPr>
          <p:nvPr>
            <p:ph type="title"/>
          </p:nvPr>
        </p:nvSpPr>
        <p:spPr>
          <a:xfrm>
            <a:off x="481014" y="167865"/>
            <a:ext cx="8162924" cy="444406"/>
          </a:xfrm>
        </p:spPr>
        <p:txBody>
          <a:bodyPr/>
          <a:lstStyle/>
          <a:p>
            <a:r>
              <a:rPr lang="it-IT" dirty="0"/>
              <a:t>Il contesto di riferimento</a:t>
            </a:r>
            <a:br>
              <a:rPr lang="it-IT" dirty="0"/>
            </a:br>
            <a:endParaRPr lang="it-IT" dirty="0"/>
          </a:p>
        </p:txBody>
      </p:sp>
      <p:pic>
        <p:nvPicPr>
          <p:cNvPr id="2050" name="Picture 2">
            <a:extLst>
              <a:ext uri="{FF2B5EF4-FFF2-40B4-BE49-F238E27FC236}">
                <a16:creationId xmlns:a16="http://schemas.microsoft.com/office/drawing/2014/main" id="{9D74A189-F78E-4555-9999-5A8C5AD09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1135" y="1917472"/>
            <a:ext cx="4163378" cy="2775585"/>
          </a:xfrm>
          <a:prstGeom prst="rect">
            <a:avLst/>
          </a:prstGeom>
          <a:noFill/>
          <a:extLst>
            <a:ext uri="{909E8E84-426E-40DD-AFC4-6F175D3DCCD1}">
              <a14:hiddenFill xmlns:a14="http://schemas.microsoft.com/office/drawing/2010/main">
                <a:solidFill>
                  <a:srgbClr val="FFFFFF"/>
                </a:solidFill>
              </a14:hiddenFill>
            </a:ext>
          </a:extLst>
        </p:spPr>
      </p:pic>
      <p:sp>
        <p:nvSpPr>
          <p:cNvPr id="7" name="CasellaDiTesto 6">
            <a:extLst>
              <a:ext uri="{FF2B5EF4-FFF2-40B4-BE49-F238E27FC236}">
                <a16:creationId xmlns:a16="http://schemas.microsoft.com/office/drawing/2014/main" id="{58C9D70A-1D2C-47C0-B715-714353377CF8}"/>
              </a:ext>
            </a:extLst>
          </p:cNvPr>
          <p:cNvSpPr txBox="1"/>
          <p:nvPr/>
        </p:nvSpPr>
        <p:spPr>
          <a:xfrm>
            <a:off x="414512" y="1422586"/>
            <a:ext cx="4440121" cy="4401205"/>
          </a:xfrm>
          <a:prstGeom prst="rect">
            <a:avLst/>
          </a:prstGeom>
          <a:noFill/>
        </p:spPr>
        <p:txBody>
          <a:bodyPr wrap="square">
            <a:spAutoFit/>
          </a:bodyPr>
          <a:lstStyle/>
          <a:p>
            <a:r>
              <a:rPr lang="it-IT" sz="1400" dirty="0"/>
              <a:t>Commissario europeo all'Economia, Paolo Gentiloni</a:t>
            </a:r>
          </a:p>
          <a:p>
            <a:endParaRPr lang="it-IT" sz="1400" dirty="0"/>
          </a:p>
          <a:p>
            <a:pPr algn="just"/>
            <a:r>
              <a:rPr lang="it-IT" sz="1400" dirty="0"/>
              <a:t>La direzione generale Affari economici e finanziari della Commissione europea ha stimato che per la transizione «</a:t>
            </a:r>
            <a:r>
              <a:rPr lang="it-IT" sz="1400" i="1" dirty="0"/>
              <a:t>servono 620 miliardi ogni anno da qui al 2030 e uno giustamente o si rassegna o si spaventa: penso che non dobbiamo fare nessuna di queste due cose, perché indubbiamente larghissima parte di queste risorse aggiuntive devono venire e verranno da capitali privati»</a:t>
            </a:r>
            <a:r>
              <a:rPr lang="it-IT" sz="1400" dirty="0"/>
              <a:t>.</a:t>
            </a:r>
          </a:p>
          <a:p>
            <a:pPr algn="just"/>
            <a:endParaRPr lang="it-IT" sz="1400" dirty="0"/>
          </a:p>
          <a:p>
            <a:r>
              <a:rPr lang="it-IT" sz="1400" dirty="0"/>
              <a:t>L'idea di mettere in campo nuovi strumenti comuni europei per finanziare la transizione «</a:t>
            </a:r>
            <a:r>
              <a:rPr lang="it-IT" sz="1400" i="1" dirty="0"/>
              <a:t>non può essere tralasciata»</a:t>
            </a:r>
            <a:r>
              <a:rPr lang="it-IT" sz="1400" dirty="0"/>
              <a:t>. Senza questa soluzione «</a:t>
            </a:r>
            <a:r>
              <a:rPr lang="it-IT" sz="1400" i="1" dirty="0"/>
              <a:t>noi parteciperemo alla competizione globale per la transizione climatica, per le tecnologie pulite in una condizione non paragonabile a quella di altri grandi player in questa in questa corsa»</a:t>
            </a:r>
            <a:r>
              <a:rPr lang="it-IT" sz="1400" dirty="0"/>
              <a:t>.</a:t>
            </a:r>
          </a:p>
          <a:p>
            <a:endParaRPr lang="it-IT" sz="1400" dirty="0"/>
          </a:p>
          <a:p>
            <a:endParaRPr lang="it-IT" sz="1400" dirty="0"/>
          </a:p>
        </p:txBody>
      </p:sp>
    </p:spTree>
    <p:extLst>
      <p:ext uri="{BB962C8B-B14F-4D97-AF65-F5344CB8AC3E}">
        <p14:creationId xmlns:p14="http://schemas.microsoft.com/office/powerpoint/2010/main" val="4137775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Elemento grafico 1">
            <a:extLst>
              <a:ext uri="{FF2B5EF4-FFF2-40B4-BE49-F238E27FC236}">
                <a16:creationId xmlns:a16="http://schemas.microsoft.com/office/drawing/2014/main" id="{A48F84D0-63E9-4706-BADA-FE9AFA52D180}"/>
              </a:ext>
            </a:extLst>
          </p:cNvPr>
          <p:cNvGrpSpPr/>
          <p:nvPr/>
        </p:nvGrpSpPr>
        <p:grpSpPr>
          <a:xfrm>
            <a:off x="201080" y="1305176"/>
            <a:ext cx="681095" cy="1755739"/>
            <a:chOff x="2680408" y="3820885"/>
            <a:chExt cx="715884" cy="1725759"/>
          </a:xfrm>
          <a:solidFill>
            <a:srgbClr val="E0DED8"/>
          </a:solidFill>
        </p:grpSpPr>
        <p:sp>
          <p:nvSpPr>
            <p:cNvPr id="10" name="Figura a mano libera 3">
              <a:extLst>
                <a:ext uri="{FF2B5EF4-FFF2-40B4-BE49-F238E27FC236}">
                  <a16:creationId xmlns:a16="http://schemas.microsoft.com/office/drawing/2014/main" id="{568C53E7-9514-442E-9986-75665D3E43B3}"/>
                </a:ext>
              </a:extLst>
            </p:cNvPr>
            <p:cNvSpPr/>
            <p:nvPr/>
          </p:nvSpPr>
          <p:spPr>
            <a:xfrm>
              <a:off x="2680408" y="4840392"/>
              <a:ext cx="715884" cy="706252"/>
            </a:xfrm>
            <a:custGeom>
              <a:avLst/>
              <a:gdLst>
                <a:gd name="connsiteX0" fmla="*/ 81654 w 715884"/>
                <a:gd name="connsiteY0" fmla="*/ 80377 h 706252"/>
                <a:gd name="connsiteX1" fmla="*/ 81654 w 715884"/>
                <a:gd name="connsiteY1" fmla="*/ 625924 h 706252"/>
                <a:gd name="connsiteX2" fmla="*/ 634523 w 715884"/>
                <a:gd name="connsiteY2" fmla="*/ 625924 h 706252"/>
                <a:gd name="connsiteX3" fmla="*/ 634523 w 715884"/>
                <a:gd name="connsiteY3" fmla="*/ 80377 h 706252"/>
                <a:gd name="connsiteX4" fmla="*/ 81654 w 715884"/>
                <a:gd name="connsiteY4" fmla="*/ 80377 h 706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5884" h="706252">
                  <a:moveTo>
                    <a:pt x="81654" y="80377"/>
                  </a:moveTo>
                  <a:cubicBezTo>
                    <a:pt x="-27218" y="187546"/>
                    <a:pt x="-27218" y="518755"/>
                    <a:pt x="81654" y="625924"/>
                  </a:cubicBezTo>
                  <a:cubicBezTo>
                    <a:pt x="190526" y="733028"/>
                    <a:pt x="525651" y="733028"/>
                    <a:pt x="634523" y="625924"/>
                  </a:cubicBezTo>
                  <a:cubicBezTo>
                    <a:pt x="743005" y="518755"/>
                    <a:pt x="743005" y="187546"/>
                    <a:pt x="634523" y="80377"/>
                  </a:cubicBezTo>
                  <a:cubicBezTo>
                    <a:pt x="525651" y="-26792"/>
                    <a:pt x="190526" y="-26792"/>
                    <a:pt x="81654" y="80377"/>
                  </a:cubicBezTo>
                </a:path>
              </a:pathLst>
            </a:custGeom>
            <a:grpFill/>
            <a:ln w="38100" cap="flat">
              <a:noFill/>
              <a:prstDash val="solid"/>
              <a:miter/>
            </a:ln>
          </p:spPr>
          <p:txBody>
            <a:bodyPr rtlCol="0" anchor="ctr"/>
            <a:lstStyle/>
            <a:p>
              <a:endParaRPr lang="it-IT"/>
            </a:p>
          </p:txBody>
        </p:sp>
        <p:sp>
          <p:nvSpPr>
            <p:cNvPr id="11" name="Figura a mano libera 6">
              <a:extLst>
                <a:ext uri="{FF2B5EF4-FFF2-40B4-BE49-F238E27FC236}">
                  <a16:creationId xmlns:a16="http://schemas.microsoft.com/office/drawing/2014/main" id="{7222B536-2377-4DD0-B966-B153AD8AE494}"/>
                </a:ext>
              </a:extLst>
            </p:cNvPr>
            <p:cNvSpPr/>
            <p:nvPr/>
          </p:nvSpPr>
          <p:spPr>
            <a:xfrm>
              <a:off x="2680408" y="3820885"/>
              <a:ext cx="715884" cy="706528"/>
            </a:xfrm>
            <a:custGeom>
              <a:avLst/>
              <a:gdLst>
                <a:gd name="connsiteX0" fmla="*/ 634523 w 715884"/>
                <a:gd name="connsiteY0" fmla="*/ 626152 h 706528"/>
                <a:gd name="connsiteX1" fmla="*/ 634523 w 715884"/>
                <a:gd name="connsiteY1" fmla="*/ 80670 h 706528"/>
                <a:gd name="connsiteX2" fmla="*/ 81654 w 715884"/>
                <a:gd name="connsiteY2" fmla="*/ 80670 h 706528"/>
                <a:gd name="connsiteX3" fmla="*/ 81654 w 715884"/>
                <a:gd name="connsiteY3" fmla="*/ 626152 h 706528"/>
                <a:gd name="connsiteX4" fmla="*/ 634523 w 715884"/>
                <a:gd name="connsiteY4" fmla="*/ 626152 h 7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5884" h="706528">
                  <a:moveTo>
                    <a:pt x="634523" y="626152"/>
                  </a:moveTo>
                  <a:cubicBezTo>
                    <a:pt x="743005" y="518592"/>
                    <a:pt x="743005" y="187839"/>
                    <a:pt x="634523" y="80670"/>
                  </a:cubicBezTo>
                  <a:cubicBezTo>
                    <a:pt x="525651" y="-26890"/>
                    <a:pt x="190526" y="-26890"/>
                    <a:pt x="81654" y="80670"/>
                  </a:cubicBezTo>
                  <a:cubicBezTo>
                    <a:pt x="-27218" y="187839"/>
                    <a:pt x="-27218" y="518592"/>
                    <a:pt x="81654" y="626152"/>
                  </a:cubicBezTo>
                  <a:cubicBezTo>
                    <a:pt x="190526" y="733321"/>
                    <a:pt x="525651" y="733321"/>
                    <a:pt x="634523" y="626152"/>
                  </a:cubicBezTo>
                </a:path>
              </a:pathLst>
            </a:custGeom>
            <a:grpFill/>
            <a:ln w="38100" cap="flat">
              <a:noFill/>
              <a:prstDash val="solid"/>
              <a:miter/>
            </a:ln>
          </p:spPr>
          <p:txBody>
            <a:bodyPr rtlCol="0" anchor="ctr"/>
            <a:lstStyle/>
            <a:p>
              <a:endParaRPr lang="it-IT"/>
            </a:p>
          </p:txBody>
        </p:sp>
      </p:grpSp>
      <p:sp>
        <p:nvSpPr>
          <p:cNvPr id="2" name="Segnaposto testo 1">
            <a:extLst>
              <a:ext uri="{FF2B5EF4-FFF2-40B4-BE49-F238E27FC236}">
                <a16:creationId xmlns:a16="http://schemas.microsoft.com/office/drawing/2014/main" id="{830BF341-C250-4CB9-A0E5-41CDE7D0F095}"/>
              </a:ext>
            </a:extLst>
          </p:cNvPr>
          <p:cNvSpPr>
            <a:spLocks noGrp="1"/>
          </p:cNvSpPr>
          <p:nvPr>
            <p:ph type="body" idx="13"/>
          </p:nvPr>
        </p:nvSpPr>
        <p:spPr/>
        <p:txBody>
          <a:bodyPr/>
          <a:lstStyle/>
          <a:p>
            <a:r>
              <a:rPr lang="it-IT" dirty="0"/>
              <a:t>Commissione Europea</a:t>
            </a:r>
          </a:p>
        </p:txBody>
      </p:sp>
      <p:sp>
        <p:nvSpPr>
          <p:cNvPr id="3" name="Titolo 2">
            <a:extLst>
              <a:ext uri="{FF2B5EF4-FFF2-40B4-BE49-F238E27FC236}">
                <a16:creationId xmlns:a16="http://schemas.microsoft.com/office/drawing/2014/main" id="{986E4F0B-F208-4D31-B9F2-6AC7917D608C}"/>
              </a:ext>
            </a:extLst>
          </p:cNvPr>
          <p:cNvSpPr>
            <a:spLocks noGrp="1"/>
          </p:cNvSpPr>
          <p:nvPr>
            <p:ph type="title"/>
          </p:nvPr>
        </p:nvSpPr>
        <p:spPr>
          <a:xfrm>
            <a:off x="481014" y="167865"/>
            <a:ext cx="8162924" cy="444406"/>
          </a:xfrm>
        </p:spPr>
        <p:txBody>
          <a:bodyPr/>
          <a:lstStyle/>
          <a:p>
            <a:r>
              <a:rPr lang="it-IT" dirty="0"/>
              <a:t>Il contesto di riferimento</a:t>
            </a:r>
            <a:br>
              <a:rPr lang="it-IT" dirty="0"/>
            </a:br>
            <a:endParaRPr lang="it-IT" dirty="0"/>
          </a:p>
        </p:txBody>
      </p:sp>
      <p:sp>
        <p:nvSpPr>
          <p:cNvPr id="7" name="CasellaDiTesto 6">
            <a:extLst>
              <a:ext uri="{FF2B5EF4-FFF2-40B4-BE49-F238E27FC236}">
                <a16:creationId xmlns:a16="http://schemas.microsoft.com/office/drawing/2014/main" id="{58C9D70A-1D2C-47C0-B715-714353377CF8}"/>
              </a:ext>
            </a:extLst>
          </p:cNvPr>
          <p:cNvSpPr txBox="1"/>
          <p:nvPr/>
        </p:nvSpPr>
        <p:spPr>
          <a:xfrm>
            <a:off x="500063" y="1387424"/>
            <a:ext cx="4911522" cy="4832092"/>
          </a:xfrm>
          <a:prstGeom prst="rect">
            <a:avLst/>
          </a:prstGeom>
          <a:noFill/>
        </p:spPr>
        <p:txBody>
          <a:bodyPr wrap="square">
            <a:spAutoFit/>
          </a:bodyPr>
          <a:lstStyle/>
          <a:p>
            <a:r>
              <a:rPr lang="it-IT" sz="1400" dirty="0"/>
              <a:t>«BlackRock, Fink non userà più il termine ESG perché troppo politicizzato»</a:t>
            </a:r>
          </a:p>
          <a:p>
            <a:r>
              <a:rPr lang="it-IT" sz="1400" dirty="0"/>
              <a:t>Nei giorni scorsi, in occasione dell’Aspen </a:t>
            </a:r>
            <a:r>
              <a:rPr lang="it-IT" sz="1400" dirty="0" err="1"/>
              <a:t>Ideas</a:t>
            </a:r>
            <a:r>
              <a:rPr lang="it-IT" sz="1400" dirty="0"/>
              <a:t> Festival, Larry Fink, Ceo di BlackRock, ha dichiarato di aver smesso di utilizzare il termine “ESG” per riferirsi agli investimenti sostenibili, a causa dell’estrema politicizzazione di tale espressione. Il capo del più grande asset manager del mondo ha tuttavia tranquillizzato subito il pubblico del festival di Aspen sottolineando che ciò non comporta un cambiamento nella posizione di BlackRock sugli investimenti responsabili. Non si tratta, quindi, di una presa di posizione contro l’ESG, bensì contro la strumentalizzazione della parola. </a:t>
            </a:r>
          </a:p>
          <a:p>
            <a:r>
              <a:rPr lang="it-IT" sz="1400" dirty="0"/>
              <a:t>Il termine ESG, che si riferisce a un concetto generico che comprende una serie di pratiche eticamente responsabili come il contenimento delle emissioni di CO e la tutela dei diritti dei lavoratori, è diventato sempre più divisivo negli Stati Uniti. Qui, infatti, i politici repubblicani nell’ultimo anno hanno sferrato attacchi continui agli investimenti sostenibili mentre gli stessi sono stati difesi dai democratici.</a:t>
            </a:r>
          </a:p>
          <a:p>
            <a:endParaRPr lang="it-IT" sz="1400" dirty="0"/>
          </a:p>
          <a:p>
            <a:endParaRPr lang="it-IT" sz="1400" dirty="0"/>
          </a:p>
        </p:txBody>
      </p:sp>
      <p:pic>
        <p:nvPicPr>
          <p:cNvPr id="12" name="Picture 2" descr="Larry Fink Defends His Embrace of E.S.G. - The New York Times">
            <a:extLst>
              <a:ext uri="{FF2B5EF4-FFF2-40B4-BE49-F238E27FC236}">
                <a16:creationId xmlns:a16="http://schemas.microsoft.com/office/drawing/2014/main" id="{A476728E-8C7D-4098-8616-C13BCF9E51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7724" y="2324529"/>
            <a:ext cx="3319450" cy="2208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6495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Elemento grafico 1">
            <a:extLst>
              <a:ext uri="{FF2B5EF4-FFF2-40B4-BE49-F238E27FC236}">
                <a16:creationId xmlns:a16="http://schemas.microsoft.com/office/drawing/2014/main" id="{A48F84D0-63E9-4706-BADA-FE9AFA52D180}"/>
              </a:ext>
            </a:extLst>
          </p:cNvPr>
          <p:cNvGrpSpPr/>
          <p:nvPr/>
        </p:nvGrpSpPr>
        <p:grpSpPr>
          <a:xfrm>
            <a:off x="159515" y="1157351"/>
            <a:ext cx="681095" cy="1755739"/>
            <a:chOff x="2680408" y="3820885"/>
            <a:chExt cx="715884" cy="1725759"/>
          </a:xfrm>
          <a:solidFill>
            <a:srgbClr val="E0DED8"/>
          </a:solidFill>
        </p:grpSpPr>
        <p:sp>
          <p:nvSpPr>
            <p:cNvPr id="10" name="Figura a mano libera 3">
              <a:extLst>
                <a:ext uri="{FF2B5EF4-FFF2-40B4-BE49-F238E27FC236}">
                  <a16:creationId xmlns:a16="http://schemas.microsoft.com/office/drawing/2014/main" id="{568C53E7-9514-442E-9986-75665D3E43B3}"/>
                </a:ext>
              </a:extLst>
            </p:cNvPr>
            <p:cNvSpPr/>
            <p:nvPr/>
          </p:nvSpPr>
          <p:spPr>
            <a:xfrm>
              <a:off x="2680408" y="4840392"/>
              <a:ext cx="715884" cy="706252"/>
            </a:xfrm>
            <a:custGeom>
              <a:avLst/>
              <a:gdLst>
                <a:gd name="connsiteX0" fmla="*/ 81654 w 715884"/>
                <a:gd name="connsiteY0" fmla="*/ 80377 h 706252"/>
                <a:gd name="connsiteX1" fmla="*/ 81654 w 715884"/>
                <a:gd name="connsiteY1" fmla="*/ 625924 h 706252"/>
                <a:gd name="connsiteX2" fmla="*/ 634523 w 715884"/>
                <a:gd name="connsiteY2" fmla="*/ 625924 h 706252"/>
                <a:gd name="connsiteX3" fmla="*/ 634523 w 715884"/>
                <a:gd name="connsiteY3" fmla="*/ 80377 h 706252"/>
                <a:gd name="connsiteX4" fmla="*/ 81654 w 715884"/>
                <a:gd name="connsiteY4" fmla="*/ 80377 h 706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5884" h="706252">
                  <a:moveTo>
                    <a:pt x="81654" y="80377"/>
                  </a:moveTo>
                  <a:cubicBezTo>
                    <a:pt x="-27218" y="187546"/>
                    <a:pt x="-27218" y="518755"/>
                    <a:pt x="81654" y="625924"/>
                  </a:cubicBezTo>
                  <a:cubicBezTo>
                    <a:pt x="190526" y="733028"/>
                    <a:pt x="525651" y="733028"/>
                    <a:pt x="634523" y="625924"/>
                  </a:cubicBezTo>
                  <a:cubicBezTo>
                    <a:pt x="743005" y="518755"/>
                    <a:pt x="743005" y="187546"/>
                    <a:pt x="634523" y="80377"/>
                  </a:cubicBezTo>
                  <a:cubicBezTo>
                    <a:pt x="525651" y="-26792"/>
                    <a:pt x="190526" y="-26792"/>
                    <a:pt x="81654" y="80377"/>
                  </a:cubicBezTo>
                </a:path>
              </a:pathLst>
            </a:custGeom>
            <a:grpFill/>
            <a:ln w="38100" cap="flat">
              <a:noFill/>
              <a:prstDash val="solid"/>
              <a:miter/>
            </a:ln>
          </p:spPr>
          <p:txBody>
            <a:bodyPr rtlCol="0" anchor="ctr"/>
            <a:lstStyle/>
            <a:p>
              <a:endParaRPr lang="it-IT"/>
            </a:p>
          </p:txBody>
        </p:sp>
        <p:sp>
          <p:nvSpPr>
            <p:cNvPr id="11" name="Figura a mano libera 6">
              <a:extLst>
                <a:ext uri="{FF2B5EF4-FFF2-40B4-BE49-F238E27FC236}">
                  <a16:creationId xmlns:a16="http://schemas.microsoft.com/office/drawing/2014/main" id="{7222B536-2377-4DD0-B966-B153AD8AE494}"/>
                </a:ext>
              </a:extLst>
            </p:cNvPr>
            <p:cNvSpPr/>
            <p:nvPr/>
          </p:nvSpPr>
          <p:spPr>
            <a:xfrm>
              <a:off x="2680408" y="3820885"/>
              <a:ext cx="715884" cy="706528"/>
            </a:xfrm>
            <a:custGeom>
              <a:avLst/>
              <a:gdLst>
                <a:gd name="connsiteX0" fmla="*/ 634523 w 715884"/>
                <a:gd name="connsiteY0" fmla="*/ 626152 h 706528"/>
                <a:gd name="connsiteX1" fmla="*/ 634523 w 715884"/>
                <a:gd name="connsiteY1" fmla="*/ 80670 h 706528"/>
                <a:gd name="connsiteX2" fmla="*/ 81654 w 715884"/>
                <a:gd name="connsiteY2" fmla="*/ 80670 h 706528"/>
                <a:gd name="connsiteX3" fmla="*/ 81654 w 715884"/>
                <a:gd name="connsiteY3" fmla="*/ 626152 h 706528"/>
                <a:gd name="connsiteX4" fmla="*/ 634523 w 715884"/>
                <a:gd name="connsiteY4" fmla="*/ 626152 h 7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5884" h="706528">
                  <a:moveTo>
                    <a:pt x="634523" y="626152"/>
                  </a:moveTo>
                  <a:cubicBezTo>
                    <a:pt x="743005" y="518592"/>
                    <a:pt x="743005" y="187839"/>
                    <a:pt x="634523" y="80670"/>
                  </a:cubicBezTo>
                  <a:cubicBezTo>
                    <a:pt x="525651" y="-26890"/>
                    <a:pt x="190526" y="-26890"/>
                    <a:pt x="81654" y="80670"/>
                  </a:cubicBezTo>
                  <a:cubicBezTo>
                    <a:pt x="-27218" y="187839"/>
                    <a:pt x="-27218" y="518592"/>
                    <a:pt x="81654" y="626152"/>
                  </a:cubicBezTo>
                  <a:cubicBezTo>
                    <a:pt x="190526" y="733321"/>
                    <a:pt x="525651" y="733321"/>
                    <a:pt x="634523" y="626152"/>
                  </a:cubicBezTo>
                </a:path>
              </a:pathLst>
            </a:custGeom>
            <a:grpFill/>
            <a:ln w="38100" cap="flat">
              <a:noFill/>
              <a:prstDash val="solid"/>
              <a:miter/>
            </a:ln>
          </p:spPr>
          <p:txBody>
            <a:bodyPr rtlCol="0" anchor="ctr"/>
            <a:lstStyle/>
            <a:p>
              <a:endParaRPr lang="it-IT" dirty="0"/>
            </a:p>
          </p:txBody>
        </p:sp>
      </p:grpSp>
      <p:sp>
        <p:nvSpPr>
          <p:cNvPr id="2" name="Segnaposto testo 1">
            <a:extLst>
              <a:ext uri="{FF2B5EF4-FFF2-40B4-BE49-F238E27FC236}">
                <a16:creationId xmlns:a16="http://schemas.microsoft.com/office/drawing/2014/main" id="{830BF341-C250-4CB9-A0E5-41CDE7D0F095}"/>
              </a:ext>
            </a:extLst>
          </p:cNvPr>
          <p:cNvSpPr>
            <a:spLocks noGrp="1"/>
          </p:cNvSpPr>
          <p:nvPr>
            <p:ph type="body" idx="13"/>
          </p:nvPr>
        </p:nvSpPr>
        <p:spPr/>
        <p:txBody>
          <a:bodyPr/>
          <a:lstStyle/>
          <a:p>
            <a:r>
              <a:rPr lang="it-IT" dirty="0"/>
              <a:t>BCE</a:t>
            </a:r>
          </a:p>
        </p:txBody>
      </p:sp>
      <p:sp>
        <p:nvSpPr>
          <p:cNvPr id="3" name="Titolo 2">
            <a:extLst>
              <a:ext uri="{FF2B5EF4-FFF2-40B4-BE49-F238E27FC236}">
                <a16:creationId xmlns:a16="http://schemas.microsoft.com/office/drawing/2014/main" id="{986E4F0B-F208-4D31-B9F2-6AC7917D608C}"/>
              </a:ext>
            </a:extLst>
          </p:cNvPr>
          <p:cNvSpPr>
            <a:spLocks noGrp="1"/>
          </p:cNvSpPr>
          <p:nvPr>
            <p:ph type="title"/>
          </p:nvPr>
        </p:nvSpPr>
        <p:spPr>
          <a:xfrm>
            <a:off x="481013" y="167865"/>
            <a:ext cx="8162924" cy="444406"/>
          </a:xfrm>
        </p:spPr>
        <p:txBody>
          <a:bodyPr/>
          <a:lstStyle/>
          <a:p>
            <a:r>
              <a:rPr lang="it-IT" dirty="0"/>
              <a:t>Il contesto di riferimento</a:t>
            </a:r>
            <a:br>
              <a:rPr lang="it-IT" dirty="0"/>
            </a:br>
            <a:endParaRPr lang="it-IT" dirty="0"/>
          </a:p>
        </p:txBody>
      </p:sp>
      <p:sp>
        <p:nvSpPr>
          <p:cNvPr id="7" name="CasellaDiTesto 6">
            <a:extLst>
              <a:ext uri="{FF2B5EF4-FFF2-40B4-BE49-F238E27FC236}">
                <a16:creationId xmlns:a16="http://schemas.microsoft.com/office/drawing/2014/main" id="{58C9D70A-1D2C-47C0-B715-714353377CF8}"/>
              </a:ext>
            </a:extLst>
          </p:cNvPr>
          <p:cNvSpPr txBox="1"/>
          <p:nvPr/>
        </p:nvSpPr>
        <p:spPr>
          <a:xfrm>
            <a:off x="414512" y="1198193"/>
            <a:ext cx="4440121" cy="5047536"/>
          </a:xfrm>
          <a:prstGeom prst="rect">
            <a:avLst/>
          </a:prstGeom>
          <a:noFill/>
        </p:spPr>
        <p:txBody>
          <a:bodyPr wrap="square">
            <a:spAutoFit/>
          </a:bodyPr>
          <a:lstStyle/>
          <a:p>
            <a:r>
              <a:rPr lang="it-IT" sz="1400" dirty="0"/>
              <a:t>Membro del Comitato esecutivo della Banca Centrale Europea, Piero Cipollone</a:t>
            </a:r>
          </a:p>
          <a:p>
            <a:endParaRPr lang="it-IT" sz="1400" dirty="0"/>
          </a:p>
          <a:p>
            <a:pPr algn="just"/>
            <a:r>
              <a:rPr lang="it-IT" sz="1400" dirty="0"/>
              <a:t>«</a:t>
            </a:r>
            <a:r>
              <a:rPr lang="it-IT" sz="1400" i="1" dirty="0"/>
              <a:t>Spesso i decisori non sentono l'urgenza di compiere azioni perché l'impatto va oltre il loro interesse ad agire. È la tragedia dell'orizzonte breve. Ma ondate di calore, tempeste, degrado ambientale e perdita di biodiversità stanno facendo capire che il cambiamento climatico non è un fenomeno con effetti in un futuro remoto. Del resto, l'Europa è il continente che si è riscaldato di più al mondo dagli anni ’80. (…) </a:t>
            </a:r>
            <a:r>
              <a:rPr lang="it-IT" sz="1400" b="0" i="1" dirty="0">
                <a:solidFill>
                  <a:srgbClr val="333333"/>
                </a:solidFill>
                <a:effectLst/>
                <a:latin typeface="Roboto" panose="02000000000000000000" pitchFamily="2" charset="0"/>
              </a:rPr>
              <a:t>E per fare ciò è necessario investire il 3,5 percento del Pil dell'Ue”. Purtroppo si è creato un circolo vizioso perché la gestione delle continue emergenze riduce la capacità di investimento, ma ritardare la transizione è più costoso dell'agire oggi</a:t>
            </a:r>
            <a:r>
              <a:rPr lang="it-IT" sz="1400" b="0" i="0" dirty="0">
                <a:solidFill>
                  <a:srgbClr val="333333"/>
                </a:solidFill>
                <a:effectLst/>
                <a:latin typeface="Roboto" panose="02000000000000000000" pitchFamily="2" charset="0"/>
              </a:rPr>
              <a:t>. (…) </a:t>
            </a:r>
            <a:r>
              <a:rPr lang="it-IT" sz="1400" b="0" i="1" dirty="0">
                <a:solidFill>
                  <a:srgbClr val="333333"/>
                </a:solidFill>
                <a:effectLst/>
                <a:latin typeface="Roboto" panose="02000000000000000000" pitchFamily="2" charset="0"/>
              </a:rPr>
              <a:t>La Bce ha competenza nell'occuparsi di cambiamento climatico perché il suo obiettivo primario è garantire la stabilità dei prezzi, in particolare ha deciso di mantenere l'inflazione intorno al due percento. La stabilità genera risorse e investimenti per la transizione verde</a:t>
            </a:r>
            <a:r>
              <a:rPr lang="it-IT" sz="1400" i="1" dirty="0"/>
              <a:t>».</a:t>
            </a:r>
          </a:p>
          <a:p>
            <a:pPr algn="just"/>
            <a:endParaRPr lang="it-IT" sz="1400" dirty="0"/>
          </a:p>
          <a:p>
            <a:endParaRPr lang="it-IT" sz="1400" dirty="0"/>
          </a:p>
        </p:txBody>
      </p:sp>
      <p:pic>
        <p:nvPicPr>
          <p:cNvPr id="4" name="Picture 2" descr="Discorso di Piero Cipollone sul cambiamento climatico e la politica monetaria della BCE">
            <a:extLst>
              <a:ext uri="{FF2B5EF4-FFF2-40B4-BE49-F238E27FC236}">
                <a16:creationId xmlns:a16="http://schemas.microsoft.com/office/drawing/2014/main" id="{9CDEF864-8D86-4B4D-9D84-9B00A54EEC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4106" y="832284"/>
            <a:ext cx="4180379" cy="2351463"/>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a:extLst>
              <a:ext uri="{FF2B5EF4-FFF2-40B4-BE49-F238E27FC236}">
                <a16:creationId xmlns:a16="http://schemas.microsoft.com/office/drawing/2014/main" id="{545C4C18-4470-4B03-BF11-E38832FE7498}"/>
              </a:ext>
            </a:extLst>
          </p:cNvPr>
          <p:cNvPicPr>
            <a:picLocks noChangeAspect="1"/>
          </p:cNvPicPr>
          <p:nvPr/>
        </p:nvPicPr>
        <p:blipFill>
          <a:blip r:embed="rId3"/>
          <a:stretch>
            <a:fillRect/>
          </a:stretch>
        </p:blipFill>
        <p:spPr>
          <a:xfrm>
            <a:off x="4804106" y="3305571"/>
            <a:ext cx="4180379" cy="2779773"/>
          </a:xfrm>
          <a:prstGeom prst="rect">
            <a:avLst/>
          </a:prstGeom>
        </p:spPr>
      </p:pic>
    </p:spTree>
    <p:extLst>
      <p:ext uri="{BB962C8B-B14F-4D97-AF65-F5344CB8AC3E}">
        <p14:creationId xmlns:p14="http://schemas.microsoft.com/office/powerpoint/2010/main" val="969032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2" descr="Crisi energetica in Europa: i rischi della guerra in Ucraina">
            <a:extLst>
              <a:ext uri="{FF2B5EF4-FFF2-40B4-BE49-F238E27FC236}">
                <a16:creationId xmlns:a16="http://schemas.microsoft.com/office/drawing/2014/main" id="{F253A1D0-E1ED-4214-9354-079AA10306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5994" y="2575107"/>
            <a:ext cx="4184688" cy="2353887"/>
          </a:xfrm>
          <a:prstGeom prst="rect">
            <a:avLst/>
          </a:prstGeom>
          <a:noFill/>
          <a:extLst>
            <a:ext uri="{909E8E84-426E-40DD-AFC4-6F175D3DCCD1}">
              <a14:hiddenFill xmlns:a14="http://schemas.microsoft.com/office/drawing/2010/main">
                <a:solidFill>
                  <a:srgbClr val="FFFFFF"/>
                </a:solidFill>
              </a14:hiddenFill>
            </a:ext>
          </a:extLst>
        </p:spPr>
      </p:pic>
      <p:pic>
        <p:nvPicPr>
          <p:cNvPr id="217092" name="Picture 4" descr="STUDI - Guerra in Ucraina: rischio di 'scacco matto energetico' in cinque  mosse - Confartigianato Imprese">
            <a:extLst>
              <a:ext uri="{FF2B5EF4-FFF2-40B4-BE49-F238E27FC236}">
                <a16:creationId xmlns:a16="http://schemas.microsoft.com/office/drawing/2014/main" id="{B6E531EE-323B-4819-AD7D-B07CFCF30C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2768" y="472686"/>
            <a:ext cx="4501014" cy="1929006"/>
          </a:xfrm>
          <a:prstGeom prst="rect">
            <a:avLst/>
          </a:prstGeom>
          <a:noFill/>
          <a:extLst>
            <a:ext uri="{909E8E84-426E-40DD-AFC4-6F175D3DCCD1}">
              <a14:hiddenFill xmlns:a14="http://schemas.microsoft.com/office/drawing/2010/main">
                <a:solidFill>
                  <a:srgbClr val="FFFFFF"/>
                </a:solidFill>
              </a14:hiddenFill>
            </a:ext>
          </a:extLst>
        </p:spPr>
      </p:pic>
      <p:pic>
        <p:nvPicPr>
          <p:cNvPr id="217094" name="Picture 6" descr="Polizia tedesca: Greta Thunberg e gli attivisti sono stati identificati e  rilasciati, non arrestati">
            <a:extLst>
              <a:ext uri="{FF2B5EF4-FFF2-40B4-BE49-F238E27FC236}">
                <a16:creationId xmlns:a16="http://schemas.microsoft.com/office/drawing/2014/main" id="{8AF46C2D-63BB-48D3-9A7A-9AC4707964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715789"/>
            <a:ext cx="4189615" cy="3142211"/>
          </a:xfrm>
          <a:prstGeom prst="rect">
            <a:avLst/>
          </a:prstGeom>
          <a:noFill/>
          <a:extLst>
            <a:ext uri="{909E8E84-426E-40DD-AFC4-6F175D3DCCD1}">
              <a14:hiddenFill xmlns:a14="http://schemas.microsoft.com/office/drawing/2010/main">
                <a:solidFill>
                  <a:srgbClr val="FFFFFF"/>
                </a:solidFill>
              </a14:hiddenFill>
            </a:ext>
          </a:extLst>
        </p:spPr>
      </p:pic>
      <p:pic>
        <p:nvPicPr>
          <p:cNvPr id="217096" name="Picture 8" descr="Banca d'Italia - Finanza sostenibile">
            <a:extLst>
              <a:ext uri="{FF2B5EF4-FFF2-40B4-BE49-F238E27FC236}">
                <a16:creationId xmlns:a16="http://schemas.microsoft.com/office/drawing/2014/main" id="{12FED637-1F18-49A6-BFDA-18AD3531A2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306" y="698622"/>
            <a:ext cx="2500741" cy="2500741"/>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904B0809-B462-4221-947C-FD0A8E06C86F}"/>
              </a:ext>
            </a:extLst>
          </p:cNvPr>
          <p:cNvSpPr txBox="1"/>
          <p:nvPr/>
        </p:nvSpPr>
        <p:spPr>
          <a:xfrm>
            <a:off x="4189614" y="5871462"/>
            <a:ext cx="4954385" cy="646331"/>
          </a:xfrm>
          <a:prstGeom prst="rect">
            <a:avLst/>
          </a:prstGeom>
          <a:solidFill>
            <a:schemeClr val="bg1"/>
          </a:solidFill>
        </p:spPr>
        <p:txBody>
          <a:bodyPr wrap="square">
            <a:spAutoFit/>
          </a:bodyPr>
          <a:lstStyle/>
          <a:p>
            <a:pPr algn="ctr"/>
            <a:r>
              <a:rPr lang="it-IT" b="1" dirty="0"/>
              <a:t>ESG? Oggi vuol dire anche</a:t>
            </a:r>
          </a:p>
          <a:p>
            <a:pPr algn="ctr"/>
            <a:r>
              <a:rPr lang="it-IT" b="1" dirty="0">
                <a:solidFill>
                  <a:srgbClr val="00AE65"/>
                </a:solidFill>
              </a:rPr>
              <a:t>«Energy, Security, </a:t>
            </a:r>
            <a:r>
              <a:rPr lang="it-IT" b="1" dirty="0" err="1">
                <a:solidFill>
                  <a:srgbClr val="00AE65"/>
                </a:solidFill>
              </a:rPr>
              <a:t>Geopolitics</a:t>
            </a:r>
            <a:r>
              <a:rPr lang="it-IT" b="1" dirty="0">
                <a:solidFill>
                  <a:srgbClr val="00AE65"/>
                </a:solidFill>
              </a:rPr>
              <a:t>»</a:t>
            </a:r>
          </a:p>
        </p:txBody>
      </p:sp>
      <p:sp>
        <p:nvSpPr>
          <p:cNvPr id="11" name="Google Shape;230;p8">
            <a:extLst>
              <a:ext uri="{FF2B5EF4-FFF2-40B4-BE49-F238E27FC236}">
                <a16:creationId xmlns:a16="http://schemas.microsoft.com/office/drawing/2014/main" id="{044FF53F-DB30-4C8E-8960-F032ABC67BB6}"/>
              </a:ext>
            </a:extLst>
          </p:cNvPr>
          <p:cNvSpPr txBox="1">
            <a:spLocks/>
          </p:cNvSpPr>
          <p:nvPr/>
        </p:nvSpPr>
        <p:spPr>
          <a:xfrm>
            <a:off x="250272" y="65876"/>
            <a:ext cx="8643456" cy="102073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42857"/>
              </a:lnSpc>
              <a:spcBef>
                <a:spcPts val="0"/>
              </a:spcBef>
              <a:spcAft>
                <a:spcPts val="0"/>
              </a:spcAft>
              <a:buClr>
                <a:schemeClr val="dk2"/>
              </a:buClr>
              <a:buSzPts val="2800"/>
              <a:buFont typeface="Arial"/>
              <a:buNone/>
              <a:defRPr sz="2800" b="1"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2600" b="1" i="0" u="none" strike="noStrike" kern="0" cap="none" spc="0" normalizeH="0" baseline="0" noProof="0" dirty="0">
                <a:ln>
                  <a:noFill/>
                </a:ln>
                <a:solidFill>
                  <a:srgbClr val="005157"/>
                </a:solidFill>
                <a:effectLst/>
                <a:uLnTx/>
                <a:uFillTx/>
                <a:latin typeface="+mn-lt"/>
                <a:sym typeface="Arial"/>
              </a:rPr>
              <a:t>Il contesto di riferimento</a:t>
            </a:r>
          </a:p>
        </p:txBody>
      </p:sp>
      <p:pic>
        <p:nvPicPr>
          <p:cNvPr id="2" name="Immagine 1">
            <a:extLst>
              <a:ext uri="{FF2B5EF4-FFF2-40B4-BE49-F238E27FC236}">
                <a16:creationId xmlns:a16="http://schemas.microsoft.com/office/drawing/2014/main" id="{EFE1C542-F104-4247-8502-CAF232BA9476}"/>
              </a:ext>
            </a:extLst>
          </p:cNvPr>
          <p:cNvPicPr>
            <a:picLocks noChangeAspect="1"/>
          </p:cNvPicPr>
          <p:nvPr/>
        </p:nvPicPr>
        <p:blipFill>
          <a:blip r:embed="rId6"/>
          <a:stretch>
            <a:fillRect/>
          </a:stretch>
        </p:blipFill>
        <p:spPr>
          <a:xfrm>
            <a:off x="6249044" y="3782568"/>
            <a:ext cx="2894955" cy="1929006"/>
          </a:xfrm>
          <a:prstGeom prst="rect">
            <a:avLst/>
          </a:prstGeom>
        </p:spPr>
      </p:pic>
    </p:spTree>
    <p:extLst>
      <p:ext uri="{BB962C8B-B14F-4D97-AF65-F5344CB8AC3E}">
        <p14:creationId xmlns:p14="http://schemas.microsoft.com/office/powerpoint/2010/main" val="2165215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367C52B5-F877-44B3-AD39-50216229FF8D}"/>
              </a:ext>
            </a:extLst>
          </p:cNvPr>
          <p:cNvPicPr>
            <a:picLocks noChangeAspect="1"/>
          </p:cNvPicPr>
          <p:nvPr/>
        </p:nvPicPr>
        <p:blipFill>
          <a:blip r:embed="rId2"/>
          <a:stretch>
            <a:fillRect/>
          </a:stretch>
        </p:blipFill>
        <p:spPr>
          <a:xfrm>
            <a:off x="1065005" y="140371"/>
            <a:ext cx="8078995" cy="6608618"/>
          </a:xfrm>
          <a:prstGeom prst="rect">
            <a:avLst/>
          </a:prstGeom>
        </p:spPr>
      </p:pic>
      <p:pic>
        <p:nvPicPr>
          <p:cNvPr id="234498" name="Picture 2" descr="Difficoltà di attenzione – Centro IFI">
            <a:extLst>
              <a:ext uri="{FF2B5EF4-FFF2-40B4-BE49-F238E27FC236}">
                <a16:creationId xmlns:a16="http://schemas.microsoft.com/office/drawing/2014/main" id="{E76A520C-D085-466E-8A39-5C221CB3AF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383" y="223165"/>
            <a:ext cx="740352" cy="6802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Difficoltà di attenzione – Centro IFI">
            <a:extLst>
              <a:ext uri="{FF2B5EF4-FFF2-40B4-BE49-F238E27FC236}">
                <a16:creationId xmlns:a16="http://schemas.microsoft.com/office/drawing/2014/main" id="{78E78C4E-0C6B-4746-80A9-025150966E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3812" y="140371"/>
            <a:ext cx="740352" cy="680238"/>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0B6CEDEA-9FA1-46CA-8320-07FF0CF78185}"/>
              </a:ext>
            </a:extLst>
          </p:cNvPr>
          <p:cNvSpPr txBox="1"/>
          <p:nvPr/>
        </p:nvSpPr>
        <p:spPr>
          <a:xfrm>
            <a:off x="1354975" y="2385753"/>
            <a:ext cx="7439889" cy="1938992"/>
          </a:xfrm>
          <a:prstGeom prst="rect">
            <a:avLst/>
          </a:prstGeom>
          <a:noFill/>
        </p:spPr>
        <p:txBody>
          <a:bodyPr wrap="square" rtlCol="0">
            <a:spAutoFit/>
          </a:bodyPr>
          <a:lstStyle/>
          <a:p>
            <a:pPr algn="ctr"/>
            <a:r>
              <a:rPr lang="it-IT" sz="6000" b="1" dirty="0">
                <a:solidFill>
                  <a:srgbClr val="FF0000"/>
                </a:solidFill>
              </a:rPr>
              <a:t>369 miliardi </a:t>
            </a:r>
          </a:p>
          <a:p>
            <a:pPr algn="ctr"/>
            <a:r>
              <a:rPr lang="it-IT" sz="6000" b="1" dirty="0">
                <a:solidFill>
                  <a:srgbClr val="FF0000"/>
                </a:solidFill>
              </a:rPr>
              <a:t>per l’ambiente</a:t>
            </a:r>
          </a:p>
        </p:txBody>
      </p:sp>
    </p:spTree>
    <p:extLst>
      <p:ext uri="{BB962C8B-B14F-4D97-AF65-F5344CB8AC3E}">
        <p14:creationId xmlns:p14="http://schemas.microsoft.com/office/powerpoint/2010/main" val="3332369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ggetto 3" hidden="1">
            <a:extLst>
              <a:ext uri="{FF2B5EF4-FFF2-40B4-BE49-F238E27FC236}">
                <a16:creationId xmlns:a16="http://schemas.microsoft.com/office/drawing/2014/main" id="{4B5F8188-11BF-4479-876B-F03A55D13FBC}"/>
              </a:ext>
            </a:extLst>
          </p:cNvPr>
          <p:cNvGraphicFramePr>
            <a:graphicFrameLocks noChangeAspect="1"/>
          </p:cNvGraphicFramePr>
          <p:nvPr>
            <p:custDataLst>
              <p:tags r:id="rId2"/>
            </p:custDataLst>
          </p:nvPr>
        </p:nvGraphicFramePr>
        <p:xfrm>
          <a:off x="1144191" y="858441"/>
          <a:ext cx="1191" cy="1191"/>
        </p:xfrm>
        <a:graphic>
          <a:graphicData uri="http://schemas.openxmlformats.org/presentationml/2006/ole">
            <mc:AlternateContent xmlns:mc="http://schemas.openxmlformats.org/markup-compatibility/2006">
              <mc:Choice xmlns:v="urn:schemas-microsoft-com:vml" Requires="v">
                <p:oleObj spid="_x0000_s1027" name="Diapositiva think-cell" r:id="rId5" imgW="395" imgH="394" progId="TCLayout.ActiveDocument.1">
                  <p:embed/>
                </p:oleObj>
              </mc:Choice>
              <mc:Fallback>
                <p:oleObj name="Diapositiva think-cell" r:id="rId5" imgW="395" imgH="394" progId="TCLayout.ActiveDocument.1">
                  <p:embed/>
                  <p:pic>
                    <p:nvPicPr>
                      <p:cNvPr id="4" name="Oggetto 3" hidden="1">
                        <a:extLst>
                          <a:ext uri="{FF2B5EF4-FFF2-40B4-BE49-F238E27FC236}">
                            <a16:creationId xmlns:a16="http://schemas.microsoft.com/office/drawing/2014/main" id="{4B5F8188-11BF-4479-876B-F03A55D13FBC}"/>
                          </a:ext>
                        </a:extLst>
                      </p:cNvPr>
                      <p:cNvPicPr/>
                      <p:nvPr/>
                    </p:nvPicPr>
                    <p:blipFill>
                      <a:blip r:embed="rId6"/>
                      <a:stretch>
                        <a:fillRect/>
                      </a:stretch>
                    </p:blipFill>
                    <p:spPr>
                      <a:xfrm>
                        <a:off x="1144191" y="858441"/>
                        <a:ext cx="1191" cy="1191"/>
                      </a:xfrm>
                      <a:prstGeom prst="rect">
                        <a:avLst/>
                      </a:prstGeom>
                    </p:spPr>
                  </p:pic>
                </p:oleObj>
              </mc:Fallback>
            </mc:AlternateContent>
          </a:graphicData>
        </a:graphic>
      </p:graphicFrame>
      <p:sp>
        <p:nvSpPr>
          <p:cNvPr id="3" name="Rettangolo 2" hidden="1">
            <a:extLst>
              <a:ext uri="{FF2B5EF4-FFF2-40B4-BE49-F238E27FC236}">
                <a16:creationId xmlns:a16="http://schemas.microsoft.com/office/drawing/2014/main" id="{F9B31B7E-ABF0-414D-8DDE-52ADA83991F4}"/>
              </a:ext>
            </a:extLst>
          </p:cNvPr>
          <p:cNvSpPr/>
          <p:nvPr>
            <p:custDataLst>
              <p:tags r:id="rId3"/>
            </p:custDataLst>
          </p:nvPr>
        </p:nvSpPr>
        <p:spPr>
          <a:xfrm>
            <a:off x="1143000" y="85725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it-IT" b="1"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3" name="Text Placeholder 3">
            <a:extLst>
              <a:ext uri="{FF2B5EF4-FFF2-40B4-BE49-F238E27FC236}">
                <a16:creationId xmlns:a16="http://schemas.microsoft.com/office/drawing/2014/main" id="{98BF94E9-16ED-4C7F-99E3-2860AAF8F9C0}"/>
              </a:ext>
            </a:extLst>
          </p:cNvPr>
          <p:cNvSpPr txBox="1">
            <a:spLocks/>
          </p:cNvSpPr>
          <p:nvPr/>
        </p:nvSpPr>
        <p:spPr>
          <a:xfrm>
            <a:off x="8176688" y="3472038"/>
            <a:ext cx="860238" cy="4850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675" kern="0" dirty="0">
                <a:solidFill>
                  <a:schemeClr val="tx1"/>
                </a:solidFill>
                <a:cs typeface="Calibri Light" panose="020F0302020204030204" pitchFamily="34" charset="0"/>
              </a:rPr>
              <a:t>Final report </a:t>
            </a:r>
            <a:r>
              <a:rPr lang="en-US" sz="788" b="1" kern="0" dirty="0">
                <a:solidFill>
                  <a:schemeClr val="tx1"/>
                </a:solidFill>
                <a:cs typeface="Calibri Light" panose="020F0302020204030204" pitchFamily="34" charset="0"/>
              </a:rPr>
              <a:t>RTS </a:t>
            </a:r>
            <a:r>
              <a:rPr lang="en-US" sz="675" kern="0" dirty="0">
                <a:solidFill>
                  <a:schemeClr val="tx1"/>
                </a:solidFill>
                <a:cs typeface="Calibri Light" panose="020F0302020204030204" pitchFamily="34" charset="0"/>
              </a:rPr>
              <a:t> </a:t>
            </a:r>
            <a:r>
              <a:rPr lang="it-IT" sz="788" b="1" kern="0" dirty="0" err="1">
                <a:solidFill>
                  <a:schemeClr val="tx1"/>
                </a:solidFill>
                <a:cs typeface="Calibri Light" panose="020F0302020204030204" pitchFamily="34" charset="0"/>
              </a:rPr>
              <a:t>Taxonomy-related</a:t>
            </a:r>
            <a:r>
              <a:rPr lang="it-IT" sz="788" b="1" kern="0" dirty="0">
                <a:solidFill>
                  <a:schemeClr val="tx1"/>
                </a:solidFill>
                <a:cs typeface="Calibri Light" panose="020F0302020204030204" pitchFamily="34" charset="0"/>
              </a:rPr>
              <a:t> sustainability disclosure</a:t>
            </a:r>
            <a:endParaRPr lang="en-US" sz="788" b="1" kern="0" dirty="0">
              <a:solidFill>
                <a:schemeClr val="tx1"/>
              </a:solidFill>
              <a:cs typeface="Calibri Light" panose="020F0302020204030204" pitchFamily="34" charset="0"/>
            </a:endParaRPr>
          </a:p>
        </p:txBody>
      </p:sp>
      <p:sp>
        <p:nvSpPr>
          <p:cNvPr id="15" name="Text Placeholder 3">
            <a:extLst>
              <a:ext uri="{FF2B5EF4-FFF2-40B4-BE49-F238E27FC236}">
                <a16:creationId xmlns:a16="http://schemas.microsoft.com/office/drawing/2014/main" id="{EBA8DC0F-CE7E-45C5-B68A-7BC3B99040F6}"/>
              </a:ext>
            </a:extLst>
          </p:cNvPr>
          <p:cNvSpPr txBox="1">
            <a:spLocks/>
          </p:cNvSpPr>
          <p:nvPr/>
        </p:nvSpPr>
        <p:spPr>
          <a:xfrm>
            <a:off x="4473113" y="1888101"/>
            <a:ext cx="1393315" cy="73648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algn="l" defTabSz="457189">
              <a:spcBef>
                <a:spcPct val="20000"/>
              </a:spcBef>
              <a:defRPr/>
            </a:pPr>
            <a:r>
              <a:rPr lang="it-IT" sz="675" kern="0" dirty="0">
                <a:solidFill>
                  <a:schemeClr val="tx1"/>
                </a:solidFill>
                <a:cs typeface="Calibri Light" panose="020F0302020204030204" pitchFamily="34" charset="0"/>
              </a:rPr>
              <a:t>Report finale congiunto sugli standard (RTS) di </a:t>
            </a:r>
            <a:r>
              <a:rPr lang="it-IT" sz="788" b="1" kern="0" dirty="0">
                <a:solidFill>
                  <a:schemeClr val="tx1"/>
                </a:solidFill>
                <a:cs typeface="Calibri Light" panose="020F0302020204030204" pitchFamily="34" charset="0"/>
              </a:rPr>
              <a:t>disclosure ESG (SFDR) </a:t>
            </a:r>
            <a:r>
              <a:rPr lang="it-IT" sz="675" kern="0" dirty="0">
                <a:solidFill>
                  <a:schemeClr val="tx1"/>
                </a:solidFill>
                <a:cs typeface="Calibri Light" panose="020F0302020204030204" pitchFamily="34" charset="0"/>
              </a:rPr>
              <a:t>per i partecipanti </a:t>
            </a:r>
            <a:br>
              <a:rPr lang="it-IT" sz="675" kern="0" dirty="0">
                <a:solidFill>
                  <a:schemeClr val="tx1"/>
                </a:solidFill>
                <a:cs typeface="Calibri Light" panose="020F0302020204030204" pitchFamily="34" charset="0"/>
              </a:rPr>
            </a:br>
            <a:r>
              <a:rPr lang="it-IT" sz="675" kern="0" dirty="0">
                <a:solidFill>
                  <a:schemeClr val="tx1"/>
                </a:solidFill>
                <a:cs typeface="Calibri Light" panose="020F0302020204030204" pitchFamily="34" charset="0"/>
              </a:rPr>
              <a:t>ai mercati finanziari</a:t>
            </a:r>
            <a:endParaRPr lang="en-US" sz="788" kern="0" dirty="0">
              <a:solidFill>
                <a:schemeClr val="tx1"/>
              </a:solidFill>
              <a:cs typeface="Calibri Light" panose="020F0302020204030204" pitchFamily="34" charset="0"/>
            </a:endParaRPr>
          </a:p>
        </p:txBody>
      </p:sp>
      <p:sp>
        <p:nvSpPr>
          <p:cNvPr id="16" name="Text Placeholder 3">
            <a:extLst>
              <a:ext uri="{FF2B5EF4-FFF2-40B4-BE49-F238E27FC236}">
                <a16:creationId xmlns:a16="http://schemas.microsoft.com/office/drawing/2014/main" id="{423AE89E-D8BF-4936-9894-1A6C4C8D76B0}"/>
              </a:ext>
            </a:extLst>
          </p:cNvPr>
          <p:cNvSpPr txBox="1">
            <a:spLocks/>
          </p:cNvSpPr>
          <p:nvPr/>
        </p:nvSpPr>
        <p:spPr>
          <a:xfrm>
            <a:off x="3728711" y="3199766"/>
            <a:ext cx="1243200" cy="77463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algn="l" defTabSz="457189">
              <a:spcBef>
                <a:spcPct val="20000"/>
              </a:spcBef>
              <a:defRPr/>
            </a:pPr>
            <a:r>
              <a:rPr lang="it-IT" sz="675" kern="0" dirty="0" err="1">
                <a:solidFill>
                  <a:schemeClr val="tx1"/>
                </a:solidFill>
                <a:cs typeface="Calibri Light" panose="020F0302020204030204" pitchFamily="34" charset="0"/>
              </a:rPr>
              <a:t>Discussion</a:t>
            </a:r>
            <a:r>
              <a:rPr lang="it-IT" sz="675" kern="0" dirty="0">
                <a:solidFill>
                  <a:schemeClr val="tx1"/>
                </a:solidFill>
                <a:cs typeface="Calibri Light" panose="020F0302020204030204" pitchFamily="34" charset="0"/>
              </a:rPr>
              <a:t> Paper (con </a:t>
            </a:r>
            <a:r>
              <a:rPr lang="it-IT" sz="675" kern="0" dirty="0" err="1">
                <a:solidFill>
                  <a:schemeClr val="tx1"/>
                </a:solidFill>
                <a:cs typeface="Calibri Light" panose="020F0302020204030204" pitchFamily="34" charset="0"/>
              </a:rPr>
              <a:t>final</a:t>
            </a:r>
            <a:r>
              <a:rPr lang="it-IT" sz="675" kern="0" dirty="0">
                <a:solidFill>
                  <a:schemeClr val="tx1"/>
                </a:solidFill>
                <a:cs typeface="Calibri Light" panose="020F0302020204030204" pitchFamily="34" charset="0"/>
              </a:rPr>
              <a:t> report 06/2021) sulla </a:t>
            </a:r>
            <a:r>
              <a:rPr lang="it-IT" sz="788" b="1" kern="0" dirty="0">
                <a:solidFill>
                  <a:schemeClr val="tx1"/>
                </a:solidFill>
                <a:cs typeface="Calibri Light" panose="020F0302020204030204" pitchFamily="34" charset="0"/>
              </a:rPr>
              <a:t>gestione e supervisione dei rischi ESG</a:t>
            </a:r>
          </a:p>
          <a:p>
            <a:pPr algn="l" defTabSz="457189">
              <a:spcBef>
                <a:spcPct val="20000"/>
              </a:spcBef>
              <a:defRPr/>
            </a:pPr>
            <a:r>
              <a:rPr lang="it-IT" sz="675" kern="0" dirty="0">
                <a:solidFill>
                  <a:schemeClr val="tx1"/>
                </a:solidFill>
                <a:cs typeface="Calibri Light" panose="020F0302020204030204" pitchFamily="34" charset="0"/>
              </a:rPr>
              <a:t>(1° mandato Action Plan)</a:t>
            </a:r>
            <a:endParaRPr lang="en-US" sz="675" kern="0" dirty="0">
              <a:solidFill>
                <a:schemeClr val="tx1"/>
              </a:solidFill>
              <a:cs typeface="Calibri Light" panose="020F0302020204030204" pitchFamily="34" charset="0"/>
            </a:endParaRPr>
          </a:p>
        </p:txBody>
      </p:sp>
      <p:sp>
        <p:nvSpPr>
          <p:cNvPr id="24" name="Parentesi graffa aperta 23">
            <a:extLst>
              <a:ext uri="{FF2B5EF4-FFF2-40B4-BE49-F238E27FC236}">
                <a16:creationId xmlns:a16="http://schemas.microsoft.com/office/drawing/2014/main" id="{AED8AE63-7320-4F47-AF9E-8A75F9FF113B}"/>
              </a:ext>
            </a:extLst>
          </p:cNvPr>
          <p:cNvSpPr/>
          <p:nvPr/>
        </p:nvSpPr>
        <p:spPr>
          <a:xfrm rot="5400000">
            <a:off x="2606640" y="226099"/>
            <a:ext cx="78887" cy="2511346"/>
          </a:xfrm>
          <a:prstGeom prst="leftBrace">
            <a:avLst/>
          </a:prstGeom>
          <a:ln>
            <a:solidFill>
              <a:srgbClr val="00AE6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sz="1200">
              <a:cs typeface="Calibri Light" panose="020F0302020204030204" pitchFamily="34" charset="0"/>
            </a:endParaRPr>
          </a:p>
        </p:txBody>
      </p:sp>
      <p:sp>
        <p:nvSpPr>
          <p:cNvPr id="25" name="Parentesi graffa aperta 24">
            <a:extLst>
              <a:ext uri="{FF2B5EF4-FFF2-40B4-BE49-F238E27FC236}">
                <a16:creationId xmlns:a16="http://schemas.microsoft.com/office/drawing/2014/main" id="{D10B59A2-1F2C-43F6-A522-426667F5F160}"/>
              </a:ext>
            </a:extLst>
          </p:cNvPr>
          <p:cNvSpPr/>
          <p:nvPr/>
        </p:nvSpPr>
        <p:spPr>
          <a:xfrm rot="5400000">
            <a:off x="6489342" y="-915545"/>
            <a:ext cx="78875" cy="4794620"/>
          </a:xfrm>
          <a:prstGeom prst="leftBrace">
            <a:avLst/>
          </a:prstGeom>
          <a:ln>
            <a:solidFill>
              <a:srgbClr val="00AE6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sz="1200">
              <a:cs typeface="Calibri Light" panose="020F0302020204030204" pitchFamily="34" charset="0"/>
            </a:endParaRPr>
          </a:p>
        </p:txBody>
      </p:sp>
      <p:sp>
        <p:nvSpPr>
          <p:cNvPr id="26" name="Rettangolo 25">
            <a:extLst>
              <a:ext uri="{FF2B5EF4-FFF2-40B4-BE49-F238E27FC236}">
                <a16:creationId xmlns:a16="http://schemas.microsoft.com/office/drawing/2014/main" id="{03E51475-7892-4490-A01A-C852BDE73E86}"/>
              </a:ext>
            </a:extLst>
          </p:cNvPr>
          <p:cNvSpPr/>
          <p:nvPr/>
        </p:nvSpPr>
        <p:spPr>
          <a:xfrm>
            <a:off x="-50006" y="1529550"/>
            <a:ext cx="1388167" cy="2827241"/>
          </a:xfrm>
          <a:prstGeom prst="rect">
            <a:avLst/>
          </a:prstGeom>
          <a:pattFill prst="wdDnDiag">
            <a:fgClr>
              <a:schemeClr val="bg1">
                <a:lumMod val="95000"/>
              </a:schemeClr>
            </a:fgClr>
            <a:bgClr>
              <a:schemeClr val="bg1"/>
            </a:bgClr>
          </a:patt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a:cs typeface="Calibri Light" panose="020F0302020204030204" pitchFamily="34" charset="0"/>
            </a:endParaRPr>
          </a:p>
        </p:txBody>
      </p:sp>
      <p:cxnSp>
        <p:nvCxnSpPr>
          <p:cNvPr id="27" name="Straight Connector 26">
            <a:extLst>
              <a:ext uri="{FF2B5EF4-FFF2-40B4-BE49-F238E27FC236}">
                <a16:creationId xmlns:a16="http://schemas.microsoft.com/office/drawing/2014/main" id="{5F7A685F-4BBD-4DDF-9261-91D271092F96}"/>
              </a:ext>
            </a:extLst>
          </p:cNvPr>
          <p:cNvCxnSpPr>
            <a:cxnSpLocks/>
          </p:cNvCxnSpPr>
          <p:nvPr/>
        </p:nvCxnSpPr>
        <p:spPr>
          <a:xfrm rot="5400000">
            <a:off x="6118128" y="3652803"/>
            <a:ext cx="1054381" cy="745"/>
          </a:xfrm>
          <a:prstGeom prst="line">
            <a:avLst/>
          </a:prstGeom>
          <a:noFill/>
          <a:ln w="19050" cap="flat" cmpd="sng" algn="ctr">
            <a:solidFill>
              <a:srgbClr val="00AE65"/>
            </a:solidFill>
            <a:prstDash val="solid"/>
            <a:miter lim="800000"/>
            <a:headEnd type="oval"/>
            <a:tailEnd type="oval"/>
          </a:ln>
          <a:effectLst/>
        </p:spPr>
      </p:cxnSp>
      <p:cxnSp>
        <p:nvCxnSpPr>
          <p:cNvPr id="28" name="Straight Connector 21">
            <a:extLst>
              <a:ext uri="{FF2B5EF4-FFF2-40B4-BE49-F238E27FC236}">
                <a16:creationId xmlns:a16="http://schemas.microsoft.com/office/drawing/2014/main" id="{AEEF302A-F8FE-483F-B609-F797A5D3BF93}"/>
              </a:ext>
            </a:extLst>
          </p:cNvPr>
          <p:cNvCxnSpPr>
            <a:cxnSpLocks/>
          </p:cNvCxnSpPr>
          <p:nvPr/>
        </p:nvCxnSpPr>
        <p:spPr>
          <a:xfrm rot="5400000">
            <a:off x="1594605" y="3652803"/>
            <a:ext cx="1054381" cy="745"/>
          </a:xfrm>
          <a:prstGeom prst="line">
            <a:avLst/>
          </a:prstGeom>
          <a:noFill/>
          <a:ln w="19050" cap="flat" cmpd="sng" algn="ctr">
            <a:solidFill>
              <a:srgbClr val="00AE65"/>
            </a:solidFill>
            <a:prstDash val="solid"/>
            <a:miter lim="800000"/>
            <a:headEnd type="oval"/>
            <a:tailEnd type="oval"/>
          </a:ln>
          <a:effectLst/>
        </p:spPr>
      </p:cxnSp>
      <p:cxnSp>
        <p:nvCxnSpPr>
          <p:cNvPr id="29" name="Straight Connector 29">
            <a:extLst>
              <a:ext uri="{FF2B5EF4-FFF2-40B4-BE49-F238E27FC236}">
                <a16:creationId xmlns:a16="http://schemas.microsoft.com/office/drawing/2014/main" id="{2C3577A3-D5DE-44B0-B297-AC001A61F212}"/>
              </a:ext>
            </a:extLst>
          </p:cNvPr>
          <p:cNvCxnSpPr>
            <a:cxnSpLocks/>
          </p:cNvCxnSpPr>
          <p:nvPr/>
        </p:nvCxnSpPr>
        <p:spPr>
          <a:xfrm rot="5400000">
            <a:off x="4602282" y="3652803"/>
            <a:ext cx="1054381" cy="745"/>
          </a:xfrm>
          <a:prstGeom prst="line">
            <a:avLst/>
          </a:prstGeom>
          <a:noFill/>
          <a:ln w="19050" cap="flat" cmpd="sng" algn="ctr">
            <a:solidFill>
              <a:srgbClr val="00AE65"/>
            </a:solidFill>
            <a:prstDash val="solid"/>
            <a:miter lim="800000"/>
            <a:headEnd type="oval"/>
            <a:tailEnd type="oval"/>
          </a:ln>
          <a:effectLst/>
        </p:spPr>
      </p:cxnSp>
      <p:cxnSp>
        <p:nvCxnSpPr>
          <p:cNvPr id="30" name="Straight Connector 29">
            <a:extLst>
              <a:ext uri="{FF2B5EF4-FFF2-40B4-BE49-F238E27FC236}">
                <a16:creationId xmlns:a16="http://schemas.microsoft.com/office/drawing/2014/main" id="{34E1683A-098C-4DB7-8B51-C75596EDC0EE}"/>
              </a:ext>
            </a:extLst>
          </p:cNvPr>
          <p:cNvCxnSpPr>
            <a:cxnSpLocks/>
          </p:cNvCxnSpPr>
          <p:nvPr/>
        </p:nvCxnSpPr>
        <p:spPr>
          <a:xfrm rot="5400000">
            <a:off x="3106857" y="3652803"/>
            <a:ext cx="1054381" cy="745"/>
          </a:xfrm>
          <a:prstGeom prst="line">
            <a:avLst/>
          </a:prstGeom>
          <a:noFill/>
          <a:ln w="19050" cap="flat" cmpd="sng" algn="ctr">
            <a:solidFill>
              <a:srgbClr val="00AE65"/>
            </a:solidFill>
            <a:prstDash val="solid"/>
            <a:miter lim="800000"/>
            <a:headEnd type="oval"/>
            <a:tailEnd type="oval"/>
          </a:ln>
          <a:effectLst/>
        </p:spPr>
      </p:cxnSp>
      <p:cxnSp>
        <p:nvCxnSpPr>
          <p:cNvPr id="31" name="Straight Connector 26">
            <a:extLst>
              <a:ext uri="{FF2B5EF4-FFF2-40B4-BE49-F238E27FC236}">
                <a16:creationId xmlns:a16="http://schemas.microsoft.com/office/drawing/2014/main" id="{3AEBFBDD-AB03-422E-BF57-704A6964DF1E}"/>
              </a:ext>
            </a:extLst>
          </p:cNvPr>
          <p:cNvCxnSpPr>
            <a:cxnSpLocks/>
          </p:cNvCxnSpPr>
          <p:nvPr/>
        </p:nvCxnSpPr>
        <p:spPr>
          <a:xfrm rot="5400000">
            <a:off x="7577985" y="3652803"/>
            <a:ext cx="1054381" cy="745"/>
          </a:xfrm>
          <a:prstGeom prst="line">
            <a:avLst/>
          </a:prstGeom>
          <a:noFill/>
          <a:ln w="19050" cap="flat" cmpd="sng" algn="ctr">
            <a:solidFill>
              <a:srgbClr val="00AE65"/>
            </a:solidFill>
            <a:prstDash val="solid"/>
            <a:miter lim="800000"/>
            <a:headEnd type="oval"/>
            <a:tailEnd type="oval"/>
          </a:ln>
          <a:effectLst/>
        </p:spPr>
      </p:cxnSp>
      <p:cxnSp>
        <p:nvCxnSpPr>
          <p:cNvPr id="32" name="Straight Connector 25">
            <a:extLst>
              <a:ext uri="{FF2B5EF4-FFF2-40B4-BE49-F238E27FC236}">
                <a16:creationId xmlns:a16="http://schemas.microsoft.com/office/drawing/2014/main" id="{D5F7FE0A-3C57-42C7-95B1-4CCC435E2A33}"/>
              </a:ext>
            </a:extLst>
          </p:cNvPr>
          <p:cNvCxnSpPr>
            <a:cxnSpLocks/>
          </p:cNvCxnSpPr>
          <p:nvPr/>
        </p:nvCxnSpPr>
        <p:spPr>
          <a:xfrm rot="5400000">
            <a:off x="2352969" y="2405028"/>
            <a:ext cx="1054381" cy="745"/>
          </a:xfrm>
          <a:prstGeom prst="line">
            <a:avLst/>
          </a:prstGeom>
          <a:noFill/>
          <a:ln w="19050" cap="flat" cmpd="sng" algn="ctr">
            <a:solidFill>
              <a:srgbClr val="00AE65"/>
            </a:solidFill>
            <a:prstDash val="solid"/>
            <a:miter lim="800000"/>
            <a:headEnd type="oval"/>
            <a:tailEnd type="oval"/>
          </a:ln>
          <a:effectLst/>
        </p:spPr>
      </p:cxnSp>
      <p:cxnSp>
        <p:nvCxnSpPr>
          <p:cNvPr id="33" name="Straight Connector 4">
            <a:extLst>
              <a:ext uri="{FF2B5EF4-FFF2-40B4-BE49-F238E27FC236}">
                <a16:creationId xmlns:a16="http://schemas.microsoft.com/office/drawing/2014/main" id="{A27E5F22-D9DE-4C64-9078-89C94BF0EAF4}"/>
              </a:ext>
            </a:extLst>
          </p:cNvPr>
          <p:cNvCxnSpPr>
            <a:cxnSpLocks/>
          </p:cNvCxnSpPr>
          <p:nvPr/>
        </p:nvCxnSpPr>
        <p:spPr>
          <a:xfrm rot="5400000">
            <a:off x="859308" y="2405028"/>
            <a:ext cx="1054381" cy="745"/>
          </a:xfrm>
          <a:prstGeom prst="line">
            <a:avLst/>
          </a:prstGeom>
          <a:noFill/>
          <a:ln w="19050" cap="flat" cmpd="sng" algn="ctr">
            <a:solidFill>
              <a:srgbClr val="00AE65"/>
            </a:solidFill>
            <a:prstDash val="solid"/>
            <a:miter lim="800000"/>
            <a:headEnd type="oval"/>
            <a:tailEnd type="oval"/>
          </a:ln>
          <a:effectLst/>
        </p:spPr>
      </p:cxnSp>
      <p:cxnSp>
        <p:nvCxnSpPr>
          <p:cNvPr id="34" name="Straight Connector 26">
            <a:extLst>
              <a:ext uri="{FF2B5EF4-FFF2-40B4-BE49-F238E27FC236}">
                <a16:creationId xmlns:a16="http://schemas.microsoft.com/office/drawing/2014/main" id="{F44A82D7-93E6-49F5-BD8A-1D5D007A3C96}"/>
              </a:ext>
            </a:extLst>
          </p:cNvPr>
          <p:cNvCxnSpPr>
            <a:cxnSpLocks/>
          </p:cNvCxnSpPr>
          <p:nvPr/>
        </p:nvCxnSpPr>
        <p:spPr>
          <a:xfrm rot="5400000">
            <a:off x="3853710" y="2405028"/>
            <a:ext cx="1054381" cy="745"/>
          </a:xfrm>
          <a:prstGeom prst="line">
            <a:avLst/>
          </a:prstGeom>
          <a:noFill/>
          <a:ln w="19050" cap="flat" cmpd="sng" algn="ctr">
            <a:solidFill>
              <a:srgbClr val="00AE65"/>
            </a:solidFill>
            <a:prstDash val="solid"/>
            <a:miter lim="800000"/>
            <a:headEnd type="oval"/>
            <a:tailEnd type="oval"/>
          </a:ln>
          <a:effectLst/>
        </p:spPr>
      </p:cxnSp>
      <p:cxnSp>
        <p:nvCxnSpPr>
          <p:cNvPr id="35" name="Straight Connector 26">
            <a:extLst>
              <a:ext uri="{FF2B5EF4-FFF2-40B4-BE49-F238E27FC236}">
                <a16:creationId xmlns:a16="http://schemas.microsoft.com/office/drawing/2014/main" id="{6DF78D97-4A44-4800-97EE-B955A0301570}"/>
              </a:ext>
            </a:extLst>
          </p:cNvPr>
          <p:cNvCxnSpPr>
            <a:cxnSpLocks/>
          </p:cNvCxnSpPr>
          <p:nvPr/>
        </p:nvCxnSpPr>
        <p:spPr>
          <a:xfrm rot="5400000">
            <a:off x="6825510" y="2405028"/>
            <a:ext cx="1054381" cy="745"/>
          </a:xfrm>
          <a:prstGeom prst="line">
            <a:avLst/>
          </a:prstGeom>
          <a:noFill/>
          <a:ln w="19050" cap="flat" cmpd="sng" algn="ctr">
            <a:solidFill>
              <a:srgbClr val="00AE65"/>
            </a:solidFill>
            <a:prstDash val="solid"/>
            <a:miter lim="800000"/>
            <a:headEnd type="oval"/>
            <a:tailEnd type="oval"/>
          </a:ln>
          <a:effectLst/>
        </p:spPr>
      </p:cxnSp>
      <p:cxnSp>
        <p:nvCxnSpPr>
          <p:cNvPr id="36" name="Straight Connector 26">
            <a:extLst>
              <a:ext uri="{FF2B5EF4-FFF2-40B4-BE49-F238E27FC236}">
                <a16:creationId xmlns:a16="http://schemas.microsoft.com/office/drawing/2014/main" id="{4175129D-83CD-4AE7-A66A-4A5D39828B78}"/>
              </a:ext>
            </a:extLst>
          </p:cNvPr>
          <p:cNvCxnSpPr>
            <a:cxnSpLocks/>
          </p:cNvCxnSpPr>
          <p:nvPr/>
        </p:nvCxnSpPr>
        <p:spPr>
          <a:xfrm rot="5400000">
            <a:off x="5339610" y="2405028"/>
            <a:ext cx="1054381" cy="745"/>
          </a:xfrm>
          <a:prstGeom prst="line">
            <a:avLst/>
          </a:prstGeom>
          <a:noFill/>
          <a:ln w="19050" cap="flat" cmpd="sng" algn="ctr">
            <a:solidFill>
              <a:srgbClr val="00AE65"/>
            </a:solidFill>
            <a:prstDash val="solid"/>
            <a:miter lim="800000"/>
            <a:headEnd type="oval"/>
            <a:tailEnd type="oval"/>
          </a:ln>
          <a:effectLst/>
        </p:spPr>
      </p:cxnSp>
      <p:cxnSp>
        <p:nvCxnSpPr>
          <p:cNvPr id="37" name="Straight Connector 2">
            <a:extLst>
              <a:ext uri="{FF2B5EF4-FFF2-40B4-BE49-F238E27FC236}">
                <a16:creationId xmlns:a16="http://schemas.microsoft.com/office/drawing/2014/main" id="{5D023E42-47C2-4EE2-B851-88C9129090B2}"/>
              </a:ext>
            </a:extLst>
          </p:cNvPr>
          <p:cNvCxnSpPr>
            <a:cxnSpLocks/>
          </p:cNvCxnSpPr>
          <p:nvPr/>
        </p:nvCxnSpPr>
        <p:spPr>
          <a:xfrm>
            <a:off x="1306091" y="3013617"/>
            <a:ext cx="7731579" cy="0"/>
          </a:xfrm>
          <a:prstGeom prst="line">
            <a:avLst/>
          </a:prstGeom>
          <a:noFill/>
          <a:ln w="19050" cap="flat" cmpd="sng" algn="ctr">
            <a:solidFill>
              <a:srgbClr val="FFFFFF">
                <a:lumMod val="50000"/>
              </a:srgbClr>
            </a:solidFill>
            <a:prstDash val="sysDot"/>
            <a:miter lim="800000"/>
            <a:headEnd type="oval"/>
            <a:tailEnd type="oval"/>
          </a:ln>
          <a:effectLst/>
        </p:spPr>
      </p:cxnSp>
      <p:sp>
        <p:nvSpPr>
          <p:cNvPr id="38" name="Oval 3">
            <a:extLst>
              <a:ext uri="{FF2B5EF4-FFF2-40B4-BE49-F238E27FC236}">
                <a16:creationId xmlns:a16="http://schemas.microsoft.com/office/drawing/2014/main" id="{48D6BB41-918C-41DB-AF7B-59625B4828CF}"/>
              </a:ext>
            </a:extLst>
          </p:cNvPr>
          <p:cNvSpPr/>
          <p:nvPr/>
        </p:nvSpPr>
        <p:spPr>
          <a:xfrm>
            <a:off x="1265189"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1050" b="1" kern="0" dirty="0">
              <a:solidFill>
                <a:srgbClr val="FFFFFF"/>
              </a:solidFill>
              <a:cs typeface="Calibri" panose="020F0502020204030204" pitchFamily="34" charset="0"/>
            </a:endParaRPr>
          </a:p>
        </p:txBody>
      </p:sp>
      <p:sp>
        <p:nvSpPr>
          <p:cNvPr id="39" name="Text Placeholder 3">
            <a:extLst>
              <a:ext uri="{FF2B5EF4-FFF2-40B4-BE49-F238E27FC236}">
                <a16:creationId xmlns:a16="http://schemas.microsoft.com/office/drawing/2014/main" id="{92334D62-8484-4915-96F1-B145AA1A7D5E}"/>
              </a:ext>
            </a:extLst>
          </p:cNvPr>
          <p:cNvSpPr txBox="1">
            <a:spLocks/>
          </p:cNvSpPr>
          <p:nvPr/>
        </p:nvSpPr>
        <p:spPr>
          <a:xfrm>
            <a:off x="5959013" y="1888101"/>
            <a:ext cx="1393315" cy="64998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algn="l" defTabSz="457189">
              <a:spcBef>
                <a:spcPct val="20000"/>
              </a:spcBef>
              <a:defRPr/>
            </a:pPr>
            <a:r>
              <a:rPr lang="it-IT" sz="675" kern="0" dirty="0" err="1">
                <a:solidFill>
                  <a:schemeClr val="tx1"/>
                </a:solidFill>
                <a:cs typeface="Calibri Light" panose="020F0302020204030204" pitchFamily="34" charset="0"/>
              </a:rPr>
              <a:t>Consultation</a:t>
            </a:r>
            <a:r>
              <a:rPr lang="it-IT" sz="675" kern="0" dirty="0">
                <a:solidFill>
                  <a:schemeClr val="tx1"/>
                </a:solidFill>
                <a:cs typeface="Calibri Light" panose="020F0302020204030204" pitchFamily="34" charset="0"/>
              </a:rPr>
              <a:t> Paper congiunto sugli standard (RTS)</a:t>
            </a:r>
            <a:r>
              <a:rPr lang="it-IT" sz="675" b="1" kern="0" dirty="0">
                <a:solidFill>
                  <a:schemeClr val="tx1"/>
                </a:solidFill>
                <a:cs typeface="Calibri Light" panose="020F0302020204030204" pitchFamily="34" charset="0"/>
              </a:rPr>
              <a:t> </a:t>
            </a:r>
            <a:r>
              <a:rPr lang="it-IT" sz="788" b="1" kern="0" dirty="0" err="1">
                <a:solidFill>
                  <a:schemeClr val="tx1"/>
                </a:solidFill>
                <a:cs typeface="Calibri Light" panose="020F0302020204030204" pitchFamily="34" charset="0"/>
              </a:rPr>
              <a:t>Taxonomy-related</a:t>
            </a:r>
            <a:r>
              <a:rPr lang="it-IT" sz="788" b="1" kern="0" dirty="0">
                <a:solidFill>
                  <a:schemeClr val="tx1"/>
                </a:solidFill>
                <a:cs typeface="Calibri Light" panose="020F0302020204030204" pitchFamily="34" charset="0"/>
              </a:rPr>
              <a:t> sustainability disclosure</a:t>
            </a:r>
            <a:endParaRPr lang="en-US" sz="825" b="1" kern="0" dirty="0">
              <a:solidFill>
                <a:schemeClr val="tx1"/>
              </a:solidFill>
              <a:cs typeface="Calibri Light" panose="020F0302020204030204" pitchFamily="34" charset="0"/>
            </a:endParaRPr>
          </a:p>
        </p:txBody>
      </p:sp>
      <p:sp>
        <p:nvSpPr>
          <p:cNvPr id="40" name="Oval 9">
            <a:extLst>
              <a:ext uri="{FF2B5EF4-FFF2-40B4-BE49-F238E27FC236}">
                <a16:creationId xmlns:a16="http://schemas.microsoft.com/office/drawing/2014/main" id="{EDC104BE-C3DE-47F8-99CF-0A693E5CD400}"/>
              </a:ext>
            </a:extLst>
          </p:cNvPr>
          <p:cNvSpPr/>
          <p:nvPr/>
        </p:nvSpPr>
        <p:spPr>
          <a:xfrm>
            <a:off x="2760494"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b="1" kern="0" dirty="0">
              <a:solidFill>
                <a:schemeClr val="bg1"/>
              </a:solidFill>
              <a:cs typeface="Calibri" panose="020F0502020204030204" pitchFamily="34" charset="0"/>
            </a:endParaRPr>
          </a:p>
        </p:txBody>
      </p:sp>
      <p:sp>
        <p:nvSpPr>
          <p:cNvPr id="41" name="Oval 14">
            <a:extLst>
              <a:ext uri="{FF2B5EF4-FFF2-40B4-BE49-F238E27FC236}">
                <a16:creationId xmlns:a16="http://schemas.microsoft.com/office/drawing/2014/main" id="{B9808F9E-E147-4CB2-9182-95EC9554BA29}"/>
              </a:ext>
            </a:extLst>
          </p:cNvPr>
          <p:cNvSpPr/>
          <p:nvPr/>
        </p:nvSpPr>
        <p:spPr>
          <a:xfrm>
            <a:off x="6524571" y="2885725"/>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b="1" kern="0" dirty="0">
              <a:solidFill>
                <a:schemeClr val="bg1"/>
              </a:solidFill>
              <a:cs typeface="Calibri" panose="020F0502020204030204" pitchFamily="34" charset="0"/>
            </a:endParaRPr>
          </a:p>
        </p:txBody>
      </p:sp>
      <p:sp>
        <p:nvSpPr>
          <p:cNvPr id="42" name="Oval 19">
            <a:extLst>
              <a:ext uri="{FF2B5EF4-FFF2-40B4-BE49-F238E27FC236}">
                <a16:creationId xmlns:a16="http://schemas.microsoft.com/office/drawing/2014/main" id="{86BDB442-70DE-4BDE-9628-42F162288739}"/>
              </a:ext>
            </a:extLst>
          </p:cNvPr>
          <p:cNvSpPr/>
          <p:nvPr/>
        </p:nvSpPr>
        <p:spPr>
          <a:xfrm>
            <a:off x="2012842"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b="1" kern="0" dirty="0">
              <a:solidFill>
                <a:schemeClr val="bg1"/>
              </a:solidFill>
              <a:cs typeface="Calibri Light" panose="020F0302020204030204" pitchFamily="34" charset="0"/>
            </a:endParaRPr>
          </a:p>
        </p:txBody>
      </p:sp>
      <p:sp>
        <p:nvSpPr>
          <p:cNvPr id="43" name="Oval 20">
            <a:extLst>
              <a:ext uri="{FF2B5EF4-FFF2-40B4-BE49-F238E27FC236}">
                <a16:creationId xmlns:a16="http://schemas.microsoft.com/office/drawing/2014/main" id="{9EB257EB-746B-4C79-A5DC-3B77D9B4DAAC}"/>
              </a:ext>
            </a:extLst>
          </p:cNvPr>
          <p:cNvSpPr/>
          <p:nvPr/>
        </p:nvSpPr>
        <p:spPr>
          <a:xfrm>
            <a:off x="5003452"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b="1" kern="0" dirty="0">
              <a:solidFill>
                <a:schemeClr val="bg1"/>
              </a:solidFill>
              <a:cs typeface="Calibri" panose="020F0502020204030204" pitchFamily="34" charset="0"/>
            </a:endParaRPr>
          </a:p>
        </p:txBody>
      </p:sp>
      <p:sp>
        <p:nvSpPr>
          <p:cNvPr id="44" name="Oval 20">
            <a:extLst>
              <a:ext uri="{FF2B5EF4-FFF2-40B4-BE49-F238E27FC236}">
                <a16:creationId xmlns:a16="http://schemas.microsoft.com/office/drawing/2014/main" id="{306FE16B-DF1B-4C5B-933E-B86A7376EE6F}"/>
              </a:ext>
            </a:extLst>
          </p:cNvPr>
          <p:cNvSpPr/>
          <p:nvPr/>
        </p:nvSpPr>
        <p:spPr>
          <a:xfrm>
            <a:off x="3508147"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kern="0" dirty="0">
              <a:solidFill>
                <a:schemeClr val="bg1"/>
              </a:solidFill>
              <a:cs typeface="Calibri Light" panose="020F0302020204030204" pitchFamily="34" charset="0"/>
            </a:endParaRPr>
          </a:p>
        </p:txBody>
      </p:sp>
      <p:sp>
        <p:nvSpPr>
          <p:cNvPr id="45" name="Oval 14">
            <a:extLst>
              <a:ext uri="{FF2B5EF4-FFF2-40B4-BE49-F238E27FC236}">
                <a16:creationId xmlns:a16="http://schemas.microsoft.com/office/drawing/2014/main" id="{0E5022ED-20A2-41F4-9E68-7A587400B20C}"/>
              </a:ext>
            </a:extLst>
          </p:cNvPr>
          <p:cNvSpPr/>
          <p:nvPr/>
        </p:nvSpPr>
        <p:spPr>
          <a:xfrm>
            <a:off x="4255799"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b="1" kern="0" dirty="0">
              <a:solidFill>
                <a:schemeClr val="bg1"/>
              </a:solidFill>
              <a:cs typeface="Calibri" panose="020F0502020204030204" pitchFamily="34" charset="0"/>
            </a:endParaRPr>
          </a:p>
        </p:txBody>
      </p:sp>
      <p:sp>
        <p:nvSpPr>
          <p:cNvPr id="46" name="Oval 14">
            <a:extLst>
              <a:ext uri="{FF2B5EF4-FFF2-40B4-BE49-F238E27FC236}">
                <a16:creationId xmlns:a16="http://schemas.microsoft.com/office/drawing/2014/main" id="{1C525F59-191D-4BAA-828C-1443FF02E10C}"/>
              </a:ext>
            </a:extLst>
          </p:cNvPr>
          <p:cNvSpPr/>
          <p:nvPr/>
        </p:nvSpPr>
        <p:spPr>
          <a:xfrm>
            <a:off x="7246409"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b="1" kern="0" dirty="0">
              <a:solidFill>
                <a:schemeClr val="bg1"/>
              </a:solidFill>
              <a:cs typeface="Calibri" panose="020F0502020204030204" pitchFamily="34" charset="0"/>
            </a:endParaRPr>
          </a:p>
        </p:txBody>
      </p:sp>
      <p:sp>
        <p:nvSpPr>
          <p:cNvPr id="47" name="Oval 14">
            <a:extLst>
              <a:ext uri="{FF2B5EF4-FFF2-40B4-BE49-F238E27FC236}">
                <a16:creationId xmlns:a16="http://schemas.microsoft.com/office/drawing/2014/main" id="{11D1711B-D852-4F1B-B7DE-646E37557990}"/>
              </a:ext>
            </a:extLst>
          </p:cNvPr>
          <p:cNvSpPr/>
          <p:nvPr/>
        </p:nvSpPr>
        <p:spPr>
          <a:xfrm>
            <a:off x="7994060" y="2880290"/>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kern="0">
              <a:solidFill>
                <a:schemeClr val="bg1"/>
              </a:solidFill>
              <a:cs typeface="Calibri Light" panose="020F0302020204030204" pitchFamily="34" charset="0"/>
            </a:endParaRPr>
          </a:p>
        </p:txBody>
      </p:sp>
      <p:sp>
        <p:nvSpPr>
          <p:cNvPr id="48" name="Oval 14">
            <a:extLst>
              <a:ext uri="{FF2B5EF4-FFF2-40B4-BE49-F238E27FC236}">
                <a16:creationId xmlns:a16="http://schemas.microsoft.com/office/drawing/2014/main" id="{79107EE4-68C1-41F2-ABAD-832A69A9E843}"/>
              </a:ext>
            </a:extLst>
          </p:cNvPr>
          <p:cNvSpPr/>
          <p:nvPr/>
        </p:nvSpPr>
        <p:spPr>
          <a:xfrm>
            <a:off x="5751104" y="2904013"/>
            <a:ext cx="241869" cy="244601"/>
          </a:xfrm>
          <a:prstGeom prst="ellipse">
            <a:avLst/>
          </a:prstGeom>
          <a:solidFill>
            <a:srgbClr val="00AE65"/>
          </a:solidFill>
          <a:ln w="12700" cap="flat" cmpd="sng" algn="ctr">
            <a:noFill/>
            <a:prstDash val="solid"/>
            <a:miter lim="800000"/>
          </a:ln>
          <a:effectLst/>
        </p:spPr>
        <p:txBody>
          <a:bodyPr rtlCol="0" anchor="ctr"/>
          <a:lstStyle/>
          <a:p>
            <a:pPr algn="ctr" defTabSz="457189">
              <a:defRPr/>
            </a:pPr>
            <a:endParaRPr lang="en-US" sz="900" kern="0">
              <a:solidFill>
                <a:schemeClr val="bg1"/>
              </a:solidFill>
              <a:cs typeface="Calibri Light" panose="020F0302020204030204" pitchFamily="34" charset="0"/>
            </a:endParaRPr>
          </a:p>
        </p:txBody>
      </p:sp>
      <p:sp>
        <p:nvSpPr>
          <p:cNvPr id="49" name="Text Placeholder 3">
            <a:extLst>
              <a:ext uri="{FF2B5EF4-FFF2-40B4-BE49-F238E27FC236}">
                <a16:creationId xmlns:a16="http://schemas.microsoft.com/office/drawing/2014/main" id="{6677208F-BB80-4ADF-B0D3-C8B4B896AA9E}"/>
              </a:ext>
            </a:extLst>
          </p:cNvPr>
          <p:cNvSpPr txBox="1">
            <a:spLocks/>
          </p:cNvSpPr>
          <p:nvPr/>
        </p:nvSpPr>
        <p:spPr>
          <a:xfrm>
            <a:off x="5198012" y="3219220"/>
            <a:ext cx="1377021" cy="9201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marL="128588" indent="-128588" algn="l" defTabSz="457189">
              <a:spcBef>
                <a:spcPct val="20000"/>
              </a:spcBef>
              <a:buFont typeface="Arial" panose="020B0604020202020204" pitchFamily="34" charset="0"/>
              <a:buChar char="•"/>
              <a:defRPr/>
            </a:pPr>
            <a:r>
              <a:rPr lang="en-US" sz="675" kern="0" dirty="0">
                <a:solidFill>
                  <a:schemeClr val="tx1"/>
                </a:solidFill>
                <a:cs typeface="Calibri Light" panose="020F0302020204030204" pitchFamily="34" charset="0"/>
              </a:rPr>
              <a:t>EBA Consultation paper on </a:t>
            </a:r>
            <a:r>
              <a:rPr lang="en-US" sz="788" b="1" kern="0" dirty="0">
                <a:solidFill>
                  <a:schemeClr val="tx1"/>
                </a:solidFill>
                <a:cs typeface="Calibri Light" panose="020F0302020204030204" pitchFamily="34" charset="0"/>
              </a:rPr>
              <a:t>ITS Pillar 3* </a:t>
            </a:r>
            <a:br>
              <a:rPr lang="en-US" sz="825" b="1" kern="0" dirty="0">
                <a:solidFill>
                  <a:schemeClr val="tx1"/>
                </a:solidFill>
                <a:cs typeface="Calibri Light" panose="020F0302020204030204" pitchFamily="34" charset="0"/>
              </a:rPr>
            </a:br>
            <a:r>
              <a:rPr lang="it-IT" sz="675" kern="0" dirty="0">
                <a:solidFill>
                  <a:schemeClr val="tx1"/>
                </a:solidFill>
                <a:cs typeface="Calibri Light" panose="020F0302020204030204" pitchFamily="34" charset="0"/>
              </a:rPr>
              <a:t>(2° mandato Action Plan)</a:t>
            </a:r>
            <a:endParaRPr lang="en-US" sz="675" kern="0" dirty="0">
              <a:solidFill>
                <a:schemeClr val="tx1"/>
              </a:solidFill>
              <a:cs typeface="Calibri Light" panose="020F0302020204030204" pitchFamily="34" charset="0"/>
            </a:endParaRPr>
          </a:p>
          <a:p>
            <a:pPr marL="128588" indent="-128588" algn="l" defTabSz="457189">
              <a:spcBef>
                <a:spcPct val="20000"/>
              </a:spcBef>
              <a:buFont typeface="Arial" panose="020B0604020202020204" pitchFamily="34" charset="0"/>
              <a:buChar char="•"/>
              <a:defRPr/>
            </a:pPr>
            <a:r>
              <a:rPr lang="en-US" sz="675" kern="0" dirty="0">
                <a:solidFill>
                  <a:schemeClr val="tx1"/>
                </a:solidFill>
                <a:cs typeface="Calibri Light" panose="020F0302020204030204" pitchFamily="34" charset="0"/>
              </a:rPr>
              <a:t>EBA Opinion on </a:t>
            </a:r>
            <a:r>
              <a:rPr lang="en-US" sz="788" b="1" kern="0" dirty="0">
                <a:solidFill>
                  <a:schemeClr val="tx1"/>
                </a:solidFill>
                <a:cs typeface="Calibri Light" panose="020F0302020204030204" pitchFamily="34" charset="0"/>
              </a:rPr>
              <a:t>Article 8 of the Taxonomy Regulation</a:t>
            </a:r>
            <a:endParaRPr lang="en-US" sz="825" b="1" kern="0" dirty="0">
              <a:solidFill>
                <a:schemeClr val="tx1"/>
              </a:solidFill>
              <a:cs typeface="Calibri Light" panose="020F0302020204030204" pitchFamily="34" charset="0"/>
            </a:endParaRPr>
          </a:p>
        </p:txBody>
      </p:sp>
      <p:sp>
        <p:nvSpPr>
          <p:cNvPr id="50" name="Text Placeholder 3">
            <a:extLst>
              <a:ext uri="{FF2B5EF4-FFF2-40B4-BE49-F238E27FC236}">
                <a16:creationId xmlns:a16="http://schemas.microsoft.com/office/drawing/2014/main" id="{1205BE9E-17F2-462F-8339-1EAB5002394B}"/>
              </a:ext>
            </a:extLst>
          </p:cNvPr>
          <p:cNvSpPr txBox="1">
            <a:spLocks/>
          </p:cNvSpPr>
          <p:nvPr/>
        </p:nvSpPr>
        <p:spPr>
          <a:xfrm>
            <a:off x="7438274" y="2186662"/>
            <a:ext cx="1585464" cy="47102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128588" indent="-128588" algn="l" defTabSz="457189">
              <a:spcBef>
                <a:spcPct val="20000"/>
              </a:spcBef>
              <a:buFont typeface="Arial" panose="020B0604020202020204" pitchFamily="34" charset="0"/>
              <a:buChar char="•"/>
              <a:defRPr/>
            </a:pPr>
            <a:r>
              <a:rPr lang="en-US" sz="675" kern="0" dirty="0">
                <a:solidFill>
                  <a:schemeClr val="tx1"/>
                </a:solidFill>
                <a:cs typeface="Calibri Light" panose="020F0302020204030204" pitchFamily="34" charset="0"/>
              </a:rPr>
              <a:t>EU Taxonomy </a:t>
            </a:r>
            <a:br>
              <a:rPr lang="en-US" sz="675" kern="0" dirty="0">
                <a:solidFill>
                  <a:schemeClr val="tx1"/>
                </a:solidFill>
                <a:cs typeface="Calibri Light" panose="020F0302020204030204" pitchFamily="34" charset="0"/>
              </a:rPr>
            </a:br>
            <a:r>
              <a:rPr lang="en-US" sz="788" b="1" kern="0" dirty="0">
                <a:solidFill>
                  <a:schemeClr val="tx1"/>
                </a:solidFill>
                <a:cs typeface="Calibri Light" panose="020F0302020204030204" pitchFamily="34" charset="0"/>
              </a:rPr>
              <a:t>Article 8 - Delegated Act</a:t>
            </a:r>
          </a:p>
          <a:p>
            <a:pPr marL="128588" indent="-128588" algn="l" defTabSz="457189">
              <a:spcBef>
                <a:spcPct val="20000"/>
              </a:spcBef>
              <a:buFont typeface="Arial" panose="020B0604020202020204" pitchFamily="34" charset="0"/>
              <a:buChar char="•"/>
              <a:defRPr/>
            </a:pPr>
            <a:r>
              <a:rPr lang="en-US" sz="675" kern="0" dirty="0" err="1">
                <a:solidFill>
                  <a:schemeClr val="tx1"/>
                </a:solidFill>
                <a:cs typeface="Calibri Light" panose="020F0302020204030204" pitchFamily="34" charset="0"/>
              </a:rPr>
              <a:t>Proposta</a:t>
            </a:r>
            <a:r>
              <a:rPr lang="en-US" sz="675" kern="0" dirty="0">
                <a:solidFill>
                  <a:schemeClr val="tx1"/>
                </a:solidFill>
                <a:cs typeface="Calibri Light" panose="020F0302020204030204" pitchFamily="34" charset="0"/>
              </a:rPr>
              <a:t> </a:t>
            </a:r>
            <a:r>
              <a:rPr lang="en-US" sz="675" kern="0" dirty="0" err="1">
                <a:solidFill>
                  <a:schemeClr val="tx1"/>
                </a:solidFill>
                <a:cs typeface="Calibri Light" panose="020F0302020204030204" pitchFamily="34" charset="0"/>
              </a:rPr>
              <a:t>legislativa</a:t>
            </a:r>
            <a:r>
              <a:rPr lang="en-US" sz="675" kern="0" dirty="0">
                <a:solidFill>
                  <a:schemeClr val="tx1"/>
                </a:solidFill>
                <a:cs typeface="Calibri Light" panose="020F0302020204030204" pitchFamily="34" charset="0"/>
              </a:rPr>
              <a:t> </a:t>
            </a:r>
            <a:br>
              <a:rPr lang="en-US" sz="675" kern="0" dirty="0">
                <a:solidFill>
                  <a:schemeClr val="tx1"/>
                </a:solidFill>
                <a:cs typeface="Calibri Light" panose="020F0302020204030204" pitchFamily="34" charset="0"/>
              </a:rPr>
            </a:br>
            <a:r>
              <a:rPr lang="en-US" sz="788" b="1" kern="0" dirty="0">
                <a:solidFill>
                  <a:schemeClr val="tx1"/>
                </a:solidFill>
                <a:cs typeface="Calibri Light" panose="020F0302020204030204" pitchFamily="34" charset="0"/>
              </a:rPr>
              <a:t>Green Bond Standard (GBS)</a:t>
            </a:r>
          </a:p>
        </p:txBody>
      </p:sp>
      <p:sp>
        <p:nvSpPr>
          <p:cNvPr id="51" name="Text Placeholder 3">
            <a:extLst>
              <a:ext uri="{FF2B5EF4-FFF2-40B4-BE49-F238E27FC236}">
                <a16:creationId xmlns:a16="http://schemas.microsoft.com/office/drawing/2014/main" id="{793AAA0A-4820-48B4-A3F4-980424E606B5}"/>
              </a:ext>
            </a:extLst>
          </p:cNvPr>
          <p:cNvSpPr txBox="1">
            <a:spLocks/>
          </p:cNvSpPr>
          <p:nvPr/>
        </p:nvSpPr>
        <p:spPr>
          <a:xfrm>
            <a:off x="3006523" y="1907704"/>
            <a:ext cx="1166602" cy="54957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algn="l" defTabSz="457189">
              <a:spcBef>
                <a:spcPct val="20000"/>
              </a:spcBef>
              <a:defRPr/>
            </a:pPr>
            <a:r>
              <a:rPr lang="it-IT" sz="675" kern="0" dirty="0">
                <a:solidFill>
                  <a:schemeClr val="tx1"/>
                </a:solidFill>
                <a:cs typeface="Calibri Light" panose="020F0302020204030204" pitchFamily="34" charset="0"/>
              </a:rPr>
              <a:t>Guida sui </a:t>
            </a:r>
            <a:r>
              <a:rPr lang="it-IT" sz="788" b="1" kern="0" dirty="0">
                <a:solidFill>
                  <a:schemeClr val="tx1"/>
                </a:solidFill>
                <a:cs typeface="Calibri Light" panose="020F0302020204030204" pitchFamily="34" charset="0"/>
              </a:rPr>
              <a:t>rischi climatici e ambientali</a:t>
            </a:r>
            <a:endParaRPr lang="en-US" sz="825" b="1" kern="0" dirty="0">
              <a:solidFill>
                <a:schemeClr val="tx1"/>
              </a:solidFill>
              <a:cs typeface="Calibri Light" panose="020F0302020204030204" pitchFamily="34" charset="0"/>
            </a:endParaRPr>
          </a:p>
        </p:txBody>
      </p:sp>
      <p:sp>
        <p:nvSpPr>
          <p:cNvPr id="52" name="Text Placeholder 3">
            <a:extLst>
              <a:ext uri="{FF2B5EF4-FFF2-40B4-BE49-F238E27FC236}">
                <a16:creationId xmlns:a16="http://schemas.microsoft.com/office/drawing/2014/main" id="{AA06CE38-8F0B-4349-9331-A9500C61F99A}"/>
              </a:ext>
            </a:extLst>
          </p:cNvPr>
          <p:cNvSpPr txBox="1">
            <a:spLocks/>
          </p:cNvSpPr>
          <p:nvPr/>
        </p:nvSpPr>
        <p:spPr>
          <a:xfrm>
            <a:off x="2256043" y="3199766"/>
            <a:ext cx="1342287" cy="65344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algn="l" defTabSz="457189">
              <a:spcBef>
                <a:spcPct val="20000"/>
              </a:spcBef>
              <a:defRPr/>
            </a:pPr>
            <a:r>
              <a:rPr lang="it-IT" sz="675" kern="0" dirty="0">
                <a:solidFill>
                  <a:schemeClr val="tx1"/>
                </a:solidFill>
                <a:cs typeface="Calibri Light" panose="020F0302020204030204" pitchFamily="34" charset="0"/>
              </a:rPr>
              <a:t>Final report </a:t>
            </a:r>
            <a:r>
              <a:rPr lang="it-IT" sz="788" b="1" kern="0" dirty="0">
                <a:solidFill>
                  <a:schemeClr val="tx1"/>
                </a:solidFill>
                <a:cs typeface="Calibri Light" panose="020F0302020204030204" pitchFamily="34" charset="0"/>
              </a:rPr>
              <a:t>«</a:t>
            </a:r>
            <a:r>
              <a:rPr lang="it-IT" sz="788" b="1" kern="0" dirty="0" err="1">
                <a:solidFill>
                  <a:schemeClr val="tx1"/>
                </a:solidFill>
                <a:cs typeface="Calibri Light" panose="020F0302020204030204" pitchFamily="34" charset="0"/>
              </a:rPr>
              <a:t>Guidelines</a:t>
            </a:r>
            <a:r>
              <a:rPr lang="it-IT" sz="788" b="1" kern="0" dirty="0">
                <a:solidFill>
                  <a:schemeClr val="tx1"/>
                </a:solidFill>
                <a:cs typeface="Calibri Light" panose="020F0302020204030204" pitchFamily="34" charset="0"/>
              </a:rPr>
              <a:t> on Loan Origination and Monitoring» </a:t>
            </a:r>
            <a:r>
              <a:rPr lang="it-IT" sz="675" kern="0" dirty="0">
                <a:solidFill>
                  <a:schemeClr val="tx1"/>
                </a:solidFill>
                <a:cs typeface="Calibri Light" panose="020F0302020204030204" pitchFamily="34" charset="0"/>
              </a:rPr>
              <a:t>(LOM)</a:t>
            </a:r>
            <a:endParaRPr lang="en-US" sz="788" kern="0" dirty="0">
              <a:solidFill>
                <a:schemeClr val="tx1"/>
              </a:solidFill>
              <a:cs typeface="Calibri Light" panose="020F0302020204030204" pitchFamily="34" charset="0"/>
            </a:endParaRPr>
          </a:p>
        </p:txBody>
      </p:sp>
      <p:sp>
        <p:nvSpPr>
          <p:cNvPr id="53" name="Text Placeholder 3">
            <a:extLst>
              <a:ext uri="{FF2B5EF4-FFF2-40B4-BE49-F238E27FC236}">
                <a16:creationId xmlns:a16="http://schemas.microsoft.com/office/drawing/2014/main" id="{CDDCD5AA-3EC6-4229-B3B3-78154D4C060C}"/>
              </a:ext>
            </a:extLst>
          </p:cNvPr>
          <p:cNvSpPr txBox="1">
            <a:spLocks/>
          </p:cNvSpPr>
          <p:nvPr/>
        </p:nvSpPr>
        <p:spPr>
          <a:xfrm>
            <a:off x="6701547" y="3132584"/>
            <a:ext cx="1367566" cy="10239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  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marL="128588" indent="-128588" algn="l" defTabSz="457189">
              <a:spcBef>
                <a:spcPct val="20000"/>
              </a:spcBef>
              <a:buFont typeface="Arial" panose="020B0604020202020204" pitchFamily="34" charset="0"/>
              <a:buChar char="•"/>
              <a:defRPr/>
            </a:pPr>
            <a:r>
              <a:rPr lang="en-US" sz="675" kern="0" dirty="0">
                <a:solidFill>
                  <a:schemeClr val="tx1"/>
                </a:solidFill>
                <a:cs typeface="Calibri Light" panose="020F0302020204030204" pitchFamily="34" charset="0"/>
              </a:rPr>
              <a:t>EU Taxonomy Climate Delegated Act </a:t>
            </a:r>
          </a:p>
          <a:p>
            <a:pPr marL="128588" indent="-128588" algn="l" defTabSz="457189">
              <a:spcBef>
                <a:spcPct val="20000"/>
              </a:spcBef>
              <a:buFont typeface="Arial" panose="020B0604020202020204" pitchFamily="34" charset="0"/>
              <a:buChar char="•"/>
              <a:defRPr/>
            </a:pPr>
            <a:r>
              <a:rPr lang="en-US" sz="675" kern="0" dirty="0">
                <a:solidFill>
                  <a:schemeClr val="tx1"/>
                </a:solidFill>
                <a:cs typeface="Calibri Light" panose="020F0302020204030204" pitchFamily="34" charset="0"/>
              </a:rPr>
              <a:t>Corporate Sustainability Reporting Directive </a:t>
            </a:r>
            <a:r>
              <a:rPr lang="en-US" sz="788" b="1" kern="0" dirty="0">
                <a:solidFill>
                  <a:schemeClr val="tx1"/>
                </a:solidFill>
                <a:cs typeface="Calibri Light" panose="020F0302020204030204" pitchFamily="34" charset="0"/>
              </a:rPr>
              <a:t>(CSRD)</a:t>
            </a:r>
          </a:p>
          <a:p>
            <a:pPr marL="128588" indent="-128588" algn="l" defTabSz="457189">
              <a:spcBef>
                <a:spcPct val="20000"/>
              </a:spcBef>
              <a:buFont typeface="Arial" panose="020B0604020202020204" pitchFamily="34" charset="0"/>
              <a:buChar char="•"/>
              <a:defRPr/>
            </a:pPr>
            <a:r>
              <a:rPr lang="en-US" sz="675" kern="0" dirty="0">
                <a:solidFill>
                  <a:schemeClr val="tx1"/>
                </a:solidFill>
                <a:cs typeface="Calibri Light" panose="020F0302020204030204" pitchFamily="34" charset="0"/>
              </a:rPr>
              <a:t>Delegated Acts related to </a:t>
            </a:r>
            <a:r>
              <a:rPr lang="en-US" sz="788" b="1" kern="0" dirty="0">
                <a:solidFill>
                  <a:schemeClr val="tx1"/>
                </a:solidFill>
                <a:cs typeface="Calibri Light" panose="020F0302020204030204" pitchFamily="34" charset="0"/>
              </a:rPr>
              <a:t>MiFID II, IDD</a:t>
            </a:r>
            <a:r>
              <a:rPr lang="en-US" sz="788" kern="0" dirty="0">
                <a:solidFill>
                  <a:schemeClr val="tx1"/>
                </a:solidFill>
                <a:cs typeface="Calibri Light" panose="020F0302020204030204" pitchFamily="34" charset="0"/>
              </a:rPr>
              <a:t>, </a:t>
            </a:r>
            <a:r>
              <a:rPr lang="en-US" sz="675" kern="0" dirty="0">
                <a:solidFill>
                  <a:schemeClr val="tx1"/>
                </a:solidFill>
                <a:cs typeface="Calibri Light" panose="020F0302020204030204" pitchFamily="34" charset="0"/>
              </a:rPr>
              <a:t>AIFMD, UCITS</a:t>
            </a:r>
            <a:endParaRPr lang="en-US" sz="788" kern="0" dirty="0">
              <a:solidFill>
                <a:schemeClr val="tx1"/>
              </a:solidFill>
              <a:cs typeface="Calibri Light" panose="020F0302020204030204" pitchFamily="34" charset="0"/>
            </a:endParaRPr>
          </a:p>
        </p:txBody>
      </p:sp>
      <p:sp>
        <p:nvSpPr>
          <p:cNvPr id="54" name="Text Placeholder 3">
            <a:extLst>
              <a:ext uri="{FF2B5EF4-FFF2-40B4-BE49-F238E27FC236}">
                <a16:creationId xmlns:a16="http://schemas.microsoft.com/office/drawing/2014/main" id="{CFB62161-282F-49A4-B8A9-617C696830E5}"/>
              </a:ext>
            </a:extLst>
          </p:cNvPr>
          <p:cNvSpPr txBox="1">
            <a:spLocks/>
          </p:cNvSpPr>
          <p:nvPr/>
        </p:nvSpPr>
        <p:spPr>
          <a:xfrm>
            <a:off x="1492787" y="1816663"/>
            <a:ext cx="1294415" cy="87145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457189">
              <a:spcBef>
                <a:spcPct val="20000"/>
              </a:spcBef>
              <a:defRPr/>
            </a:pPr>
            <a:r>
              <a:rPr lang="en-US" sz="1050" b="1" kern="0" dirty="0">
                <a:solidFill>
                  <a:schemeClr val="tx1"/>
                </a:solidFill>
                <a:cs typeface="Calibri Light" panose="020F0302020204030204" pitchFamily="34" charset="0"/>
              </a:rPr>
              <a:t>Header</a:t>
            </a:r>
            <a:br>
              <a:rPr lang="en-US" sz="788" kern="0" dirty="0">
                <a:solidFill>
                  <a:schemeClr val="tx1"/>
                </a:solidFill>
                <a:cs typeface="Calibri Light" panose="020F0302020204030204" pitchFamily="34" charset="0"/>
              </a:rPr>
            </a:br>
            <a:endParaRPr lang="en-US" sz="788" kern="0" dirty="0">
              <a:solidFill>
                <a:schemeClr val="tx1"/>
              </a:solidFill>
              <a:cs typeface="Calibri Light" panose="020F0302020204030204" pitchFamily="34" charset="0"/>
            </a:endParaRPr>
          </a:p>
          <a:p>
            <a:pPr algn="l" defTabSz="457189">
              <a:spcBef>
                <a:spcPct val="20000"/>
              </a:spcBef>
              <a:defRPr/>
            </a:pPr>
            <a:r>
              <a:rPr lang="it-IT" sz="825" b="1" kern="0" dirty="0">
                <a:solidFill>
                  <a:schemeClr val="tx1"/>
                </a:solidFill>
                <a:cs typeface="Calibri Light" panose="020F0302020204030204" pitchFamily="34" charset="0"/>
              </a:rPr>
              <a:t>EU </a:t>
            </a:r>
            <a:r>
              <a:rPr lang="it-IT" sz="788" b="1" kern="0" dirty="0" err="1">
                <a:solidFill>
                  <a:schemeClr val="tx1"/>
                </a:solidFill>
                <a:cs typeface="Calibri Light" panose="020F0302020204030204" pitchFamily="34" charset="0"/>
              </a:rPr>
              <a:t>Taxonomy</a:t>
            </a:r>
            <a:r>
              <a:rPr lang="it-IT" sz="788" kern="0" dirty="0">
                <a:solidFill>
                  <a:schemeClr val="tx1"/>
                </a:solidFill>
                <a:cs typeface="Calibri Light" panose="020F0302020204030204" pitchFamily="34" charset="0"/>
              </a:rPr>
              <a:t>: </a:t>
            </a:r>
          </a:p>
          <a:p>
            <a:pPr algn="l" defTabSz="457189">
              <a:spcBef>
                <a:spcPct val="20000"/>
              </a:spcBef>
              <a:defRPr/>
            </a:pPr>
            <a:r>
              <a:rPr lang="it-IT" sz="675" kern="0" dirty="0">
                <a:solidFill>
                  <a:schemeClr val="tx1"/>
                </a:solidFill>
                <a:cs typeface="Calibri Light" panose="020F0302020204030204" pitchFamily="34" charset="0"/>
              </a:rPr>
              <a:t>Regolamento UE 852/2020 - istituzione di un quadro che favorisce gli investimenti sostenibili e modifiche al 2088</a:t>
            </a:r>
            <a:endParaRPr lang="en-US" sz="675" kern="0" dirty="0">
              <a:solidFill>
                <a:schemeClr val="tx1"/>
              </a:solidFill>
              <a:cs typeface="Calibri Light" panose="020F0302020204030204" pitchFamily="34" charset="0"/>
            </a:endParaRPr>
          </a:p>
        </p:txBody>
      </p:sp>
      <p:sp>
        <p:nvSpPr>
          <p:cNvPr id="55" name="CasellaDiTesto 54">
            <a:extLst>
              <a:ext uri="{FF2B5EF4-FFF2-40B4-BE49-F238E27FC236}">
                <a16:creationId xmlns:a16="http://schemas.microsoft.com/office/drawing/2014/main" id="{5ACBC0FB-B485-41A7-8B48-FADF1921D4DC}"/>
              </a:ext>
            </a:extLst>
          </p:cNvPr>
          <p:cNvSpPr txBox="1"/>
          <p:nvPr/>
        </p:nvSpPr>
        <p:spPr>
          <a:xfrm>
            <a:off x="532013" y="1357904"/>
            <a:ext cx="837206" cy="230832"/>
          </a:xfrm>
          <a:prstGeom prst="rect">
            <a:avLst/>
          </a:prstGeom>
          <a:noFill/>
        </p:spPr>
        <p:txBody>
          <a:bodyPr wrap="square" rtlCol="0">
            <a:spAutoFit/>
          </a:bodyPr>
          <a:lstStyle/>
          <a:p>
            <a:r>
              <a:rPr lang="it-IT" sz="900" b="1" dirty="0">
                <a:solidFill>
                  <a:srgbClr val="00AE65"/>
                </a:solidFill>
                <a:cs typeface="Calibri Light" panose="020F0302020204030204" pitchFamily="34" charset="0"/>
              </a:rPr>
              <a:t>…</a:t>
            </a:r>
            <a:r>
              <a:rPr lang="it-IT" sz="900" b="1" dirty="0">
                <a:solidFill>
                  <a:srgbClr val="1F3D52"/>
                </a:solidFill>
                <a:cs typeface="Calibri Light" panose="020F0302020204030204" pitchFamily="34" charset="0"/>
              </a:rPr>
              <a:t> </a:t>
            </a:r>
            <a:r>
              <a:rPr lang="it-IT" sz="900" b="1" dirty="0">
                <a:solidFill>
                  <a:srgbClr val="00AE65"/>
                </a:solidFill>
                <a:cs typeface="Calibri Light" panose="020F0302020204030204" pitchFamily="34" charset="0"/>
              </a:rPr>
              <a:t>2019</a:t>
            </a:r>
          </a:p>
        </p:txBody>
      </p:sp>
      <p:sp>
        <p:nvSpPr>
          <p:cNvPr id="56" name="CasellaDiTesto 55">
            <a:extLst>
              <a:ext uri="{FF2B5EF4-FFF2-40B4-BE49-F238E27FC236}">
                <a16:creationId xmlns:a16="http://schemas.microsoft.com/office/drawing/2014/main" id="{AB2105EE-26BB-4554-A1B8-E02AEA2A2E36}"/>
              </a:ext>
            </a:extLst>
          </p:cNvPr>
          <p:cNvSpPr txBox="1"/>
          <p:nvPr/>
        </p:nvSpPr>
        <p:spPr>
          <a:xfrm>
            <a:off x="6282883" y="1357904"/>
            <a:ext cx="717992" cy="230832"/>
          </a:xfrm>
          <a:prstGeom prst="rect">
            <a:avLst/>
          </a:prstGeom>
          <a:solidFill>
            <a:schemeClr val="bg1"/>
          </a:solidFill>
        </p:spPr>
        <p:txBody>
          <a:bodyPr wrap="square" rtlCol="0">
            <a:spAutoFit/>
          </a:bodyPr>
          <a:lstStyle/>
          <a:p>
            <a:pPr algn="ctr"/>
            <a:r>
              <a:rPr lang="it-IT" sz="900" b="1" dirty="0">
                <a:solidFill>
                  <a:srgbClr val="00AE65"/>
                </a:solidFill>
                <a:cs typeface="Calibri Light" panose="020F0302020204030204" pitchFamily="34" charset="0"/>
              </a:rPr>
              <a:t>2021</a:t>
            </a:r>
          </a:p>
        </p:txBody>
      </p:sp>
      <p:sp>
        <p:nvSpPr>
          <p:cNvPr id="57" name="CasellaDiTesto 56">
            <a:extLst>
              <a:ext uri="{FF2B5EF4-FFF2-40B4-BE49-F238E27FC236}">
                <a16:creationId xmlns:a16="http://schemas.microsoft.com/office/drawing/2014/main" id="{5F200E71-67B3-4816-9FDE-BEF9004ACB2B}"/>
              </a:ext>
            </a:extLst>
          </p:cNvPr>
          <p:cNvSpPr txBox="1"/>
          <p:nvPr/>
        </p:nvSpPr>
        <p:spPr>
          <a:xfrm>
            <a:off x="2326159" y="1357904"/>
            <a:ext cx="552137" cy="230832"/>
          </a:xfrm>
          <a:prstGeom prst="rect">
            <a:avLst/>
          </a:prstGeom>
          <a:solidFill>
            <a:schemeClr val="bg1"/>
          </a:solidFill>
        </p:spPr>
        <p:txBody>
          <a:bodyPr wrap="square" rtlCol="0">
            <a:spAutoFit/>
          </a:bodyPr>
          <a:lstStyle/>
          <a:p>
            <a:pPr algn="ctr"/>
            <a:r>
              <a:rPr lang="it-IT" sz="900" b="1" dirty="0">
                <a:solidFill>
                  <a:srgbClr val="00AE65"/>
                </a:solidFill>
                <a:cs typeface="Calibri Light" panose="020F0302020204030204" pitchFamily="34" charset="0"/>
              </a:rPr>
              <a:t>2020</a:t>
            </a:r>
          </a:p>
        </p:txBody>
      </p:sp>
      <p:pic>
        <p:nvPicPr>
          <p:cNvPr id="58" name="Immagine 57">
            <a:extLst>
              <a:ext uri="{FF2B5EF4-FFF2-40B4-BE49-F238E27FC236}">
                <a16:creationId xmlns:a16="http://schemas.microsoft.com/office/drawing/2014/main" id="{2CAAB9D0-2C00-4733-A37D-8A98A1C84911}"/>
              </a:ext>
            </a:extLst>
          </p:cNvPr>
          <p:cNvPicPr>
            <a:picLocks noChangeAspect="1"/>
          </p:cNvPicPr>
          <p:nvPr/>
        </p:nvPicPr>
        <p:blipFill>
          <a:blip r:embed="rId7"/>
          <a:stretch>
            <a:fillRect/>
          </a:stretch>
        </p:blipFill>
        <p:spPr>
          <a:xfrm>
            <a:off x="1475564" y="1844959"/>
            <a:ext cx="800747" cy="248584"/>
          </a:xfrm>
          <a:prstGeom prst="rect">
            <a:avLst/>
          </a:prstGeom>
          <a:ln>
            <a:solidFill>
              <a:schemeClr val="bg1">
                <a:lumMod val="85000"/>
              </a:schemeClr>
            </a:solidFill>
          </a:ln>
          <a:effectLst>
            <a:outerShdw blurRad="50800" dist="38100" dir="2700000" algn="tl" rotWithShape="0">
              <a:prstClr val="black">
                <a:alpha val="40000"/>
              </a:prstClr>
            </a:outerShdw>
          </a:effectLst>
        </p:spPr>
      </p:pic>
      <p:pic>
        <p:nvPicPr>
          <p:cNvPr id="59" name="Immagine 58">
            <a:extLst>
              <a:ext uri="{FF2B5EF4-FFF2-40B4-BE49-F238E27FC236}">
                <a16:creationId xmlns:a16="http://schemas.microsoft.com/office/drawing/2014/main" id="{B367040E-15C1-48D5-BADB-DB8D7F103171}"/>
              </a:ext>
            </a:extLst>
          </p:cNvPr>
          <p:cNvPicPr>
            <a:picLocks noChangeAspect="1"/>
          </p:cNvPicPr>
          <p:nvPr/>
        </p:nvPicPr>
        <p:blipFill>
          <a:blip r:embed="rId8"/>
          <a:stretch>
            <a:fillRect/>
          </a:stretch>
        </p:blipFill>
        <p:spPr>
          <a:xfrm>
            <a:off x="3012509" y="1828195"/>
            <a:ext cx="731930" cy="344317"/>
          </a:xfrm>
          <a:prstGeom prst="rect">
            <a:avLst/>
          </a:prstGeom>
          <a:ln>
            <a:solidFill>
              <a:schemeClr val="bg1">
                <a:lumMod val="85000"/>
              </a:schemeClr>
            </a:solidFill>
          </a:ln>
          <a:effectLst>
            <a:outerShdw blurRad="50800" dist="38100" dir="2700000" algn="tl" rotWithShape="0">
              <a:prstClr val="black">
                <a:alpha val="40000"/>
              </a:prstClr>
            </a:outerShdw>
          </a:effectLst>
        </p:spPr>
      </p:pic>
      <p:pic>
        <p:nvPicPr>
          <p:cNvPr id="60" name="Immagine 59">
            <a:extLst>
              <a:ext uri="{FF2B5EF4-FFF2-40B4-BE49-F238E27FC236}">
                <a16:creationId xmlns:a16="http://schemas.microsoft.com/office/drawing/2014/main" id="{C4D03DA4-D7F5-4F4B-A6F3-1C182937A286}"/>
              </a:ext>
            </a:extLst>
          </p:cNvPr>
          <p:cNvPicPr>
            <a:picLocks noChangeAspect="1"/>
          </p:cNvPicPr>
          <p:nvPr/>
        </p:nvPicPr>
        <p:blipFill>
          <a:blip r:embed="rId7"/>
          <a:stretch>
            <a:fillRect/>
          </a:stretch>
        </p:blipFill>
        <p:spPr>
          <a:xfrm>
            <a:off x="7421041" y="1880759"/>
            <a:ext cx="800747" cy="248584"/>
          </a:xfrm>
          <a:prstGeom prst="rect">
            <a:avLst/>
          </a:prstGeom>
          <a:ln>
            <a:solidFill>
              <a:schemeClr val="bg1">
                <a:lumMod val="85000"/>
              </a:schemeClr>
            </a:solidFill>
          </a:ln>
          <a:effectLst>
            <a:outerShdw blurRad="50800" dist="38100" dir="2700000" algn="tl" rotWithShape="0">
              <a:prstClr val="black">
                <a:alpha val="40000"/>
              </a:prstClr>
            </a:outerShdw>
          </a:effectLst>
        </p:spPr>
      </p:pic>
      <p:pic>
        <p:nvPicPr>
          <p:cNvPr id="61" name="Picture 2" descr="European Banking Authority |">
            <a:extLst>
              <a:ext uri="{FF2B5EF4-FFF2-40B4-BE49-F238E27FC236}">
                <a16:creationId xmlns:a16="http://schemas.microsoft.com/office/drawing/2014/main" id="{6E63F8B9-5973-47C0-BDE0-0306E89140C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54711" y="3175649"/>
            <a:ext cx="545840" cy="306060"/>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2" name="Picture 2" descr="European Banking Authority |">
            <a:extLst>
              <a:ext uri="{FF2B5EF4-FFF2-40B4-BE49-F238E27FC236}">
                <a16:creationId xmlns:a16="http://schemas.microsoft.com/office/drawing/2014/main" id="{A7737EC4-8E6D-4C95-B8B0-805775E4939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28711" y="3163500"/>
            <a:ext cx="545840" cy="306060"/>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4" name="Picture 2" descr="European Banking Authority |">
            <a:extLst>
              <a:ext uri="{FF2B5EF4-FFF2-40B4-BE49-F238E27FC236}">
                <a16:creationId xmlns:a16="http://schemas.microsoft.com/office/drawing/2014/main" id="{648A3A10-1B7F-41BB-9F09-458D7FEE9F1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02025" y="3179400"/>
            <a:ext cx="545840" cy="306060"/>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5" name="Picture 2" descr="European Banking Authority |">
            <a:extLst>
              <a:ext uri="{FF2B5EF4-FFF2-40B4-BE49-F238E27FC236}">
                <a16:creationId xmlns:a16="http://schemas.microsoft.com/office/drawing/2014/main" id="{1C623ACA-935A-4ACF-BF77-EB970E19967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53842" y="1851324"/>
            <a:ext cx="467648" cy="262217"/>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6" name="Picture 2">
            <a:extLst>
              <a:ext uri="{FF2B5EF4-FFF2-40B4-BE49-F238E27FC236}">
                <a16:creationId xmlns:a16="http://schemas.microsoft.com/office/drawing/2014/main" id="{9D406A8B-F7D2-4319-BA67-5E2D7968BF9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16633" y="1856779"/>
            <a:ext cx="384847" cy="262217"/>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7" name="Picture 4" descr="ESMA">
            <a:extLst>
              <a:ext uri="{FF2B5EF4-FFF2-40B4-BE49-F238E27FC236}">
                <a16:creationId xmlns:a16="http://schemas.microsoft.com/office/drawing/2014/main" id="{8136B8E1-0792-4899-BA9C-6719F267DE2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93387" y="1865803"/>
            <a:ext cx="537361" cy="218303"/>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8" name="Immagine 67">
            <a:extLst>
              <a:ext uri="{FF2B5EF4-FFF2-40B4-BE49-F238E27FC236}">
                <a16:creationId xmlns:a16="http://schemas.microsoft.com/office/drawing/2014/main" id="{72FFB298-AE00-451C-A2EA-D00662B145DC}"/>
              </a:ext>
            </a:extLst>
          </p:cNvPr>
          <p:cNvPicPr>
            <a:picLocks noChangeAspect="1"/>
          </p:cNvPicPr>
          <p:nvPr/>
        </p:nvPicPr>
        <p:blipFill>
          <a:blip r:embed="rId12"/>
          <a:stretch>
            <a:fillRect/>
          </a:stretch>
        </p:blipFill>
        <p:spPr>
          <a:xfrm>
            <a:off x="13111" y="1706455"/>
            <a:ext cx="550816" cy="301398"/>
          </a:xfrm>
          <a:prstGeom prst="rect">
            <a:avLst/>
          </a:prstGeom>
          <a:solidFill>
            <a:sysClr val="window" lastClr="FFFFFF"/>
          </a:solidFill>
        </p:spPr>
      </p:pic>
      <p:pic>
        <p:nvPicPr>
          <p:cNvPr id="69" name="Immagine 68">
            <a:extLst>
              <a:ext uri="{FF2B5EF4-FFF2-40B4-BE49-F238E27FC236}">
                <a16:creationId xmlns:a16="http://schemas.microsoft.com/office/drawing/2014/main" id="{83C9B1E4-A1EE-4542-B06C-20C4FF597DE9}"/>
              </a:ext>
            </a:extLst>
          </p:cNvPr>
          <p:cNvPicPr>
            <a:picLocks noChangeAspect="1"/>
          </p:cNvPicPr>
          <p:nvPr/>
        </p:nvPicPr>
        <p:blipFill>
          <a:blip r:embed="rId13"/>
          <a:stretch>
            <a:fillRect/>
          </a:stretch>
        </p:blipFill>
        <p:spPr>
          <a:xfrm>
            <a:off x="519178" y="3040552"/>
            <a:ext cx="639452" cy="384458"/>
          </a:xfrm>
          <a:prstGeom prst="rect">
            <a:avLst/>
          </a:prstGeom>
        </p:spPr>
      </p:pic>
      <p:pic>
        <p:nvPicPr>
          <p:cNvPr id="70" name="Immagine 69">
            <a:extLst>
              <a:ext uri="{FF2B5EF4-FFF2-40B4-BE49-F238E27FC236}">
                <a16:creationId xmlns:a16="http://schemas.microsoft.com/office/drawing/2014/main" id="{F8865364-1ACD-49D5-9663-864A43DAF42C}"/>
              </a:ext>
            </a:extLst>
          </p:cNvPr>
          <p:cNvPicPr>
            <a:picLocks noChangeAspect="1"/>
          </p:cNvPicPr>
          <p:nvPr/>
        </p:nvPicPr>
        <p:blipFill>
          <a:blip r:embed="rId14"/>
          <a:stretch>
            <a:fillRect/>
          </a:stretch>
        </p:blipFill>
        <p:spPr>
          <a:xfrm>
            <a:off x="28658" y="2354322"/>
            <a:ext cx="534582" cy="599172"/>
          </a:xfrm>
          <a:prstGeom prst="rect">
            <a:avLst/>
          </a:prstGeom>
          <a:effectLst>
            <a:outerShdw blurRad="50800" dist="38100" dir="2700000" algn="tl" rotWithShape="0">
              <a:prstClr val="black">
                <a:alpha val="40000"/>
              </a:prstClr>
            </a:outerShdw>
          </a:effectLst>
        </p:spPr>
      </p:pic>
      <p:pic>
        <p:nvPicPr>
          <p:cNvPr id="71" name="Immagine 70">
            <a:extLst>
              <a:ext uri="{FF2B5EF4-FFF2-40B4-BE49-F238E27FC236}">
                <a16:creationId xmlns:a16="http://schemas.microsoft.com/office/drawing/2014/main" id="{0A425DD5-7025-4F87-BFC5-7C68F2BD2CFC}"/>
              </a:ext>
            </a:extLst>
          </p:cNvPr>
          <p:cNvPicPr>
            <a:picLocks noChangeAspect="1"/>
          </p:cNvPicPr>
          <p:nvPr/>
        </p:nvPicPr>
        <p:blipFill>
          <a:blip r:embed="rId15"/>
          <a:stretch>
            <a:fillRect/>
          </a:stretch>
        </p:blipFill>
        <p:spPr>
          <a:xfrm>
            <a:off x="620491" y="2067081"/>
            <a:ext cx="466385" cy="635563"/>
          </a:xfrm>
          <a:prstGeom prst="rect">
            <a:avLst/>
          </a:prstGeom>
        </p:spPr>
      </p:pic>
      <p:sp>
        <p:nvSpPr>
          <p:cNvPr id="72" name="CasellaDiTesto 71">
            <a:extLst>
              <a:ext uri="{FF2B5EF4-FFF2-40B4-BE49-F238E27FC236}">
                <a16:creationId xmlns:a16="http://schemas.microsoft.com/office/drawing/2014/main" id="{40A2757E-B91B-43D4-A783-3DD895C4719B}"/>
              </a:ext>
            </a:extLst>
          </p:cNvPr>
          <p:cNvSpPr txBox="1"/>
          <p:nvPr/>
        </p:nvSpPr>
        <p:spPr>
          <a:xfrm>
            <a:off x="95129" y="1493347"/>
            <a:ext cx="388919" cy="346249"/>
          </a:xfrm>
          <a:prstGeom prst="rect">
            <a:avLst/>
          </a:prstGeom>
          <a:noFill/>
        </p:spPr>
        <p:txBody>
          <a:bodyPr wrap="square" rtlCol="0">
            <a:spAutoFit/>
          </a:bodyPr>
          <a:lstStyle/>
          <a:p>
            <a:r>
              <a:rPr lang="it-IT" sz="825" b="1" dirty="0" err="1">
                <a:solidFill>
                  <a:srgbClr val="005157"/>
                </a:solidFill>
                <a:cs typeface="Calibri Light" panose="020F0302020204030204" pitchFamily="34" charset="0"/>
              </a:rPr>
              <a:t>SDGs</a:t>
            </a:r>
            <a:endParaRPr lang="it-IT" sz="825" b="1" dirty="0">
              <a:solidFill>
                <a:srgbClr val="005157"/>
              </a:solidFill>
              <a:cs typeface="Calibri Light" panose="020F0302020204030204" pitchFamily="34" charset="0"/>
            </a:endParaRPr>
          </a:p>
        </p:txBody>
      </p:sp>
      <p:sp>
        <p:nvSpPr>
          <p:cNvPr id="73" name="CasellaDiTesto 72">
            <a:extLst>
              <a:ext uri="{FF2B5EF4-FFF2-40B4-BE49-F238E27FC236}">
                <a16:creationId xmlns:a16="http://schemas.microsoft.com/office/drawing/2014/main" id="{90F58165-5BF0-4030-A2BF-5535C746F398}"/>
              </a:ext>
            </a:extLst>
          </p:cNvPr>
          <p:cNvSpPr txBox="1"/>
          <p:nvPr/>
        </p:nvSpPr>
        <p:spPr>
          <a:xfrm>
            <a:off x="516341" y="1878736"/>
            <a:ext cx="837206" cy="219291"/>
          </a:xfrm>
          <a:prstGeom prst="rect">
            <a:avLst/>
          </a:prstGeom>
          <a:noFill/>
        </p:spPr>
        <p:txBody>
          <a:bodyPr wrap="square" rtlCol="0">
            <a:spAutoFit/>
          </a:bodyPr>
          <a:lstStyle/>
          <a:p>
            <a:r>
              <a:rPr lang="it-IT" sz="825" b="1" dirty="0">
                <a:solidFill>
                  <a:srgbClr val="005157"/>
                </a:solidFill>
                <a:cs typeface="Calibri Light" panose="020F0302020204030204" pitchFamily="34" charset="0"/>
              </a:rPr>
              <a:t>Action Plan</a:t>
            </a:r>
          </a:p>
        </p:txBody>
      </p:sp>
      <p:sp>
        <p:nvSpPr>
          <p:cNvPr id="74" name="CasellaDiTesto 73">
            <a:extLst>
              <a:ext uri="{FF2B5EF4-FFF2-40B4-BE49-F238E27FC236}">
                <a16:creationId xmlns:a16="http://schemas.microsoft.com/office/drawing/2014/main" id="{A05F4895-9E5B-4B36-B506-C9EF5C2677F5}"/>
              </a:ext>
            </a:extLst>
          </p:cNvPr>
          <p:cNvSpPr txBox="1"/>
          <p:nvPr/>
        </p:nvSpPr>
        <p:spPr>
          <a:xfrm>
            <a:off x="95129" y="2180331"/>
            <a:ext cx="432223" cy="219291"/>
          </a:xfrm>
          <a:prstGeom prst="rect">
            <a:avLst/>
          </a:prstGeom>
          <a:noFill/>
        </p:spPr>
        <p:txBody>
          <a:bodyPr wrap="square" rtlCol="0">
            <a:spAutoFit/>
          </a:bodyPr>
          <a:lstStyle/>
          <a:p>
            <a:r>
              <a:rPr lang="it-IT" sz="825" b="1" dirty="0">
                <a:solidFill>
                  <a:srgbClr val="005157"/>
                </a:solidFill>
                <a:cs typeface="Calibri Light" panose="020F0302020204030204" pitchFamily="34" charset="0"/>
              </a:rPr>
              <a:t>TCFD</a:t>
            </a:r>
          </a:p>
        </p:txBody>
      </p:sp>
      <p:sp>
        <p:nvSpPr>
          <p:cNvPr id="75" name="CasellaDiTesto 74">
            <a:extLst>
              <a:ext uri="{FF2B5EF4-FFF2-40B4-BE49-F238E27FC236}">
                <a16:creationId xmlns:a16="http://schemas.microsoft.com/office/drawing/2014/main" id="{0327A44A-819B-4278-ADF0-5F14BB7EAB14}"/>
              </a:ext>
            </a:extLst>
          </p:cNvPr>
          <p:cNvSpPr txBox="1"/>
          <p:nvPr/>
        </p:nvSpPr>
        <p:spPr>
          <a:xfrm>
            <a:off x="495612" y="2912499"/>
            <a:ext cx="837206" cy="219291"/>
          </a:xfrm>
          <a:prstGeom prst="rect">
            <a:avLst/>
          </a:prstGeom>
          <a:noFill/>
        </p:spPr>
        <p:txBody>
          <a:bodyPr wrap="square" rtlCol="0">
            <a:spAutoFit/>
          </a:bodyPr>
          <a:lstStyle/>
          <a:p>
            <a:r>
              <a:rPr lang="it-IT" sz="825" b="1" dirty="0">
                <a:solidFill>
                  <a:srgbClr val="005157"/>
                </a:solidFill>
                <a:cs typeface="Calibri Light" panose="020F0302020204030204" pitchFamily="34" charset="0"/>
              </a:rPr>
              <a:t>Green </a:t>
            </a:r>
            <a:r>
              <a:rPr lang="it-IT" sz="825" b="1" dirty="0" err="1">
                <a:solidFill>
                  <a:srgbClr val="005157"/>
                </a:solidFill>
                <a:cs typeface="Calibri Light" panose="020F0302020204030204" pitchFamily="34" charset="0"/>
              </a:rPr>
              <a:t>Deal</a:t>
            </a:r>
            <a:endParaRPr lang="it-IT" sz="825" b="1" dirty="0">
              <a:solidFill>
                <a:srgbClr val="005157"/>
              </a:solidFill>
              <a:cs typeface="Calibri Light" panose="020F0302020204030204" pitchFamily="34" charset="0"/>
            </a:endParaRPr>
          </a:p>
        </p:txBody>
      </p:sp>
      <p:sp>
        <p:nvSpPr>
          <p:cNvPr id="76" name="CasellaDiTesto 75">
            <a:extLst>
              <a:ext uri="{FF2B5EF4-FFF2-40B4-BE49-F238E27FC236}">
                <a16:creationId xmlns:a16="http://schemas.microsoft.com/office/drawing/2014/main" id="{C5F36651-242F-4E41-B5C2-42BDD28D4EAA}"/>
              </a:ext>
            </a:extLst>
          </p:cNvPr>
          <p:cNvSpPr txBox="1"/>
          <p:nvPr/>
        </p:nvSpPr>
        <p:spPr>
          <a:xfrm>
            <a:off x="-44042" y="3395419"/>
            <a:ext cx="1208699" cy="219291"/>
          </a:xfrm>
          <a:prstGeom prst="rect">
            <a:avLst/>
          </a:prstGeom>
          <a:noFill/>
        </p:spPr>
        <p:txBody>
          <a:bodyPr wrap="square" rtlCol="0">
            <a:spAutoFit/>
          </a:bodyPr>
          <a:lstStyle/>
          <a:p>
            <a:r>
              <a:rPr lang="it-IT" sz="825" b="1" dirty="0">
                <a:solidFill>
                  <a:srgbClr val="005157"/>
                </a:solidFill>
                <a:cs typeface="Calibri Light" panose="020F0302020204030204" pitchFamily="34" charset="0"/>
              </a:rPr>
              <a:t>Green Bond</a:t>
            </a:r>
          </a:p>
        </p:txBody>
      </p:sp>
      <p:pic>
        <p:nvPicPr>
          <p:cNvPr id="77" name="Immagine 76">
            <a:extLst>
              <a:ext uri="{FF2B5EF4-FFF2-40B4-BE49-F238E27FC236}">
                <a16:creationId xmlns:a16="http://schemas.microsoft.com/office/drawing/2014/main" id="{E6ED7766-2378-4A42-BF26-6235E49EAAEE}"/>
              </a:ext>
            </a:extLst>
          </p:cNvPr>
          <p:cNvPicPr>
            <a:picLocks noChangeAspect="1"/>
          </p:cNvPicPr>
          <p:nvPr/>
        </p:nvPicPr>
        <p:blipFill rotWithShape="1">
          <a:blip r:embed="rId16"/>
          <a:srcRect l="877" t="82" r="1462" b="-612"/>
          <a:stretch/>
        </p:blipFill>
        <p:spPr>
          <a:xfrm>
            <a:off x="109028" y="3623567"/>
            <a:ext cx="307682" cy="443723"/>
          </a:xfrm>
          <a:prstGeom prst="rect">
            <a:avLst/>
          </a:prstGeom>
          <a:solidFill>
            <a:srgbClr val="FFFFFF">
              <a:shade val="85000"/>
            </a:srgbClr>
          </a:solidFill>
          <a:ln w="88900" cap="sq">
            <a:solidFill>
              <a:srgbClr val="FFFFFF"/>
            </a:solidFill>
            <a:miter lim="800000"/>
          </a:ln>
          <a:effectLst>
            <a:outerShdw blurRad="50800" dist="381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78" name="Immagine 77">
            <a:extLst>
              <a:ext uri="{FF2B5EF4-FFF2-40B4-BE49-F238E27FC236}">
                <a16:creationId xmlns:a16="http://schemas.microsoft.com/office/drawing/2014/main" id="{724CFAA9-008F-45A1-A737-61165A8135E2}"/>
              </a:ext>
            </a:extLst>
          </p:cNvPr>
          <p:cNvPicPr>
            <a:picLocks noChangeAspect="1"/>
          </p:cNvPicPr>
          <p:nvPr/>
        </p:nvPicPr>
        <p:blipFill>
          <a:blip r:embed="rId17"/>
          <a:stretch>
            <a:fillRect/>
          </a:stretch>
        </p:blipFill>
        <p:spPr>
          <a:xfrm>
            <a:off x="695299" y="3742999"/>
            <a:ext cx="361890" cy="473747"/>
          </a:xfrm>
          <a:prstGeom prst="rect">
            <a:avLst/>
          </a:prstGeom>
        </p:spPr>
      </p:pic>
      <p:sp>
        <p:nvSpPr>
          <p:cNvPr id="79" name="CasellaDiTesto 78">
            <a:extLst>
              <a:ext uri="{FF2B5EF4-FFF2-40B4-BE49-F238E27FC236}">
                <a16:creationId xmlns:a16="http://schemas.microsoft.com/office/drawing/2014/main" id="{BEE37FE3-C539-47F4-8693-F03FD3FDA454}"/>
              </a:ext>
            </a:extLst>
          </p:cNvPr>
          <p:cNvSpPr txBox="1"/>
          <p:nvPr/>
        </p:nvSpPr>
        <p:spPr>
          <a:xfrm>
            <a:off x="553986" y="3558601"/>
            <a:ext cx="778832" cy="219291"/>
          </a:xfrm>
          <a:prstGeom prst="rect">
            <a:avLst/>
          </a:prstGeom>
          <a:noFill/>
        </p:spPr>
        <p:txBody>
          <a:bodyPr wrap="square" rtlCol="0">
            <a:spAutoFit/>
          </a:bodyPr>
          <a:lstStyle/>
          <a:p>
            <a:r>
              <a:rPr lang="it-IT" sz="825" b="1" dirty="0">
                <a:solidFill>
                  <a:srgbClr val="005157"/>
                </a:solidFill>
                <a:cs typeface="Calibri Light" panose="020F0302020204030204" pitchFamily="34" charset="0"/>
              </a:rPr>
              <a:t>2019/2088</a:t>
            </a:r>
          </a:p>
        </p:txBody>
      </p:sp>
      <p:pic>
        <p:nvPicPr>
          <p:cNvPr id="82" name="Picture 2" descr="European Banking Authority |">
            <a:extLst>
              <a:ext uri="{FF2B5EF4-FFF2-40B4-BE49-F238E27FC236}">
                <a16:creationId xmlns:a16="http://schemas.microsoft.com/office/drawing/2014/main" id="{104FC77B-D9BD-44B3-8F23-F4B3C428CAC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32223" y="1851324"/>
            <a:ext cx="467648" cy="262217"/>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3" name="Picture 2">
            <a:extLst>
              <a:ext uri="{FF2B5EF4-FFF2-40B4-BE49-F238E27FC236}">
                <a16:creationId xmlns:a16="http://schemas.microsoft.com/office/drawing/2014/main" id="{2D12638A-0A97-4BDB-A176-A02F5F86FDC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95014" y="1856779"/>
            <a:ext cx="384847" cy="262217"/>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4" name="Picture 4" descr="ESMA">
            <a:extLst>
              <a:ext uri="{FF2B5EF4-FFF2-40B4-BE49-F238E27FC236}">
                <a16:creationId xmlns:a16="http://schemas.microsoft.com/office/drawing/2014/main" id="{641DB85D-4D53-4E6F-9D2F-8715DDCA475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71769" y="1887235"/>
            <a:ext cx="537361" cy="218303"/>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8" name="Picture 2" descr="European Banking Authority |">
            <a:extLst>
              <a:ext uri="{FF2B5EF4-FFF2-40B4-BE49-F238E27FC236}">
                <a16:creationId xmlns:a16="http://schemas.microsoft.com/office/drawing/2014/main" id="{1A0A4BA2-A4DE-4CB3-BEE1-AFAD2573BDB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76688" y="3156881"/>
            <a:ext cx="386486" cy="216709"/>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9" name="Picture 2">
            <a:extLst>
              <a:ext uri="{FF2B5EF4-FFF2-40B4-BE49-F238E27FC236}">
                <a16:creationId xmlns:a16="http://schemas.microsoft.com/office/drawing/2014/main" id="{41694FEB-FDBF-443F-B6DB-34902F67B3F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19995" y="3153818"/>
            <a:ext cx="318056" cy="216709"/>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4" name="Picture 4" descr="ESMA">
            <a:extLst>
              <a:ext uri="{FF2B5EF4-FFF2-40B4-BE49-F238E27FC236}">
                <a16:creationId xmlns:a16="http://schemas.microsoft.com/office/drawing/2014/main" id="{17FB6CAE-AF38-4FCD-8149-159B1D44933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25403" y="3078413"/>
            <a:ext cx="444100" cy="180416"/>
          </a:xfrm>
          <a:prstGeom prst="rect">
            <a:avLst/>
          </a:prstGeom>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5" name="Immagine 104">
            <a:extLst>
              <a:ext uri="{FF2B5EF4-FFF2-40B4-BE49-F238E27FC236}">
                <a16:creationId xmlns:a16="http://schemas.microsoft.com/office/drawing/2014/main" id="{90B71792-594C-4919-A47A-80BD356917CD}"/>
              </a:ext>
            </a:extLst>
          </p:cNvPr>
          <p:cNvPicPr>
            <a:picLocks noChangeAspect="1"/>
          </p:cNvPicPr>
          <p:nvPr/>
        </p:nvPicPr>
        <p:blipFill>
          <a:blip r:embed="rId7"/>
          <a:stretch>
            <a:fillRect/>
          </a:stretch>
        </p:blipFill>
        <p:spPr>
          <a:xfrm>
            <a:off x="6708682" y="3148614"/>
            <a:ext cx="800747" cy="248584"/>
          </a:xfrm>
          <a:prstGeom prst="rect">
            <a:avLst/>
          </a:prstGeom>
          <a:ln>
            <a:solidFill>
              <a:schemeClr val="bg1">
                <a:lumMod val="85000"/>
              </a:schemeClr>
            </a:solidFill>
          </a:ln>
          <a:effectLst>
            <a:outerShdw blurRad="50800" dist="38100" dir="2700000" algn="tl" rotWithShape="0">
              <a:prstClr val="black">
                <a:alpha val="40000"/>
              </a:prstClr>
            </a:outerShdw>
          </a:effectLst>
        </p:spPr>
      </p:pic>
      <p:pic>
        <p:nvPicPr>
          <p:cNvPr id="112" name="Elemento grafico 111" descr="Lente di ingrandimento con riempimento a tinta unita">
            <a:extLst>
              <a:ext uri="{FF2B5EF4-FFF2-40B4-BE49-F238E27FC236}">
                <a16:creationId xmlns:a16="http://schemas.microsoft.com/office/drawing/2014/main" id="{D76C3E09-5EB4-4C98-AFE4-EA4CBF351B3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554762" y="3128663"/>
            <a:ext cx="243075" cy="243075"/>
          </a:xfrm>
          <a:prstGeom prst="rect">
            <a:avLst/>
          </a:prstGeom>
        </p:spPr>
      </p:pic>
      <p:sp>
        <p:nvSpPr>
          <p:cNvPr id="107" name="Titolo 6">
            <a:extLst>
              <a:ext uri="{FF2B5EF4-FFF2-40B4-BE49-F238E27FC236}">
                <a16:creationId xmlns:a16="http://schemas.microsoft.com/office/drawing/2014/main" id="{5D745BAB-D828-400F-84C2-9E81A12DB3CB}"/>
              </a:ext>
            </a:extLst>
          </p:cNvPr>
          <p:cNvSpPr txBox="1">
            <a:spLocks/>
          </p:cNvSpPr>
          <p:nvPr/>
        </p:nvSpPr>
        <p:spPr>
          <a:xfrm>
            <a:off x="180976" y="548870"/>
            <a:ext cx="8782048" cy="444406"/>
          </a:xfrm>
          <a:prstGeom prst="rect">
            <a:avLst/>
          </a:prstGeom>
          <a:noFill/>
          <a:ln>
            <a:noFill/>
          </a:ln>
        </p:spPr>
        <p:txBody>
          <a:bodyPr spcFirstLastPara="1" vert="horz" wrap="square" lIns="0" tIns="0" rIns="0" bIns="0" rtlCol="0" anchor="t" anchorCtr="0">
            <a:noAutofit/>
          </a:bodyPr>
          <a:lstStyle>
            <a:lvl1pPr marL="0" lvl="0" indent="0" algn="l" defTabSz="435113" rtl="0" eaLnBrk="1" latinLnBrk="0" hangingPunct="1">
              <a:lnSpc>
                <a:spcPct val="135964"/>
              </a:lnSpc>
              <a:spcBef>
                <a:spcPts val="0"/>
              </a:spcBef>
              <a:spcAft>
                <a:spcPts val="0"/>
              </a:spcAft>
              <a:buClr>
                <a:schemeClr val="dk2"/>
              </a:buClr>
              <a:buSzPts val="2800"/>
              <a:buFont typeface="Arial"/>
              <a:buNone/>
              <a:tabLst/>
              <a:defRPr sz="2800" b="1" kern="1200">
                <a:solidFill>
                  <a:schemeClr val="tx2"/>
                </a:solidFill>
                <a:latin typeface="Arial"/>
                <a:ea typeface="+mj-ea"/>
                <a:cs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defTabSz="914400">
              <a:lnSpc>
                <a:spcPct val="100000"/>
              </a:lnSpc>
              <a:buClr>
                <a:srgbClr val="005157"/>
              </a:buClr>
              <a:defRPr/>
            </a:pPr>
            <a:r>
              <a:rPr lang="en-US" sz="1600" dirty="0" err="1">
                <a:solidFill>
                  <a:srgbClr val="00AE65"/>
                </a:solidFill>
                <a:ea typeface="+mn-ea"/>
                <a:sym typeface="Arial"/>
              </a:rPr>
              <a:t>Obblighi</a:t>
            </a:r>
            <a:r>
              <a:rPr lang="en-US" sz="1600" dirty="0">
                <a:solidFill>
                  <a:srgbClr val="00AE65"/>
                </a:solidFill>
                <a:ea typeface="+mn-ea"/>
                <a:sym typeface="Arial"/>
              </a:rPr>
              <a:t> </a:t>
            </a:r>
            <a:r>
              <a:rPr lang="en-US" sz="1600" dirty="0" err="1">
                <a:solidFill>
                  <a:srgbClr val="00AE65"/>
                </a:solidFill>
                <a:ea typeface="+mn-ea"/>
                <a:sym typeface="Arial"/>
              </a:rPr>
              <a:t>normativi</a:t>
            </a:r>
            <a:r>
              <a:rPr lang="en-US" sz="1600" dirty="0">
                <a:solidFill>
                  <a:srgbClr val="00AE65"/>
                </a:solidFill>
                <a:ea typeface="+mn-ea"/>
                <a:sym typeface="Arial"/>
              </a:rPr>
              <a:t>: </a:t>
            </a:r>
            <a:r>
              <a:rPr lang="en-US" sz="1600" dirty="0" err="1">
                <a:solidFill>
                  <a:srgbClr val="00AE65"/>
                </a:solidFill>
                <a:ea typeface="+mn-ea"/>
                <a:sym typeface="Arial"/>
              </a:rPr>
              <a:t>l</a:t>
            </a:r>
            <a:r>
              <a:rPr lang="en-US" sz="1600" dirty="0" err="1">
                <a:solidFill>
                  <a:srgbClr val="00AE65"/>
                </a:solidFill>
                <a:latin typeface="Arial"/>
                <a:ea typeface="+mn-ea"/>
                <a:cs typeface="Arial"/>
                <a:sym typeface="Arial"/>
              </a:rPr>
              <a:t>’accelerazione</a:t>
            </a:r>
            <a:r>
              <a:rPr lang="en-US" sz="1600" dirty="0">
                <a:solidFill>
                  <a:srgbClr val="00AE65"/>
                </a:solidFill>
                <a:latin typeface="Arial"/>
                <a:ea typeface="+mn-ea"/>
                <a:cs typeface="Arial"/>
                <a:sym typeface="Arial"/>
              </a:rPr>
              <a:t> del framework </a:t>
            </a:r>
            <a:r>
              <a:rPr lang="en-US" sz="1600" dirty="0" err="1">
                <a:solidFill>
                  <a:srgbClr val="00AE65"/>
                </a:solidFill>
                <a:latin typeface="Arial"/>
                <a:ea typeface="+mn-ea"/>
                <a:cs typeface="Arial"/>
                <a:sym typeface="Arial"/>
              </a:rPr>
              <a:t>regolamentare</a:t>
            </a:r>
            <a:endParaRPr lang="it-IT" sz="1600" kern="0" dirty="0">
              <a:solidFill>
                <a:srgbClr val="00AE65"/>
              </a:solidFill>
              <a:ea typeface="Arial"/>
              <a:sym typeface="Arial"/>
            </a:endParaRPr>
          </a:p>
        </p:txBody>
      </p:sp>
      <p:sp>
        <p:nvSpPr>
          <p:cNvPr id="108" name="Titolo 1">
            <a:extLst>
              <a:ext uri="{FF2B5EF4-FFF2-40B4-BE49-F238E27FC236}">
                <a16:creationId xmlns:a16="http://schemas.microsoft.com/office/drawing/2014/main" id="{375331F0-ACC0-4F75-B7F5-2C7D23EB7760}"/>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r>
              <a:rPr lang="it-IT" sz="2600" dirty="0">
                <a:solidFill>
                  <a:srgbClr val="084045"/>
                </a:solidFill>
              </a:rPr>
              <a:t>Il contesto di riferimento</a:t>
            </a:r>
          </a:p>
        </p:txBody>
      </p:sp>
      <p:sp>
        <p:nvSpPr>
          <p:cNvPr id="109" name="Google Shape;1775;p90">
            <a:extLst>
              <a:ext uri="{FF2B5EF4-FFF2-40B4-BE49-F238E27FC236}">
                <a16:creationId xmlns:a16="http://schemas.microsoft.com/office/drawing/2014/main" id="{F72807CA-CAED-465D-AD86-40800B4E9E0F}"/>
              </a:ext>
            </a:extLst>
          </p:cNvPr>
          <p:cNvSpPr txBox="1">
            <a:spLocks/>
          </p:cNvSpPr>
          <p:nvPr/>
        </p:nvSpPr>
        <p:spPr>
          <a:xfrm>
            <a:off x="8505674" y="6422857"/>
            <a:ext cx="424794" cy="275434"/>
          </a:xfrm>
          <a:prstGeom prst="rect">
            <a:avLst/>
          </a:prstGeom>
          <a:noFill/>
          <a:ln>
            <a:noFill/>
          </a:ln>
        </p:spPr>
        <p:txBody>
          <a:bodyPr spcFirstLastPara="1" wrap="square" lIns="0" tIns="36000" rIns="0" bIns="36000" anchor="t" anchorCtr="0">
            <a:noAutofit/>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a:buClr>
                <a:srgbClr val="000000"/>
              </a:buClr>
              <a:buFont typeface="Arial"/>
              <a:buNone/>
              <a:defRPr/>
            </a:pPr>
            <a:fld id="{00000000-1234-1234-1234-123412341234}" type="slidenum">
              <a:rPr lang="it-IT" sz="1000" kern="0" smtClean="0">
                <a:solidFill>
                  <a:srgbClr val="005157"/>
                </a:solidFill>
                <a:latin typeface="Arial"/>
                <a:cs typeface="Arial"/>
                <a:sym typeface="Arial"/>
              </a:rPr>
              <a:pPr algn="r" defTabSz="914400">
                <a:buClr>
                  <a:srgbClr val="000000"/>
                </a:buClr>
                <a:buFont typeface="Arial"/>
                <a:buNone/>
                <a:defRPr/>
              </a:pPr>
              <a:t>15</a:t>
            </a:fld>
            <a:endParaRPr lang="it-IT" sz="1000" kern="0" dirty="0">
              <a:solidFill>
                <a:srgbClr val="005157"/>
              </a:solidFill>
              <a:latin typeface="Arial"/>
              <a:cs typeface="Arial"/>
              <a:sym typeface="Arial"/>
            </a:endParaRPr>
          </a:p>
        </p:txBody>
      </p:sp>
      <p:sp>
        <p:nvSpPr>
          <p:cNvPr id="110" name="Google Shape;1607;p198">
            <a:extLst>
              <a:ext uri="{FF2B5EF4-FFF2-40B4-BE49-F238E27FC236}">
                <a16:creationId xmlns:a16="http://schemas.microsoft.com/office/drawing/2014/main" id="{309C3D6E-2562-4FA7-AE4D-987E09B0A6FB}"/>
              </a:ext>
            </a:extLst>
          </p:cNvPr>
          <p:cNvSpPr txBox="1"/>
          <p:nvPr/>
        </p:nvSpPr>
        <p:spPr>
          <a:xfrm>
            <a:off x="3995143" y="5738997"/>
            <a:ext cx="424794" cy="206576"/>
          </a:xfrm>
          <a:prstGeom prst="rect">
            <a:avLst/>
          </a:prstGeom>
          <a:noFill/>
          <a:ln>
            <a:noFill/>
          </a:ln>
        </p:spPr>
        <p:txBody>
          <a:bodyPr spcFirstLastPara="1" wrap="square" lIns="0" tIns="27000" rIns="0" bIns="27000" anchor="t" anchorCtr="0">
            <a:noAutofit/>
          </a:bodyPr>
          <a:lstStyle/>
          <a:p>
            <a:pPr marL="0" marR="0" lvl="0" indent="0" algn="ctr" rtl="0">
              <a:lnSpc>
                <a:spcPct val="100000"/>
              </a:lnSpc>
              <a:spcBef>
                <a:spcPts val="0"/>
              </a:spcBef>
              <a:spcAft>
                <a:spcPts val="0"/>
              </a:spcAft>
              <a:buClr>
                <a:srgbClr val="EEECE1"/>
              </a:buClr>
              <a:buSzPts val="675"/>
              <a:buFont typeface="Calibri"/>
              <a:buNone/>
            </a:pPr>
            <a:fld id="{00000000-1234-1234-1234-123412341234}" type="slidenum">
              <a:rPr lang="it-IT" sz="675" b="0" i="0" u="none" strike="noStrike" cap="none">
                <a:solidFill>
                  <a:srgbClr val="EEECE1"/>
                </a:solidFill>
                <a:latin typeface="Arial" panose="020B0604020202020204" pitchFamily="34" charset="0"/>
                <a:ea typeface="Calibri"/>
                <a:cs typeface="Arial" panose="020B0604020202020204" pitchFamily="34" charset="0"/>
                <a:sym typeface="Calibri"/>
              </a:rPr>
              <a:t>15</a:t>
            </a:fld>
            <a:endParaRPr sz="675" b="0" i="0" u="none" strike="noStrike" cap="none" dirty="0">
              <a:solidFill>
                <a:srgbClr val="EEECE1"/>
              </a:solidFill>
              <a:latin typeface="Arial" panose="020B0604020202020204" pitchFamily="34" charset="0"/>
              <a:ea typeface="Calibri"/>
              <a:cs typeface="Arial" panose="020B0604020202020204" pitchFamily="34" charset="0"/>
              <a:sym typeface="Calibri"/>
            </a:endParaRPr>
          </a:p>
        </p:txBody>
      </p:sp>
      <p:sp>
        <p:nvSpPr>
          <p:cNvPr id="116" name="Google Shape;1609;p198">
            <a:extLst>
              <a:ext uri="{FF2B5EF4-FFF2-40B4-BE49-F238E27FC236}">
                <a16:creationId xmlns:a16="http://schemas.microsoft.com/office/drawing/2014/main" id="{E843686F-34E5-429F-8D24-8A8957A4A32C}"/>
              </a:ext>
            </a:extLst>
          </p:cNvPr>
          <p:cNvSpPr/>
          <p:nvPr/>
        </p:nvSpPr>
        <p:spPr>
          <a:xfrm>
            <a:off x="1070438" y="4781245"/>
            <a:ext cx="7965742" cy="1083453"/>
          </a:xfrm>
          <a:prstGeom prst="rect">
            <a:avLst/>
          </a:prstGeom>
          <a:solidFill>
            <a:srgbClr val="00AE65">
              <a:alpha val="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200"/>
              <a:buFont typeface="Calibri"/>
              <a:buNone/>
            </a:pPr>
            <a:endParaRPr sz="120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117" name="Google Shape;1651;p198">
            <a:extLst>
              <a:ext uri="{FF2B5EF4-FFF2-40B4-BE49-F238E27FC236}">
                <a16:creationId xmlns:a16="http://schemas.microsoft.com/office/drawing/2014/main" id="{33FE7676-BDCA-4027-A842-074D821E9674}"/>
              </a:ext>
            </a:extLst>
          </p:cNvPr>
          <p:cNvSpPr/>
          <p:nvPr/>
        </p:nvSpPr>
        <p:spPr>
          <a:xfrm rot="-5400000">
            <a:off x="412780" y="5207040"/>
            <a:ext cx="1083454" cy="231863"/>
          </a:xfrm>
          <a:prstGeom prst="round1Rect">
            <a:avLst>
              <a:gd name="adj" fmla="val 16667"/>
            </a:avLst>
          </a:prstGeom>
          <a:solidFill>
            <a:srgbClr val="00AE65"/>
          </a:solidFill>
          <a:ln w="25400" cap="flat" cmpd="sng">
            <a:solidFill>
              <a:srgbClr val="00AE6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788"/>
              <a:buFont typeface="Calibri"/>
              <a:buNone/>
            </a:pPr>
            <a:r>
              <a:rPr lang="it-IT" sz="788" b="1" dirty="0">
                <a:solidFill>
                  <a:srgbClr val="FFFFFF"/>
                </a:solidFill>
                <a:latin typeface="Arial" panose="020B0604020202020204" pitchFamily="34" charset="0"/>
                <a:ea typeface="Calibri"/>
                <a:cs typeface="Arial" panose="020B0604020202020204" pitchFamily="34" charset="0"/>
                <a:sym typeface="Calibri"/>
              </a:rPr>
              <a:t>LAST</a:t>
            </a:r>
            <a:r>
              <a:rPr lang="it-IT" sz="788" b="1" i="0" u="none" strike="noStrike" cap="none" dirty="0">
                <a:solidFill>
                  <a:srgbClr val="FFFFFF"/>
                </a:solidFill>
                <a:latin typeface="Arial" panose="020B0604020202020204" pitchFamily="34" charset="0"/>
                <a:ea typeface="Calibri"/>
                <a:cs typeface="Arial" panose="020B0604020202020204" pitchFamily="34" charset="0"/>
                <a:sym typeface="Calibri"/>
              </a:rPr>
              <a:t> STEPS</a:t>
            </a:r>
            <a:endParaRPr dirty="0"/>
          </a:p>
        </p:txBody>
      </p:sp>
      <p:sp>
        <p:nvSpPr>
          <p:cNvPr id="118" name="Google Shape;1671;p198">
            <a:extLst>
              <a:ext uri="{FF2B5EF4-FFF2-40B4-BE49-F238E27FC236}">
                <a16:creationId xmlns:a16="http://schemas.microsoft.com/office/drawing/2014/main" id="{FC6D70AD-048B-46C6-91CD-57B8F8F671D8}"/>
              </a:ext>
            </a:extLst>
          </p:cNvPr>
          <p:cNvSpPr txBox="1"/>
          <p:nvPr/>
        </p:nvSpPr>
        <p:spPr>
          <a:xfrm>
            <a:off x="2741416" y="4929112"/>
            <a:ext cx="899252"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5157"/>
              </a:buClr>
              <a:buSzPts val="900"/>
              <a:buFont typeface="Calibri"/>
              <a:buNone/>
            </a:pPr>
            <a:r>
              <a:rPr lang="it-IT" sz="900" b="1" i="0" u="none" strike="noStrike" cap="none" dirty="0">
                <a:solidFill>
                  <a:srgbClr val="005157"/>
                </a:solidFill>
                <a:latin typeface="Arial" panose="020B0604020202020204" pitchFamily="34" charset="0"/>
                <a:ea typeface="Calibri"/>
                <a:cs typeface="Arial" panose="020B0604020202020204" pitchFamily="34" charset="0"/>
                <a:sym typeface="Calibri"/>
              </a:rPr>
              <a:t>06/2022</a:t>
            </a:r>
            <a:endParaRPr dirty="0"/>
          </a:p>
        </p:txBody>
      </p:sp>
      <p:grpSp>
        <p:nvGrpSpPr>
          <p:cNvPr id="119" name="Google Shape;1672;p198">
            <a:extLst>
              <a:ext uri="{FF2B5EF4-FFF2-40B4-BE49-F238E27FC236}">
                <a16:creationId xmlns:a16="http://schemas.microsoft.com/office/drawing/2014/main" id="{AE629EA9-AE2D-4E20-9550-1BE3518D8469}"/>
              </a:ext>
            </a:extLst>
          </p:cNvPr>
          <p:cNvGrpSpPr/>
          <p:nvPr/>
        </p:nvGrpSpPr>
        <p:grpSpPr>
          <a:xfrm>
            <a:off x="5181578" y="5230951"/>
            <a:ext cx="1210962" cy="414481"/>
            <a:chOff x="3887502" y="5547076"/>
            <a:chExt cx="1614616" cy="552641"/>
          </a:xfrm>
        </p:grpSpPr>
        <p:sp>
          <p:nvSpPr>
            <p:cNvPr id="120" name="Google Shape;1673;p198">
              <a:extLst>
                <a:ext uri="{FF2B5EF4-FFF2-40B4-BE49-F238E27FC236}">
                  <a16:creationId xmlns:a16="http://schemas.microsoft.com/office/drawing/2014/main" id="{857DD734-DE4A-4793-9C83-63EAF8C225C8}"/>
                </a:ext>
              </a:extLst>
            </p:cNvPr>
            <p:cNvSpPr/>
            <p:nvPr/>
          </p:nvSpPr>
          <p:spPr>
            <a:xfrm>
              <a:off x="3887502" y="5547076"/>
              <a:ext cx="1614616" cy="552641"/>
            </a:xfrm>
            <a:prstGeom prst="rect">
              <a:avLst/>
            </a:prstGeom>
            <a:solidFill>
              <a:schemeClr val="lt1"/>
            </a:solidFill>
            <a:ln w="25400" cap="flat" cmpd="sng">
              <a:solidFill>
                <a:srgbClr val="00AE6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50"/>
                <a:buFont typeface="Calibri"/>
                <a:buNone/>
              </a:pPr>
              <a:endParaRPr sz="105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121" name="Google Shape;1674;p198">
              <a:extLst>
                <a:ext uri="{FF2B5EF4-FFF2-40B4-BE49-F238E27FC236}">
                  <a16:creationId xmlns:a16="http://schemas.microsoft.com/office/drawing/2014/main" id="{7CFFD8C8-0C7F-49B8-8D01-08A6D46F1A22}"/>
                </a:ext>
              </a:extLst>
            </p:cNvPr>
            <p:cNvSpPr txBox="1"/>
            <p:nvPr/>
          </p:nvSpPr>
          <p:spPr>
            <a:xfrm>
              <a:off x="3930485" y="5567768"/>
              <a:ext cx="1505017" cy="4154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1F3D52"/>
                </a:buClr>
                <a:buSzPts val="675"/>
                <a:buFont typeface="Calibri"/>
                <a:buNone/>
              </a:pP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Entrata in vigore emendamenti a </a:t>
              </a:r>
              <a:r>
                <a:rPr lang="it-IT" sz="675" b="0" i="0" u="none" strike="noStrike" cap="none" dirty="0" err="1">
                  <a:solidFill>
                    <a:srgbClr val="1F3D52"/>
                  </a:solidFill>
                  <a:latin typeface="Arial" panose="020B0604020202020204" pitchFamily="34" charset="0"/>
                  <a:ea typeface="Calibri"/>
                  <a:cs typeface="Arial" panose="020B0604020202020204" pitchFamily="34" charset="0"/>
                  <a:sym typeface="Calibri"/>
                </a:rPr>
                <a:t>MIFiD</a:t>
              </a: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 2, IDD, UCITS e AIFMD</a:t>
              </a:r>
              <a:endParaRPr sz="675" b="0" i="0" u="none" strike="noStrike" cap="none" dirty="0">
                <a:solidFill>
                  <a:srgbClr val="1F3D52"/>
                </a:solidFill>
                <a:latin typeface="Arial" panose="020B0604020202020204" pitchFamily="34" charset="0"/>
                <a:ea typeface="Calibri"/>
                <a:cs typeface="Arial" panose="020B0604020202020204" pitchFamily="34" charset="0"/>
                <a:sym typeface="Calibri"/>
              </a:endParaRPr>
            </a:p>
          </p:txBody>
        </p:sp>
      </p:grpSp>
      <p:sp>
        <p:nvSpPr>
          <p:cNvPr id="122" name="Google Shape;1675;p198">
            <a:extLst>
              <a:ext uri="{FF2B5EF4-FFF2-40B4-BE49-F238E27FC236}">
                <a16:creationId xmlns:a16="http://schemas.microsoft.com/office/drawing/2014/main" id="{F0412F68-5610-4603-98D2-A92DA175F885}"/>
              </a:ext>
            </a:extLst>
          </p:cNvPr>
          <p:cNvSpPr txBox="1"/>
          <p:nvPr/>
        </p:nvSpPr>
        <p:spPr>
          <a:xfrm>
            <a:off x="5325752" y="4929112"/>
            <a:ext cx="899252"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5157"/>
              </a:buClr>
              <a:buSzPts val="900"/>
              <a:buFont typeface="Calibri"/>
              <a:buNone/>
            </a:pPr>
            <a:r>
              <a:rPr lang="it-IT" sz="900" b="1" i="0" u="none" strike="noStrike" cap="none" dirty="0">
                <a:solidFill>
                  <a:srgbClr val="005157"/>
                </a:solidFill>
                <a:latin typeface="Arial" panose="020B0604020202020204" pitchFamily="34" charset="0"/>
                <a:ea typeface="Calibri"/>
                <a:cs typeface="Arial" panose="020B0604020202020204" pitchFamily="34" charset="0"/>
                <a:sym typeface="Calibri"/>
              </a:rPr>
              <a:t>08/2022</a:t>
            </a:r>
            <a:endParaRPr dirty="0"/>
          </a:p>
        </p:txBody>
      </p:sp>
      <p:sp>
        <p:nvSpPr>
          <p:cNvPr id="123" name="Google Shape;1676;p198">
            <a:extLst>
              <a:ext uri="{FF2B5EF4-FFF2-40B4-BE49-F238E27FC236}">
                <a16:creationId xmlns:a16="http://schemas.microsoft.com/office/drawing/2014/main" id="{79FAF671-0947-4040-AFE0-06769473A1DC}"/>
              </a:ext>
            </a:extLst>
          </p:cNvPr>
          <p:cNvSpPr txBox="1"/>
          <p:nvPr/>
        </p:nvSpPr>
        <p:spPr>
          <a:xfrm>
            <a:off x="1341768" y="4930632"/>
            <a:ext cx="899252"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5157"/>
              </a:buClr>
              <a:buSzPts val="900"/>
              <a:buFont typeface="Calibri"/>
              <a:buNone/>
            </a:pPr>
            <a:r>
              <a:rPr lang="it-IT" sz="900" b="1" i="0" u="none" strike="noStrike" cap="none" dirty="0">
                <a:solidFill>
                  <a:srgbClr val="005157"/>
                </a:solidFill>
                <a:latin typeface="Arial" panose="020B0604020202020204" pitchFamily="34" charset="0"/>
                <a:ea typeface="Calibri"/>
                <a:cs typeface="Arial" panose="020B0604020202020204" pitchFamily="34" charset="0"/>
                <a:sym typeface="Calibri"/>
              </a:rPr>
              <a:t>01/2022</a:t>
            </a:r>
            <a:endParaRPr dirty="0"/>
          </a:p>
        </p:txBody>
      </p:sp>
      <p:grpSp>
        <p:nvGrpSpPr>
          <p:cNvPr id="124" name="Google Shape;1677;p198">
            <a:extLst>
              <a:ext uri="{FF2B5EF4-FFF2-40B4-BE49-F238E27FC236}">
                <a16:creationId xmlns:a16="http://schemas.microsoft.com/office/drawing/2014/main" id="{22CFA5A0-A4FC-4352-A0E1-A4887A47472B}"/>
              </a:ext>
            </a:extLst>
          </p:cNvPr>
          <p:cNvGrpSpPr/>
          <p:nvPr/>
        </p:nvGrpSpPr>
        <p:grpSpPr>
          <a:xfrm>
            <a:off x="1117140" y="5230951"/>
            <a:ext cx="1371758" cy="414481"/>
            <a:chOff x="871096" y="5963873"/>
            <a:chExt cx="1829010" cy="552641"/>
          </a:xfrm>
        </p:grpSpPr>
        <p:sp>
          <p:nvSpPr>
            <p:cNvPr id="125" name="Google Shape;1678;p198">
              <a:extLst>
                <a:ext uri="{FF2B5EF4-FFF2-40B4-BE49-F238E27FC236}">
                  <a16:creationId xmlns:a16="http://schemas.microsoft.com/office/drawing/2014/main" id="{5D4FBC5B-5826-4784-B22D-D762E7EE13D1}"/>
                </a:ext>
              </a:extLst>
            </p:cNvPr>
            <p:cNvSpPr/>
            <p:nvPr/>
          </p:nvSpPr>
          <p:spPr>
            <a:xfrm>
              <a:off x="871096" y="5963873"/>
              <a:ext cx="1829010" cy="552641"/>
            </a:xfrm>
            <a:prstGeom prst="rect">
              <a:avLst/>
            </a:prstGeom>
            <a:solidFill>
              <a:schemeClr val="lt1"/>
            </a:solidFill>
            <a:ln w="25400" cap="flat" cmpd="sng">
              <a:solidFill>
                <a:srgbClr val="00AE6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200"/>
                <a:buFont typeface="Calibri"/>
                <a:buNone/>
              </a:pPr>
              <a:endParaRPr sz="120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126" name="Google Shape;1679;p198">
              <a:extLst>
                <a:ext uri="{FF2B5EF4-FFF2-40B4-BE49-F238E27FC236}">
                  <a16:creationId xmlns:a16="http://schemas.microsoft.com/office/drawing/2014/main" id="{390F66CF-F1B1-473B-8EB7-030870C56CE2}"/>
                </a:ext>
              </a:extLst>
            </p:cNvPr>
            <p:cNvSpPr txBox="1"/>
            <p:nvPr/>
          </p:nvSpPr>
          <p:spPr>
            <a:xfrm>
              <a:off x="925444" y="6009360"/>
              <a:ext cx="1689315" cy="4154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1F3D52"/>
                </a:buClr>
                <a:buSzPts val="675"/>
                <a:buFont typeface="Calibri"/>
                <a:buNone/>
              </a:pP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Entrata in vigore art. 8 EU </a:t>
              </a:r>
              <a:r>
                <a:rPr lang="it-IT" sz="675" b="0" i="0" u="none" strike="noStrike" cap="none" dirty="0" err="1">
                  <a:solidFill>
                    <a:srgbClr val="1F3D52"/>
                  </a:solidFill>
                  <a:latin typeface="Arial" panose="020B0604020202020204" pitchFamily="34" charset="0"/>
                  <a:ea typeface="Calibri"/>
                  <a:cs typeface="Arial" panose="020B0604020202020204" pitchFamily="34" charset="0"/>
                  <a:sym typeface="Calibri"/>
                </a:rPr>
                <a:t>Taxonomy</a:t>
              </a: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 (prima </a:t>
              </a:r>
              <a:r>
                <a:rPr lang="it-IT" sz="675" b="0" i="0" u="none" strike="noStrike" cap="none" dirty="0" err="1">
                  <a:solidFill>
                    <a:srgbClr val="1F3D52"/>
                  </a:solidFill>
                  <a:latin typeface="Arial" panose="020B0604020202020204" pitchFamily="34" charset="0"/>
                  <a:ea typeface="Calibri"/>
                  <a:cs typeface="Arial" panose="020B0604020202020204" pitchFamily="34" charset="0"/>
                  <a:sym typeface="Calibri"/>
                </a:rPr>
                <a:t>disclosure</a:t>
              </a: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 qualitativa FY2021)</a:t>
              </a:r>
              <a:endParaRPr sz="675" b="0" i="0" u="none" strike="noStrike" cap="none" dirty="0">
                <a:solidFill>
                  <a:srgbClr val="1F3D52"/>
                </a:solidFill>
                <a:latin typeface="Arial" panose="020B0604020202020204" pitchFamily="34" charset="0"/>
                <a:ea typeface="Calibri"/>
                <a:cs typeface="Arial" panose="020B0604020202020204" pitchFamily="34" charset="0"/>
                <a:sym typeface="Calibri"/>
              </a:endParaRPr>
            </a:p>
          </p:txBody>
        </p:sp>
      </p:grpSp>
      <p:grpSp>
        <p:nvGrpSpPr>
          <p:cNvPr id="127" name="Google Shape;1680;p198">
            <a:extLst>
              <a:ext uri="{FF2B5EF4-FFF2-40B4-BE49-F238E27FC236}">
                <a16:creationId xmlns:a16="http://schemas.microsoft.com/office/drawing/2014/main" id="{A51EFFB1-9C89-4F47-9ACC-9033C863FB5F}"/>
              </a:ext>
            </a:extLst>
          </p:cNvPr>
          <p:cNvGrpSpPr/>
          <p:nvPr/>
        </p:nvGrpSpPr>
        <p:grpSpPr>
          <a:xfrm>
            <a:off x="2574361" y="5226835"/>
            <a:ext cx="1210962" cy="414481"/>
            <a:chOff x="4028897" y="5934879"/>
            <a:chExt cx="1614616" cy="552641"/>
          </a:xfrm>
        </p:grpSpPr>
        <p:sp>
          <p:nvSpPr>
            <p:cNvPr id="128" name="Google Shape;1681;p198">
              <a:extLst>
                <a:ext uri="{FF2B5EF4-FFF2-40B4-BE49-F238E27FC236}">
                  <a16:creationId xmlns:a16="http://schemas.microsoft.com/office/drawing/2014/main" id="{52554E6F-73FB-4505-B3B0-422380A3CEF2}"/>
                </a:ext>
              </a:extLst>
            </p:cNvPr>
            <p:cNvSpPr/>
            <p:nvPr/>
          </p:nvSpPr>
          <p:spPr>
            <a:xfrm>
              <a:off x="4028897" y="5934879"/>
              <a:ext cx="1614616" cy="552641"/>
            </a:xfrm>
            <a:prstGeom prst="rect">
              <a:avLst/>
            </a:prstGeom>
            <a:solidFill>
              <a:schemeClr val="lt1"/>
            </a:solidFill>
            <a:ln w="25400" cap="flat" cmpd="sng">
              <a:solidFill>
                <a:srgbClr val="00AE6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200"/>
                <a:buFont typeface="Calibri"/>
                <a:buNone/>
              </a:pPr>
              <a:endParaRPr sz="120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129" name="Google Shape;1682;p198">
              <a:extLst>
                <a:ext uri="{FF2B5EF4-FFF2-40B4-BE49-F238E27FC236}">
                  <a16:creationId xmlns:a16="http://schemas.microsoft.com/office/drawing/2014/main" id="{D8A7B559-56A0-4ED6-A1BA-56DF40B31FB4}"/>
                </a:ext>
              </a:extLst>
            </p:cNvPr>
            <p:cNvSpPr txBox="1"/>
            <p:nvPr/>
          </p:nvSpPr>
          <p:spPr>
            <a:xfrm>
              <a:off x="4043336" y="5976527"/>
              <a:ext cx="1582054" cy="4154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1F3D52"/>
                </a:buClr>
                <a:buSzPts val="675"/>
                <a:buFont typeface="Calibri"/>
                <a:buNone/>
              </a:pP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Entrata in vigore Disclosure Pillar III (prima </a:t>
              </a:r>
              <a:r>
                <a:rPr lang="it-IT" sz="675" b="0" i="0" u="none" strike="noStrike" cap="none" dirty="0" err="1">
                  <a:solidFill>
                    <a:srgbClr val="1F3D52"/>
                  </a:solidFill>
                  <a:latin typeface="Arial" panose="020B0604020202020204" pitchFamily="34" charset="0"/>
                  <a:ea typeface="Calibri"/>
                  <a:cs typeface="Arial" panose="020B0604020202020204" pitchFamily="34" charset="0"/>
                  <a:sym typeface="Calibri"/>
                </a:rPr>
                <a:t>disclosure</a:t>
              </a: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 annuale FY2022)</a:t>
              </a:r>
              <a:endParaRPr sz="675" b="0" i="0" u="none" strike="noStrike" cap="none" dirty="0">
                <a:solidFill>
                  <a:srgbClr val="1F3D52"/>
                </a:solidFill>
                <a:latin typeface="Arial" panose="020B0604020202020204" pitchFamily="34" charset="0"/>
                <a:ea typeface="Calibri"/>
                <a:cs typeface="Arial" panose="020B0604020202020204" pitchFamily="34" charset="0"/>
                <a:sym typeface="Calibri"/>
              </a:endParaRPr>
            </a:p>
          </p:txBody>
        </p:sp>
      </p:grpSp>
      <p:sp>
        <p:nvSpPr>
          <p:cNvPr id="130" name="Google Shape;1685;p198">
            <a:extLst>
              <a:ext uri="{FF2B5EF4-FFF2-40B4-BE49-F238E27FC236}">
                <a16:creationId xmlns:a16="http://schemas.microsoft.com/office/drawing/2014/main" id="{B7058314-1ADF-4749-B0CC-D3AF64707028}"/>
              </a:ext>
            </a:extLst>
          </p:cNvPr>
          <p:cNvSpPr txBox="1"/>
          <p:nvPr/>
        </p:nvSpPr>
        <p:spPr>
          <a:xfrm>
            <a:off x="4034710" y="4930632"/>
            <a:ext cx="899252"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5157"/>
              </a:buClr>
              <a:buSzPts val="900"/>
              <a:buFont typeface="Calibri"/>
              <a:buNone/>
            </a:pPr>
            <a:r>
              <a:rPr lang="it-IT" sz="900" b="1" i="0" u="none" strike="noStrike" cap="none" dirty="0">
                <a:solidFill>
                  <a:srgbClr val="005157"/>
                </a:solidFill>
                <a:latin typeface="Arial" panose="020B0604020202020204" pitchFamily="34" charset="0"/>
                <a:ea typeface="Calibri"/>
                <a:cs typeface="Arial" panose="020B0604020202020204" pitchFamily="34" charset="0"/>
                <a:sym typeface="Calibri"/>
              </a:rPr>
              <a:t>07/2022</a:t>
            </a:r>
            <a:endParaRPr dirty="0"/>
          </a:p>
        </p:txBody>
      </p:sp>
      <p:grpSp>
        <p:nvGrpSpPr>
          <p:cNvPr id="131" name="Google Shape;1686;p198">
            <a:extLst>
              <a:ext uri="{FF2B5EF4-FFF2-40B4-BE49-F238E27FC236}">
                <a16:creationId xmlns:a16="http://schemas.microsoft.com/office/drawing/2014/main" id="{10F0B5DE-E68A-4E7C-A8C0-555123E4B723}"/>
              </a:ext>
            </a:extLst>
          </p:cNvPr>
          <p:cNvGrpSpPr/>
          <p:nvPr/>
        </p:nvGrpSpPr>
        <p:grpSpPr>
          <a:xfrm>
            <a:off x="3859690" y="5230553"/>
            <a:ext cx="1260872" cy="414481"/>
            <a:chOff x="7209306" y="5909663"/>
            <a:chExt cx="1681163" cy="552641"/>
          </a:xfrm>
        </p:grpSpPr>
        <p:sp>
          <p:nvSpPr>
            <p:cNvPr id="132" name="Google Shape;1687;p198">
              <a:extLst>
                <a:ext uri="{FF2B5EF4-FFF2-40B4-BE49-F238E27FC236}">
                  <a16:creationId xmlns:a16="http://schemas.microsoft.com/office/drawing/2014/main" id="{C65B688C-26F1-4A62-94C2-185D42777742}"/>
                </a:ext>
              </a:extLst>
            </p:cNvPr>
            <p:cNvSpPr/>
            <p:nvPr/>
          </p:nvSpPr>
          <p:spPr>
            <a:xfrm>
              <a:off x="7232871" y="5909663"/>
              <a:ext cx="1614616" cy="552641"/>
            </a:xfrm>
            <a:prstGeom prst="rect">
              <a:avLst/>
            </a:prstGeom>
            <a:solidFill>
              <a:schemeClr val="lt1"/>
            </a:solidFill>
            <a:ln w="25400" cap="flat" cmpd="sng">
              <a:solidFill>
                <a:srgbClr val="00AE6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200"/>
                <a:buFont typeface="Calibri"/>
                <a:buNone/>
              </a:pPr>
              <a:endParaRPr sz="120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133" name="Google Shape;1688;p198">
              <a:extLst>
                <a:ext uri="{FF2B5EF4-FFF2-40B4-BE49-F238E27FC236}">
                  <a16:creationId xmlns:a16="http://schemas.microsoft.com/office/drawing/2014/main" id="{281A7170-1265-4FC5-B292-173D39E0851C}"/>
                </a:ext>
              </a:extLst>
            </p:cNvPr>
            <p:cNvSpPr txBox="1"/>
            <p:nvPr/>
          </p:nvSpPr>
          <p:spPr>
            <a:xfrm>
              <a:off x="7209306" y="6043598"/>
              <a:ext cx="1681163" cy="276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1F3D52"/>
                </a:buClr>
                <a:buSzPts val="675"/>
                <a:buFont typeface="Calibri"/>
                <a:buNone/>
              </a:pP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Entrata in vigore degli RTS </a:t>
              </a:r>
              <a:b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br>
              <a:r>
                <a:rPr lang="it-IT" sz="675" b="0" i="0" u="none" strike="noStrike" cap="none" dirty="0">
                  <a:solidFill>
                    <a:srgbClr val="1F3D52"/>
                  </a:solidFill>
                  <a:latin typeface="Arial" panose="020B0604020202020204" pitchFamily="34" charset="0"/>
                  <a:ea typeface="Calibri"/>
                  <a:cs typeface="Arial" panose="020B0604020202020204" pitchFamily="34" charset="0"/>
                  <a:sym typeface="Calibri"/>
                </a:rPr>
                <a:t>su SFDR</a:t>
              </a:r>
              <a:endParaRPr dirty="0"/>
            </a:p>
          </p:txBody>
        </p:sp>
      </p:grpSp>
      <p:grpSp>
        <p:nvGrpSpPr>
          <p:cNvPr id="134" name="Google Shape;1692;p198">
            <a:extLst>
              <a:ext uri="{FF2B5EF4-FFF2-40B4-BE49-F238E27FC236}">
                <a16:creationId xmlns:a16="http://schemas.microsoft.com/office/drawing/2014/main" id="{FEFC3AA2-05CB-4EE6-85B6-B86EE8274E4F}"/>
              </a:ext>
            </a:extLst>
          </p:cNvPr>
          <p:cNvGrpSpPr/>
          <p:nvPr/>
        </p:nvGrpSpPr>
        <p:grpSpPr>
          <a:xfrm>
            <a:off x="6472426" y="5230554"/>
            <a:ext cx="1210962" cy="431375"/>
            <a:chOff x="3887502" y="5547076"/>
            <a:chExt cx="1614616" cy="575166"/>
          </a:xfrm>
        </p:grpSpPr>
        <p:sp>
          <p:nvSpPr>
            <p:cNvPr id="135" name="Google Shape;1693;p198">
              <a:extLst>
                <a:ext uri="{FF2B5EF4-FFF2-40B4-BE49-F238E27FC236}">
                  <a16:creationId xmlns:a16="http://schemas.microsoft.com/office/drawing/2014/main" id="{25403106-692C-477A-B409-AE2DE0A83DB8}"/>
                </a:ext>
              </a:extLst>
            </p:cNvPr>
            <p:cNvSpPr/>
            <p:nvPr/>
          </p:nvSpPr>
          <p:spPr>
            <a:xfrm>
              <a:off x="3887502" y="5547076"/>
              <a:ext cx="1614616" cy="552641"/>
            </a:xfrm>
            <a:prstGeom prst="rect">
              <a:avLst/>
            </a:prstGeom>
            <a:solidFill>
              <a:schemeClr val="lt1"/>
            </a:solidFill>
            <a:ln w="25400" cap="flat" cmpd="sng">
              <a:solidFill>
                <a:srgbClr val="00AE6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50"/>
                <a:buFont typeface="Calibri"/>
                <a:buNone/>
              </a:pPr>
              <a:endParaRPr sz="105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136" name="Google Shape;1694;p198">
              <a:extLst>
                <a:ext uri="{FF2B5EF4-FFF2-40B4-BE49-F238E27FC236}">
                  <a16:creationId xmlns:a16="http://schemas.microsoft.com/office/drawing/2014/main" id="{15CFDBAB-8397-4C88-BB05-913D7E2DE674}"/>
                </a:ext>
              </a:extLst>
            </p:cNvPr>
            <p:cNvSpPr txBox="1"/>
            <p:nvPr/>
          </p:nvSpPr>
          <p:spPr>
            <a:xfrm>
              <a:off x="3905306" y="5568245"/>
              <a:ext cx="1571633" cy="553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1F3D52"/>
                </a:buClr>
                <a:buSzPts val="675"/>
                <a:buFont typeface="Calibri"/>
                <a:buNone/>
              </a:pPr>
              <a:r>
                <a:rPr lang="it-IT" sz="675" b="1" i="0" u="none" strike="noStrike" cap="none" dirty="0">
                  <a:solidFill>
                    <a:srgbClr val="1F3D52"/>
                  </a:solidFill>
                  <a:latin typeface="Arial" panose="020B0604020202020204" pitchFamily="34" charset="0"/>
                  <a:ea typeface="Calibri"/>
                  <a:cs typeface="Arial" panose="020B0604020202020204" pitchFamily="34" charset="0"/>
                  <a:sym typeface="Calibri"/>
                </a:rPr>
                <a:t>Il Parlamento Europeo approva la CSRD (Corporate </a:t>
              </a:r>
              <a:r>
                <a:rPr lang="it-IT" sz="675" b="1" i="0" u="none" strike="noStrike" cap="none" dirty="0" err="1">
                  <a:solidFill>
                    <a:srgbClr val="1F3D52"/>
                  </a:solidFill>
                  <a:latin typeface="Arial" panose="020B0604020202020204" pitchFamily="34" charset="0"/>
                  <a:ea typeface="Calibri"/>
                  <a:cs typeface="Arial" panose="020B0604020202020204" pitchFamily="34" charset="0"/>
                  <a:sym typeface="Calibri"/>
                </a:rPr>
                <a:t>Sustainability</a:t>
              </a:r>
              <a:r>
                <a:rPr lang="it-IT" sz="675" b="1" i="0" u="none" strike="noStrike" cap="none" dirty="0">
                  <a:solidFill>
                    <a:srgbClr val="1F3D52"/>
                  </a:solidFill>
                  <a:latin typeface="Arial" panose="020B0604020202020204" pitchFamily="34" charset="0"/>
                  <a:ea typeface="Calibri"/>
                  <a:cs typeface="Arial" panose="020B0604020202020204" pitchFamily="34" charset="0"/>
                  <a:sym typeface="Calibri"/>
                </a:rPr>
                <a:t> Reporting Directive)</a:t>
              </a:r>
              <a:endParaRPr sz="675" b="1" i="0" u="none" strike="noStrike" cap="none" dirty="0">
                <a:solidFill>
                  <a:srgbClr val="1F3D52"/>
                </a:solidFill>
                <a:latin typeface="Arial" panose="020B0604020202020204" pitchFamily="34" charset="0"/>
                <a:ea typeface="Calibri"/>
                <a:cs typeface="Arial" panose="020B0604020202020204" pitchFamily="34" charset="0"/>
                <a:sym typeface="Calibri"/>
              </a:endParaRPr>
            </a:p>
          </p:txBody>
        </p:sp>
      </p:grpSp>
      <p:sp>
        <p:nvSpPr>
          <p:cNvPr id="137" name="Google Shape;1695;p198">
            <a:extLst>
              <a:ext uri="{FF2B5EF4-FFF2-40B4-BE49-F238E27FC236}">
                <a16:creationId xmlns:a16="http://schemas.microsoft.com/office/drawing/2014/main" id="{470B840B-34DA-4370-8FFB-6C0B5FFD9204}"/>
              </a:ext>
            </a:extLst>
          </p:cNvPr>
          <p:cNvSpPr txBox="1"/>
          <p:nvPr/>
        </p:nvSpPr>
        <p:spPr>
          <a:xfrm>
            <a:off x="6611998" y="4925589"/>
            <a:ext cx="899252"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5157"/>
              </a:buClr>
              <a:buSzPts val="900"/>
              <a:buFont typeface="Calibri"/>
              <a:buNone/>
            </a:pPr>
            <a:r>
              <a:rPr lang="it-IT" sz="900" b="1" i="0" u="none" strike="noStrike" cap="none" dirty="0">
                <a:solidFill>
                  <a:srgbClr val="005157"/>
                </a:solidFill>
                <a:latin typeface="Arial" panose="020B0604020202020204" pitchFamily="34" charset="0"/>
                <a:ea typeface="Calibri"/>
                <a:cs typeface="Arial" panose="020B0604020202020204" pitchFamily="34" charset="0"/>
                <a:sym typeface="Calibri"/>
              </a:rPr>
              <a:t>11/2022</a:t>
            </a:r>
            <a:endParaRPr dirty="0"/>
          </a:p>
        </p:txBody>
      </p:sp>
      <p:grpSp>
        <p:nvGrpSpPr>
          <p:cNvPr id="138" name="Google Shape;1692;p198">
            <a:extLst>
              <a:ext uri="{FF2B5EF4-FFF2-40B4-BE49-F238E27FC236}">
                <a16:creationId xmlns:a16="http://schemas.microsoft.com/office/drawing/2014/main" id="{A3A8D2D9-2BD4-4BC2-B7C7-A5CD56A39B23}"/>
              </a:ext>
            </a:extLst>
          </p:cNvPr>
          <p:cNvGrpSpPr/>
          <p:nvPr/>
        </p:nvGrpSpPr>
        <p:grpSpPr>
          <a:xfrm>
            <a:off x="7769812" y="5231879"/>
            <a:ext cx="1210962" cy="431375"/>
            <a:chOff x="3887502" y="5547076"/>
            <a:chExt cx="1614616" cy="575166"/>
          </a:xfrm>
        </p:grpSpPr>
        <p:sp>
          <p:nvSpPr>
            <p:cNvPr id="139" name="Google Shape;1693;p198">
              <a:extLst>
                <a:ext uri="{FF2B5EF4-FFF2-40B4-BE49-F238E27FC236}">
                  <a16:creationId xmlns:a16="http://schemas.microsoft.com/office/drawing/2014/main" id="{E5157C09-64AA-46C4-8488-E3164808D3F2}"/>
                </a:ext>
              </a:extLst>
            </p:cNvPr>
            <p:cNvSpPr/>
            <p:nvPr/>
          </p:nvSpPr>
          <p:spPr>
            <a:xfrm>
              <a:off x="3887502" y="5547076"/>
              <a:ext cx="1614616" cy="552641"/>
            </a:xfrm>
            <a:prstGeom prst="rect">
              <a:avLst/>
            </a:prstGeom>
            <a:solidFill>
              <a:schemeClr val="lt1"/>
            </a:solidFill>
            <a:ln w="25400" cap="flat" cmpd="sng">
              <a:solidFill>
                <a:srgbClr val="00AE6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50"/>
                <a:buFont typeface="Calibri"/>
                <a:buNone/>
              </a:pPr>
              <a:endParaRPr sz="105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140" name="Google Shape;1694;p198">
              <a:extLst>
                <a:ext uri="{FF2B5EF4-FFF2-40B4-BE49-F238E27FC236}">
                  <a16:creationId xmlns:a16="http://schemas.microsoft.com/office/drawing/2014/main" id="{644D49ED-84EE-45DD-B8A8-84F6520EEE75}"/>
                </a:ext>
              </a:extLst>
            </p:cNvPr>
            <p:cNvSpPr txBox="1"/>
            <p:nvPr/>
          </p:nvSpPr>
          <p:spPr>
            <a:xfrm>
              <a:off x="3905306" y="5568245"/>
              <a:ext cx="1571633" cy="553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1F3D52"/>
                </a:buClr>
                <a:buSzPts val="675"/>
                <a:buFont typeface="Calibri"/>
                <a:buNone/>
              </a:pPr>
              <a:r>
                <a:rPr lang="it-IT" sz="675" b="1" i="0" u="none" strike="noStrike" cap="none" dirty="0">
                  <a:solidFill>
                    <a:srgbClr val="1F3D52"/>
                  </a:solidFill>
                  <a:latin typeface="Arial" panose="020B0604020202020204" pitchFamily="34" charset="0"/>
                  <a:ea typeface="Calibri"/>
                  <a:cs typeface="Arial" panose="020B0604020202020204" pitchFamily="34" charset="0"/>
                  <a:sym typeface="Calibri"/>
                </a:rPr>
                <a:t>Il Parlamento Europeo approva la CSDDD (Corporate </a:t>
              </a:r>
              <a:r>
                <a:rPr lang="it-IT" sz="675" b="1" i="0" u="none" strike="noStrike" cap="none" dirty="0" err="1">
                  <a:solidFill>
                    <a:srgbClr val="1F3D52"/>
                  </a:solidFill>
                  <a:latin typeface="Arial" panose="020B0604020202020204" pitchFamily="34" charset="0"/>
                  <a:ea typeface="Calibri"/>
                  <a:cs typeface="Arial" panose="020B0604020202020204" pitchFamily="34" charset="0"/>
                  <a:sym typeface="Calibri"/>
                </a:rPr>
                <a:t>Sustainability</a:t>
              </a:r>
              <a:r>
                <a:rPr lang="it-IT" sz="675" b="1" i="0" u="none" strike="noStrike" cap="none" dirty="0">
                  <a:solidFill>
                    <a:srgbClr val="1F3D52"/>
                  </a:solidFill>
                  <a:latin typeface="Arial" panose="020B0604020202020204" pitchFamily="34" charset="0"/>
                  <a:ea typeface="Calibri"/>
                  <a:cs typeface="Arial" panose="020B0604020202020204" pitchFamily="34" charset="0"/>
                  <a:sym typeface="Calibri"/>
                </a:rPr>
                <a:t> Due Diligence Directive)</a:t>
              </a:r>
            </a:p>
          </p:txBody>
        </p:sp>
      </p:grpSp>
      <p:sp>
        <p:nvSpPr>
          <p:cNvPr id="141" name="Google Shape;1695;p198">
            <a:extLst>
              <a:ext uri="{FF2B5EF4-FFF2-40B4-BE49-F238E27FC236}">
                <a16:creationId xmlns:a16="http://schemas.microsoft.com/office/drawing/2014/main" id="{798E50B2-4341-4453-9458-A0381D0E6E2A}"/>
              </a:ext>
            </a:extLst>
          </p:cNvPr>
          <p:cNvSpPr txBox="1"/>
          <p:nvPr/>
        </p:nvSpPr>
        <p:spPr>
          <a:xfrm>
            <a:off x="7909384" y="4926914"/>
            <a:ext cx="899252"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5157"/>
              </a:buClr>
              <a:buSzPts val="900"/>
              <a:buFont typeface="Calibri"/>
              <a:buNone/>
            </a:pPr>
            <a:r>
              <a:rPr lang="it-IT" sz="900" b="1" dirty="0">
                <a:solidFill>
                  <a:srgbClr val="005157"/>
                </a:solidFill>
                <a:latin typeface="Arial" panose="020B0604020202020204" pitchFamily="34" charset="0"/>
                <a:ea typeface="Calibri"/>
                <a:cs typeface="Arial" panose="020B0604020202020204" pitchFamily="34" charset="0"/>
                <a:sym typeface="Calibri"/>
              </a:rPr>
              <a:t>06</a:t>
            </a:r>
            <a:r>
              <a:rPr lang="it-IT" sz="900" b="1" i="0" u="none" strike="noStrike" cap="none" dirty="0">
                <a:solidFill>
                  <a:srgbClr val="005157"/>
                </a:solidFill>
                <a:latin typeface="Arial" panose="020B0604020202020204" pitchFamily="34" charset="0"/>
                <a:ea typeface="Calibri"/>
                <a:cs typeface="Arial" panose="020B0604020202020204" pitchFamily="34" charset="0"/>
                <a:sym typeface="Calibri"/>
              </a:rPr>
              <a:t>/2023</a:t>
            </a:r>
            <a:endParaRPr dirty="0"/>
          </a:p>
        </p:txBody>
      </p:sp>
    </p:spTree>
    <p:extLst>
      <p:ext uri="{BB962C8B-B14F-4D97-AF65-F5344CB8AC3E}">
        <p14:creationId xmlns:p14="http://schemas.microsoft.com/office/powerpoint/2010/main" val="1736657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46" name="Picture 2">
            <a:extLst>
              <a:ext uri="{FF2B5EF4-FFF2-40B4-BE49-F238E27FC236}">
                <a16:creationId xmlns:a16="http://schemas.microsoft.com/office/drawing/2014/main" id="{0EFC63ED-C1A1-4FA9-BA70-17020D675F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30" y="818099"/>
            <a:ext cx="8523142" cy="6035746"/>
          </a:xfrm>
          <a:prstGeom prst="rect">
            <a:avLst/>
          </a:prstGeom>
          <a:noFill/>
          <a:extLst>
            <a:ext uri="{909E8E84-426E-40DD-AFC4-6F175D3DCCD1}">
              <a14:hiddenFill xmlns:a14="http://schemas.microsoft.com/office/drawing/2010/main">
                <a:solidFill>
                  <a:srgbClr val="FFFFFF"/>
                </a:solidFill>
              </a14:hiddenFill>
            </a:ext>
          </a:extLst>
        </p:spPr>
      </p:pic>
      <p:sp>
        <p:nvSpPr>
          <p:cNvPr id="8" name="Titolo 6">
            <a:extLst>
              <a:ext uri="{FF2B5EF4-FFF2-40B4-BE49-F238E27FC236}">
                <a16:creationId xmlns:a16="http://schemas.microsoft.com/office/drawing/2014/main" id="{1D267C12-AF10-485E-8045-FCA7E9898BF5}"/>
              </a:ext>
            </a:extLst>
          </p:cNvPr>
          <p:cNvSpPr txBox="1">
            <a:spLocks/>
          </p:cNvSpPr>
          <p:nvPr/>
        </p:nvSpPr>
        <p:spPr>
          <a:xfrm>
            <a:off x="180976" y="548870"/>
            <a:ext cx="8782048" cy="444406"/>
          </a:xfrm>
          <a:prstGeom prst="rect">
            <a:avLst/>
          </a:prstGeom>
          <a:noFill/>
          <a:ln>
            <a:noFill/>
          </a:ln>
        </p:spPr>
        <p:txBody>
          <a:bodyPr spcFirstLastPara="1" vert="horz" wrap="square" lIns="0" tIns="0" rIns="0" bIns="0" rtlCol="0" anchor="t" anchorCtr="0">
            <a:noAutofit/>
          </a:bodyPr>
          <a:lstStyle>
            <a:lvl1pPr marL="0" lvl="0" indent="0" algn="l" defTabSz="435113" rtl="0" eaLnBrk="1" latinLnBrk="0" hangingPunct="1">
              <a:lnSpc>
                <a:spcPct val="135964"/>
              </a:lnSpc>
              <a:spcBef>
                <a:spcPts val="0"/>
              </a:spcBef>
              <a:spcAft>
                <a:spcPts val="0"/>
              </a:spcAft>
              <a:buClr>
                <a:schemeClr val="dk2"/>
              </a:buClr>
              <a:buSzPts val="2800"/>
              <a:buFont typeface="Arial"/>
              <a:buNone/>
              <a:tabLst/>
              <a:defRPr sz="2800" b="1" kern="1200">
                <a:solidFill>
                  <a:schemeClr val="tx2"/>
                </a:solidFill>
                <a:latin typeface="Arial"/>
                <a:ea typeface="+mj-ea"/>
                <a:cs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1600" b="1" i="0" u="none" strike="noStrike" kern="1200" cap="none" spc="0" normalizeH="0" baseline="0" noProof="0" dirty="0">
                <a:ln>
                  <a:noFill/>
                </a:ln>
                <a:solidFill>
                  <a:srgbClr val="00AE65"/>
                </a:solidFill>
                <a:effectLst/>
                <a:uLnTx/>
                <a:uFillTx/>
                <a:latin typeface="Arial"/>
                <a:ea typeface="+mj-ea"/>
                <a:cs typeface="Arial"/>
                <a:sym typeface="Arial"/>
              </a:rPr>
              <a:t>Evoluzione della normativa ESG per le banche</a:t>
            </a:r>
          </a:p>
        </p:txBody>
      </p:sp>
      <p:sp>
        <p:nvSpPr>
          <p:cNvPr id="9" name="Titolo 1">
            <a:extLst>
              <a:ext uri="{FF2B5EF4-FFF2-40B4-BE49-F238E27FC236}">
                <a16:creationId xmlns:a16="http://schemas.microsoft.com/office/drawing/2014/main" id="{94D28B88-0BF7-4140-B74E-03BF2D8562FF}"/>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L="0" marR="0" lvl="0" indent="0" algn="l" defTabSz="457200" rtl="0" eaLnBrk="1" fontAlgn="auto" latinLnBrk="0" hangingPunct="1">
              <a:lnSpc>
                <a:spcPts val="4000"/>
              </a:lnSpc>
              <a:spcBef>
                <a:spcPct val="0"/>
              </a:spcBef>
              <a:spcAft>
                <a:spcPts val="0"/>
              </a:spcAft>
              <a:buClrTx/>
              <a:buSzTx/>
              <a:buFontTx/>
              <a:buNone/>
              <a:tabLst/>
              <a:defRPr/>
            </a:pPr>
            <a:r>
              <a:rPr kumimoji="0" lang="it-IT" sz="2800" b="1" i="0" u="none" strike="noStrike" kern="1200" cap="none" spc="0" normalizeH="0" baseline="0" noProof="0" dirty="0">
                <a:ln>
                  <a:noFill/>
                </a:ln>
                <a:solidFill>
                  <a:srgbClr val="084045"/>
                </a:solidFill>
                <a:effectLst/>
                <a:uLnTx/>
                <a:uFillTx/>
                <a:latin typeface="Arial"/>
                <a:ea typeface="+mj-ea"/>
                <a:cs typeface="Arial"/>
              </a:rPr>
              <a:t>Il contesto di riferimento</a:t>
            </a:r>
          </a:p>
        </p:txBody>
      </p:sp>
      <p:sp>
        <p:nvSpPr>
          <p:cNvPr id="11" name="Google Shape;1775;p90">
            <a:extLst>
              <a:ext uri="{FF2B5EF4-FFF2-40B4-BE49-F238E27FC236}">
                <a16:creationId xmlns:a16="http://schemas.microsoft.com/office/drawing/2014/main" id="{8105488B-B110-4DAA-8278-641EFE5C0383}"/>
              </a:ext>
            </a:extLst>
          </p:cNvPr>
          <p:cNvSpPr txBox="1">
            <a:spLocks/>
          </p:cNvSpPr>
          <p:nvPr/>
        </p:nvSpPr>
        <p:spPr>
          <a:xfrm>
            <a:off x="8505674" y="6422857"/>
            <a:ext cx="424794" cy="275434"/>
          </a:xfrm>
          <a:prstGeom prst="rect">
            <a:avLst/>
          </a:prstGeom>
          <a:noFill/>
          <a:ln>
            <a:noFill/>
          </a:ln>
        </p:spPr>
        <p:txBody>
          <a:bodyPr spcFirstLastPara="1" wrap="square" lIns="0" tIns="36000" rIns="0" bIns="36000" anchor="t" anchorCtr="0">
            <a:noAutofit/>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it-IT" sz="1000" b="0" i="0" u="none" strike="noStrike" kern="0" cap="none" spc="0" normalizeH="0" baseline="0" noProof="0" smtClean="0">
                <a:ln>
                  <a:noFill/>
                </a:ln>
                <a:solidFill>
                  <a:srgbClr val="005157"/>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lang="it-IT" sz="1000" b="0" i="0" u="none" strike="noStrike" kern="0" cap="none" spc="0" normalizeH="0" baseline="0" noProof="0" dirty="0">
              <a:ln>
                <a:noFill/>
              </a:ln>
              <a:solidFill>
                <a:srgbClr val="005157"/>
              </a:solidFill>
              <a:effectLst/>
              <a:uLnTx/>
              <a:uFillTx/>
              <a:latin typeface="Arial"/>
              <a:ea typeface="+mn-ea"/>
              <a:cs typeface="Arial"/>
              <a:sym typeface="Arial"/>
            </a:endParaRPr>
          </a:p>
        </p:txBody>
      </p:sp>
    </p:spTree>
    <p:extLst>
      <p:ext uri="{BB962C8B-B14F-4D97-AF65-F5344CB8AC3E}">
        <p14:creationId xmlns:p14="http://schemas.microsoft.com/office/powerpoint/2010/main" val="988021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30BF341-C250-4CB9-A0E5-41CDE7D0F095}"/>
              </a:ext>
            </a:extLst>
          </p:cNvPr>
          <p:cNvSpPr>
            <a:spLocks noGrp="1"/>
          </p:cNvSpPr>
          <p:nvPr>
            <p:ph type="body" idx="13"/>
          </p:nvPr>
        </p:nvSpPr>
        <p:spPr/>
        <p:txBody>
          <a:bodyPr/>
          <a:lstStyle/>
          <a:p>
            <a:r>
              <a:rPr lang="it-IT" dirty="0"/>
              <a:t>Evoluzione normativa per le banche</a:t>
            </a:r>
          </a:p>
        </p:txBody>
      </p:sp>
      <p:sp>
        <p:nvSpPr>
          <p:cNvPr id="3" name="Titolo 2">
            <a:extLst>
              <a:ext uri="{FF2B5EF4-FFF2-40B4-BE49-F238E27FC236}">
                <a16:creationId xmlns:a16="http://schemas.microsoft.com/office/drawing/2014/main" id="{986E4F0B-F208-4D31-B9F2-6AC7917D608C}"/>
              </a:ext>
            </a:extLst>
          </p:cNvPr>
          <p:cNvSpPr>
            <a:spLocks noGrp="1"/>
          </p:cNvSpPr>
          <p:nvPr>
            <p:ph type="title"/>
          </p:nvPr>
        </p:nvSpPr>
        <p:spPr>
          <a:xfrm>
            <a:off x="500063" y="167865"/>
            <a:ext cx="8162924" cy="444406"/>
          </a:xfrm>
        </p:spPr>
        <p:txBody>
          <a:bodyPr/>
          <a:lstStyle/>
          <a:p>
            <a:r>
              <a:rPr lang="it-IT" dirty="0"/>
              <a:t>Il contesto di riferimento</a:t>
            </a:r>
            <a:br>
              <a:rPr lang="it-IT" dirty="0"/>
            </a:br>
            <a:endParaRPr lang="it-IT" dirty="0"/>
          </a:p>
        </p:txBody>
      </p:sp>
      <p:pic>
        <p:nvPicPr>
          <p:cNvPr id="12" name="Immagine 11" descr="Immagine che contiene testo, elettronica, schermata, Pagina Web&#10;&#10;Descrizione generata automaticamente">
            <a:extLst>
              <a:ext uri="{FF2B5EF4-FFF2-40B4-BE49-F238E27FC236}">
                <a16:creationId xmlns:a16="http://schemas.microsoft.com/office/drawing/2014/main" id="{0CDF4D25-87F3-4BC3-AF74-0E5B7C52F2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432" y="1381992"/>
            <a:ext cx="7475597" cy="5244244"/>
          </a:xfrm>
          <a:prstGeom prst="rect">
            <a:avLst/>
          </a:prstGeom>
        </p:spPr>
      </p:pic>
    </p:spTree>
    <p:extLst>
      <p:ext uri="{BB962C8B-B14F-4D97-AF65-F5344CB8AC3E}">
        <p14:creationId xmlns:p14="http://schemas.microsoft.com/office/powerpoint/2010/main" val="3602834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F5077298-D15D-45D0-B220-AC726F84751F}"/>
              </a:ext>
            </a:extLst>
          </p:cNvPr>
          <p:cNvSpPr>
            <a:spLocks noGrp="1"/>
          </p:cNvSpPr>
          <p:nvPr>
            <p:ph type="title"/>
          </p:nvPr>
        </p:nvSpPr>
        <p:spPr/>
        <p:txBody>
          <a:bodyPr/>
          <a:lstStyle/>
          <a:p>
            <a:r>
              <a:rPr lang="it-IT" dirty="0"/>
              <a:t>Il contesto di riferimento</a:t>
            </a:r>
          </a:p>
        </p:txBody>
      </p:sp>
      <p:sp>
        <p:nvSpPr>
          <p:cNvPr id="6" name="Segnaposto testo 5">
            <a:extLst>
              <a:ext uri="{FF2B5EF4-FFF2-40B4-BE49-F238E27FC236}">
                <a16:creationId xmlns:a16="http://schemas.microsoft.com/office/drawing/2014/main" id="{BBF13C54-1A08-4EFD-B080-99AF41CE75C2}"/>
              </a:ext>
            </a:extLst>
          </p:cNvPr>
          <p:cNvSpPr txBox="1">
            <a:spLocks noGrp="1"/>
          </p:cNvSpPr>
          <p:nvPr>
            <p:ph type="body" idx="13"/>
          </p:nvPr>
        </p:nvSpPr>
        <p:spPr>
          <a:xfrm>
            <a:off x="298750" y="968064"/>
            <a:ext cx="8728872" cy="2921106"/>
          </a:xfrm>
          <a:prstGeom prst="rect">
            <a:avLst/>
          </a:prstGeom>
          <a:noFill/>
        </p:spPr>
        <p:txBody>
          <a:bodyPr wrap="square">
            <a:spAutoFit/>
          </a:bodyPr>
          <a:lstStyle/>
          <a:p>
            <a:pPr algn="ctr"/>
            <a:r>
              <a:rPr lang="it-IT" sz="3200" dirty="0">
                <a:solidFill>
                  <a:srgbClr val="008080"/>
                </a:solidFill>
                <a:latin typeface="+mj-lt"/>
                <a:ea typeface="Calibri" panose="020F0502020204030204" pitchFamily="34" charset="0"/>
                <a:cs typeface="Times New Roman" panose="02020603050405020304" pitchFamily="18" charset="0"/>
              </a:rPr>
              <a:t>Il focus non è la direzione da</a:t>
            </a:r>
          </a:p>
          <a:p>
            <a:pPr algn="ctr"/>
            <a:endParaRPr lang="it-IT" sz="3200" dirty="0">
              <a:solidFill>
                <a:srgbClr val="008080"/>
              </a:solidFill>
              <a:latin typeface="+mj-lt"/>
              <a:ea typeface="Calibri" panose="020F0502020204030204" pitchFamily="34" charset="0"/>
              <a:cs typeface="Times New Roman" panose="02020603050405020304" pitchFamily="18" charset="0"/>
            </a:endParaRPr>
          </a:p>
          <a:p>
            <a:pPr algn="ctr"/>
            <a:r>
              <a:rPr lang="it-IT" sz="3200" dirty="0">
                <a:solidFill>
                  <a:srgbClr val="008080"/>
                </a:solidFill>
                <a:latin typeface="+mj-lt"/>
                <a:ea typeface="Calibri" panose="020F0502020204030204" pitchFamily="34" charset="0"/>
                <a:cs typeface="Times New Roman" panose="02020603050405020304" pitchFamily="18" charset="0"/>
              </a:rPr>
              <a:t>prendere ma la velocità e</a:t>
            </a:r>
          </a:p>
          <a:p>
            <a:pPr algn="ctr"/>
            <a:endParaRPr lang="it-IT" sz="3200" dirty="0">
              <a:solidFill>
                <a:srgbClr val="008080"/>
              </a:solidFill>
              <a:latin typeface="+mj-lt"/>
              <a:ea typeface="Calibri" panose="020F0502020204030204" pitchFamily="34" charset="0"/>
              <a:cs typeface="Times New Roman" panose="02020603050405020304" pitchFamily="18" charset="0"/>
            </a:endParaRPr>
          </a:p>
          <a:p>
            <a:pPr algn="ctr"/>
            <a:r>
              <a:rPr lang="it-IT" sz="3200" dirty="0">
                <a:solidFill>
                  <a:srgbClr val="008080"/>
                </a:solidFill>
                <a:latin typeface="+mj-lt"/>
                <a:ea typeface="Calibri" panose="020F0502020204030204" pitchFamily="34" charset="0"/>
                <a:cs typeface="Times New Roman" panose="02020603050405020304" pitchFamily="18" charset="0"/>
              </a:rPr>
              <a:t>l’approccio alla </a:t>
            </a:r>
          </a:p>
          <a:p>
            <a:pPr algn="ctr"/>
            <a:endParaRPr lang="it-IT" sz="3200" dirty="0">
              <a:solidFill>
                <a:srgbClr val="008080"/>
              </a:solidFill>
              <a:latin typeface="+mj-lt"/>
              <a:ea typeface="Calibri" panose="020F0502020204030204" pitchFamily="34" charset="0"/>
              <a:cs typeface="Times New Roman" panose="02020603050405020304" pitchFamily="18" charset="0"/>
            </a:endParaRPr>
          </a:p>
          <a:p>
            <a:pPr algn="ctr"/>
            <a:r>
              <a:rPr lang="it-IT" sz="3200" dirty="0">
                <a:solidFill>
                  <a:srgbClr val="008080"/>
                </a:solidFill>
                <a:latin typeface="+mj-lt"/>
                <a:ea typeface="Calibri" panose="020F0502020204030204" pitchFamily="34" charset="0"/>
                <a:cs typeface="Times New Roman" panose="02020603050405020304" pitchFamily="18" charset="0"/>
              </a:rPr>
              <a:t>Just  </a:t>
            </a:r>
            <a:r>
              <a:rPr lang="it-IT" sz="3200" dirty="0" err="1">
                <a:solidFill>
                  <a:srgbClr val="008080"/>
                </a:solidFill>
                <a:latin typeface="+mj-lt"/>
                <a:ea typeface="Calibri" panose="020F0502020204030204" pitchFamily="34" charset="0"/>
                <a:cs typeface="Times New Roman" panose="02020603050405020304" pitchFamily="18" charset="0"/>
              </a:rPr>
              <a:t>Transition</a:t>
            </a:r>
            <a:endParaRPr lang="it-IT" sz="3200" dirty="0">
              <a:solidFill>
                <a:srgbClr val="008080"/>
              </a:solidFill>
              <a:effectLst/>
              <a:latin typeface="+mj-lt"/>
              <a:ea typeface="Calibri" panose="020F0502020204030204" pitchFamily="34" charset="0"/>
              <a:cs typeface="Times New Roman" panose="02020603050405020304" pitchFamily="18" charset="0"/>
            </a:endParaRPr>
          </a:p>
        </p:txBody>
      </p:sp>
      <p:sp>
        <p:nvSpPr>
          <p:cNvPr id="9" name="CasellaDiTesto 8">
            <a:extLst>
              <a:ext uri="{FF2B5EF4-FFF2-40B4-BE49-F238E27FC236}">
                <a16:creationId xmlns:a16="http://schemas.microsoft.com/office/drawing/2014/main" id="{B45E8AF3-6480-4426-9970-F9778AC49C40}"/>
              </a:ext>
            </a:extLst>
          </p:cNvPr>
          <p:cNvSpPr txBox="1"/>
          <p:nvPr/>
        </p:nvSpPr>
        <p:spPr>
          <a:xfrm>
            <a:off x="2012118" y="4957194"/>
            <a:ext cx="5823066" cy="1323439"/>
          </a:xfrm>
          <a:prstGeom prst="rect">
            <a:avLst/>
          </a:prstGeom>
          <a:noFill/>
        </p:spPr>
        <p:txBody>
          <a:bodyPr wrap="square">
            <a:spAutoFit/>
          </a:bodyPr>
          <a:lstStyle/>
          <a:p>
            <a:pPr algn="ctr"/>
            <a:r>
              <a:rPr lang="it-IT" sz="4000" dirty="0">
                <a:solidFill>
                  <a:srgbClr val="00B050"/>
                </a:solidFill>
                <a:latin typeface="+mj-lt"/>
                <a:ea typeface="Calibri" panose="020F0502020204030204" pitchFamily="34" charset="0"/>
                <a:cs typeface="Times New Roman" panose="02020603050405020304" pitchFamily="18" charset="0"/>
              </a:rPr>
              <a:t>Chi decide velocità e approccio?</a:t>
            </a:r>
          </a:p>
        </p:txBody>
      </p:sp>
      <p:sp>
        <p:nvSpPr>
          <p:cNvPr id="10" name="Freccia in giù 9">
            <a:extLst>
              <a:ext uri="{FF2B5EF4-FFF2-40B4-BE49-F238E27FC236}">
                <a16:creationId xmlns:a16="http://schemas.microsoft.com/office/drawing/2014/main" id="{6CCEAEC1-44E2-4FA0-AB75-FBFADB616211}"/>
              </a:ext>
            </a:extLst>
          </p:cNvPr>
          <p:cNvSpPr/>
          <p:nvPr/>
        </p:nvSpPr>
        <p:spPr>
          <a:xfrm>
            <a:off x="4578592" y="4272457"/>
            <a:ext cx="523702" cy="407324"/>
          </a:xfrm>
          <a:prstGeom prst="downArrow">
            <a:avLst/>
          </a:prstGeom>
          <a:solidFill>
            <a:srgbClr val="008080">
              <a:alpha val="6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33664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986E4F0B-F208-4D31-B9F2-6AC7917D608C}"/>
              </a:ext>
            </a:extLst>
          </p:cNvPr>
          <p:cNvSpPr>
            <a:spLocks noGrp="1"/>
          </p:cNvSpPr>
          <p:nvPr>
            <p:ph type="title"/>
          </p:nvPr>
        </p:nvSpPr>
        <p:spPr>
          <a:xfrm>
            <a:off x="270453" y="189565"/>
            <a:ext cx="8162924" cy="444406"/>
          </a:xfrm>
        </p:spPr>
        <p:txBody>
          <a:bodyPr/>
          <a:lstStyle/>
          <a:p>
            <a:r>
              <a:rPr lang="it-IT" dirty="0"/>
              <a:t>Il contesto di riferimento</a:t>
            </a:r>
            <a:br>
              <a:rPr lang="it-IT" dirty="0"/>
            </a:br>
            <a:endParaRPr lang="it-IT" dirty="0"/>
          </a:p>
        </p:txBody>
      </p:sp>
      <p:pic>
        <p:nvPicPr>
          <p:cNvPr id="6" name="Immagine 5">
            <a:extLst>
              <a:ext uri="{FF2B5EF4-FFF2-40B4-BE49-F238E27FC236}">
                <a16:creationId xmlns:a16="http://schemas.microsoft.com/office/drawing/2014/main" id="{8A8DCBCA-749F-4296-8642-53666E88AB40}"/>
              </a:ext>
            </a:extLst>
          </p:cNvPr>
          <p:cNvPicPr>
            <a:picLocks noChangeAspect="1"/>
          </p:cNvPicPr>
          <p:nvPr/>
        </p:nvPicPr>
        <p:blipFill>
          <a:blip r:embed="rId2"/>
          <a:stretch>
            <a:fillRect/>
          </a:stretch>
        </p:blipFill>
        <p:spPr>
          <a:xfrm>
            <a:off x="70543" y="910553"/>
            <a:ext cx="7751830" cy="4692225"/>
          </a:xfrm>
          <a:prstGeom prst="rect">
            <a:avLst/>
          </a:prstGeom>
        </p:spPr>
      </p:pic>
      <p:pic>
        <p:nvPicPr>
          <p:cNvPr id="9" name="Immagine 8">
            <a:extLst>
              <a:ext uri="{FF2B5EF4-FFF2-40B4-BE49-F238E27FC236}">
                <a16:creationId xmlns:a16="http://schemas.microsoft.com/office/drawing/2014/main" id="{A3617729-5AA2-46F1-BC14-E83DF361F0CB}"/>
              </a:ext>
            </a:extLst>
          </p:cNvPr>
          <p:cNvPicPr>
            <a:picLocks noChangeAspect="1"/>
          </p:cNvPicPr>
          <p:nvPr/>
        </p:nvPicPr>
        <p:blipFill>
          <a:blip r:embed="rId3"/>
          <a:stretch>
            <a:fillRect/>
          </a:stretch>
        </p:blipFill>
        <p:spPr>
          <a:xfrm>
            <a:off x="6749935" y="5503536"/>
            <a:ext cx="2452254" cy="1466973"/>
          </a:xfrm>
          <a:prstGeom prst="rect">
            <a:avLst/>
          </a:prstGeom>
        </p:spPr>
      </p:pic>
    </p:spTree>
    <p:extLst>
      <p:ext uri="{BB962C8B-B14F-4D97-AF65-F5344CB8AC3E}">
        <p14:creationId xmlns:p14="http://schemas.microsoft.com/office/powerpoint/2010/main" val="932013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96297C50-8919-CB9B-C9AD-C53A7D654F98}"/>
              </a:ext>
            </a:extLst>
          </p:cNvPr>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387466B-976A-AB41-B23A-986E24A2778A}" type="slidenum">
              <a:rPr kumimoji="0" lang="it-IT" sz="1000" b="0" i="0" u="none" strike="noStrike" kern="1200" cap="none" spc="0" normalizeH="0" baseline="0" noProof="0" smtClean="0">
                <a:ln>
                  <a:noFill/>
                </a:ln>
                <a:solidFill>
                  <a:srgbClr val="084045"/>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000" b="0" i="0" u="none" strike="noStrike" kern="1200" cap="none" spc="0" normalizeH="0" baseline="0" noProof="0">
              <a:ln>
                <a:noFill/>
              </a:ln>
              <a:solidFill>
                <a:srgbClr val="084045"/>
              </a:solidFill>
              <a:effectLst/>
              <a:uLnTx/>
              <a:uFillTx/>
              <a:latin typeface="Arial"/>
              <a:ea typeface="+mn-ea"/>
              <a:cs typeface="Arial"/>
            </a:endParaRPr>
          </a:p>
        </p:txBody>
      </p:sp>
      <p:sp>
        <p:nvSpPr>
          <p:cNvPr id="7" name="CasellaDiTesto 6">
            <a:extLst>
              <a:ext uri="{FF2B5EF4-FFF2-40B4-BE49-F238E27FC236}">
                <a16:creationId xmlns:a16="http://schemas.microsoft.com/office/drawing/2014/main" id="{9A624DE2-851D-70AE-A7D6-27685C381004}"/>
              </a:ext>
            </a:extLst>
          </p:cNvPr>
          <p:cNvSpPr txBox="1"/>
          <p:nvPr/>
        </p:nvSpPr>
        <p:spPr>
          <a:xfrm>
            <a:off x="4417576" y="1980295"/>
            <a:ext cx="4726424" cy="1031051"/>
          </a:xfrm>
          <a:prstGeom prst="rect">
            <a:avLst/>
          </a:prstGeom>
          <a:noFill/>
        </p:spPr>
        <p:txBody>
          <a:bodyPr wrap="square">
            <a:spAutoFit/>
          </a:bodyPr>
          <a:lstStyle/>
          <a:p>
            <a:pPr marL="342900" marR="0" lvl="0" indent="-342900" algn="l" defTabSz="457200" rtl="0" eaLnBrk="1" fontAlgn="auto" latinLnBrk="0" hangingPunct="1">
              <a:lnSpc>
                <a:spcPct val="100000"/>
              </a:lnSpc>
              <a:spcBef>
                <a:spcPts val="600"/>
              </a:spcBef>
              <a:spcAft>
                <a:spcPts val="0"/>
              </a:spcAft>
              <a:buClrTx/>
              <a:buSzTx/>
              <a:buFont typeface="+mj-lt"/>
              <a:buAutoNum type="arabicPeriod"/>
              <a:tabLst/>
              <a:defRPr/>
            </a:pPr>
            <a:r>
              <a:rPr kumimoji="0" lang="it-IT" sz="1700" b="0" i="0" u="none" strike="noStrike" kern="1200" cap="none" spc="0" normalizeH="0" baseline="0" noProof="0" dirty="0">
                <a:ln>
                  <a:noFill/>
                </a:ln>
                <a:solidFill>
                  <a:srgbClr val="084045"/>
                </a:solidFill>
                <a:effectLst/>
                <a:uLnTx/>
                <a:uFillTx/>
                <a:latin typeface="Arial"/>
                <a:ea typeface="+mn-ea"/>
                <a:cs typeface="+mn-cs"/>
              </a:rPr>
              <a:t>Il contesto di riferimento</a:t>
            </a:r>
          </a:p>
          <a:p>
            <a:pPr marL="342900" marR="0" lvl="0" indent="-342900" algn="l" defTabSz="457200" rtl="0" eaLnBrk="1" fontAlgn="auto" latinLnBrk="0" hangingPunct="1">
              <a:lnSpc>
                <a:spcPct val="100000"/>
              </a:lnSpc>
              <a:spcBef>
                <a:spcPts val="600"/>
              </a:spcBef>
              <a:spcAft>
                <a:spcPts val="0"/>
              </a:spcAft>
              <a:buClrTx/>
              <a:buSzTx/>
              <a:buFont typeface="+mj-lt"/>
              <a:buAutoNum type="arabicPeriod"/>
              <a:tabLst/>
              <a:defRPr/>
            </a:pPr>
            <a:r>
              <a:rPr kumimoji="0" lang="it-IT" sz="1700" b="0" i="0" u="none" strike="noStrike" kern="1200" cap="none" spc="0" normalizeH="0" baseline="0" noProof="0" dirty="0">
                <a:ln>
                  <a:noFill/>
                </a:ln>
                <a:solidFill>
                  <a:srgbClr val="084045"/>
                </a:solidFill>
                <a:effectLst/>
                <a:uLnTx/>
                <a:uFillTx/>
                <a:latin typeface="Arial"/>
                <a:ea typeface="+mn-ea"/>
                <a:cs typeface="+mn-cs"/>
              </a:rPr>
              <a:t>I rischi climatici e ambientali</a:t>
            </a:r>
          </a:p>
          <a:p>
            <a:pPr marL="342900" indent="-342900">
              <a:spcBef>
                <a:spcPts val="600"/>
              </a:spcBef>
              <a:buFont typeface="+mj-lt"/>
              <a:buAutoNum type="arabicPeriod"/>
              <a:defRPr/>
            </a:pPr>
            <a:r>
              <a:rPr kumimoji="0" lang="it-IT" sz="1700" b="0" i="0" u="none" strike="noStrike" kern="1200" cap="none" spc="0" normalizeH="0" baseline="0" noProof="0" dirty="0">
                <a:ln>
                  <a:noFill/>
                </a:ln>
                <a:solidFill>
                  <a:srgbClr val="084045"/>
                </a:solidFill>
                <a:effectLst/>
                <a:uLnTx/>
                <a:uFillTx/>
                <a:latin typeface="Arial"/>
                <a:ea typeface="+mn-ea"/>
                <a:cs typeface="+mn-cs"/>
              </a:rPr>
              <a:t>Il ruolo delle </a:t>
            </a:r>
            <a:r>
              <a:rPr lang="it-IT" sz="1700" dirty="0">
                <a:solidFill>
                  <a:srgbClr val="084045"/>
                </a:solidFill>
              </a:rPr>
              <a:t>banche</a:t>
            </a:r>
          </a:p>
        </p:txBody>
      </p:sp>
      <p:sp>
        <p:nvSpPr>
          <p:cNvPr id="8" name="Rettangolo 7">
            <a:extLst>
              <a:ext uri="{FF2B5EF4-FFF2-40B4-BE49-F238E27FC236}">
                <a16:creationId xmlns:a16="http://schemas.microsoft.com/office/drawing/2014/main" id="{F08FD4B5-7826-C2FC-92E7-66E350A53ADB}"/>
              </a:ext>
            </a:extLst>
          </p:cNvPr>
          <p:cNvSpPr/>
          <p:nvPr/>
        </p:nvSpPr>
        <p:spPr>
          <a:xfrm>
            <a:off x="0" y="0"/>
            <a:ext cx="4484077" cy="6268915"/>
          </a:xfrm>
          <a:prstGeom prst="rect">
            <a:avLst/>
          </a:prstGeom>
          <a:solidFill>
            <a:srgbClr val="08404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Titolo 1">
            <a:extLst>
              <a:ext uri="{FF2B5EF4-FFF2-40B4-BE49-F238E27FC236}">
                <a16:creationId xmlns:a16="http://schemas.microsoft.com/office/drawing/2014/main" id="{F6B13821-4FC8-982F-917D-58EFCCED1EB7}"/>
              </a:ext>
            </a:extLst>
          </p:cNvPr>
          <p:cNvSpPr>
            <a:spLocks noGrp="1"/>
          </p:cNvSpPr>
          <p:nvPr>
            <p:ph type="title"/>
          </p:nvPr>
        </p:nvSpPr>
        <p:spPr>
          <a:xfrm>
            <a:off x="4659925" y="430946"/>
            <a:ext cx="4035500" cy="1020735"/>
          </a:xfrm>
        </p:spPr>
        <p:txBody>
          <a:bodyPr/>
          <a:lstStyle/>
          <a:p>
            <a:r>
              <a:rPr lang="it-IT">
                <a:solidFill>
                  <a:srgbClr val="084045"/>
                </a:solidFill>
              </a:rPr>
              <a:t>Agenda</a:t>
            </a:r>
          </a:p>
        </p:txBody>
      </p:sp>
    </p:spTree>
    <p:extLst>
      <p:ext uri="{BB962C8B-B14F-4D97-AF65-F5344CB8AC3E}">
        <p14:creationId xmlns:p14="http://schemas.microsoft.com/office/powerpoint/2010/main" val="1458290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5" name="Immagine 4" descr="Immagine che contiene testo, disegno, calligrafia, Arte bambini&#10;&#10;Descrizione generata automaticamente">
            <a:extLst>
              <a:ext uri="{FF2B5EF4-FFF2-40B4-BE49-F238E27FC236}">
                <a16:creationId xmlns:a16="http://schemas.microsoft.com/office/drawing/2014/main" id="{020684F3-6328-4F7B-9F52-70EEDF255B50}"/>
              </a:ext>
            </a:extLst>
          </p:cNvPr>
          <p:cNvPicPr>
            <a:picLocks noChangeAspect="1"/>
          </p:cNvPicPr>
          <p:nvPr/>
        </p:nvPicPr>
        <p:blipFill>
          <a:blip r:embed="rId3"/>
          <a:stretch>
            <a:fillRect/>
          </a:stretch>
        </p:blipFill>
        <p:spPr>
          <a:xfrm>
            <a:off x="756458" y="595126"/>
            <a:ext cx="8013470" cy="5540084"/>
          </a:xfrm>
          <a:prstGeom prst="rect">
            <a:avLst/>
          </a:prstGeom>
        </p:spPr>
      </p:pic>
      <p:sp>
        <p:nvSpPr>
          <p:cNvPr id="4" name="Titolo 2">
            <a:extLst>
              <a:ext uri="{FF2B5EF4-FFF2-40B4-BE49-F238E27FC236}">
                <a16:creationId xmlns:a16="http://schemas.microsoft.com/office/drawing/2014/main" id="{D2135AC4-4EB6-41DB-9474-C423E5C139B1}"/>
              </a:ext>
            </a:extLst>
          </p:cNvPr>
          <p:cNvSpPr>
            <a:spLocks noGrp="1"/>
          </p:cNvSpPr>
          <p:nvPr>
            <p:ph type="title"/>
          </p:nvPr>
        </p:nvSpPr>
        <p:spPr>
          <a:xfrm>
            <a:off x="224618" y="150720"/>
            <a:ext cx="8162924" cy="444406"/>
          </a:xfrm>
        </p:spPr>
        <p:txBody>
          <a:bodyPr/>
          <a:lstStyle/>
          <a:p>
            <a:r>
              <a:rPr lang="it-IT" sz="2400" dirty="0"/>
              <a:t>Il contesto di riferimento</a:t>
            </a:r>
            <a:br>
              <a:rPr lang="it-IT" dirty="0"/>
            </a:br>
            <a:endParaRPr lang="it-IT" dirty="0"/>
          </a:p>
        </p:txBody>
      </p:sp>
    </p:spTree>
    <p:extLst>
      <p:ext uri="{BB962C8B-B14F-4D97-AF65-F5344CB8AC3E}">
        <p14:creationId xmlns:p14="http://schemas.microsoft.com/office/powerpoint/2010/main" val="2910358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74"/>
        <p:cNvGrpSpPr/>
        <p:nvPr/>
      </p:nvGrpSpPr>
      <p:grpSpPr>
        <a:xfrm>
          <a:off x="0" y="0"/>
          <a:ext cx="0" cy="0"/>
          <a:chOff x="0" y="0"/>
          <a:chExt cx="0" cy="0"/>
        </a:xfrm>
      </p:grpSpPr>
      <p:sp>
        <p:nvSpPr>
          <p:cNvPr id="1776" name="Google Shape;1776;p90" descr="Risultati immagini per sostenibilità"/>
          <p:cNvSpPr/>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2" name="CasellaDiTesto 11">
            <a:extLst>
              <a:ext uri="{FF2B5EF4-FFF2-40B4-BE49-F238E27FC236}">
                <a16:creationId xmlns:a16="http://schemas.microsoft.com/office/drawing/2014/main" id="{16401CF0-C5B0-E21F-56C9-00A35DA081EF}"/>
              </a:ext>
            </a:extLst>
          </p:cNvPr>
          <p:cNvSpPr txBox="1"/>
          <p:nvPr/>
        </p:nvSpPr>
        <p:spPr>
          <a:xfrm>
            <a:off x="806018" y="922533"/>
            <a:ext cx="8193615"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Garantire che il </a:t>
            </a:r>
            <a:r>
              <a:rPr kumimoji="0" lang="it-IT" sz="1400" b="0" i="1" u="none" strike="noStrike" kern="0" cap="none" spc="0" normalizeH="0" baseline="0" noProof="0" dirty="0">
                <a:ln>
                  <a:noFill/>
                </a:ln>
                <a:solidFill>
                  <a:srgbClr val="000000"/>
                </a:solidFill>
                <a:effectLst/>
                <a:uLnTx/>
                <a:uFillTx/>
                <a:latin typeface="Arial"/>
                <a:cs typeface="Arial"/>
                <a:sym typeface="Arial"/>
              </a:rPr>
              <a:t>framework</a:t>
            </a:r>
            <a:r>
              <a:rPr kumimoji="0" lang="it-IT" sz="1400" b="0" i="0" u="none" strike="noStrike" kern="0" cap="none" spc="0" normalizeH="0" baseline="0" noProof="0" dirty="0">
                <a:ln>
                  <a:noFill/>
                </a:ln>
                <a:solidFill>
                  <a:srgbClr val="000000"/>
                </a:solidFill>
                <a:effectLst/>
                <a:uLnTx/>
                <a:uFillTx/>
                <a:latin typeface="Arial"/>
                <a:cs typeface="Arial"/>
                <a:sym typeface="Arial"/>
              </a:rPr>
              <a:t> normativo continui a sostenere imprese e settore finanziario nella transizione verso un’economia </a:t>
            </a:r>
            <a:r>
              <a:rPr kumimoji="0" lang="it-IT" sz="1400" b="0" i="1" u="none" strike="noStrike" kern="0" cap="none" spc="0" normalizeH="0" baseline="0" noProof="0" dirty="0" err="1">
                <a:ln>
                  <a:noFill/>
                </a:ln>
                <a:solidFill>
                  <a:srgbClr val="000000"/>
                </a:solidFill>
                <a:effectLst/>
                <a:uLnTx/>
                <a:uFillTx/>
                <a:latin typeface="Arial"/>
                <a:cs typeface="Arial"/>
                <a:sym typeface="Arial"/>
              </a:rPr>
              <a:t>climate</a:t>
            </a:r>
            <a:r>
              <a:rPr kumimoji="0" lang="it-IT" sz="1400" b="0" i="1" u="none" strike="noStrike" kern="0" cap="none" spc="0" normalizeH="0" baseline="0" noProof="0" dirty="0">
                <a:ln>
                  <a:noFill/>
                </a:ln>
                <a:solidFill>
                  <a:srgbClr val="000000"/>
                </a:solidFill>
                <a:effectLst/>
                <a:uLnTx/>
                <a:uFillTx/>
                <a:latin typeface="Arial"/>
                <a:cs typeface="Arial"/>
                <a:sym typeface="Arial"/>
              </a:rPr>
              <a:t> </a:t>
            </a:r>
            <a:r>
              <a:rPr kumimoji="0" lang="it-IT" sz="1400" b="0" i="1" u="none" strike="noStrike" kern="0" cap="none" spc="0" normalizeH="0" baseline="0" noProof="0" dirty="0" err="1">
                <a:ln>
                  <a:noFill/>
                </a:ln>
                <a:solidFill>
                  <a:srgbClr val="000000"/>
                </a:solidFill>
                <a:effectLst/>
                <a:uLnTx/>
                <a:uFillTx/>
                <a:latin typeface="Arial"/>
                <a:cs typeface="Arial"/>
                <a:sym typeface="Arial"/>
              </a:rPr>
              <a:t>neutral</a:t>
            </a:r>
            <a:r>
              <a:rPr kumimoji="0" lang="it-IT" sz="1400" b="0" i="1" u="none" strike="noStrike" kern="0" cap="none" spc="0" normalizeH="0" baseline="0" noProof="0" dirty="0">
                <a:ln>
                  <a:noFill/>
                </a:ln>
                <a:solidFill>
                  <a:srgbClr val="000000"/>
                </a:solidFill>
                <a:effectLst/>
                <a:uLnTx/>
                <a:uFillTx/>
                <a:latin typeface="Arial"/>
                <a:cs typeface="Arial"/>
                <a:sym typeface="Arial"/>
              </a:rPr>
              <a:t> </a:t>
            </a:r>
            <a:r>
              <a:rPr kumimoji="0" lang="it-IT" sz="1400" b="0" i="0" u="none" strike="noStrike" kern="0" cap="none" spc="0" normalizeH="0" baseline="0" noProof="0" dirty="0">
                <a:ln>
                  <a:noFill/>
                </a:ln>
                <a:solidFill>
                  <a:srgbClr val="000000"/>
                </a:solidFill>
                <a:effectLst/>
                <a:uLnTx/>
                <a:uFillTx/>
                <a:latin typeface="Arial"/>
                <a:cs typeface="Arial"/>
                <a:sym typeface="Arial"/>
              </a:rPr>
              <a:t>e sostenibile, indirizzandone i capitali</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a:ln>
                  <a:noFill/>
                </a:ln>
                <a:solidFill>
                  <a:srgbClr val="000000"/>
                </a:solidFill>
                <a:effectLst/>
                <a:uLnTx/>
                <a:uFillTx/>
                <a:latin typeface="Arial"/>
                <a:cs typeface="Arial"/>
                <a:sym typeface="Arial"/>
              </a:rPr>
              <a:t>Priorità</a:t>
            </a:r>
            <a:r>
              <a:rPr kumimoji="0" lang="it-IT" sz="1400" b="0" i="0" u="none" strike="noStrike" kern="0" cap="none" spc="0" normalizeH="0" baseline="0" noProof="0" dirty="0">
                <a:ln>
                  <a:noFill/>
                </a:ln>
                <a:solidFill>
                  <a:srgbClr val="000000"/>
                </a:solidFill>
                <a:effectLst/>
                <a:uLnTx/>
                <a:uFillTx/>
                <a:latin typeface="Arial"/>
                <a:cs typeface="Arial"/>
                <a:sym typeface="Arial"/>
              </a:rPr>
              <a:t>: aiutare i partecipanti al mercato dei capitali ad implementare la Tassonomia e tutto il </a:t>
            </a:r>
            <a:r>
              <a:rPr kumimoji="0" lang="it-IT" sz="1400" b="0" i="1" u="none" strike="noStrike" kern="0" cap="none" spc="0" normalizeH="0" baseline="0" noProof="0" dirty="0">
                <a:ln>
                  <a:noFill/>
                </a:ln>
                <a:solidFill>
                  <a:srgbClr val="000000"/>
                </a:solidFill>
                <a:effectLst/>
                <a:uLnTx/>
                <a:uFillTx/>
                <a:latin typeface="Arial"/>
                <a:cs typeface="Arial"/>
                <a:sym typeface="Arial"/>
              </a:rPr>
              <a:t>framework</a:t>
            </a:r>
            <a:r>
              <a:rPr kumimoji="0" lang="it-IT" sz="1400" b="0" i="0" u="none" strike="noStrike" kern="0" cap="none" spc="0" normalizeH="0" baseline="0" noProof="0" dirty="0">
                <a:ln>
                  <a:noFill/>
                </a:ln>
                <a:solidFill>
                  <a:srgbClr val="000000"/>
                </a:solidFill>
                <a:effectLst/>
                <a:uLnTx/>
                <a:uFillTx/>
                <a:latin typeface="Arial"/>
                <a:cs typeface="Arial"/>
                <a:sym typeface="Arial"/>
              </a:rPr>
              <a:t> annesso</a:t>
            </a:r>
          </a:p>
        </p:txBody>
      </p:sp>
      <p:sp>
        <p:nvSpPr>
          <p:cNvPr id="13" name="CasellaDiTesto 12">
            <a:extLst>
              <a:ext uri="{FF2B5EF4-FFF2-40B4-BE49-F238E27FC236}">
                <a16:creationId xmlns:a16="http://schemas.microsoft.com/office/drawing/2014/main" id="{01C6C429-3064-8C03-5490-CF8B8D9BB4A2}"/>
              </a:ext>
            </a:extLst>
          </p:cNvPr>
          <p:cNvSpPr txBox="1"/>
          <p:nvPr/>
        </p:nvSpPr>
        <p:spPr>
          <a:xfrm>
            <a:off x="3860965" y="1983120"/>
            <a:ext cx="1500744" cy="523220"/>
          </a:xfrm>
          <a:prstGeom prst="rect">
            <a:avLst/>
          </a:prstGeom>
          <a:solidFill>
            <a:srgbClr val="00AE65"/>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800" b="1" i="0" u="none" strike="noStrike" kern="0" cap="none" spc="0" normalizeH="0" baseline="0" noProof="0" dirty="0">
                <a:ln>
                  <a:noFill/>
                </a:ln>
                <a:solidFill>
                  <a:srgbClr val="FFFFFF"/>
                </a:solidFill>
                <a:effectLst/>
                <a:uLnTx/>
                <a:uFillTx/>
                <a:latin typeface="Arial"/>
                <a:cs typeface="Arial"/>
                <a:sym typeface="Arial"/>
              </a:rPr>
              <a:t>Misure</a:t>
            </a:r>
            <a:r>
              <a:rPr kumimoji="0" lang="it-IT" sz="1200" b="0" i="0" u="none" strike="noStrike" kern="0" cap="none" spc="0" normalizeH="0" baseline="0" noProof="0" dirty="0">
                <a:ln>
                  <a:noFill/>
                </a:ln>
                <a:solidFill>
                  <a:srgbClr val="FFFFFF"/>
                </a:solidFill>
                <a:effectLst/>
                <a:uLnTx/>
                <a:uFillTx/>
                <a:latin typeface="Arial"/>
                <a:cs typeface="Arial"/>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000" b="0" i="0" u="none" strike="noStrike" kern="0" cap="none" spc="0" normalizeH="0" baseline="0" noProof="0" dirty="0">
                <a:ln>
                  <a:noFill/>
                </a:ln>
                <a:solidFill>
                  <a:srgbClr val="FFFFFF"/>
                </a:solidFill>
                <a:effectLst/>
                <a:uLnTx/>
                <a:uFillTx/>
                <a:latin typeface="Arial"/>
                <a:cs typeface="Arial"/>
                <a:sym typeface="Arial"/>
              </a:rPr>
              <a:t>(Package 13/06/23)</a:t>
            </a:r>
            <a:r>
              <a:rPr kumimoji="0" lang="it-IT" sz="10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4" name="CasellaDiTesto 13">
            <a:extLst>
              <a:ext uri="{FF2B5EF4-FFF2-40B4-BE49-F238E27FC236}">
                <a16:creationId xmlns:a16="http://schemas.microsoft.com/office/drawing/2014/main" id="{12845E39-3B8D-D4E3-A017-19D0C4A8BA76}"/>
              </a:ext>
            </a:extLst>
          </p:cNvPr>
          <p:cNvSpPr txBox="1"/>
          <p:nvPr/>
        </p:nvSpPr>
        <p:spPr>
          <a:xfrm>
            <a:off x="307974" y="2777855"/>
            <a:ext cx="2676686" cy="307777"/>
          </a:xfrm>
          <a:prstGeom prst="rect">
            <a:avLst/>
          </a:prstGeom>
          <a:noFill/>
          <a:ln w="12700">
            <a:solidFill>
              <a:srgbClr val="00AE65"/>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Atti delegati sulla </a:t>
            </a:r>
            <a:r>
              <a:rPr kumimoji="0" lang="it-IT" sz="1400" b="1" i="0" u="none" strike="noStrike" kern="0" cap="none" spc="0" normalizeH="0" baseline="0" noProof="0" dirty="0">
                <a:ln>
                  <a:noFill/>
                </a:ln>
                <a:solidFill>
                  <a:srgbClr val="000000"/>
                </a:solidFill>
                <a:effectLst/>
                <a:uLnTx/>
                <a:uFillTx/>
                <a:latin typeface="Arial"/>
                <a:cs typeface="Arial"/>
                <a:sym typeface="Arial"/>
              </a:rPr>
              <a:t>Tassonomia</a:t>
            </a:r>
          </a:p>
        </p:txBody>
      </p:sp>
      <p:sp>
        <p:nvSpPr>
          <p:cNvPr id="15" name="CasellaDiTesto 14">
            <a:extLst>
              <a:ext uri="{FF2B5EF4-FFF2-40B4-BE49-F238E27FC236}">
                <a16:creationId xmlns:a16="http://schemas.microsoft.com/office/drawing/2014/main" id="{A1F0903C-9FF8-1763-3585-66DAF42E053F}"/>
              </a:ext>
            </a:extLst>
          </p:cNvPr>
          <p:cNvSpPr txBox="1"/>
          <p:nvPr/>
        </p:nvSpPr>
        <p:spPr>
          <a:xfrm>
            <a:off x="307974" y="3755100"/>
            <a:ext cx="3130338" cy="307777"/>
          </a:xfrm>
          <a:prstGeom prst="rect">
            <a:avLst/>
          </a:prstGeom>
          <a:noFill/>
          <a:ln w="12700">
            <a:solidFill>
              <a:srgbClr val="00AE65"/>
            </a:solidFill>
          </a:ln>
        </p:spPr>
        <p:txBody>
          <a:bodyPr wrap="square" rtlCol="0">
            <a:spAutoFit/>
          </a:bodyPr>
          <a:lstStyle>
            <a:defPPr marR="0" lvl="0" algn="l" rtl="0">
              <a:lnSpc>
                <a:spcPct val="100000"/>
              </a:lnSpc>
              <a:spcBef>
                <a:spcPts val="0"/>
              </a:spcBef>
              <a:spcAft>
                <a:spcPts val="0"/>
              </a:spcAft>
            </a:def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Proposta </a:t>
            </a:r>
            <a:r>
              <a:rPr kumimoji="0" lang="it-IT" sz="1400" b="1" i="0" u="none" strike="noStrike" kern="0" cap="none" spc="0" normalizeH="0" baseline="0" noProof="0" dirty="0">
                <a:ln>
                  <a:noFill/>
                </a:ln>
                <a:solidFill>
                  <a:srgbClr val="000000"/>
                </a:solidFill>
                <a:effectLst/>
                <a:uLnTx/>
                <a:uFillTx/>
                <a:latin typeface="Arial"/>
                <a:cs typeface="Arial"/>
                <a:sym typeface="Arial"/>
              </a:rPr>
              <a:t>regolamento rating ESG*</a:t>
            </a: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6" name="CasellaDiTesto 15">
            <a:extLst>
              <a:ext uri="{FF2B5EF4-FFF2-40B4-BE49-F238E27FC236}">
                <a16:creationId xmlns:a16="http://schemas.microsoft.com/office/drawing/2014/main" id="{629F62C4-A8FE-F096-2A7A-5AEB2FBA5ED7}"/>
              </a:ext>
            </a:extLst>
          </p:cNvPr>
          <p:cNvSpPr txBox="1"/>
          <p:nvPr/>
        </p:nvSpPr>
        <p:spPr>
          <a:xfrm>
            <a:off x="307974" y="4742519"/>
            <a:ext cx="5319743" cy="306115"/>
          </a:xfrm>
          <a:prstGeom prst="rect">
            <a:avLst/>
          </a:prstGeom>
          <a:noFill/>
          <a:ln w="12700">
            <a:solidFill>
              <a:srgbClr val="00AE65"/>
            </a:solidFill>
          </a:ln>
        </p:spPr>
        <p:txBody>
          <a:bodyPr wrap="square" rtlCol="0">
            <a:spAutoFit/>
          </a:bodyPr>
          <a:lstStyle>
            <a:defPPr marR="0" lvl="0" algn="l" rtl="0">
              <a:lnSpc>
                <a:spcPct val="100000"/>
              </a:lnSpc>
              <a:spcBef>
                <a:spcPts val="0"/>
              </a:spcBef>
              <a:spcAft>
                <a:spcPts val="0"/>
              </a:spcAft>
            </a:def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Raccomandazioni sulla Finanza Sostenibile per la </a:t>
            </a:r>
            <a:r>
              <a:rPr kumimoji="0" lang="it-IT" sz="1400" b="1" i="0" u="none" strike="noStrike" kern="0" cap="none" spc="0" normalizeH="0" baseline="0" noProof="0" dirty="0">
                <a:ln>
                  <a:noFill/>
                </a:ln>
                <a:solidFill>
                  <a:srgbClr val="000000"/>
                </a:solidFill>
                <a:effectLst/>
                <a:uLnTx/>
                <a:uFillTx/>
                <a:latin typeface="Arial"/>
                <a:cs typeface="Arial"/>
                <a:sym typeface="Arial"/>
              </a:rPr>
              <a:t>transizione</a:t>
            </a:r>
          </a:p>
        </p:txBody>
      </p:sp>
      <p:sp>
        <p:nvSpPr>
          <p:cNvPr id="17" name="CasellaDiTesto 16">
            <a:extLst>
              <a:ext uri="{FF2B5EF4-FFF2-40B4-BE49-F238E27FC236}">
                <a16:creationId xmlns:a16="http://schemas.microsoft.com/office/drawing/2014/main" id="{76E354D7-0CC8-A98F-FABF-8D44835C5F50}"/>
              </a:ext>
            </a:extLst>
          </p:cNvPr>
          <p:cNvSpPr txBox="1"/>
          <p:nvPr/>
        </p:nvSpPr>
        <p:spPr>
          <a:xfrm>
            <a:off x="307974" y="5597490"/>
            <a:ext cx="5319742" cy="307777"/>
          </a:xfrm>
          <a:prstGeom prst="rect">
            <a:avLst/>
          </a:prstGeom>
          <a:noFill/>
          <a:ln w="12700">
            <a:solidFill>
              <a:srgbClr val="00AE65"/>
            </a:solidFill>
          </a:ln>
        </p:spPr>
        <p:txBody>
          <a:bodyPr wrap="square" rtlCol="0">
            <a:spAutoFit/>
          </a:bodyPr>
          <a:lstStyle>
            <a:defPPr marR="0" lvl="0" algn="l" rtl="0">
              <a:lnSpc>
                <a:spcPct val="100000"/>
              </a:lnSpc>
              <a:spcBef>
                <a:spcPts val="0"/>
              </a:spcBef>
              <a:spcAft>
                <a:spcPts val="0"/>
              </a:spcAft>
            </a:def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Misure/strumenti per migliorare </a:t>
            </a:r>
            <a:r>
              <a:rPr kumimoji="0" lang="it-IT" sz="1400" b="1" i="0" u="none" strike="noStrike" kern="0" cap="none" spc="0" normalizeH="0" baseline="0" noProof="0" dirty="0">
                <a:ln>
                  <a:noFill/>
                </a:ln>
                <a:solidFill>
                  <a:srgbClr val="000000"/>
                </a:solidFill>
                <a:effectLst/>
                <a:uLnTx/>
                <a:uFillTx/>
                <a:latin typeface="Arial"/>
                <a:cs typeface="Arial"/>
                <a:sym typeface="Arial"/>
              </a:rPr>
              <a:t>l’usabilità</a:t>
            </a:r>
            <a:r>
              <a:rPr kumimoji="0" lang="it-IT" sz="1400" b="0" i="0" u="none" strike="noStrike" kern="0" cap="none" spc="0" normalizeH="0" baseline="0" noProof="0" dirty="0">
                <a:ln>
                  <a:noFill/>
                </a:ln>
                <a:solidFill>
                  <a:srgbClr val="000000"/>
                </a:solidFill>
                <a:effectLst/>
                <a:uLnTx/>
                <a:uFillTx/>
                <a:latin typeface="Arial"/>
                <a:cs typeface="Arial"/>
                <a:sym typeface="Arial"/>
              </a:rPr>
              <a:t> del quadro normativo</a:t>
            </a:r>
          </a:p>
        </p:txBody>
      </p:sp>
      <p:sp>
        <p:nvSpPr>
          <p:cNvPr id="18" name="CasellaDiTesto 17">
            <a:extLst>
              <a:ext uri="{FF2B5EF4-FFF2-40B4-BE49-F238E27FC236}">
                <a16:creationId xmlns:a16="http://schemas.microsoft.com/office/drawing/2014/main" id="{8B2796E4-2B74-4DEE-2A7D-93A1AC233181}"/>
              </a:ext>
            </a:extLst>
          </p:cNvPr>
          <p:cNvSpPr txBox="1"/>
          <p:nvPr/>
        </p:nvSpPr>
        <p:spPr>
          <a:xfrm>
            <a:off x="3911931" y="3357266"/>
            <a:ext cx="5018537" cy="109260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r>
              <a:rPr kumimoji="0" lang="it-IT" sz="1300" b="0" i="0" u="none" strike="noStrike" kern="0" cap="none" spc="0" normalizeH="0" baseline="0" noProof="0" dirty="0">
                <a:ln>
                  <a:noFill/>
                </a:ln>
                <a:solidFill>
                  <a:srgbClr val="000000"/>
                </a:solidFill>
                <a:effectLst/>
                <a:uLnTx/>
                <a:uFillTx/>
                <a:latin typeface="Arial"/>
                <a:cs typeface="Arial"/>
                <a:sym typeface="Arial"/>
              </a:rPr>
              <a:t>Maggiore trasparenza nelle metodologie usate/obiettivi/fonte dei dati &gt;&gt; prevenire conflitti di interesse</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r>
              <a:rPr kumimoji="0" lang="it-IT" sz="1300" b="0" i="0" u="none" strike="noStrike" kern="0" cap="none" spc="0" normalizeH="0" baseline="0" noProof="0" dirty="0">
                <a:ln>
                  <a:noFill/>
                </a:ln>
                <a:solidFill>
                  <a:srgbClr val="000000"/>
                </a:solidFill>
                <a:effectLst/>
                <a:uLnTx/>
                <a:uFillTx/>
                <a:latin typeface="Arial"/>
                <a:cs typeface="Arial"/>
                <a:sym typeface="Arial"/>
              </a:rPr>
              <a:t>Nuove regole sull’operatività delle agenzie/nuovi principi organizzativi</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r>
              <a:rPr kumimoji="0" lang="it-IT" sz="1300" b="0" i="0" u="none" strike="noStrike" kern="0" cap="none" spc="0" normalizeH="0" baseline="0" noProof="0" dirty="0">
                <a:ln>
                  <a:noFill/>
                </a:ln>
                <a:solidFill>
                  <a:srgbClr val="000000"/>
                </a:solidFill>
                <a:effectLst/>
                <a:uLnTx/>
                <a:uFillTx/>
                <a:latin typeface="Arial"/>
                <a:cs typeface="Arial"/>
                <a:sym typeface="Arial"/>
              </a:rPr>
              <a:t>Agenzie autorizzate/supervisionate dall’ESMA</a:t>
            </a:r>
          </a:p>
        </p:txBody>
      </p:sp>
      <p:sp>
        <p:nvSpPr>
          <p:cNvPr id="19" name="Parentesi graffa aperta 18">
            <a:extLst>
              <a:ext uri="{FF2B5EF4-FFF2-40B4-BE49-F238E27FC236}">
                <a16:creationId xmlns:a16="http://schemas.microsoft.com/office/drawing/2014/main" id="{F0FB6D93-1FBF-E586-FBA4-C7E7C7F3E8B7}"/>
              </a:ext>
            </a:extLst>
          </p:cNvPr>
          <p:cNvSpPr/>
          <p:nvPr/>
        </p:nvSpPr>
        <p:spPr>
          <a:xfrm>
            <a:off x="3651250" y="3350999"/>
            <a:ext cx="260680" cy="1142764"/>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0" i="0" u="none" strike="noStrike" kern="0" cap="none" spc="0" normalizeH="0" baseline="0" noProof="0">
              <a:ln>
                <a:noFill/>
              </a:ln>
              <a:solidFill>
                <a:srgbClr val="000000"/>
              </a:solidFill>
              <a:effectLst/>
              <a:uLnTx/>
              <a:uFillTx/>
              <a:latin typeface="Arial"/>
              <a:ea typeface="+mn-ea"/>
              <a:cs typeface="+mn-cs"/>
              <a:sym typeface="Arial"/>
            </a:endParaRPr>
          </a:p>
        </p:txBody>
      </p:sp>
      <p:sp>
        <p:nvSpPr>
          <p:cNvPr id="22" name="Google Shape;1775;p90">
            <a:extLst>
              <a:ext uri="{FF2B5EF4-FFF2-40B4-BE49-F238E27FC236}">
                <a16:creationId xmlns:a16="http://schemas.microsoft.com/office/drawing/2014/main" id="{F1FAADFD-FA29-4650-9C89-9BD66B0309BF}"/>
              </a:ext>
            </a:extLst>
          </p:cNvPr>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it-IT" sz="1000" b="0" i="0" u="none" strike="noStrike" kern="0" cap="none" spc="0" normalizeH="0" baseline="0" noProof="0">
                <a:ln>
                  <a:noFill/>
                </a:ln>
                <a:solidFill>
                  <a:srgbClr val="005157"/>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a:t>
            </a:fld>
            <a:endParaRPr kumimoji="0" sz="1000" b="0" i="0" u="none" strike="noStrike" kern="0" cap="none" spc="0" normalizeH="0" baseline="0" noProof="0" dirty="0">
              <a:ln>
                <a:noFill/>
              </a:ln>
              <a:solidFill>
                <a:srgbClr val="005157"/>
              </a:solidFill>
              <a:effectLst/>
              <a:uLnTx/>
              <a:uFillTx/>
              <a:latin typeface="Arial"/>
              <a:cs typeface="Arial"/>
              <a:sym typeface="Arial"/>
            </a:endParaRPr>
          </a:p>
        </p:txBody>
      </p:sp>
      <p:sp>
        <p:nvSpPr>
          <p:cNvPr id="2" name="Freccia a destra 1">
            <a:extLst>
              <a:ext uri="{FF2B5EF4-FFF2-40B4-BE49-F238E27FC236}">
                <a16:creationId xmlns:a16="http://schemas.microsoft.com/office/drawing/2014/main" id="{1D30797C-6FD6-44EE-9AE1-F1C684CE5AE7}"/>
              </a:ext>
            </a:extLst>
          </p:cNvPr>
          <p:cNvSpPr/>
          <p:nvPr/>
        </p:nvSpPr>
        <p:spPr>
          <a:xfrm>
            <a:off x="5735782" y="5630742"/>
            <a:ext cx="565265" cy="248531"/>
          </a:xfrm>
          <a:prstGeom prst="rightArrow">
            <a:avLst/>
          </a:prstGeom>
          <a:solidFill>
            <a:srgbClr val="00AE65"/>
          </a:solidFill>
          <a:ln>
            <a:solidFill>
              <a:srgbClr val="F3F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3" name="CasellaDiTesto 2">
            <a:extLst>
              <a:ext uri="{FF2B5EF4-FFF2-40B4-BE49-F238E27FC236}">
                <a16:creationId xmlns:a16="http://schemas.microsoft.com/office/drawing/2014/main" id="{89E98CCD-946A-4958-92E8-B784CBB3DDD9}"/>
              </a:ext>
            </a:extLst>
          </p:cNvPr>
          <p:cNvSpPr txBox="1"/>
          <p:nvPr/>
        </p:nvSpPr>
        <p:spPr>
          <a:xfrm>
            <a:off x="6251169" y="5431635"/>
            <a:ext cx="2744443"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200" b="0" i="0" u="none" strike="noStrike" kern="0" cap="none" spc="0" normalizeH="0" baseline="0" noProof="0" dirty="0">
                <a:ln>
                  <a:noFill/>
                </a:ln>
                <a:solidFill>
                  <a:srgbClr val="000000"/>
                </a:solidFill>
                <a:effectLst/>
                <a:uLnTx/>
                <a:uFillTx/>
                <a:latin typeface="Arial"/>
                <a:cs typeface="Arial"/>
                <a:sym typeface="Arial"/>
              </a:rPr>
              <a:t>Set di Q&amp;A sulle garanzie minime di salvaguardia; nuovo materiale e tools a supporto del tema Tassonomia</a:t>
            </a:r>
          </a:p>
        </p:txBody>
      </p:sp>
      <p:sp>
        <p:nvSpPr>
          <p:cNvPr id="4" name="CasellaDiTesto 3">
            <a:extLst>
              <a:ext uri="{FF2B5EF4-FFF2-40B4-BE49-F238E27FC236}">
                <a16:creationId xmlns:a16="http://schemas.microsoft.com/office/drawing/2014/main" id="{8D9A27B7-86A7-4E68-8A56-6CBED4D200C8}"/>
              </a:ext>
            </a:extLst>
          </p:cNvPr>
          <p:cNvSpPr txBox="1"/>
          <p:nvPr/>
        </p:nvSpPr>
        <p:spPr>
          <a:xfrm>
            <a:off x="6251169" y="4513329"/>
            <a:ext cx="2744443"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200" b="0" i="0" u="none" strike="noStrike" kern="0" cap="none" spc="0" normalizeH="0" baseline="0" noProof="0" dirty="0">
                <a:ln>
                  <a:noFill/>
                </a:ln>
                <a:solidFill>
                  <a:srgbClr val="000000"/>
                </a:solidFill>
                <a:effectLst/>
                <a:uLnTx/>
                <a:uFillTx/>
                <a:latin typeface="Arial"/>
                <a:cs typeface="Arial"/>
                <a:sym typeface="Arial"/>
              </a:rPr>
              <a:t>Facilitare i finanziamenti per la transizione per imprese green/con piani e obiettivi </a:t>
            </a:r>
            <a:r>
              <a:rPr kumimoji="0" lang="it-IT" sz="1200" b="1" i="0" u="none" strike="noStrike" kern="0" cap="none" spc="0" normalizeH="0" baseline="0" noProof="0" dirty="0">
                <a:ln>
                  <a:noFill/>
                </a:ln>
                <a:solidFill>
                  <a:schemeClr val="bg2"/>
                </a:solidFill>
                <a:effectLst/>
                <a:uLnTx/>
                <a:uFillTx/>
                <a:latin typeface="Arial"/>
                <a:cs typeface="Arial"/>
                <a:sym typeface="Arial"/>
              </a:rPr>
              <a:t>credibili </a:t>
            </a:r>
            <a:r>
              <a:rPr kumimoji="0" lang="it-IT" sz="1200" b="0" i="0" u="none" strike="noStrike" kern="0" cap="none" spc="0" normalizeH="0" baseline="0" noProof="0" dirty="0">
                <a:ln>
                  <a:noFill/>
                </a:ln>
                <a:solidFill>
                  <a:srgbClr val="000000"/>
                </a:solidFill>
                <a:effectLst/>
                <a:uLnTx/>
                <a:uFillTx/>
                <a:latin typeface="Arial"/>
                <a:cs typeface="Arial"/>
                <a:sym typeface="Arial"/>
              </a:rPr>
              <a:t>per migliorare il livello di sostenibilità</a:t>
            </a:r>
          </a:p>
        </p:txBody>
      </p:sp>
      <p:sp>
        <p:nvSpPr>
          <p:cNvPr id="23" name="Freccia a destra 22">
            <a:extLst>
              <a:ext uri="{FF2B5EF4-FFF2-40B4-BE49-F238E27FC236}">
                <a16:creationId xmlns:a16="http://schemas.microsoft.com/office/drawing/2014/main" id="{3AB4A63A-9593-449E-8618-58BFD72E522F}"/>
              </a:ext>
            </a:extLst>
          </p:cNvPr>
          <p:cNvSpPr/>
          <p:nvPr/>
        </p:nvSpPr>
        <p:spPr>
          <a:xfrm>
            <a:off x="5735782" y="4770993"/>
            <a:ext cx="565265" cy="248531"/>
          </a:xfrm>
          <a:prstGeom prst="rightArrow">
            <a:avLst/>
          </a:prstGeom>
          <a:solidFill>
            <a:srgbClr val="00AE65"/>
          </a:solidFill>
          <a:ln>
            <a:solidFill>
              <a:srgbClr val="F3F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5" name="CasellaDiTesto 4">
            <a:extLst>
              <a:ext uri="{FF2B5EF4-FFF2-40B4-BE49-F238E27FC236}">
                <a16:creationId xmlns:a16="http://schemas.microsoft.com/office/drawing/2014/main" id="{B2EAC23F-F7B8-7D0C-49F6-884A0D1AB757}"/>
              </a:ext>
            </a:extLst>
          </p:cNvPr>
          <p:cNvSpPr txBox="1"/>
          <p:nvPr/>
        </p:nvSpPr>
        <p:spPr>
          <a:xfrm>
            <a:off x="1771649" y="6422857"/>
            <a:ext cx="6334125"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100" b="0" i="0" u="none" strike="noStrike" kern="0" cap="none" spc="0" normalizeH="0" baseline="0" noProof="0" dirty="0">
                <a:ln>
                  <a:noFill/>
                </a:ln>
                <a:solidFill>
                  <a:srgbClr val="000000"/>
                </a:solidFill>
                <a:effectLst/>
                <a:uLnTx/>
                <a:uFillTx/>
                <a:latin typeface="Arial"/>
                <a:cs typeface="Arial"/>
                <a:sym typeface="Arial"/>
              </a:rPr>
              <a:t>*Non copre gli ESG Data provider e i rating ESG interni sviluppati da Banche/Asset Managers </a:t>
            </a:r>
            <a:r>
              <a:rPr kumimoji="0" lang="it-IT" sz="1100" b="0" i="0" u="none" strike="noStrike" kern="0" cap="none" spc="0" normalizeH="0" baseline="0" noProof="0" dirty="0" err="1">
                <a:ln>
                  <a:noFill/>
                </a:ln>
                <a:solidFill>
                  <a:srgbClr val="000000"/>
                </a:solidFill>
                <a:effectLst/>
                <a:uLnTx/>
                <a:uFillTx/>
                <a:latin typeface="Arial"/>
                <a:cs typeface="Arial"/>
                <a:sym typeface="Arial"/>
              </a:rPr>
              <a:t>etc</a:t>
            </a:r>
            <a:endParaRPr kumimoji="0" lang="it-IT"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24" name="Titolo 6">
            <a:extLst>
              <a:ext uri="{FF2B5EF4-FFF2-40B4-BE49-F238E27FC236}">
                <a16:creationId xmlns:a16="http://schemas.microsoft.com/office/drawing/2014/main" id="{F5762A1D-6260-4036-9F97-811AD4F0B936}"/>
              </a:ext>
            </a:extLst>
          </p:cNvPr>
          <p:cNvSpPr>
            <a:spLocks noGrp="1"/>
          </p:cNvSpPr>
          <p:nvPr>
            <p:ph type="title"/>
          </p:nvPr>
        </p:nvSpPr>
        <p:spPr>
          <a:xfrm>
            <a:off x="180976" y="548870"/>
            <a:ext cx="8782048" cy="444406"/>
          </a:xfrm>
        </p:spPr>
        <p:txBody>
          <a:body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1600" i="0" u="none" strike="noStrike" kern="0" cap="none" spc="0" normalizeH="0" baseline="0" noProof="0" dirty="0" err="1">
                <a:ln>
                  <a:noFill/>
                </a:ln>
                <a:solidFill>
                  <a:srgbClr val="00AE65"/>
                </a:solidFill>
                <a:effectLst/>
                <a:uLnTx/>
                <a:uFillTx/>
                <a:latin typeface="Arial"/>
                <a:ea typeface="Arial"/>
                <a:cs typeface="Arial"/>
                <a:sym typeface="Arial"/>
              </a:rPr>
              <a:t>Sustainable</a:t>
            </a:r>
            <a:r>
              <a:rPr kumimoji="0" lang="it-IT" sz="1600" i="0" u="none" strike="noStrike" kern="0" cap="none" spc="0" normalizeH="0" baseline="0" noProof="0" dirty="0">
                <a:ln>
                  <a:noFill/>
                </a:ln>
                <a:solidFill>
                  <a:srgbClr val="00AE65"/>
                </a:solidFill>
                <a:effectLst/>
                <a:uLnTx/>
                <a:uFillTx/>
                <a:latin typeface="Arial"/>
                <a:ea typeface="Arial"/>
                <a:cs typeface="Arial"/>
                <a:sym typeface="Arial"/>
              </a:rPr>
              <a:t> Finance Package 2023</a:t>
            </a:r>
          </a:p>
        </p:txBody>
      </p:sp>
      <p:sp>
        <p:nvSpPr>
          <p:cNvPr id="25" name="Titolo 1">
            <a:extLst>
              <a:ext uri="{FF2B5EF4-FFF2-40B4-BE49-F238E27FC236}">
                <a16:creationId xmlns:a16="http://schemas.microsoft.com/office/drawing/2014/main" id="{DBDD9698-8FA7-4819-984A-A9EE802A80E6}"/>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r>
              <a:rPr lang="it-IT" sz="2600" dirty="0">
                <a:solidFill>
                  <a:srgbClr val="084045"/>
                </a:solidFill>
              </a:rPr>
              <a:t>Il contesto di riferimento</a:t>
            </a:r>
          </a:p>
        </p:txBody>
      </p:sp>
      <p:pic>
        <p:nvPicPr>
          <p:cNvPr id="20" name="Elemento grafico 19" descr="Tiro a segno contorno">
            <a:extLst>
              <a:ext uri="{FF2B5EF4-FFF2-40B4-BE49-F238E27FC236}">
                <a16:creationId xmlns:a16="http://schemas.microsoft.com/office/drawing/2014/main" id="{C2E6F887-515F-4409-8D67-D6053CD9FC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333" y="989087"/>
            <a:ext cx="755703" cy="755703"/>
          </a:xfrm>
          <a:prstGeom prst="rect">
            <a:avLst/>
          </a:prstGeom>
        </p:spPr>
      </p:pic>
    </p:spTree>
    <p:extLst>
      <p:ext uri="{BB962C8B-B14F-4D97-AF65-F5344CB8AC3E}">
        <p14:creationId xmlns:p14="http://schemas.microsoft.com/office/powerpoint/2010/main" val="975699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3">
            <a:extLst>
              <a:ext uri="{FF2B5EF4-FFF2-40B4-BE49-F238E27FC236}">
                <a16:creationId xmlns:a16="http://schemas.microsoft.com/office/drawing/2014/main" id="{3CB998F6-986C-4E48-B448-F68B00608F6D}"/>
              </a:ext>
            </a:extLst>
          </p:cNvPr>
          <p:cNvSpPr>
            <a:spLocks noGrp="1"/>
          </p:cNvSpPr>
          <p:nvPr>
            <p:ph type="sldNum" sz="quarter" idx="4"/>
          </p:nvPr>
        </p:nvSpPr>
        <p:spPr>
          <a:xfrm>
            <a:off x="8505674" y="6438900"/>
            <a:ext cx="358292" cy="266699"/>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387466B-976A-AB41-B23A-986E24A2778A}" type="slidenum">
              <a:rPr kumimoji="0" lang="it-IT" sz="1000" b="0" i="0" u="none" strike="noStrike" kern="1200" cap="none" spc="0" normalizeH="0" baseline="0" noProof="0" smtClean="0">
                <a:ln>
                  <a:noFill/>
                </a:ln>
                <a:solidFill>
                  <a:srgbClr val="005157"/>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it-IT" sz="1000" b="0" i="0" u="none" strike="noStrike" kern="1200" cap="none" spc="0" normalizeH="0" baseline="0" noProof="0" dirty="0">
              <a:ln>
                <a:noFill/>
              </a:ln>
              <a:solidFill>
                <a:srgbClr val="005157"/>
              </a:solidFill>
              <a:effectLst/>
              <a:uLnTx/>
              <a:uFillTx/>
              <a:latin typeface="Arial"/>
              <a:ea typeface="+mn-ea"/>
              <a:cs typeface="Arial"/>
            </a:endParaRPr>
          </a:p>
        </p:txBody>
      </p:sp>
      <p:sp>
        <p:nvSpPr>
          <p:cNvPr id="7" name="Titolo 1">
            <a:extLst>
              <a:ext uri="{FF2B5EF4-FFF2-40B4-BE49-F238E27FC236}">
                <a16:creationId xmlns:a16="http://schemas.microsoft.com/office/drawing/2014/main" id="{B4CEA61D-B4B6-466B-8F23-F17770FC8FFD}"/>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r>
              <a:rPr lang="it-IT" dirty="0">
                <a:solidFill>
                  <a:srgbClr val="084045"/>
                </a:solidFill>
              </a:rPr>
              <a:t>«S» di Social</a:t>
            </a:r>
          </a:p>
        </p:txBody>
      </p:sp>
      <p:sp>
        <p:nvSpPr>
          <p:cNvPr id="2" name="CasellaDiTesto 1">
            <a:extLst>
              <a:ext uri="{FF2B5EF4-FFF2-40B4-BE49-F238E27FC236}">
                <a16:creationId xmlns:a16="http://schemas.microsoft.com/office/drawing/2014/main" id="{42389103-6FEF-4378-B9C1-449311523643}"/>
              </a:ext>
            </a:extLst>
          </p:cNvPr>
          <p:cNvSpPr txBox="1"/>
          <p:nvPr/>
        </p:nvSpPr>
        <p:spPr>
          <a:xfrm>
            <a:off x="77865" y="672778"/>
            <a:ext cx="8786101" cy="523220"/>
          </a:xfrm>
          <a:prstGeom prst="rect">
            <a:avLst/>
          </a:prstGeom>
          <a:noFill/>
        </p:spPr>
        <p:txBody>
          <a:bodyPr wrap="square" rtlCol="0">
            <a:spAutoFit/>
          </a:bodyPr>
          <a:lstStyle/>
          <a:p>
            <a:pPr algn="just"/>
            <a:r>
              <a:rPr lang="it-IT" sz="1400" dirty="0"/>
              <a:t>L’aspetto sociale dell’E</a:t>
            </a:r>
            <a:r>
              <a:rPr lang="it-IT" sz="1400" b="1" dirty="0"/>
              <a:t>S</a:t>
            </a:r>
            <a:r>
              <a:rPr lang="it-IT" sz="1400" dirty="0"/>
              <a:t>G si può sintetizzare attraverso 6 variabili distinte che si focalizzano, in primis, sul trattamento dei </a:t>
            </a:r>
            <a:r>
              <a:rPr lang="it-IT" sz="1400" b="1" dirty="0"/>
              <a:t>lavoratori</a:t>
            </a:r>
            <a:r>
              <a:rPr lang="it-IT" sz="1400" dirty="0"/>
              <a:t> ma anche sul benessere delle </a:t>
            </a:r>
            <a:r>
              <a:rPr lang="it-IT" sz="1400" b="1" dirty="0"/>
              <a:t>comunità-territori</a:t>
            </a:r>
            <a:r>
              <a:rPr lang="it-IT" sz="1400" dirty="0"/>
              <a:t> di riferimento</a:t>
            </a:r>
          </a:p>
        </p:txBody>
      </p:sp>
      <p:sp>
        <p:nvSpPr>
          <p:cNvPr id="3" name="Rettangolo 2">
            <a:extLst>
              <a:ext uri="{FF2B5EF4-FFF2-40B4-BE49-F238E27FC236}">
                <a16:creationId xmlns:a16="http://schemas.microsoft.com/office/drawing/2014/main" id="{F38A4AF2-3268-4CB8-A7FC-A3DB444019BE}"/>
              </a:ext>
            </a:extLst>
          </p:cNvPr>
          <p:cNvSpPr/>
          <p:nvPr/>
        </p:nvSpPr>
        <p:spPr>
          <a:xfrm>
            <a:off x="958873" y="1748080"/>
            <a:ext cx="964276" cy="382386"/>
          </a:xfrm>
          <a:prstGeom prst="rect">
            <a:avLst/>
          </a:prstGeom>
          <a:solidFill>
            <a:schemeClr val="bg1">
              <a:alpha val="6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a:solidFill>
                  <a:schemeClr val="tx1"/>
                </a:solidFill>
              </a:rPr>
              <a:t>Salute</a:t>
            </a:r>
          </a:p>
        </p:txBody>
      </p:sp>
      <p:sp>
        <p:nvSpPr>
          <p:cNvPr id="10" name="Rettangolo 9">
            <a:extLst>
              <a:ext uri="{FF2B5EF4-FFF2-40B4-BE49-F238E27FC236}">
                <a16:creationId xmlns:a16="http://schemas.microsoft.com/office/drawing/2014/main" id="{C3F065F0-0D77-4A76-84AD-F860E33B8FCB}"/>
              </a:ext>
            </a:extLst>
          </p:cNvPr>
          <p:cNvSpPr/>
          <p:nvPr/>
        </p:nvSpPr>
        <p:spPr>
          <a:xfrm>
            <a:off x="213498" y="2447542"/>
            <a:ext cx="2579574" cy="382386"/>
          </a:xfrm>
          <a:prstGeom prst="rect">
            <a:avLst/>
          </a:prstGeom>
          <a:solidFill>
            <a:schemeClr val="bg1">
              <a:alpha val="6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a:solidFill>
                  <a:schemeClr val="tx1"/>
                </a:solidFill>
              </a:rPr>
              <a:t>Diversità, Equità e Inclusione</a:t>
            </a:r>
          </a:p>
        </p:txBody>
      </p:sp>
      <p:sp>
        <p:nvSpPr>
          <p:cNvPr id="11" name="Rettangolo 10">
            <a:extLst>
              <a:ext uri="{FF2B5EF4-FFF2-40B4-BE49-F238E27FC236}">
                <a16:creationId xmlns:a16="http://schemas.microsoft.com/office/drawing/2014/main" id="{BE243A3A-FBAA-4A42-A842-E86C408488B3}"/>
              </a:ext>
            </a:extLst>
          </p:cNvPr>
          <p:cNvSpPr/>
          <p:nvPr/>
        </p:nvSpPr>
        <p:spPr>
          <a:xfrm>
            <a:off x="462064" y="3392023"/>
            <a:ext cx="2000317" cy="382386"/>
          </a:xfrm>
          <a:prstGeom prst="rect">
            <a:avLst/>
          </a:prstGeom>
          <a:solidFill>
            <a:schemeClr val="bg1">
              <a:alpha val="6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a:solidFill>
                  <a:schemeClr val="tx1"/>
                </a:solidFill>
              </a:rPr>
              <a:t>Competenze dei dipendenti</a:t>
            </a:r>
          </a:p>
          <a:p>
            <a:pPr algn="ctr"/>
            <a:endParaRPr lang="it-IT" b="1" dirty="0">
              <a:solidFill>
                <a:schemeClr val="tx1"/>
              </a:solidFill>
            </a:endParaRPr>
          </a:p>
        </p:txBody>
      </p:sp>
      <p:sp>
        <p:nvSpPr>
          <p:cNvPr id="13" name="Rettangolo 12">
            <a:extLst>
              <a:ext uri="{FF2B5EF4-FFF2-40B4-BE49-F238E27FC236}">
                <a16:creationId xmlns:a16="http://schemas.microsoft.com/office/drawing/2014/main" id="{D250ACB8-1B2C-4FFF-A0F7-9530198843E3}"/>
              </a:ext>
            </a:extLst>
          </p:cNvPr>
          <p:cNvSpPr/>
          <p:nvPr/>
        </p:nvSpPr>
        <p:spPr>
          <a:xfrm>
            <a:off x="399429" y="5056906"/>
            <a:ext cx="2000317" cy="270248"/>
          </a:xfrm>
          <a:prstGeom prst="rect">
            <a:avLst/>
          </a:prstGeom>
          <a:solidFill>
            <a:schemeClr val="bg1">
              <a:alpha val="6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a:solidFill>
                  <a:schemeClr val="tx1"/>
                </a:solidFill>
              </a:rPr>
              <a:t>Benessere delle comunità</a:t>
            </a:r>
          </a:p>
        </p:txBody>
      </p:sp>
      <p:sp>
        <p:nvSpPr>
          <p:cNvPr id="14" name="Rettangolo 13">
            <a:extLst>
              <a:ext uri="{FF2B5EF4-FFF2-40B4-BE49-F238E27FC236}">
                <a16:creationId xmlns:a16="http://schemas.microsoft.com/office/drawing/2014/main" id="{9BA5AC09-7F68-4521-9CE5-B65AE7FBAED0}"/>
              </a:ext>
            </a:extLst>
          </p:cNvPr>
          <p:cNvSpPr/>
          <p:nvPr/>
        </p:nvSpPr>
        <p:spPr>
          <a:xfrm>
            <a:off x="679151" y="5712144"/>
            <a:ext cx="1523721" cy="382386"/>
          </a:xfrm>
          <a:prstGeom prst="rect">
            <a:avLst/>
          </a:prstGeom>
          <a:solidFill>
            <a:schemeClr val="bg1">
              <a:alpha val="6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a:solidFill>
                  <a:schemeClr val="tx1"/>
                </a:solidFill>
              </a:rPr>
              <a:t>Innovazione sociale</a:t>
            </a:r>
          </a:p>
        </p:txBody>
      </p:sp>
      <p:sp>
        <p:nvSpPr>
          <p:cNvPr id="4" name="Rettangolo con angoli arrotondati 3">
            <a:extLst>
              <a:ext uri="{FF2B5EF4-FFF2-40B4-BE49-F238E27FC236}">
                <a16:creationId xmlns:a16="http://schemas.microsoft.com/office/drawing/2014/main" id="{DC2908F7-0C2E-4446-8C29-A4FEBAD38617}"/>
              </a:ext>
            </a:extLst>
          </p:cNvPr>
          <p:cNvSpPr/>
          <p:nvPr/>
        </p:nvSpPr>
        <p:spPr>
          <a:xfrm>
            <a:off x="3649287" y="1674987"/>
            <a:ext cx="4763193" cy="556953"/>
          </a:xfrm>
          <a:prstGeom prst="roundRect">
            <a:avLst/>
          </a:prstGeom>
          <a:solidFill>
            <a:srgbClr val="043F42">
              <a:alpha val="68627"/>
            </a:srgb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15" name="Rettangolo con angoli arrotondati 14">
            <a:extLst>
              <a:ext uri="{FF2B5EF4-FFF2-40B4-BE49-F238E27FC236}">
                <a16:creationId xmlns:a16="http://schemas.microsoft.com/office/drawing/2014/main" id="{E3798493-9492-4E1A-A3EF-A78D98ED9EA0}"/>
              </a:ext>
            </a:extLst>
          </p:cNvPr>
          <p:cNvSpPr/>
          <p:nvPr/>
        </p:nvSpPr>
        <p:spPr>
          <a:xfrm>
            <a:off x="3649287" y="2396837"/>
            <a:ext cx="4763193" cy="556953"/>
          </a:xfrm>
          <a:prstGeom prst="roundRect">
            <a:avLst/>
          </a:prstGeom>
          <a:solidFill>
            <a:srgbClr val="043F42">
              <a:alpha val="68627"/>
            </a:srgb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17" name="Rettangolo con angoli arrotondati 16">
            <a:extLst>
              <a:ext uri="{FF2B5EF4-FFF2-40B4-BE49-F238E27FC236}">
                <a16:creationId xmlns:a16="http://schemas.microsoft.com/office/drawing/2014/main" id="{26E182F2-FEE8-4458-AD3B-1460FE453C60}"/>
              </a:ext>
            </a:extLst>
          </p:cNvPr>
          <p:cNvSpPr/>
          <p:nvPr/>
        </p:nvSpPr>
        <p:spPr>
          <a:xfrm>
            <a:off x="3639642" y="3169278"/>
            <a:ext cx="4763193" cy="556953"/>
          </a:xfrm>
          <a:prstGeom prst="roundRect">
            <a:avLst/>
          </a:prstGeom>
          <a:solidFill>
            <a:srgbClr val="043F42">
              <a:alpha val="68627"/>
            </a:srgb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18" name="Rettangolo con angoli arrotondati 17">
            <a:extLst>
              <a:ext uri="{FF2B5EF4-FFF2-40B4-BE49-F238E27FC236}">
                <a16:creationId xmlns:a16="http://schemas.microsoft.com/office/drawing/2014/main" id="{53C3595F-F418-4412-A487-C7A56A18089B}"/>
              </a:ext>
            </a:extLst>
          </p:cNvPr>
          <p:cNvSpPr/>
          <p:nvPr/>
        </p:nvSpPr>
        <p:spPr>
          <a:xfrm>
            <a:off x="3639642" y="4035928"/>
            <a:ext cx="4763193" cy="556953"/>
          </a:xfrm>
          <a:prstGeom prst="roundRect">
            <a:avLst/>
          </a:prstGeom>
          <a:solidFill>
            <a:srgbClr val="043F42">
              <a:alpha val="68627"/>
            </a:srgb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19" name="Rettangolo con angoli arrotondati 18">
            <a:extLst>
              <a:ext uri="{FF2B5EF4-FFF2-40B4-BE49-F238E27FC236}">
                <a16:creationId xmlns:a16="http://schemas.microsoft.com/office/drawing/2014/main" id="{09424199-3270-485A-81CD-647D3E0D6268}"/>
              </a:ext>
            </a:extLst>
          </p:cNvPr>
          <p:cNvSpPr/>
          <p:nvPr/>
        </p:nvSpPr>
        <p:spPr>
          <a:xfrm>
            <a:off x="3599411" y="4908665"/>
            <a:ext cx="4796444" cy="556953"/>
          </a:xfrm>
          <a:prstGeom prst="roundRect">
            <a:avLst/>
          </a:prstGeom>
          <a:solidFill>
            <a:srgbClr val="043F42">
              <a:alpha val="68627"/>
            </a:srgb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20" name="Rettangolo con angoli arrotondati 19">
            <a:extLst>
              <a:ext uri="{FF2B5EF4-FFF2-40B4-BE49-F238E27FC236}">
                <a16:creationId xmlns:a16="http://schemas.microsoft.com/office/drawing/2014/main" id="{7CDCD10B-E22D-4F18-B4EA-D915E7546E4C}"/>
              </a:ext>
            </a:extLst>
          </p:cNvPr>
          <p:cNvSpPr/>
          <p:nvPr/>
        </p:nvSpPr>
        <p:spPr>
          <a:xfrm>
            <a:off x="3599411" y="5706585"/>
            <a:ext cx="4803424" cy="556953"/>
          </a:xfrm>
          <a:prstGeom prst="roundRect">
            <a:avLst/>
          </a:prstGeom>
          <a:solidFill>
            <a:srgbClr val="043F42">
              <a:alpha val="68627"/>
            </a:srgb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5" name="CasellaDiTesto 4">
            <a:extLst>
              <a:ext uri="{FF2B5EF4-FFF2-40B4-BE49-F238E27FC236}">
                <a16:creationId xmlns:a16="http://schemas.microsoft.com/office/drawing/2014/main" id="{D1196B77-EB9A-4880-B799-E4B6DF7B4BDA}"/>
              </a:ext>
            </a:extLst>
          </p:cNvPr>
          <p:cNvSpPr txBox="1"/>
          <p:nvPr/>
        </p:nvSpPr>
        <p:spPr>
          <a:xfrm>
            <a:off x="3639640" y="1763125"/>
            <a:ext cx="4806089" cy="369332"/>
          </a:xfrm>
          <a:prstGeom prst="rect">
            <a:avLst/>
          </a:prstGeom>
          <a:noFill/>
        </p:spPr>
        <p:txBody>
          <a:bodyPr wrap="square" rtlCol="0">
            <a:spAutoFit/>
          </a:bodyPr>
          <a:lstStyle/>
          <a:p>
            <a:pPr algn="just"/>
            <a:r>
              <a:rPr lang="it-IT" sz="900" i="1" dirty="0">
                <a:solidFill>
                  <a:schemeClr val="bg1"/>
                </a:solidFill>
              </a:rPr>
              <a:t>La salute, sia fisica che mentale, è alla base della società &gt;&gt;&gt; necessaria una transizione che promuova il benessere (flessibilità, welfare, supporto psicologico, etc.) </a:t>
            </a:r>
          </a:p>
        </p:txBody>
      </p:sp>
      <p:sp>
        <p:nvSpPr>
          <p:cNvPr id="21" name="CasellaDiTesto 20">
            <a:extLst>
              <a:ext uri="{FF2B5EF4-FFF2-40B4-BE49-F238E27FC236}">
                <a16:creationId xmlns:a16="http://schemas.microsoft.com/office/drawing/2014/main" id="{9BFA82FD-F50A-450F-A3E5-2AEF4DB77142}"/>
              </a:ext>
            </a:extLst>
          </p:cNvPr>
          <p:cNvSpPr txBox="1"/>
          <p:nvPr/>
        </p:nvSpPr>
        <p:spPr>
          <a:xfrm>
            <a:off x="3649287" y="2484812"/>
            <a:ext cx="4806089" cy="369332"/>
          </a:xfrm>
          <a:prstGeom prst="rect">
            <a:avLst/>
          </a:prstGeom>
          <a:noFill/>
        </p:spPr>
        <p:txBody>
          <a:bodyPr wrap="square" rtlCol="0">
            <a:spAutoFit/>
          </a:bodyPr>
          <a:lstStyle/>
          <a:p>
            <a:pPr algn="just"/>
            <a:r>
              <a:rPr lang="it-IT" sz="900" i="1" dirty="0">
                <a:solidFill>
                  <a:schemeClr val="bg1"/>
                </a:solidFill>
              </a:rPr>
              <a:t>La D&amp;I sia essa di genere, religiosa, culturale, di razza, etnia etc. è un valore ed una ricchezza che favorisce - in azienda - soluzioni creative ed innovative</a:t>
            </a:r>
          </a:p>
        </p:txBody>
      </p:sp>
      <p:sp>
        <p:nvSpPr>
          <p:cNvPr id="22" name="CasellaDiTesto 21">
            <a:extLst>
              <a:ext uri="{FF2B5EF4-FFF2-40B4-BE49-F238E27FC236}">
                <a16:creationId xmlns:a16="http://schemas.microsoft.com/office/drawing/2014/main" id="{E010B684-7F3E-45C4-BFE8-2CA33847EA60}"/>
              </a:ext>
            </a:extLst>
          </p:cNvPr>
          <p:cNvSpPr txBox="1"/>
          <p:nvPr/>
        </p:nvSpPr>
        <p:spPr>
          <a:xfrm>
            <a:off x="3599410" y="3266041"/>
            <a:ext cx="4831679" cy="369332"/>
          </a:xfrm>
          <a:prstGeom prst="rect">
            <a:avLst/>
          </a:prstGeom>
          <a:noFill/>
        </p:spPr>
        <p:txBody>
          <a:bodyPr wrap="square" rtlCol="0">
            <a:spAutoFit/>
          </a:bodyPr>
          <a:lstStyle/>
          <a:p>
            <a:pPr algn="just"/>
            <a:r>
              <a:rPr lang="it-IT" sz="900" i="1" dirty="0">
                <a:solidFill>
                  <a:schemeClr val="bg1"/>
                </a:solidFill>
              </a:rPr>
              <a:t>Le competenze del personale sono la base per la crescita e la redditività. Il talento si trova in ogni individuo, indipendentemente dal suo background.</a:t>
            </a:r>
          </a:p>
        </p:txBody>
      </p:sp>
      <p:sp>
        <p:nvSpPr>
          <p:cNvPr id="23" name="CasellaDiTesto 22">
            <a:extLst>
              <a:ext uri="{FF2B5EF4-FFF2-40B4-BE49-F238E27FC236}">
                <a16:creationId xmlns:a16="http://schemas.microsoft.com/office/drawing/2014/main" id="{F4F43C3D-594E-48A9-B74A-DC840FFAF6CB}"/>
              </a:ext>
            </a:extLst>
          </p:cNvPr>
          <p:cNvSpPr txBox="1"/>
          <p:nvPr/>
        </p:nvSpPr>
        <p:spPr>
          <a:xfrm>
            <a:off x="3599411" y="4105507"/>
            <a:ext cx="4831679" cy="369332"/>
          </a:xfrm>
          <a:prstGeom prst="rect">
            <a:avLst/>
          </a:prstGeom>
          <a:noFill/>
        </p:spPr>
        <p:txBody>
          <a:bodyPr wrap="square" rtlCol="0">
            <a:spAutoFit/>
          </a:bodyPr>
          <a:lstStyle/>
          <a:p>
            <a:pPr algn="just"/>
            <a:r>
              <a:rPr lang="it-IT" sz="900" i="1" dirty="0">
                <a:solidFill>
                  <a:schemeClr val="bg1"/>
                </a:solidFill>
              </a:rPr>
              <a:t>Le crisi economico-finanziarie degli ultimi decenni e la pandemia hanno esacerbato il differenziale di reddito e di ricchezza nella popolazione, </a:t>
            </a:r>
            <a:r>
              <a:rPr lang="it-IT" sz="900" i="1">
                <a:solidFill>
                  <a:schemeClr val="bg1"/>
                </a:solidFill>
              </a:rPr>
              <a:t>con un effetto </a:t>
            </a:r>
            <a:r>
              <a:rPr lang="it-IT" sz="900" i="1" dirty="0">
                <a:solidFill>
                  <a:schemeClr val="bg1"/>
                </a:solidFill>
              </a:rPr>
              <a:t>polarizzazione.</a:t>
            </a:r>
            <a:r>
              <a:rPr lang="it-IT" sz="900" b="0" i="0" dirty="0">
                <a:solidFill>
                  <a:srgbClr val="212529"/>
                </a:solidFill>
                <a:effectLst/>
                <a:latin typeface="proxima-nova"/>
              </a:rPr>
              <a:t>  </a:t>
            </a:r>
            <a:endParaRPr lang="it-IT" sz="900" i="1" dirty="0">
              <a:solidFill>
                <a:schemeClr val="bg1"/>
              </a:solidFill>
            </a:endParaRPr>
          </a:p>
        </p:txBody>
      </p:sp>
      <p:sp>
        <p:nvSpPr>
          <p:cNvPr id="24" name="CasellaDiTesto 23">
            <a:extLst>
              <a:ext uri="{FF2B5EF4-FFF2-40B4-BE49-F238E27FC236}">
                <a16:creationId xmlns:a16="http://schemas.microsoft.com/office/drawing/2014/main" id="{511E6FDE-4BE4-46F6-A390-5E6DEB1CAF08}"/>
              </a:ext>
            </a:extLst>
          </p:cNvPr>
          <p:cNvSpPr txBox="1"/>
          <p:nvPr/>
        </p:nvSpPr>
        <p:spPr>
          <a:xfrm>
            <a:off x="3527369" y="4983669"/>
            <a:ext cx="4940528" cy="369332"/>
          </a:xfrm>
          <a:prstGeom prst="rect">
            <a:avLst/>
          </a:prstGeom>
          <a:noFill/>
        </p:spPr>
        <p:txBody>
          <a:bodyPr wrap="square" rtlCol="0">
            <a:spAutoFit/>
          </a:bodyPr>
          <a:lstStyle/>
          <a:p>
            <a:pPr algn="just"/>
            <a:r>
              <a:rPr lang="it-IT" sz="900" i="1" dirty="0">
                <a:solidFill>
                  <a:schemeClr val="bg1"/>
                </a:solidFill>
              </a:rPr>
              <a:t>Le comunità sono il luogo dove operano le aziende, dove assumono personale. E’ importante che le aziende contribuiscano a migliorare il loro benessere</a:t>
            </a:r>
          </a:p>
        </p:txBody>
      </p:sp>
      <p:sp>
        <p:nvSpPr>
          <p:cNvPr id="25" name="CasellaDiTesto 24">
            <a:extLst>
              <a:ext uri="{FF2B5EF4-FFF2-40B4-BE49-F238E27FC236}">
                <a16:creationId xmlns:a16="http://schemas.microsoft.com/office/drawing/2014/main" id="{FCBA4778-8BB2-4E42-9287-EED9810346E2}"/>
              </a:ext>
            </a:extLst>
          </p:cNvPr>
          <p:cNvSpPr txBox="1"/>
          <p:nvPr/>
        </p:nvSpPr>
        <p:spPr>
          <a:xfrm>
            <a:off x="3570984" y="5685258"/>
            <a:ext cx="4862943" cy="507831"/>
          </a:xfrm>
          <a:prstGeom prst="rect">
            <a:avLst/>
          </a:prstGeom>
          <a:noFill/>
        </p:spPr>
        <p:txBody>
          <a:bodyPr wrap="square" rtlCol="0">
            <a:spAutoFit/>
          </a:bodyPr>
          <a:lstStyle/>
          <a:p>
            <a:pPr algn="just"/>
            <a:r>
              <a:rPr lang="it-IT" sz="900" i="1" dirty="0">
                <a:solidFill>
                  <a:schemeClr val="bg1"/>
                </a:solidFill>
              </a:rPr>
              <a:t>E’ la progettazione e l’implementazione di soluzioni che coinvolgono “cambiamenti concettuali, di processo, di prodotto o organizzativi, il cui obiettivo è quello di migliorare il benessere degli individui e delle comunità“.</a:t>
            </a:r>
          </a:p>
        </p:txBody>
      </p:sp>
      <p:sp>
        <p:nvSpPr>
          <p:cNvPr id="8" name="CasellaDiTesto 7">
            <a:extLst>
              <a:ext uri="{FF2B5EF4-FFF2-40B4-BE49-F238E27FC236}">
                <a16:creationId xmlns:a16="http://schemas.microsoft.com/office/drawing/2014/main" id="{A3026436-23E8-4F6D-B794-457AC370A13B}"/>
              </a:ext>
            </a:extLst>
          </p:cNvPr>
          <p:cNvSpPr txBox="1"/>
          <p:nvPr/>
        </p:nvSpPr>
        <p:spPr>
          <a:xfrm>
            <a:off x="-31312" y="3968206"/>
            <a:ext cx="3000060" cy="584775"/>
          </a:xfrm>
          <a:prstGeom prst="rect">
            <a:avLst/>
          </a:prstGeom>
          <a:noFill/>
        </p:spPr>
        <p:txBody>
          <a:bodyPr wrap="square" rtlCol="0">
            <a:spAutoFit/>
          </a:bodyPr>
          <a:lstStyle/>
          <a:p>
            <a:pPr algn="ctr"/>
            <a:r>
              <a:rPr lang="it-IT" sz="1600" i="1" dirty="0">
                <a:solidFill>
                  <a:schemeClr val="tx1"/>
                </a:solidFill>
              </a:rPr>
              <a:t>Equità </a:t>
            </a:r>
          </a:p>
          <a:p>
            <a:pPr algn="ctr"/>
            <a:r>
              <a:rPr lang="it-IT" sz="1600" i="1" dirty="0">
                <a:solidFill>
                  <a:schemeClr val="tx1"/>
                </a:solidFill>
              </a:rPr>
              <a:t> Disuguaglianze salariali</a:t>
            </a:r>
            <a:endParaRPr lang="it-IT" sz="1600" dirty="0"/>
          </a:p>
        </p:txBody>
      </p:sp>
      <p:sp>
        <p:nvSpPr>
          <p:cNvPr id="26" name="Fusione 25">
            <a:extLst>
              <a:ext uri="{FF2B5EF4-FFF2-40B4-BE49-F238E27FC236}">
                <a16:creationId xmlns:a16="http://schemas.microsoft.com/office/drawing/2014/main" id="{B0D1F6C0-3E8D-4800-BCDB-A4C219A9D245}"/>
              </a:ext>
            </a:extLst>
          </p:cNvPr>
          <p:cNvSpPr/>
          <p:nvPr/>
        </p:nvSpPr>
        <p:spPr>
          <a:xfrm rot="16200000">
            <a:off x="886445" y="3745438"/>
            <a:ext cx="4320628" cy="377556"/>
          </a:xfrm>
          <a:prstGeom prst="flowChartMerge">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
                <a:srgbClr val="000000"/>
              </a:buClr>
            </a:pPr>
            <a:endParaRPr lang="it-IT" sz="1050" kern="0">
              <a:solidFill>
                <a:srgbClr val="FFFFFF"/>
              </a:solidFill>
              <a:latin typeface="Arial"/>
              <a:sym typeface="Arial"/>
            </a:endParaRPr>
          </a:p>
        </p:txBody>
      </p:sp>
    </p:spTree>
    <p:extLst>
      <p:ext uri="{BB962C8B-B14F-4D97-AF65-F5344CB8AC3E}">
        <p14:creationId xmlns:p14="http://schemas.microsoft.com/office/powerpoint/2010/main" val="1807971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47821735-621E-4A5C-A920-317AC4DAED48}"/>
              </a:ext>
            </a:extLst>
          </p:cNvPr>
          <p:cNvSpPr txBox="1">
            <a:spLocks/>
          </p:cNvSpPr>
          <p:nvPr/>
        </p:nvSpPr>
        <p:spPr>
          <a:xfrm>
            <a:off x="69556" y="0"/>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r>
              <a:rPr lang="it-IT" dirty="0">
                <a:solidFill>
                  <a:srgbClr val="084045"/>
                </a:solidFill>
              </a:rPr>
              <a:t>«G» di Governance</a:t>
            </a:r>
          </a:p>
        </p:txBody>
      </p:sp>
      <p:pic>
        <p:nvPicPr>
          <p:cNvPr id="6" name="Immagine 5">
            <a:extLst>
              <a:ext uri="{FF2B5EF4-FFF2-40B4-BE49-F238E27FC236}">
                <a16:creationId xmlns:a16="http://schemas.microsoft.com/office/drawing/2014/main" id="{402C5521-1E87-45B0-9775-EEA2925201AC}"/>
              </a:ext>
            </a:extLst>
          </p:cNvPr>
          <p:cNvPicPr>
            <a:picLocks noChangeAspect="1"/>
          </p:cNvPicPr>
          <p:nvPr/>
        </p:nvPicPr>
        <p:blipFill>
          <a:blip r:embed="rId2"/>
          <a:stretch>
            <a:fillRect/>
          </a:stretch>
        </p:blipFill>
        <p:spPr>
          <a:xfrm>
            <a:off x="0" y="630990"/>
            <a:ext cx="9144000" cy="5143500"/>
          </a:xfrm>
          <a:prstGeom prst="rect">
            <a:avLst/>
          </a:prstGeom>
        </p:spPr>
      </p:pic>
      <p:sp>
        <p:nvSpPr>
          <p:cNvPr id="5" name="CasellaDiTesto 4">
            <a:extLst>
              <a:ext uri="{FF2B5EF4-FFF2-40B4-BE49-F238E27FC236}">
                <a16:creationId xmlns:a16="http://schemas.microsoft.com/office/drawing/2014/main" id="{5DAD6B6E-2896-4A8C-A54E-D6E105243199}"/>
              </a:ext>
            </a:extLst>
          </p:cNvPr>
          <p:cNvSpPr txBox="1"/>
          <p:nvPr/>
        </p:nvSpPr>
        <p:spPr>
          <a:xfrm>
            <a:off x="5487880" y="630990"/>
            <a:ext cx="3586564" cy="3539430"/>
          </a:xfrm>
          <a:prstGeom prst="rect">
            <a:avLst/>
          </a:prstGeom>
          <a:noFill/>
        </p:spPr>
        <p:txBody>
          <a:bodyPr wrap="square" rtlCol="0">
            <a:spAutoFit/>
          </a:bodyPr>
          <a:lstStyle/>
          <a:p>
            <a:pPr algn="r"/>
            <a:r>
              <a:rPr lang="it-IT" sz="3200" b="1" i="1" dirty="0"/>
              <a:t>«Non esiste  vento favorevole per il marinaio che non sa </a:t>
            </a:r>
          </a:p>
          <a:p>
            <a:pPr algn="r"/>
            <a:r>
              <a:rPr lang="it-IT" sz="3200" b="1" i="1" dirty="0"/>
              <a:t>dove andare»</a:t>
            </a:r>
          </a:p>
          <a:p>
            <a:pPr algn="r"/>
            <a:endParaRPr lang="it-IT" sz="3200" b="1" i="1" dirty="0"/>
          </a:p>
          <a:p>
            <a:pPr algn="r"/>
            <a:r>
              <a:rPr lang="it-IT" sz="3200" b="1" i="1" dirty="0"/>
              <a:t>Seneca</a:t>
            </a:r>
          </a:p>
        </p:txBody>
      </p:sp>
    </p:spTree>
    <p:extLst>
      <p:ext uri="{BB962C8B-B14F-4D97-AF65-F5344CB8AC3E}">
        <p14:creationId xmlns:p14="http://schemas.microsoft.com/office/powerpoint/2010/main" val="632318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F5077298-D15D-45D0-B220-AC726F84751F}"/>
              </a:ext>
            </a:extLst>
          </p:cNvPr>
          <p:cNvSpPr>
            <a:spLocks noGrp="1"/>
          </p:cNvSpPr>
          <p:nvPr>
            <p:ph type="title"/>
          </p:nvPr>
        </p:nvSpPr>
        <p:spPr/>
        <p:txBody>
          <a:bodyPr/>
          <a:lstStyle/>
          <a:p>
            <a:r>
              <a:rPr lang="it-IT" dirty="0"/>
              <a:t>Il contesto di riferimento</a:t>
            </a:r>
          </a:p>
        </p:txBody>
      </p:sp>
      <p:sp>
        <p:nvSpPr>
          <p:cNvPr id="6" name="Segnaposto testo 5">
            <a:extLst>
              <a:ext uri="{FF2B5EF4-FFF2-40B4-BE49-F238E27FC236}">
                <a16:creationId xmlns:a16="http://schemas.microsoft.com/office/drawing/2014/main" id="{BBF13C54-1A08-4EFD-B080-99AF41CE75C2}"/>
              </a:ext>
            </a:extLst>
          </p:cNvPr>
          <p:cNvSpPr txBox="1">
            <a:spLocks noGrp="1"/>
          </p:cNvSpPr>
          <p:nvPr>
            <p:ph type="body" idx="13"/>
          </p:nvPr>
        </p:nvSpPr>
        <p:spPr>
          <a:xfrm>
            <a:off x="298750" y="968064"/>
            <a:ext cx="8728872" cy="2921106"/>
          </a:xfrm>
          <a:prstGeom prst="rect">
            <a:avLst/>
          </a:prstGeom>
          <a:noFill/>
        </p:spPr>
        <p:txBody>
          <a:bodyPr wrap="square">
            <a:spAutoFit/>
          </a:bodyPr>
          <a:lstStyle/>
          <a:p>
            <a:pPr algn="ctr"/>
            <a:r>
              <a:rPr lang="it-IT" sz="3200" dirty="0">
                <a:solidFill>
                  <a:srgbClr val="00B050"/>
                </a:solidFill>
                <a:latin typeface="+mj-lt"/>
                <a:ea typeface="Calibri" panose="020F0502020204030204" pitchFamily="34" charset="0"/>
                <a:cs typeface="Times New Roman" panose="02020603050405020304" pitchFamily="18" charset="0"/>
              </a:rPr>
              <a:t>Il focus non è la direzione da</a:t>
            </a:r>
          </a:p>
          <a:p>
            <a:pPr algn="ctr"/>
            <a:endParaRPr lang="it-IT" sz="3200" dirty="0">
              <a:solidFill>
                <a:srgbClr val="00B050"/>
              </a:solidFill>
              <a:latin typeface="+mj-lt"/>
              <a:ea typeface="Calibri" panose="020F0502020204030204" pitchFamily="34" charset="0"/>
              <a:cs typeface="Times New Roman" panose="02020603050405020304" pitchFamily="18" charset="0"/>
            </a:endParaRPr>
          </a:p>
          <a:p>
            <a:pPr algn="ctr"/>
            <a:r>
              <a:rPr lang="it-IT" sz="3200" dirty="0">
                <a:solidFill>
                  <a:srgbClr val="00B050"/>
                </a:solidFill>
                <a:latin typeface="+mj-lt"/>
                <a:ea typeface="Calibri" panose="020F0502020204030204" pitchFamily="34" charset="0"/>
                <a:cs typeface="Times New Roman" panose="02020603050405020304" pitchFamily="18" charset="0"/>
              </a:rPr>
              <a:t>prendere ma la velocità e</a:t>
            </a:r>
          </a:p>
          <a:p>
            <a:pPr algn="ctr"/>
            <a:endParaRPr lang="it-IT" sz="3200" dirty="0">
              <a:solidFill>
                <a:srgbClr val="00B050"/>
              </a:solidFill>
              <a:latin typeface="+mj-lt"/>
              <a:ea typeface="Calibri" panose="020F0502020204030204" pitchFamily="34" charset="0"/>
              <a:cs typeface="Times New Roman" panose="02020603050405020304" pitchFamily="18" charset="0"/>
            </a:endParaRPr>
          </a:p>
          <a:p>
            <a:pPr algn="ctr"/>
            <a:r>
              <a:rPr lang="it-IT" sz="3200" dirty="0">
                <a:solidFill>
                  <a:srgbClr val="00B050"/>
                </a:solidFill>
                <a:latin typeface="+mj-lt"/>
                <a:ea typeface="Calibri" panose="020F0502020204030204" pitchFamily="34" charset="0"/>
                <a:cs typeface="Times New Roman" panose="02020603050405020304" pitchFamily="18" charset="0"/>
              </a:rPr>
              <a:t>l’approccio alla </a:t>
            </a:r>
          </a:p>
          <a:p>
            <a:pPr algn="ctr"/>
            <a:endParaRPr lang="it-IT" sz="3200" dirty="0">
              <a:solidFill>
                <a:srgbClr val="00B050"/>
              </a:solidFill>
              <a:latin typeface="+mj-lt"/>
              <a:ea typeface="Calibri" panose="020F0502020204030204" pitchFamily="34" charset="0"/>
              <a:cs typeface="Times New Roman" panose="02020603050405020304" pitchFamily="18" charset="0"/>
            </a:endParaRPr>
          </a:p>
          <a:p>
            <a:pPr algn="ctr"/>
            <a:r>
              <a:rPr lang="it-IT" sz="3200" dirty="0">
                <a:solidFill>
                  <a:srgbClr val="00B050"/>
                </a:solidFill>
                <a:latin typeface="+mj-lt"/>
                <a:ea typeface="Calibri" panose="020F0502020204030204" pitchFamily="34" charset="0"/>
                <a:cs typeface="Times New Roman" panose="02020603050405020304" pitchFamily="18" charset="0"/>
              </a:rPr>
              <a:t>Just  </a:t>
            </a:r>
            <a:r>
              <a:rPr lang="it-IT" sz="3200" dirty="0" err="1">
                <a:solidFill>
                  <a:srgbClr val="00B050"/>
                </a:solidFill>
                <a:latin typeface="+mj-lt"/>
                <a:ea typeface="Calibri" panose="020F0502020204030204" pitchFamily="34" charset="0"/>
                <a:cs typeface="Times New Roman" panose="02020603050405020304" pitchFamily="18" charset="0"/>
              </a:rPr>
              <a:t>Transition</a:t>
            </a:r>
            <a:endParaRPr lang="it-IT" sz="3200" dirty="0">
              <a:solidFill>
                <a:srgbClr val="00B050"/>
              </a:solidFill>
              <a:effectLst/>
              <a:latin typeface="+mj-lt"/>
              <a:ea typeface="Calibri" panose="020F0502020204030204" pitchFamily="34" charset="0"/>
              <a:cs typeface="Times New Roman" panose="02020603050405020304" pitchFamily="18" charset="0"/>
            </a:endParaRPr>
          </a:p>
        </p:txBody>
      </p:sp>
      <p:sp>
        <p:nvSpPr>
          <p:cNvPr id="9" name="CasellaDiTesto 8">
            <a:extLst>
              <a:ext uri="{FF2B5EF4-FFF2-40B4-BE49-F238E27FC236}">
                <a16:creationId xmlns:a16="http://schemas.microsoft.com/office/drawing/2014/main" id="{B45E8AF3-6480-4426-9970-F9778AC49C40}"/>
              </a:ext>
            </a:extLst>
          </p:cNvPr>
          <p:cNvSpPr txBox="1"/>
          <p:nvPr/>
        </p:nvSpPr>
        <p:spPr>
          <a:xfrm>
            <a:off x="2012118" y="4957194"/>
            <a:ext cx="5823066" cy="132343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4000" b="0" i="0" u="none" strike="noStrike" kern="1200" cap="none" spc="0" normalizeH="0" baseline="0" noProof="0" dirty="0">
                <a:ln>
                  <a:noFill/>
                </a:ln>
                <a:solidFill>
                  <a:srgbClr val="FF9933"/>
                </a:solidFill>
                <a:effectLst/>
                <a:uLnTx/>
                <a:uFillTx/>
                <a:latin typeface="Arial"/>
                <a:ea typeface="Calibri" panose="020F0502020204030204" pitchFamily="34" charset="0"/>
                <a:cs typeface="Times New Roman" panose="02020603050405020304" pitchFamily="18" charset="0"/>
              </a:rPr>
              <a:t>Chi decide velocità e approccio?</a:t>
            </a:r>
          </a:p>
        </p:txBody>
      </p:sp>
      <p:sp>
        <p:nvSpPr>
          <p:cNvPr id="10" name="Freccia in giù 9">
            <a:extLst>
              <a:ext uri="{FF2B5EF4-FFF2-40B4-BE49-F238E27FC236}">
                <a16:creationId xmlns:a16="http://schemas.microsoft.com/office/drawing/2014/main" id="{6CCEAEC1-44E2-4FA0-AB75-FBFADB616211}"/>
              </a:ext>
            </a:extLst>
          </p:cNvPr>
          <p:cNvSpPr/>
          <p:nvPr/>
        </p:nvSpPr>
        <p:spPr>
          <a:xfrm>
            <a:off x="4578592" y="4272457"/>
            <a:ext cx="523702" cy="407324"/>
          </a:xfrm>
          <a:prstGeom prst="downArrow">
            <a:avLst/>
          </a:prstGeom>
          <a:solidFill>
            <a:schemeClr val="accent1">
              <a:alpha val="6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2758557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4FFE7583-C586-5079-3727-8454935123BF}"/>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387466B-976A-AB41-B23A-986E24A2778A}" type="slidenum">
              <a:rPr kumimoji="0" lang="it-IT" sz="1000" b="0" i="0" u="none" strike="noStrike" kern="1200" cap="none" spc="0" normalizeH="0" baseline="0" noProof="0" smtClean="0">
                <a:ln>
                  <a:noFill/>
                </a:ln>
                <a:solidFill>
                  <a:srgbClr val="084045"/>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it-IT" sz="1000" b="0" i="0" u="none" strike="noStrike" kern="1200" cap="none" spc="0" normalizeH="0" baseline="0" noProof="0">
              <a:ln>
                <a:noFill/>
              </a:ln>
              <a:solidFill>
                <a:srgbClr val="084045"/>
              </a:solidFill>
              <a:effectLst/>
              <a:uLnTx/>
              <a:uFillTx/>
              <a:latin typeface="Arial"/>
              <a:ea typeface="+mn-ea"/>
              <a:cs typeface="Arial"/>
            </a:endParaRPr>
          </a:p>
        </p:txBody>
      </p:sp>
      <p:sp>
        <p:nvSpPr>
          <p:cNvPr id="3" name="Titolo 1">
            <a:extLst>
              <a:ext uri="{FF2B5EF4-FFF2-40B4-BE49-F238E27FC236}">
                <a16:creationId xmlns:a16="http://schemas.microsoft.com/office/drawing/2014/main" id="{3A50F042-1FD9-1F1B-E528-A6AE4965751C}"/>
              </a:ext>
            </a:extLst>
          </p:cNvPr>
          <p:cNvSpPr txBox="1">
            <a:spLocks/>
          </p:cNvSpPr>
          <p:nvPr/>
        </p:nvSpPr>
        <p:spPr>
          <a:xfrm>
            <a:off x="526219" y="2918632"/>
            <a:ext cx="8091562" cy="1020735"/>
          </a:xfrm>
          <a:prstGeom prst="rect">
            <a:avLst/>
          </a:prstGeom>
        </p:spPr>
        <p:txBody>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L="0" marR="0" lvl="0" indent="0" algn="l" defTabSz="457200" rtl="0" eaLnBrk="1" fontAlgn="auto" latinLnBrk="0" hangingPunct="1">
              <a:lnSpc>
                <a:spcPts val="4000"/>
              </a:lnSpc>
              <a:spcBef>
                <a:spcPct val="0"/>
              </a:spcBef>
              <a:spcAft>
                <a:spcPts val="0"/>
              </a:spcAft>
              <a:buClrTx/>
              <a:buSzTx/>
              <a:buFontTx/>
              <a:buNone/>
              <a:tabLst/>
              <a:defRPr/>
            </a:pPr>
            <a:r>
              <a:rPr kumimoji="0" lang="it-IT" sz="2800" b="1" i="0" u="none" strike="noStrike" kern="1200" cap="none" spc="0" normalizeH="0" baseline="0" noProof="0" dirty="0">
                <a:ln>
                  <a:noFill/>
                </a:ln>
                <a:solidFill>
                  <a:srgbClr val="084045"/>
                </a:solidFill>
                <a:effectLst/>
                <a:uLnTx/>
                <a:uFillTx/>
                <a:latin typeface="Arial"/>
                <a:ea typeface="+mj-ea"/>
                <a:cs typeface="Arial"/>
              </a:rPr>
              <a:t>2. I rischi climatici e ambientali</a:t>
            </a:r>
          </a:p>
        </p:txBody>
      </p:sp>
    </p:spTree>
    <p:extLst>
      <p:ext uri="{BB962C8B-B14F-4D97-AF65-F5344CB8AC3E}">
        <p14:creationId xmlns:p14="http://schemas.microsoft.com/office/powerpoint/2010/main" val="1282490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2"/>
          </p:nvPr>
        </p:nvSpPr>
        <p:spPr/>
        <p:txBody>
          <a:bodyPr/>
          <a:lstStyle/>
          <a:p>
            <a:fld id="{61B76EF1-E03A-45A6-81ED-7871EFCDFF59}" type="datetime1">
              <a:rPr lang="it-IT" smtClean="0">
                <a:solidFill>
                  <a:prstClr val="black"/>
                </a:solidFill>
              </a:rPr>
              <a:pPr/>
              <a:t>25/11/2024</a:t>
            </a:fld>
            <a:endParaRPr lang="it-IT" dirty="0">
              <a:solidFill>
                <a:prstClr val="black"/>
              </a:solidFill>
            </a:endParaRPr>
          </a:p>
        </p:txBody>
      </p:sp>
      <p:sp>
        <p:nvSpPr>
          <p:cNvPr id="3" name="Segnaposto numero diapositiva 2"/>
          <p:cNvSpPr>
            <a:spLocks noGrp="1"/>
          </p:cNvSpPr>
          <p:nvPr>
            <p:ph type="sldNum" sz="quarter" idx="4"/>
          </p:nvPr>
        </p:nvSpPr>
        <p:spPr/>
        <p:txBody>
          <a:bodyPr/>
          <a:lstStyle/>
          <a:p>
            <a:fld id="{C387466B-976A-AB41-B23A-986E24A2778A}" type="slidenum">
              <a:rPr lang="it-IT" smtClean="0">
                <a:solidFill>
                  <a:prstClr val="black"/>
                </a:solidFill>
              </a:rPr>
              <a:pPr/>
              <a:t>26</a:t>
            </a:fld>
            <a:endParaRPr lang="it-IT" dirty="0">
              <a:solidFill>
                <a:prstClr val="black"/>
              </a:solidFill>
            </a:endParaRPr>
          </a:p>
        </p:txBody>
      </p:sp>
      <p:sp>
        <p:nvSpPr>
          <p:cNvPr id="4" name="CasellaDiTesto 3"/>
          <p:cNvSpPr txBox="1"/>
          <p:nvPr/>
        </p:nvSpPr>
        <p:spPr>
          <a:xfrm>
            <a:off x="60512" y="853954"/>
            <a:ext cx="9064249" cy="338554"/>
          </a:xfrm>
          <a:prstGeom prst="rect">
            <a:avLst/>
          </a:prstGeom>
          <a:noFill/>
        </p:spPr>
        <p:txBody>
          <a:bodyPr wrap="square" rtlCol="0">
            <a:spAutoFit/>
          </a:bodyPr>
          <a:lstStyle/>
          <a:p>
            <a:r>
              <a:rPr lang="it-IT" sz="1600" dirty="0">
                <a:solidFill>
                  <a:prstClr val="black"/>
                </a:solidFill>
              </a:rPr>
              <a:t>Il 75/80% del rischio e del valore potenziale di una società non viene catturato dalle analisi tradizionali</a:t>
            </a:r>
          </a:p>
        </p:txBody>
      </p:sp>
      <p:pic>
        <p:nvPicPr>
          <p:cNvPr id="8194" name="Picture 2" descr="Iceberg - Geografia - InfoEsco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27139"/>
            <a:ext cx="9144000" cy="6024067"/>
          </a:xfrm>
          <a:prstGeom prst="rect">
            <a:avLst/>
          </a:prstGeom>
          <a:noFill/>
          <a:extLst>
            <a:ext uri="{909E8E84-426E-40DD-AFC4-6F175D3DCCD1}">
              <a14:hiddenFill xmlns:a14="http://schemas.microsoft.com/office/drawing/2010/main">
                <a:solidFill>
                  <a:srgbClr val="FFFFFF"/>
                </a:solidFill>
              </a14:hiddenFill>
            </a:ext>
          </a:extLst>
        </p:spPr>
      </p:pic>
      <p:sp>
        <p:nvSpPr>
          <p:cNvPr id="13" name="Rettangolo 12"/>
          <p:cNvSpPr/>
          <p:nvPr/>
        </p:nvSpPr>
        <p:spPr>
          <a:xfrm>
            <a:off x="5858546" y="2080345"/>
            <a:ext cx="1736437" cy="369332"/>
          </a:xfrm>
          <a:prstGeom prst="rect">
            <a:avLst/>
          </a:prstGeom>
        </p:spPr>
        <p:txBody>
          <a:bodyPr wrap="none">
            <a:spAutoFit/>
          </a:bodyPr>
          <a:lstStyle/>
          <a:p>
            <a:r>
              <a:rPr lang="it-IT" b="1" dirty="0">
                <a:solidFill>
                  <a:srgbClr val="F79646">
                    <a:lumMod val="75000"/>
                  </a:srgbClr>
                </a:solidFill>
              </a:rPr>
              <a:t>Valore tangibile</a:t>
            </a:r>
          </a:p>
        </p:txBody>
      </p:sp>
      <p:sp>
        <p:nvSpPr>
          <p:cNvPr id="6" name="CasellaDiTesto 5"/>
          <p:cNvSpPr txBox="1"/>
          <p:nvPr/>
        </p:nvSpPr>
        <p:spPr>
          <a:xfrm>
            <a:off x="2844210" y="2126512"/>
            <a:ext cx="1860698" cy="646331"/>
          </a:xfrm>
          <a:prstGeom prst="rect">
            <a:avLst/>
          </a:prstGeom>
          <a:noFill/>
        </p:spPr>
        <p:txBody>
          <a:bodyPr wrap="square" rtlCol="0">
            <a:spAutoFit/>
          </a:bodyPr>
          <a:lstStyle/>
          <a:p>
            <a:pPr algn="ctr"/>
            <a:r>
              <a:rPr lang="it-IT" b="1" dirty="0">
                <a:solidFill>
                  <a:prstClr val="black"/>
                </a:solidFill>
              </a:rPr>
              <a:t>Fattori finanziari tradizionali</a:t>
            </a:r>
          </a:p>
        </p:txBody>
      </p:sp>
      <p:sp>
        <p:nvSpPr>
          <p:cNvPr id="8" name="CasellaDiTesto 7"/>
          <p:cNvSpPr txBox="1"/>
          <p:nvPr/>
        </p:nvSpPr>
        <p:spPr>
          <a:xfrm>
            <a:off x="138223" y="3157589"/>
            <a:ext cx="925032" cy="646331"/>
          </a:xfrm>
          <a:prstGeom prst="rect">
            <a:avLst/>
          </a:prstGeom>
          <a:noFill/>
        </p:spPr>
        <p:txBody>
          <a:bodyPr wrap="square" rtlCol="0">
            <a:spAutoFit/>
          </a:bodyPr>
          <a:lstStyle/>
          <a:p>
            <a:r>
              <a:rPr lang="it-IT" b="1" dirty="0">
                <a:solidFill>
                  <a:prstClr val="black"/>
                </a:solidFill>
              </a:rPr>
              <a:t>Fattori ESG</a:t>
            </a:r>
          </a:p>
        </p:txBody>
      </p:sp>
      <p:sp>
        <p:nvSpPr>
          <p:cNvPr id="12" name="CasellaDiTesto 11"/>
          <p:cNvSpPr txBox="1"/>
          <p:nvPr/>
        </p:nvSpPr>
        <p:spPr>
          <a:xfrm>
            <a:off x="2780421" y="4927305"/>
            <a:ext cx="3009013" cy="1169551"/>
          </a:xfrm>
          <a:prstGeom prst="rect">
            <a:avLst/>
          </a:prstGeom>
          <a:noFill/>
        </p:spPr>
        <p:txBody>
          <a:bodyPr wrap="square" rtlCol="0">
            <a:spAutoFit/>
          </a:bodyPr>
          <a:lstStyle/>
          <a:p>
            <a:r>
              <a:rPr lang="it-IT" sz="1400" b="1" dirty="0">
                <a:solidFill>
                  <a:prstClr val="white"/>
                </a:solidFill>
              </a:rPr>
              <a:t>Ambiente (</a:t>
            </a:r>
            <a:r>
              <a:rPr lang="it-IT" sz="1400" b="1" dirty="0" err="1">
                <a:solidFill>
                  <a:prstClr val="white"/>
                </a:solidFill>
              </a:rPr>
              <a:t>Environmental</a:t>
            </a:r>
            <a:r>
              <a:rPr lang="it-IT" sz="1400" b="1" dirty="0">
                <a:solidFill>
                  <a:prstClr val="white"/>
                </a:solidFill>
              </a:rPr>
              <a:t>)</a:t>
            </a:r>
          </a:p>
          <a:p>
            <a:pPr marL="285750" indent="-285750">
              <a:buFontTx/>
              <a:buChar char="-"/>
            </a:pPr>
            <a:r>
              <a:rPr lang="it-IT" sz="1400" dirty="0">
                <a:solidFill>
                  <a:prstClr val="white"/>
                </a:solidFill>
              </a:rPr>
              <a:t>Efficienza energetica</a:t>
            </a:r>
          </a:p>
          <a:p>
            <a:pPr marL="285750" indent="-285750">
              <a:buFontTx/>
              <a:buChar char="-"/>
            </a:pPr>
            <a:r>
              <a:rPr lang="it-IT" sz="1400" dirty="0">
                <a:solidFill>
                  <a:prstClr val="white"/>
                </a:solidFill>
              </a:rPr>
              <a:t>Controllo emissioni CO</a:t>
            </a:r>
            <a:r>
              <a:rPr lang="it-IT" sz="1400" baseline="-25000" dirty="0">
                <a:solidFill>
                  <a:prstClr val="white"/>
                </a:solidFill>
              </a:rPr>
              <a:t>2</a:t>
            </a:r>
          </a:p>
          <a:p>
            <a:pPr marL="285750" indent="-285750">
              <a:buFontTx/>
              <a:buChar char="-"/>
            </a:pPr>
            <a:r>
              <a:rPr lang="it-IT" sz="1400" dirty="0">
                <a:solidFill>
                  <a:prstClr val="white"/>
                </a:solidFill>
              </a:rPr>
              <a:t>Efficienza, uso </a:t>
            </a:r>
            <a:r>
              <a:rPr lang="it-IT" sz="1400" dirty="0" err="1">
                <a:solidFill>
                  <a:prstClr val="white"/>
                </a:solidFill>
              </a:rPr>
              <a:t>risorsenaturali</a:t>
            </a:r>
            <a:r>
              <a:rPr lang="it-IT" sz="1400" dirty="0">
                <a:solidFill>
                  <a:prstClr val="white"/>
                </a:solidFill>
              </a:rPr>
              <a:t> (acqua, materie prime, </a:t>
            </a:r>
            <a:r>
              <a:rPr lang="it-IT" sz="1400" dirty="0" err="1">
                <a:solidFill>
                  <a:prstClr val="white"/>
                </a:solidFill>
              </a:rPr>
              <a:t>ecc</a:t>
            </a:r>
            <a:r>
              <a:rPr lang="it-IT" sz="1400" dirty="0">
                <a:solidFill>
                  <a:prstClr val="white"/>
                </a:solidFill>
              </a:rPr>
              <a:t>)</a:t>
            </a:r>
          </a:p>
        </p:txBody>
      </p:sp>
      <p:sp>
        <p:nvSpPr>
          <p:cNvPr id="10" name="CasellaDiTesto 9"/>
          <p:cNvSpPr txBox="1"/>
          <p:nvPr/>
        </p:nvSpPr>
        <p:spPr>
          <a:xfrm>
            <a:off x="1275915" y="3480755"/>
            <a:ext cx="3009013" cy="1446550"/>
          </a:xfrm>
          <a:prstGeom prst="rect">
            <a:avLst/>
          </a:prstGeom>
          <a:noFill/>
        </p:spPr>
        <p:txBody>
          <a:bodyPr wrap="square" rtlCol="0">
            <a:spAutoFit/>
          </a:bodyPr>
          <a:lstStyle/>
          <a:p>
            <a:r>
              <a:rPr lang="it-IT" sz="1400" b="1" dirty="0">
                <a:solidFill>
                  <a:prstClr val="white"/>
                </a:solidFill>
              </a:rPr>
              <a:t>Corporate </a:t>
            </a:r>
            <a:r>
              <a:rPr lang="it-IT" sz="1400" b="1" dirty="0" err="1">
                <a:solidFill>
                  <a:prstClr val="white"/>
                </a:solidFill>
              </a:rPr>
              <a:t>Governance</a:t>
            </a:r>
            <a:endParaRPr lang="it-IT" sz="1400" b="1" dirty="0">
              <a:solidFill>
                <a:prstClr val="white"/>
              </a:solidFill>
            </a:endParaRPr>
          </a:p>
          <a:p>
            <a:pPr marL="285750" indent="-285750">
              <a:buFontTx/>
              <a:buChar char="-"/>
            </a:pPr>
            <a:r>
              <a:rPr lang="it-IT" sz="1400" dirty="0">
                <a:solidFill>
                  <a:prstClr val="white"/>
                </a:solidFill>
              </a:rPr>
              <a:t>Etica aziendale</a:t>
            </a:r>
          </a:p>
          <a:p>
            <a:pPr marL="285750" indent="-285750">
              <a:buFontTx/>
              <a:buChar char="-"/>
            </a:pPr>
            <a:r>
              <a:rPr lang="it-IT" sz="1400" dirty="0">
                <a:solidFill>
                  <a:prstClr val="white"/>
                </a:solidFill>
              </a:rPr>
              <a:t>Qualità della relazione con azionisti, clienti, fornitori e comunità locale</a:t>
            </a:r>
          </a:p>
          <a:p>
            <a:pPr marL="285750" indent="-285750" algn="ctr">
              <a:buFontTx/>
              <a:buChar char="-"/>
            </a:pPr>
            <a:endParaRPr lang="it-IT" b="1" dirty="0">
              <a:solidFill>
                <a:prstClr val="white"/>
              </a:solidFill>
            </a:endParaRPr>
          </a:p>
        </p:txBody>
      </p:sp>
      <p:sp>
        <p:nvSpPr>
          <p:cNvPr id="7" name="Rettangolo 6"/>
          <p:cNvSpPr/>
          <p:nvPr/>
        </p:nvSpPr>
        <p:spPr>
          <a:xfrm>
            <a:off x="5858546" y="5024392"/>
            <a:ext cx="1857753" cy="369332"/>
          </a:xfrm>
          <a:prstGeom prst="rect">
            <a:avLst/>
          </a:prstGeom>
        </p:spPr>
        <p:txBody>
          <a:bodyPr wrap="none">
            <a:spAutoFit/>
          </a:bodyPr>
          <a:lstStyle/>
          <a:p>
            <a:r>
              <a:rPr lang="it-IT" b="1" dirty="0">
                <a:solidFill>
                  <a:srgbClr val="F79646">
                    <a:lumMod val="75000"/>
                  </a:srgbClr>
                </a:solidFill>
              </a:rPr>
              <a:t>Valore intangibile</a:t>
            </a:r>
          </a:p>
        </p:txBody>
      </p:sp>
      <p:sp>
        <p:nvSpPr>
          <p:cNvPr id="9" name="CasellaDiTesto 8"/>
          <p:cNvSpPr txBox="1"/>
          <p:nvPr/>
        </p:nvSpPr>
        <p:spPr>
          <a:xfrm>
            <a:off x="4284927" y="3478801"/>
            <a:ext cx="3009013" cy="954107"/>
          </a:xfrm>
          <a:prstGeom prst="rect">
            <a:avLst/>
          </a:prstGeom>
          <a:noFill/>
        </p:spPr>
        <p:txBody>
          <a:bodyPr wrap="square" rtlCol="0">
            <a:spAutoFit/>
          </a:bodyPr>
          <a:lstStyle/>
          <a:p>
            <a:r>
              <a:rPr lang="it-IT" sz="1400" b="1" dirty="0">
                <a:solidFill>
                  <a:prstClr val="white"/>
                </a:solidFill>
              </a:rPr>
              <a:t>Capitale umano (social)</a:t>
            </a:r>
          </a:p>
          <a:p>
            <a:pPr marL="285750" indent="-285750">
              <a:buFontTx/>
              <a:buChar char="-"/>
            </a:pPr>
            <a:r>
              <a:rPr lang="it-IT" sz="1400" dirty="0">
                <a:solidFill>
                  <a:prstClr val="white"/>
                </a:solidFill>
              </a:rPr>
              <a:t>Attenzione ai diritti dei lavoratori</a:t>
            </a:r>
          </a:p>
          <a:p>
            <a:pPr marL="285750" indent="-285750">
              <a:buFontTx/>
              <a:buChar char="-"/>
            </a:pPr>
            <a:r>
              <a:rPr lang="it-IT" sz="1400" dirty="0">
                <a:solidFill>
                  <a:prstClr val="white"/>
                </a:solidFill>
              </a:rPr>
              <a:t>Crescita professionale</a:t>
            </a:r>
          </a:p>
          <a:p>
            <a:pPr marL="285750" indent="-285750">
              <a:buFontTx/>
              <a:buChar char="-"/>
            </a:pPr>
            <a:r>
              <a:rPr lang="it-IT" sz="1400" dirty="0">
                <a:solidFill>
                  <a:prstClr val="white"/>
                </a:solidFill>
              </a:rPr>
              <a:t>Salute e sicurezza</a:t>
            </a:r>
          </a:p>
        </p:txBody>
      </p:sp>
      <p:pic>
        <p:nvPicPr>
          <p:cNvPr id="8196" name="Picture 4" descr="https://tse1.mm.bing.net/th?id=OIP.q37a_aYaXm6AGJoL0BpkOwHaEo&amp;pid=Ap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84629"/>
            <a:ext cx="9144000" cy="5710179"/>
          </a:xfrm>
          <a:prstGeom prst="rect">
            <a:avLst/>
          </a:prstGeom>
          <a:noFill/>
          <a:extLst>
            <a:ext uri="{909E8E84-426E-40DD-AFC4-6F175D3DCCD1}">
              <a14:hiddenFill xmlns:a14="http://schemas.microsoft.com/office/drawing/2010/main">
                <a:solidFill>
                  <a:srgbClr val="FFFFFF"/>
                </a:solidFill>
              </a14:hiddenFill>
            </a:ext>
          </a:extLst>
        </p:spPr>
      </p:pic>
      <p:sp>
        <p:nvSpPr>
          <p:cNvPr id="15" name="Titolo 8"/>
          <p:cNvSpPr>
            <a:spLocks noGrp="1"/>
          </p:cNvSpPr>
          <p:nvPr>
            <p:ph type="title"/>
          </p:nvPr>
        </p:nvSpPr>
        <p:spPr>
          <a:xfrm>
            <a:off x="79751" y="84428"/>
            <a:ext cx="8162924" cy="444406"/>
          </a:xfrm>
        </p:spPr>
        <p:txBody>
          <a:bodyPr>
            <a:noAutofit/>
          </a:bodyPr>
          <a:lstStyle/>
          <a:p>
            <a:pPr algn="l"/>
            <a:r>
              <a:rPr lang="it-IT" sz="2600" b="1" dirty="0">
                <a:solidFill>
                  <a:srgbClr val="005157"/>
                </a:solidFill>
                <a:latin typeface="Arial" panose="020B0604020202020204" pitchFamily="34" charset="0"/>
                <a:cs typeface="Arial" panose="020B0604020202020204" pitchFamily="34" charset="0"/>
                <a:sym typeface="Arial"/>
              </a:rPr>
              <a:t>Rischi ESG</a:t>
            </a:r>
          </a:p>
        </p:txBody>
      </p:sp>
    </p:spTree>
    <p:extLst>
      <p:ext uri="{BB962C8B-B14F-4D97-AF65-F5344CB8AC3E}">
        <p14:creationId xmlns:p14="http://schemas.microsoft.com/office/powerpoint/2010/main" val="3052322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barn(inVertical)">
                                      <p:cBhvr>
                                        <p:cTn id="7"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3C9B47B3-7061-4855-BA30-80033B9D0F7D}"/>
              </a:ext>
            </a:extLst>
          </p:cNvPr>
          <p:cNvSpPr>
            <a:spLocks noGrp="1"/>
          </p:cNvSpPr>
          <p:nvPr>
            <p:ph type="sldNum" sz="quarter" idx="4"/>
          </p:nvPr>
        </p:nvSpPr>
        <p:spPr>
          <a:xfrm>
            <a:off x="8505674" y="6410325"/>
            <a:ext cx="424794" cy="287966"/>
          </a:xfrm>
        </p:spPr>
        <p:txBody>
          <a:bodyPr/>
          <a:lstStyle/>
          <a:p>
            <a:fld id="{C387466B-976A-AB41-B23A-986E24A2778A}" type="slidenum">
              <a:rPr lang="it-IT" b="1" smtClean="0">
                <a:solidFill>
                  <a:srgbClr val="00AE65"/>
                </a:solidFill>
              </a:rPr>
              <a:pPr/>
              <a:t>27</a:t>
            </a:fld>
            <a:endParaRPr lang="it-IT" b="1" dirty="0">
              <a:solidFill>
                <a:srgbClr val="00AE65"/>
              </a:solidFill>
            </a:endParaRPr>
          </a:p>
        </p:txBody>
      </p:sp>
      <p:sp>
        <p:nvSpPr>
          <p:cNvPr id="9" name="Google Shape;230;p8">
            <a:extLst>
              <a:ext uri="{FF2B5EF4-FFF2-40B4-BE49-F238E27FC236}">
                <a16:creationId xmlns:a16="http://schemas.microsoft.com/office/drawing/2014/main" id="{C667658C-49D8-4B6E-B896-0760800DBA42}"/>
              </a:ext>
            </a:extLst>
          </p:cNvPr>
          <p:cNvSpPr txBox="1">
            <a:spLocks/>
          </p:cNvSpPr>
          <p:nvPr/>
        </p:nvSpPr>
        <p:spPr>
          <a:xfrm>
            <a:off x="169267" y="472254"/>
            <a:ext cx="8548804" cy="102073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42857"/>
              </a:lnSpc>
              <a:spcBef>
                <a:spcPts val="0"/>
              </a:spcBef>
              <a:spcAft>
                <a:spcPts val="0"/>
              </a:spcAft>
              <a:buClr>
                <a:schemeClr val="dk2"/>
              </a:buClr>
              <a:buSzPts val="2800"/>
              <a:buFont typeface="Arial"/>
              <a:buNone/>
              <a:defRPr sz="2800" b="1"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lang="it-IT" sz="1600" b="0" dirty="0">
                <a:solidFill>
                  <a:srgbClr val="00AE65"/>
                </a:solidFill>
                <a:ea typeface="+mj-ea"/>
              </a:rPr>
              <a:t>Come diventano dei Rischi Finanziari</a:t>
            </a:r>
          </a:p>
        </p:txBody>
      </p:sp>
      <p:sp>
        <p:nvSpPr>
          <p:cNvPr id="7" name="Rettangolo 6">
            <a:extLst>
              <a:ext uri="{FF2B5EF4-FFF2-40B4-BE49-F238E27FC236}">
                <a16:creationId xmlns:a16="http://schemas.microsoft.com/office/drawing/2014/main" id="{8B9C6576-0EE0-4714-ABB4-01BAF18793D0}"/>
              </a:ext>
            </a:extLst>
          </p:cNvPr>
          <p:cNvSpPr/>
          <p:nvPr/>
        </p:nvSpPr>
        <p:spPr>
          <a:xfrm>
            <a:off x="77647" y="0"/>
            <a:ext cx="9153456" cy="492436"/>
          </a:xfrm>
          <a:prstGeom prst="rect">
            <a:avLst/>
          </a:prstGeom>
          <a:solidFill>
            <a:schemeClr val="bg1"/>
          </a:solidFill>
        </p:spPr>
        <p:txBody>
          <a:bodyPr wrap="square" lIns="91433" tIns="45717" rIns="91433" bIns="45717">
            <a:spAutoFit/>
          </a:bodyPr>
          <a:lstStyle/>
          <a:p>
            <a:r>
              <a:rPr lang="it-IT" sz="2600" b="1" dirty="0">
                <a:solidFill>
                  <a:srgbClr val="084045"/>
                </a:solidFill>
                <a:latin typeface="Arial"/>
                <a:ea typeface="+mj-ea"/>
                <a:cs typeface="Arial"/>
              </a:rPr>
              <a:t>Rischi ESG: climatici e ambientali</a:t>
            </a:r>
          </a:p>
        </p:txBody>
      </p:sp>
      <p:pic>
        <p:nvPicPr>
          <p:cNvPr id="2" name="Immagine 1">
            <a:extLst>
              <a:ext uri="{FF2B5EF4-FFF2-40B4-BE49-F238E27FC236}">
                <a16:creationId xmlns:a16="http://schemas.microsoft.com/office/drawing/2014/main" id="{28F87F53-50FD-44F7-87C7-590C295C646B}"/>
              </a:ext>
            </a:extLst>
          </p:cNvPr>
          <p:cNvPicPr>
            <a:picLocks noChangeAspect="1"/>
          </p:cNvPicPr>
          <p:nvPr/>
        </p:nvPicPr>
        <p:blipFill rotWithShape="1">
          <a:blip r:embed="rId3"/>
          <a:srcRect l="6877" r="14627"/>
          <a:stretch/>
        </p:blipFill>
        <p:spPr>
          <a:xfrm>
            <a:off x="77647" y="921971"/>
            <a:ext cx="4588296" cy="3406301"/>
          </a:xfrm>
          <a:prstGeom prst="rect">
            <a:avLst/>
          </a:prstGeom>
        </p:spPr>
      </p:pic>
      <p:pic>
        <p:nvPicPr>
          <p:cNvPr id="3" name="Immagine 2">
            <a:extLst>
              <a:ext uri="{FF2B5EF4-FFF2-40B4-BE49-F238E27FC236}">
                <a16:creationId xmlns:a16="http://schemas.microsoft.com/office/drawing/2014/main" id="{FF16254D-6873-4C02-ABC6-E06F84EE1D2A}"/>
              </a:ext>
            </a:extLst>
          </p:cNvPr>
          <p:cNvPicPr>
            <a:picLocks noChangeAspect="1"/>
          </p:cNvPicPr>
          <p:nvPr/>
        </p:nvPicPr>
        <p:blipFill rotWithShape="1">
          <a:blip r:embed="rId4"/>
          <a:srcRect l="18563" r="15112"/>
          <a:stretch/>
        </p:blipFill>
        <p:spPr>
          <a:xfrm>
            <a:off x="4956690" y="930307"/>
            <a:ext cx="3906746" cy="3486285"/>
          </a:xfrm>
          <a:prstGeom prst="rect">
            <a:avLst/>
          </a:prstGeom>
        </p:spPr>
      </p:pic>
      <p:pic>
        <p:nvPicPr>
          <p:cNvPr id="6" name="Elemento grafico 5" descr="Banca contorno">
            <a:extLst>
              <a:ext uri="{FF2B5EF4-FFF2-40B4-BE49-F238E27FC236}">
                <a16:creationId xmlns:a16="http://schemas.microsoft.com/office/drawing/2014/main" id="{0772B2FF-E603-4EB4-A6CF-79670E8F786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30738" y="5034218"/>
            <a:ext cx="962060" cy="962060"/>
          </a:xfrm>
          <a:prstGeom prst="rect">
            <a:avLst/>
          </a:prstGeom>
        </p:spPr>
      </p:pic>
      <p:pic>
        <p:nvPicPr>
          <p:cNvPr id="10" name="Elemento grafico 9" descr="Globo terrestre: Americhe con riempimento a tinta unita">
            <a:extLst>
              <a:ext uri="{FF2B5EF4-FFF2-40B4-BE49-F238E27FC236}">
                <a16:creationId xmlns:a16="http://schemas.microsoft.com/office/drawing/2014/main" id="{892E70E0-21EA-460A-B003-2A136D38058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25035" y="5042243"/>
            <a:ext cx="962061" cy="962061"/>
          </a:xfrm>
          <a:prstGeom prst="rect">
            <a:avLst/>
          </a:prstGeom>
        </p:spPr>
      </p:pic>
      <p:sp>
        <p:nvSpPr>
          <p:cNvPr id="11" name="Freccia a destra 10">
            <a:extLst>
              <a:ext uri="{FF2B5EF4-FFF2-40B4-BE49-F238E27FC236}">
                <a16:creationId xmlns:a16="http://schemas.microsoft.com/office/drawing/2014/main" id="{E50C1162-37C8-4293-A3E5-E737B4A01A3B}"/>
              </a:ext>
            </a:extLst>
          </p:cNvPr>
          <p:cNvSpPr/>
          <p:nvPr/>
        </p:nvSpPr>
        <p:spPr>
          <a:xfrm>
            <a:off x="4084207" y="5198713"/>
            <a:ext cx="1264356" cy="270614"/>
          </a:xfrm>
          <a:prstGeom prst="rightArrow">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a destra 12">
            <a:extLst>
              <a:ext uri="{FF2B5EF4-FFF2-40B4-BE49-F238E27FC236}">
                <a16:creationId xmlns:a16="http://schemas.microsoft.com/office/drawing/2014/main" id="{A179E4F2-913F-4C1A-AD14-773C58D478EC}"/>
              </a:ext>
            </a:extLst>
          </p:cNvPr>
          <p:cNvSpPr/>
          <p:nvPr/>
        </p:nvSpPr>
        <p:spPr>
          <a:xfrm flipH="1">
            <a:off x="4056189" y="5558390"/>
            <a:ext cx="1324273" cy="270614"/>
          </a:xfrm>
          <a:prstGeom prst="rightArrow">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8A70466F-30E7-4D3C-B009-5FB6AC90A7E4}"/>
              </a:ext>
            </a:extLst>
          </p:cNvPr>
          <p:cNvSpPr txBox="1"/>
          <p:nvPr/>
        </p:nvSpPr>
        <p:spPr>
          <a:xfrm>
            <a:off x="3772225" y="4889416"/>
            <a:ext cx="1973383" cy="338554"/>
          </a:xfrm>
          <a:prstGeom prst="rect">
            <a:avLst/>
          </a:prstGeom>
          <a:noFill/>
        </p:spPr>
        <p:txBody>
          <a:bodyPr wrap="square" rtlCol="0">
            <a:spAutoFit/>
          </a:bodyPr>
          <a:lstStyle/>
          <a:p>
            <a:r>
              <a:rPr lang="it-IT" sz="1600" dirty="0">
                <a:solidFill>
                  <a:srgbClr val="00AE65"/>
                </a:solidFill>
              </a:rPr>
              <a:t>Materialità d’impatto</a:t>
            </a:r>
          </a:p>
        </p:txBody>
      </p:sp>
      <p:sp>
        <p:nvSpPr>
          <p:cNvPr id="16" name="CasellaDiTesto 15">
            <a:extLst>
              <a:ext uri="{FF2B5EF4-FFF2-40B4-BE49-F238E27FC236}">
                <a16:creationId xmlns:a16="http://schemas.microsoft.com/office/drawing/2014/main" id="{2285E564-551A-4273-9F50-D167B982357C}"/>
              </a:ext>
            </a:extLst>
          </p:cNvPr>
          <p:cNvSpPr txBox="1"/>
          <p:nvPr/>
        </p:nvSpPr>
        <p:spPr>
          <a:xfrm>
            <a:off x="3772225" y="5789114"/>
            <a:ext cx="2368931" cy="338554"/>
          </a:xfrm>
          <a:prstGeom prst="rect">
            <a:avLst/>
          </a:prstGeom>
          <a:noFill/>
        </p:spPr>
        <p:txBody>
          <a:bodyPr wrap="square" rtlCol="0">
            <a:spAutoFit/>
          </a:bodyPr>
          <a:lstStyle/>
          <a:p>
            <a:r>
              <a:rPr lang="it-IT" sz="1600" dirty="0">
                <a:solidFill>
                  <a:srgbClr val="00AE65"/>
                </a:solidFill>
              </a:rPr>
              <a:t>Materialità finanziaria</a:t>
            </a:r>
          </a:p>
        </p:txBody>
      </p:sp>
    </p:spTree>
    <p:extLst>
      <p:ext uri="{BB962C8B-B14F-4D97-AF65-F5344CB8AC3E}">
        <p14:creationId xmlns:p14="http://schemas.microsoft.com/office/powerpoint/2010/main" val="21085366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774"/>
        <p:cNvGrpSpPr/>
        <p:nvPr/>
      </p:nvGrpSpPr>
      <p:grpSpPr>
        <a:xfrm>
          <a:off x="0" y="0"/>
          <a:ext cx="0" cy="0"/>
          <a:chOff x="0" y="0"/>
          <a:chExt cx="0" cy="0"/>
        </a:xfrm>
      </p:grpSpPr>
      <p:sp>
        <p:nvSpPr>
          <p:cNvPr id="1776" name="Google Shape;1776;p90" descr="Risultati immagini per sostenibilità"/>
          <p:cNvSpPr/>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2" name="CasellaDiTesto 11">
            <a:extLst>
              <a:ext uri="{FF2B5EF4-FFF2-40B4-BE49-F238E27FC236}">
                <a16:creationId xmlns:a16="http://schemas.microsoft.com/office/drawing/2014/main" id="{A42DE8B4-C54A-425A-8405-8BA93651C0EA}"/>
              </a:ext>
            </a:extLst>
          </p:cNvPr>
          <p:cNvSpPr txBox="1"/>
          <p:nvPr/>
        </p:nvSpPr>
        <p:spPr>
          <a:xfrm>
            <a:off x="1487978" y="6525491"/>
            <a:ext cx="667512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800" b="0" i="0" u="none" strike="noStrike" kern="0" cap="none" spc="0" normalizeH="0" baseline="0" noProof="0" dirty="0">
                <a:ln>
                  <a:noFill/>
                </a:ln>
                <a:solidFill>
                  <a:srgbClr val="000000"/>
                </a:solidFill>
                <a:effectLst/>
                <a:uLnTx/>
                <a:uFillTx/>
                <a:latin typeface="Arial"/>
                <a:ea typeface="+mn-ea"/>
                <a:cs typeface="Arial"/>
                <a:sym typeface="Arial"/>
              </a:rPr>
              <a:t>Fonte Financial Times: https://www.ft.com/content/899472a8-e5e2-4fde-bc91-7e548ba35294?sharetype=blocked</a:t>
            </a:r>
          </a:p>
        </p:txBody>
      </p:sp>
      <p:pic>
        <p:nvPicPr>
          <p:cNvPr id="5126" name="Picture 6" descr="Ipastock - Un uomo d'affari che perde i soldi. I soldi volano via come  uccelli. Illustrazione vettoriale">
            <a:extLst>
              <a:ext uri="{FF2B5EF4-FFF2-40B4-BE49-F238E27FC236}">
                <a16:creationId xmlns:a16="http://schemas.microsoft.com/office/drawing/2014/main" id="{9DE29EFD-838F-4BB6-8C17-AF37F93255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03" y="2015499"/>
            <a:ext cx="2814663" cy="2814663"/>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Uomo d'affari prendere soldi che volano via | Vettore Premium">
            <a:extLst>
              <a:ext uri="{FF2B5EF4-FFF2-40B4-BE49-F238E27FC236}">
                <a16:creationId xmlns:a16="http://schemas.microsoft.com/office/drawing/2014/main" id="{42E387C7-F188-4DC2-BE37-CC87D399B9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7999" y="1867762"/>
            <a:ext cx="3679570" cy="2709714"/>
          </a:xfrm>
          <a:prstGeom prst="rect">
            <a:avLst/>
          </a:prstGeom>
          <a:noFill/>
          <a:extLst>
            <a:ext uri="{909E8E84-426E-40DD-AFC4-6F175D3DCCD1}">
              <a14:hiddenFill xmlns:a14="http://schemas.microsoft.com/office/drawing/2010/main">
                <a:solidFill>
                  <a:srgbClr val="FFFFFF"/>
                </a:solidFill>
              </a14:hiddenFill>
            </a:ext>
          </a:extLst>
        </p:spPr>
      </p:pic>
      <p:sp>
        <p:nvSpPr>
          <p:cNvPr id="3" name="Freccia a destra 2">
            <a:extLst>
              <a:ext uri="{FF2B5EF4-FFF2-40B4-BE49-F238E27FC236}">
                <a16:creationId xmlns:a16="http://schemas.microsoft.com/office/drawing/2014/main" id="{16A32F9C-1623-4AD9-8F4A-2B174E1BA155}"/>
              </a:ext>
            </a:extLst>
          </p:cNvPr>
          <p:cNvSpPr/>
          <p:nvPr/>
        </p:nvSpPr>
        <p:spPr>
          <a:xfrm>
            <a:off x="4130595" y="3097575"/>
            <a:ext cx="1047404" cy="6505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6" name="CasellaDiTesto 15">
            <a:extLst>
              <a:ext uri="{FF2B5EF4-FFF2-40B4-BE49-F238E27FC236}">
                <a16:creationId xmlns:a16="http://schemas.microsoft.com/office/drawing/2014/main" id="{6D3AC247-80F3-4443-BBEE-706AD9659156}"/>
              </a:ext>
            </a:extLst>
          </p:cNvPr>
          <p:cNvSpPr txBox="1"/>
          <p:nvPr/>
        </p:nvSpPr>
        <p:spPr>
          <a:xfrm>
            <a:off x="6023783" y="4797448"/>
            <a:ext cx="2990831" cy="135421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800" b="1" i="0" u="none" strike="noStrike" kern="0" cap="none" spc="0" normalizeH="0" baseline="0" noProof="0" dirty="0">
                <a:ln>
                  <a:noFill/>
                </a:ln>
                <a:solidFill>
                  <a:srgbClr val="FF6600"/>
                </a:solidFill>
                <a:effectLst/>
                <a:uLnTx/>
                <a:uFillTx/>
                <a:latin typeface="Arial"/>
                <a:ea typeface="+mn-ea"/>
                <a:cs typeface="Arial"/>
                <a:sym typeface="Arial"/>
              </a:rPr>
              <a:t>Noti i rischi dobbiamo individuare e cogliere le opportunità</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endParaRPr kumimoji="0" lang="it-IT" sz="1400" b="1" i="0" u="none" strike="noStrike" kern="0" cap="none" spc="0" normalizeH="0" baseline="0" noProof="0" dirty="0">
              <a:ln>
                <a:noFill/>
              </a:ln>
              <a:solidFill>
                <a:srgbClr val="000000"/>
              </a:solidFill>
              <a:effectLst/>
              <a:uLnTx/>
              <a:uFillTx/>
              <a:latin typeface="Arial"/>
              <a:ea typeface="+mn-ea"/>
              <a:cs typeface="Arial"/>
              <a:sym typeface="Arial"/>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endParaRPr kumimoji="0" lang="it-IT" sz="1400" b="1"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14" name="Titolo 1">
            <a:extLst>
              <a:ext uri="{FF2B5EF4-FFF2-40B4-BE49-F238E27FC236}">
                <a16:creationId xmlns:a16="http://schemas.microsoft.com/office/drawing/2014/main" id="{1A891763-AAB6-4576-944D-7744ACE23377}"/>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R="0" lvl="0" indent="0" fontAlgn="auto">
              <a:lnSpc>
                <a:spcPts val="4000"/>
              </a:lnSpc>
              <a:spcBef>
                <a:spcPct val="0"/>
              </a:spcBef>
              <a:spcAft>
                <a:spcPts val="0"/>
              </a:spcAft>
              <a:buClrTx/>
              <a:buSzTx/>
              <a:buFontTx/>
              <a:buNone/>
              <a:tabLst/>
              <a:defRPr/>
            </a:pPr>
            <a:r>
              <a:rPr lang="it-IT" sz="2600" dirty="0">
                <a:solidFill>
                  <a:srgbClr val="005157"/>
                </a:solidFill>
                <a:latin typeface="Arial" panose="020B0604020202020204" pitchFamily="34" charset="0"/>
                <a:ea typeface="+mn-ea"/>
                <a:cs typeface="Arial" panose="020B0604020202020204" pitchFamily="34" charset="0"/>
              </a:rPr>
              <a:t>Rischi climatici e ambientali</a:t>
            </a:r>
          </a:p>
        </p:txBody>
      </p:sp>
      <p:sp>
        <p:nvSpPr>
          <p:cNvPr id="17" name="Titolo 6">
            <a:extLst>
              <a:ext uri="{FF2B5EF4-FFF2-40B4-BE49-F238E27FC236}">
                <a16:creationId xmlns:a16="http://schemas.microsoft.com/office/drawing/2014/main" id="{A0DEE970-C15E-4E2E-AEC8-6F6645EAC749}"/>
              </a:ext>
            </a:extLst>
          </p:cNvPr>
          <p:cNvSpPr txBox="1">
            <a:spLocks/>
          </p:cNvSpPr>
          <p:nvPr/>
        </p:nvSpPr>
        <p:spPr>
          <a:xfrm>
            <a:off x="180976" y="548870"/>
            <a:ext cx="8782048" cy="444406"/>
          </a:xfrm>
          <a:prstGeom prst="rect">
            <a:avLst/>
          </a:prstGeom>
          <a:noFill/>
          <a:ln>
            <a:noFill/>
          </a:ln>
        </p:spPr>
        <p:txBody>
          <a:bodyPr spcFirstLastPara="1" vert="horz" wrap="square" lIns="0" tIns="0" rIns="0" bIns="0" rtlCol="0" anchor="t" anchorCtr="0">
            <a:noAutofit/>
          </a:bodyPr>
          <a:lstStyle>
            <a:lvl1pPr marL="0" lvl="0" indent="0" algn="l" defTabSz="435113" rtl="0" eaLnBrk="1" latinLnBrk="0" hangingPunct="1">
              <a:lnSpc>
                <a:spcPct val="135964"/>
              </a:lnSpc>
              <a:spcBef>
                <a:spcPts val="0"/>
              </a:spcBef>
              <a:spcAft>
                <a:spcPts val="0"/>
              </a:spcAft>
              <a:buClr>
                <a:schemeClr val="dk2"/>
              </a:buClr>
              <a:buSzPts val="2800"/>
              <a:buFont typeface="Arial"/>
              <a:buNone/>
              <a:tabLst/>
              <a:defRPr sz="2800" b="1" kern="1200">
                <a:solidFill>
                  <a:schemeClr val="tx2"/>
                </a:solidFill>
                <a:latin typeface="Arial"/>
                <a:ea typeface="+mj-ea"/>
                <a:cs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1600" b="1" i="0" u="none" strike="noStrike" kern="0" cap="none" spc="0" normalizeH="0" baseline="0" noProof="0" dirty="0">
                <a:ln>
                  <a:noFill/>
                </a:ln>
                <a:solidFill>
                  <a:srgbClr val="00AE65"/>
                </a:solidFill>
                <a:effectLst/>
                <a:uLnTx/>
                <a:uFillTx/>
                <a:latin typeface="Arial"/>
                <a:ea typeface="Arial"/>
                <a:cs typeface="Arial"/>
                <a:sym typeface="Arial"/>
              </a:rPr>
              <a:t>Costi e opportunità</a:t>
            </a:r>
          </a:p>
        </p:txBody>
      </p:sp>
    </p:spTree>
    <p:extLst>
      <p:ext uri="{BB962C8B-B14F-4D97-AF65-F5344CB8AC3E}">
        <p14:creationId xmlns:p14="http://schemas.microsoft.com/office/powerpoint/2010/main" val="2799925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4FFE7583-C586-5079-3727-8454935123BF}"/>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387466B-976A-AB41-B23A-986E24A2778A}" type="slidenum">
              <a:rPr kumimoji="0" lang="it-IT" sz="1000" b="0" i="0" u="none" strike="noStrike" kern="1200" cap="none" spc="0" normalizeH="0" baseline="0" noProof="0" smtClean="0">
                <a:ln>
                  <a:noFill/>
                </a:ln>
                <a:solidFill>
                  <a:srgbClr val="084045"/>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it-IT" sz="1000" b="0" i="0" u="none" strike="noStrike" kern="1200" cap="none" spc="0" normalizeH="0" baseline="0" noProof="0">
              <a:ln>
                <a:noFill/>
              </a:ln>
              <a:solidFill>
                <a:srgbClr val="084045"/>
              </a:solidFill>
              <a:effectLst/>
              <a:uLnTx/>
              <a:uFillTx/>
              <a:latin typeface="Arial"/>
              <a:ea typeface="+mn-ea"/>
              <a:cs typeface="Arial"/>
            </a:endParaRPr>
          </a:p>
        </p:txBody>
      </p:sp>
      <p:sp>
        <p:nvSpPr>
          <p:cNvPr id="3" name="Titolo 1">
            <a:extLst>
              <a:ext uri="{FF2B5EF4-FFF2-40B4-BE49-F238E27FC236}">
                <a16:creationId xmlns:a16="http://schemas.microsoft.com/office/drawing/2014/main" id="{3A50F042-1FD9-1F1B-E528-A6AE4965751C}"/>
              </a:ext>
            </a:extLst>
          </p:cNvPr>
          <p:cNvSpPr txBox="1">
            <a:spLocks/>
          </p:cNvSpPr>
          <p:nvPr/>
        </p:nvSpPr>
        <p:spPr>
          <a:xfrm>
            <a:off x="526219" y="2918632"/>
            <a:ext cx="8091562" cy="1020735"/>
          </a:xfrm>
          <a:prstGeom prst="rect">
            <a:avLst/>
          </a:prstGeom>
        </p:spPr>
        <p:txBody>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L="0" marR="0" lvl="0" indent="0" algn="l" defTabSz="457200" rtl="0" eaLnBrk="1" fontAlgn="auto" latinLnBrk="0" hangingPunct="1">
              <a:lnSpc>
                <a:spcPts val="4000"/>
              </a:lnSpc>
              <a:spcBef>
                <a:spcPct val="0"/>
              </a:spcBef>
              <a:spcAft>
                <a:spcPts val="0"/>
              </a:spcAft>
              <a:buClrTx/>
              <a:buSzTx/>
              <a:buFontTx/>
              <a:buNone/>
              <a:tabLst/>
              <a:defRPr/>
            </a:pPr>
            <a:r>
              <a:rPr lang="it-IT" dirty="0">
                <a:solidFill>
                  <a:srgbClr val="084045"/>
                </a:solidFill>
              </a:rPr>
              <a:t>3</a:t>
            </a:r>
            <a:r>
              <a:rPr kumimoji="0" lang="it-IT" sz="2800" b="1" i="0" u="none" strike="noStrike" kern="1200" cap="none" spc="0" normalizeH="0" baseline="0" noProof="0" dirty="0">
                <a:ln>
                  <a:noFill/>
                </a:ln>
                <a:solidFill>
                  <a:srgbClr val="084045"/>
                </a:solidFill>
                <a:effectLst/>
                <a:uLnTx/>
                <a:uFillTx/>
                <a:latin typeface="Arial"/>
                <a:ea typeface="+mj-ea"/>
                <a:cs typeface="Arial"/>
              </a:rPr>
              <a:t>. Il ruolo delle banche</a:t>
            </a:r>
          </a:p>
        </p:txBody>
      </p:sp>
    </p:spTree>
    <p:extLst>
      <p:ext uri="{BB962C8B-B14F-4D97-AF65-F5344CB8AC3E}">
        <p14:creationId xmlns:p14="http://schemas.microsoft.com/office/powerpoint/2010/main" val="2592237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4FFE7583-C586-5079-3727-8454935123BF}"/>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387466B-976A-AB41-B23A-986E24A2778A}" type="slidenum">
              <a:rPr kumimoji="0" lang="it-IT" sz="1000" b="0" i="0" u="none" strike="noStrike" kern="1200" cap="none" spc="0" normalizeH="0" baseline="0" noProof="0" smtClean="0">
                <a:ln>
                  <a:noFill/>
                </a:ln>
                <a:solidFill>
                  <a:srgbClr val="084045"/>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it-IT" sz="1000" b="0" i="0" u="none" strike="noStrike" kern="1200" cap="none" spc="0" normalizeH="0" baseline="0" noProof="0">
              <a:ln>
                <a:noFill/>
              </a:ln>
              <a:solidFill>
                <a:srgbClr val="084045"/>
              </a:solidFill>
              <a:effectLst/>
              <a:uLnTx/>
              <a:uFillTx/>
              <a:latin typeface="Arial"/>
              <a:ea typeface="+mn-ea"/>
              <a:cs typeface="Arial"/>
            </a:endParaRPr>
          </a:p>
        </p:txBody>
      </p:sp>
      <p:sp>
        <p:nvSpPr>
          <p:cNvPr id="3" name="Titolo 1">
            <a:extLst>
              <a:ext uri="{FF2B5EF4-FFF2-40B4-BE49-F238E27FC236}">
                <a16:creationId xmlns:a16="http://schemas.microsoft.com/office/drawing/2014/main" id="{3A50F042-1FD9-1F1B-E528-A6AE4965751C}"/>
              </a:ext>
            </a:extLst>
          </p:cNvPr>
          <p:cNvSpPr txBox="1">
            <a:spLocks/>
          </p:cNvSpPr>
          <p:nvPr/>
        </p:nvSpPr>
        <p:spPr>
          <a:xfrm>
            <a:off x="526219" y="2918632"/>
            <a:ext cx="8091562" cy="1020735"/>
          </a:xfrm>
          <a:prstGeom prst="rect">
            <a:avLst/>
          </a:prstGeom>
        </p:spPr>
        <p:txBody>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L="0" marR="0" lvl="0" indent="0" algn="l" defTabSz="457200" rtl="0" eaLnBrk="1" fontAlgn="auto" latinLnBrk="0" hangingPunct="1">
              <a:lnSpc>
                <a:spcPts val="4000"/>
              </a:lnSpc>
              <a:spcBef>
                <a:spcPct val="0"/>
              </a:spcBef>
              <a:spcAft>
                <a:spcPts val="0"/>
              </a:spcAft>
              <a:buClrTx/>
              <a:buSzTx/>
              <a:buFontTx/>
              <a:buNone/>
              <a:tabLst/>
              <a:defRPr/>
            </a:pPr>
            <a:r>
              <a:rPr kumimoji="0" lang="it-IT" sz="2800" b="1" i="0" u="none" strike="noStrike" kern="1200" cap="none" spc="0" normalizeH="0" baseline="0" noProof="0">
                <a:ln>
                  <a:noFill/>
                </a:ln>
                <a:solidFill>
                  <a:srgbClr val="084045"/>
                </a:solidFill>
                <a:effectLst/>
                <a:uLnTx/>
                <a:uFillTx/>
                <a:latin typeface="Arial"/>
                <a:ea typeface="+mj-ea"/>
                <a:cs typeface="Arial"/>
              </a:rPr>
              <a:t>1. Il contesto di riferimento</a:t>
            </a:r>
          </a:p>
        </p:txBody>
      </p:sp>
    </p:spTree>
    <p:extLst>
      <p:ext uri="{BB962C8B-B14F-4D97-AF65-F5344CB8AC3E}">
        <p14:creationId xmlns:p14="http://schemas.microsoft.com/office/powerpoint/2010/main" val="31404984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1121884" y="752185"/>
            <a:ext cx="2055357" cy="338548"/>
          </a:xfrm>
          <a:prstGeom prst="rect">
            <a:avLst/>
          </a:prstGeom>
        </p:spPr>
        <p:txBody>
          <a:bodyPr wrap="none" lIns="91433" tIns="45717" rIns="91433" bIns="45717">
            <a:spAutoFit/>
          </a:bodyPr>
          <a:lstStyle/>
          <a:p>
            <a:pPr algn="ctr"/>
            <a:r>
              <a:rPr lang="it-IT" sz="1600" b="1" dirty="0">
                <a:solidFill>
                  <a:srgbClr val="00AE65"/>
                </a:solidFill>
              </a:rPr>
              <a:t>GLI OBIETTIVI DEL</a:t>
            </a:r>
          </a:p>
        </p:txBody>
      </p:sp>
      <p:grpSp>
        <p:nvGrpSpPr>
          <p:cNvPr id="16" name="Gruppo 15"/>
          <p:cNvGrpSpPr/>
          <p:nvPr/>
        </p:nvGrpSpPr>
        <p:grpSpPr>
          <a:xfrm>
            <a:off x="201701" y="1954545"/>
            <a:ext cx="3571873" cy="3377595"/>
            <a:chOff x="419099" y="1813530"/>
            <a:chExt cx="3571873" cy="3377595"/>
          </a:xfrm>
        </p:grpSpPr>
        <p:sp>
          <p:nvSpPr>
            <p:cNvPr id="14" name="Rettangolo arrotondato 13"/>
            <p:cNvSpPr/>
            <p:nvPr/>
          </p:nvSpPr>
          <p:spPr>
            <a:xfrm>
              <a:off x="742947" y="4288719"/>
              <a:ext cx="3248025" cy="902406"/>
            </a:xfrm>
            <a:prstGeom prst="roundRect">
              <a:avLst/>
            </a:prstGeom>
            <a:solidFill>
              <a:schemeClr val="bg1">
                <a:alpha val="69000"/>
              </a:schemeClr>
            </a:solidFill>
            <a:ln w="28575">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3" name="Rettangolo arrotondato 2"/>
            <p:cNvSpPr/>
            <p:nvPr/>
          </p:nvSpPr>
          <p:spPr>
            <a:xfrm>
              <a:off x="719137" y="1813530"/>
              <a:ext cx="3248025" cy="790575"/>
            </a:xfrm>
            <a:prstGeom prst="roundRect">
              <a:avLst/>
            </a:prstGeom>
            <a:solidFill>
              <a:schemeClr val="bg1">
                <a:alpha val="69000"/>
              </a:schemeClr>
            </a:solidFill>
            <a:ln w="28575">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6" name="CasellaDiTesto 5"/>
            <p:cNvSpPr txBox="1"/>
            <p:nvPr/>
          </p:nvSpPr>
          <p:spPr>
            <a:xfrm>
              <a:off x="809624" y="1947207"/>
              <a:ext cx="3067050" cy="523220"/>
            </a:xfrm>
            <a:prstGeom prst="rect">
              <a:avLst/>
            </a:prstGeom>
            <a:noFill/>
            <a:ln>
              <a:solidFill>
                <a:schemeClr val="bg1"/>
              </a:solidFill>
            </a:ln>
          </p:spPr>
          <p:txBody>
            <a:bodyPr wrap="square" rtlCol="0">
              <a:spAutoFit/>
            </a:bodyPr>
            <a:lstStyle/>
            <a:p>
              <a:r>
                <a:rPr lang="it-IT" sz="1400" dirty="0"/>
                <a:t>orientare </a:t>
              </a:r>
              <a:r>
                <a:rPr lang="it-IT" sz="1400" b="1" dirty="0"/>
                <a:t>flussi di capitale </a:t>
              </a:r>
              <a:r>
                <a:rPr lang="it-IT" sz="1400" dirty="0"/>
                <a:t>verso</a:t>
              </a:r>
              <a:r>
                <a:rPr lang="it-IT" sz="1400" b="1" dirty="0"/>
                <a:t> investimenti sostenibili</a:t>
              </a:r>
            </a:p>
          </p:txBody>
        </p:sp>
        <p:sp>
          <p:nvSpPr>
            <p:cNvPr id="11" name="Rettangolo arrotondato 10"/>
            <p:cNvSpPr/>
            <p:nvPr/>
          </p:nvSpPr>
          <p:spPr>
            <a:xfrm>
              <a:off x="728660" y="2696065"/>
              <a:ext cx="3248025" cy="1518672"/>
            </a:xfrm>
            <a:prstGeom prst="roundRect">
              <a:avLst/>
            </a:prstGeom>
            <a:solidFill>
              <a:schemeClr val="bg1">
                <a:alpha val="69000"/>
              </a:schemeClr>
            </a:solidFill>
            <a:ln w="28575">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12" name="CasellaDiTesto 11"/>
            <p:cNvSpPr txBox="1"/>
            <p:nvPr/>
          </p:nvSpPr>
          <p:spPr>
            <a:xfrm>
              <a:off x="819148" y="2762904"/>
              <a:ext cx="3067050" cy="1402650"/>
            </a:xfrm>
            <a:prstGeom prst="rect">
              <a:avLst/>
            </a:prstGeom>
            <a:noFill/>
            <a:ln>
              <a:solidFill>
                <a:schemeClr val="bg1"/>
              </a:solidFill>
            </a:ln>
          </p:spPr>
          <p:txBody>
            <a:bodyPr wrap="square" rtlCol="0">
              <a:spAutoFit/>
            </a:bodyPr>
            <a:lstStyle/>
            <a:p>
              <a:r>
                <a:rPr lang="it-IT" sz="1400" dirty="0"/>
                <a:t>gestire in modo più efficace </a:t>
              </a:r>
              <a:r>
                <a:rPr lang="it-IT" sz="1400" b="1" dirty="0"/>
                <a:t>i rischi finanziari che derivano dal cambiamento climatico, </a:t>
              </a:r>
              <a:r>
                <a:rPr lang="it-IT" sz="1400" dirty="0"/>
                <a:t>dal consumo di risorse, dal degrado ambientale e dalle disuguaglianze sociali</a:t>
              </a:r>
            </a:p>
          </p:txBody>
        </p:sp>
        <p:sp>
          <p:nvSpPr>
            <p:cNvPr id="13" name="CasellaDiTesto 12"/>
            <p:cNvSpPr txBox="1"/>
            <p:nvPr/>
          </p:nvSpPr>
          <p:spPr>
            <a:xfrm>
              <a:off x="833434" y="4355557"/>
              <a:ext cx="3067050" cy="738664"/>
            </a:xfrm>
            <a:prstGeom prst="rect">
              <a:avLst/>
            </a:prstGeom>
            <a:noFill/>
            <a:ln>
              <a:solidFill>
                <a:schemeClr val="bg1"/>
              </a:solidFill>
            </a:ln>
          </p:spPr>
          <p:txBody>
            <a:bodyPr wrap="square" rtlCol="0">
              <a:spAutoFit/>
            </a:bodyPr>
            <a:lstStyle/>
            <a:p>
              <a:r>
                <a:rPr lang="it-IT" sz="1400" dirty="0"/>
                <a:t>migliorare la </a:t>
              </a:r>
              <a:r>
                <a:rPr lang="it-IT" sz="1400" b="1" dirty="0"/>
                <a:t>trasparenza</a:t>
              </a:r>
              <a:r>
                <a:rPr lang="it-IT" sz="1400" dirty="0"/>
                <a:t> e incoraggiare un </a:t>
              </a:r>
              <a:r>
                <a:rPr lang="it-IT" sz="1400" b="1" dirty="0"/>
                <a:t>approccio di lungo periodo</a:t>
              </a:r>
              <a:r>
                <a:rPr lang="it-IT" sz="1400" dirty="0"/>
                <a:t> nelle attività finanziarie</a:t>
              </a:r>
            </a:p>
          </p:txBody>
        </p:sp>
        <p:sp>
          <p:nvSpPr>
            <p:cNvPr id="7" name="Rettangolo arrotondato 6"/>
            <p:cNvSpPr/>
            <p:nvPr/>
          </p:nvSpPr>
          <p:spPr>
            <a:xfrm>
              <a:off x="419100" y="1813530"/>
              <a:ext cx="209550" cy="790575"/>
            </a:xfrm>
            <a:prstGeom prst="roundRect">
              <a:avLst/>
            </a:prstGeom>
            <a:solidFill>
              <a:schemeClr val="bg1">
                <a:alpha val="69000"/>
              </a:scheme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v</a:t>
              </a:r>
            </a:p>
          </p:txBody>
        </p:sp>
        <p:sp>
          <p:nvSpPr>
            <p:cNvPr id="10" name="CasellaDiTesto 9"/>
            <p:cNvSpPr txBox="1"/>
            <p:nvPr/>
          </p:nvSpPr>
          <p:spPr>
            <a:xfrm>
              <a:off x="471487" y="2021353"/>
              <a:ext cx="104775" cy="350662"/>
            </a:xfrm>
            <a:prstGeom prst="rect">
              <a:avLst/>
            </a:prstGeom>
            <a:noFill/>
            <a:ln>
              <a:solidFill>
                <a:schemeClr val="bg1"/>
              </a:solidFill>
            </a:ln>
          </p:spPr>
          <p:txBody>
            <a:bodyPr wrap="square" rtlCol="0">
              <a:spAutoFit/>
            </a:bodyPr>
            <a:lstStyle/>
            <a:p>
              <a:pPr algn="ctr"/>
              <a:r>
                <a:rPr lang="it-IT" sz="1600" b="1" dirty="0"/>
                <a:t>1</a:t>
              </a:r>
            </a:p>
          </p:txBody>
        </p:sp>
        <p:sp>
          <p:nvSpPr>
            <p:cNvPr id="17" name="Rettangolo arrotondato 16"/>
            <p:cNvSpPr/>
            <p:nvPr/>
          </p:nvSpPr>
          <p:spPr>
            <a:xfrm>
              <a:off x="419099" y="2715605"/>
              <a:ext cx="209551" cy="1499132"/>
            </a:xfrm>
            <a:prstGeom prst="roundRect">
              <a:avLst/>
            </a:prstGeom>
            <a:solidFill>
              <a:schemeClr val="bg1">
                <a:alpha val="69000"/>
              </a:scheme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CasellaDiTesto 18"/>
            <p:cNvSpPr txBox="1"/>
            <p:nvPr/>
          </p:nvSpPr>
          <p:spPr>
            <a:xfrm>
              <a:off x="471487" y="3267937"/>
              <a:ext cx="104775" cy="350662"/>
            </a:xfrm>
            <a:prstGeom prst="rect">
              <a:avLst/>
            </a:prstGeom>
            <a:noFill/>
            <a:ln>
              <a:solidFill>
                <a:schemeClr val="bg1"/>
              </a:solidFill>
            </a:ln>
          </p:spPr>
          <p:txBody>
            <a:bodyPr wrap="square" rtlCol="0">
              <a:spAutoFit/>
            </a:bodyPr>
            <a:lstStyle/>
            <a:p>
              <a:pPr algn="ctr"/>
              <a:r>
                <a:rPr lang="it-IT" sz="1600" b="1" dirty="0"/>
                <a:t>2</a:t>
              </a:r>
            </a:p>
          </p:txBody>
        </p:sp>
        <p:sp>
          <p:nvSpPr>
            <p:cNvPr id="20" name="Rettangolo arrotondato 19"/>
            <p:cNvSpPr/>
            <p:nvPr/>
          </p:nvSpPr>
          <p:spPr>
            <a:xfrm>
              <a:off x="419100" y="4303646"/>
              <a:ext cx="209550" cy="887479"/>
            </a:xfrm>
            <a:prstGeom prst="roundRect">
              <a:avLst/>
            </a:prstGeom>
            <a:solidFill>
              <a:schemeClr val="bg1">
                <a:alpha val="69000"/>
              </a:schemeClr>
            </a:solidFill>
            <a:ln w="19050">
              <a:solidFill>
                <a:srgbClr val="00AE6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v</a:t>
              </a:r>
            </a:p>
          </p:txBody>
        </p:sp>
        <p:sp>
          <p:nvSpPr>
            <p:cNvPr id="21" name="CasellaDiTesto 20"/>
            <p:cNvSpPr txBox="1"/>
            <p:nvPr/>
          </p:nvSpPr>
          <p:spPr>
            <a:xfrm>
              <a:off x="471487" y="4555612"/>
              <a:ext cx="104775" cy="350662"/>
            </a:xfrm>
            <a:prstGeom prst="rect">
              <a:avLst/>
            </a:prstGeom>
            <a:noFill/>
            <a:ln>
              <a:solidFill>
                <a:schemeClr val="bg1"/>
              </a:solidFill>
            </a:ln>
          </p:spPr>
          <p:txBody>
            <a:bodyPr wrap="square" rtlCol="0">
              <a:spAutoFit/>
            </a:bodyPr>
            <a:lstStyle/>
            <a:p>
              <a:pPr algn="ctr"/>
              <a:r>
                <a:rPr lang="it-IT" sz="1600" b="1" dirty="0"/>
                <a:t>3</a:t>
              </a:r>
            </a:p>
          </p:txBody>
        </p:sp>
      </p:grpSp>
      <p:sp>
        <p:nvSpPr>
          <p:cNvPr id="23" name="Rettangolo 22"/>
          <p:cNvSpPr/>
          <p:nvPr/>
        </p:nvSpPr>
        <p:spPr>
          <a:xfrm>
            <a:off x="673044" y="1172854"/>
            <a:ext cx="2953037" cy="338548"/>
          </a:xfrm>
          <a:prstGeom prst="rect">
            <a:avLst/>
          </a:prstGeom>
        </p:spPr>
        <p:txBody>
          <a:bodyPr wrap="none" lIns="91433" tIns="45717" rIns="91433" bIns="45717">
            <a:spAutoFit/>
          </a:bodyPr>
          <a:lstStyle/>
          <a:p>
            <a:pPr algn="ctr"/>
            <a:r>
              <a:rPr lang="it-IT" sz="1600" b="1" dirty="0">
                <a:solidFill>
                  <a:srgbClr val="00AE65"/>
                </a:solidFill>
              </a:rPr>
              <a:t>PIANO D’AZIONE EUROPEO</a:t>
            </a:r>
          </a:p>
        </p:txBody>
      </p:sp>
      <p:sp>
        <p:nvSpPr>
          <p:cNvPr id="2" name="Parentesi graffa chiusa 1"/>
          <p:cNvSpPr/>
          <p:nvPr/>
        </p:nvSpPr>
        <p:spPr>
          <a:xfrm>
            <a:off x="3936343" y="1856535"/>
            <a:ext cx="635657" cy="3555138"/>
          </a:xfrm>
          <a:prstGeom prst="rightBrace">
            <a:avLst/>
          </a:prstGeom>
          <a:ln>
            <a:solidFill>
              <a:srgbClr val="00AE65"/>
            </a:solidFill>
          </a:ln>
        </p:spPr>
        <p:style>
          <a:lnRef idx="2">
            <a:schemeClr val="accent1"/>
          </a:lnRef>
          <a:fillRef idx="0">
            <a:schemeClr val="accent1"/>
          </a:fillRef>
          <a:effectRef idx="1">
            <a:schemeClr val="accent1"/>
          </a:effectRef>
          <a:fontRef idx="minor">
            <a:schemeClr val="tx1"/>
          </a:fontRef>
        </p:style>
        <p:txBody>
          <a:bodyPr lIns="83220" tIns="41610" rIns="83220" bIns="41610" rtlCol="0" anchor="ctr"/>
          <a:lstStyle/>
          <a:p>
            <a:pPr algn="ctr"/>
            <a:endParaRPr lang="it-IT"/>
          </a:p>
        </p:txBody>
      </p:sp>
      <p:sp>
        <p:nvSpPr>
          <p:cNvPr id="5" name="CasellaDiTesto 4"/>
          <p:cNvSpPr txBox="1"/>
          <p:nvPr/>
        </p:nvSpPr>
        <p:spPr>
          <a:xfrm>
            <a:off x="4826263" y="2905761"/>
            <a:ext cx="3941072" cy="1315139"/>
          </a:xfrm>
          <a:prstGeom prst="rect">
            <a:avLst/>
          </a:prstGeom>
          <a:noFill/>
          <a:ln w="28575">
            <a:solidFill>
              <a:srgbClr val="FF6600"/>
            </a:solidFill>
          </a:ln>
        </p:spPr>
        <p:txBody>
          <a:bodyPr wrap="square" lIns="83220" tIns="41610" rIns="83220" bIns="41610" rtlCol="0">
            <a:spAutoFit/>
          </a:bodyPr>
          <a:lstStyle/>
          <a:p>
            <a:pPr algn="ctr"/>
            <a:r>
              <a:rPr lang="it-IT" sz="1600" dirty="0"/>
              <a:t>Le banche sono gli unici attori del mercato finanziario in grado di creare un impatto positivo anche sulle </a:t>
            </a:r>
            <a:r>
              <a:rPr lang="it-IT" sz="1600" b="1" dirty="0"/>
              <a:t>PMI</a:t>
            </a:r>
            <a:r>
              <a:rPr lang="it-IT" sz="1600" dirty="0"/>
              <a:t>, estendendo il raggio di azione del Piano per la finanza sostenibile</a:t>
            </a:r>
          </a:p>
        </p:txBody>
      </p:sp>
      <p:sp>
        <p:nvSpPr>
          <p:cNvPr id="24" name="Titolo 8">
            <a:extLst>
              <a:ext uri="{FF2B5EF4-FFF2-40B4-BE49-F238E27FC236}">
                <a16:creationId xmlns:a16="http://schemas.microsoft.com/office/drawing/2014/main" id="{EE46F14C-193F-4C0C-81DD-65F3A111DA9E}"/>
              </a:ext>
            </a:extLst>
          </p:cNvPr>
          <p:cNvSpPr txBox="1">
            <a:spLocks/>
          </p:cNvSpPr>
          <p:nvPr/>
        </p:nvSpPr>
        <p:spPr>
          <a:xfrm>
            <a:off x="127328" y="-102"/>
            <a:ext cx="8162924" cy="444406"/>
          </a:xfrm>
          <a:prstGeom prst="rect">
            <a:avLst/>
          </a:prstGeom>
          <a:noFill/>
        </p:spPr>
        <p:txBody>
          <a:bodyPr vert="horz" lIns="0" tIns="0" rIns="0" bIns="0" rtlCol="0" anchor="t">
            <a:noAutofit/>
          </a:bodyPr>
          <a:lstStyle>
            <a:lvl1pPr marL="0" indent="0" algn="l" defTabSz="435113" rtl="0" eaLnBrk="1" latinLnBrk="0" hangingPunct="1">
              <a:lnSpc>
                <a:spcPts val="3807"/>
              </a:lnSpc>
              <a:spcBef>
                <a:spcPct val="0"/>
              </a:spcBef>
              <a:buNone/>
              <a:tabLst/>
              <a:defRPr sz="2800" b="1" kern="1200">
                <a:solidFill>
                  <a:schemeClr val="tx2"/>
                </a:solidFill>
                <a:latin typeface="Arial"/>
                <a:ea typeface="+mj-ea"/>
                <a:cs typeface="Arial"/>
              </a:defRPr>
            </a:lvl1pPr>
          </a:lstStyle>
          <a:p>
            <a:pPr defTabSz="457200"/>
            <a:r>
              <a:rPr lang="it-IT" sz="2600" dirty="0">
                <a:solidFill>
                  <a:srgbClr val="005157"/>
                </a:solidFill>
                <a:latin typeface="Arial" panose="020B0604020202020204" pitchFamily="34" charset="0"/>
                <a:ea typeface="+mn-ea"/>
                <a:cs typeface="Arial" panose="020B0604020202020204" pitchFamily="34" charset="0"/>
                <a:sym typeface="Arial"/>
              </a:rPr>
              <a:t>Il ruolo delle banche</a:t>
            </a:r>
          </a:p>
        </p:txBody>
      </p:sp>
    </p:spTree>
    <p:extLst>
      <p:ext uri="{BB962C8B-B14F-4D97-AF65-F5344CB8AC3E}">
        <p14:creationId xmlns:p14="http://schemas.microsoft.com/office/powerpoint/2010/main" val="19706900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a:extLst>
              <a:ext uri="{FF2B5EF4-FFF2-40B4-BE49-F238E27FC236}">
                <a16:creationId xmlns:a16="http://schemas.microsoft.com/office/drawing/2014/main" id="{EF8695FA-E14F-FCD0-ECF8-17C8E085170E}"/>
              </a:ext>
            </a:extLst>
          </p:cNvPr>
          <p:cNvSpPr>
            <a:spLocks noGrp="1"/>
          </p:cNvSpPr>
          <p:nvPr>
            <p:ph type="body" sz="quarter" idx="10"/>
          </p:nvPr>
        </p:nvSpPr>
        <p:spPr>
          <a:xfrm>
            <a:off x="0" y="505608"/>
            <a:ext cx="7798364" cy="338554"/>
          </a:xfrm>
          <a:prstGeom prst="rect">
            <a:avLst/>
          </a:prstGeom>
        </p:spPr>
        <p:txBody>
          <a:bodyPr/>
          <a:lstStyle/>
          <a:p>
            <a:r>
              <a:rPr lang="it-IT" sz="1600" dirty="0">
                <a:solidFill>
                  <a:srgbClr val="00AE65"/>
                </a:solidFill>
              </a:rPr>
              <a:t>Banche e prestiti: valorizzate le aziende Sostenibili</a:t>
            </a:r>
          </a:p>
        </p:txBody>
      </p:sp>
      <p:sp>
        <p:nvSpPr>
          <p:cNvPr id="7" name="CasellaDiTesto 6">
            <a:extLst>
              <a:ext uri="{FF2B5EF4-FFF2-40B4-BE49-F238E27FC236}">
                <a16:creationId xmlns:a16="http://schemas.microsoft.com/office/drawing/2014/main" id="{0988A790-526D-D0B5-3B14-C72EEC213E53}"/>
              </a:ext>
            </a:extLst>
          </p:cNvPr>
          <p:cNvSpPr txBox="1"/>
          <p:nvPr/>
        </p:nvSpPr>
        <p:spPr>
          <a:xfrm>
            <a:off x="65314" y="830617"/>
            <a:ext cx="1558655" cy="276999"/>
          </a:xfrm>
          <a:prstGeom prst="rect">
            <a:avLst/>
          </a:prstGeom>
          <a:noFill/>
        </p:spPr>
        <p:txBody>
          <a:bodyPr wrap="square" rtlCol="0">
            <a:spAutoFit/>
          </a:bodyPr>
          <a:lstStyle/>
          <a:p>
            <a:r>
              <a:rPr lang="it-IT" sz="1200" dirty="0">
                <a:solidFill>
                  <a:srgbClr val="005157"/>
                </a:solidFill>
                <a:latin typeface="Arial" panose="020B0604020202020204" pitchFamily="34" charset="0"/>
                <a:cs typeface="Arial" panose="020B0604020202020204" pitchFamily="34" charset="0"/>
              </a:rPr>
              <a:t>Paper della BCE</a:t>
            </a:r>
          </a:p>
        </p:txBody>
      </p:sp>
      <p:sp>
        <p:nvSpPr>
          <p:cNvPr id="2" name="CasellaDiTesto 1">
            <a:extLst>
              <a:ext uri="{FF2B5EF4-FFF2-40B4-BE49-F238E27FC236}">
                <a16:creationId xmlns:a16="http://schemas.microsoft.com/office/drawing/2014/main" id="{DB3F5B6C-8B09-CAD7-C80C-A514DFF56050}"/>
              </a:ext>
            </a:extLst>
          </p:cNvPr>
          <p:cNvSpPr txBox="1"/>
          <p:nvPr/>
        </p:nvSpPr>
        <p:spPr>
          <a:xfrm>
            <a:off x="102903" y="5906006"/>
            <a:ext cx="3950388" cy="346249"/>
          </a:xfrm>
          <a:prstGeom prst="rect">
            <a:avLst/>
          </a:prstGeom>
          <a:noFill/>
        </p:spPr>
        <p:txBody>
          <a:bodyPr wrap="square" rtlCol="0">
            <a:spAutoFit/>
          </a:bodyPr>
          <a:lstStyle/>
          <a:p>
            <a:r>
              <a:rPr lang="it-IT" sz="825" dirty="0"/>
              <a:t>Fonte: paper BCE n.2969 – sett. 2024: </a:t>
            </a:r>
            <a:r>
              <a:rPr lang="it-IT" sz="825" i="1" dirty="0"/>
              <a:t>«</a:t>
            </a:r>
            <a:r>
              <a:rPr lang="it-IT" sz="825" i="1" dirty="0" err="1"/>
              <a:t>Climate</a:t>
            </a:r>
            <a:r>
              <a:rPr lang="it-IT" sz="825" i="1" dirty="0"/>
              <a:t> Risk, bank lending and </a:t>
            </a:r>
            <a:r>
              <a:rPr lang="it-IT" sz="825" i="1" dirty="0" err="1"/>
              <a:t>monetary</a:t>
            </a:r>
            <a:r>
              <a:rPr lang="it-IT" sz="825" i="1" dirty="0"/>
              <a:t> policy»</a:t>
            </a:r>
          </a:p>
        </p:txBody>
      </p:sp>
      <p:sp>
        <p:nvSpPr>
          <p:cNvPr id="11" name="CasellaDiTesto 10">
            <a:extLst>
              <a:ext uri="{FF2B5EF4-FFF2-40B4-BE49-F238E27FC236}">
                <a16:creationId xmlns:a16="http://schemas.microsoft.com/office/drawing/2014/main" id="{C99B2D4B-794A-3C94-AC3B-C5414A244BCC}"/>
              </a:ext>
            </a:extLst>
          </p:cNvPr>
          <p:cNvSpPr txBox="1"/>
          <p:nvPr/>
        </p:nvSpPr>
        <p:spPr>
          <a:xfrm>
            <a:off x="65314" y="5087999"/>
            <a:ext cx="9013372" cy="646331"/>
          </a:xfrm>
          <a:prstGeom prst="rect">
            <a:avLst/>
          </a:prstGeom>
          <a:noFill/>
        </p:spPr>
        <p:txBody>
          <a:bodyPr wrap="square" rtlCol="0">
            <a:spAutoFit/>
          </a:bodyPr>
          <a:lstStyle/>
          <a:p>
            <a:pPr algn="just"/>
            <a:r>
              <a:rPr lang="it-IT" sz="1200" b="1" dirty="0">
                <a:latin typeface="Arial" panose="020B0604020202020204" pitchFamily="34" charset="0"/>
                <a:cs typeface="Arial" panose="020B0604020202020204" pitchFamily="34" charset="0"/>
              </a:rPr>
              <a:t>Tassi d’interesse più alti e credito limitato alle imprese con maggiori emissioni di carbonio </a:t>
            </a:r>
            <a:r>
              <a:rPr lang="it-IT" sz="1200" dirty="0">
                <a:latin typeface="Arial" panose="020B0604020202020204" pitchFamily="34" charset="0"/>
                <a:cs typeface="Arial" panose="020B0604020202020204" pitchFamily="34" charset="0"/>
              </a:rPr>
              <a:t>(attuali e prospettiche) e tassi più bassi a quelle impegnate nella green </a:t>
            </a:r>
            <a:r>
              <a:rPr lang="it-IT" sz="1200" dirty="0" err="1">
                <a:latin typeface="Arial" panose="020B0604020202020204" pitchFamily="34" charset="0"/>
                <a:cs typeface="Arial" panose="020B0604020202020204" pitchFamily="34" charset="0"/>
              </a:rPr>
              <a:t>transition</a:t>
            </a:r>
            <a:r>
              <a:rPr lang="it-IT" sz="1200" dirty="0">
                <a:latin typeface="Arial" panose="020B0604020202020204" pitchFamily="34" charset="0"/>
                <a:cs typeface="Arial" panose="020B0604020202020204" pitchFamily="34" charset="0"/>
              </a:rPr>
              <a:t> &gt;&gt;&gt; questi effetti (e questa differenza) sono maggiori per le banche impegnate nella decarbonizzazione (es. aderenti alla NZBA come BPER Banca) e nelle fasi di restrizione della politica monetaria della BCE</a:t>
            </a:r>
          </a:p>
        </p:txBody>
      </p:sp>
      <p:pic>
        <p:nvPicPr>
          <p:cNvPr id="13" name="Immagine 12">
            <a:extLst>
              <a:ext uri="{FF2B5EF4-FFF2-40B4-BE49-F238E27FC236}">
                <a16:creationId xmlns:a16="http://schemas.microsoft.com/office/drawing/2014/main" id="{A46F3EF1-0706-5B21-32CD-7034A30CF1A0}"/>
              </a:ext>
            </a:extLst>
          </p:cNvPr>
          <p:cNvPicPr>
            <a:picLocks noChangeAspect="1"/>
          </p:cNvPicPr>
          <p:nvPr/>
        </p:nvPicPr>
        <p:blipFill rotWithShape="1">
          <a:blip r:embed="rId3"/>
          <a:srcRect l="21428" t="15619" r="22936" b="8467"/>
          <a:stretch/>
        </p:blipFill>
        <p:spPr>
          <a:xfrm>
            <a:off x="3819733" y="894686"/>
            <a:ext cx="5069576" cy="3937629"/>
          </a:xfrm>
          <a:prstGeom prst="rect">
            <a:avLst/>
          </a:prstGeom>
        </p:spPr>
      </p:pic>
      <p:sp>
        <p:nvSpPr>
          <p:cNvPr id="14" name="CasellaDiTesto 13">
            <a:extLst>
              <a:ext uri="{FF2B5EF4-FFF2-40B4-BE49-F238E27FC236}">
                <a16:creationId xmlns:a16="http://schemas.microsoft.com/office/drawing/2014/main" id="{3AA9216B-CBE4-AC0F-BC43-1DC67D8DE6A6}"/>
              </a:ext>
            </a:extLst>
          </p:cNvPr>
          <p:cNvSpPr txBox="1"/>
          <p:nvPr/>
        </p:nvSpPr>
        <p:spPr>
          <a:xfrm>
            <a:off x="135405" y="2863500"/>
            <a:ext cx="2586446" cy="715581"/>
          </a:xfrm>
          <a:prstGeom prst="rect">
            <a:avLst/>
          </a:prstGeom>
          <a:noFill/>
        </p:spPr>
        <p:txBody>
          <a:bodyPr wrap="square" rtlCol="0">
            <a:spAutoFit/>
          </a:bodyPr>
          <a:lstStyle/>
          <a:p>
            <a:r>
              <a:rPr lang="it-IT" sz="1350" i="1" dirty="0"/>
              <a:t>La differenza di tasso è, in media, 14 bps (range 5 – 24 bps)</a:t>
            </a:r>
          </a:p>
        </p:txBody>
      </p:sp>
      <p:sp>
        <p:nvSpPr>
          <p:cNvPr id="15" name="CasellaDiTesto 14">
            <a:extLst>
              <a:ext uri="{FF2B5EF4-FFF2-40B4-BE49-F238E27FC236}">
                <a16:creationId xmlns:a16="http://schemas.microsoft.com/office/drawing/2014/main" id="{FAAB733A-0DE7-1721-987D-D00746C1FF58}"/>
              </a:ext>
            </a:extLst>
          </p:cNvPr>
          <p:cNvSpPr txBox="1"/>
          <p:nvPr/>
        </p:nvSpPr>
        <p:spPr>
          <a:xfrm>
            <a:off x="127328" y="1686466"/>
            <a:ext cx="3156199" cy="715581"/>
          </a:xfrm>
          <a:prstGeom prst="rect">
            <a:avLst/>
          </a:prstGeom>
          <a:noFill/>
        </p:spPr>
        <p:txBody>
          <a:bodyPr wrap="square" rtlCol="0">
            <a:spAutoFit/>
          </a:bodyPr>
          <a:lstStyle/>
          <a:p>
            <a:r>
              <a:rPr lang="it-IT" sz="1350" i="1" dirty="0"/>
              <a:t>Il </a:t>
            </a:r>
            <a:r>
              <a:rPr lang="it-IT" sz="1350" b="1" i="1" dirty="0"/>
              <a:t>rischio climatico </a:t>
            </a:r>
            <a:r>
              <a:rPr lang="it-IT" sz="1350" i="1" dirty="0"/>
              <a:t>incide sul rischio di insolvenza delle imprese &gt;&gt;&gt; </a:t>
            </a:r>
            <a:r>
              <a:rPr lang="it-IT" sz="1350" i="1" dirty="0" err="1"/>
              <a:t>climate</a:t>
            </a:r>
            <a:r>
              <a:rPr lang="it-IT" sz="1350" i="1" dirty="0"/>
              <a:t> risk premium</a:t>
            </a:r>
          </a:p>
        </p:txBody>
      </p:sp>
      <p:sp>
        <p:nvSpPr>
          <p:cNvPr id="9" name="Titolo 8">
            <a:extLst>
              <a:ext uri="{FF2B5EF4-FFF2-40B4-BE49-F238E27FC236}">
                <a16:creationId xmlns:a16="http://schemas.microsoft.com/office/drawing/2014/main" id="{E221B113-31D3-42E6-9B32-0D572255A26C}"/>
              </a:ext>
            </a:extLst>
          </p:cNvPr>
          <p:cNvSpPr txBox="1">
            <a:spLocks/>
          </p:cNvSpPr>
          <p:nvPr/>
        </p:nvSpPr>
        <p:spPr>
          <a:xfrm>
            <a:off x="127328" y="-102"/>
            <a:ext cx="8162924" cy="444406"/>
          </a:xfrm>
          <a:prstGeom prst="rect">
            <a:avLst/>
          </a:prstGeom>
          <a:noFill/>
        </p:spPr>
        <p:txBody>
          <a:bodyPr vert="horz" lIns="0" tIns="0" rIns="0" bIns="0" rtlCol="0" anchor="t">
            <a:noAutofit/>
          </a:bodyPr>
          <a:lstStyle>
            <a:lvl1pPr marL="0" indent="0" algn="l" defTabSz="435113" rtl="0" eaLnBrk="1" latinLnBrk="0" hangingPunct="1">
              <a:lnSpc>
                <a:spcPts val="3807"/>
              </a:lnSpc>
              <a:spcBef>
                <a:spcPct val="0"/>
              </a:spcBef>
              <a:buNone/>
              <a:tabLst/>
              <a:defRPr sz="2800" b="1" kern="1200">
                <a:solidFill>
                  <a:schemeClr val="tx2"/>
                </a:solidFill>
                <a:latin typeface="Arial"/>
                <a:ea typeface="+mj-ea"/>
                <a:cs typeface="Arial"/>
              </a:defRPr>
            </a:lvl1pPr>
          </a:lstStyle>
          <a:p>
            <a:pPr defTabSz="457200"/>
            <a:r>
              <a:rPr lang="it-IT" sz="2600" dirty="0">
                <a:solidFill>
                  <a:srgbClr val="005157"/>
                </a:solidFill>
                <a:latin typeface="Arial" panose="020B0604020202020204" pitchFamily="34" charset="0"/>
                <a:ea typeface="+mn-ea"/>
                <a:cs typeface="Arial" panose="020B0604020202020204" pitchFamily="34" charset="0"/>
                <a:sym typeface="Arial"/>
              </a:rPr>
              <a:t>Il ruolo delle banche</a:t>
            </a:r>
          </a:p>
        </p:txBody>
      </p:sp>
    </p:spTree>
    <p:extLst>
      <p:ext uri="{BB962C8B-B14F-4D97-AF65-F5344CB8AC3E}">
        <p14:creationId xmlns:p14="http://schemas.microsoft.com/office/powerpoint/2010/main" val="28505253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olo 6">
            <a:extLst>
              <a:ext uri="{FF2B5EF4-FFF2-40B4-BE49-F238E27FC236}">
                <a16:creationId xmlns:a16="http://schemas.microsoft.com/office/drawing/2014/main" id="{12F7CA44-C6A4-49BD-9749-186B2F8D6251}"/>
              </a:ext>
            </a:extLst>
          </p:cNvPr>
          <p:cNvSpPr txBox="1">
            <a:spLocks/>
          </p:cNvSpPr>
          <p:nvPr/>
        </p:nvSpPr>
        <p:spPr>
          <a:xfrm>
            <a:off x="180976" y="548870"/>
            <a:ext cx="8782048" cy="444406"/>
          </a:xfrm>
          <a:prstGeom prst="rect">
            <a:avLst/>
          </a:prstGeom>
          <a:noFill/>
          <a:ln>
            <a:noFill/>
          </a:ln>
        </p:spPr>
        <p:txBody>
          <a:bodyPr spcFirstLastPara="1" vert="horz" wrap="square" lIns="0" tIns="0" rIns="0" bIns="0" rtlCol="0" anchor="t" anchorCtr="0">
            <a:noAutofit/>
          </a:bodyPr>
          <a:lstStyle>
            <a:lvl1pPr marL="0" lvl="0" indent="0" algn="l" defTabSz="435113" rtl="0" eaLnBrk="1" latinLnBrk="0" hangingPunct="1">
              <a:lnSpc>
                <a:spcPct val="135964"/>
              </a:lnSpc>
              <a:spcBef>
                <a:spcPts val="0"/>
              </a:spcBef>
              <a:spcAft>
                <a:spcPts val="0"/>
              </a:spcAft>
              <a:buClr>
                <a:schemeClr val="dk2"/>
              </a:buClr>
              <a:buSzPts val="2800"/>
              <a:buFont typeface="Arial"/>
              <a:buNone/>
              <a:tabLst/>
              <a:defRPr sz="2800" b="1" kern="1200">
                <a:solidFill>
                  <a:schemeClr val="tx2"/>
                </a:solidFill>
                <a:latin typeface="Arial"/>
                <a:ea typeface="+mj-ea"/>
                <a:cs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1600" b="1" i="0" u="none" strike="noStrike" kern="1200" cap="none" spc="0" normalizeH="0" baseline="0" noProof="0" dirty="0">
                <a:ln>
                  <a:noFill/>
                </a:ln>
                <a:solidFill>
                  <a:srgbClr val="00AE65"/>
                </a:solidFill>
                <a:effectLst/>
                <a:uLnTx/>
                <a:uFillTx/>
                <a:latin typeface="Arial"/>
                <a:ea typeface="+mj-ea"/>
                <a:cs typeface="Arial"/>
                <a:sym typeface="Arial"/>
              </a:rPr>
              <a:t>Le linee guida EBA: concessione e monitoraggio finanziamenti</a:t>
            </a:r>
          </a:p>
        </p:txBody>
      </p:sp>
      <p:sp>
        <p:nvSpPr>
          <p:cNvPr id="10" name="CasellaDiTesto 9">
            <a:extLst>
              <a:ext uri="{FF2B5EF4-FFF2-40B4-BE49-F238E27FC236}">
                <a16:creationId xmlns:a16="http://schemas.microsoft.com/office/drawing/2014/main" id="{173391BA-2F3D-4E95-B5BC-2C10D926C88A}"/>
              </a:ext>
            </a:extLst>
          </p:cNvPr>
          <p:cNvSpPr txBox="1"/>
          <p:nvPr/>
        </p:nvSpPr>
        <p:spPr>
          <a:xfrm>
            <a:off x="204952" y="1871522"/>
            <a:ext cx="8623738" cy="3231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500" b="0" i="0" u="none" strike="noStrike" kern="1200" cap="none" spc="0" normalizeH="0" baseline="0" noProof="0" dirty="0">
                <a:ln>
                  <a:noFill/>
                </a:ln>
                <a:solidFill>
                  <a:prstClr val="black"/>
                </a:solidFill>
                <a:effectLst/>
                <a:uLnTx/>
                <a:uFillTx/>
                <a:latin typeface="Arial"/>
                <a:ea typeface="+mn-ea"/>
                <a:cs typeface="+mn-cs"/>
              </a:rPr>
              <a:t>Il processo di assegnazione del </a:t>
            </a:r>
            <a:r>
              <a:rPr kumimoji="0" lang="it-IT" sz="1500" b="1" i="0" u="none" strike="noStrike" kern="1200" cap="none" spc="0" normalizeH="0" baseline="0" noProof="0" dirty="0">
                <a:ln>
                  <a:noFill/>
                </a:ln>
                <a:solidFill>
                  <a:prstClr val="black"/>
                </a:solidFill>
                <a:effectLst/>
                <a:uLnTx/>
                <a:uFillTx/>
                <a:latin typeface="Arial"/>
                <a:ea typeface="+mn-ea"/>
                <a:cs typeface="+mn-cs"/>
              </a:rPr>
              <a:t>merito creditizio si basa sull’analisi di:</a:t>
            </a:r>
            <a:endParaRPr kumimoji="0" lang="it-IT" sz="1500" b="0" i="0" u="none" strike="noStrike" kern="1200" cap="none" spc="0" normalizeH="0" baseline="0" noProof="0" dirty="0">
              <a:ln>
                <a:noFill/>
              </a:ln>
              <a:solidFill>
                <a:prstClr val="black"/>
              </a:solidFill>
              <a:effectLst/>
              <a:uLnTx/>
              <a:uFillTx/>
              <a:latin typeface="Arial"/>
              <a:ea typeface="+mn-ea"/>
              <a:cs typeface="+mn-cs"/>
            </a:endParaRPr>
          </a:p>
        </p:txBody>
      </p:sp>
      <p:sp>
        <p:nvSpPr>
          <p:cNvPr id="17" name="CasellaDiTesto 16">
            <a:extLst>
              <a:ext uri="{FF2B5EF4-FFF2-40B4-BE49-F238E27FC236}">
                <a16:creationId xmlns:a16="http://schemas.microsoft.com/office/drawing/2014/main" id="{5BF9FCEB-2871-465A-8740-AF9998C26778}"/>
              </a:ext>
            </a:extLst>
          </p:cNvPr>
          <p:cNvSpPr txBox="1"/>
          <p:nvPr/>
        </p:nvSpPr>
        <p:spPr>
          <a:xfrm>
            <a:off x="4196161" y="2608136"/>
            <a:ext cx="4765970" cy="738664"/>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400" b="0" i="1" u="none" strike="noStrike" kern="1200" cap="none" spc="0" normalizeH="0" baseline="0" noProof="0" dirty="0">
                <a:ln>
                  <a:noFill/>
                </a:ln>
                <a:solidFill>
                  <a:prstClr val="black"/>
                </a:solidFill>
                <a:effectLst/>
                <a:uLnTx/>
                <a:uFillTx/>
                <a:latin typeface="Arial"/>
                <a:ea typeface="+mn-ea"/>
                <a:cs typeface="+mn-cs"/>
              </a:rPr>
              <a:t>«[…] Gli enti dovrebbero valutare la sostenibilità e la fattibilità della </a:t>
            </a:r>
            <a:r>
              <a:rPr kumimoji="0" lang="it-IT" sz="1400" b="1" i="1" u="none" strike="noStrike" kern="1200" cap="none" spc="0" normalizeH="0" baseline="0" noProof="0" dirty="0">
                <a:ln>
                  <a:noFill/>
                </a:ln>
                <a:solidFill>
                  <a:prstClr val="black"/>
                </a:solidFill>
                <a:effectLst/>
                <a:uLnTx/>
                <a:uFillTx/>
                <a:latin typeface="Arial"/>
                <a:ea typeface="+mn-ea"/>
                <a:cs typeface="+mn-cs"/>
              </a:rPr>
              <a:t>futura capacità di rimborso in condizioni potenzialmente avverse </a:t>
            </a:r>
            <a:r>
              <a:rPr kumimoji="0" lang="it-IT" sz="1400" b="0" i="1" u="none" strike="noStrike" kern="1200" cap="none" spc="0" normalizeH="0" baseline="0" noProof="0" dirty="0">
                <a:ln>
                  <a:noFill/>
                </a:ln>
                <a:solidFill>
                  <a:prstClr val="black"/>
                </a:solidFill>
                <a:effectLst/>
                <a:uLnTx/>
                <a:uFillTx/>
                <a:latin typeface="Arial"/>
                <a:ea typeface="+mn-ea"/>
                <a:cs typeface="+mn-cs"/>
              </a:rPr>
              <a:t>[…]»</a:t>
            </a:r>
          </a:p>
        </p:txBody>
      </p:sp>
      <p:sp>
        <p:nvSpPr>
          <p:cNvPr id="18" name="CasellaDiTesto 17">
            <a:extLst>
              <a:ext uri="{FF2B5EF4-FFF2-40B4-BE49-F238E27FC236}">
                <a16:creationId xmlns:a16="http://schemas.microsoft.com/office/drawing/2014/main" id="{B42065A3-DBC7-4DC5-A1CD-79158DA41D3A}"/>
              </a:ext>
            </a:extLst>
          </p:cNvPr>
          <p:cNvSpPr txBox="1"/>
          <p:nvPr/>
        </p:nvSpPr>
        <p:spPr>
          <a:xfrm>
            <a:off x="4233041" y="3425608"/>
            <a:ext cx="4692210" cy="1384995"/>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400" b="0" i="1" u="none" strike="noStrike" kern="1200" cap="none" spc="0" normalizeH="0" baseline="0" noProof="0" dirty="0">
                <a:ln>
                  <a:noFill/>
                </a:ln>
                <a:solidFill>
                  <a:prstClr val="black"/>
                </a:solidFill>
                <a:effectLst/>
                <a:uLnTx/>
                <a:uFillTx/>
                <a:latin typeface="Arial"/>
                <a:ea typeface="+mn-ea"/>
                <a:cs typeface="+mn-cs"/>
              </a:rPr>
              <a:t>«[…] valutare le </a:t>
            </a:r>
            <a:r>
              <a:rPr kumimoji="0" lang="it-IT" sz="1400" b="1" i="1" u="none" strike="noStrike" kern="1200" cap="none" spc="0" normalizeH="0" baseline="0" noProof="0" dirty="0">
                <a:ln>
                  <a:noFill/>
                </a:ln>
                <a:solidFill>
                  <a:prstClr val="black"/>
                </a:solidFill>
                <a:effectLst/>
                <a:uLnTx/>
                <a:uFillTx/>
                <a:latin typeface="Arial"/>
                <a:ea typeface="+mn-ea"/>
                <a:cs typeface="+mn-cs"/>
              </a:rPr>
              <a:t>conoscenze, l’esperienza e la capacità di gestire le operazioni aziendali</a:t>
            </a:r>
            <a:r>
              <a:rPr kumimoji="0" lang="it-IT" sz="1400" b="0" i="1" u="none" strike="noStrike" kern="1200" cap="none" spc="0" normalizeH="0" baseline="0" noProof="0" dirty="0">
                <a:ln>
                  <a:noFill/>
                </a:ln>
                <a:solidFill>
                  <a:prstClr val="black"/>
                </a:solidFill>
                <a:effectLst/>
                <a:uLnTx/>
                <a:uFillTx/>
                <a:latin typeface="Arial"/>
                <a:ea typeface="+mn-ea"/>
                <a:cs typeface="+mn-cs"/>
              </a:rPr>
              <a:t>, le attività o gli investimenti legati al contratto di prestito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400" b="0" i="1" u="none" strike="noStrike" kern="1200" cap="none" spc="0" normalizeH="0" baseline="0" noProof="0" dirty="0">
                <a:ln>
                  <a:noFill/>
                </a:ln>
                <a:solidFill>
                  <a:prstClr val="black"/>
                </a:solidFill>
                <a:effectLst/>
                <a:uLnTx/>
                <a:uFillTx/>
                <a:latin typeface="Arial"/>
                <a:ea typeface="+mn-ea"/>
                <a:cs typeface="+mn-cs"/>
              </a:rPr>
              <a:t>[…] valutare la </a:t>
            </a:r>
            <a:r>
              <a:rPr kumimoji="0" lang="it-IT" sz="1400" b="1" i="1" u="none" strike="noStrike" kern="1200" cap="none" spc="0" normalizeH="0" baseline="0" noProof="0" dirty="0">
                <a:ln>
                  <a:noFill/>
                </a:ln>
                <a:solidFill>
                  <a:prstClr val="black"/>
                </a:solidFill>
                <a:effectLst/>
                <a:uLnTx/>
                <a:uFillTx/>
                <a:latin typeface="Arial"/>
                <a:ea typeface="+mn-ea"/>
                <a:cs typeface="+mn-cs"/>
              </a:rPr>
              <a:t>fattibilità del piano aziendale </a:t>
            </a:r>
            <a:r>
              <a:rPr kumimoji="0" lang="it-IT" sz="1400" b="0" i="1" u="none" strike="noStrike" kern="1200" cap="none" spc="0" normalizeH="0" baseline="0" noProof="0" dirty="0">
                <a:ln>
                  <a:noFill/>
                </a:ln>
                <a:solidFill>
                  <a:prstClr val="black"/>
                </a:solidFill>
                <a:effectLst/>
                <a:uLnTx/>
                <a:uFillTx/>
                <a:latin typeface="Arial"/>
                <a:ea typeface="+mn-ea"/>
                <a:cs typeface="+mn-cs"/>
              </a:rPr>
              <a:t>e delle relative proiezioni finanziarie, in linea con le specificità del settore in cui opera il cliente»</a:t>
            </a:r>
          </a:p>
        </p:txBody>
      </p:sp>
      <p:sp>
        <p:nvSpPr>
          <p:cNvPr id="19" name="CasellaDiTesto 18">
            <a:extLst>
              <a:ext uri="{FF2B5EF4-FFF2-40B4-BE49-F238E27FC236}">
                <a16:creationId xmlns:a16="http://schemas.microsoft.com/office/drawing/2014/main" id="{A0539F1D-CC8B-452F-BC29-2486CFF8EADC}"/>
              </a:ext>
            </a:extLst>
          </p:cNvPr>
          <p:cNvSpPr txBox="1"/>
          <p:nvPr/>
        </p:nvSpPr>
        <p:spPr>
          <a:xfrm>
            <a:off x="4295321" y="4852938"/>
            <a:ext cx="4629930" cy="1200329"/>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400" b="0" i="1" u="none" strike="noStrike" kern="1200" cap="none" spc="0" normalizeH="0" baseline="0" noProof="0" dirty="0">
                <a:ln>
                  <a:noFill/>
                </a:ln>
                <a:solidFill>
                  <a:srgbClr val="00AE65"/>
                </a:solidFill>
                <a:effectLst/>
                <a:uLnTx/>
                <a:uFillTx/>
                <a:latin typeface="Arial"/>
                <a:ea typeface="+mn-ea"/>
                <a:cs typeface="+mn-cs"/>
              </a:rPr>
              <a:t>«[…] Gli enti dovrebbero valutare </a:t>
            </a:r>
            <a:r>
              <a:rPr kumimoji="0" lang="it-IT" sz="1400" b="1" i="1" u="none" strike="noStrike" kern="1200" cap="none" spc="0" normalizeH="0" baseline="0" noProof="0" dirty="0">
                <a:ln>
                  <a:noFill/>
                </a:ln>
                <a:solidFill>
                  <a:srgbClr val="00AE65"/>
                </a:solidFill>
                <a:effectLst/>
                <a:uLnTx/>
                <a:uFillTx/>
                <a:latin typeface="Arial"/>
                <a:ea typeface="+mn-ea"/>
                <a:cs typeface="+mn-cs"/>
              </a:rPr>
              <a:t>l’esposizione del cliente ai fattori ESG, in particolare ai fattori ambientali </a:t>
            </a:r>
            <a:r>
              <a:rPr kumimoji="0" lang="it-IT" sz="1400" b="0" i="1" u="none" strike="noStrike" kern="1200" cap="none" spc="0" normalizeH="0" baseline="0" noProof="0" dirty="0">
                <a:ln>
                  <a:noFill/>
                </a:ln>
                <a:solidFill>
                  <a:srgbClr val="00AE65"/>
                </a:solidFill>
                <a:effectLst/>
                <a:uLnTx/>
                <a:uFillTx/>
                <a:latin typeface="Arial"/>
                <a:ea typeface="+mn-ea"/>
                <a:cs typeface="+mn-cs"/>
              </a:rPr>
              <a:t>e </a:t>
            </a:r>
            <a:r>
              <a:rPr kumimoji="0" lang="it-IT" sz="1400" b="1" i="1" u="none" strike="noStrike" kern="1200" cap="none" spc="0" normalizeH="0" baseline="0" noProof="0" dirty="0">
                <a:ln>
                  <a:noFill/>
                </a:ln>
                <a:solidFill>
                  <a:srgbClr val="00AE65"/>
                </a:solidFill>
                <a:effectLst/>
                <a:uLnTx/>
                <a:uFillTx/>
                <a:latin typeface="Arial"/>
                <a:ea typeface="+mn-ea"/>
                <a:cs typeface="+mn-cs"/>
              </a:rPr>
              <a:t>all’impatto sul cambiamento climatico</a:t>
            </a:r>
            <a:r>
              <a:rPr kumimoji="0" lang="it-IT" sz="1400" b="0" i="1" u="none" strike="noStrike" kern="1200" cap="none" spc="0" normalizeH="0" baseline="0" noProof="0" dirty="0">
                <a:ln>
                  <a:noFill/>
                </a:ln>
                <a:solidFill>
                  <a:srgbClr val="00AE65"/>
                </a:solidFill>
                <a:effectLst/>
                <a:uLnTx/>
                <a:uFillTx/>
                <a:latin typeface="Arial"/>
                <a:ea typeface="+mn-ea"/>
                <a:cs typeface="+mn-cs"/>
              </a:rPr>
              <a:t>, e </a:t>
            </a:r>
            <a:r>
              <a:rPr kumimoji="0" lang="it-IT" sz="1400" b="1" i="1" u="none" strike="noStrike" kern="1200" cap="none" spc="0" normalizeH="0" baseline="0" noProof="0" dirty="0">
                <a:ln>
                  <a:noFill/>
                </a:ln>
                <a:solidFill>
                  <a:srgbClr val="00AE65"/>
                </a:solidFill>
                <a:effectLst/>
                <a:uLnTx/>
                <a:uFillTx/>
                <a:latin typeface="Arial"/>
                <a:ea typeface="+mn-ea"/>
                <a:cs typeface="+mn-cs"/>
              </a:rPr>
              <a:t>l’adeguatezza delle strategie di mitigazione, come specificate dal cliente</a:t>
            </a:r>
            <a:r>
              <a:rPr kumimoji="0" lang="it-IT" sz="1400" b="0" i="1" u="none" strike="noStrike" kern="1200" cap="none" spc="0" normalizeH="0" baseline="0" noProof="0" dirty="0">
                <a:ln>
                  <a:noFill/>
                </a:ln>
                <a:solidFill>
                  <a:srgbClr val="00AE65"/>
                </a:solidFill>
                <a:effectLst/>
                <a:uLnTx/>
                <a:uFillTx/>
                <a:latin typeface="Arial"/>
                <a:ea typeface="+mn-ea"/>
                <a:cs typeface="+mn-cs"/>
              </a:rPr>
              <a:t> </a:t>
            </a:r>
            <a:r>
              <a:rPr kumimoji="0" lang="it-IT" sz="1600" b="0" i="1" u="none" strike="noStrike" kern="1200" cap="none" spc="0" normalizeH="0" baseline="0" noProof="0" dirty="0">
                <a:ln>
                  <a:noFill/>
                </a:ln>
                <a:solidFill>
                  <a:srgbClr val="00AE65"/>
                </a:solidFill>
                <a:effectLst/>
                <a:uLnTx/>
                <a:uFillTx/>
                <a:latin typeface="Arial"/>
                <a:ea typeface="+mn-ea"/>
                <a:cs typeface="+mn-cs"/>
              </a:rPr>
              <a:t>[…]</a:t>
            </a:r>
          </a:p>
        </p:txBody>
      </p:sp>
      <p:sp>
        <p:nvSpPr>
          <p:cNvPr id="20" name="CasellaDiTesto 19">
            <a:extLst>
              <a:ext uri="{FF2B5EF4-FFF2-40B4-BE49-F238E27FC236}">
                <a16:creationId xmlns:a16="http://schemas.microsoft.com/office/drawing/2014/main" id="{2B478847-C733-4E94-A009-9B57D218A3A9}"/>
              </a:ext>
            </a:extLst>
          </p:cNvPr>
          <p:cNvSpPr txBox="1"/>
          <p:nvPr/>
        </p:nvSpPr>
        <p:spPr>
          <a:xfrm>
            <a:off x="173702" y="993276"/>
            <a:ext cx="8751549" cy="830997"/>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Arial"/>
                <a:ea typeface="+mn-ea"/>
                <a:cs typeface="+mn-cs"/>
              </a:rPr>
              <a:t>«Nel </a:t>
            </a:r>
            <a:r>
              <a:rPr kumimoji="0" lang="it-IT" sz="1600" b="1" i="0" u="none" strike="noStrike" kern="1200" cap="none" spc="0" normalizeH="0" baseline="0" noProof="0" dirty="0">
                <a:ln>
                  <a:noFill/>
                </a:ln>
                <a:solidFill>
                  <a:prstClr val="black"/>
                </a:solidFill>
                <a:effectLst/>
                <a:uLnTx/>
                <a:uFillTx/>
                <a:latin typeface="Arial"/>
                <a:ea typeface="+mn-ea"/>
                <a:cs typeface="+mn-cs"/>
              </a:rPr>
              <a:t>valutare il merito creditizio </a:t>
            </a:r>
            <a:r>
              <a:rPr kumimoji="0" lang="it-IT" sz="1600" b="0" i="0" u="none" strike="noStrike" kern="1200" cap="none" spc="0" normalizeH="0" baseline="0" noProof="0" dirty="0">
                <a:ln>
                  <a:noFill/>
                </a:ln>
                <a:solidFill>
                  <a:prstClr val="black"/>
                </a:solidFill>
                <a:effectLst/>
                <a:uLnTx/>
                <a:uFillTx/>
                <a:latin typeface="Arial"/>
                <a:ea typeface="+mn-ea"/>
                <a:cs typeface="+mn-cs"/>
              </a:rPr>
              <a:t>del cliente, gli enti dovrebbero </a:t>
            </a:r>
            <a:r>
              <a:rPr kumimoji="0" lang="it-IT" sz="1600" b="1" i="0" u="none" strike="noStrike" kern="1200" cap="none" spc="0" normalizeH="0" baseline="0" noProof="0" dirty="0">
                <a:ln>
                  <a:noFill/>
                </a:ln>
                <a:solidFill>
                  <a:prstClr val="black"/>
                </a:solidFill>
                <a:effectLst/>
                <a:uLnTx/>
                <a:uFillTx/>
                <a:latin typeface="Arial"/>
                <a:ea typeface="+mn-ea"/>
                <a:cs typeface="+mn-cs"/>
              </a:rPr>
              <a:t>porre enfasi su una stima realistica e sostenibile del reddito e del flusso di cassa futuro del cliente e non sulla garanzia reale disponibile»</a:t>
            </a:r>
          </a:p>
        </p:txBody>
      </p:sp>
      <p:grpSp>
        <p:nvGrpSpPr>
          <p:cNvPr id="2" name="Gruppo 1">
            <a:extLst>
              <a:ext uri="{FF2B5EF4-FFF2-40B4-BE49-F238E27FC236}">
                <a16:creationId xmlns:a16="http://schemas.microsoft.com/office/drawing/2014/main" id="{BB0D517A-A218-47B9-9F05-011D98B03B63}"/>
              </a:ext>
            </a:extLst>
          </p:cNvPr>
          <p:cNvGrpSpPr/>
          <p:nvPr/>
        </p:nvGrpSpPr>
        <p:grpSpPr>
          <a:xfrm>
            <a:off x="354723" y="2608136"/>
            <a:ext cx="2932387" cy="3122331"/>
            <a:chOff x="354723" y="2644552"/>
            <a:chExt cx="2932387" cy="3085915"/>
          </a:xfrm>
        </p:grpSpPr>
        <p:sp>
          <p:nvSpPr>
            <p:cNvPr id="11" name="Rettangolo con angoli arrotondati 10">
              <a:extLst>
                <a:ext uri="{FF2B5EF4-FFF2-40B4-BE49-F238E27FC236}">
                  <a16:creationId xmlns:a16="http://schemas.microsoft.com/office/drawing/2014/main" id="{D0EC4B4A-0A8C-4D9D-B732-59D405631D62}"/>
                </a:ext>
              </a:extLst>
            </p:cNvPr>
            <p:cNvSpPr/>
            <p:nvPr/>
          </p:nvSpPr>
          <p:spPr>
            <a:xfrm>
              <a:off x="354724" y="2644552"/>
              <a:ext cx="2877207" cy="578399"/>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12" name="CasellaDiTesto 11">
              <a:extLst>
                <a:ext uri="{FF2B5EF4-FFF2-40B4-BE49-F238E27FC236}">
                  <a16:creationId xmlns:a16="http://schemas.microsoft.com/office/drawing/2014/main" id="{ACE93C1C-CC48-4003-8262-EF76F7F5B32F}"/>
                </a:ext>
              </a:extLst>
            </p:cNvPr>
            <p:cNvSpPr txBox="1"/>
            <p:nvPr/>
          </p:nvSpPr>
          <p:spPr>
            <a:xfrm>
              <a:off x="425669" y="2667668"/>
              <a:ext cx="2611445" cy="517118"/>
            </a:xfrm>
            <a:prstGeom prst="rect">
              <a:avLst/>
            </a:prstGeom>
            <a:solidFill>
              <a:schemeClr val="bg1"/>
            </a:solid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srgbClr val="00AE65"/>
                  </a:solidFill>
                  <a:effectLst/>
                  <a:uLnTx/>
                  <a:uFillTx/>
                  <a:latin typeface="Arial"/>
                  <a:ea typeface="+mn-ea"/>
                  <a:cs typeface="+mn-cs"/>
                </a:rPr>
                <a:t>Posizione finanziaria e rischio di credito</a:t>
              </a:r>
            </a:p>
          </p:txBody>
        </p:sp>
        <p:sp>
          <p:nvSpPr>
            <p:cNvPr id="13" name="Rettangolo con angoli arrotondati 12">
              <a:extLst>
                <a:ext uri="{FF2B5EF4-FFF2-40B4-BE49-F238E27FC236}">
                  <a16:creationId xmlns:a16="http://schemas.microsoft.com/office/drawing/2014/main" id="{A54D2AFA-C82B-4A5D-893F-379975888EDD}"/>
                </a:ext>
              </a:extLst>
            </p:cNvPr>
            <p:cNvSpPr/>
            <p:nvPr/>
          </p:nvSpPr>
          <p:spPr>
            <a:xfrm>
              <a:off x="354723" y="3756905"/>
              <a:ext cx="2877207" cy="617866"/>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14" name="Rettangolo con angoli arrotondati 13">
              <a:extLst>
                <a:ext uri="{FF2B5EF4-FFF2-40B4-BE49-F238E27FC236}">
                  <a16:creationId xmlns:a16="http://schemas.microsoft.com/office/drawing/2014/main" id="{D5BCD1BB-D9B1-4742-B7D2-DB9CA42CB67E}"/>
                </a:ext>
              </a:extLst>
            </p:cNvPr>
            <p:cNvSpPr/>
            <p:nvPr/>
          </p:nvSpPr>
          <p:spPr>
            <a:xfrm>
              <a:off x="409903" y="5079707"/>
              <a:ext cx="2877207" cy="650760"/>
            </a:xfrm>
            <a:prstGeom prst="roundRect">
              <a:avLst/>
            </a:prstGeom>
            <a:solidFill>
              <a:srgbClr val="00AE65"/>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15" name="CasellaDiTesto 14">
              <a:extLst>
                <a:ext uri="{FF2B5EF4-FFF2-40B4-BE49-F238E27FC236}">
                  <a16:creationId xmlns:a16="http://schemas.microsoft.com/office/drawing/2014/main" id="{287C1A56-F805-4E8B-924E-A1C958548E19}"/>
                </a:ext>
              </a:extLst>
            </p:cNvPr>
            <p:cNvSpPr txBox="1"/>
            <p:nvPr/>
          </p:nvSpPr>
          <p:spPr>
            <a:xfrm>
              <a:off x="390625" y="3806515"/>
              <a:ext cx="2822027" cy="517118"/>
            </a:xfrm>
            <a:prstGeom prst="rect">
              <a:avLst/>
            </a:prstGeom>
            <a:solidFill>
              <a:schemeClr val="bg1"/>
            </a:solid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srgbClr val="00AE65"/>
                  </a:solidFill>
                  <a:effectLst/>
                  <a:uLnTx/>
                  <a:uFillTx/>
                  <a:latin typeface="Arial"/>
                  <a:ea typeface="+mn-ea"/>
                  <a:cs typeface="+mn-cs"/>
                </a:rPr>
                <a:t>Strategia aziendale 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400" b="1" i="1" u="none" strike="noStrike" kern="1200" cap="none" spc="0" normalizeH="0" baseline="0" noProof="0" dirty="0">
                  <a:ln>
                    <a:noFill/>
                  </a:ln>
                  <a:solidFill>
                    <a:srgbClr val="00AE65"/>
                  </a:solidFill>
                  <a:effectLst/>
                  <a:uLnTx/>
                  <a:uFillTx/>
                  <a:latin typeface="Arial"/>
                  <a:ea typeface="+mn-ea"/>
                  <a:cs typeface="+mn-cs"/>
                </a:rPr>
                <a:t>Modello di Business</a:t>
              </a:r>
            </a:p>
          </p:txBody>
        </p:sp>
        <p:sp>
          <p:nvSpPr>
            <p:cNvPr id="21" name="CasellaDiTesto 20">
              <a:extLst>
                <a:ext uri="{FF2B5EF4-FFF2-40B4-BE49-F238E27FC236}">
                  <a16:creationId xmlns:a16="http://schemas.microsoft.com/office/drawing/2014/main" id="{83C50CDD-05F6-4FD5-BB13-5048DAA15B80}"/>
                </a:ext>
              </a:extLst>
            </p:cNvPr>
            <p:cNvSpPr txBox="1"/>
            <p:nvPr/>
          </p:nvSpPr>
          <p:spPr>
            <a:xfrm>
              <a:off x="422344" y="5122011"/>
              <a:ext cx="2840926" cy="517118"/>
            </a:xfrm>
            <a:prstGeom prst="rect">
              <a:avLst/>
            </a:prstGeom>
            <a:solidFill>
              <a:srgbClr val="00AE65"/>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Arial"/>
                  <a:ea typeface="+mn-ea"/>
                  <a:cs typeface="+mn-cs"/>
                </a:rPr>
                <a:t>Esposizione ai fattori ESG</a:t>
              </a:r>
              <a:br>
                <a:rPr kumimoji="0" lang="it-IT" sz="1400" b="1" i="0" u="none" strike="noStrike" kern="1200" cap="none" spc="0" normalizeH="0" baseline="0" noProof="0" dirty="0">
                  <a:ln>
                    <a:noFill/>
                  </a:ln>
                  <a:solidFill>
                    <a:prstClr val="white"/>
                  </a:solidFill>
                  <a:effectLst/>
                  <a:uLnTx/>
                  <a:uFillTx/>
                  <a:latin typeface="Arial"/>
                  <a:ea typeface="+mn-ea"/>
                  <a:cs typeface="+mn-cs"/>
                </a:rPr>
              </a:br>
              <a:r>
                <a:rPr kumimoji="0" lang="it-IT" sz="1400" b="1" i="1" u="none" strike="noStrike" kern="1200" cap="none" spc="0" normalizeH="0" baseline="0" noProof="0" dirty="0">
                  <a:ln>
                    <a:noFill/>
                  </a:ln>
                  <a:solidFill>
                    <a:prstClr val="white"/>
                  </a:solidFill>
                  <a:effectLst/>
                  <a:uLnTx/>
                  <a:uFillTx/>
                  <a:latin typeface="Arial"/>
                  <a:ea typeface="+mn-ea"/>
                  <a:cs typeface="+mn-cs"/>
                </a:rPr>
                <a:t>(</a:t>
              </a:r>
              <a:r>
                <a:rPr kumimoji="0" lang="it-IT" sz="1400" b="1" i="1" u="none" strike="noStrike" kern="1200" cap="none" spc="0" normalizeH="0" baseline="0" noProof="0" dirty="0" err="1">
                  <a:ln>
                    <a:noFill/>
                  </a:ln>
                  <a:solidFill>
                    <a:prstClr val="white"/>
                  </a:solidFill>
                  <a:effectLst/>
                  <a:uLnTx/>
                  <a:uFillTx/>
                  <a:latin typeface="Arial"/>
                  <a:ea typeface="+mn-ea"/>
                  <a:cs typeface="+mn-cs"/>
                </a:rPr>
                <a:t>Climate</a:t>
              </a:r>
              <a:r>
                <a:rPr kumimoji="0" lang="it-IT" sz="1400" b="1" i="1" u="none" strike="noStrike" kern="1200" cap="none" spc="0" normalizeH="0" baseline="0" noProof="0" dirty="0">
                  <a:ln>
                    <a:noFill/>
                  </a:ln>
                  <a:solidFill>
                    <a:prstClr val="white"/>
                  </a:solidFill>
                  <a:effectLst/>
                  <a:uLnTx/>
                  <a:uFillTx/>
                  <a:latin typeface="Arial"/>
                  <a:ea typeface="+mn-ea"/>
                  <a:cs typeface="+mn-cs"/>
                </a:rPr>
                <a:t> &amp; </a:t>
              </a:r>
              <a:r>
                <a:rPr kumimoji="0" lang="it-IT" sz="1400" b="1" i="1" u="none" strike="noStrike" kern="1200" cap="none" spc="0" normalizeH="0" baseline="0" noProof="0" dirty="0" err="1">
                  <a:ln>
                    <a:noFill/>
                  </a:ln>
                  <a:solidFill>
                    <a:prstClr val="white"/>
                  </a:solidFill>
                  <a:effectLst/>
                  <a:uLnTx/>
                  <a:uFillTx/>
                  <a:latin typeface="Arial"/>
                  <a:ea typeface="+mn-ea"/>
                  <a:cs typeface="+mn-cs"/>
                </a:rPr>
                <a:t>Environmental</a:t>
              </a:r>
              <a:r>
                <a:rPr kumimoji="0" lang="it-IT" sz="1400" b="1" i="1" u="none" strike="noStrike" kern="1200" cap="none" spc="0" normalizeH="0" baseline="0" noProof="0" dirty="0">
                  <a:ln>
                    <a:noFill/>
                  </a:ln>
                  <a:solidFill>
                    <a:prstClr val="white"/>
                  </a:solidFill>
                  <a:effectLst/>
                  <a:uLnTx/>
                  <a:uFillTx/>
                  <a:latin typeface="Arial"/>
                  <a:ea typeface="+mn-ea"/>
                  <a:cs typeface="+mn-cs"/>
                </a:rPr>
                <a:t> Risk)</a:t>
              </a:r>
              <a:endParaRPr kumimoji="0" lang="it-IT" sz="1600" b="0" i="0" u="none" strike="noStrike" kern="1200" cap="none" spc="0" normalizeH="0" baseline="0" noProof="0" dirty="0">
                <a:ln>
                  <a:noFill/>
                </a:ln>
                <a:solidFill>
                  <a:prstClr val="black"/>
                </a:solidFill>
                <a:effectLst/>
                <a:uLnTx/>
                <a:uFillTx/>
                <a:latin typeface="Arial"/>
                <a:ea typeface="+mn-ea"/>
                <a:cs typeface="+mn-cs"/>
              </a:endParaRPr>
            </a:p>
          </p:txBody>
        </p:sp>
      </p:grpSp>
      <p:sp>
        <p:nvSpPr>
          <p:cNvPr id="22" name="Freccia a destra 21">
            <a:extLst>
              <a:ext uri="{FF2B5EF4-FFF2-40B4-BE49-F238E27FC236}">
                <a16:creationId xmlns:a16="http://schemas.microsoft.com/office/drawing/2014/main" id="{208553FB-1C6C-4D6B-BD31-C12848F6AD97}"/>
              </a:ext>
            </a:extLst>
          </p:cNvPr>
          <p:cNvSpPr/>
          <p:nvPr/>
        </p:nvSpPr>
        <p:spPr>
          <a:xfrm>
            <a:off x="3632662" y="2930326"/>
            <a:ext cx="368682" cy="65254"/>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Freccia a destra 22">
            <a:extLst>
              <a:ext uri="{FF2B5EF4-FFF2-40B4-BE49-F238E27FC236}">
                <a16:creationId xmlns:a16="http://schemas.microsoft.com/office/drawing/2014/main" id="{FB2FEA1F-1ABD-4CB5-8BE8-4848BBDA559B}"/>
              </a:ext>
            </a:extLst>
          </p:cNvPr>
          <p:cNvSpPr/>
          <p:nvPr/>
        </p:nvSpPr>
        <p:spPr>
          <a:xfrm>
            <a:off x="3632662" y="4043288"/>
            <a:ext cx="368682" cy="65254"/>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Arial"/>
              <a:ea typeface="+mn-ea"/>
              <a:cs typeface="+mn-cs"/>
            </a:endParaRPr>
          </a:p>
        </p:txBody>
      </p:sp>
      <p:sp>
        <p:nvSpPr>
          <p:cNvPr id="24" name="Freccia a destra 23">
            <a:extLst>
              <a:ext uri="{FF2B5EF4-FFF2-40B4-BE49-F238E27FC236}">
                <a16:creationId xmlns:a16="http://schemas.microsoft.com/office/drawing/2014/main" id="{FB7BA47A-0C74-43FA-94BF-2CE7D939C554}"/>
              </a:ext>
            </a:extLst>
          </p:cNvPr>
          <p:cNvSpPr/>
          <p:nvPr/>
        </p:nvSpPr>
        <p:spPr>
          <a:xfrm>
            <a:off x="3632662" y="5372460"/>
            <a:ext cx="368682" cy="65254"/>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Arial"/>
              <a:ea typeface="+mn-ea"/>
              <a:cs typeface="+mn-cs"/>
            </a:endParaRPr>
          </a:p>
        </p:txBody>
      </p:sp>
      <p:sp>
        <p:nvSpPr>
          <p:cNvPr id="27" name="Google Shape;1775;p90">
            <a:extLst>
              <a:ext uri="{FF2B5EF4-FFF2-40B4-BE49-F238E27FC236}">
                <a16:creationId xmlns:a16="http://schemas.microsoft.com/office/drawing/2014/main" id="{07BBAB83-CBC2-4168-B38C-4E8231B653DA}"/>
              </a:ext>
            </a:extLst>
          </p:cNvPr>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it-IT" sz="1000" b="0" i="0" u="none" strike="noStrike" kern="0" cap="none" spc="0" normalizeH="0" baseline="0" noProof="0">
                <a:ln>
                  <a:noFill/>
                </a:ln>
                <a:solidFill>
                  <a:srgbClr val="005157"/>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32</a:t>
            </a:fld>
            <a:endParaRPr kumimoji="0" sz="1000" b="0" i="0" u="none" strike="noStrike" kern="0" cap="none" spc="0" normalizeH="0" baseline="0" noProof="0" dirty="0">
              <a:ln>
                <a:noFill/>
              </a:ln>
              <a:solidFill>
                <a:srgbClr val="005157"/>
              </a:solidFill>
              <a:effectLst/>
              <a:uLnTx/>
              <a:uFillTx/>
              <a:latin typeface="Arial"/>
              <a:cs typeface="Arial"/>
              <a:sym typeface="Arial"/>
            </a:endParaRPr>
          </a:p>
        </p:txBody>
      </p:sp>
      <p:sp>
        <p:nvSpPr>
          <p:cNvPr id="28" name="Titolo 1">
            <a:extLst>
              <a:ext uri="{FF2B5EF4-FFF2-40B4-BE49-F238E27FC236}">
                <a16:creationId xmlns:a16="http://schemas.microsoft.com/office/drawing/2014/main" id="{E8BF0BD1-5299-4B7B-AA10-8E7E18FF7804}"/>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L="0" marR="0" lvl="0" indent="0" algn="l" defTabSz="457200" rtl="0" eaLnBrk="1" fontAlgn="auto" latinLnBrk="0" hangingPunct="1">
              <a:lnSpc>
                <a:spcPts val="4000"/>
              </a:lnSpc>
              <a:spcBef>
                <a:spcPct val="0"/>
              </a:spcBef>
              <a:spcAft>
                <a:spcPts val="0"/>
              </a:spcAft>
              <a:buClrTx/>
              <a:buSzTx/>
              <a:buFontTx/>
              <a:buNone/>
              <a:tabLst/>
              <a:defRPr/>
            </a:pPr>
            <a:r>
              <a:rPr kumimoji="0" lang="it-IT" sz="2600" b="1" i="0" u="none" strike="noStrike" kern="1200" cap="none" spc="0" normalizeH="0" baseline="0" noProof="0" dirty="0">
                <a:ln>
                  <a:noFill/>
                </a:ln>
                <a:solidFill>
                  <a:srgbClr val="084045"/>
                </a:solidFill>
                <a:effectLst/>
                <a:uLnTx/>
                <a:uFillTx/>
                <a:latin typeface="Arial"/>
                <a:ea typeface="+mj-ea"/>
                <a:cs typeface="Arial"/>
              </a:rPr>
              <a:t>Il ruolo delle banche</a:t>
            </a:r>
          </a:p>
        </p:txBody>
      </p:sp>
    </p:spTree>
    <p:extLst>
      <p:ext uri="{BB962C8B-B14F-4D97-AF65-F5344CB8AC3E}">
        <p14:creationId xmlns:p14="http://schemas.microsoft.com/office/powerpoint/2010/main" val="12172295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92B95ED-12E3-53B4-967B-B7722E2F1419}"/>
              </a:ext>
            </a:extLst>
          </p:cNvPr>
          <p:cNvSpPr>
            <a:spLocks noGrp="1"/>
          </p:cNvSpPr>
          <p:nvPr>
            <p:ph type="body" sz="quarter" idx="10"/>
          </p:nvPr>
        </p:nvSpPr>
        <p:spPr>
          <a:xfrm>
            <a:off x="238066" y="326924"/>
            <a:ext cx="8667868" cy="392415"/>
          </a:xfrm>
        </p:spPr>
        <p:txBody>
          <a:bodyPr/>
          <a:lstStyle/>
          <a:p>
            <a:r>
              <a:rPr lang="it-IT" sz="1950" dirty="0">
                <a:ea typeface="+mj-ea"/>
              </a:rPr>
              <a:t>Ricerca «Finanziare la transizione sostenibile delle PMI»</a:t>
            </a:r>
          </a:p>
        </p:txBody>
      </p:sp>
      <p:sp>
        <p:nvSpPr>
          <p:cNvPr id="3" name="Segnaposto testo 2">
            <a:extLst>
              <a:ext uri="{FF2B5EF4-FFF2-40B4-BE49-F238E27FC236}">
                <a16:creationId xmlns:a16="http://schemas.microsoft.com/office/drawing/2014/main" id="{521A0C61-9C43-E3F4-76AB-026100DC2D44}"/>
              </a:ext>
            </a:extLst>
          </p:cNvPr>
          <p:cNvSpPr>
            <a:spLocks noGrp="1"/>
          </p:cNvSpPr>
          <p:nvPr>
            <p:ph type="body" sz="quarter" idx="11"/>
          </p:nvPr>
        </p:nvSpPr>
        <p:spPr>
          <a:xfrm>
            <a:off x="355037" y="898247"/>
            <a:ext cx="5770621" cy="276999"/>
          </a:xfrm>
        </p:spPr>
        <p:txBody>
          <a:bodyPr/>
          <a:lstStyle/>
          <a:p>
            <a:r>
              <a:rPr lang="it-IT" dirty="0">
                <a:solidFill>
                  <a:srgbClr val="00AE65"/>
                </a:solidFill>
                <a:latin typeface="Arial"/>
                <a:ea typeface="+mj-ea"/>
                <a:cs typeface="Arial"/>
              </a:rPr>
              <a:t>513 aziende intervistate + 7 verticali su banche</a:t>
            </a:r>
          </a:p>
        </p:txBody>
      </p:sp>
      <p:sp>
        <p:nvSpPr>
          <p:cNvPr id="6" name="CasellaDiTesto 5">
            <a:extLst>
              <a:ext uri="{FF2B5EF4-FFF2-40B4-BE49-F238E27FC236}">
                <a16:creationId xmlns:a16="http://schemas.microsoft.com/office/drawing/2014/main" id="{E644CDEE-136B-6C55-1648-43EC0E1610E7}"/>
              </a:ext>
            </a:extLst>
          </p:cNvPr>
          <p:cNvSpPr txBox="1"/>
          <p:nvPr/>
        </p:nvSpPr>
        <p:spPr>
          <a:xfrm>
            <a:off x="238066" y="5610190"/>
            <a:ext cx="8200383" cy="438582"/>
          </a:xfrm>
          <a:prstGeom prst="rect">
            <a:avLst/>
          </a:prstGeom>
          <a:noFill/>
        </p:spPr>
        <p:txBody>
          <a:bodyPr wrap="square">
            <a:spAutoFit/>
          </a:bodyPr>
          <a:lstStyle/>
          <a:p>
            <a:pPr algn="just"/>
            <a:r>
              <a:rPr lang="it-IT" sz="750" dirty="0">
                <a:latin typeface="Open"/>
              </a:rPr>
              <a:t>*Ricerca "Finanziare la transizione sostenibile delle PMI: aziende e operatori finanziari a confronto", realizzata dal Forum per la Finanza Sostenibile in collaborazione con BVA Doxa e Finlombarda. L'indagine ha l'obiettivo di esaminare la percezione e le necessità delle PMI italiane rispetto agli strumenti finanziari ESG e favorire un confronto tra il mondo delle imprese e il settore finanziario, evidenziando i punti di convergenza, le differenze e i possibili scenari futuri.</a:t>
            </a:r>
            <a:endParaRPr lang="it-IT" sz="750" dirty="0"/>
          </a:p>
        </p:txBody>
      </p:sp>
      <p:pic>
        <p:nvPicPr>
          <p:cNvPr id="8" name="Immagine 7">
            <a:extLst>
              <a:ext uri="{FF2B5EF4-FFF2-40B4-BE49-F238E27FC236}">
                <a16:creationId xmlns:a16="http://schemas.microsoft.com/office/drawing/2014/main" id="{7AE32FFF-C615-103B-F492-13B403534D15}"/>
              </a:ext>
            </a:extLst>
          </p:cNvPr>
          <p:cNvPicPr>
            <a:picLocks noChangeAspect="1"/>
          </p:cNvPicPr>
          <p:nvPr/>
        </p:nvPicPr>
        <p:blipFill rotWithShape="1">
          <a:blip r:embed="rId3"/>
          <a:srcRect l="21768" t="17136" r="17317" b="17805"/>
          <a:stretch/>
        </p:blipFill>
        <p:spPr>
          <a:xfrm>
            <a:off x="238066" y="1617208"/>
            <a:ext cx="4487126" cy="2925419"/>
          </a:xfrm>
          <a:prstGeom prst="rect">
            <a:avLst/>
          </a:prstGeom>
        </p:spPr>
      </p:pic>
      <p:pic>
        <p:nvPicPr>
          <p:cNvPr id="10" name="Immagine 9">
            <a:extLst>
              <a:ext uri="{FF2B5EF4-FFF2-40B4-BE49-F238E27FC236}">
                <a16:creationId xmlns:a16="http://schemas.microsoft.com/office/drawing/2014/main" id="{1E65D9C6-D163-D060-AE51-D1C6A1A04674}"/>
              </a:ext>
            </a:extLst>
          </p:cNvPr>
          <p:cNvPicPr>
            <a:picLocks noChangeAspect="1"/>
          </p:cNvPicPr>
          <p:nvPr/>
        </p:nvPicPr>
        <p:blipFill rotWithShape="1">
          <a:blip r:embed="rId4"/>
          <a:srcRect l="21951" t="19587" r="17500" b="14292"/>
          <a:stretch/>
        </p:blipFill>
        <p:spPr>
          <a:xfrm>
            <a:off x="4876540" y="1617207"/>
            <a:ext cx="4183826" cy="2925419"/>
          </a:xfrm>
          <a:prstGeom prst="rect">
            <a:avLst/>
          </a:prstGeom>
        </p:spPr>
      </p:pic>
    </p:spTree>
    <p:extLst>
      <p:ext uri="{BB962C8B-B14F-4D97-AF65-F5344CB8AC3E}">
        <p14:creationId xmlns:p14="http://schemas.microsoft.com/office/powerpoint/2010/main" val="12902485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92B95ED-12E3-53B4-967B-B7722E2F1419}"/>
              </a:ext>
            </a:extLst>
          </p:cNvPr>
          <p:cNvSpPr>
            <a:spLocks noGrp="1"/>
          </p:cNvSpPr>
          <p:nvPr>
            <p:ph type="body" sz="quarter" idx="10"/>
          </p:nvPr>
        </p:nvSpPr>
        <p:spPr>
          <a:xfrm>
            <a:off x="229772" y="260982"/>
            <a:ext cx="7439411" cy="392415"/>
          </a:xfrm>
        </p:spPr>
        <p:txBody>
          <a:bodyPr/>
          <a:lstStyle/>
          <a:p>
            <a:r>
              <a:rPr lang="it-IT" sz="1950" dirty="0">
                <a:ea typeface="+mj-ea"/>
              </a:rPr>
              <a:t>Ricerca «Finanziare la transizione sostenibile delle PMI»</a:t>
            </a:r>
          </a:p>
        </p:txBody>
      </p:sp>
      <p:sp>
        <p:nvSpPr>
          <p:cNvPr id="6" name="CasellaDiTesto 5">
            <a:extLst>
              <a:ext uri="{FF2B5EF4-FFF2-40B4-BE49-F238E27FC236}">
                <a16:creationId xmlns:a16="http://schemas.microsoft.com/office/drawing/2014/main" id="{E644CDEE-136B-6C55-1648-43EC0E1610E7}"/>
              </a:ext>
            </a:extLst>
          </p:cNvPr>
          <p:cNvSpPr txBox="1"/>
          <p:nvPr/>
        </p:nvSpPr>
        <p:spPr>
          <a:xfrm>
            <a:off x="229772" y="5574820"/>
            <a:ext cx="8200383" cy="438582"/>
          </a:xfrm>
          <a:prstGeom prst="rect">
            <a:avLst/>
          </a:prstGeom>
          <a:noFill/>
        </p:spPr>
        <p:txBody>
          <a:bodyPr wrap="square">
            <a:spAutoFit/>
          </a:bodyPr>
          <a:lstStyle/>
          <a:p>
            <a:pPr algn="just"/>
            <a:r>
              <a:rPr lang="it-IT" sz="750" dirty="0">
                <a:latin typeface="Open"/>
              </a:rPr>
              <a:t>*Ricerca "Finanziare la transizione sostenibile delle PMI: aziende e operatori finanziari a confronto", realizzata dal Forum per la Finanza Sostenibile in collaborazione con BVA Doxa e Finlombarda. L'indagine ha l'obiettivo di esaminare la percezione e le necessità delle PMI italiane rispetto agli strumenti finanziari ESG e favorire un confronto tra il mondo delle imprese e il settore finanziario, evidenziando i punti di convergenza, le differenze e i possibili scenari futuri.</a:t>
            </a:r>
            <a:endParaRPr lang="it-IT" sz="750" dirty="0"/>
          </a:p>
        </p:txBody>
      </p:sp>
      <p:pic>
        <p:nvPicPr>
          <p:cNvPr id="5" name="Immagine 4">
            <a:extLst>
              <a:ext uri="{FF2B5EF4-FFF2-40B4-BE49-F238E27FC236}">
                <a16:creationId xmlns:a16="http://schemas.microsoft.com/office/drawing/2014/main" id="{09B5D241-86F8-207E-78E2-CB3F21AF9950}"/>
              </a:ext>
            </a:extLst>
          </p:cNvPr>
          <p:cNvPicPr>
            <a:picLocks noChangeAspect="1"/>
          </p:cNvPicPr>
          <p:nvPr/>
        </p:nvPicPr>
        <p:blipFill rotWithShape="1">
          <a:blip r:embed="rId3"/>
          <a:srcRect l="17470" t="27943" r="17591" b="14675"/>
          <a:stretch/>
        </p:blipFill>
        <p:spPr>
          <a:xfrm>
            <a:off x="229772" y="2364916"/>
            <a:ext cx="4453740" cy="2402714"/>
          </a:xfrm>
          <a:prstGeom prst="rect">
            <a:avLst/>
          </a:prstGeom>
        </p:spPr>
      </p:pic>
      <p:pic>
        <p:nvPicPr>
          <p:cNvPr id="9" name="Immagine 8">
            <a:extLst>
              <a:ext uri="{FF2B5EF4-FFF2-40B4-BE49-F238E27FC236}">
                <a16:creationId xmlns:a16="http://schemas.microsoft.com/office/drawing/2014/main" id="{9487FAD8-D947-588E-4A96-57A1FDFF4931}"/>
              </a:ext>
            </a:extLst>
          </p:cNvPr>
          <p:cNvPicPr>
            <a:picLocks noChangeAspect="1"/>
          </p:cNvPicPr>
          <p:nvPr/>
        </p:nvPicPr>
        <p:blipFill rotWithShape="1">
          <a:blip r:embed="rId4"/>
          <a:srcRect l="21767" t="17470" r="17317" b="17805"/>
          <a:stretch/>
        </p:blipFill>
        <p:spPr>
          <a:xfrm>
            <a:off x="4758783" y="1949895"/>
            <a:ext cx="4240252" cy="3101286"/>
          </a:xfrm>
          <a:prstGeom prst="rect">
            <a:avLst/>
          </a:prstGeom>
        </p:spPr>
      </p:pic>
      <p:sp>
        <p:nvSpPr>
          <p:cNvPr id="8" name="Segnaposto testo 2">
            <a:extLst>
              <a:ext uri="{FF2B5EF4-FFF2-40B4-BE49-F238E27FC236}">
                <a16:creationId xmlns:a16="http://schemas.microsoft.com/office/drawing/2014/main" id="{0A917E9F-BE55-2BBE-2714-8AECBDB82378}"/>
              </a:ext>
            </a:extLst>
          </p:cNvPr>
          <p:cNvSpPr>
            <a:spLocks noGrp="1"/>
          </p:cNvSpPr>
          <p:nvPr>
            <p:ph type="body" sz="quarter" idx="11"/>
          </p:nvPr>
        </p:nvSpPr>
        <p:spPr>
          <a:xfrm>
            <a:off x="321787" y="842145"/>
            <a:ext cx="5770621" cy="276999"/>
          </a:xfrm>
        </p:spPr>
        <p:txBody>
          <a:bodyPr/>
          <a:lstStyle/>
          <a:p>
            <a:r>
              <a:rPr lang="it-IT" dirty="0">
                <a:solidFill>
                  <a:srgbClr val="00AE65"/>
                </a:solidFill>
                <a:latin typeface="Arial"/>
                <a:ea typeface="+mj-ea"/>
                <a:cs typeface="Arial"/>
              </a:rPr>
              <a:t>513 aziende intervistate + 7 verticali su banche</a:t>
            </a:r>
          </a:p>
        </p:txBody>
      </p:sp>
    </p:spTree>
    <p:extLst>
      <p:ext uri="{BB962C8B-B14F-4D97-AF65-F5344CB8AC3E}">
        <p14:creationId xmlns:p14="http://schemas.microsoft.com/office/powerpoint/2010/main" val="25213892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92B95ED-12E3-53B4-967B-B7722E2F1419}"/>
              </a:ext>
            </a:extLst>
          </p:cNvPr>
          <p:cNvSpPr>
            <a:spLocks noGrp="1"/>
          </p:cNvSpPr>
          <p:nvPr>
            <p:ph type="body" sz="quarter" idx="10"/>
          </p:nvPr>
        </p:nvSpPr>
        <p:spPr>
          <a:xfrm>
            <a:off x="313475" y="441751"/>
            <a:ext cx="7439411" cy="392415"/>
          </a:xfrm>
        </p:spPr>
        <p:txBody>
          <a:bodyPr/>
          <a:lstStyle/>
          <a:p>
            <a:r>
              <a:rPr lang="it-IT" sz="1950" dirty="0">
                <a:ea typeface="+mj-ea"/>
              </a:rPr>
              <a:t>Ricerca «Finanziare la transizione sostenibile delle PMI»</a:t>
            </a:r>
          </a:p>
        </p:txBody>
      </p:sp>
      <p:sp>
        <p:nvSpPr>
          <p:cNvPr id="6" name="CasellaDiTesto 5">
            <a:extLst>
              <a:ext uri="{FF2B5EF4-FFF2-40B4-BE49-F238E27FC236}">
                <a16:creationId xmlns:a16="http://schemas.microsoft.com/office/drawing/2014/main" id="{E644CDEE-136B-6C55-1648-43EC0E1610E7}"/>
              </a:ext>
            </a:extLst>
          </p:cNvPr>
          <p:cNvSpPr txBox="1"/>
          <p:nvPr/>
        </p:nvSpPr>
        <p:spPr>
          <a:xfrm>
            <a:off x="313475" y="5610881"/>
            <a:ext cx="8200383" cy="438582"/>
          </a:xfrm>
          <a:prstGeom prst="rect">
            <a:avLst/>
          </a:prstGeom>
          <a:noFill/>
        </p:spPr>
        <p:txBody>
          <a:bodyPr wrap="square">
            <a:spAutoFit/>
          </a:bodyPr>
          <a:lstStyle/>
          <a:p>
            <a:pPr algn="just"/>
            <a:r>
              <a:rPr lang="it-IT" sz="750" dirty="0">
                <a:latin typeface="Open"/>
              </a:rPr>
              <a:t>*Ricerca "Finanziare la transizione sostenibile delle PMI: aziende e operatori finanziari a confronto", realizzata dal Forum per la Finanza Sostenibile in collaborazione con BVA Doxa e Finlombarda. L'indagine ha l'obiettivo di esaminare la percezione e le necessità delle PMI italiane rispetto agli strumenti finanziari ESG e favorire un confronto tra il mondo delle imprese e il settore finanziario, evidenziando i punti di convergenza, le differenze e i possibili scenari futuri.</a:t>
            </a:r>
            <a:endParaRPr lang="it-IT" sz="750" dirty="0"/>
          </a:p>
        </p:txBody>
      </p:sp>
      <p:pic>
        <p:nvPicPr>
          <p:cNvPr id="7" name="Immagine 6">
            <a:extLst>
              <a:ext uri="{FF2B5EF4-FFF2-40B4-BE49-F238E27FC236}">
                <a16:creationId xmlns:a16="http://schemas.microsoft.com/office/drawing/2014/main" id="{0780FB4B-1426-4DF1-8ADC-47E83587F1AC}"/>
              </a:ext>
            </a:extLst>
          </p:cNvPr>
          <p:cNvPicPr>
            <a:picLocks noChangeAspect="1"/>
          </p:cNvPicPr>
          <p:nvPr/>
        </p:nvPicPr>
        <p:blipFill rotWithShape="1">
          <a:blip r:embed="rId3"/>
          <a:srcRect l="16189" t="26000" r="17134" b="6880"/>
          <a:stretch/>
        </p:blipFill>
        <p:spPr>
          <a:xfrm>
            <a:off x="313475" y="1902677"/>
            <a:ext cx="4119135" cy="3052646"/>
          </a:xfrm>
          <a:prstGeom prst="rect">
            <a:avLst/>
          </a:prstGeom>
        </p:spPr>
      </p:pic>
      <p:pic>
        <p:nvPicPr>
          <p:cNvPr id="10" name="Immagine 9">
            <a:extLst>
              <a:ext uri="{FF2B5EF4-FFF2-40B4-BE49-F238E27FC236}">
                <a16:creationId xmlns:a16="http://schemas.microsoft.com/office/drawing/2014/main" id="{FA2B6A82-C79C-ADDF-BD16-F2BA7B9E14CD}"/>
              </a:ext>
            </a:extLst>
          </p:cNvPr>
          <p:cNvPicPr>
            <a:picLocks noChangeAspect="1"/>
          </p:cNvPicPr>
          <p:nvPr/>
        </p:nvPicPr>
        <p:blipFill rotWithShape="1">
          <a:blip r:embed="rId4"/>
          <a:srcRect l="21220" t="23157" r="17317" b="10681"/>
          <a:stretch/>
        </p:blipFill>
        <p:spPr>
          <a:xfrm>
            <a:off x="4507408" y="1902678"/>
            <a:ext cx="4474900" cy="3052646"/>
          </a:xfrm>
          <a:prstGeom prst="rect">
            <a:avLst/>
          </a:prstGeom>
        </p:spPr>
      </p:pic>
      <p:sp>
        <p:nvSpPr>
          <p:cNvPr id="8" name="Segnaposto testo 2">
            <a:extLst>
              <a:ext uri="{FF2B5EF4-FFF2-40B4-BE49-F238E27FC236}">
                <a16:creationId xmlns:a16="http://schemas.microsoft.com/office/drawing/2014/main" id="{99226880-93B3-1FE5-A632-686D053F2F4E}"/>
              </a:ext>
            </a:extLst>
          </p:cNvPr>
          <p:cNvSpPr>
            <a:spLocks noGrp="1"/>
          </p:cNvSpPr>
          <p:nvPr>
            <p:ph type="body" sz="quarter" idx="11"/>
          </p:nvPr>
        </p:nvSpPr>
        <p:spPr>
          <a:xfrm>
            <a:off x="313475" y="970120"/>
            <a:ext cx="5770621" cy="276999"/>
          </a:xfrm>
        </p:spPr>
        <p:txBody>
          <a:bodyPr/>
          <a:lstStyle/>
          <a:p>
            <a:r>
              <a:rPr lang="it-IT" dirty="0">
                <a:solidFill>
                  <a:srgbClr val="00AE65"/>
                </a:solidFill>
                <a:latin typeface="Arial"/>
                <a:ea typeface="+mj-ea"/>
                <a:cs typeface="Arial"/>
              </a:rPr>
              <a:t>513 aziende intervistate + 7 verticali su banche</a:t>
            </a:r>
          </a:p>
        </p:txBody>
      </p:sp>
    </p:spTree>
    <p:extLst>
      <p:ext uri="{BB962C8B-B14F-4D97-AF65-F5344CB8AC3E}">
        <p14:creationId xmlns:p14="http://schemas.microsoft.com/office/powerpoint/2010/main" val="6593479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D8AB4182-6F09-E3A6-6E70-F1531130ECF0}"/>
              </a:ext>
            </a:extLst>
          </p:cNvPr>
          <p:cNvSpPr>
            <a:spLocks noGrp="1"/>
          </p:cNvSpPr>
          <p:nvPr>
            <p:ph type="body" sz="quarter" idx="14"/>
          </p:nvPr>
        </p:nvSpPr>
        <p:spPr>
          <a:xfrm>
            <a:off x="901800" y="6336892"/>
            <a:ext cx="3103426" cy="165045"/>
          </a:xfrm>
        </p:spPr>
        <p:txBody>
          <a:bodyPr/>
          <a:lstStyle/>
          <a:p>
            <a:endParaRPr lang="it-IT"/>
          </a:p>
        </p:txBody>
      </p:sp>
      <p:pic>
        <p:nvPicPr>
          <p:cNvPr id="6" name="Immagine 5">
            <a:extLst>
              <a:ext uri="{FF2B5EF4-FFF2-40B4-BE49-F238E27FC236}">
                <a16:creationId xmlns:a16="http://schemas.microsoft.com/office/drawing/2014/main" id="{872F8158-4B90-D7A5-5623-99B997E9CF79}"/>
              </a:ext>
            </a:extLst>
          </p:cNvPr>
          <p:cNvPicPr>
            <a:picLocks noChangeAspect="1"/>
          </p:cNvPicPr>
          <p:nvPr/>
        </p:nvPicPr>
        <p:blipFill>
          <a:blip r:embed="rId2"/>
          <a:stretch>
            <a:fillRect/>
          </a:stretch>
        </p:blipFill>
        <p:spPr>
          <a:xfrm>
            <a:off x="195675" y="1299775"/>
            <a:ext cx="4706708" cy="4258450"/>
          </a:xfrm>
          <a:prstGeom prst="rect">
            <a:avLst/>
          </a:prstGeom>
        </p:spPr>
      </p:pic>
      <p:pic>
        <p:nvPicPr>
          <p:cNvPr id="8" name="Immagine 7">
            <a:extLst>
              <a:ext uri="{FF2B5EF4-FFF2-40B4-BE49-F238E27FC236}">
                <a16:creationId xmlns:a16="http://schemas.microsoft.com/office/drawing/2014/main" id="{67A71732-3C4B-4B87-8FB3-E4C0A5DE9BFF}"/>
              </a:ext>
            </a:extLst>
          </p:cNvPr>
          <p:cNvPicPr>
            <a:picLocks noChangeAspect="1"/>
          </p:cNvPicPr>
          <p:nvPr/>
        </p:nvPicPr>
        <p:blipFill>
          <a:blip r:embed="rId3"/>
          <a:stretch>
            <a:fillRect/>
          </a:stretch>
        </p:blipFill>
        <p:spPr>
          <a:xfrm>
            <a:off x="4994790" y="1282100"/>
            <a:ext cx="3143370" cy="2322037"/>
          </a:xfrm>
          <a:prstGeom prst="rect">
            <a:avLst/>
          </a:prstGeom>
        </p:spPr>
      </p:pic>
      <p:pic>
        <p:nvPicPr>
          <p:cNvPr id="12" name="Immagine 11">
            <a:extLst>
              <a:ext uri="{FF2B5EF4-FFF2-40B4-BE49-F238E27FC236}">
                <a16:creationId xmlns:a16="http://schemas.microsoft.com/office/drawing/2014/main" id="{8A4E8E2C-C3A4-C7E0-F955-497A3FE873B9}"/>
              </a:ext>
            </a:extLst>
          </p:cNvPr>
          <p:cNvPicPr>
            <a:picLocks noChangeAspect="1"/>
          </p:cNvPicPr>
          <p:nvPr/>
        </p:nvPicPr>
        <p:blipFill>
          <a:blip r:embed="rId4"/>
          <a:stretch>
            <a:fillRect/>
          </a:stretch>
        </p:blipFill>
        <p:spPr>
          <a:xfrm>
            <a:off x="5091945" y="3670638"/>
            <a:ext cx="3611480" cy="2596750"/>
          </a:xfrm>
          <a:prstGeom prst="rect">
            <a:avLst/>
          </a:prstGeom>
        </p:spPr>
      </p:pic>
      <p:sp>
        <p:nvSpPr>
          <p:cNvPr id="9" name="Segnaposto testo 1">
            <a:extLst>
              <a:ext uri="{FF2B5EF4-FFF2-40B4-BE49-F238E27FC236}">
                <a16:creationId xmlns:a16="http://schemas.microsoft.com/office/drawing/2014/main" id="{0C190363-6B5F-4D4F-BA58-925248E975E3}"/>
              </a:ext>
            </a:extLst>
          </p:cNvPr>
          <p:cNvSpPr>
            <a:spLocks noGrp="1"/>
          </p:cNvSpPr>
          <p:nvPr>
            <p:ph type="body" sz="quarter" idx="10"/>
          </p:nvPr>
        </p:nvSpPr>
        <p:spPr>
          <a:xfrm>
            <a:off x="378555" y="429695"/>
            <a:ext cx="7439411" cy="392415"/>
          </a:xfrm>
        </p:spPr>
        <p:txBody>
          <a:bodyPr/>
          <a:lstStyle/>
          <a:p>
            <a:r>
              <a:rPr lang="it-IT" sz="1950" dirty="0">
                <a:ea typeface="+mj-ea"/>
              </a:rPr>
              <a:t>Ricerca «Finanziare la transizione sostenibile delle PMI»</a:t>
            </a:r>
          </a:p>
        </p:txBody>
      </p:sp>
    </p:spTree>
    <p:extLst>
      <p:ext uri="{BB962C8B-B14F-4D97-AF65-F5344CB8AC3E}">
        <p14:creationId xmlns:p14="http://schemas.microsoft.com/office/powerpoint/2010/main" val="33310131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D8AB4182-6F09-E3A6-6E70-F1531130ECF0}"/>
              </a:ext>
            </a:extLst>
          </p:cNvPr>
          <p:cNvSpPr>
            <a:spLocks noGrp="1"/>
          </p:cNvSpPr>
          <p:nvPr>
            <p:ph type="body" sz="quarter" idx="14"/>
          </p:nvPr>
        </p:nvSpPr>
        <p:spPr>
          <a:xfrm>
            <a:off x="901800" y="6336892"/>
            <a:ext cx="3103426" cy="165045"/>
          </a:xfrm>
        </p:spPr>
        <p:txBody>
          <a:bodyPr/>
          <a:lstStyle/>
          <a:p>
            <a:endParaRPr lang="it-IT"/>
          </a:p>
        </p:txBody>
      </p:sp>
      <p:pic>
        <p:nvPicPr>
          <p:cNvPr id="10" name="Immagine 9">
            <a:extLst>
              <a:ext uri="{FF2B5EF4-FFF2-40B4-BE49-F238E27FC236}">
                <a16:creationId xmlns:a16="http://schemas.microsoft.com/office/drawing/2014/main" id="{05A3C9CE-D8D8-6691-EEB5-A62C44BEC4E5}"/>
              </a:ext>
            </a:extLst>
          </p:cNvPr>
          <p:cNvPicPr>
            <a:picLocks noChangeAspect="1"/>
          </p:cNvPicPr>
          <p:nvPr/>
        </p:nvPicPr>
        <p:blipFill>
          <a:blip r:embed="rId2"/>
          <a:stretch>
            <a:fillRect/>
          </a:stretch>
        </p:blipFill>
        <p:spPr>
          <a:xfrm>
            <a:off x="413227" y="1197844"/>
            <a:ext cx="3103425" cy="4313529"/>
          </a:xfrm>
          <a:prstGeom prst="rect">
            <a:avLst/>
          </a:prstGeom>
        </p:spPr>
      </p:pic>
      <p:pic>
        <p:nvPicPr>
          <p:cNvPr id="6" name="Immagine 5">
            <a:extLst>
              <a:ext uri="{FF2B5EF4-FFF2-40B4-BE49-F238E27FC236}">
                <a16:creationId xmlns:a16="http://schemas.microsoft.com/office/drawing/2014/main" id="{9E7875DC-A218-E8D3-E0AB-804A3A9D2FFC}"/>
              </a:ext>
            </a:extLst>
          </p:cNvPr>
          <p:cNvPicPr>
            <a:picLocks noChangeAspect="1"/>
          </p:cNvPicPr>
          <p:nvPr/>
        </p:nvPicPr>
        <p:blipFill>
          <a:blip r:embed="rId3"/>
          <a:stretch>
            <a:fillRect/>
          </a:stretch>
        </p:blipFill>
        <p:spPr>
          <a:xfrm>
            <a:off x="4333651" y="1197844"/>
            <a:ext cx="3729694" cy="4462312"/>
          </a:xfrm>
          <a:prstGeom prst="rect">
            <a:avLst/>
          </a:prstGeom>
        </p:spPr>
      </p:pic>
      <p:sp>
        <p:nvSpPr>
          <p:cNvPr id="7" name="Segnaposto testo 1">
            <a:extLst>
              <a:ext uri="{FF2B5EF4-FFF2-40B4-BE49-F238E27FC236}">
                <a16:creationId xmlns:a16="http://schemas.microsoft.com/office/drawing/2014/main" id="{C7CAEE4E-2259-4C15-9176-0DF070F47032}"/>
              </a:ext>
            </a:extLst>
          </p:cNvPr>
          <p:cNvSpPr>
            <a:spLocks noGrp="1"/>
          </p:cNvSpPr>
          <p:nvPr>
            <p:ph type="body" sz="quarter" idx="10"/>
          </p:nvPr>
        </p:nvSpPr>
        <p:spPr>
          <a:xfrm>
            <a:off x="313475" y="356063"/>
            <a:ext cx="7439411" cy="392415"/>
          </a:xfrm>
        </p:spPr>
        <p:txBody>
          <a:bodyPr/>
          <a:lstStyle/>
          <a:p>
            <a:r>
              <a:rPr lang="it-IT" sz="1950" dirty="0">
                <a:ea typeface="+mj-ea"/>
              </a:rPr>
              <a:t>Ricerca «Finanziare la transizione sostenibile delle PMI»</a:t>
            </a:r>
          </a:p>
        </p:txBody>
      </p:sp>
    </p:spTree>
    <p:extLst>
      <p:ext uri="{BB962C8B-B14F-4D97-AF65-F5344CB8AC3E}">
        <p14:creationId xmlns:p14="http://schemas.microsoft.com/office/powerpoint/2010/main" val="1148671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D8AB4182-6F09-E3A6-6E70-F1531130ECF0}"/>
              </a:ext>
            </a:extLst>
          </p:cNvPr>
          <p:cNvSpPr>
            <a:spLocks noGrp="1"/>
          </p:cNvSpPr>
          <p:nvPr>
            <p:ph type="body" sz="quarter" idx="14"/>
          </p:nvPr>
        </p:nvSpPr>
        <p:spPr>
          <a:xfrm>
            <a:off x="901800" y="6336892"/>
            <a:ext cx="3103426" cy="165045"/>
          </a:xfrm>
        </p:spPr>
        <p:txBody>
          <a:bodyPr/>
          <a:lstStyle/>
          <a:p>
            <a:endParaRPr lang="it-IT"/>
          </a:p>
        </p:txBody>
      </p:sp>
      <p:pic>
        <p:nvPicPr>
          <p:cNvPr id="6" name="Immagine 5">
            <a:extLst>
              <a:ext uri="{FF2B5EF4-FFF2-40B4-BE49-F238E27FC236}">
                <a16:creationId xmlns:a16="http://schemas.microsoft.com/office/drawing/2014/main" id="{499F2CF3-CE53-0B22-BC0B-60979F57B200}"/>
              </a:ext>
            </a:extLst>
          </p:cNvPr>
          <p:cNvPicPr>
            <a:picLocks noChangeAspect="1"/>
          </p:cNvPicPr>
          <p:nvPr/>
        </p:nvPicPr>
        <p:blipFill>
          <a:blip r:embed="rId2"/>
          <a:stretch>
            <a:fillRect/>
          </a:stretch>
        </p:blipFill>
        <p:spPr>
          <a:xfrm>
            <a:off x="410829" y="1186853"/>
            <a:ext cx="3594397" cy="4698557"/>
          </a:xfrm>
          <a:prstGeom prst="rect">
            <a:avLst/>
          </a:prstGeom>
        </p:spPr>
      </p:pic>
      <p:pic>
        <p:nvPicPr>
          <p:cNvPr id="8" name="Immagine 7">
            <a:extLst>
              <a:ext uri="{FF2B5EF4-FFF2-40B4-BE49-F238E27FC236}">
                <a16:creationId xmlns:a16="http://schemas.microsoft.com/office/drawing/2014/main" id="{14F2BA0B-0920-9BA7-9F05-E02C38AF4936}"/>
              </a:ext>
            </a:extLst>
          </p:cNvPr>
          <p:cNvPicPr>
            <a:picLocks noChangeAspect="1"/>
          </p:cNvPicPr>
          <p:nvPr/>
        </p:nvPicPr>
        <p:blipFill>
          <a:blip r:embed="rId3"/>
          <a:stretch>
            <a:fillRect/>
          </a:stretch>
        </p:blipFill>
        <p:spPr>
          <a:xfrm>
            <a:off x="4196915" y="1186853"/>
            <a:ext cx="4469852" cy="4203790"/>
          </a:xfrm>
          <a:prstGeom prst="rect">
            <a:avLst/>
          </a:prstGeom>
        </p:spPr>
      </p:pic>
      <p:sp>
        <p:nvSpPr>
          <p:cNvPr id="7" name="Segnaposto testo 1">
            <a:extLst>
              <a:ext uri="{FF2B5EF4-FFF2-40B4-BE49-F238E27FC236}">
                <a16:creationId xmlns:a16="http://schemas.microsoft.com/office/drawing/2014/main" id="{E32F5DE4-A496-44C9-9F7D-63793B7CA447}"/>
              </a:ext>
            </a:extLst>
          </p:cNvPr>
          <p:cNvSpPr>
            <a:spLocks noGrp="1"/>
          </p:cNvSpPr>
          <p:nvPr>
            <p:ph type="body" sz="quarter" idx="10"/>
          </p:nvPr>
        </p:nvSpPr>
        <p:spPr>
          <a:xfrm>
            <a:off x="222501" y="356063"/>
            <a:ext cx="7439411" cy="392415"/>
          </a:xfrm>
        </p:spPr>
        <p:txBody>
          <a:bodyPr/>
          <a:lstStyle/>
          <a:p>
            <a:r>
              <a:rPr lang="it-IT" sz="1950" dirty="0">
                <a:ea typeface="+mj-ea"/>
              </a:rPr>
              <a:t>Ricerca «Finanziare la transizione sostenibile delle PMI»</a:t>
            </a:r>
          </a:p>
        </p:txBody>
      </p:sp>
    </p:spTree>
    <p:extLst>
      <p:ext uri="{BB962C8B-B14F-4D97-AF65-F5344CB8AC3E}">
        <p14:creationId xmlns:p14="http://schemas.microsoft.com/office/powerpoint/2010/main" val="37545802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81EEEF9F-1CBA-2247-45B7-E66BA1335D1C}"/>
              </a:ext>
            </a:extLst>
          </p:cNvPr>
          <p:cNvPicPr>
            <a:picLocks noChangeAspect="1"/>
          </p:cNvPicPr>
          <p:nvPr/>
        </p:nvPicPr>
        <p:blipFill>
          <a:blip r:embed="rId2"/>
          <a:stretch>
            <a:fillRect/>
          </a:stretch>
        </p:blipFill>
        <p:spPr>
          <a:xfrm>
            <a:off x="365736" y="933186"/>
            <a:ext cx="3798940" cy="5067565"/>
          </a:xfrm>
          <a:prstGeom prst="rect">
            <a:avLst/>
          </a:prstGeom>
        </p:spPr>
      </p:pic>
      <p:pic>
        <p:nvPicPr>
          <p:cNvPr id="8" name="Immagine 7">
            <a:extLst>
              <a:ext uri="{FF2B5EF4-FFF2-40B4-BE49-F238E27FC236}">
                <a16:creationId xmlns:a16="http://schemas.microsoft.com/office/drawing/2014/main" id="{3F13538E-C8F8-DF4F-0A7F-E42032833C3E}"/>
              </a:ext>
            </a:extLst>
          </p:cNvPr>
          <p:cNvPicPr>
            <a:picLocks noChangeAspect="1"/>
          </p:cNvPicPr>
          <p:nvPr/>
        </p:nvPicPr>
        <p:blipFill>
          <a:blip r:embed="rId3"/>
          <a:stretch>
            <a:fillRect/>
          </a:stretch>
        </p:blipFill>
        <p:spPr>
          <a:xfrm>
            <a:off x="4438996" y="2475446"/>
            <a:ext cx="4545121" cy="1297327"/>
          </a:xfrm>
          <a:prstGeom prst="rect">
            <a:avLst/>
          </a:prstGeom>
        </p:spPr>
      </p:pic>
      <p:sp>
        <p:nvSpPr>
          <p:cNvPr id="7" name="Segnaposto testo 1">
            <a:extLst>
              <a:ext uri="{FF2B5EF4-FFF2-40B4-BE49-F238E27FC236}">
                <a16:creationId xmlns:a16="http://schemas.microsoft.com/office/drawing/2014/main" id="{9006CA42-5B2F-4FB0-BAAF-5B8C5DDCFCE5}"/>
              </a:ext>
            </a:extLst>
          </p:cNvPr>
          <p:cNvSpPr>
            <a:spLocks noGrp="1"/>
          </p:cNvSpPr>
          <p:nvPr>
            <p:ph type="body" sz="quarter" idx="10"/>
          </p:nvPr>
        </p:nvSpPr>
        <p:spPr>
          <a:xfrm>
            <a:off x="305162" y="265329"/>
            <a:ext cx="7439411" cy="392415"/>
          </a:xfrm>
        </p:spPr>
        <p:txBody>
          <a:bodyPr/>
          <a:lstStyle/>
          <a:p>
            <a:r>
              <a:rPr lang="it-IT" sz="1950" dirty="0">
                <a:ea typeface="+mj-ea"/>
              </a:rPr>
              <a:t>Ricerca «Finanziare la transizione sostenibile delle PMI»</a:t>
            </a:r>
          </a:p>
        </p:txBody>
      </p:sp>
    </p:spTree>
    <p:extLst>
      <p:ext uri="{BB962C8B-B14F-4D97-AF65-F5344CB8AC3E}">
        <p14:creationId xmlns:p14="http://schemas.microsoft.com/office/powerpoint/2010/main" val="1129967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230;p8">
            <a:extLst>
              <a:ext uri="{FF2B5EF4-FFF2-40B4-BE49-F238E27FC236}">
                <a16:creationId xmlns:a16="http://schemas.microsoft.com/office/drawing/2014/main" id="{F5EA7064-D954-4F96-BAE8-B3A96213C5F7}"/>
              </a:ext>
            </a:extLst>
          </p:cNvPr>
          <p:cNvSpPr txBox="1">
            <a:spLocks/>
          </p:cNvSpPr>
          <p:nvPr/>
        </p:nvSpPr>
        <p:spPr>
          <a:xfrm>
            <a:off x="250272" y="73228"/>
            <a:ext cx="4321728" cy="60939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42857"/>
              </a:lnSpc>
              <a:spcBef>
                <a:spcPts val="0"/>
              </a:spcBef>
              <a:spcAft>
                <a:spcPts val="0"/>
              </a:spcAft>
              <a:buClr>
                <a:schemeClr val="dk2"/>
              </a:buClr>
              <a:buSzPts val="2800"/>
              <a:buFont typeface="Arial"/>
              <a:buNone/>
              <a:defRPr sz="2800" b="1"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2600" b="1" i="0" u="none" strike="noStrike" kern="0" cap="none" spc="0" normalizeH="0" baseline="0" noProof="0" dirty="0">
                <a:ln>
                  <a:noFill/>
                </a:ln>
                <a:solidFill>
                  <a:srgbClr val="005157"/>
                </a:solidFill>
                <a:effectLst/>
                <a:uLnTx/>
                <a:uFillTx/>
                <a:latin typeface="+mn-lt"/>
                <a:sym typeface="Arial"/>
              </a:rPr>
              <a:t>Il contesto di riferimento</a:t>
            </a:r>
          </a:p>
        </p:txBody>
      </p:sp>
      <p:sp>
        <p:nvSpPr>
          <p:cNvPr id="10" name="Rectangle 5">
            <a:extLst>
              <a:ext uri="{FF2B5EF4-FFF2-40B4-BE49-F238E27FC236}">
                <a16:creationId xmlns:a16="http://schemas.microsoft.com/office/drawing/2014/main" id="{B1EBD200-D28A-4F96-A57E-16BA1C606B45}"/>
              </a:ext>
            </a:extLst>
          </p:cNvPr>
          <p:cNvSpPr/>
          <p:nvPr/>
        </p:nvSpPr>
        <p:spPr>
          <a:xfrm>
            <a:off x="0" y="1989056"/>
            <a:ext cx="9144000" cy="2416046"/>
          </a:xfrm>
          <a:prstGeom prst="rect">
            <a:avLst/>
          </a:prstGeom>
          <a:solidFill>
            <a:schemeClr val="bg1"/>
          </a:solidFill>
          <a:ln w="19050">
            <a:solidFill>
              <a:srgbClr val="FF6600"/>
            </a:solidFill>
          </a:ln>
        </p:spPr>
        <p:txBody>
          <a:bodyPr wrap="square">
            <a:spAutoFit/>
          </a:bodyPr>
          <a:lstStyle/>
          <a:p>
            <a:pPr algn="ctr"/>
            <a:endParaRPr lang="it-IT" sz="1400" b="1" i="1" dirty="0">
              <a:solidFill>
                <a:srgbClr val="005157"/>
              </a:solidFill>
            </a:endParaRPr>
          </a:p>
          <a:p>
            <a:pPr algn="ctr"/>
            <a:r>
              <a:rPr lang="it-IT" sz="2000" b="1" i="1" dirty="0">
                <a:solidFill>
                  <a:srgbClr val="005157"/>
                </a:solidFill>
              </a:rPr>
              <a:t>«Essere sostenibili significa anticipare e gestire opportunità e rischi </a:t>
            </a:r>
          </a:p>
          <a:p>
            <a:pPr algn="ctr"/>
            <a:r>
              <a:rPr lang="it-IT" sz="2000" b="1" i="1" dirty="0">
                <a:solidFill>
                  <a:srgbClr val="005157"/>
                </a:solidFill>
              </a:rPr>
              <a:t>di carattere economico, sociale e ambientale presenti e futuri […].</a:t>
            </a:r>
          </a:p>
          <a:p>
            <a:pPr algn="ctr"/>
            <a:r>
              <a:rPr lang="it-IT" sz="2000" b="1" i="1" dirty="0">
                <a:solidFill>
                  <a:srgbClr val="005157"/>
                </a:solidFill>
              </a:rPr>
              <a:t> </a:t>
            </a:r>
          </a:p>
          <a:p>
            <a:pPr algn="ctr"/>
            <a:r>
              <a:rPr lang="it-IT" sz="2000" b="1" i="1" dirty="0">
                <a:solidFill>
                  <a:srgbClr val="005157"/>
                </a:solidFill>
              </a:rPr>
              <a:t>Questo approccio si traduce in vantaggio competitivo e in capacità </a:t>
            </a:r>
          </a:p>
          <a:p>
            <a:pPr algn="ctr"/>
            <a:r>
              <a:rPr lang="it-IT" sz="2000" b="1" i="1" dirty="0">
                <a:solidFill>
                  <a:srgbClr val="005157"/>
                </a:solidFill>
              </a:rPr>
              <a:t>di creare valore nel lungo periodo»</a:t>
            </a:r>
          </a:p>
          <a:p>
            <a:pPr algn="ctr"/>
            <a:endParaRPr lang="it-IT" sz="1600" b="1" i="1" dirty="0">
              <a:solidFill>
                <a:srgbClr val="005157"/>
              </a:solidFill>
            </a:endParaRPr>
          </a:p>
          <a:p>
            <a:pPr algn="ctr"/>
            <a:endParaRPr lang="it-IT" sz="1200" b="1" i="1" dirty="0">
              <a:solidFill>
                <a:srgbClr val="FF6600"/>
              </a:solidFill>
            </a:endParaRPr>
          </a:p>
          <a:p>
            <a:r>
              <a:rPr lang="it-IT" sz="900" dirty="0">
                <a:solidFill>
                  <a:prstClr val="black"/>
                </a:solidFill>
              </a:rPr>
              <a:t>Fonte: </a:t>
            </a:r>
            <a:r>
              <a:rPr lang="en-US" sz="900" dirty="0">
                <a:solidFill>
                  <a:prstClr val="black"/>
                </a:solidFill>
              </a:rPr>
              <a:t>DOW Jones Sustainability Index - the essence of value, </a:t>
            </a:r>
            <a:r>
              <a:rPr lang="en-US" sz="900" dirty="0" err="1">
                <a:solidFill>
                  <a:prstClr val="black"/>
                </a:solidFill>
              </a:rPr>
              <a:t>RobecoSAM</a:t>
            </a:r>
            <a:r>
              <a:rPr lang="en-US" sz="900" dirty="0">
                <a:solidFill>
                  <a:prstClr val="black"/>
                </a:solidFill>
              </a:rPr>
              <a:t> </a:t>
            </a:r>
            <a:endParaRPr lang="it-IT" sz="1200" b="1" i="1" dirty="0">
              <a:solidFill>
                <a:srgbClr val="FF6600"/>
              </a:solidFill>
            </a:endParaRPr>
          </a:p>
        </p:txBody>
      </p:sp>
      <p:pic>
        <p:nvPicPr>
          <p:cNvPr id="5122" name="Picture 2" descr="Lucas Chianca: the new big wave king of Nazaré | Photo: WSL">
            <a:extLst>
              <a:ext uri="{FF2B5EF4-FFF2-40B4-BE49-F238E27FC236}">
                <a16:creationId xmlns:a16="http://schemas.microsoft.com/office/drawing/2014/main" id="{D4C1A706-1953-42CC-AAE2-BAF3C31E9E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22" y="754452"/>
            <a:ext cx="9155322" cy="6103548"/>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descr="Immagine che contiene onda, aria aperta, onde, acqua&#10;&#10;Descrizione generata automaticamente">
            <a:extLst>
              <a:ext uri="{FF2B5EF4-FFF2-40B4-BE49-F238E27FC236}">
                <a16:creationId xmlns:a16="http://schemas.microsoft.com/office/drawing/2014/main" id="{38ED71F8-8566-4BD7-BCA1-527C907E1F6B}"/>
              </a:ext>
            </a:extLst>
          </p:cNvPr>
          <p:cNvPicPr>
            <a:picLocks noChangeAspect="1"/>
          </p:cNvPicPr>
          <p:nvPr/>
        </p:nvPicPr>
        <p:blipFill>
          <a:blip r:embed="rId3"/>
          <a:stretch>
            <a:fillRect/>
          </a:stretch>
        </p:blipFill>
        <p:spPr>
          <a:xfrm>
            <a:off x="-11321" y="1252270"/>
            <a:ext cx="9166644" cy="5107912"/>
          </a:xfrm>
          <a:prstGeom prst="rect">
            <a:avLst/>
          </a:prstGeom>
        </p:spPr>
      </p:pic>
    </p:spTree>
    <p:extLst>
      <p:ext uri="{BB962C8B-B14F-4D97-AF65-F5344CB8AC3E}">
        <p14:creationId xmlns:p14="http://schemas.microsoft.com/office/powerpoint/2010/main" val="1517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502" name="Picture 6" descr="Segnali di pericolo: quali sono e vendita">
            <a:extLst>
              <a:ext uri="{FF2B5EF4-FFF2-40B4-BE49-F238E27FC236}">
                <a16:creationId xmlns:a16="http://schemas.microsoft.com/office/drawing/2014/main" id="{17F049A2-CEB8-4A34-951D-5D29BB25F2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8785" y="447875"/>
            <a:ext cx="4295029" cy="2676831"/>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numero diapositiva 2">
            <a:extLst>
              <a:ext uri="{FF2B5EF4-FFF2-40B4-BE49-F238E27FC236}">
                <a16:creationId xmlns:a16="http://schemas.microsoft.com/office/drawing/2014/main" id="{33071300-602F-4D5D-8EBD-724BE0A73EB2}"/>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387466B-976A-AB41-B23A-986E24A2778A}" type="slidenum">
              <a:rPr kumimoji="0" lang="it-IT" sz="1000" b="0" i="0" u="none" strike="noStrike" kern="1200" cap="none" spc="0" normalizeH="0" baseline="0" noProof="0" smtClean="0">
                <a:ln>
                  <a:noFill/>
                </a:ln>
                <a:solidFill>
                  <a:srgbClr val="00AE65"/>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it-IT" sz="1000" b="0" i="0" u="none" strike="noStrike" kern="1200" cap="none" spc="0" normalizeH="0" baseline="0" noProof="0" dirty="0">
              <a:ln>
                <a:noFill/>
              </a:ln>
              <a:solidFill>
                <a:srgbClr val="00AE65"/>
              </a:solidFill>
              <a:effectLst/>
              <a:uLnTx/>
              <a:uFillTx/>
              <a:latin typeface="Arial"/>
              <a:ea typeface="+mn-ea"/>
              <a:cs typeface="Arial"/>
            </a:endParaRPr>
          </a:p>
        </p:txBody>
      </p:sp>
      <p:sp>
        <p:nvSpPr>
          <p:cNvPr id="4" name="Freccia a destra 3">
            <a:extLst>
              <a:ext uri="{FF2B5EF4-FFF2-40B4-BE49-F238E27FC236}">
                <a16:creationId xmlns:a16="http://schemas.microsoft.com/office/drawing/2014/main" id="{3CE73485-495D-4B91-901E-5E9F85EDE16B}"/>
              </a:ext>
            </a:extLst>
          </p:cNvPr>
          <p:cNvSpPr/>
          <p:nvPr/>
        </p:nvSpPr>
        <p:spPr>
          <a:xfrm rot="5400000">
            <a:off x="4200291" y="3209912"/>
            <a:ext cx="532015" cy="361604"/>
          </a:xfrm>
          <a:prstGeom prst="rightArrow">
            <a:avLst/>
          </a:prstGeom>
          <a:solidFill>
            <a:srgbClr val="FF0000">
              <a:alpha val="68627"/>
            </a:srgbClr>
          </a:solidFill>
          <a:ln>
            <a:solidFill>
              <a:srgbClr val="00515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Arial"/>
              <a:ea typeface="+mn-ea"/>
              <a:cs typeface="+mn-cs"/>
            </a:endParaRPr>
          </a:p>
        </p:txBody>
      </p:sp>
      <p:pic>
        <p:nvPicPr>
          <p:cNvPr id="234506" name="Picture 10">
            <a:extLst>
              <a:ext uri="{FF2B5EF4-FFF2-40B4-BE49-F238E27FC236}">
                <a16:creationId xmlns:a16="http://schemas.microsoft.com/office/drawing/2014/main" id="{FC45A7CB-0B75-485C-9D60-BAC1B8FCDD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32" y="3733294"/>
            <a:ext cx="8610289" cy="3053649"/>
          </a:xfrm>
          <a:prstGeom prst="rect">
            <a:avLst/>
          </a:prstGeom>
          <a:noFill/>
          <a:extLst>
            <a:ext uri="{909E8E84-426E-40DD-AFC4-6F175D3DCCD1}">
              <a14:hiddenFill xmlns:a14="http://schemas.microsoft.com/office/drawing/2010/main">
                <a:solidFill>
                  <a:srgbClr val="FFFFFF"/>
                </a:solidFill>
              </a14:hiddenFill>
            </a:ext>
          </a:extLst>
        </p:spPr>
      </p:pic>
      <p:sp>
        <p:nvSpPr>
          <p:cNvPr id="9" name="Titolo 1">
            <a:extLst>
              <a:ext uri="{FF2B5EF4-FFF2-40B4-BE49-F238E27FC236}">
                <a16:creationId xmlns:a16="http://schemas.microsoft.com/office/drawing/2014/main" id="{0FFF0207-51AB-488E-8370-FE9F0BC50816}"/>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R="0" lvl="0" indent="0" fontAlgn="auto">
              <a:lnSpc>
                <a:spcPct val="100000"/>
              </a:lnSpc>
              <a:spcBef>
                <a:spcPts val="0"/>
              </a:spcBef>
              <a:spcAft>
                <a:spcPts val="0"/>
              </a:spcAft>
              <a:buClr>
                <a:srgbClr val="005157"/>
              </a:buClr>
              <a:buSzPts val="2800"/>
              <a:buFont typeface="Arial"/>
              <a:buNone/>
              <a:tabLst/>
              <a:defRPr/>
            </a:pPr>
            <a:r>
              <a:rPr lang="it-IT" sz="2600" dirty="0">
                <a:solidFill>
                  <a:srgbClr val="005157"/>
                </a:solidFill>
                <a:latin typeface="Arial" panose="020B0604020202020204" pitchFamily="34" charset="0"/>
                <a:ea typeface="+mn-ea"/>
                <a:cs typeface="Arial" panose="020B0604020202020204" pitchFamily="34" charset="0"/>
                <a:sym typeface="Arial"/>
              </a:rPr>
              <a:t>Il ruolo delle banche: emergenza dati</a:t>
            </a:r>
          </a:p>
        </p:txBody>
      </p:sp>
    </p:spTree>
    <p:extLst>
      <p:ext uri="{BB962C8B-B14F-4D97-AF65-F5344CB8AC3E}">
        <p14:creationId xmlns:p14="http://schemas.microsoft.com/office/powerpoint/2010/main" val="15120594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774"/>
        <p:cNvGrpSpPr/>
        <p:nvPr/>
      </p:nvGrpSpPr>
      <p:grpSpPr>
        <a:xfrm>
          <a:off x="0" y="0"/>
          <a:ext cx="0" cy="0"/>
          <a:chOff x="0" y="0"/>
          <a:chExt cx="0" cy="0"/>
        </a:xfrm>
      </p:grpSpPr>
      <p:sp>
        <p:nvSpPr>
          <p:cNvPr id="1776" name="Google Shape;1776;p90" descr="Risultati immagini per sostenibilità"/>
          <p:cNvSpPr/>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0" name="CasellaDiTesto 9">
            <a:extLst>
              <a:ext uri="{FF2B5EF4-FFF2-40B4-BE49-F238E27FC236}">
                <a16:creationId xmlns:a16="http://schemas.microsoft.com/office/drawing/2014/main" id="{6ECC9354-A3B6-8801-02C1-8F372C824F70}"/>
              </a:ext>
            </a:extLst>
          </p:cNvPr>
          <p:cNvSpPr txBox="1"/>
          <p:nvPr/>
        </p:nvSpPr>
        <p:spPr>
          <a:xfrm>
            <a:off x="3296314" y="1686582"/>
            <a:ext cx="5531256"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err="1">
                <a:ln>
                  <a:noFill/>
                </a:ln>
                <a:solidFill>
                  <a:srgbClr val="000000"/>
                </a:solidFill>
                <a:effectLst/>
                <a:uLnTx/>
                <a:uFillTx/>
                <a:latin typeface="Arial"/>
                <a:cs typeface="Arial"/>
                <a:sym typeface="Arial"/>
              </a:rPr>
              <a:t>Lsme</a:t>
            </a:r>
            <a:r>
              <a:rPr kumimoji="0" lang="it-IT" sz="1400" b="0" i="0" u="none" strike="noStrike" kern="0" cap="none" spc="0" normalizeH="0" baseline="0" noProof="0" dirty="0">
                <a:ln>
                  <a:noFill/>
                </a:ln>
                <a:solidFill>
                  <a:srgbClr val="000000"/>
                </a:solidFill>
                <a:effectLst/>
                <a:uLnTx/>
                <a:uFillTx/>
                <a:latin typeface="Arial"/>
                <a:cs typeface="Arial"/>
                <a:sym typeface="Arial"/>
              </a:rPr>
              <a:t>: entro giugno 2024 (dicembre?) &gt;&gt; principi di rendicontazione proporzionali e pertinenti alle capacità e alle caratteristiche delle </a:t>
            </a:r>
            <a:r>
              <a:rPr kumimoji="0" lang="it-IT" sz="1400" b="1" i="0" u="none" strike="noStrike" kern="0" cap="none" spc="0" normalizeH="0" baseline="0" noProof="0" dirty="0">
                <a:ln>
                  <a:noFill/>
                </a:ln>
                <a:solidFill>
                  <a:srgbClr val="000000"/>
                </a:solidFill>
                <a:effectLst/>
                <a:uLnTx/>
                <a:uFillTx/>
                <a:latin typeface="Arial"/>
                <a:cs typeface="Arial"/>
                <a:sym typeface="Arial"/>
              </a:rPr>
              <a:t>SME</a:t>
            </a:r>
            <a:r>
              <a:rPr kumimoji="0" lang="it-IT" sz="1400" b="0" i="0" u="none" strike="noStrike" kern="0" cap="none" spc="0" normalizeH="0" baseline="0" noProof="0" dirty="0">
                <a:ln>
                  <a:noFill/>
                </a:ln>
                <a:solidFill>
                  <a:srgbClr val="000000"/>
                </a:solidFill>
                <a:effectLst/>
                <a:uLnTx/>
                <a:uFillTx/>
                <a:latin typeface="Arial"/>
                <a:cs typeface="Arial"/>
                <a:sym typeface="Arial"/>
              </a:rPr>
              <a:t> </a:t>
            </a:r>
            <a:r>
              <a:rPr kumimoji="0" lang="it-IT" sz="1400" b="1" i="0" u="none" strike="noStrike" kern="0" cap="none" spc="0" normalizeH="0" baseline="0" noProof="0" dirty="0">
                <a:ln>
                  <a:noFill/>
                </a:ln>
                <a:solidFill>
                  <a:srgbClr val="000000"/>
                </a:solidFill>
                <a:effectLst/>
                <a:uLnTx/>
                <a:uFillTx/>
                <a:latin typeface="Arial"/>
                <a:cs typeface="Arial"/>
                <a:sym typeface="Arial"/>
              </a:rPr>
              <a:t>quotate</a:t>
            </a:r>
            <a:r>
              <a:rPr kumimoji="0" lang="it-IT" sz="1400" b="0" i="0" u="none" strike="noStrike" kern="0" cap="none" spc="0" normalizeH="0" baseline="0" noProof="0" dirty="0">
                <a:ln>
                  <a:noFill/>
                </a:ln>
                <a:solidFill>
                  <a:srgbClr val="000000"/>
                </a:solidFill>
                <a:effectLst/>
                <a:uLnTx/>
                <a:uFillTx/>
                <a:latin typeface="Arial"/>
                <a:cs typeface="Arial"/>
                <a:sym typeface="Arial"/>
              </a:rPr>
              <a:t> e alla portata/complessità delle loro attività (</a:t>
            </a:r>
            <a:r>
              <a:rPr kumimoji="0" lang="it-IT" sz="1400" b="1" i="0" u="none" strike="noStrike" kern="0" cap="none" spc="0" normalizeH="0" baseline="0" noProof="0" dirty="0">
                <a:ln>
                  <a:noFill/>
                </a:ln>
                <a:solidFill>
                  <a:srgbClr val="000000"/>
                </a:solidFill>
                <a:effectLst/>
                <a:uLnTx/>
                <a:uFillTx/>
                <a:latin typeface="Arial"/>
                <a:cs typeface="Arial"/>
                <a:sym typeface="Arial"/>
              </a:rPr>
              <a:t>ESRS semplificati</a:t>
            </a:r>
            <a:r>
              <a:rPr kumimoji="0" lang="it-IT" sz="1400" b="0" i="0" u="none" strike="noStrike" kern="0" cap="none" spc="0" normalizeH="0" baseline="0" noProof="0" dirty="0">
                <a:ln>
                  <a:noFill/>
                </a:ln>
                <a:solidFill>
                  <a:srgbClr val="000000"/>
                </a:solidFill>
                <a:effectLst/>
                <a:uLnTx/>
                <a:uFillTx/>
                <a:latin typeface="Arial"/>
                <a:cs typeface="Arial"/>
                <a:sym typeface="Arial"/>
              </a:rPr>
              <a:t>)</a:t>
            </a:r>
          </a:p>
        </p:txBody>
      </p:sp>
      <p:sp>
        <p:nvSpPr>
          <p:cNvPr id="11" name="CasellaDiTesto 10">
            <a:extLst>
              <a:ext uri="{FF2B5EF4-FFF2-40B4-BE49-F238E27FC236}">
                <a16:creationId xmlns:a16="http://schemas.microsoft.com/office/drawing/2014/main" id="{81EF5345-CFA8-09FB-B708-F2F22F1E7C5B}"/>
              </a:ext>
            </a:extLst>
          </p:cNvPr>
          <p:cNvSpPr txBox="1"/>
          <p:nvPr/>
        </p:nvSpPr>
        <p:spPr>
          <a:xfrm>
            <a:off x="3242071" y="3049833"/>
            <a:ext cx="558549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1" u="none" strike="noStrike" kern="0" cap="none" spc="0" normalizeH="0" baseline="0" noProof="0" dirty="0" err="1">
                <a:ln>
                  <a:noFill/>
                </a:ln>
                <a:solidFill>
                  <a:srgbClr val="000000"/>
                </a:solidFill>
                <a:effectLst/>
                <a:uLnTx/>
                <a:uFillTx/>
                <a:latin typeface="Arial"/>
                <a:cs typeface="Arial"/>
                <a:sym typeface="Arial"/>
              </a:rPr>
              <a:t>Vsme</a:t>
            </a:r>
            <a:r>
              <a:rPr kumimoji="0" lang="it-IT" sz="1400" b="0" i="1" u="none" strike="noStrike" kern="0" cap="none" spc="0" normalizeH="0" baseline="0" noProof="0" dirty="0">
                <a:ln>
                  <a:noFill/>
                </a:ln>
                <a:solidFill>
                  <a:srgbClr val="000000"/>
                </a:solidFill>
                <a:effectLst/>
                <a:uLnTx/>
                <a:uFillTx/>
                <a:latin typeface="Arial"/>
                <a:cs typeface="Arial"/>
                <a:sym typeface="Arial"/>
              </a:rPr>
              <a:t>: l’EFRAG</a:t>
            </a:r>
            <a:r>
              <a:rPr kumimoji="0" lang="it-IT" sz="1400" b="0" i="0" u="none" strike="noStrike" kern="0" cap="none" spc="0" normalizeH="0" baseline="0" noProof="0" dirty="0">
                <a:ln>
                  <a:noFill/>
                </a:ln>
                <a:solidFill>
                  <a:srgbClr val="000000"/>
                </a:solidFill>
                <a:effectLst/>
                <a:uLnTx/>
                <a:uFillTx/>
                <a:latin typeface="Arial"/>
                <a:cs typeface="Arial"/>
                <a:sym typeface="Arial"/>
              </a:rPr>
              <a:t> lavora anche a </a:t>
            </a:r>
            <a:r>
              <a:rPr kumimoji="0" lang="it-IT" sz="1400" b="1" i="1" u="none" strike="noStrike" kern="0" cap="none" spc="0" normalizeH="0" baseline="0" noProof="0" dirty="0" err="1">
                <a:ln>
                  <a:noFill/>
                </a:ln>
                <a:solidFill>
                  <a:srgbClr val="000000"/>
                </a:solidFill>
                <a:effectLst/>
                <a:uLnTx/>
                <a:uFillTx/>
                <a:latin typeface="Arial"/>
                <a:cs typeface="Arial"/>
                <a:sym typeface="Arial"/>
              </a:rPr>
              <a:t>Voluntary</a:t>
            </a:r>
            <a:r>
              <a:rPr kumimoji="0" lang="it-IT" sz="1400" b="1" i="1" u="none" strike="noStrike" kern="0" cap="none" spc="0" normalizeH="0" baseline="0" noProof="0" dirty="0">
                <a:ln>
                  <a:noFill/>
                </a:ln>
                <a:solidFill>
                  <a:srgbClr val="000000"/>
                </a:solidFill>
                <a:effectLst/>
                <a:uLnTx/>
                <a:uFillTx/>
                <a:latin typeface="Arial"/>
                <a:cs typeface="Arial"/>
                <a:sym typeface="Arial"/>
              </a:rPr>
              <a:t> </a:t>
            </a:r>
            <a:r>
              <a:rPr kumimoji="0" lang="it-IT" sz="1400" b="1" i="1" u="none" strike="noStrike" kern="0" cap="none" spc="0" normalizeH="0" baseline="0" noProof="0" dirty="0" err="1">
                <a:ln>
                  <a:noFill/>
                </a:ln>
                <a:solidFill>
                  <a:srgbClr val="000000"/>
                </a:solidFill>
                <a:effectLst/>
                <a:uLnTx/>
                <a:uFillTx/>
                <a:latin typeface="Arial"/>
                <a:cs typeface="Arial"/>
                <a:sym typeface="Arial"/>
              </a:rPr>
              <a:t>sustainability</a:t>
            </a:r>
            <a:r>
              <a:rPr kumimoji="0" lang="it-IT" sz="1400" b="1" i="1" u="none" strike="noStrike" kern="0" cap="none" spc="0" normalizeH="0" baseline="0" noProof="0" dirty="0">
                <a:ln>
                  <a:noFill/>
                </a:ln>
                <a:solidFill>
                  <a:srgbClr val="000000"/>
                </a:solidFill>
                <a:effectLst/>
                <a:uLnTx/>
                <a:uFillTx/>
                <a:latin typeface="Arial"/>
                <a:cs typeface="Arial"/>
                <a:sym typeface="Arial"/>
              </a:rPr>
              <a:t> reporting </a:t>
            </a:r>
            <a:r>
              <a:rPr kumimoji="0" lang="it-IT" sz="1400" b="1" i="1" u="none" strike="noStrike" kern="0" cap="none" spc="0" normalizeH="0" baseline="0" noProof="0" dirty="0" err="1">
                <a:ln>
                  <a:noFill/>
                </a:ln>
                <a:solidFill>
                  <a:srgbClr val="000000"/>
                </a:solidFill>
                <a:effectLst/>
                <a:uLnTx/>
                <a:uFillTx/>
                <a:latin typeface="Arial"/>
                <a:cs typeface="Arial"/>
                <a:sym typeface="Arial"/>
              </a:rPr>
              <a:t>std</a:t>
            </a:r>
            <a:r>
              <a:rPr kumimoji="0" lang="it-IT" sz="1400" b="0" i="0" u="none" strike="noStrike" kern="0" cap="none" spc="0" normalizeH="0" baseline="0" noProof="0" dirty="0">
                <a:ln>
                  <a:noFill/>
                </a:ln>
                <a:solidFill>
                  <a:srgbClr val="000000"/>
                </a:solidFill>
                <a:effectLst/>
                <a:uLnTx/>
                <a:uFillTx/>
                <a:latin typeface="Arial"/>
                <a:cs typeface="Arial"/>
                <a:sym typeface="Arial"/>
              </a:rPr>
              <a:t> per le SME non quotate</a:t>
            </a:r>
          </a:p>
        </p:txBody>
      </p:sp>
      <p:sp>
        <p:nvSpPr>
          <p:cNvPr id="12" name="CasellaDiTesto 11">
            <a:extLst>
              <a:ext uri="{FF2B5EF4-FFF2-40B4-BE49-F238E27FC236}">
                <a16:creationId xmlns:a16="http://schemas.microsoft.com/office/drawing/2014/main" id="{C52CEAAF-783E-5BD5-EDF4-925DC1ED506A}"/>
              </a:ext>
            </a:extLst>
          </p:cNvPr>
          <p:cNvSpPr txBox="1"/>
          <p:nvPr/>
        </p:nvSpPr>
        <p:spPr>
          <a:xfrm>
            <a:off x="155575" y="5403048"/>
            <a:ext cx="817082" cy="3539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700" b="1" i="1" u="none" strike="noStrike" kern="0" cap="none" spc="0" normalizeH="0" baseline="0" noProof="0" dirty="0" err="1">
                <a:ln>
                  <a:noFill/>
                </a:ln>
                <a:solidFill>
                  <a:srgbClr val="000000"/>
                </a:solidFill>
                <a:effectLst/>
                <a:uLnTx/>
                <a:uFillTx/>
                <a:latin typeface="Arial"/>
                <a:cs typeface="Arial"/>
                <a:sym typeface="Arial"/>
              </a:rPr>
              <a:t>Vsme</a:t>
            </a:r>
            <a:endParaRPr kumimoji="0" lang="it-IT" sz="1700" b="0" i="0" u="none" strike="noStrike" kern="0" cap="none" spc="0" normalizeH="0" baseline="0" noProof="0" dirty="0">
              <a:ln>
                <a:noFill/>
              </a:ln>
              <a:solidFill>
                <a:srgbClr val="000000"/>
              </a:solidFill>
              <a:effectLst/>
              <a:uLnTx/>
              <a:uFillTx/>
              <a:latin typeface="Arial"/>
              <a:cs typeface="Arial"/>
              <a:sym typeface="Arial"/>
            </a:endParaRPr>
          </a:p>
        </p:txBody>
      </p:sp>
      <p:sp>
        <p:nvSpPr>
          <p:cNvPr id="13" name="Parentesi graffa aperta 12">
            <a:extLst>
              <a:ext uri="{FF2B5EF4-FFF2-40B4-BE49-F238E27FC236}">
                <a16:creationId xmlns:a16="http://schemas.microsoft.com/office/drawing/2014/main" id="{1A310A14-6FAA-C6C1-53FB-B40E794A2B16}"/>
              </a:ext>
            </a:extLst>
          </p:cNvPr>
          <p:cNvSpPr/>
          <p:nvPr/>
        </p:nvSpPr>
        <p:spPr>
          <a:xfrm>
            <a:off x="970060" y="4600280"/>
            <a:ext cx="326004" cy="1570661"/>
          </a:xfrm>
          <a:prstGeom prst="leftBrace">
            <a:avLst/>
          </a:prstGeom>
          <a:ln w="31750">
            <a:solidFill>
              <a:srgbClr val="00AE6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0" i="0" u="none" strike="noStrike" kern="0" cap="none" spc="0" normalizeH="0" baseline="0" noProof="0">
              <a:ln>
                <a:noFill/>
              </a:ln>
              <a:solidFill>
                <a:srgbClr val="000000"/>
              </a:solidFill>
              <a:effectLst/>
              <a:uLnTx/>
              <a:uFillTx/>
              <a:latin typeface="Arial"/>
              <a:ea typeface="+mn-ea"/>
              <a:cs typeface="+mn-cs"/>
              <a:sym typeface="Arial"/>
            </a:endParaRPr>
          </a:p>
        </p:txBody>
      </p:sp>
      <p:sp>
        <p:nvSpPr>
          <p:cNvPr id="14" name="CasellaDiTesto 13">
            <a:extLst>
              <a:ext uri="{FF2B5EF4-FFF2-40B4-BE49-F238E27FC236}">
                <a16:creationId xmlns:a16="http://schemas.microsoft.com/office/drawing/2014/main" id="{E59685EE-7CA2-4F4F-287D-D19A11D5ADB1}"/>
              </a:ext>
            </a:extLst>
          </p:cNvPr>
          <p:cNvSpPr txBox="1"/>
          <p:nvPr/>
        </p:nvSpPr>
        <p:spPr>
          <a:xfrm>
            <a:off x="1296064" y="4617291"/>
            <a:ext cx="7847936"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sng" strike="noStrike" kern="0" cap="none" spc="0" normalizeH="0" baseline="0" noProof="0" dirty="0">
                <a:ln>
                  <a:noFill/>
                </a:ln>
                <a:solidFill>
                  <a:srgbClr val="000000"/>
                </a:solidFill>
                <a:effectLst/>
                <a:uLnTx/>
                <a:uFillTx/>
                <a:latin typeface="Arial"/>
                <a:cs typeface="Arial"/>
                <a:sym typeface="Arial"/>
              </a:rPr>
              <a:t>Pro</a:t>
            </a: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342900" marR="0" lvl="0" indent="-342900" algn="l" defTabSz="914400" rtl="0" eaLnBrk="1" fontAlgn="auto" latinLnBrk="0" hangingPunct="1">
              <a:lnSpc>
                <a:spcPct val="100000"/>
              </a:lnSpc>
              <a:spcBef>
                <a:spcPts val="0"/>
              </a:spcBef>
              <a:spcAft>
                <a:spcPts val="0"/>
              </a:spcAft>
              <a:buClr>
                <a:srgbClr val="000000"/>
              </a:buClr>
              <a:buSzTx/>
              <a:buFont typeface="Arial"/>
              <a:buAutoNum type="arabicParenR"/>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favorire l’inclusione finanziaria delle SME non quotate (es. accesso ai finanziamenti green)</a:t>
            </a:r>
          </a:p>
          <a:p>
            <a:pPr marL="342900" marR="0" lvl="0" indent="-342900" algn="just" defTabSz="914400" rtl="0" eaLnBrk="1" fontAlgn="auto" latinLnBrk="0" hangingPunct="1">
              <a:lnSpc>
                <a:spcPct val="100000"/>
              </a:lnSpc>
              <a:spcBef>
                <a:spcPts val="0"/>
              </a:spcBef>
              <a:spcAft>
                <a:spcPts val="0"/>
              </a:spcAft>
              <a:buClr>
                <a:srgbClr val="000000"/>
              </a:buClr>
              <a:buSzTx/>
              <a:buFont typeface="Arial"/>
              <a:buAutoNum type="arabicParenR"/>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aiutarle negli «obblighi» di rendicontazione verso la </a:t>
            </a:r>
            <a:r>
              <a:rPr kumimoji="0" lang="it-IT" sz="1400" b="0" i="0" u="none" strike="noStrike" kern="0" cap="none" spc="0" normalizeH="0" baseline="0" noProof="0" dirty="0" err="1">
                <a:ln>
                  <a:noFill/>
                </a:ln>
                <a:solidFill>
                  <a:srgbClr val="000000"/>
                </a:solidFill>
                <a:effectLst/>
                <a:uLnTx/>
                <a:uFillTx/>
                <a:latin typeface="Arial"/>
                <a:cs typeface="Arial"/>
                <a:sym typeface="Arial"/>
              </a:rPr>
              <a:t>Capofiliera</a:t>
            </a:r>
            <a:r>
              <a:rPr kumimoji="0" lang="it-IT" sz="1400" b="0" i="0" u="none" strike="noStrike" kern="0" cap="none" spc="0" normalizeH="0" baseline="0" noProof="0" dirty="0">
                <a:ln>
                  <a:noFill/>
                </a:ln>
                <a:solidFill>
                  <a:srgbClr val="000000"/>
                </a:solidFill>
                <a:effectLst/>
                <a:uLnTx/>
                <a:uFillTx/>
                <a:latin typeface="Arial"/>
                <a:cs typeface="Arial"/>
                <a:sym typeface="Arial"/>
              </a:rPr>
              <a:t> (catena di fornitura)</a:t>
            </a:r>
          </a:p>
        </p:txBody>
      </p:sp>
      <p:sp>
        <p:nvSpPr>
          <p:cNvPr id="15" name="CasellaDiTesto 14">
            <a:extLst>
              <a:ext uri="{FF2B5EF4-FFF2-40B4-BE49-F238E27FC236}">
                <a16:creationId xmlns:a16="http://schemas.microsoft.com/office/drawing/2014/main" id="{D0EAFDA9-DA68-9FBE-C5F2-DCF2AD16F172}"/>
              </a:ext>
            </a:extLst>
          </p:cNvPr>
          <p:cNvSpPr txBox="1"/>
          <p:nvPr/>
        </p:nvSpPr>
        <p:spPr>
          <a:xfrm>
            <a:off x="1296064" y="5428094"/>
            <a:ext cx="7847936"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sng" strike="noStrike" kern="0" cap="none" spc="0" normalizeH="0" baseline="0" noProof="0" dirty="0">
                <a:ln>
                  <a:noFill/>
                </a:ln>
                <a:solidFill>
                  <a:srgbClr val="000000"/>
                </a:solidFill>
                <a:effectLst/>
                <a:uLnTx/>
                <a:uFillTx/>
                <a:latin typeface="Arial"/>
                <a:cs typeface="Arial"/>
                <a:sym typeface="Arial"/>
              </a:rPr>
              <a:t>Contro</a:t>
            </a: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342900" marR="0" lvl="0" indent="-342900" algn="just" defTabSz="914400" rtl="0" eaLnBrk="1" fontAlgn="auto" latinLnBrk="0" hangingPunct="1">
              <a:lnSpc>
                <a:spcPct val="100000"/>
              </a:lnSpc>
              <a:spcBef>
                <a:spcPts val="0"/>
              </a:spcBef>
              <a:spcAft>
                <a:spcPts val="0"/>
              </a:spcAft>
              <a:buClr>
                <a:srgbClr val="000000"/>
              </a:buClr>
              <a:buSzTx/>
              <a:buFont typeface="Arial"/>
              <a:buAutoNum type="arabicParenR"/>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Lato SME non quotata, lo </a:t>
            </a:r>
            <a:r>
              <a:rPr kumimoji="0" lang="it-IT" sz="1400" b="0" i="0" u="none" strike="noStrike" kern="0" cap="none" spc="0" normalizeH="0" baseline="0" noProof="0" dirty="0" err="1">
                <a:ln>
                  <a:noFill/>
                </a:ln>
                <a:solidFill>
                  <a:srgbClr val="000000"/>
                </a:solidFill>
                <a:effectLst/>
                <a:uLnTx/>
                <a:uFillTx/>
                <a:latin typeface="Arial"/>
                <a:cs typeface="Arial"/>
                <a:sym typeface="Arial"/>
              </a:rPr>
              <a:t>std</a:t>
            </a:r>
            <a:r>
              <a:rPr kumimoji="0" lang="it-IT" sz="1400" b="0" i="0" u="none" strike="noStrike" kern="0" cap="none" spc="0" normalizeH="0" baseline="0" noProof="0" dirty="0">
                <a:ln>
                  <a:noFill/>
                </a:ln>
                <a:solidFill>
                  <a:srgbClr val="000000"/>
                </a:solidFill>
                <a:effectLst/>
                <a:uLnTx/>
                <a:uFillTx/>
                <a:latin typeface="Arial"/>
                <a:cs typeface="Arial"/>
                <a:sym typeface="Arial"/>
              </a:rPr>
              <a:t> </a:t>
            </a:r>
            <a:r>
              <a:rPr kumimoji="0" lang="it-IT" sz="1400" b="0" i="0" u="none" strike="noStrike" kern="0" cap="none" spc="0" normalizeH="0" baseline="0" noProof="0" dirty="0" err="1">
                <a:ln>
                  <a:noFill/>
                </a:ln>
                <a:solidFill>
                  <a:srgbClr val="000000"/>
                </a:solidFill>
                <a:effectLst/>
                <a:uLnTx/>
                <a:uFillTx/>
                <a:latin typeface="Arial"/>
                <a:cs typeface="Arial"/>
                <a:sym typeface="Arial"/>
              </a:rPr>
              <a:t>Vsme</a:t>
            </a:r>
            <a:r>
              <a:rPr kumimoji="0" lang="it-IT" sz="1400" b="0" i="0" u="none" strike="noStrike" kern="0" cap="none" spc="0" normalizeH="0" baseline="0" noProof="0" dirty="0">
                <a:ln>
                  <a:noFill/>
                </a:ln>
                <a:solidFill>
                  <a:srgbClr val="000000"/>
                </a:solidFill>
                <a:effectLst/>
                <a:uLnTx/>
                <a:uFillTx/>
                <a:latin typeface="Arial"/>
                <a:cs typeface="Arial"/>
                <a:sym typeface="Arial"/>
              </a:rPr>
              <a:t> ha senso così leggero, semplificato, povero di info ESG di spessore anche per la </a:t>
            </a:r>
            <a:r>
              <a:rPr kumimoji="0" lang="it-IT" sz="1400" b="0" i="0" u="none" strike="noStrike" kern="0" cap="none" spc="0" normalizeH="0" baseline="0" noProof="0" dirty="0" err="1">
                <a:ln>
                  <a:noFill/>
                </a:ln>
                <a:solidFill>
                  <a:srgbClr val="000000"/>
                </a:solidFill>
                <a:effectLst/>
                <a:uLnTx/>
                <a:uFillTx/>
                <a:latin typeface="Arial"/>
                <a:cs typeface="Arial"/>
                <a:sym typeface="Arial"/>
              </a:rPr>
              <a:t>Capofiliera</a:t>
            </a:r>
            <a:r>
              <a:rPr kumimoji="0" lang="it-IT" sz="1400" b="0" i="0" u="none" strike="noStrike" kern="0" cap="none" spc="0" normalizeH="0" baseline="0" noProof="0" dirty="0">
                <a:ln>
                  <a:noFill/>
                </a:ln>
                <a:solidFill>
                  <a:srgbClr val="000000"/>
                </a:solidFill>
                <a:effectLst/>
                <a:uLnTx/>
                <a:uFillTx/>
                <a:latin typeface="Arial"/>
                <a:cs typeface="Arial"/>
                <a:sym typeface="Arial"/>
              </a:rPr>
              <a:t>, senza un regime premiante definito?</a:t>
            </a:r>
          </a:p>
        </p:txBody>
      </p:sp>
      <p:sp>
        <p:nvSpPr>
          <p:cNvPr id="16" name="CasellaDiTesto 15">
            <a:extLst>
              <a:ext uri="{FF2B5EF4-FFF2-40B4-BE49-F238E27FC236}">
                <a16:creationId xmlns:a16="http://schemas.microsoft.com/office/drawing/2014/main" id="{5BC90EA3-5B5C-DB76-4746-816DF77C35AF}"/>
              </a:ext>
            </a:extLst>
          </p:cNvPr>
          <p:cNvSpPr txBox="1"/>
          <p:nvPr/>
        </p:nvSpPr>
        <p:spPr>
          <a:xfrm>
            <a:off x="2832527" y="1093720"/>
            <a:ext cx="505721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a:ln>
                  <a:noFill/>
                </a:ln>
                <a:solidFill>
                  <a:srgbClr val="000000"/>
                </a:solidFill>
                <a:effectLst/>
                <a:uLnTx/>
                <a:uFillTx/>
                <a:latin typeface="Arial"/>
                <a:cs typeface="Arial"/>
                <a:sym typeface="Arial"/>
              </a:rPr>
              <a:t>ESRS set 1</a:t>
            </a:r>
            <a:r>
              <a:rPr kumimoji="0" lang="it-IT" sz="1400" b="0" i="0" u="none" strike="noStrike" kern="0" cap="none" spc="0" normalizeH="0" baseline="0" noProof="0" dirty="0">
                <a:ln>
                  <a:noFill/>
                </a:ln>
                <a:solidFill>
                  <a:srgbClr val="000000"/>
                </a:solidFill>
                <a:effectLst/>
                <a:uLnTx/>
                <a:uFillTx/>
                <a:latin typeface="Arial"/>
                <a:cs typeface="Arial"/>
                <a:sym typeface="Arial"/>
              </a:rPr>
              <a:t> per le Big | Già pubblicati | In vigore dal 2024</a:t>
            </a:r>
          </a:p>
        </p:txBody>
      </p:sp>
      <p:sp>
        <p:nvSpPr>
          <p:cNvPr id="17" name="CasellaDiTesto 16">
            <a:extLst>
              <a:ext uri="{FF2B5EF4-FFF2-40B4-BE49-F238E27FC236}">
                <a16:creationId xmlns:a16="http://schemas.microsoft.com/office/drawing/2014/main" id="{551C21DE-A130-8D53-E23B-45EFC05BA96F}"/>
              </a:ext>
            </a:extLst>
          </p:cNvPr>
          <p:cNvSpPr txBox="1"/>
          <p:nvPr/>
        </p:nvSpPr>
        <p:spPr>
          <a:xfrm>
            <a:off x="2367265" y="3995547"/>
            <a:ext cx="659352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a:cs typeface="Arial"/>
                <a:sym typeface="Arial"/>
              </a:rPr>
              <a:t>CSRD: gli </a:t>
            </a:r>
            <a:r>
              <a:rPr kumimoji="0" lang="it-IT" sz="1400" b="0" i="0" u="none" strike="noStrike" kern="0" cap="none" spc="0" normalizeH="0" baseline="0" noProof="0" dirty="0" err="1">
                <a:ln>
                  <a:noFill/>
                </a:ln>
                <a:solidFill>
                  <a:srgbClr val="000000"/>
                </a:solidFill>
                <a:effectLst/>
                <a:uLnTx/>
                <a:uFillTx/>
                <a:latin typeface="Arial"/>
                <a:cs typeface="Arial"/>
                <a:sym typeface="Arial"/>
              </a:rPr>
              <a:t>std</a:t>
            </a:r>
            <a:r>
              <a:rPr kumimoji="0" lang="it-IT" sz="1400" b="0" i="0" u="none" strike="noStrike" kern="0" cap="none" spc="0" normalizeH="0" baseline="0" noProof="0" dirty="0">
                <a:ln>
                  <a:noFill/>
                </a:ln>
                <a:solidFill>
                  <a:srgbClr val="000000"/>
                </a:solidFill>
                <a:effectLst/>
                <a:uLnTx/>
                <a:uFillTx/>
                <a:latin typeface="Arial"/>
                <a:cs typeface="Arial"/>
                <a:sym typeface="Arial"/>
              </a:rPr>
              <a:t> ESRS Set 1 non devono chiedere alla Big di reperire dalla filiera ulteriori info rispetto a quelle che gli </a:t>
            </a:r>
            <a:r>
              <a:rPr kumimoji="0" lang="it-IT" sz="1400" b="0" i="0" u="none" strike="noStrike" kern="0" cap="none" spc="0" normalizeH="0" baseline="0" noProof="0" dirty="0" err="1">
                <a:ln>
                  <a:noFill/>
                </a:ln>
                <a:solidFill>
                  <a:srgbClr val="000000"/>
                </a:solidFill>
                <a:effectLst/>
                <a:uLnTx/>
                <a:uFillTx/>
                <a:latin typeface="Arial"/>
                <a:cs typeface="Arial"/>
                <a:sym typeface="Arial"/>
              </a:rPr>
              <a:t>std</a:t>
            </a:r>
            <a:r>
              <a:rPr kumimoji="0" lang="it-IT" sz="1400" b="0" i="0" u="none" strike="noStrike" kern="0" cap="none" spc="0" normalizeH="0" baseline="0" noProof="0" dirty="0">
                <a:ln>
                  <a:noFill/>
                </a:ln>
                <a:solidFill>
                  <a:srgbClr val="000000"/>
                </a:solidFill>
                <a:effectLst/>
                <a:uLnTx/>
                <a:uFillTx/>
                <a:latin typeface="Arial"/>
                <a:cs typeface="Arial"/>
                <a:sym typeface="Arial"/>
              </a:rPr>
              <a:t> </a:t>
            </a:r>
            <a:r>
              <a:rPr kumimoji="0" lang="it-IT" sz="1400" b="0" i="0" u="none" strike="noStrike" kern="0" cap="none" spc="0" normalizeH="0" baseline="0" noProof="0" dirty="0" err="1">
                <a:ln>
                  <a:noFill/>
                </a:ln>
                <a:solidFill>
                  <a:srgbClr val="000000"/>
                </a:solidFill>
                <a:effectLst/>
                <a:uLnTx/>
                <a:uFillTx/>
                <a:latin typeface="Arial"/>
                <a:cs typeface="Arial"/>
                <a:sym typeface="Arial"/>
              </a:rPr>
              <a:t>Lsme</a:t>
            </a:r>
            <a:r>
              <a:rPr kumimoji="0" lang="it-IT" sz="1400" b="0" i="0" u="none" strike="noStrike" kern="0" cap="none" spc="0" normalizeH="0" baseline="0" noProof="0" dirty="0">
                <a:ln>
                  <a:noFill/>
                </a:ln>
                <a:solidFill>
                  <a:srgbClr val="000000"/>
                </a:solidFill>
                <a:effectLst/>
                <a:uLnTx/>
                <a:uFillTx/>
                <a:latin typeface="Arial"/>
                <a:cs typeface="Arial"/>
                <a:sym typeface="Arial"/>
              </a:rPr>
              <a:t> richiedono alle SME</a:t>
            </a:r>
          </a:p>
        </p:txBody>
      </p:sp>
      <p:sp>
        <p:nvSpPr>
          <p:cNvPr id="18" name="Google Shape;1775;p90">
            <a:extLst>
              <a:ext uri="{FF2B5EF4-FFF2-40B4-BE49-F238E27FC236}">
                <a16:creationId xmlns:a16="http://schemas.microsoft.com/office/drawing/2014/main" id="{EC416443-2D31-4098-845E-425C90B704C1}"/>
              </a:ext>
            </a:extLst>
          </p:cNvPr>
          <p:cNvSpPr txBox="1">
            <a:spLocks noGrp="1"/>
          </p:cNvSpPr>
          <p:nvPr>
            <p:ph type="sldNum" idx="12"/>
          </p:nvPr>
        </p:nvSpPr>
        <p:spPr>
          <a:xfrm>
            <a:off x="8505674" y="6422857"/>
            <a:ext cx="424794" cy="275434"/>
          </a:xfrm>
          <a:prstGeom prst="rect">
            <a:avLst/>
          </a:prstGeom>
          <a:noFill/>
          <a:ln>
            <a:noFill/>
          </a:ln>
        </p:spPr>
        <p:txBody>
          <a:bodyPr spcFirstLastPara="1" wrap="square" lIns="0" tIns="36000" rIns="0" bIns="360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it-IT" sz="1000" b="0" i="0" u="none" strike="noStrike" kern="0" cap="none" spc="0" normalizeH="0" baseline="0" noProof="0">
                <a:ln>
                  <a:noFill/>
                </a:ln>
                <a:solidFill>
                  <a:srgbClr val="005157"/>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41</a:t>
            </a:fld>
            <a:endParaRPr kumimoji="0" sz="1000" b="0" i="0" u="none" strike="noStrike" kern="0" cap="none" spc="0" normalizeH="0" baseline="0" noProof="0" dirty="0">
              <a:ln>
                <a:noFill/>
              </a:ln>
              <a:solidFill>
                <a:srgbClr val="005157"/>
              </a:solidFill>
              <a:effectLst/>
              <a:uLnTx/>
              <a:uFillTx/>
              <a:latin typeface="Arial"/>
              <a:cs typeface="Arial"/>
              <a:sym typeface="Arial"/>
            </a:endParaRPr>
          </a:p>
        </p:txBody>
      </p:sp>
      <p:graphicFrame>
        <p:nvGraphicFramePr>
          <p:cNvPr id="3" name="Diagramma 2">
            <a:extLst>
              <a:ext uri="{FF2B5EF4-FFF2-40B4-BE49-F238E27FC236}">
                <a16:creationId xmlns:a16="http://schemas.microsoft.com/office/drawing/2014/main" id="{8AD99CE0-60CB-4263-ABC8-8DB6AC9DB277}"/>
              </a:ext>
            </a:extLst>
          </p:cNvPr>
          <p:cNvGraphicFramePr/>
          <p:nvPr/>
        </p:nvGraphicFramePr>
        <p:xfrm>
          <a:off x="-554182" y="988423"/>
          <a:ext cx="4585854" cy="3184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Titolo 6">
            <a:extLst>
              <a:ext uri="{FF2B5EF4-FFF2-40B4-BE49-F238E27FC236}">
                <a16:creationId xmlns:a16="http://schemas.microsoft.com/office/drawing/2014/main" id="{CA897E75-1927-4002-BE24-FAA03FFC38BF}"/>
              </a:ext>
            </a:extLst>
          </p:cNvPr>
          <p:cNvSpPr txBox="1">
            <a:spLocks/>
          </p:cNvSpPr>
          <p:nvPr/>
        </p:nvSpPr>
        <p:spPr>
          <a:xfrm>
            <a:off x="180976" y="548870"/>
            <a:ext cx="8782048" cy="444406"/>
          </a:xfrm>
          <a:prstGeom prst="rect">
            <a:avLst/>
          </a:prstGeom>
          <a:noFill/>
          <a:ln>
            <a:noFill/>
          </a:ln>
        </p:spPr>
        <p:txBody>
          <a:bodyPr spcFirstLastPara="1" vert="horz" wrap="square" lIns="0" tIns="0" rIns="0" bIns="0" rtlCol="0" anchor="t" anchorCtr="0">
            <a:noAutofit/>
          </a:bodyPr>
          <a:lstStyle>
            <a:lvl1pPr marL="0" lvl="0" indent="0" algn="l" defTabSz="435113" rtl="0" eaLnBrk="1" latinLnBrk="0" hangingPunct="1">
              <a:lnSpc>
                <a:spcPct val="135964"/>
              </a:lnSpc>
              <a:spcBef>
                <a:spcPts val="0"/>
              </a:spcBef>
              <a:spcAft>
                <a:spcPts val="0"/>
              </a:spcAft>
              <a:buClr>
                <a:schemeClr val="dk2"/>
              </a:buClr>
              <a:buSzPts val="2800"/>
              <a:buFont typeface="Arial"/>
              <a:buNone/>
              <a:tabLst/>
              <a:defRPr sz="2800" b="1" kern="1200">
                <a:solidFill>
                  <a:schemeClr val="tx2"/>
                </a:solidFill>
                <a:latin typeface="Arial"/>
                <a:ea typeface="+mj-ea"/>
                <a:cs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600" b="1" u="none" strike="noStrike" kern="0" cap="none" spc="0" normalizeH="0" baseline="0" noProof="0" dirty="0">
                <a:ln>
                  <a:noFill/>
                </a:ln>
                <a:solidFill>
                  <a:srgbClr val="00AE65"/>
                </a:solidFill>
                <a:effectLst/>
                <a:uLnTx/>
                <a:uFillTx/>
                <a:latin typeface="Arial"/>
                <a:cs typeface="Arial"/>
                <a:sym typeface="Arial"/>
              </a:rPr>
              <a:t>Il building </a:t>
            </a:r>
            <a:r>
              <a:rPr kumimoji="0" lang="it-IT" sz="1600" b="1" u="none" strike="noStrike" kern="0" cap="none" spc="0" normalizeH="0" baseline="0" noProof="0" dirty="0" err="1">
                <a:ln>
                  <a:noFill/>
                </a:ln>
                <a:solidFill>
                  <a:srgbClr val="00AE65"/>
                </a:solidFill>
                <a:effectLst/>
                <a:uLnTx/>
                <a:uFillTx/>
                <a:latin typeface="Arial"/>
                <a:cs typeface="Arial"/>
                <a:sym typeface="Arial"/>
              </a:rPr>
              <a:t>block</a:t>
            </a:r>
            <a:r>
              <a:rPr kumimoji="0" lang="it-IT" sz="1600" b="1" u="none" strike="noStrike" kern="0" cap="none" spc="0" normalizeH="0" baseline="0" noProof="0" dirty="0">
                <a:ln>
                  <a:noFill/>
                </a:ln>
                <a:solidFill>
                  <a:srgbClr val="00AE65"/>
                </a:solidFill>
                <a:effectLst/>
                <a:uLnTx/>
                <a:uFillTx/>
                <a:latin typeface="Arial"/>
                <a:cs typeface="Arial"/>
                <a:sym typeface="Arial"/>
              </a:rPr>
              <a:t> </a:t>
            </a:r>
            <a:r>
              <a:rPr kumimoji="0" lang="it-IT" sz="1600" b="1" u="none" strike="noStrike" kern="0" cap="none" spc="0" normalizeH="0" baseline="0" noProof="0" dirty="0" err="1">
                <a:ln>
                  <a:noFill/>
                </a:ln>
                <a:solidFill>
                  <a:srgbClr val="00AE65"/>
                </a:solidFill>
                <a:effectLst/>
                <a:uLnTx/>
                <a:uFillTx/>
                <a:latin typeface="Arial"/>
                <a:cs typeface="Arial"/>
                <a:sym typeface="Arial"/>
              </a:rPr>
              <a:t>approach</a:t>
            </a:r>
            <a:endParaRPr kumimoji="0" lang="it-IT" sz="1600" b="1" u="none" strike="noStrike" kern="0" cap="none" spc="0" normalizeH="0" baseline="0" noProof="0" dirty="0">
              <a:ln>
                <a:noFill/>
              </a:ln>
              <a:solidFill>
                <a:srgbClr val="00AE65"/>
              </a:solidFill>
              <a:effectLst/>
              <a:uLnTx/>
              <a:uFillTx/>
              <a:latin typeface="Arial"/>
              <a:cs typeface="Arial"/>
              <a:sym typeface="Arial"/>
            </a:endParaRPr>
          </a:p>
        </p:txBody>
      </p:sp>
      <p:sp>
        <p:nvSpPr>
          <p:cNvPr id="19" name="Titolo 1">
            <a:extLst>
              <a:ext uri="{FF2B5EF4-FFF2-40B4-BE49-F238E27FC236}">
                <a16:creationId xmlns:a16="http://schemas.microsoft.com/office/drawing/2014/main" id="{69CA041B-4C28-4C35-900F-20F95C3C7052}"/>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R="0" lvl="0" indent="0" fontAlgn="auto">
              <a:lnSpc>
                <a:spcPct val="100000"/>
              </a:lnSpc>
              <a:spcBef>
                <a:spcPts val="0"/>
              </a:spcBef>
              <a:spcAft>
                <a:spcPts val="0"/>
              </a:spcAft>
              <a:buClr>
                <a:srgbClr val="005157"/>
              </a:buClr>
              <a:buSzPts val="2800"/>
              <a:buFont typeface="Arial"/>
              <a:buNone/>
              <a:tabLst/>
              <a:defRPr/>
            </a:pPr>
            <a:r>
              <a:rPr lang="it-IT" sz="2600" dirty="0">
                <a:solidFill>
                  <a:srgbClr val="005157"/>
                </a:solidFill>
                <a:latin typeface="Arial" panose="020B0604020202020204" pitchFamily="34" charset="0"/>
                <a:ea typeface="+mn-ea"/>
                <a:cs typeface="Arial" panose="020B0604020202020204" pitchFamily="34" charset="0"/>
                <a:sym typeface="Arial"/>
              </a:rPr>
              <a:t>Il ruolo delle banche: emergenza dati</a:t>
            </a:r>
          </a:p>
        </p:txBody>
      </p:sp>
    </p:spTree>
    <p:extLst>
      <p:ext uri="{BB962C8B-B14F-4D97-AF65-F5344CB8AC3E}">
        <p14:creationId xmlns:p14="http://schemas.microsoft.com/office/powerpoint/2010/main" val="11715615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3">
            <a:extLst>
              <a:ext uri="{FF2B5EF4-FFF2-40B4-BE49-F238E27FC236}">
                <a16:creationId xmlns:a16="http://schemas.microsoft.com/office/drawing/2014/main" id="{138D083A-C6F0-4652-B5D7-1C70813FB8E8}"/>
              </a:ext>
            </a:extLst>
          </p:cNvPr>
          <p:cNvSpPr txBox="1">
            <a:spLocks/>
          </p:cNvSpPr>
          <p:nvPr/>
        </p:nvSpPr>
        <p:spPr>
          <a:xfrm>
            <a:off x="8505674" y="6422857"/>
            <a:ext cx="424794" cy="27543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C387466B-976A-AB41-B23A-986E24A2778A}" type="slidenum">
              <a:rPr kumimoji="0" lang="it-IT" sz="105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42</a:t>
            </a:fld>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81" name="Elemento grafico 80" descr="Consiglio di amministrazione con riempimento a tinta unita">
            <a:extLst>
              <a:ext uri="{FF2B5EF4-FFF2-40B4-BE49-F238E27FC236}">
                <a16:creationId xmlns:a16="http://schemas.microsoft.com/office/drawing/2014/main" id="{67944043-16D8-4141-B0C3-B5E3829800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58681" y="2571816"/>
            <a:ext cx="320492" cy="320492"/>
          </a:xfrm>
          <a:prstGeom prst="rect">
            <a:avLst/>
          </a:prstGeom>
        </p:spPr>
      </p:pic>
      <p:pic>
        <p:nvPicPr>
          <p:cNvPr id="83" name="Elemento grafico 82" descr="Crescita aziendale con riempimento a tinta unita">
            <a:extLst>
              <a:ext uri="{FF2B5EF4-FFF2-40B4-BE49-F238E27FC236}">
                <a16:creationId xmlns:a16="http://schemas.microsoft.com/office/drawing/2014/main" id="{71EBBA2C-A4A1-4FC4-98C4-191E7A07CE8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65615" y="3972521"/>
            <a:ext cx="352541" cy="352541"/>
          </a:xfrm>
          <a:prstGeom prst="rect">
            <a:avLst/>
          </a:prstGeom>
        </p:spPr>
      </p:pic>
      <p:pic>
        <p:nvPicPr>
          <p:cNvPr id="85" name="Elemento grafico 84" descr="Cerchi con frecce con riempimento a tinta unita">
            <a:extLst>
              <a:ext uri="{FF2B5EF4-FFF2-40B4-BE49-F238E27FC236}">
                <a16:creationId xmlns:a16="http://schemas.microsoft.com/office/drawing/2014/main" id="{797A88E4-8035-4816-9556-CF5960A4850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01498" y="3972828"/>
            <a:ext cx="352541" cy="352541"/>
          </a:xfrm>
          <a:prstGeom prst="rect">
            <a:avLst/>
          </a:prstGeom>
        </p:spPr>
      </p:pic>
      <p:pic>
        <p:nvPicPr>
          <p:cNvPr id="87" name="Elemento grafico 86" descr="Foglia con riempimento a tinta unita">
            <a:extLst>
              <a:ext uri="{FF2B5EF4-FFF2-40B4-BE49-F238E27FC236}">
                <a16:creationId xmlns:a16="http://schemas.microsoft.com/office/drawing/2014/main" id="{E3891E0F-95A1-489C-A576-925C00F34B9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363451" y="4689038"/>
            <a:ext cx="320492" cy="320492"/>
          </a:xfrm>
          <a:prstGeom prst="rect">
            <a:avLst/>
          </a:prstGeom>
        </p:spPr>
      </p:pic>
      <p:pic>
        <p:nvPicPr>
          <p:cNvPr id="89" name="Elemento grafico 88" descr="Grafico a barre con andamento ascendente con riempimento a tinta unita">
            <a:extLst>
              <a:ext uri="{FF2B5EF4-FFF2-40B4-BE49-F238E27FC236}">
                <a16:creationId xmlns:a16="http://schemas.microsoft.com/office/drawing/2014/main" id="{970F32C5-3182-416A-B43A-208C30BE91F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411431" y="3276917"/>
            <a:ext cx="320492" cy="320492"/>
          </a:xfrm>
          <a:prstGeom prst="rect">
            <a:avLst/>
          </a:prstGeom>
        </p:spPr>
      </p:pic>
      <p:pic>
        <p:nvPicPr>
          <p:cNvPr id="91" name="Elemento grafico 90" descr="Gruppo con riempimento a tinta unita">
            <a:extLst>
              <a:ext uri="{FF2B5EF4-FFF2-40B4-BE49-F238E27FC236}">
                <a16:creationId xmlns:a16="http://schemas.microsoft.com/office/drawing/2014/main" id="{EB341A05-CEF2-4688-AAF7-718E9A552FE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736091" y="2558989"/>
            <a:ext cx="320492" cy="320492"/>
          </a:xfrm>
          <a:prstGeom prst="rect">
            <a:avLst/>
          </a:prstGeom>
        </p:spPr>
      </p:pic>
      <p:pic>
        <p:nvPicPr>
          <p:cNvPr id="93" name="Elemento grafico 92" descr="Foresta pluviale con riempimento a tinta unita">
            <a:extLst>
              <a:ext uri="{FF2B5EF4-FFF2-40B4-BE49-F238E27FC236}">
                <a16:creationId xmlns:a16="http://schemas.microsoft.com/office/drawing/2014/main" id="{4E11F01F-B574-45F2-9071-86D01269C63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735339" y="4699935"/>
            <a:ext cx="320492" cy="320492"/>
          </a:xfrm>
          <a:prstGeom prst="rect">
            <a:avLst/>
          </a:prstGeom>
        </p:spPr>
      </p:pic>
      <p:pic>
        <p:nvPicPr>
          <p:cNvPr id="95" name="Elemento grafico 94" descr="Connessioni con riempimento a tinta unita">
            <a:extLst>
              <a:ext uri="{FF2B5EF4-FFF2-40B4-BE49-F238E27FC236}">
                <a16:creationId xmlns:a16="http://schemas.microsoft.com/office/drawing/2014/main" id="{A2435E54-6B58-47B8-87DB-8AE3D564B78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775426" y="3244944"/>
            <a:ext cx="387795" cy="387795"/>
          </a:xfrm>
          <a:prstGeom prst="rect">
            <a:avLst/>
          </a:prstGeom>
        </p:spPr>
      </p:pic>
      <p:sp>
        <p:nvSpPr>
          <p:cNvPr id="56" name="Titolo 6">
            <a:extLst>
              <a:ext uri="{FF2B5EF4-FFF2-40B4-BE49-F238E27FC236}">
                <a16:creationId xmlns:a16="http://schemas.microsoft.com/office/drawing/2014/main" id="{7632205E-81A2-4B64-971B-5E3293D1A4D8}"/>
              </a:ext>
            </a:extLst>
          </p:cNvPr>
          <p:cNvSpPr txBox="1">
            <a:spLocks/>
          </p:cNvSpPr>
          <p:nvPr/>
        </p:nvSpPr>
        <p:spPr>
          <a:xfrm>
            <a:off x="156321" y="548736"/>
            <a:ext cx="8782048" cy="444406"/>
          </a:xfrm>
          <a:prstGeom prst="rect">
            <a:avLst/>
          </a:prstGeom>
          <a:noFill/>
          <a:ln>
            <a:noFill/>
          </a:ln>
        </p:spPr>
        <p:txBody>
          <a:bodyPr spcFirstLastPara="1" vert="horz" wrap="square" lIns="0" tIns="0" rIns="0" bIns="0" rtlCol="0" anchor="t" anchorCtr="0">
            <a:noAutofit/>
          </a:bodyPr>
          <a:lstStyle>
            <a:lvl1pPr marL="0" lvl="0" indent="0" algn="l" defTabSz="435113" rtl="0" eaLnBrk="1" latinLnBrk="0" hangingPunct="1">
              <a:lnSpc>
                <a:spcPct val="135964"/>
              </a:lnSpc>
              <a:spcBef>
                <a:spcPts val="0"/>
              </a:spcBef>
              <a:spcAft>
                <a:spcPts val="0"/>
              </a:spcAft>
              <a:buClr>
                <a:schemeClr val="dk2"/>
              </a:buClr>
              <a:buSzPts val="2800"/>
              <a:buFont typeface="Arial"/>
              <a:buNone/>
              <a:tabLst/>
              <a:defRPr sz="2800" b="1" kern="1200">
                <a:solidFill>
                  <a:schemeClr val="tx2"/>
                </a:solidFill>
                <a:latin typeface="Arial"/>
                <a:ea typeface="+mj-ea"/>
                <a:cs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lang="it-IT" sz="1600" b="1" dirty="0">
                <a:solidFill>
                  <a:srgbClr val="00AE65"/>
                </a:solidFill>
                <a:latin typeface="Arial"/>
                <a:cs typeface="Arial"/>
                <a:sym typeface="Arial"/>
              </a:rPr>
              <a:t>Linee guida per le PMI</a:t>
            </a:r>
          </a:p>
        </p:txBody>
      </p:sp>
      <p:sp>
        <p:nvSpPr>
          <p:cNvPr id="59" name="Titolo 1">
            <a:extLst>
              <a:ext uri="{FF2B5EF4-FFF2-40B4-BE49-F238E27FC236}">
                <a16:creationId xmlns:a16="http://schemas.microsoft.com/office/drawing/2014/main" id="{CC04106A-A17C-4BC4-AEA4-E74333E634AC}"/>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R="0" lvl="0" indent="0" fontAlgn="auto">
              <a:lnSpc>
                <a:spcPct val="100000"/>
              </a:lnSpc>
              <a:spcBef>
                <a:spcPts val="0"/>
              </a:spcBef>
              <a:spcAft>
                <a:spcPts val="0"/>
              </a:spcAft>
              <a:buClr>
                <a:srgbClr val="005157"/>
              </a:buClr>
              <a:buSzPts val="2800"/>
              <a:buFont typeface="Arial"/>
              <a:buNone/>
              <a:tabLst/>
              <a:defRPr/>
            </a:pPr>
            <a:r>
              <a:rPr lang="it-IT" sz="2600" dirty="0">
                <a:solidFill>
                  <a:srgbClr val="005157"/>
                </a:solidFill>
                <a:latin typeface="Arial" panose="020B0604020202020204" pitchFamily="34" charset="0"/>
                <a:ea typeface="+mn-ea"/>
                <a:cs typeface="Arial" panose="020B0604020202020204" pitchFamily="34" charset="0"/>
                <a:sym typeface="Arial"/>
              </a:rPr>
              <a:t>Il ruolo delle banche: emergenza dati</a:t>
            </a:r>
          </a:p>
        </p:txBody>
      </p:sp>
      <p:pic>
        <p:nvPicPr>
          <p:cNvPr id="5" name="Immagine 4" descr="Immagine che contiene testo, schermata, Carattere, design&#10;&#10;Descrizione generata automaticamente">
            <a:extLst>
              <a:ext uri="{FF2B5EF4-FFF2-40B4-BE49-F238E27FC236}">
                <a16:creationId xmlns:a16="http://schemas.microsoft.com/office/drawing/2014/main" id="{BF18CC9D-446D-4852-8A2D-D46EB3EA51CE}"/>
              </a:ext>
            </a:extLst>
          </p:cNvPr>
          <p:cNvPicPr>
            <a:picLocks noChangeAspect="1"/>
          </p:cNvPicPr>
          <p:nvPr/>
        </p:nvPicPr>
        <p:blipFill>
          <a:blip r:embed="rId19"/>
          <a:stretch>
            <a:fillRect/>
          </a:stretch>
        </p:blipFill>
        <p:spPr>
          <a:xfrm>
            <a:off x="205631" y="908917"/>
            <a:ext cx="7204123" cy="5117046"/>
          </a:xfrm>
          <a:prstGeom prst="rect">
            <a:avLst/>
          </a:prstGeom>
        </p:spPr>
      </p:pic>
    </p:spTree>
    <p:extLst>
      <p:ext uri="{BB962C8B-B14F-4D97-AF65-F5344CB8AC3E}">
        <p14:creationId xmlns:p14="http://schemas.microsoft.com/office/powerpoint/2010/main" val="2648298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12598702-7376-7662-937A-01A706D1CB61}"/>
              </a:ext>
            </a:extLst>
          </p:cNvPr>
          <p:cNvSpPr txBox="1"/>
          <p:nvPr/>
        </p:nvSpPr>
        <p:spPr>
          <a:xfrm>
            <a:off x="718980" y="1397993"/>
            <a:ext cx="7952510" cy="438582"/>
          </a:xfrm>
          <a:prstGeom prst="rect">
            <a:avLst/>
          </a:prstGeom>
          <a:noFill/>
        </p:spPr>
        <p:txBody>
          <a:bodyPr wrap="square" rtlCol="0">
            <a:spAutoFit/>
          </a:bodyPr>
          <a:lstStyle/>
          <a:p>
            <a:pPr algn="just"/>
            <a:r>
              <a:rPr lang="it-IT" sz="1125" dirty="0">
                <a:latin typeface="Arial" panose="020B0604020202020204" pitchFamily="34" charset="0"/>
                <a:cs typeface="Arial" panose="020B0604020202020204" pitchFamily="34" charset="0"/>
              </a:rPr>
              <a:t>Il </a:t>
            </a:r>
            <a:r>
              <a:rPr lang="it-IT" sz="1125" dirty="0" err="1">
                <a:latin typeface="Arial" panose="020B0604020202020204" pitchFamily="34" charset="0"/>
                <a:cs typeface="Arial" panose="020B0604020202020204" pitchFamily="34" charset="0"/>
              </a:rPr>
              <a:t>D.Lgs</a:t>
            </a:r>
            <a:r>
              <a:rPr lang="it-IT" sz="1125" dirty="0">
                <a:latin typeface="Arial" panose="020B0604020202020204" pitchFamily="34" charset="0"/>
                <a:cs typeface="Arial" panose="020B0604020202020204" pitchFamily="34" charset="0"/>
              </a:rPr>
              <a:t> n°103 del 12 luglio 2024 ha definito i criteri per </a:t>
            </a:r>
            <a:r>
              <a:rPr lang="it-IT" sz="1125" b="1" dirty="0">
                <a:latin typeface="Arial" panose="020B0604020202020204" pitchFamily="34" charset="0"/>
                <a:cs typeface="Arial" panose="020B0604020202020204" pitchFamily="34" charset="0"/>
              </a:rPr>
              <a:t>semplificare e ridurre i controlli amministrativi </a:t>
            </a:r>
            <a:r>
              <a:rPr lang="it-IT" sz="1125" dirty="0">
                <a:latin typeface="Arial" panose="020B0604020202020204" pitchFamily="34" charset="0"/>
                <a:cs typeface="Arial" panose="020B0604020202020204" pitchFamily="34" charset="0"/>
              </a:rPr>
              <a:t>svolti dalle P.A sulle attività economiche.</a:t>
            </a:r>
          </a:p>
        </p:txBody>
      </p:sp>
      <p:sp>
        <p:nvSpPr>
          <p:cNvPr id="10" name="CasellaDiTesto 9">
            <a:extLst>
              <a:ext uri="{FF2B5EF4-FFF2-40B4-BE49-F238E27FC236}">
                <a16:creationId xmlns:a16="http://schemas.microsoft.com/office/drawing/2014/main" id="{985E5007-6587-FD45-BEB2-1E25D23827EF}"/>
              </a:ext>
            </a:extLst>
          </p:cNvPr>
          <p:cNvSpPr txBox="1"/>
          <p:nvPr/>
        </p:nvSpPr>
        <p:spPr>
          <a:xfrm>
            <a:off x="718980" y="1887927"/>
            <a:ext cx="7904018" cy="438582"/>
          </a:xfrm>
          <a:prstGeom prst="rect">
            <a:avLst/>
          </a:prstGeom>
          <a:noFill/>
        </p:spPr>
        <p:txBody>
          <a:bodyPr wrap="square" rtlCol="0">
            <a:spAutoFit/>
          </a:bodyPr>
          <a:lstStyle/>
          <a:p>
            <a:pPr algn="just"/>
            <a:r>
              <a:rPr lang="it-IT" sz="1125" dirty="0">
                <a:latin typeface="Arial" panose="020B0604020202020204" pitchFamily="34" charset="0"/>
                <a:cs typeface="Arial" panose="020B0604020202020204" pitchFamily="34" charset="0"/>
              </a:rPr>
              <a:t>Non vengono considerati i controlli fiscali, gli accertamenti/ispezioni antimafia, i controlli di polizia economico-finanziaria nonché quelli fatti per esigenze di sicurezza/difesa nazionale</a:t>
            </a:r>
          </a:p>
        </p:txBody>
      </p:sp>
      <p:sp>
        <p:nvSpPr>
          <p:cNvPr id="11" name="CasellaDiTesto 10">
            <a:extLst>
              <a:ext uri="{FF2B5EF4-FFF2-40B4-BE49-F238E27FC236}">
                <a16:creationId xmlns:a16="http://schemas.microsoft.com/office/drawing/2014/main" id="{F7B07C6B-B13F-288F-857E-984A1D6CB6DB}"/>
              </a:ext>
            </a:extLst>
          </p:cNvPr>
          <p:cNvSpPr txBox="1"/>
          <p:nvPr/>
        </p:nvSpPr>
        <p:spPr>
          <a:xfrm>
            <a:off x="718980" y="2483529"/>
            <a:ext cx="7952510" cy="1477328"/>
          </a:xfrm>
          <a:prstGeom prst="rect">
            <a:avLst/>
          </a:prstGeom>
          <a:noFill/>
        </p:spPr>
        <p:txBody>
          <a:bodyPr wrap="square" rtlCol="0">
            <a:spAutoFit/>
          </a:bodyPr>
          <a:lstStyle/>
          <a:p>
            <a:pPr algn="just"/>
            <a:r>
              <a:rPr lang="it-IT" sz="1125" dirty="0">
                <a:latin typeface="Arial" panose="020B0604020202020204" pitchFamily="34" charset="0"/>
                <a:cs typeface="Arial" panose="020B0604020202020204" pitchFamily="34" charset="0"/>
              </a:rPr>
              <a:t>La programmazione dei controlli terrà conto di un sistema volontario di valutazione del rischio aziendale riferito ai seguenti ambiti omogenei:</a:t>
            </a:r>
          </a:p>
          <a:p>
            <a:pPr algn="just"/>
            <a:endParaRPr lang="it-IT" sz="1125" dirty="0">
              <a:latin typeface="Arial" panose="020B0604020202020204" pitchFamily="34" charset="0"/>
              <a:cs typeface="Arial" panose="020B0604020202020204" pitchFamily="34" charset="0"/>
            </a:endParaRPr>
          </a:p>
          <a:p>
            <a:pPr lvl="1" indent="-214313" algn="just">
              <a:buFont typeface="Arial" panose="020B0604020202020204" pitchFamily="34" charset="0"/>
              <a:buChar char="•"/>
            </a:pPr>
            <a:r>
              <a:rPr lang="it-IT" sz="1125" dirty="0">
                <a:latin typeface="Arial" panose="020B0604020202020204" pitchFamily="34" charset="0"/>
                <a:cs typeface="Arial" panose="020B0604020202020204" pitchFamily="34" charset="0"/>
              </a:rPr>
              <a:t>protezione ambientale</a:t>
            </a:r>
          </a:p>
          <a:p>
            <a:pPr lvl="1" indent="-214313" algn="just">
              <a:buFont typeface="Arial" panose="020B0604020202020204" pitchFamily="34" charset="0"/>
              <a:buChar char="•"/>
            </a:pPr>
            <a:r>
              <a:rPr lang="it-IT" sz="1125" dirty="0">
                <a:latin typeface="Arial" panose="020B0604020202020204" pitchFamily="34" charset="0"/>
                <a:cs typeface="Arial" panose="020B0604020202020204" pitchFamily="34" charset="0"/>
              </a:rPr>
              <a:t>sicurezza pubblica</a:t>
            </a:r>
          </a:p>
          <a:p>
            <a:pPr lvl="1" indent="-214313" algn="just">
              <a:buFont typeface="Arial" panose="020B0604020202020204" pitchFamily="34" charset="0"/>
              <a:buChar char="•"/>
            </a:pPr>
            <a:r>
              <a:rPr lang="it-IT" sz="1125" dirty="0">
                <a:latin typeface="Arial" panose="020B0604020202020204" pitchFamily="34" charset="0"/>
                <a:cs typeface="Arial" panose="020B0604020202020204" pitchFamily="34" charset="0"/>
              </a:rPr>
              <a:t>igiene e salute pubblica</a:t>
            </a:r>
          </a:p>
          <a:p>
            <a:pPr lvl="1" indent="-214313" algn="just">
              <a:buFont typeface="Arial" panose="020B0604020202020204" pitchFamily="34" charset="0"/>
              <a:buChar char="•"/>
            </a:pPr>
            <a:r>
              <a:rPr lang="it-IT" sz="1125" dirty="0">
                <a:latin typeface="Arial" panose="020B0604020202020204" pitchFamily="34" charset="0"/>
                <a:cs typeface="Arial" panose="020B0604020202020204" pitchFamily="34" charset="0"/>
              </a:rPr>
              <a:t>sicurezza dei lavoratori</a:t>
            </a:r>
          </a:p>
          <a:p>
            <a:pPr lvl="1" indent="-214313" algn="just">
              <a:buFont typeface="Arial" panose="020B0604020202020204" pitchFamily="34" charset="0"/>
              <a:buChar char="•"/>
            </a:pPr>
            <a:r>
              <a:rPr lang="it-IT" sz="1125" dirty="0">
                <a:latin typeface="Arial" panose="020B0604020202020204" pitchFamily="34" charset="0"/>
                <a:cs typeface="Arial" panose="020B0604020202020204" pitchFamily="34" charset="0"/>
              </a:rPr>
              <a:t>tutela della fede pubblica</a:t>
            </a:r>
          </a:p>
        </p:txBody>
      </p:sp>
      <p:sp>
        <p:nvSpPr>
          <p:cNvPr id="12" name="CasellaDiTesto 11">
            <a:extLst>
              <a:ext uri="{FF2B5EF4-FFF2-40B4-BE49-F238E27FC236}">
                <a16:creationId xmlns:a16="http://schemas.microsoft.com/office/drawing/2014/main" id="{776BF0D2-98BD-216D-FC65-5DA74650A554}"/>
              </a:ext>
            </a:extLst>
          </p:cNvPr>
          <p:cNvSpPr txBox="1"/>
          <p:nvPr/>
        </p:nvSpPr>
        <p:spPr>
          <a:xfrm>
            <a:off x="144367" y="638716"/>
            <a:ext cx="7094633" cy="307777"/>
          </a:xfrm>
          <a:prstGeom prst="rect">
            <a:avLst/>
          </a:prstGeom>
          <a:noFill/>
        </p:spPr>
        <p:txBody>
          <a:bodyPr wrap="square" rtlCol="0">
            <a:spAutoFit/>
          </a:bodyPr>
          <a:lstStyle/>
          <a:p>
            <a:r>
              <a:rPr lang="it-IT" sz="1400" b="1" dirty="0">
                <a:solidFill>
                  <a:schemeClr val="bg2"/>
                </a:solidFill>
                <a:latin typeface="Arial" panose="020B0604020202020204" pitchFamily="34" charset="0"/>
                <a:cs typeface="Arial" panose="020B0604020202020204" pitchFamily="34" charset="0"/>
              </a:rPr>
              <a:t>Il </a:t>
            </a:r>
            <a:r>
              <a:rPr lang="it-IT" sz="1400" b="1" dirty="0" err="1">
                <a:solidFill>
                  <a:schemeClr val="bg2"/>
                </a:solidFill>
                <a:latin typeface="Arial" panose="020B0604020202020204" pitchFamily="34" charset="0"/>
                <a:cs typeface="Arial" panose="020B0604020202020204" pitchFamily="34" charset="0"/>
              </a:rPr>
              <a:t>D.Lgs</a:t>
            </a:r>
            <a:r>
              <a:rPr lang="it-IT" sz="1400" b="1" dirty="0">
                <a:solidFill>
                  <a:schemeClr val="bg2"/>
                </a:solidFill>
                <a:latin typeface="Arial" panose="020B0604020202020204" pitchFamily="34" charset="0"/>
                <a:cs typeface="Arial" panose="020B0604020202020204" pitchFamily="34" charset="0"/>
              </a:rPr>
              <a:t> n° 103 del 7/2024: </a:t>
            </a:r>
            <a:r>
              <a:rPr lang="it-IT" sz="1200" b="1" dirty="0">
                <a:solidFill>
                  <a:schemeClr val="bg2"/>
                </a:solidFill>
              </a:rPr>
              <a:t>Come ridurre i controlli sulle attività economiche</a:t>
            </a:r>
            <a:endParaRPr lang="it-IT" sz="1400" b="1" dirty="0">
              <a:solidFill>
                <a:schemeClr val="bg2"/>
              </a:solidFill>
              <a:latin typeface="Arial" panose="020B0604020202020204" pitchFamily="34" charset="0"/>
              <a:cs typeface="Arial" panose="020B0604020202020204" pitchFamily="34" charset="0"/>
            </a:endParaRPr>
          </a:p>
        </p:txBody>
      </p:sp>
      <p:pic>
        <p:nvPicPr>
          <p:cNvPr id="14" name="Elemento grafico 13" descr="Lente di ingrandimento con riempimento a tinta unita">
            <a:extLst>
              <a:ext uri="{FF2B5EF4-FFF2-40B4-BE49-F238E27FC236}">
                <a16:creationId xmlns:a16="http://schemas.microsoft.com/office/drawing/2014/main" id="{0D4DA8CA-419A-3D1A-ED3F-C2D38FE6118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0673" y="1414238"/>
            <a:ext cx="330080" cy="330080"/>
          </a:xfrm>
          <a:prstGeom prst="rect">
            <a:avLst/>
          </a:prstGeom>
        </p:spPr>
      </p:pic>
      <p:pic>
        <p:nvPicPr>
          <p:cNvPr id="16" name="Elemento grafico 15" descr="Badge Croce con riempimento a tinta unita">
            <a:extLst>
              <a:ext uri="{FF2B5EF4-FFF2-40B4-BE49-F238E27FC236}">
                <a16:creationId xmlns:a16="http://schemas.microsoft.com/office/drawing/2014/main" id="{F3469C40-DB6A-04BC-1241-AF38F42DFD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45433" y="1924227"/>
            <a:ext cx="342900" cy="342900"/>
          </a:xfrm>
          <a:prstGeom prst="rect">
            <a:avLst/>
          </a:prstGeom>
        </p:spPr>
      </p:pic>
      <p:pic>
        <p:nvPicPr>
          <p:cNvPr id="18" name="Elemento grafico 17" descr="Cronometro 75% contorno">
            <a:extLst>
              <a:ext uri="{FF2B5EF4-FFF2-40B4-BE49-F238E27FC236}">
                <a16:creationId xmlns:a16="http://schemas.microsoft.com/office/drawing/2014/main" id="{F81CF3D5-6BDD-C55B-C5E1-9DC9D4193F6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5871" y="2468810"/>
            <a:ext cx="371128" cy="371128"/>
          </a:xfrm>
          <a:prstGeom prst="rect">
            <a:avLst/>
          </a:prstGeom>
        </p:spPr>
      </p:pic>
      <p:sp>
        <p:nvSpPr>
          <p:cNvPr id="2" name="Ovale 1">
            <a:extLst>
              <a:ext uri="{FF2B5EF4-FFF2-40B4-BE49-F238E27FC236}">
                <a16:creationId xmlns:a16="http://schemas.microsoft.com/office/drawing/2014/main" id="{BED90F46-F051-7D92-ABE7-58CC4C7FB452}"/>
              </a:ext>
            </a:extLst>
          </p:cNvPr>
          <p:cNvSpPr/>
          <p:nvPr/>
        </p:nvSpPr>
        <p:spPr>
          <a:xfrm>
            <a:off x="7400027" y="282802"/>
            <a:ext cx="1332906" cy="886123"/>
          </a:xfrm>
          <a:prstGeom prst="ellipse">
            <a:avLst/>
          </a:prstGeom>
          <a:solidFill>
            <a:schemeClr val="bg1"/>
          </a:solidFill>
          <a:ln w="28575">
            <a:solidFill>
              <a:srgbClr val="00AE65"/>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3" name="CasellaDiTesto 2">
            <a:extLst>
              <a:ext uri="{FF2B5EF4-FFF2-40B4-BE49-F238E27FC236}">
                <a16:creationId xmlns:a16="http://schemas.microsoft.com/office/drawing/2014/main" id="{BDF36950-7646-63D2-493C-D37AC676A75B}"/>
              </a:ext>
            </a:extLst>
          </p:cNvPr>
          <p:cNvSpPr txBox="1"/>
          <p:nvPr/>
        </p:nvSpPr>
        <p:spPr>
          <a:xfrm>
            <a:off x="7461469" y="511870"/>
            <a:ext cx="1210021" cy="400110"/>
          </a:xfrm>
          <a:prstGeom prst="rect">
            <a:avLst/>
          </a:prstGeom>
          <a:noFill/>
        </p:spPr>
        <p:txBody>
          <a:bodyPr wrap="square" rtlCol="0">
            <a:spAutoFit/>
          </a:bodyPr>
          <a:lstStyle/>
          <a:p>
            <a:pPr algn="ctr"/>
            <a:r>
              <a:rPr lang="it-IT" sz="1000" b="1" i="1" dirty="0">
                <a:solidFill>
                  <a:schemeClr val="bg2"/>
                </a:solidFill>
                <a:latin typeface="Arial" panose="020B0604020202020204" pitchFamily="34" charset="0"/>
                <a:cs typeface="Arial" panose="020B0604020202020204" pitchFamily="34" charset="0"/>
              </a:rPr>
              <a:t>In vigore dal 2 agosto 2024</a:t>
            </a:r>
          </a:p>
        </p:txBody>
      </p:sp>
      <p:grpSp>
        <p:nvGrpSpPr>
          <p:cNvPr id="8" name="Gruppo 7">
            <a:extLst>
              <a:ext uri="{FF2B5EF4-FFF2-40B4-BE49-F238E27FC236}">
                <a16:creationId xmlns:a16="http://schemas.microsoft.com/office/drawing/2014/main" id="{5692DDD0-05B0-21FF-ADCC-77616A79AE87}"/>
              </a:ext>
            </a:extLst>
          </p:cNvPr>
          <p:cNvGrpSpPr/>
          <p:nvPr/>
        </p:nvGrpSpPr>
        <p:grpSpPr>
          <a:xfrm>
            <a:off x="2437534" y="4607811"/>
            <a:ext cx="3892237" cy="1088139"/>
            <a:chOff x="2133600" y="5126182"/>
            <a:chExt cx="5842173" cy="774470"/>
          </a:xfrm>
          <a:solidFill>
            <a:schemeClr val="bg2"/>
          </a:solidFill>
        </p:grpSpPr>
        <p:sp>
          <p:nvSpPr>
            <p:cNvPr id="4" name="Rettangolo con angoli arrotondati 3">
              <a:extLst>
                <a:ext uri="{FF2B5EF4-FFF2-40B4-BE49-F238E27FC236}">
                  <a16:creationId xmlns:a16="http://schemas.microsoft.com/office/drawing/2014/main" id="{D364CCEA-BF98-1689-2B3C-B32C6FA29F16}"/>
                </a:ext>
              </a:extLst>
            </p:cNvPr>
            <p:cNvSpPr/>
            <p:nvPr/>
          </p:nvSpPr>
          <p:spPr>
            <a:xfrm>
              <a:off x="2133600" y="5126182"/>
              <a:ext cx="5772727" cy="563418"/>
            </a:xfrm>
            <a:prstGeom prst="round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6" name="CasellaDiTesto 5">
              <a:extLst>
                <a:ext uri="{FF2B5EF4-FFF2-40B4-BE49-F238E27FC236}">
                  <a16:creationId xmlns:a16="http://schemas.microsoft.com/office/drawing/2014/main" id="{3079D2BA-60DF-E957-89F4-C1A2F6964795}"/>
                </a:ext>
              </a:extLst>
            </p:cNvPr>
            <p:cNvSpPr txBox="1"/>
            <p:nvPr/>
          </p:nvSpPr>
          <p:spPr>
            <a:xfrm>
              <a:off x="2309092" y="5223545"/>
              <a:ext cx="5666681" cy="677107"/>
            </a:xfrm>
            <a:prstGeom prst="rect">
              <a:avLst/>
            </a:prstGeom>
            <a:noFill/>
          </p:spPr>
          <p:txBody>
            <a:bodyPr wrap="square" rtlCol="0">
              <a:spAutoFit/>
            </a:bodyPr>
            <a:lstStyle/>
            <a:p>
              <a:r>
                <a:rPr lang="it-IT" sz="1350" b="1" dirty="0">
                  <a:solidFill>
                    <a:schemeClr val="bg1"/>
                  </a:solidFill>
                </a:rPr>
                <a:t>Premiate le imprese che investono in Sostenibilità</a:t>
              </a:r>
            </a:p>
          </p:txBody>
        </p:sp>
      </p:grpSp>
      <p:sp>
        <p:nvSpPr>
          <p:cNvPr id="9" name="Titolo 1">
            <a:extLst>
              <a:ext uri="{FF2B5EF4-FFF2-40B4-BE49-F238E27FC236}">
                <a16:creationId xmlns:a16="http://schemas.microsoft.com/office/drawing/2014/main" id="{9E082EAC-9F7E-82C7-8BC8-499416F19090}"/>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R="0" lvl="0" indent="0" fontAlgn="auto">
              <a:lnSpc>
                <a:spcPct val="100000"/>
              </a:lnSpc>
              <a:spcBef>
                <a:spcPts val="0"/>
              </a:spcBef>
              <a:spcAft>
                <a:spcPts val="0"/>
              </a:spcAft>
              <a:buClr>
                <a:srgbClr val="005157"/>
              </a:buClr>
              <a:buSzPts val="2800"/>
              <a:buFont typeface="Arial"/>
              <a:buNone/>
              <a:tabLst/>
              <a:defRPr/>
            </a:pPr>
            <a:r>
              <a:rPr lang="it-IT" sz="2600" dirty="0">
                <a:solidFill>
                  <a:srgbClr val="005157"/>
                </a:solidFill>
                <a:latin typeface="Arial" panose="020B0604020202020204" pitchFamily="34" charset="0"/>
                <a:ea typeface="+mn-ea"/>
                <a:cs typeface="Arial" panose="020B0604020202020204" pitchFamily="34" charset="0"/>
                <a:sym typeface="Arial"/>
              </a:rPr>
              <a:t>Il ruolo delle banche: emergenza dati</a:t>
            </a:r>
          </a:p>
        </p:txBody>
      </p:sp>
    </p:spTree>
    <p:extLst>
      <p:ext uri="{BB962C8B-B14F-4D97-AF65-F5344CB8AC3E}">
        <p14:creationId xmlns:p14="http://schemas.microsoft.com/office/powerpoint/2010/main" val="9692393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asellaDiTesto 11">
            <a:extLst>
              <a:ext uri="{FF2B5EF4-FFF2-40B4-BE49-F238E27FC236}">
                <a16:creationId xmlns:a16="http://schemas.microsoft.com/office/drawing/2014/main" id="{776BF0D2-98BD-216D-FC65-5DA74650A554}"/>
              </a:ext>
            </a:extLst>
          </p:cNvPr>
          <p:cNvSpPr txBox="1"/>
          <p:nvPr/>
        </p:nvSpPr>
        <p:spPr>
          <a:xfrm>
            <a:off x="144367" y="638716"/>
            <a:ext cx="7094633" cy="307777"/>
          </a:xfrm>
          <a:prstGeom prst="rect">
            <a:avLst/>
          </a:prstGeom>
          <a:noFill/>
        </p:spPr>
        <p:txBody>
          <a:bodyPr wrap="square" rtlCol="0">
            <a:spAutoFit/>
          </a:bodyPr>
          <a:lstStyle/>
          <a:p>
            <a:r>
              <a:rPr lang="it-IT" sz="1400" b="1" dirty="0">
                <a:solidFill>
                  <a:schemeClr val="bg2"/>
                </a:solidFill>
                <a:latin typeface="Arial" panose="020B0604020202020204" pitchFamily="34" charset="0"/>
                <a:cs typeface="Arial" panose="020B0604020202020204" pitchFamily="34" charset="0"/>
              </a:rPr>
              <a:t>Il </a:t>
            </a:r>
            <a:r>
              <a:rPr lang="it-IT" sz="1400" b="1" dirty="0" err="1">
                <a:solidFill>
                  <a:schemeClr val="bg2"/>
                </a:solidFill>
                <a:latin typeface="Arial" panose="020B0604020202020204" pitchFamily="34" charset="0"/>
                <a:cs typeface="Arial" panose="020B0604020202020204" pitchFamily="34" charset="0"/>
              </a:rPr>
              <a:t>D.Lgs</a:t>
            </a:r>
            <a:r>
              <a:rPr lang="it-IT" sz="1400" b="1" dirty="0">
                <a:solidFill>
                  <a:schemeClr val="bg2"/>
                </a:solidFill>
                <a:latin typeface="Arial" panose="020B0604020202020204" pitchFamily="34" charset="0"/>
                <a:cs typeface="Arial" panose="020B0604020202020204" pitchFamily="34" charset="0"/>
              </a:rPr>
              <a:t> n° 103 del 7/2024: </a:t>
            </a:r>
            <a:r>
              <a:rPr lang="it-IT" sz="1200" b="1" dirty="0">
                <a:solidFill>
                  <a:schemeClr val="bg2"/>
                </a:solidFill>
              </a:rPr>
              <a:t>Come ridurre i controlli sulle attività economiche</a:t>
            </a:r>
            <a:endParaRPr lang="it-IT" sz="1400" b="1" dirty="0">
              <a:solidFill>
                <a:schemeClr val="bg2"/>
              </a:solidFill>
              <a:latin typeface="Arial" panose="020B0604020202020204" pitchFamily="34" charset="0"/>
              <a:cs typeface="Arial" panose="020B0604020202020204" pitchFamily="34" charset="0"/>
            </a:endParaRPr>
          </a:p>
        </p:txBody>
      </p:sp>
      <p:sp>
        <p:nvSpPr>
          <p:cNvPr id="2" name="Ovale 1">
            <a:extLst>
              <a:ext uri="{FF2B5EF4-FFF2-40B4-BE49-F238E27FC236}">
                <a16:creationId xmlns:a16="http://schemas.microsoft.com/office/drawing/2014/main" id="{BED90F46-F051-7D92-ABE7-58CC4C7FB452}"/>
              </a:ext>
            </a:extLst>
          </p:cNvPr>
          <p:cNvSpPr/>
          <p:nvPr/>
        </p:nvSpPr>
        <p:spPr>
          <a:xfrm>
            <a:off x="7400027" y="282802"/>
            <a:ext cx="1332906" cy="886123"/>
          </a:xfrm>
          <a:prstGeom prst="ellipse">
            <a:avLst/>
          </a:prstGeom>
          <a:solidFill>
            <a:schemeClr val="bg1"/>
          </a:solidFill>
          <a:ln w="28575">
            <a:solidFill>
              <a:srgbClr val="00AE65"/>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3" name="CasellaDiTesto 2">
            <a:extLst>
              <a:ext uri="{FF2B5EF4-FFF2-40B4-BE49-F238E27FC236}">
                <a16:creationId xmlns:a16="http://schemas.microsoft.com/office/drawing/2014/main" id="{BDF36950-7646-63D2-493C-D37AC676A75B}"/>
              </a:ext>
            </a:extLst>
          </p:cNvPr>
          <p:cNvSpPr txBox="1"/>
          <p:nvPr/>
        </p:nvSpPr>
        <p:spPr>
          <a:xfrm>
            <a:off x="7461469" y="511870"/>
            <a:ext cx="1210021" cy="400110"/>
          </a:xfrm>
          <a:prstGeom prst="rect">
            <a:avLst/>
          </a:prstGeom>
          <a:noFill/>
        </p:spPr>
        <p:txBody>
          <a:bodyPr wrap="square" rtlCol="0">
            <a:spAutoFit/>
          </a:bodyPr>
          <a:lstStyle/>
          <a:p>
            <a:pPr algn="ctr"/>
            <a:r>
              <a:rPr lang="it-IT" sz="1000" b="1" i="1" dirty="0">
                <a:solidFill>
                  <a:schemeClr val="bg2"/>
                </a:solidFill>
                <a:latin typeface="Arial" panose="020B0604020202020204" pitchFamily="34" charset="0"/>
                <a:cs typeface="Arial" panose="020B0604020202020204" pitchFamily="34" charset="0"/>
              </a:rPr>
              <a:t>In vigore dal 2 agosto 2024</a:t>
            </a:r>
          </a:p>
        </p:txBody>
      </p:sp>
      <p:sp>
        <p:nvSpPr>
          <p:cNvPr id="9" name="Titolo 1">
            <a:extLst>
              <a:ext uri="{FF2B5EF4-FFF2-40B4-BE49-F238E27FC236}">
                <a16:creationId xmlns:a16="http://schemas.microsoft.com/office/drawing/2014/main" id="{9E082EAC-9F7E-82C7-8BC8-499416F19090}"/>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R="0" lvl="0" indent="0" fontAlgn="auto">
              <a:lnSpc>
                <a:spcPct val="100000"/>
              </a:lnSpc>
              <a:spcBef>
                <a:spcPts val="0"/>
              </a:spcBef>
              <a:spcAft>
                <a:spcPts val="0"/>
              </a:spcAft>
              <a:buClr>
                <a:srgbClr val="005157"/>
              </a:buClr>
              <a:buSzPts val="2800"/>
              <a:buFont typeface="Arial"/>
              <a:buNone/>
              <a:tabLst/>
              <a:defRPr/>
            </a:pPr>
            <a:r>
              <a:rPr lang="it-IT" sz="2600" dirty="0">
                <a:solidFill>
                  <a:srgbClr val="005157"/>
                </a:solidFill>
                <a:latin typeface="Arial" panose="020B0604020202020204" pitchFamily="34" charset="0"/>
                <a:ea typeface="+mn-ea"/>
                <a:cs typeface="Arial" panose="020B0604020202020204" pitchFamily="34" charset="0"/>
                <a:sym typeface="Arial"/>
              </a:rPr>
              <a:t>Il ruolo delle banche: emergenza dati</a:t>
            </a:r>
          </a:p>
        </p:txBody>
      </p:sp>
      <p:sp>
        <p:nvSpPr>
          <p:cNvPr id="5" name="CasellaDiTesto 4">
            <a:extLst>
              <a:ext uri="{FF2B5EF4-FFF2-40B4-BE49-F238E27FC236}">
                <a16:creationId xmlns:a16="http://schemas.microsoft.com/office/drawing/2014/main" id="{F4CFA061-C70C-7A88-2F83-26E039D5D7AF}"/>
              </a:ext>
            </a:extLst>
          </p:cNvPr>
          <p:cNvSpPr txBox="1"/>
          <p:nvPr/>
        </p:nvSpPr>
        <p:spPr>
          <a:xfrm>
            <a:off x="132941" y="1360171"/>
            <a:ext cx="5458691" cy="276999"/>
          </a:xfrm>
          <a:prstGeom prst="rect">
            <a:avLst/>
          </a:prstGeom>
          <a:noFill/>
        </p:spPr>
        <p:txBody>
          <a:bodyPr wrap="square" rtlCol="0">
            <a:spAutoFit/>
          </a:bodyPr>
          <a:lstStyle/>
          <a:p>
            <a:r>
              <a:rPr lang="it-IT" sz="1200" dirty="0">
                <a:solidFill>
                  <a:srgbClr val="005157"/>
                </a:solidFill>
                <a:latin typeface="Arial" panose="020B0604020202020204" pitchFamily="34" charset="0"/>
                <a:cs typeface="Arial" panose="020B0604020202020204" pitchFamily="34" charset="0"/>
              </a:rPr>
              <a:t>La riduzione del rischio con le certificazioni* (anche </a:t>
            </a:r>
            <a:r>
              <a:rPr lang="it-IT" sz="1200" b="1" dirty="0">
                <a:solidFill>
                  <a:srgbClr val="005157"/>
                </a:solidFill>
                <a:latin typeface="Arial" panose="020B0604020202020204" pitchFamily="34" charset="0"/>
                <a:cs typeface="Arial" panose="020B0604020202020204" pitchFamily="34" charset="0"/>
              </a:rPr>
              <a:t>ESG</a:t>
            </a:r>
            <a:r>
              <a:rPr lang="it-IT" sz="1200" dirty="0">
                <a:solidFill>
                  <a:srgbClr val="005157"/>
                </a:solidFill>
                <a:latin typeface="Arial" panose="020B0604020202020204" pitchFamily="34" charset="0"/>
                <a:cs typeface="Arial" panose="020B0604020202020204" pitchFamily="34" charset="0"/>
              </a:rPr>
              <a:t>)</a:t>
            </a:r>
          </a:p>
        </p:txBody>
      </p:sp>
      <p:sp>
        <p:nvSpPr>
          <p:cNvPr id="13" name="CasellaDiTesto 12">
            <a:extLst>
              <a:ext uri="{FF2B5EF4-FFF2-40B4-BE49-F238E27FC236}">
                <a16:creationId xmlns:a16="http://schemas.microsoft.com/office/drawing/2014/main" id="{98C74DC4-CF22-34A3-06E1-541B5E1D2CB6}"/>
              </a:ext>
            </a:extLst>
          </p:cNvPr>
          <p:cNvSpPr txBox="1"/>
          <p:nvPr/>
        </p:nvSpPr>
        <p:spPr>
          <a:xfrm>
            <a:off x="144367" y="1922014"/>
            <a:ext cx="8589035" cy="1304203"/>
          </a:xfrm>
          <a:prstGeom prst="rect">
            <a:avLst/>
          </a:prstGeom>
          <a:noFill/>
        </p:spPr>
        <p:txBody>
          <a:bodyPr wrap="square" rtlCol="0">
            <a:spAutoFit/>
          </a:bodyPr>
          <a:lstStyle/>
          <a:p>
            <a:r>
              <a:rPr lang="it-IT" sz="1125" dirty="0">
                <a:latin typeface="Arial" panose="020B0604020202020204" pitchFamily="34" charset="0"/>
                <a:cs typeface="Arial" panose="020B0604020202020204" pitchFamily="34" charset="0"/>
              </a:rPr>
              <a:t>Per avere un </a:t>
            </a:r>
            <a:r>
              <a:rPr lang="it-IT" sz="1125" b="1" dirty="0">
                <a:latin typeface="Arial" panose="020B0604020202020204" pitchFamily="34" charset="0"/>
                <a:cs typeface="Arial" panose="020B0604020202020204" pitchFamily="34" charset="0"/>
              </a:rPr>
              <a:t>rischio basso </a:t>
            </a:r>
            <a:r>
              <a:rPr lang="it-IT" sz="1125" dirty="0">
                <a:latin typeface="Arial" panose="020B0604020202020204" pitchFamily="34" charset="0"/>
                <a:cs typeface="Arial" panose="020B0604020202020204" pitchFamily="34" charset="0"/>
              </a:rPr>
              <a:t>(si vedano le norme tecniche dell’Ente nazionale di unificazione - UNI) si considerano:</a:t>
            </a:r>
          </a:p>
          <a:p>
            <a:endParaRPr lang="it-IT" sz="1125" dirty="0">
              <a:latin typeface="Arial" panose="020B0604020202020204" pitchFamily="34" charset="0"/>
              <a:cs typeface="Arial" panose="020B0604020202020204" pitchFamily="34" charset="0"/>
            </a:endParaRPr>
          </a:p>
          <a:p>
            <a:pPr marL="557213" lvl="1" indent="-214313">
              <a:buFont typeface="Wingdings" panose="05000000000000000000" pitchFamily="2" charset="2"/>
              <a:buChar char="§"/>
            </a:pPr>
            <a:r>
              <a:rPr lang="it-IT" sz="1125" dirty="0">
                <a:latin typeface="Arial" panose="020B0604020202020204" pitchFamily="34" charset="0"/>
                <a:cs typeface="Arial" panose="020B0604020202020204" pitchFamily="34" charset="0"/>
              </a:rPr>
              <a:t>possesso di almeno una certificazione del sistema di gestione rilasciata da organismo accreditato ai sensi del Reg 765/2008</a:t>
            </a:r>
          </a:p>
          <a:p>
            <a:pPr marL="557213" lvl="1" indent="-214313">
              <a:buFont typeface="Wingdings" panose="05000000000000000000" pitchFamily="2" charset="2"/>
              <a:buChar char="§"/>
            </a:pPr>
            <a:r>
              <a:rPr lang="it-IT" sz="1125" dirty="0">
                <a:latin typeface="Arial" panose="020B0604020202020204" pitchFamily="34" charset="0"/>
                <a:cs typeface="Arial" panose="020B0604020202020204" pitchFamily="34" charset="0"/>
              </a:rPr>
              <a:t>altre </a:t>
            </a:r>
            <a:r>
              <a:rPr lang="it-IT" sz="1125" b="1" dirty="0">
                <a:latin typeface="Arial" panose="020B0604020202020204" pitchFamily="34" charset="0"/>
                <a:cs typeface="Arial" panose="020B0604020202020204" pitchFamily="34" charset="0"/>
              </a:rPr>
              <a:t>certificazioni </a:t>
            </a:r>
            <a:r>
              <a:rPr lang="it-IT" sz="1200" b="1" dirty="0">
                <a:latin typeface="Arial" panose="020B0604020202020204" pitchFamily="34" charset="0"/>
                <a:cs typeface="Arial" panose="020B0604020202020204" pitchFamily="34" charset="0"/>
              </a:rPr>
              <a:t>volontarie</a:t>
            </a:r>
            <a:r>
              <a:rPr lang="it-IT" sz="1125" b="1" dirty="0">
                <a:latin typeface="Arial" panose="020B0604020202020204" pitchFamily="34" charset="0"/>
                <a:cs typeface="Arial" panose="020B0604020202020204" pitchFamily="34" charset="0"/>
              </a:rPr>
              <a:t> accreditate riconducibili ai principi ESG</a:t>
            </a:r>
          </a:p>
          <a:p>
            <a:pPr marL="557213" lvl="1" indent="-214313">
              <a:buFont typeface="Wingdings" panose="05000000000000000000" pitchFamily="2" charset="2"/>
              <a:buChar char="§"/>
            </a:pPr>
            <a:r>
              <a:rPr lang="it-IT" sz="1125" dirty="0">
                <a:latin typeface="Arial" panose="020B0604020202020204" pitchFamily="34" charset="0"/>
                <a:cs typeface="Arial" panose="020B0604020202020204" pitchFamily="34" charset="0"/>
              </a:rPr>
              <a:t>esito controlli nei precedenti 3 anni</a:t>
            </a:r>
          </a:p>
          <a:p>
            <a:pPr marL="557213" lvl="1" indent="-214313">
              <a:buFont typeface="Wingdings" panose="05000000000000000000" pitchFamily="2" charset="2"/>
              <a:buChar char="§"/>
            </a:pPr>
            <a:r>
              <a:rPr lang="it-IT" sz="1125" dirty="0">
                <a:latin typeface="Arial" panose="020B0604020202020204" pitchFamily="34" charset="0"/>
                <a:cs typeface="Arial" panose="020B0604020202020204" pitchFamily="34" charset="0"/>
              </a:rPr>
              <a:t>settore economico dove opera il controllato</a:t>
            </a:r>
          </a:p>
          <a:p>
            <a:pPr marL="557213" lvl="1" indent="-214313">
              <a:buFont typeface="Wingdings" panose="05000000000000000000" pitchFamily="2" charset="2"/>
              <a:buChar char="§"/>
            </a:pPr>
            <a:r>
              <a:rPr lang="it-IT" sz="1125" dirty="0">
                <a:latin typeface="Arial" panose="020B0604020202020204" pitchFamily="34" charset="0"/>
                <a:cs typeface="Arial" panose="020B0604020202020204" pitchFamily="34" charset="0"/>
              </a:rPr>
              <a:t>caratteristiche e dimensioni dell’attività economica svolta dal controllato</a:t>
            </a:r>
          </a:p>
        </p:txBody>
      </p:sp>
      <p:pic>
        <p:nvPicPr>
          <p:cNvPr id="15" name="Picture 2" descr="There is no such thing as a &quot;low risk&quot; vendor">
            <a:extLst>
              <a:ext uri="{FF2B5EF4-FFF2-40B4-BE49-F238E27FC236}">
                <a16:creationId xmlns:a16="http://schemas.microsoft.com/office/drawing/2014/main" id="{64137358-01CA-2349-0426-663C9BA01F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5411" y="4444536"/>
            <a:ext cx="1466221" cy="81793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ESG e Sostenibilità - Take Off">
            <a:extLst>
              <a:ext uri="{FF2B5EF4-FFF2-40B4-BE49-F238E27FC236}">
                <a16:creationId xmlns:a16="http://schemas.microsoft.com/office/drawing/2014/main" id="{A1C81A54-E8A7-A709-6BE6-2EA3E7839A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4609" y="4354077"/>
            <a:ext cx="1830233" cy="926548"/>
          </a:xfrm>
          <a:prstGeom prst="rect">
            <a:avLst/>
          </a:prstGeom>
          <a:noFill/>
          <a:extLst>
            <a:ext uri="{909E8E84-426E-40DD-AFC4-6F175D3DCCD1}">
              <a14:hiddenFill xmlns:a14="http://schemas.microsoft.com/office/drawing/2010/main">
                <a:solidFill>
                  <a:srgbClr val="FFFFFF"/>
                </a:solidFill>
              </a14:hiddenFill>
            </a:ext>
          </a:extLst>
        </p:spPr>
      </p:pic>
      <p:sp>
        <p:nvSpPr>
          <p:cNvPr id="19" name="Freccia a destra 18">
            <a:extLst>
              <a:ext uri="{FF2B5EF4-FFF2-40B4-BE49-F238E27FC236}">
                <a16:creationId xmlns:a16="http://schemas.microsoft.com/office/drawing/2014/main" id="{1D85EADA-9E33-4E57-D04B-ACFE90166F0E}"/>
              </a:ext>
            </a:extLst>
          </p:cNvPr>
          <p:cNvSpPr/>
          <p:nvPr/>
        </p:nvSpPr>
        <p:spPr>
          <a:xfrm>
            <a:off x="3254004" y="4743242"/>
            <a:ext cx="528187" cy="225361"/>
          </a:xfrm>
          <a:prstGeom prst="rightArrow">
            <a:avLst/>
          </a:prstGeom>
          <a:noFill/>
          <a:ln w="38100">
            <a:solidFill>
              <a:srgbClr val="00515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dirty="0"/>
          </a:p>
        </p:txBody>
      </p:sp>
      <p:grpSp>
        <p:nvGrpSpPr>
          <p:cNvPr id="20" name="Gruppo 19">
            <a:extLst>
              <a:ext uri="{FF2B5EF4-FFF2-40B4-BE49-F238E27FC236}">
                <a16:creationId xmlns:a16="http://schemas.microsoft.com/office/drawing/2014/main" id="{180E5071-960D-53F1-C007-7D6BC292E174}"/>
              </a:ext>
            </a:extLst>
          </p:cNvPr>
          <p:cNvGrpSpPr/>
          <p:nvPr/>
        </p:nvGrpSpPr>
        <p:grpSpPr>
          <a:xfrm>
            <a:off x="229621" y="3609334"/>
            <a:ext cx="1589240" cy="461665"/>
            <a:chOff x="8866071" y="2848965"/>
            <a:chExt cx="2202877" cy="615553"/>
          </a:xfrm>
          <a:noFill/>
        </p:grpSpPr>
        <p:sp>
          <p:nvSpPr>
            <p:cNvPr id="21" name="Rettangolo con angoli arrotondati 20">
              <a:extLst>
                <a:ext uri="{FF2B5EF4-FFF2-40B4-BE49-F238E27FC236}">
                  <a16:creationId xmlns:a16="http://schemas.microsoft.com/office/drawing/2014/main" id="{12BEB9B4-F20C-7B48-6798-F8E3B970519B}"/>
                </a:ext>
              </a:extLst>
            </p:cNvPr>
            <p:cNvSpPr/>
            <p:nvPr/>
          </p:nvSpPr>
          <p:spPr>
            <a:xfrm>
              <a:off x="8913412" y="2886323"/>
              <a:ext cx="2155536" cy="275971"/>
            </a:xfrm>
            <a:prstGeom prst="round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2" name="CasellaDiTesto 21">
              <a:extLst>
                <a:ext uri="{FF2B5EF4-FFF2-40B4-BE49-F238E27FC236}">
                  <a16:creationId xmlns:a16="http://schemas.microsoft.com/office/drawing/2014/main" id="{DEF8B48B-E566-2E1A-311F-3EED10E6F6C6}"/>
                </a:ext>
              </a:extLst>
            </p:cNvPr>
            <p:cNvSpPr txBox="1"/>
            <p:nvPr/>
          </p:nvSpPr>
          <p:spPr>
            <a:xfrm>
              <a:off x="8866071" y="2848965"/>
              <a:ext cx="2155535" cy="615553"/>
            </a:xfrm>
            <a:prstGeom prst="rect">
              <a:avLst/>
            </a:prstGeom>
            <a:grpFill/>
          </p:spPr>
          <p:txBody>
            <a:bodyPr wrap="square" rtlCol="0">
              <a:spAutoFit/>
            </a:bodyPr>
            <a:lstStyle/>
            <a:p>
              <a:r>
                <a:rPr lang="it-IT" sz="1200" b="1" dirty="0">
                  <a:solidFill>
                    <a:schemeClr val="bg1"/>
                  </a:solidFill>
                  <a:latin typeface="Arial" panose="020B0604020202020204" pitchFamily="34" charset="0"/>
                  <a:cs typeface="Arial" panose="020B0604020202020204" pitchFamily="34" charset="0"/>
                </a:rPr>
                <a:t>Report certificativo</a:t>
              </a:r>
            </a:p>
          </p:txBody>
        </p:sp>
      </p:grpSp>
      <p:sp>
        <p:nvSpPr>
          <p:cNvPr id="23" name="Freccia a destra 22">
            <a:extLst>
              <a:ext uri="{FF2B5EF4-FFF2-40B4-BE49-F238E27FC236}">
                <a16:creationId xmlns:a16="http://schemas.microsoft.com/office/drawing/2014/main" id="{37AD05AC-C3C4-6F0A-D459-812F6078D769}"/>
              </a:ext>
            </a:extLst>
          </p:cNvPr>
          <p:cNvSpPr/>
          <p:nvPr/>
        </p:nvSpPr>
        <p:spPr>
          <a:xfrm>
            <a:off x="6095743" y="4732219"/>
            <a:ext cx="503096" cy="236384"/>
          </a:xfrm>
          <a:prstGeom prst="rightArrow">
            <a:avLst/>
          </a:prstGeom>
          <a:noFill/>
          <a:ln w="38100">
            <a:solidFill>
              <a:srgbClr val="00515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dirty="0"/>
          </a:p>
        </p:txBody>
      </p:sp>
      <p:pic>
        <p:nvPicPr>
          <p:cNvPr id="24" name="Elemento grafico 23" descr="Appunti selezionati con riempimento a tinta unita">
            <a:extLst>
              <a:ext uri="{FF2B5EF4-FFF2-40B4-BE49-F238E27FC236}">
                <a16:creationId xmlns:a16="http://schemas.microsoft.com/office/drawing/2014/main" id="{A232501F-4CBB-07F9-67A6-3DA21B4C72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07980" y="4471498"/>
            <a:ext cx="602966" cy="602966"/>
          </a:xfrm>
          <a:prstGeom prst="rect">
            <a:avLst/>
          </a:prstGeom>
        </p:spPr>
      </p:pic>
      <p:sp>
        <p:nvSpPr>
          <p:cNvPr id="25" name="CasellaDiTesto 24">
            <a:extLst>
              <a:ext uri="{FF2B5EF4-FFF2-40B4-BE49-F238E27FC236}">
                <a16:creationId xmlns:a16="http://schemas.microsoft.com/office/drawing/2014/main" id="{CDE485B7-7A80-C743-04F1-89DDFECA8D20}"/>
              </a:ext>
            </a:extLst>
          </p:cNvPr>
          <p:cNvSpPr txBox="1"/>
          <p:nvPr/>
        </p:nvSpPr>
        <p:spPr>
          <a:xfrm>
            <a:off x="7072806" y="5038250"/>
            <a:ext cx="1136442" cy="507831"/>
          </a:xfrm>
          <a:prstGeom prst="rect">
            <a:avLst/>
          </a:prstGeom>
          <a:noFill/>
        </p:spPr>
        <p:txBody>
          <a:bodyPr wrap="square" rtlCol="0">
            <a:spAutoFit/>
          </a:bodyPr>
          <a:lstStyle/>
          <a:p>
            <a:pPr algn="ctr"/>
            <a:r>
              <a:rPr lang="it-IT" sz="900" b="1" i="1" dirty="0">
                <a:latin typeface="Arial" panose="020B0604020202020204" pitchFamily="34" charset="0"/>
                <a:cs typeface="Arial" panose="020B0604020202020204" pitchFamily="34" charset="0"/>
              </a:rPr>
              <a:t>Controlli meno frequenti e meno invadenti</a:t>
            </a:r>
          </a:p>
        </p:txBody>
      </p:sp>
      <p:sp>
        <p:nvSpPr>
          <p:cNvPr id="26" name="CasellaDiTesto 25">
            <a:extLst>
              <a:ext uri="{FF2B5EF4-FFF2-40B4-BE49-F238E27FC236}">
                <a16:creationId xmlns:a16="http://schemas.microsoft.com/office/drawing/2014/main" id="{D3D1016E-908F-9814-3FA1-EB793DB94A66}"/>
              </a:ext>
            </a:extLst>
          </p:cNvPr>
          <p:cNvSpPr txBox="1"/>
          <p:nvPr/>
        </p:nvSpPr>
        <p:spPr>
          <a:xfrm>
            <a:off x="2510625" y="3475484"/>
            <a:ext cx="6369601" cy="577081"/>
          </a:xfrm>
          <a:prstGeom prst="rect">
            <a:avLst/>
          </a:prstGeom>
          <a:noFill/>
        </p:spPr>
        <p:txBody>
          <a:bodyPr wrap="square" rtlCol="0">
            <a:spAutoFit/>
          </a:bodyPr>
          <a:lstStyle/>
          <a:p>
            <a:pPr algn="just"/>
            <a:r>
              <a:rPr lang="it-IT" sz="1050" i="1" dirty="0">
                <a:latin typeface="Arial" panose="020B0604020202020204" pitchFamily="34" charset="0"/>
                <a:cs typeface="Arial" panose="020B0604020202020204" pitchFamily="34" charset="0"/>
              </a:rPr>
              <a:t>Rilasciato, su richiesta, da un ente di ispezione/certificazione/verifica accreditato da Accredita (o altri) </a:t>
            </a:r>
          </a:p>
          <a:p>
            <a:pPr algn="just"/>
            <a:r>
              <a:rPr lang="it-IT" sz="1050" i="1" dirty="0">
                <a:latin typeface="Arial" panose="020B0604020202020204" pitchFamily="34" charset="0"/>
                <a:cs typeface="Arial" panose="020B0604020202020204" pitchFamily="34" charset="0"/>
              </a:rPr>
              <a:t>firmatario degli accordi di mutuo riconoscimento (MLA) dell’Associazione di cooperazione europea (EA). Confluisce nel dossier digitale accessibile a tutte le PA. Attesta il livello di rischio basso</a:t>
            </a:r>
            <a:endParaRPr lang="it-IT" sz="1350" i="1" dirty="0"/>
          </a:p>
        </p:txBody>
      </p:sp>
      <p:sp>
        <p:nvSpPr>
          <p:cNvPr id="27" name="Freccia a destra 26">
            <a:extLst>
              <a:ext uri="{FF2B5EF4-FFF2-40B4-BE49-F238E27FC236}">
                <a16:creationId xmlns:a16="http://schemas.microsoft.com/office/drawing/2014/main" id="{E3B08286-9BF7-3858-764A-D3C6EC484176}"/>
              </a:ext>
            </a:extLst>
          </p:cNvPr>
          <p:cNvSpPr/>
          <p:nvPr/>
        </p:nvSpPr>
        <p:spPr>
          <a:xfrm>
            <a:off x="2011320" y="3669055"/>
            <a:ext cx="453225" cy="143573"/>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dirty="0">
              <a:solidFill>
                <a:schemeClr val="bg1"/>
              </a:solidFill>
            </a:endParaRPr>
          </a:p>
        </p:txBody>
      </p:sp>
    </p:spTree>
    <p:extLst>
      <p:ext uri="{BB962C8B-B14F-4D97-AF65-F5344CB8AC3E}">
        <p14:creationId xmlns:p14="http://schemas.microsoft.com/office/powerpoint/2010/main" val="6436514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30" name="Google Shape;230;p8"/>
          <p:cNvSpPr txBox="1">
            <a:spLocks noGrp="1"/>
          </p:cNvSpPr>
          <p:nvPr>
            <p:ph type="title"/>
          </p:nvPr>
        </p:nvSpPr>
        <p:spPr>
          <a:xfrm>
            <a:off x="131520" y="17331"/>
            <a:ext cx="8091562" cy="1020735"/>
          </a:xfrm>
          <a:prstGeom prst="rect">
            <a:avLst/>
          </a:prstGeom>
          <a:noFill/>
          <a:ln>
            <a:noFill/>
          </a:ln>
        </p:spPr>
        <p:txBody>
          <a:bodyPr spcFirstLastPara="1" wrap="square" lIns="0" tIns="0" rIns="0" bIns="0" anchor="t" anchorCtr="0">
            <a:noAutofit/>
          </a:bodyPr>
          <a:lstStyle/>
          <a:p>
            <a:pPr>
              <a:lnSpc>
                <a:spcPct val="100000"/>
              </a:lnSpc>
              <a:buClr>
                <a:srgbClr val="005157"/>
              </a:buClr>
              <a:defRPr/>
            </a:pPr>
            <a:r>
              <a:rPr lang="it-IT" sz="2600" dirty="0">
                <a:solidFill>
                  <a:srgbClr val="005157"/>
                </a:solidFill>
                <a:latin typeface="+mn-lt"/>
              </a:rPr>
              <a:t>Focus sulle PMI</a:t>
            </a:r>
          </a:p>
        </p:txBody>
      </p:sp>
      <p:sp>
        <p:nvSpPr>
          <p:cNvPr id="233" name="Google Shape;233;p8"/>
          <p:cNvSpPr txBox="1"/>
          <p:nvPr/>
        </p:nvSpPr>
        <p:spPr>
          <a:xfrm>
            <a:off x="131520" y="424189"/>
            <a:ext cx="7867650" cy="276999"/>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it-IT" dirty="0">
                <a:solidFill>
                  <a:schemeClr val="lt2"/>
                </a:solidFill>
              </a:rPr>
              <a:t>Il ruolo di banche, investitori e grandi aziende a supporto delle PMI</a:t>
            </a:r>
            <a:endParaRPr b="1" dirty="0">
              <a:solidFill>
                <a:schemeClr val="lt2"/>
              </a:solidFill>
              <a:latin typeface="Arial"/>
              <a:ea typeface="Arial"/>
              <a:cs typeface="Arial"/>
              <a:sym typeface="Arial"/>
            </a:endParaRPr>
          </a:p>
        </p:txBody>
      </p:sp>
      <p:sp>
        <p:nvSpPr>
          <p:cNvPr id="10" name="Rettangolo 9">
            <a:extLst>
              <a:ext uri="{FF2B5EF4-FFF2-40B4-BE49-F238E27FC236}">
                <a16:creationId xmlns:a16="http://schemas.microsoft.com/office/drawing/2014/main" id="{1F067FA8-2DCF-41C5-8257-8BE61FB88A1E}"/>
              </a:ext>
            </a:extLst>
          </p:cNvPr>
          <p:cNvSpPr/>
          <p:nvPr/>
        </p:nvSpPr>
        <p:spPr>
          <a:xfrm>
            <a:off x="967853" y="2304350"/>
            <a:ext cx="7264323" cy="461665"/>
          </a:xfrm>
          <a:prstGeom prst="rect">
            <a:avLst/>
          </a:prstGeom>
          <a:ln>
            <a:noFill/>
          </a:ln>
        </p:spPr>
        <p:txBody>
          <a:bodyPr wrap="square">
            <a:spAutoFit/>
          </a:bodyPr>
          <a:lstStyle/>
          <a:p>
            <a:r>
              <a:rPr lang="it-IT" sz="1200" i="1" dirty="0"/>
              <a:t>Le </a:t>
            </a:r>
            <a:r>
              <a:rPr lang="it-IT" sz="1200" b="1" i="1" dirty="0"/>
              <a:t>banche</a:t>
            </a:r>
            <a:r>
              <a:rPr lang="it-IT" sz="1200" i="1" dirty="0"/>
              <a:t> devono incoraggiare e accompagnare le PMI nell’adozione di strumenti di debito sostenibile (ad esempio green bond, social bond ecc..);</a:t>
            </a:r>
          </a:p>
        </p:txBody>
      </p:sp>
      <p:grpSp>
        <p:nvGrpSpPr>
          <p:cNvPr id="12" name="Gruppo 11">
            <a:extLst>
              <a:ext uri="{FF2B5EF4-FFF2-40B4-BE49-F238E27FC236}">
                <a16:creationId xmlns:a16="http://schemas.microsoft.com/office/drawing/2014/main" id="{5F9217F4-DBE5-4B71-B9E5-97E41B559C08}"/>
              </a:ext>
            </a:extLst>
          </p:cNvPr>
          <p:cNvGrpSpPr/>
          <p:nvPr/>
        </p:nvGrpSpPr>
        <p:grpSpPr>
          <a:xfrm>
            <a:off x="350075" y="5163412"/>
            <a:ext cx="619980" cy="595132"/>
            <a:chOff x="-1034716" y="2895599"/>
            <a:chExt cx="396000" cy="396000"/>
          </a:xfrm>
        </p:grpSpPr>
        <p:sp>
          <p:nvSpPr>
            <p:cNvPr id="20" name="Ovale 19">
              <a:extLst>
                <a:ext uri="{FF2B5EF4-FFF2-40B4-BE49-F238E27FC236}">
                  <a16:creationId xmlns:a16="http://schemas.microsoft.com/office/drawing/2014/main" id="{C3E7E734-AA23-419D-A814-56E51297A391}"/>
                </a:ext>
              </a:extLst>
            </p:cNvPr>
            <p:cNvSpPr/>
            <p:nvPr/>
          </p:nvSpPr>
          <p:spPr>
            <a:xfrm>
              <a:off x="-1034716" y="2895599"/>
              <a:ext cx="396000" cy="396000"/>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Elemento grafico 8" descr="Crescita aziendale con riempimento a tinta unita">
              <a:extLst>
                <a:ext uri="{FF2B5EF4-FFF2-40B4-BE49-F238E27FC236}">
                  <a16:creationId xmlns:a16="http://schemas.microsoft.com/office/drawing/2014/main" id="{1C51A697-4C08-4090-9DAF-9CD0B5D762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74054" y="2917927"/>
              <a:ext cx="320492" cy="320492"/>
            </a:xfrm>
            <a:prstGeom prst="rect">
              <a:avLst/>
            </a:prstGeom>
          </p:spPr>
        </p:pic>
      </p:grpSp>
      <p:grpSp>
        <p:nvGrpSpPr>
          <p:cNvPr id="13" name="Gruppo 12">
            <a:extLst>
              <a:ext uri="{FF2B5EF4-FFF2-40B4-BE49-F238E27FC236}">
                <a16:creationId xmlns:a16="http://schemas.microsoft.com/office/drawing/2014/main" id="{5000B2A9-B7C5-480C-87AF-8814E86B1269}"/>
              </a:ext>
            </a:extLst>
          </p:cNvPr>
          <p:cNvGrpSpPr/>
          <p:nvPr/>
        </p:nvGrpSpPr>
        <p:grpSpPr>
          <a:xfrm>
            <a:off x="342455" y="2247934"/>
            <a:ext cx="606484" cy="614792"/>
            <a:chOff x="-2670945" y="3314265"/>
            <a:chExt cx="396000" cy="396000"/>
          </a:xfrm>
        </p:grpSpPr>
        <p:sp>
          <p:nvSpPr>
            <p:cNvPr id="23" name="Ovale 22">
              <a:extLst>
                <a:ext uri="{FF2B5EF4-FFF2-40B4-BE49-F238E27FC236}">
                  <a16:creationId xmlns:a16="http://schemas.microsoft.com/office/drawing/2014/main" id="{4D2F25F4-1C43-4367-84C3-6456A286943B}"/>
                </a:ext>
              </a:extLst>
            </p:cNvPr>
            <p:cNvSpPr/>
            <p:nvPr/>
          </p:nvSpPr>
          <p:spPr>
            <a:xfrm>
              <a:off x="-2670945" y="3314265"/>
              <a:ext cx="396000" cy="396000"/>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a:p>
          </p:txBody>
        </p:sp>
        <p:pic>
          <p:nvPicPr>
            <p:cNvPr id="7" name="Elemento grafico 6" descr="Bonsai con riempimento a tinta unita">
              <a:extLst>
                <a:ext uri="{FF2B5EF4-FFF2-40B4-BE49-F238E27FC236}">
                  <a16:creationId xmlns:a16="http://schemas.microsoft.com/office/drawing/2014/main" id="{016AAD6A-E323-4965-803A-C6B91505D12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48470" y="3340097"/>
              <a:ext cx="352541" cy="352541"/>
            </a:xfrm>
            <a:prstGeom prst="rect">
              <a:avLst/>
            </a:prstGeom>
          </p:spPr>
        </p:pic>
      </p:grpSp>
      <p:sp>
        <p:nvSpPr>
          <p:cNvPr id="29" name="Rettangolo 28">
            <a:extLst>
              <a:ext uri="{FF2B5EF4-FFF2-40B4-BE49-F238E27FC236}">
                <a16:creationId xmlns:a16="http://schemas.microsoft.com/office/drawing/2014/main" id="{9F16D45A-D603-4486-8165-9D98F9F459B4}"/>
              </a:ext>
            </a:extLst>
          </p:cNvPr>
          <p:cNvSpPr/>
          <p:nvPr/>
        </p:nvSpPr>
        <p:spPr>
          <a:xfrm>
            <a:off x="1005503" y="1468081"/>
            <a:ext cx="7116017" cy="461665"/>
          </a:xfrm>
          <a:prstGeom prst="rect">
            <a:avLst/>
          </a:prstGeom>
          <a:ln>
            <a:noFill/>
          </a:ln>
        </p:spPr>
        <p:txBody>
          <a:bodyPr wrap="square">
            <a:spAutoFit/>
          </a:bodyPr>
          <a:lstStyle/>
          <a:p>
            <a:pPr algn="just"/>
            <a:r>
              <a:rPr lang="it-IT" sz="1200" b="1" i="1" dirty="0">
                <a:solidFill>
                  <a:schemeClr val="tx1"/>
                </a:solidFill>
              </a:rPr>
              <a:t>Banche</a:t>
            </a:r>
            <a:r>
              <a:rPr lang="it-IT" sz="1200" i="1" dirty="0">
                <a:solidFill>
                  <a:schemeClr val="tx1"/>
                </a:solidFill>
              </a:rPr>
              <a:t>, </a:t>
            </a:r>
            <a:r>
              <a:rPr lang="it-IT" sz="1200" b="1" i="1" dirty="0">
                <a:solidFill>
                  <a:schemeClr val="tx1"/>
                </a:solidFill>
              </a:rPr>
              <a:t>investitori istituzionali </a:t>
            </a:r>
            <a:r>
              <a:rPr lang="it-IT" sz="1200" i="1" dirty="0">
                <a:solidFill>
                  <a:schemeClr val="tx1"/>
                </a:solidFill>
              </a:rPr>
              <a:t>e </a:t>
            </a:r>
            <a:r>
              <a:rPr lang="it-IT" sz="1200" b="1" i="1" dirty="0">
                <a:solidFill>
                  <a:schemeClr val="tx1"/>
                </a:solidFill>
              </a:rPr>
              <a:t>grandi aziende </a:t>
            </a:r>
            <a:r>
              <a:rPr lang="it-IT" sz="1200" i="1" dirty="0">
                <a:solidFill>
                  <a:schemeClr val="tx1"/>
                </a:solidFill>
              </a:rPr>
              <a:t>assumono un ruolo di cruciale importanza nel </a:t>
            </a:r>
            <a:r>
              <a:rPr lang="it-IT" sz="1200" b="1" i="1" dirty="0">
                <a:solidFill>
                  <a:schemeClr val="tx1"/>
                </a:solidFill>
              </a:rPr>
              <a:t>sostenere le PMI </a:t>
            </a:r>
            <a:r>
              <a:rPr lang="it-IT" sz="1200" i="1" dirty="0">
                <a:solidFill>
                  <a:schemeClr val="tx1"/>
                </a:solidFill>
              </a:rPr>
              <a:t>nel percorso verso la </a:t>
            </a:r>
            <a:r>
              <a:rPr lang="it-IT" sz="1200" b="1" i="1" dirty="0">
                <a:solidFill>
                  <a:schemeClr val="tx1"/>
                </a:solidFill>
              </a:rPr>
              <a:t>transizione ecologica </a:t>
            </a:r>
          </a:p>
        </p:txBody>
      </p:sp>
      <p:sp>
        <p:nvSpPr>
          <p:cNvPr id="31" name="Rettangolo 30">
            <a:extLst>
              <a:ext uri="{FF2B5EF4-FFF2-40B4-BE49-F238E27FC236}">
                <a16:creationId xmlns:a16="http://schemas.microsoft.com/office/drawing/2014/main" id="{DD5F9157-7059-4A9A-9FC3-5CB9E7EF80EF}"/>
              </a:ext>
            </a:extLst>
          </p:cNvPr>
          <p:cNvSpPr/>
          <p:nvPr/>
        </p:nvSpPr>
        <p:spPr>
          <a:xfrm>
            <a:off x="967853" y="5230145"/>
            <a:ext cx="7228038" cy="461665"/>
          </a:xfrm>
          <a:prstGeom prst="rect">
            <a:avLst/>
          </a:prstGeom>
          <a:ln>
            <a:noFill/>
          </a:ln>
        </p:spPr>
        <p:txBody>
          <a:bodyPr wrap="square">
            <a:spAutoFit/>
          </a:bodyPr>
          <a:lstStyle/>
          <a:p>
            <a:pPr algn="just"/>
            <a:r>
              <a:rPr lang="it-IT" sz="1200" i="1" dirty="0">
                <a:solidFill>
                  <a:schemeClr val="tx1"/>
                </a:solidFill>
              </a:rPr>
              <a:t>Le </a:t>
            </a:r>
            <a:r>
              <a:rPr lang="it-IT" sz="1200" b="1" i="1" dirty="0">
                <a:solidFill>
                  <a:schemeClr val="tx1"/>
                </a:solidFill>
              </a:rPr>
              <a:t>Banche</a:t>
            </a:r>
            <a:r>
              <a:rPr lang="it-IT" sz="1200" i="1" dirty="0">
                <a:solidFill>
                  <a:schemeClr val="tx1"/>
                </a:solidFill>
              </a:rPr>
              <a:t> hanno la responsabilità (assieme ai grandi investitori istituzionali e le grandi imprese) di </a:t>
            </a:r>
            <a:r>
              <a:rPr lang="it-IT" sz="1200" b="1" i="1" dirty="0">
                <a:solidFill>
                  <a:schemeClr val="tx1"/>
                </a:solidFill>
              </a:rPr>
              <a:t>sensibilizzare le PMI ai temi ESG </a:t>
            </a:r>
          </a:p>
        </p:txBody>
      </p:sp>
      <p:grpSp>
        <p:nvGrpSpPr>
          <p:cNvPr id="231" name="Gruppo 230">
            <a:extLst>
              <a:ext uri="{FF2B5EF4-FFF2-40B4-BE49-F238E27FC236}">
                <a16:creationId xmlns:a16="http://schemas.microsoft.com/office/drawing/2014/main" id="{FEEF88FB-6484-49A1-9BA6-275D5CA9CDE3}"/>
              </a:ext>
            </a:extLst>
          </p:cNvPr>
          <p:cNvGrpSpPr/>
          <p:nvPr/>
        </p:nvGrpSpPr>
        <p:grpSpPr>
          <a:xfrm>
            <a:off x="402245" y="1426169"/>
            <a:ext cx="542684" cy="507949"/>
            <a:chOff x="524611" y="4924876"/>
            <a:chExt cx="360000" cy="360000"/>
          </a:xfrm>
        </p:grpSpPr>
        <p:sp>
          <p:nvSpPr>
            <p:cNvPr id="26" name="Ovale 25">
              <a:extLst>
                <a:ext uri="{FF2B5EF4-FFF2-40B4-BE49-F238E27FC236}">
                  <a16:creationId xmlns:a16="http://schemas.microsoft.com/office/drawing/2014/main" id="{60C05BB7-9877-4ACB-A884-B9D01E84EEDC}"/>
                </a:ext>
              </a:extLst>
            </p:cNvPr>
            <p:cNvSpPr/>
            <p:nvPr/>
          </p:nvSpPr>
          <p:spPr>
            <a:xfrm>
              <a:off x="524611" y="4924876"/>
              <a:ext cx="360000" cy="360000"/>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26" name="Elemento grafico 225" descr="Banca con riempimento a tinta unita">
              <a:extLst>
                <a:ext uri="{FF2B5EF4-FFF2-40B4-BE49-F238E27FC236}">
                  <a16:creationId xmlns:a16="http://schemas.microsoft.com/office/drawing/2014/main" id="{713084E8-0337-4FF0-BD75-41AF7582B3C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7656" y="4930357"/>
              <a:ext cx="320492" cy="320492"/>
            </a:xfrm>
            <a:prstGeom prst="rect">
              <a:avLst/>
            </a:prstGeom>
          </p:spPr>
        </p:pic>
      </p:grpSp>
      <p:sp>
        <p:nvSpPr>
          <p:cNvPr id="43" name="Segnaposto numero diapositiva 3">
            <a:extLst>
              <a:ext uri="{FF2B5EF4-FFF2-40B4-BE49-F238E27FC236}">
                <a16:creationId xmlns:a16="http://schemas.microsoft.com/office/drawing/2014/main" id="{3D33DF51-415A-4604-B4C8-B65E5369304C}"/>
              </a:ext>
            </a:extLst>
          </p:cNvPr>
          <p:cNvSpPr txBox="1">
            <a:spLocks/>
          </p:cNvSpPr>
          <p:nvPr/>
        </p:nvSpPr>
        <p:spPr>
          <a:xfrm>
            <a:off x="8505674" y="6422857"/>
            <a:ext cx="424794" cy="27543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C387466B-976A-AB41-B23A-986E24A2778A}" type="slidenum">
              <a:rPr lang="it-IT" sz="1050" smtClean="0">
                <a:solidFill>
                  <a:schemeClr val="tx1"/>
                </a:solidFill>
              </a:rPr>
              <a:pPr/>
              <a:t>45</a:t>
            </a:fld>
            <a:endParaRPr lang="it-IT" dirty="0">
              <a:solidFill>
                <a:schemeClr val="tx1"/>
              </a:solidFill>
            </a:endParaRPr>
          </a:p>
        </p:txBody>
      </p:sp>
      <p:sp>
        <p:nvSpPr>
          <p:cNvPr id="34" name="CasellaDiTesto 33">
            <a:extLst>
              <a:ext uri="{FF2B5EF4-FFF2-40B4-BE49-F238E27FC236}">
                <a16:creationId xmlns:a16="http://schemas.microsoft.com/office/drawing/2014/main" id="{4441A479-EE0E-4C4B-AAFF-CFD7939E1225}"/>
              </a:ext>
            </a:extLst>
          </p:cNvPr>
          <p:cNvSpPr txBox="1"/>
          <p:nvPr/>
        </p:nvSpPr>
        <p:spPr>
          <a:xfrm>
            <a:off x="1133234" y="6396335"/>
            <a:ext cx="7024688" cy="400110"/>
          </a:xfrm>
          <a:prstGeom prst="rect">
            <a:avLst/>
          </a:prstGeom>
          <a:noFill/>
        </p:spPr>
        <p:txBody>
          <a:bodyPr wrap="square" rtlCol="0">
            <a:spAutoFit/>
          </a:bodyPr>
          <a:lstStyle/>
          <a:p>
            <a:pPr algn="l"/>
            <a:r>
              <a:rPr lang="it-IT" sz="1000" b="0" i="1" u="none" strike="noStrike" baseline="0" dirty="0">
                <a:solidFill>
                  <a:schemeClr val="tx1"/>
                </a:solidFill>
                <a:latin typeface="+mj-lt"/>
              </a:rPr>
              <a:t>Fonte: Ricerca “PMI italiane e transizione ecologica: profili ESG e finanza sostenibile” (2022),</a:t>
            </a:r>
          </a:p>
          <a:p>
            <a:pPr algn="l"/>
            <a:r>
              <a:rPr lang="it-IT" sz="1000" b="0" i="1" u="none" strike="noStrike" baseline="0" dirty="0">
                <a:solidFill>
                  <a:schemeClr val="tx1"/>
                </a:solidFill>
                <a:latin typeface="+mj-lt"/>
              </a:rPr>
              <a:t>Forum per la Finanza Sostenibile e Gruppo Cerved</a:t>
            </a:r>
            <a:endParaRPr lang="it-IT" sz="1000" dirty="0">
              <a:solidFill>
                <a:schemeClr val="tx1"/>
              </a:solidFill>
              <a:latin typeface="+mj-lt"/>
            </a:endParaRPr>
          </a:p>
        </p:txBody>
      </p:sp>
      <p:sp>
        <p:nvSpPr>
          <p:cNvPr id="18" name="Rettangolo 17">
            <a:extLst>
              <a:ext uri="{FF2B5EF4-FFF2-40B4-BE49-F238E27FC236}">
                <a16:creationId xmlns:a16="http://schemas.microsoft.com/office/drawing/2014/main" id="{9E5EED36-A627-47F5-820D-30DD40C85798}"/>
              </a:ext>
            </a:extLst>
          </p:cNvPr>
          <p:cNvSpPr/>
          <p:nvPr/>
        </p:nvSpPr>
        <p:spPr>
          <a:xfrm>
            <a:off x="1005503" y="3126093"/>
            <a:ext cx="7264323" cy="646331"/>
          </a:xfrm>
          <a:prstGeom prst="rect">
            <a:avLst/>
          </a:prstGeom>
          <a:ln>
            <a:noFill/>
          </a:ln>
        </p:spPr>
        <p:txBody>
          <a:bodyPr wrap="square">
            <a:spAutoFit/>
          </a:bodyPr>
          <a:lstStyle/>
          <a:p>
            <a:r>
              <a:rPr lang="it-IT" sz="1200" i="1" dirty="0"/>
              <a:t>Gli </a:t>
            </a:r>
            <a:r>
              <a:rPr lang="it-IT" sz="1200" b="1" i="1" dirty="0"/>
              <a:t>investitori istituzionali</a:t>
            </a:r>
            <a:r>
              <a:rPr lang="it-IT" sz="1200" i="1" dirty="0"/>
              <a:t>, tramite le attività di </a:t>
            </a:r>
            <a:r>
              <a:rPr lang="it-IT" sz="1200" b="1" i="1" dirty="0"/>
              <a:t>engagemen</a:t>
            </a:r>
            <a:r>
              <a:rPr lang="it-IT" sz="1200" i="1" dirty="0"/>
              <a:t>t e il </a:t>
            </a:r>
            <a:r>
              <a:rPr lang="it-IT" sz="1200" b="1" i="1" dirty="0"/>
              <a:t>monitoraggio delle performance ESG </a:t>
            </a:r>
            <a:r>
              <a:rPr lang="it-IT" sz="1200" i="1" dirty="0"/>
              <a:t>delle società investite, possono supportare le aziende </a:t>
            </a:r>
            <a:r>
              <a:rPr lang="it-IT" sz="1200" b="1" i="1" dirty="0"/>
              <a:t>nell’inclusione dei temi di sostenibilità nell’ambito della pianificazione strategica</a:t>
            </a:r>
          </a:p>
        </p:txBody>
      </p:sp>
      <p:grpSp>
        <p:nvGrpSpPr>
          <p:cNvPr id="2" name="Gruppo 1">
            <a:extLst>
              <a:ext uri="{FF2B5EF4-FFF2-40B4-BE49-F238E27FC236}">
                <a16:creationId xmlns:a16="http://schemas.microsoft.com/office/drawing/2014/main" id="{D7BA6178-3E39-401D-92EA-486F6E49C69E}"/>
              </a:ext>
            </a:extLst>
          </p:cNvPr>
          <p:cNvGrpSpPr/>
          <p:nvPr/>
        </p:nvGrpSpPr>
        <p:grpSpPr>
          <a:xfrm>
            <a:off x="323160" y="3189230"/>
            <a:ext cx="606483" cy="595132"/>
            <a:chOff x="348321" y="3143611"/>
            <a:chExt cx="606483" cy="595132"/>
          </a:xfrm>
        </p:grpSpPr>
        <p:sp>
          <p:nvSpPr>
            <p:cNvPr id="27" name="Ovale 26">
              <a:extLst>
                <a:ext uri="{FF2B5EF4-FFF2-40B4-BE49-F238E27FC236}">
                  <a16:creationId xmlns:a16="http://schemas.microsoft.com/office/drawing/2014/main" id="{92CD30AB-C8F3-4311-AB83-B2365788FAA4}"/>
                </a:ext>
              </a:extLst>
            </p:cNvPr>
            <p:cNvSpPr/>
            <p:nvPr/>
          </p:nvSpPr>
          <p:spPr>
            <a:xfrm>
              <a:off x="348321" y="3143611"/>
              <a:ext cx="606483" cy="595132"/>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Elemento grafico 2" descr="Tassa con riempimento a tinta unita">
              <a:extLst>
                <a:ext uri="{FF2B5EF4-FFF2-40B4-BE49-F238E27FC236}">
                  <a16:creationId xmlns:a16="http://schemas.microsoft.com/office/drawing/2014/main" id="{590525D9-6352-4BC2-9B0D-FA1D5251B2C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0132" y="3187380"/>
              <a:ext cx="530818" cy="530818"/>
            </a:xfrm>
            <a:prstGeom prst="rect">
              <a:avLst/>
            </a:prstGeom>
          </p:spPr>
        </p:pic>
      </p:grpSp>
      <p:sp>
        <p:nvSpPr>
          <p:cNvPr id="30" name="Rettangolo 29">
            <a:extLst>
              <a:ext uri="{FF2B5EF4-FFF2-40B4-BE49-F238E27FC236}">
                <a16:creationId xmlns:a16="http://schemas.microsoft.com/office/drawing/2014/main" id="{7FB1783C-388B-4C80-8005-7A8E26EA479B}"/>
              </a:ext>
            </a:extLst>
          </p:cNvPr>
          <p:cNvSpPr/>
          <p:nvPr/>
        </p:nvSpPr>
        <p:spPr>
          <a:xfrm>
            <a:off x="958759" y="4032299"/>
            <a:ext cx="7264323" cy="830997"/>
          </a:xfrm>
          <a:prstGeom prst="rect">
            <a:avLst/>
          </a:prstGeom>
          <a:ln>
            <a:noFill/>
          </a:ln>
        </p:spPr>
        <p:txBody>
          <a:bodyPr wrap="square">
            <a:spAutoFit/>
          </a:bodyPr>
          <a:lstStyle/>
          <a:p>
            <a:r>
              <a:rPr lang="it-IT" sz="1200" i="1" dirty="0"/>
              <a:t>Le </a:t>
            </a:r>
            <a:r>
              <a:rPr lang="it-IT" sz="1200" b="1" i="1" dirty="0"/>
              <a:t>grandi imprese</a:t>
            </a:r>
            <a:r>
              <a:rPr lang="it-IT" sz="1200" i="1" dirty="0"/>
              <a:t>, possono influenzare le PMI attraverso il monitoraggio della filiera, valutando la sostenibilità di fornitori e partner strategici, anche in vista dell’introduzione della normativa sulla </a:t>
            </a:r>
            <a:r>
              <a:rPr lang="it-IT" sz="1200" b="1" i="1" dirty="0"/>
              <a:t>due diligence</a:t>
            </a:r>
            <a:r>
              <a:rPr lang="it-IT" sz="1200" i="1" dirty="0"/>
              <a:t> che imporrà di monitorare gli impatti negativi sugli </a:t>
            </a:r>
            <a:r>
              <a:rPr lang="it-IT" sz="1200" b="1" i="1" dirty="0"/>
              <a:t>aspetti ESG</a:t>
            </a:r>
            <a:r>
              <a:rPr lang="it-IT" sz="1200" i="1" dirty="0"/>
              <a:t>, includendo anche la </a:t>
            </a:r>
            <a:r>
              <a:rPr lang="it-IT" sz="1200" b="1" i="1" dirty="0"/>
              <a:t>catena del valore</a:t>
            </a:r>
          </a:p>
        </p:txBody>
      </p:sp>
      <p:grpSp>
        <p:nvGrpSpPr>
          <p:cNvPr id="4" name="Gruppo 3">
            <a:extLst>
              <a:ext uri="{FF2B5EF4-FFF2-40B4-BE49-F238E27FC236}">
                <a16:creationId xmlns:a16="http://schemas.microsoft.com/office/drawing/2014/main" id="{88166462-D32C-4F3C-9AC4-DABAA46E2560}"/>
              </a:ext>
            </a:extLst>
          </p:cNvPr>
          <p:cNvGrpSpPr/>
          <p:nvPr/>
        </p:nvGrpSpPr>
        <p:grpSpPr>
          <a:xfrm>
            <a:off x="349332" y="4131557"/>
            <a:ext cx="606483" cy="595132"/>
            <a:chOff x="590549" y="4088503"/>
            <a:chExt cx="606483" cy="595132"/>
          </a:xfrm>
        </p:grpSpPr>
        <p:sp>
          <p:nvSpPr>
            <p:cNvPr id="33" name="Ovale 32">
              <a:extLst>
                <a:ext uri="{FF2B5EF4-FFF2-40B4-BE49-F238E27FC236}">
                  <a16:creationId xmlns:a16="http://schemas.microsoft.com/office/drawing/2014/main" id="{D8D54A3E-67C8-4440-B724-579AA0ECA18A}"/>
                </a:ext>
              </a:extLst>
            </p:cNvPr>
            <p:cNvSpPr/>
            <p:nvPr/>
          </p:nvSpPr>
          <p:spPr>
            <a:xfrm>
              <a:off x="590549" y="4088503"/>
              <a:ext cx="606483" cy="595132"/>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Elemento grafico 7" descr="Binocolo con riempimento a tinta unita">
              <a:extLst>
                <a:ext uri="{FF2B5EF4-FFF2-40B4-BE49-F238E27FC236}">
                  <a16:creationId xmlns:a16="http://schemas.microsoft.com/office/drawing/2014/main" id="{28F904C5-60EB-4740-8D95-221CAACF176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20148" y="4109723"/>
              <a:ext cx="562269" cy="562269"/>
            </a:xfrm>
            <a:prstGeom prst="rect">
              <a:avLst/>
            </a:prstGeom>
          </p:spPr>
        </p:pic>
      </p:grpSp>
    </p:spTree>
    <p:extLst>
      <p:ext uri="{BB962C8B-B14F-4D97-AF65-F5344CB8AC3E}">
        <p14:creationId xmlns:p14="http://schemas.microsoft.com/office/powerpoint/2010/main" val="19712705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683EC8FF-E06C-4986-B148-3F2E82D32534}"/>
              </a:ext>
            </a:extLst>
          </p:cNvPr>
          <p:cNvPicPr>
            <a:picLocks noChangeAspect="1"/>
          </p:cNvPicPr>
          <p:nvPr/>
        </p:nvPicPr>
        <p:blipFill>
          <a:blip r:embed="rId2"/>
          <a:stretch>
            <a:fillRect/>
          </a:stretch>
        </p:blipFill>
        <p:spPr>
          <a:xfrm>
            <a:off x="0" y="725864"/>
            <a:ext cx="9144000" cy="5143500"/>
          </a:xfrm>
          <a:prstGeom prst="rect">
            <a:avLst/>
          </a:prstGeom>
        </p:spPr>
      </p:pic>
      <p:sp>
        <p:nvSpPr>
          <p:cNvPr id="10" name="Titolo 1">
            <a:extLst>
              <a:ext uri="{FF2B5EF4-FFF2-40B4-BE49-F238E27FC236}">
                <a16:creationId xmlns:a16="http://schemas.microsoft.com/office/drawing/2014/main" id="{36112EE2-CD24-4789-B2F5-8DD865AF464A}"/>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R="0" lvl="0" indent="0" fontAlgn="auto">
              <a:lnSpc>
                <a:spcPct val="100000"/>
              </a:lnSpc>
              <a:spcBef>
                <a:spcPts val="0"/>
              </a:spcBef>
              <a:spcAft>
                <a:spcPts val="0"/>
              </a:spcAft>
              <a:buClr>
                <a:srgbClr val="005157"/>
              </a:buClr>
              <a:buSzPts val="2800"/>
              <a:buFont typeface="Arial"/>
              <a:buNone/>
              <a:tabLst/>
              <a:defRPr/>
            </a:pPr>
            <a:r>
              <a:rPr lang="it-IT" sz="2600" dirty="0">
                <a:solidFill>
                  <a:srgbClr val="005157"/>
                </a:solidFill>
                <a:latin typeface="Arial" panose="020B0604020202020204" pitchFamily="34" charset="0"/>
                <a:ea typeface="+mn-ea"/>
                <a:cs typeface="Arial" panose="020B0604020202020204" pitchFamily="34" charset="0"/>
                <a:sym typeface="Arial"/>
              </a:rPr>
              <a:t>Il ruolo delle banche: emergenza dati</a:t>
            </a:r>
          </a:p>
        </p:txBody>
      </p:sp>
    </p:spTree>
    <p:extLst>
      <p:ext uri="{BB962C8B-B14F-4D97-AF65-F5344CB8AC3E}">
        <p14:creationId xmlns:p14="http://schemas.microsoft.com/office/powerpoint/2010/main" val="4366030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2C8B3C1C-6F0A-4AE9-8A98-FA60D0DC561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47</a:t>
            </a:fld>
            <a:endParaRPr lang="it-IT"/>
          </a:p>
        </p:txBody>
      </p:sp>
      <p:sp>
        <p:nvSpPr>
          <p:cNvPr id="9" name="CasellaDiTesto 8">
            <a:extLst>
              <a:ext uri="{FF2B5EF4-FFF2-40B4-BE49-F238E27FC236}">
                <a16:creationId xmlns:a16="http://schemas.microsoft.com/office/drawing/2014/main" id="{99741AE0-5BE0-4443-A504-A7859840786A}"/>
              </a:ext>
            </a:extLst>
          </p:cNvPr>
          <p:cNvSpPr txBox="1"/>
          <p:nvPr/>
        </p:nvSpPr>
        <p:spPr>
          <a:xfrm>
            <a:off x="121211" y="3027954"/>
            <a:ext cx="7714592" cy="369332"/>
          </a:xfrm>
          <a:prstGeom prst="rect">
            <a:avLst/>
          </a:prstGeom>
          <a:noFill/>
        </p:spPr>
        <p:txBody>
          <a:bodyPr wrap="square" rtlCol="0">
            <a:spAutoFit/>
          </a:bodyPr>
          <a:lstStyle/>
          <a:p>
            <a:r>
              <a:rPr lang="it-IT" b="1" dirty="0">
                <a:solidFill>
                  <a:srgbClr val="00AE65"/>
                </a:solidFill>
              </a:rPr>
              <a:t>Benefici per le Banche dal </a:t>
            </a:r>
            <a:r>
              <a:rPr lang="it-IT" b="1" i="1" dirty="0">
                <a:solidFill>
                  <a:srgbClr val="00AE65"/>
                </a:solidFill>
              </a:rPr>
              <a:t>lending</a:t>
            </a:r>
            <a:r>
              <a:rPr lang="it-IT" b="1" dirty="0">
                <a:solidFill>
                  <a:srgbClr val="00AE65"/>
                </a:solidFill>
              </a:rPr>
              <a:t> verso aziende ESG</a:t>
            </a:r>
          </a:p>
        </p:txBody>
      </p:sp>
      <p:sp>
        <p:nvSpPr>
          <p:cNvPr id="10" name="CasellaDiTesto 9">
            <a:extLst>
              <a:ext uri="{FF2B5EF4-FFF2-40B4-BE49-F238E27FC236}">
                <a16:creationId xmlns:a16="http://schemas.microsoft.com/office/drawing/2014/main" id="{A38DB1A1-85D6-46C2-B36E-836FC1E409AB}"/>
              </a:ext>
            </a:extLst>
          </p:cNvPr>
          <p:cNvSpPr txBox="1"/>
          <p:nvPr/>
        </p:nvSpPr>
        <p:spPr>
          <a:xfrm>
            <a:off x="177881" y="3647265"/>
            <a:ext cx="6773077" cy="1169551"/>
          </a:xfrm>
          <a:prstGeom prst="rect">
            <a:avLst/>
          </a:prstGeom>
          <a:noFill/>
        </p:spPr>
        <p:txBody>
          <a:bodyPr wrap="square" rtlCol="0">
            <a:spAutoFit/>
          </a:bodyPr>
          <a:lstStyle/>
          <a:p>
            <a:pPr marL="285750" indent="-285750">
              <a:buFont typeface="Wingdings" panose="05000000000000000000" pitchFamily="2" charset="2"/>
              <a:buChar char="§"/>
            </a:pPr>
            <a:r>
              <a:rPr lang="it-IT" sz="1400" b="1" dirty="0"/>
              <a:t>Minor rischio </a:t>
            </a:r>
            <a:r>
              <a:rPr lang="it-IT" sz="1400" dirty="0"/>
              <a:t>&gt;&gt; possibilità di aumentare la leva finanziaria &gt;&gt; minor costo del funding &gt;&gt; </a:t>
            </a:r>
            <a:r>
              <a:rPr lang="it-IT" sz="1400" b="1" dirty="0"/>
              <a:t>maggior redditività del capitale</a:t>
            </a:r>
          </a:p>
          <a:p>
            <a:pPr marL="285750" indent="-285750">
              <a:buFont typeface="Wingdings" panose="05000000000000000000" pitchFamily="2" charset="2"/>
              <a:buChar char="§"/>
            </a:pPr>
            <a:endParaRPr lang="it-IT" sz="1400" dirty="0"/>
          </a:p>
          <a:p>
            <a:pPr marL="285750" indent="-285750">
              <a:buFont typeface="Wingdings" panose="05000000000000000000" pitchFamily="2" charset="2"/>
              <a:buChar char="§"/>
            </a:pPr>
            <a:r>
              <a:rPr lang="it-IT" sz="1400" dirty="0"/>
              <a:t>Possibile sconto sui requisiti patrimoniali obbligatori &gt;&gt; </a:t>
            </a:r>
            <a:r>
              <a:rPr lang="it-IT" sz="1400" b="1" dirty="0"/>
              <a:t>si libera capitale per il territorio</a:t>
            </a:r>
          </a:p>
        </p:txBody>
      </p:sp>
      <p:sp>
        <p:nvSpPr>
          <p:cNvPr id="11" name="CasellaDiTesto 10">
            <a:extLst>
              <a:ext uri="{FF2B5EF4-FFF2-40B4-BE49-F238E27FC236}">
                <a16:creationId xmlns:a16="http://schemas.microsoft.com/office/drawing/2014/main" id="{68BFDA3C-61AB-4289-B52C-CD2E5DFA7252}"/>
              </a:ext>
            </a:extLst>
          </p:cNvPr>
          <p:cNvSpPr txBox="1"/>
          <p:nvPr/>
        </p:nvSpPr>
        <p:spPr>
          <a:xfrm>
            <a:off x="325821" y="5066796"/>
            <a:ext cx="8604647" cy="584775"/>
          </a:xfrm>
          <a:prstGeom prst="rect">
            <a:avLst/>
          </a:prstGeom>
          <a:solidFill>
            <a:schemeClr val="bg1"/>
          </a:solidFill>
          <a:ln w="19050">
            <a:solidFill>
              <a:srgbClr val="005157"/>
            </a:solidFill>
          </a:ln>
        </p:spPr>
        <p:txBody>
          <a:bodyPr wrap="square" rtlCol="0">
            <a:spAutoFit/>
          </a:bodyPr>
          <a:lstStyle/>
          <a:p>
            <a:pPr algn="ctr"/>
            <a:r>
              <a:rPr lang="it-IT" sz="1600" b="1" i="1" dirty="0">
                <a:solidFill>
                  <a:schemeClr val="bg1"/>
                </a:solidFill>
                <a:effectLst/>
                <a:latin typeface="Arial" panose="020B0604020202020204" pitchFamily="34" charset="0"/>
              </a:rPr>
              <a:t>La </a:t>
            </a:r>
            <a:r>
              <a:rPr lang="it-IT" sz="1600" b="1" i="1" dirty="0" err="1">
                <a:solidFill>
                  <a:srgbClr val="00AE65"/>
                </a:solidFill>
                <a:latin typeface="Arial" panose="020B0604020202020204" pitchFamily="34" charset="0"/>
              </a:rPr>
              <a:t>La</a:t>
            </a:r>
            <a:r>
              <a:rPr lang="it-IT" sz="1600" b="1" i="1" dirty="0">
                <a:solidFill>
                  <a:srgbClr val="00AE65"/>
                </a:solidFill>
                <a:latin typeface="Arial" panose="020B0604020202020204" pitchFamily="34" charset="0"/>
              </a:rPr>
              <a:t> r</a:t>
            </a:r>
            <a:r>
              <a:rPr lang="it-IT" sz="1600" b="1" i="1" dirty="0">
                <a:solidFill>
                  <a:srgbClr val="00AE65"/>
                </a:solidFill>
                <a:effectLst/>
                <a:latin typeface="Arial" panose="020B0604020202020204" pitchFamily="34" charset="0"/>
              </a:rPr>
              <a:t>ischiosità di 1 azienda con forte vocazione ESG </a:t>
            </a:r>
            <a:r>
              <a:rPr lang="it-IT" sz="1600" b="1" i="1" dirty="0" err="1">
                <a:solidFill>
                  <a:srgbClr val="00AE65"/>
                </a:solidFill>
                <a:effectLst/>
                <a:latin typeface="Arial" panose="020B0604020202020204" pitchFamily="34" charset="0"/>
              </a:rPr>
              <a:t>é</a:t>
            </a:r>
            <a:r>
              <a:rPr lang="it-IT" sz="1600" b="1" i="1" dirty="0">
                <a:solidFill>
                  <a:srgbClr val="00AE65"/>
                </a:solidFill>
                <a:effectLst/>
                <a:latin typeface="Arial" panose="020B0604020202020204" pitchFamily="34" charset="0"/>
              </a:rPr>
              <a:t> inferiore del 50% vs la media (quindi su azienda non ESG </a:t>
            </a:r>
            <a:r>
              <a:rPr lang="it-IT" sz="1600" b="1" i="1" dirty="0" err="1">
                <a:solidFill>
                  <a:srgbClr val="00AE65"/>
                </a:solidFill>
                <a:effectLst/>
                <a:latin typeface="Arial" panose="020B0604020202020204" pitchFamily="34" charset="0"/>
              </a:rPr>
              <a:t>é</a:t>
            </a:r>
            <a:r>
              <a:rPr lang="it-IT" sz="1600" b="1" i="1" dirty="0">
                <a:solidFill>
                  <a:srgbClr val="00AE65"/>
                </a:solidFill>
                <a:effectLst/>
                <a:latin typeface="Arial" panose="020B0604020202020204" pitchFamily="34" charset="0"/>
              </a:rPr>
              <a:t> ancora più marcata) . </a:t>
            </a:r>
            <a:r>
              <a:rPr lang="it-IT" sz="1600" i="1" dirty="0">
                <a:solidFill>
                  <a:srgbClr val="00AE65"/>
                </a:solidFill>
                <a:effectLst/>
                <a:latin typeface="Arial" panose="020B0604020202020204" pitchFamily="34" charset="0"/>
              </a:rPr>
              <a:t>Fonte Crif - Nomisma</a:t>
            </a:r>
            <a:endParaRPr lang="it-IT" sz="1600" i="1" dirty="0">
              <a:solidFill>
                <a:srgbClr val="00AE65"/>
              </a:solidFill>
            </a:endParaRPr>
          </a:p>
        </p:txBody>
      </p:sp>
      <p:pic>
        <p:nvPicPr>
          <p:cNvPr id="5" name="Immagine 4">
            <a:extLst>
              <a:ext uri="{FF2B5EF4-FFF2-40B4-BE49-F238E27FC236}">
                <a16:creationId xmlns:a16="http://schemas.microsoft.com/office/drawing/2014/main" id="{7A17CB6C-6E2E-4DE9-B624-4E09CF0598A9}"/>
              </a:ext>
            </a:extLst>
          </p:cNvPr>
          <p:cNvPicPr>
            <a:picLocks noChangeAspect="1"/>
          </p:cNvPicPr>
          <p:nvPr/>
        </p:nvPicPr>
        <p:blipFill>
          <a:blip r:embed="rId2"/>
          <a:stretch>
            <a:fillRect/>
          </a:stretch>
        </p:blipFill>
        <p:spPr>
          <a:xfrm>
            <a:off x="2554656" y="725864"/>
            <a:ext cx="3270983" cy="1839928"/>
          </a:xfrm>
          <a:prstGeom prst="rect">
            <a:avLst/>
          </a:prstGeom>
        </p:spPr>
      </p:pic>
      <p:sp>
        <p:nvSpPr>
          <p:cNvPr id="13" name="Titolo 1">
            <a:extLst>
              <a:ext uri="{FF2B5EF4-FFF2-40B4-BE49-F238E27FC236}">
                <a16:creationId xmlns:a16="http://schemas.microsoft.com/office/drawing/2014/main" id="{E46C89F7-EEEC-44CD-8EA7-432B6BB45455}"/>
              </a:ext>
            </a:extLst>
          </p:cNvPr>
          <p:cNvSpPr txBox="1">
            <a:spLocks/>
          </p:cNvSpPr>
          <p:nvPr/>
        </p:nvSpPr>
        <p:spPr>
          <a:xfrm>
            <a:off x="144367" y="94874"/>
            <a:ext cx="8091562" cy="630990"/>
          </a:xfrm>
          <a:prstGeom prst="rect">
            <a:avLst/>
          </a:prstGeom>
          <a:noFill/>
        </p:spPr>
        <p:txBody>
          <a:bodyPr vert="horz" lIns="0" tIns="0" rIns="0" bIns="0" rtlCol="0" anchor="t">
            <a:noAutofit/>
          </a:bodyPr>
          <a:lstStyle>
            <a:lvl1pPr marL="0" indent="0" algn="l" defTabSz="457200" rtl="0" eaLnBrk="1" latinLnBrk="0" hangingPunct="1">
              <a:lnSpc>
                <a:spcPts val="4000"/>
              </a:lnSpc>
              <a:spcBef>
                <a:spcPct val="0"/>
              </a:spcBef>
              <a:buNone/>
              <a:tabLst/>
              <a:defRPr sz="2800" b="1" kern="1200">
                <a:solidFill>
                  <a:schemeClr val="tx2"/>
                </a:solidFill>
                <a:latin typeface="Arial"/>
                <a:ea typeface="+mj-ea"/>
                <a:cs typeface="Arial"/>
              </a:defRPr>
            </a:lvl1pPr>
          </a:lstStyle>
          <a:p>
            <a:pPr marL="0" marR="0" lvl="0" indent="0" algn="l" defTabSz="457200" rtl="0" eaLnBrk="1" fontAlgn="auto" latinLnBrk="0" hangingPunct="1">
              <a:lnSpc>
                <a:spcPts val="4000"/>
              </a:lnSpc>
              <a:spcBef>
                <a:spcPct val="0"/>
              </a:spcBef>
              <a:spcAft>
                <a:spcPts val="0"/>
              </a:spcAft>
              <a:buClrTx/>
              <a:buSzTx/>
              <a:buFontTx/>
              <a:buNone/>
              <a:tabLst/>
              <a:defRPr/>
            </a:pPr>
            <a:r>
              <a:rPr kumimoji="0" lang="it-IT" sz="2800" b="1" i="0" u="none" strike="noStrike" kern="1200" cap="none" spc="0" normalizeH="0" baseline="0" noProof="0" dirty="0">
                <a:ln>
                  <a:noFill/>
                </a:ln>
                <a:solidFill>
                  <a:srgbClr val="084045"/>
                </a:solidFill>
                <a:effectLst/>
                <a:uLnTx/>
                <a:uFillTx/>
                <a:latin typeface="Arial"/>
                <a:ea typeface="+mj-ea"/>
                <a:cs typeface="Arial"/>
              </a:rPr>
              <a:t>Il ruolo delle banche</a:t>
            </a:r>
          </a:p>
        </p:txBody>
      </p:sp>
    </p:spTree>
    <p:extLst>
      <p:ext uri="{BB962C8B-B14F-4D97-AF65-F5344CB8AC3E}">
        <p14:creationId xmlns:p14="http://schemas.microsoft.com/office/powerpoint/2010/main" val="13181899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07454" y="5594589"/>
            <a:ext cx="5196689" cy="1077218"/>
          </a:xfrm>
          <a:prstGeom prst="rect">
            <a:avLst/>
          </a:prstGeom>
          <a:solidFill>
            <a:schemeClr val="bg1"/>
          </a:solidFill>
        </p:spPr>
        <p:txBody>
          <a:bodyPr wrap="square" rtlCol="0">
            <a:spAutoFit/>
          </a:bodyPr>
          <a:lstStyle/>
          <a:p>
            <a:r>
              <a:rPr lang="it-IT" sz="3200" b="1" dirty="0">
                <a:solidFill>
                  <a:schemeClr val="bg1"/>
                </a:solidFill>
              </a:rPr>
              <a:t>Grazie per </a:t>
            </a:r>
          </a:p>
          <a:p>
            <a:r>
              <a:rPr lang="it-IT" sz="3200" b="1" dirty="0">
                <a:solidFill>
                  <a:schemeClr val="bg1"/>
                </a:solidFill>
              </a:rPr>
              <a:t>l’attenzione!</a:t>
            </a:r>
          </a:p>
        </p:txBody>
      </p:sp>
    </p:spTree>
    <p:extLst>
      <p:ext uri="{BB962C8B-B14F-4D97-AF65-F5344CB8AC3E}">
        <p14:creationId xmlns:p14="http://schemas.microsoft.com/office/powerpoint/2010/main" val="2602332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descr="Ricetta Torta alle ciliegie | Paneangeli">
            <a:extLst>
              <a:ext uri="{FF2B5EF4-FFF2-40B4-BE49-F238E27FC236}">
                <a16:creationId xmlns:a16="http://schemas.microsoft.com/office/drawing/2014/main" id="{03F02B9F-474A-498A-AFBE-88C99AA68C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2625"/>
            <a:ext cx="9144000" cy="5492750"/>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AF89B081-92CC-4122-BB41-0AA3065FAED0}"/>
              </a:ext>
            </a:extLst>
          </p:cNvPr>
          <p:cNvSpPr txBox="1"/>
          <p:nvPr/>
        </p:nvSpPr>
        <p:spPr>
          <a:xfrm>
            <a:off x="6949440" y="682625"/>
            <a:ext cx="2194560" cy="1938992"/>
          </a:xfrm>
          <a:prstGeom prst="rect">
            <a:avLst/>
          </a:prstGeom>
          <a:noFill/>
        </p:spPr>
        <p:txBody>
          <a:bodyPr wrap="square" rtlCol="0">
            <a:spAutoFit/>
          </a:bodyPr>
          <a:lstStyle/>
          <a:p>
            <a:pPr algn="r"/>
            <a:r>
              <a:rPr lang="it-IT" sz="3000" b="1" dirty="0"/>
              <a:t>I temi ESG non sono più solo la </a:t>
            </a:r>
            <a:r>
              <a:rPr lang="it-IT" sz="3000" b="1" dirty="0">
                <a:solidFill>
                  <a:srgbClr val="C00000"/>
                </a:solidFill>
              </a:rPr>
              <a:t>ciliegina</a:t>
            </a:r>
            <a:r>
              <a:rPr lang="it-IT" sz="3000" b="1" dirty="0"/>
              <a:t>!</a:t>
            </a:r>
          </a:p>
        </p:txBody>
      </p:sp>
      <p:sp>
        <p:nvSpPr>
          <p:cNvPr id="7" name="Google Shape;230;p8">
            <a:extLst>
              <a:ext uri="{FF2B5EF4-FFF2-40B4-BE49-F238E27FC236}">
                <a16:creationId xmlns:a16="http://schemas.microsoft.com/office/drawing/2014/main" id="{F5EA7064-D954-4F96-BAE8-B3A96213C5F7}"/>
              </a:ext>
            </a:extLst>
          </p:cNvPr>
          <p:cNvSpPr txBox="1">
            <a:spLocks/>
          </p:cNvSpPr>
          <p:nvPr/>
        </p:nvSpPr>
        <p:spPr>
          <a:xfrm>
            <a:off x="250272" y="73228"/>
            <a:ext cx="4321728" cy="60939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42857"/>
              </a:lnSpc>
              <a:spcBef>
                <a:spcPts val="0"/>
              </a:spcBef>
              <a:spcAft>
                <a:spcPts val="0"/>
              </a:spcAft>
              <a:buClr>
                <a:schemeClr val="dk2"/>
              </a:buClr>
              <a:buSzPts val="2800"/>
              <a:buFont typeface="Arial"/>
              <a:buNone/>
              <a:defRPr sz="2800" b="1"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2600" b="1" i="0" u="none" strike="noStrike" kern="0" cap="none" spc="0" normalizeH="0" baseline="0" noProof="0" dirty="0">
                <a:ln>
                  <a:noFill/>
                </a:ln>
                <a:solidFill>
                  <a:srgbClr val="005157"/>
                </a:solidFill>
                <a:effectLst/>
                <a:uLnTx/>
                <a:uFillTx/>
                <a:latin typeface="+mn-lt"/>
                <a:sym typeface="Arial"/>
              </a:rPr>
              <a:t>Il contesto di riferimento</a:t>
            </a:r>
          </a:p>
        </p:txBody>
      </p:sp>
    </p:spTree>
    <p:extLst>
      <p:ext uri="{BB962C8B-B14F-4D97-AF65-F5344CB8AC3E}">
        <p14:creationId xmlns:p14="http://schemas.microsoft.com/office/powerpoint/2010/main" val="1426874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Immagine che contiene persona, Spuntino, cibo, dessert&#10;&#10;Descrizione generata automaticamente">
            <a:extLst>
              <a:ext uri="{FF2B5EF4-FFF2-40B4-BE49-F238E27FC236}">
                <a16:creationId xmlns:a16="http://schemas.microsoft.com/office/drawing/2014/main" id="{E079727F-1733-4CF1-B3B7-A79B838BBF9C}"/>
              </a:ext>
            </a:extLst>
          </p:cNvPr>
          <p:cNvPicPr>
            <a:picLocks noChangeAspect="1"/>
          </p:cNvPicPr>
          <p:nvPr/>
        </p:nvPicPr>
        <p:blipFill>
          <a:blip r:embed="rId2"/>
          <a:stretch>
            <a:fillRect/>
          </a:stretch>
        </p:blipFill>
        <p:spPr>
          <a:xfrm>
            <a:off x="4062953" y="0"/>
            <a:ext cx="5081047" cy="6774729"/>
          </a:xfrm>
          <a:prstGeom prst="rect">
            <a:avLst/>
          </a:prstGeom>
        </p:spPr>
      </p:pic>
      <p:sp>
        <p:nvSpPr>
          <p:cNvPr id="9" name="CasellaDiTesto 8">
            <a:extLst>
              <a:ext uri="{FF2B5EF4-FFF2-40B4-BE49-F238E27FC236}">
                <a16:creationId xmlns:a16="http://schemas.microsoft.com/office/drawing/2014/main" id="{9A4C74F9-F5A9-4BF3-AD36-D3A78701BC9E}"/>
              </a:ext>
            </a:extLst>
          </p:cNvPr>
          <p:cNvSpPr txBox="1"/>
          <p:nvPr/>
        </p:nvSpPr>
        <p:spPr>
          <a:xfrm>
            <a:off x="105579" y="1342501"/>
            <a:ext cx="2888141" cy="2308324"/>
          </a:xfrm>
          <a:prstGeom prst="rect">
            <a:avLst/>
          </a:prstGeom>
          <a:noFill/>
        </p:spPr>
        <p:txBody>
          <a:bodyPr wrap="square" rtlCol="0">
            <a:spAutoFit/>
          </a:bodyPr>
          <a:lstStyle/>
          <a:p>
            <a:r>
              <a:rPr lang="it-IT" sz="2400" b="1" dirty="0"/>
              <a:t>…sono una grande fetta della torta…</a:t>
            </a:r>
          </a:p>
          <a:p>
            <a:pPr algn="r"/>
            <a:endParaRPr lang="it-IT" sz="2400" b="1" dirty="0"/>
          </a:p>
          <a:p>
            <a:r>
              <a:rPr lang="it-IT" sz="2400" b="1" dirty="0"/>
              <a:t>Attenzione a non rimanere senza!!</a:t>
            </a:r>
          </a:p>
        </p:txBody>
      </p:sp>
      <p:sp>
        <p:nvSpPr>
          <p:cNvPr id="10" name="Google Shape;230;p8">
            <a:extLst>
              <a:ext uri="{FF2B5EF4-FFF2-40B4-BE49-F238E27FC236}">
                <a16:creationId xmlns:a16="http://schemas.microsoft.com/office/drawing/2014/main" id="{0763D614-B086-406C-B22E-D9836490E133}"/>
              </a:ext>
            </a:extLst>
          </p:cNvPr>
          <p:cNvSpPr txBox="1">
            <a:spLocks/>
          </p:cNvSpPr>
          <p:nvPr/>
        </p:nvSpPr>
        <p:spPr>
          <a:xfrm>
            <a:off x="139276" y="167497"/>
            <a:ext cx="4321728" cy="60939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42857"/>
              </a:lnSpc>
              <a:spcBef>
                <a:spcPts val="0"/>
              </a:spcBef>
              <a:spcAft>
                <a:spcPts val="0"/>
              </a:spcAft>
              <a:buClr>
                <a:schemeClr val="dk2"/>
              </a:buClr>
              <a:buSzPts val="2800"/>
              <a:buFont typeface="Arial"/>
              <a:buNone/>
              <a:defRPr sz="2800" b="1"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5157"/>
              </a:buClr>
              <a:buSzPts val="2800"/>
              <a:buFont typeface="Arial"/>
              <a:buNone/>
              <a:tabLst/>
              <a:defRPr/>
            </a:pPr>
            <a:r>
              <a:rPr kumimoji="0" lang="it-IT" sz="2600" b="1" i="0" u="none" strike="noStrike" kern="0" cap="none" spc="0" normalizeH="0" baseline="0" noProof="0" dirty="0">
                <a:ln>
                  <a:noFill/>
                </a:ln>
                <a:solidFill>
                  <a:srgbClr val="005157"/>
                </a:solidFill>
                <a:effectLst/>
                <a:uLnTx/>
                <a:uFillTx/>
                <a:latin typeface="+mn-lt"/>
                <a:sym typeface="Arial"/>
              </a:rPr>
              <a:t>Il contesto di riferimento</a:t>
            </a:r>
          </a:p>
        </p:txBody>
      </p:sp>
    </p:spTree>
    <p:extLst>
      <p:ext uri="{BB962C8B-B14F-4D97-AF65-F5344CB8AC3E}">
        <p14:creationId xmlns:p14="http://schemas.microsoft.com/office/powerpoint/2010/main" val="1787788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descr="A picture containing flower, plant, bouquet, arranged&#10;&#10;Description automatically generated">
            <a:extLst>
              <a:ext uri="{FF2B5EF4-FFF2-40B4-BE49-F238E27FC236}">
                <a16:creationId xmlns:a16="http://schemas.microsoft.com/office/drawing/2014/main" id="{C3EECEE8-983E-4699-BD2E-CE675FB6DA65}"/>
              </a:ext>
            </a:extLst>
          </p:cNvPr>
          <p:cNvPicPr>
            <a:picLocks noChangeAspect="1"/>
          </p:cNvPicPr>
          <p:nvPr/>
        </p:nvPicPr>
        <p:blipFill rotWithShape="1">
          <a:blip r:embed="rId2" cstate="email">
            <a:duotone>
              <a:schemeClr val="accent3">
                <a:shade val="45000"/>
                <a:satMod val="135000"/>
              </a:schemeClr>
              <a:prstClr val="white"/>
            </a:duotone>
            <a:alphaModFix amt="10000"/>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a:ext>
            </a:extLst>
          </a:blip>
          <a:srcRect/>
          <a:stretch/>
        </p:blipFill>
        <p:spPr>
          <a:xfrm rot="10800000" flipH="1" flipV="1">
            <a:off x="4802107" y="1328297"/>
            <a:ext cx="4343536" cy="3961795"/>
          </a:xfrm>
          <a:prstGeom prst="rect">
            <a:avLst/>
          </a:prstGeom>
        </p:spPr>
      </p:pic>
      <p:sp>
        <p:nvSpPr>
          <p:cNvPr id="5" name="01">
            <a:extLst>
              <a:ext uri="{FF2B5EF4-FFF2-40B4-BE49-F238E27FC236}">
                <a16:creationId xmlns:a16="http://schemas.microsoft.com/office/drawing/2014/main" id="{9CC795B8-4CDF-44CA-BD98-8E1DD461758C}"/>
              </a:ext>
            </a:extLst>
          </p:cNvPr>
          <p:cNvSpPr txBox="1">
            <a:spLocks/>
          </p:cNvSpPr>
          <p:nvPr/>
        </p:nvSpPr>
        <p:spPr>
          <a:xfrm>
            <a:off x="8781582" y="5647559"/>
            <a:ext cx="84959" cy="1423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E5E5E"/>
                </a:solidFill>
                <a:effectLst/>
                <a:uFillTx/>
                <a:latin typeface="Graphik"/>
                <a:ea typeface="Graphik"/>
                <a:cs typeface="Graphik"/>
                <a:sym typeface="Graphik"/>
              </a:defRPr>
            </a:lvl1pPr>
            <a:lvl2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342900">
              <a:defRPr/>
            </a:pPr>
            <a:fld id="{86CB4B4D-7CA3-9044-876B-883B54F8677D}" type="slidenum">
              <a:rPr lang="it-IT" sz="675">
                <a:solidFill>
                  <a:srgbClr val="FFFFFF"/>
                </a:solidFill>
                <a:latin typeface="Graphik" panose="020B0503030202060203" pitchFamily="34" charset="0"/>
              </a:rPr>
              <a:pPr defTabSz="342900">
                <a:defRPr/>
              </a:pPr>
              <a:t>7</a:t>
            </a:fld>
            <a:endParaRPr lang="it-IT" sz="675" dirty="0">
              <a:solidFill>
                <a:srgbClr val="FFFFFF"/>
              </a:solidFill>
              <a:latin typeface="Graphik" panose="020B0503030202060203" pitchFamily="34" charset="0"/>
            </a:endParaRPr>
          </a:p>
        </p:txBody>
      </p:sp>
      <p:sp>
        <p:nvSpPr>
          <p:cNvPr id="6" name="Rectangle 161">
            <a:extLst>
              <a:ext uri="{FF2B5EF4-FFF2-40B4-BE49-F238E27FC236}">
                <a16:creationId xmlns:a16="http://schemas.microsoft.com/office/drawing/2014/main" id="{A36D6B39-302D-4212-97C5-006AF19BE0CA}"/>
              </a:ext>
            </a:extLst>
          </p:cNvPr>
          <p:cNvSpPr/>
          <p:nvPr/>
        </p:nvSpPr>
        <p:spPr>
          <a:xfrm>
            <a:off x="949334" y="1631584"/>
            <a:ext cx="74952" cy="921748"/>
          </a:xfrm>
          <a:prstGeom prst="rect">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sp>
        <p:nvSpPr>
          <p:cNvPr id="7" name="Rectangle 176">
            <a:extLst>
              <a:ext uri="{FF2B5EF4-FFF2-40B4-BE49-F238E27FC236}">
                <a16:creationId xmlns:a16="http://schemas.microsoft.com/office/drawing/2014/main" id="{415AC843-42B3-4C93-97DE-4EE991E99C4C}"/>
              </a:ext>
            </a:extLst>
          </p:cNvPr>
          <p:cNvSpPr/>
          <p:nvPr/>
        </p:nvSpPr>
        <p:spPr>
          <a:xfrm>
            <a:off x="949334" y="4109399"/>
            <a:ext cx="74952" cy="921748"/>
          </a:xfrm>
          <a:prstGeom prst="rect">
            <a:avLst/>
          </a:prstGeom>
          <a:solidFill>
            <a:srgbClr val="D2E6D6"/>
          </a:solidFill>
          <a:ln>
            <a:solidFill>
              <a:srgbClr val="D2E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sp>
        <p:nvSpPr>
          <p:cNvPr id="8" name="Rectangle 187">
            <a:extLst>
              <a:ext uri="{FF2B5EF4-FFF2-40B4-BE49-F238E27FC236}">
                <a16:creationId xmlns:a16="http://schemas.microsoft.com/office/drawing/2014/main" id="{05683F09-89CE-4C1F-855A-05AC42FC526E}"/>
              </a:ext>
            </a:extLst>
          </p:cNvPr>
          <p:cNvSpPr/>
          <p:nvPr/>
        </p:nvSpPr>
        <p:spPr>
          <a:xfrm>
            <a:off x="949334" y="2852641"/>
            <a:ext cx="74952" cy="921748"/>
          </a:xfrm>
          <a:prstGeom prst="rect">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9" name="Picture 255">
            <a:extLst>
              <a:ext uri="{FF2B5EF4-FFF2-40B4-BE49-F238E27FC236}">
                <a16:creationId xmlns:a16="http://schemas.microsoft.com/office/drawing/2014/main" id="{B0C00D9F-251C-4C0C-A831-BA8E8687912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7166" y="2922497"/>
            <a:ext cx="536515" cy="923716"/>
          </a:xfrm>
          <a:prstGeom prst="rect">
            <a:avLst/>
          </a:prstGeom>
        </p:spPr>
      </p:pic>
      <p:pic>
        <p:nvPicPr>
          <p:cNvPr id="10" name="Picture 256">
            <a:extLst>
              <a:ext uri="{FF2B5EF4-FFF2-40B4-BE49-F238E27FC236}">
                <a16:creationId xmlns:a16="http://schemas.microsoft.com/office/drawing/2014/main" id="{D6A60B2E-804D-4EAE-BE6C-0ABB2ABA787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393" y="4086815"/>
            <a:ext cx="786058" cy="923716"/>
          </a:xfrm>
          <a:prstGeom prst="rect">
            <a:avLst/>
          </a:prstGeom>
        </p:spPr>
      </p:pic>
      <p:grpSp>
        <p:nvGrpSpPr>
          <p:cNvPr id="11" name="Group 10">
            <a:extLst>
              <a:ext uri="{FF2B5EF4-FFF2-40B4-BE49-F238E27FC236}">
                <a16:creationId xmlns:a16="http://schemas.microsoft.com/office/drawing/2014/main" id="{448EEE08-F909-423C-A31B-79C13D214C9E}"/>
              </a:ext>
            </a:extLst>
          </p:cNvPr>
          <p:cNvGrpSpPr/>
          <p:nvPr/>
        </p:nvGrpSpPr>
        <p:grpSpPr>
          <a:xfrm>
            <a:off x="956282" y="1779206"/>
            <a:ext cx="6428989" cy="604048"/>
            <a:chOff x="842993" y="749436"/>
            <a:chExt cx="6428989" cy="604048"/>
          </a:xfrm>
        </p:grpSpPr>
        <p:sp>
          <p:nvSpPr>
            <p:cNvPr id="12" name="Rectangle 163">
              <a:extLst>
                <a:ext uri="{FF2B5EF4-FFF2-40B4-BE49-F238E27FC236}">
                  <a16:creationId xmlns:a16="http://schemas.microsoft.com/office/drawing/2014/main" id="{25A7F93F-60C9-46A7-9D22-FE654E177C30}"/>
                </a:ext>
              </a:extLst>
            </p:cNvPr>
            <p:cNvSpPr/>
            <p:nvPr/>
          </p:nvSpPr>
          <p:spPr>
            <a:xfrm>
              <a:off x="879992" y="749436"/>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ACQUA E SCARICHI IDRICI</a:t>
              </a:r>
            </a:p>
          </p:txBody>
        </p:sp>
        <p:sp>
          <p:nvSpPr>
            <p:cNvPr id="13" name="Rectangle 168">
              <a:extLst>
                <a:ext uri="{FF2B5EF4-FFF2-40B4-BE49-F238E27FC236}">
                  <a16:creationId xmlns:a16="http://schemas.microsoft.com/office/drawing/2014/main" id="{8F8EF6A1-6FFF-4F28-ABF4-542D64386B9D}"/>
                </a:ext>
              </a:extLst>
            </p:cNvPr>
            <p:cNvSpPr/>
            <p:nvPr/>
          </p:nvSpPr>
          <p:spPr>
            <a:xfrm>
              <a:off x="4483131" y="749436"/>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BIODIVERSITÀ</a:t>
              </a:r>
            </a:p>
          </p:txBody>
        </p:sp>
        <p:sp>
          <p:nvSpPr>
            <p:cNvPr id="14" name="Oval 173">
              <a:extLst>
                <a:ext uri="{FF2B5EF4-FFF2-40B4-BE49-F238E27FC236}">
                  <a16:creationId xmlns:a16="http://schemas.microsoft.com/office/drawing/2014/main" id="{1652949B-55D4-4B17-8726-A6788C1A03E7}"/>
                </a:ext>
              </a:extLst>
            </p:cNvPr>
            <p:cNvSpPr>
              <a:spLocks/>
            </p:cNvSpPr>
            <p:nvPr/>
          </p:nvSpPr>
          <p:spPr>
            <a:xfrm>
              <a:off x="1227912" y="1063568"/>
              <a:ext cx="291442" cy="289916"/>
            </a:xfrm>
            <a:prstGeom prst="ellipse">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sp>
          <p:nvSpPr>
            <p:cNvPr id="15" name="Oval 174">
              <a:extLst>
                <a:ext uri="{FF2B5EF4-FFF2-40B4-BE49-F238E27FC236}">
                  <a16:creationId xmlns:a16="http://schemas.microsoft.com/office/drawing/2014/main" id="{564702D7-C347-4602-B02F-E0C4B7690C53}"/>
                </a:ext>
              </a:extLst>
            </p:cNvPr>
            <p:cNvSpPr>
              <a:spLocks/>
            </p:cNvSpPr>
            <p:nvPr/>
          </p:nvSpPr>
          <p:spPr>
            <a:xfrm>
              <a:off x="4831051" y="1063568"/>
              <a:ext cx="291442" cy="289916"/>
            </a:xfrm>
            <a:prstGeom prst="ellipse">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sp>
          <p:nvSpPr>
            <p:cNvPr id="16" name="Oval 175">
              <a:extLst>
                <a:ext uri="{FF2B5EF4-FFF2-40B4-BE49-F238E27FC236}">
                  <a16:creationId xmlns:a16="http://schemas.microsoft.com/office/drawing/2014/main" id="{DBFE3FC7-3C3B-4535-B8C3-5F807BDBA381}"/>
                </a:ext>
              </a:extLst>
            </p:cNvPr>
            <p:cNvSpPr>
              <a:spLocks/>
            </p:cNvSpPr>
            <p:nvPr/>
          </p:nvSpPr>
          <p:spPr>
            <a:xfrm>
              <a:off x="6632619" y="1063568"/>
              <a:ext cx="291442" cy="289916"/>
            </a:xfrm>
            <a:prstGeom prst="ellipse">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cxnSp>
          <p:nvCxnSpPr>
            <p:cNvPr id="17" name="Straight Connector 162">
              <a:extLst>
                <a:ext uri="{FF2B5EF4-FFF2-40B4-BE49-F238E27FC236}">
                  <a16:creationId xmlns:a16="http://schemas.microsoft.com/office/drawing/2014/main" id="{572B8A4C-1702-4526-AF24-1AE22A72F516}"/>
                </a:ext>
              </a:extLst>
            </p:cNvPr>
            <p:cNvCxnSpPr>
              <a:cxnSpLocks/>
            </p:cNvCxnSpPr>
            <p:nvPr/>
          </p:nvCxnSpPr>
          <p:spPr>
            <a:xfrm>
              <a:off x="842993" y="1208526"/>
              <a:ext cx="6328275" cy="0"/>
            </a:xfrm>
            <a:prstGeom prst="line">
              <a:avLst/>
            </a:prstGeom>
            <a:ln w="38100">
              <a:solidFill>
                <a:srgbClr val="12865A"/>
              </a:solidFill>
            </a:ln>
          </p:spPr>
          <p:style>
            <a:lnRef idx="1">
              <a:schemeClr val="accent1"/>
            </a:lnRef>
            <a:fillRef idx="0">
              <a:schemeClr val="accent1"/>
            </a:fillRef>
            <a:effectRef idx="0">
              <a:schemeClr val="accent1"/>
            </a:effectRef>
            <a:fontRef idx="minor">
              <a:schemeClr val="tx1"/>
            </a:fontRef>
          </p:style>
        </p:cxnSp>
        <p:pic>
          <p:nvPicPr>
            <p:cNvPr id="18" name="Picture 200" descr="Icon&#10;&#10;Description automatically generated">
              <a:extLst>
                <a:ext uri="{FF2B5EF4-FFF2-40B4-BE49-F238E27FC236}">
                  <a16:creationId xmlns:a16="http://schemas.microsoft.com/office/drawing/2014/main" id="{CFF26B03-D9B7-45AD-8427-E4166B9193E7}"/>
                </a:ext>
              </a:extLst>
            </p:cNvPr>
            <p:cNvPicPr>
              <a:picLocks/>
            </p:cNvPicPr>
            <p:nvPr/>
          </p:nvPicPr>
          <p:blipFill>
            <a:blip r:embed="rId6" cstate="email">
              <a:extLst>
                <a:ext uri="{28A0092B-C50C-407E-A947-70E740481C1C}">
                  <a14:useLocalDpi xmlns:a14="http://schemas.microsoft.com/office/drawing/2010/main"/>
                </a:ext>
              </a:extLst>
            </a:blip>
            <a:stretch>
              <a:fillRect/>
            </a:stretch>
          </p:blipFill>
          <p:spPr>
            <a:xfrm>
              <a:off x="1269921" y="1104325"/>
              <a:ext cx="207424" cy="208402"/>
            </a:xfrm>
            <a:prstGeom prst="rect">
              <a:avLst/>
            </a:prstGeom>
          </p:spPr>
        </p:pic>
        <p:sp>
          <p:nvSpPr>
            <p:cNvPr id="19" name="Rectangle 201">
              <a:extLst>
                <a:ext uri="{FF2B5EF4-FFF2-40B4-BE49-F238E27FC236}">
                  <a16:creationId xmlns:a16="http://schemas.microsoft.com/office/drawing/2014/main" id="{0E7F93C6-EBA7-4E2D-B819-7D0975422B67}"/>
                </a:ext>
              </a:extLst>
            </p:cNvPr>
            <p:cNvSpPr/>
            <p:nvPr/>
          </p:nvSpPr>
          <p:spPr>
            <a:xfrm>
              <a:off x="3582346" y="749436"/>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COMPLIANCE AMBIENTALE</a:t>
              </a:r>
            </a:p>
          </p:txBody>
        </p:sp>
        <p:sp>
          <p:nvSpPr>
            <p:cNvPr id="20" name="Oval 202">
              <a:extLst>
                <a:ext uri="{FF2B5EF4-FFF2-40B4-BE49-F238E27FC236}">
                  <a16:creationId xmlns:a16="http://schemas.microsoft.com/office/drawing/2014/main" id="{72D96D2C-B590-4764-8E30-B7D177100C80}"/>
                </a:ext>
              </a:extLst>
            </p:cNvPr>
            <p:cNvSpPr>
              <a:spLocks/>
            </p:cNvSpPr>
            <p:nvPr/>
          </p:nvSpPr>
          <p:spPr>
            <a:xfrm>
              <a:off x="3930266" y="1063568"/>
              <a:ext cx="291442" cy="289916"/>
            </a:xfrm>
            <a:prstGeom prst="ellipse">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21" name="Picture 203" descr="Icon&#10;&#10;Description automatically generated">
              <a:extLst>
                <a:ext uri="{FF2B5EF4-FFF2-40B4-BE49-F238E27FC236}">
                  <a16:creationId xmlns:a16="http://schemas.microsoft.com/office/drawing/2014/main" id="{DB9757C5-1C1D-4683-9072-162A89BC05D7}"/>
                </a:ext>
              </a:extLst>
            </p:cNvPr>
            <p:cNvPicPr>
              <a:picLocks/>
            </p:cNvPicPr>
            <p:nvPr/>
          </p:nvPicPr>
          <p:blipFill>
            <a:blip r:embed="rId7" cstate="email">
              <a:extLst>
                <a:ext uri="{28A0092B-C50C-407E-A947-70E740481C1C}">
                  <a14:useLocalDpi xmlns:a14="http://schemas.microsoft.com/office/drawing/2010/main"/>
                </a:ext>
              </a:extLst>
            </a:blip>
            <a:stretch>
              <a:fillRect/>
            </a:stretch>
          </p:blipFill>
          <p:spPr>
            <a:xfrm>
              <a:off x="3954915" y="1086884"/>
              <a:ext cx="242144" cy="243285"/>
            </a:xfrm>
            <a:prstGeom prst="rect">
              <a:avLst/>
            </a:prstGeom>
          </p:spPr>
        </p:pic>
        <p:pic>
          <p:nvPicPr>
            <p:cNvPr id="22" name="Picture 204" descr="Icon&#10;&#10;Description automatically generated">
              <a:extLst>
                <a:ext uri="{FF2B5EF4-FFF2-40B4-BE49-F238E27FC236}">
                  <a16:creationId xmlns:a16="http://schemas.microsoft.com/office/drawing/2014/main" id="{05AD0CE5-8D08-438B-8F48-8CF748DDAD43}"/>
                </a:ext>
              </a:extLst>
            </p:cNvPr>
            <p:cNvPicPr>
              <a:picLocks/>
            </p:cNvPicPr>
            <p:nvPr/>
          </p:nvPicPr>
          <p:blipFill>
            <a:blip r:embed="rId8" cstate="email">
              <a:extLst>
                <a:ext uri="{28A0092B-C50C-407E-A947-70E740481C1C}">
                  <a14:useLocalDpi xmlns:a14="http://schemas.microsoft.com/office/drawing/2010/main"/>
                </a:ext>
              </a:extLst>
            </a:blip>
            <a:stretch>
              <a:fillRect/>
            </a:stretch>
          </p:blipFill>
          <p:spPr>
            <a:xfrm>
              <a:off x="4872078" y="1103337"/>
              <a:ext cx="209389" cy="210379"/>
            </a:xfrm>
            <a:prstGeom prst="rect">
              <a:avLst/>
            </a:prstGeom>
          </p:spPr>
        </p:pic>
        <p:sp>
          <p:nvSpPr>
            <p:cNvPr id="23" name="Rectangle 205">
              <a:extLst>
                <a:ext uri="{FF2B5EF4-FFF2-40B4-BE49-F238E27FC236}">
                  <a16:creationId xmlns:a16="http://schemas.microsoft.com/office/drawing/2014/main" id="{F52D4B09-A17A-4379-AA5B-B7ABD3209231}"/>
                </a:ext>
              </a:extLst>
            </p:cNvPr>
            <p:cNvSpPr/>
            <p:nvPr/>
          </p:nvSpPr>
          <p:spPr>
            <a:xfrm>
              <a:off x="2681561" y="749436"/>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RIFIUTI</a:t>
              </a:r>
            </a:p>
          </p:txBody>
        </p:sp>
        <p:sp>
          <p:nvSpPr>
            <p:cNvPr id="24" name="Oval 206">
              <a:extLst>
                <a:ext uri="{FF2B5EF4-FFF2-40B4-BE49-F238E27FC236}">
                  <a16:creationId xmlns:a16="http://schemas.microsoft.com/office/drawing/2014/main" id="{D568C426-1E53-4869-B01D-314A33E61771}"/>
                </a:ext>
              </a:extLst>
            </p:cNvPr>
            <p:cNvSpPr>
              <a:spLocks/>
            </p:cNvSpPr>
            <p:nvPr/>
          </p:nvSpPr>
          <p:spPr>
            <a:xfrm>
              <a:off x="3029480" y="1063568"/>
              <a:ext cx="291442" cy="289916"/>
            </a:xfrm>
            <a:prstGeom prst="ellipse">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25" name="Picture 207" descr="Icon&#10;&#10;Description automatically generated">
              <a:extLst>
                <a:ext uri="{FF2B5EF4-FFF2-40B4-BE49-F238E27FC236}">
                  <a16:creationId xmlns:a16="http://schemas.microsoft.com/office/drawing/2014/main" id="{6D562F51-EFB1-45C0-BBDF-64A3304FB387}"/>
                </a:ext>
              </a:extLst>
            </p:cNvPr>
            <p:cNvPicPr>
              <a:picLocks/>
            </p:cNvPicPr>
            <p:nvPr/>
          </p:nvPicPr>
          <p:blipFill>
            <a:blip r:embed="rId9" cstate="email">
              <a:extLst>
                <a:ext uri="{28A0092B-C50C-407E-A947-70E740481C1C}">
                  <a14:useLocalDpi xmlns:a14="http://schemas.microsoft.com/office/drawing/2010/main"/>
                </a:ext>
              </a:extLst>
            </a:blip>
            <a:stretch>
              <a:fillRect/>
            </a:stretch>
          </p:blipFill>
          <p:spPr>
            <a:xfrm>
              <a:off x="3062511" y="1095304"/>
              <a:ext cx="225380" cy="226444"/>
            </a:xfrm>
            <a:prstGeom prst="rect">
              <a:avLst/>
            </a:prstGeom>
          </p:spPr>
        </p:pic>
        <p:sp>
          <p:nvSpPr>
            <p:cNvPr id="26" name="Rectangle 208">
              <a:extLst>
                <a:ext uri="{FF2B5EF4-FFF2-40B4-BE49-F238E27FC236}">
                  <a16:creationId xmlns:a16="http://schemas.microsoft.com/office/drawing/2014/main" id="{624F748C-7EE7-4B90-AB86-95AF2FAB9480}"/>
                </a:ext>
              </a:extLst>
            </p:cNvPr>
            <p:cNvSpPr/>
            <p:nvPr/>
          </p:nvSpPr>
          <p:spPr>
            <a:xfrm>
              <a:off x="1780776" y="749436"/>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EMISSIONI</a:t>
              </a:r>
            </a:p>
          </p:txBody>
        </p:sp>
        <p:sp>
          <p:nvSpPr>
            <p:cNvPr id="27" name="Oval 209">
              <a:extLst>
                <a:ext uri="{FF2B5EF4-FFF2-40B4-BE49-F238E27FC236}">
                  <a16:creationId xmlns:a16="http://schemas.microsoft.com/office/drawing/2014/main" id="{1A6AF519-147B-4EF3-8E4E-75954D106BE6}"/>
                </a:ext>
              </a:extLst>
            </p:cNvPr>
            <p:cNvSpPr>
              <a:spLocks/>
            </p:cNvSpPr>
            <p:nvPr/>
          </p:nvSpPr>
          <p:spPr>
            <a:xfrm>
              <a:off x="2128696" y="1063568"/>
              <a:ext cx="291442" cy="289916"/>
            </a:xfrm>
            <a:prstGeom prst="ellipse">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28" name="Picture 210" descr="Icon&#10;&#10;Description automatically generated">
              <a:extLst>
                <a:ext uri="{FF2B5EF4-FFF2-40B4-BE49-F238E27FC236}">
                  <a16:creationId xmlns:a16="http://schemas.microsoft.com/office/drawing/2014/main" id="{38FF171B-825E-4264-B86D-E925AB0E188A}"/>
                </a:ext>
              </a:extLst>
            </p:cNvPr>
            <p:cNvPicPr>
              <a:picLocks/>
            </p:cNvPicPr>
            <p:nvPr/>
          </p:nvPicPr>
          <p:blipFill>
            <a:blip r:embed="rId10" cstate="email">
              <a:extLst>
                <a:ext uri="{28A0092B-C50C-407E-A947-70E740481C1C}">
                  <a14:useLocalDpi xmlns:a14="http://schemas.microsoft.com/office/drawing/2010/main"/>
                </a:ext>
              </a:extLst>
            </a:blip>
            <a:stretch>
              <a:fillRect/>
            </a:stretch>
          </p:blipFill>
          <p:spPr>
            <a:xfrm>
              <a:off x="2173024" y="1106653"/>
              <a:ext cx="202786" cy="203744"/>
            </a:xfrm>
            <a:prstGeom prst="rect">
              <a:avLst/>
            </a:prstGeom>
          </p:spPr>
        </p:pic>
        <p:sp>
          <p:nvSpPr>
            <p:cNvPr id="29" name="Rectangle 211">
              <a:extLst>
                <a:ext uri="{FF2B5EF4-FFF2-40B4-BE49-F238E27FC236}">
                  <a16:creationId xmlns:a16="http://schemas.microsoft.com/office/drawing/2014/main" id="{5C4D4E73-B6FE-4E02-9914-9E555B825262}"/>
                </a:ext>
              </a:extLst>
            </p:cNvPr>
            <p:cNvSpPr/>
            <p:nvPr/>
          </p:nvSpPr>
          <p:spPr>
            <a:xfrm>
              <a:off x="5383916" y="749436"/>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ENERGIA</a:t>
              </a:r>
            </a:p>
          </p:txBody>
        </p:sp>
        <p:sp>
          <p:nvSpPr>
            <p:cNvPr id="30" name="Oval 212">
              <a:extLst>
                <a:ext uri="{FF2B5EF4-FFF2-40B4-BE49-F238E27FC236}">
                  <a16:creationId xmlns:a16="http://schemas.microsoft.com/office/drawing/2014/main" id="{F2859CF8-BBF9-4DCA-8350-D2C2C75F0899}"/>
                </a:ext>
              </a:extLst>
            </p:cNvPr>
            <p:cNvSpPr>
              <a:spLocks/>
            </p:cNvSpPr>
            <p:nvPr/>
          </p:nvSpPr>
          <p:spPr>
            <a:xfrm>
              <a:off x="5731832" y="1055799"/>
              <a:ext cx="291442" cy="289916"/>
            </a:xfrm>
            <a:prstGeom prst="ellipse">
              <a:avLst/>
            </a:prstGeom>
            <a:solidFill>
              <a:srgbClr val="128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31" name="Picture 213" descr="Icon&#10;&#10;Description automatically generated">
              <a:extLst>
                <a:ext uri="{FF2B5EF4-FFF2-40B4-BE49-F238E27FC236}">
                  <a16:creationId xmlns:a16="http://schemas.microsoft.com/office/drawing/2014/main" id="{A56CFE9C-5BD3-47BD-BF62-BF258E3EA9DC}"/>
                </a:ext>
              </a:extLst>
            </p:cNvPr>
            <p:cNvPicPr>
              <a:picLocks/>
            </p:cNvPicPr>
            <p:nvPr/>
          </p:nvPicPr>
          <p:blipFill>
            <a:blip r:embed="rId11" cstate="email">
              <a:extLst>
                <a:ext uri="{28A0092B-C50C-407E-A947-70E740481C1C}">
                  <a14:useLocalDpi xmlns:a14="http://schemas.microsoft.com/office/drawing/2010/main"/>
                </a:ext>
              </a:extLst>
            </a:blip>
            <a:stretch>
              <a:fillRect/>
            </a:stretch>
          </p:blipFill>
          <p:spPr>
            <a:xfrm>
              <a:off x="5753914" y="1076536"/>
              <a:ext cx="247278" cy="248444"/>
            </a:xfrm>
            <a:prstGeom prst="rect">
              <a:avLst/>
            </a:prstGeom>
          </p:spPr>
        </p:pic>
        <p:pic>
          <p:nvPicPr>
            <p:cNvPr id="32" name="Picture 214">
              <a:extLst>
                <a:ext uri="{FF2B5EF4-FFF2-40B4-BE49-F238E27FC236}">
                  <a16:creationId xmlns:a16="http://schemas.microsoft.com/office/drawing/2014/main" id="{729D8366-3941-4C35-B7F3-ECB0C1CD6C2F}"/>
                </a:ext>
              </a:extLst>
            </p:cNvPr>
            <p:cNvPicPr>
              <a:picLocks/>
            </p:cNvPicPr>
            <p:nvPr/>
          </p:nvPicPr>
          <p:blipFill>
            <a:blip r:embed="rId12" cstate="email">
              <a:extLst>
                <a:ext uri="{28A0092B-C50C-407E-A947-70E740481C1C}">
                  <a14:useLocalDpi xmlns:a14="http://schemas.microsoft.com/office/drawing/2010/main"/>
                </a:ext>
              </a:extLst>
            </a:blip>
            <a:stretch>
              <a:fillRect/>
            </a:stretch>
          </p:blipFill>
          <p:spPr>
            <a:xfrm>
              <a:off x="6662158" y="1091795"/>
              <a:ext cx="232364" cy="233462"/>
            </a:xfrm>
            <a:prstGeom prst="rect">
              <a:avLst/>
            </a:prstGeom>
          </p:spPr>
        </p:pic>
        <p:sp>
          <p:nvSpPr>
            <p:cNvPr id="33" name="Rectangle 171">
              <a:extLst>
                <a:ext uri="{FF2B5EF4-FFF2-40B4-BE49-F238E27FC236}">
                  <a16:creationId xmlns:a16="http://schemas.microsoft.com/office/drawing/2014/main" id="{7425BDF1-076F-4DA8-8880-D0CED85C800A}"/>
                </a:ext>
              </a:extLst>
            </p:cNvPr>
            <p:cNvSpPr/>
            <p:nvPr/>
          </p:nvSpPr>
          <p:spPr>
            <a:xfrm>
              <a:off x="6284699" y="749436"/>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MATERIALI</a:t>
              </a:r>
            </a:p>
          </p:txBody>
        </p:sp>
      </p:grpSp>
      <p:grpSp>
        <p:nvGrpSpPr>
          <p:cNvPr id="34" name="Group 13">
            <a:extLst>
              <a:ext uri="{FF2B5EF4-FFF2-40B4-BE49-F238E27FC236}">
                <a16:creationId xmlns:a16="http://schemas.microsoft.com/office/drawing/2014/main" id="{0F542C29-E011-426A-802A-5F3DE5035BB5}"/>
              </a:ext>
            </a:extLst>
          </p:cNvPr>
          <p:cNvGrpSpPr/>
          <p:nvPr/>
        </p:nvGrpSpPr>
        <p:grpSpPr>
          <a:xfrm>
            <a:off x="956282" y="2951631"/>
            <a:ext cx="6428989" cy="634895"/>
            <a:chOff x="842993" y="1921860"/>
            <a:chExt cx="6428989" cy="634895"/>
          </a:xfrm>
        </p:grpSpPr>
        <p:cxnSp>
          <p:nvCxnSpPr>
            <p:cNvPr id="35" name="Straight Connector 188">
              <a:extLst>
                <a:ext uri="{FF2B5EF4-FFF2-40B4-BE49-F238E27FC236}">
                  <a16:creationId xmlns:a16="http://schemas.microsoft.com/office/drawing/2014/main" id="{E9C01364-DF98-455A-BED5-473946E71C0F}"/>
                </a:ext>
              </a:extLst>
            </p:cNvPr>
            <p:cNvCxnSpPr>
              <a:cxnSpLocks/>
            </p:cNvCxnSpPr>
            <p:nvPr/>
          </p:nvCxnSpPr>
          <p:spPr>
            <a:xfrm>
              <a:off x="842993" y="2411796"/>
              <a:ext cx="6328275" cy="0"/>
            </a:xfrm>
            <a:prstGeom prst="line">
              <a:avLst/>
            </a:prstGeom>
            <a:ln w="38100">
              <a:solidFill>
                <a:srgbClr val="53D5A3"/>
              </a:solidFill>
            </a:ln>
          </p:spPr>
          <p:style>
            <a:lnRef idx="1">
              <a:schemeClr val="accent1"/>
            </a:lnRef>
            <a:fillRef idx="0">
              <a:schemeClr val="accent1"/>
            </a:fillRef>
            <a:effectRef idx="0">
              <a:schemeClr val="accent1"/>
            </a:effectRef>
            <a:fontRef idx="minor">
              <a:schemeClr val="tx1"/>
            </a:fontRef>
          </p:style>
        </p:cxnSp>
        <p:grpSp>
          <p:nvGrpSpPr>
            <p:cNvPr id="36" name="Group 11">
              <a:extLst>
                <a:ext uri="{FF2B5EF4-FFF2-40B4-BE49-F238E27FC236}">
                  <a16:creationId xmlns:a16="http://schemas.microsoft.com/office/drawing/2014/main" id="{BDC8A067-06C7-4019-9107-677124745DCB}"/>
                </a:ext>
              </a:extLst>
            </p:cNvPr>
            <p:cNvGrpSpPr/>
            <p:nvPr/>
          </p:nvGrpSpPr>
          <p:grpSpPr>
            <a:xfrm>
              <a:off x="879992" y="1921860"/>
              <a:ext cx="6391990" cy="634895"/>
              <a:chOff x="879992" y="1921860"/>
              <a:chExt cx="6391990" cy="634895"/>
            </a:xfrm>
          </p:grpSpPr>
          <p:sp>
            <p:nvSpPr>
              <p:cNvPr id="37" name="Rectangle 190">
                <a:extLst>
                  <a:ext uri="{FF2B5EF4-FFF2-40B4-BE49-F238E27FC236}">
                    <a16:creationId xmlns:a16="http://schemas.microsoft.com/office/drawing/2014/main" id="{3781D0AF-81D2-4E0B-8154-D21B9DB273E2}"/>
                  </a:ext>
                </a:extLst>
              </p:cNvPr>
              <p:cNvSpPr/>
              <p:nvPr/>
            </p:nvSpPr>
            <p:spPr>
              <a:xfrm>
                <a:off x="1780776" y="192186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SALUTE E SICUREZZA SUL LAVORO</a:t>
                </a:r>
              </a:p>
            </p:txBody>
          </p:sp>
          <p:sp>
            <p:nvSpPr>
              <p:cNvPr id="38" name="Rectangle 193">
                <a:extLst>
                  <a:ext uri="{FF2B5EF4-FFF2-40B4-BE49-F238E27FC236}">
                    <a16:creationId xmlns:a16="http://schemas.microsoft.com/office/drawing/2014/main" id="{7B86399F-B353-47B7-B6B1-2D9B160EB5B2}"/>
                  </a:ext>
                </a:extLst>
              </p:cNvPr>
              <p:cNvSpPr/>
              <p:nvPr/>
            </p:nvSpPr>
            <p:spPr>
              <a:xfrm>
                <a:off x="3582344" y="192186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FORMAZIONE E ISTRUZIONE</a:t>
                </a:r>
              </a:p>
            </p:txBody>
          </p:sp>
          <p:sp>
            <p:nvSpPr>
              <p:cNvPr id="39" name="Oval 198">
                <a:extLst>
                  <a:ext uri="{FF2B5EF4-FFF2-40B4-BE49-F238E27FC236}">
                    <a16:creationId xmlns:a16="http://schemas.microsoft.com/office/drawing/2014/main" id="{8264C2ED-3184-49C6-B753-8824FA6F84CF}"/>
                  </a:ext>
                </a:extLst>
              </p:cNvPr>
              <p:cNvSpPr>
                <a:spLocks/>
              </p:cNvSpPr>
              <p:nvPr/>
            </p:nvSpPr>
            <p:spPr>
              <a:xfrm>
                <a:off x="2128696" y="2266838"/>
                <a:ext cx="291442" cy="289916"/>
              </a:xfrm>
              <a:prstGeom prst="ellipse">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sp>
            <p:nvSpPr>
              <p:cNvPr id="40" name="Oval 199">
                <a:extLst>
                  <a:ext uri="{FF2B5EF4-FFF2-40B4-BE49-F238E27FC236}">
                    <a16:creationId xmlns:a16="http://schemas.microsoft.com/office/drawing/2014/main" id="{B5A9E4A4-E65E-43DA-B86F-81C68581F833}"/>
                  </a:ext>
                </a:extLst>
              </p:cNvPr>
              <p:cNvSpPr>
                <a:spLocks/>
              </p:cNvSpPr>
              <p:nvPr/>
            </p:nvSpPr>
            <p:spPr>
              <a:xfrm>
                <a:off x="3930266" y="2266838"/>
                <a:ext cx="291442" cy="289916"/>
              </a:xfrm>
              <a:prstGeom prst="ellipse">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sp>
            <p:nvSpPr>
              <p:cNvPr id="41" name="Rectangle 215">
                <a:extLst>
                  <a:ext uri="{FF2B5EF4-FFF2-40B4-BE49-F238E27FC236}">
                    <a16:creationId xmlns:a16="http://schemas.microsoft.com/office/drawing/2014/main" id="{A07BFCD0-8770-4ECF-A0C5-26424DD58D74}"/>
                  </a:ext>
                </a:extLst>
              </p:cNvPr>
              <p:cNvSpPr/>
              <p:nvPr/>
            </p:nvSpPr>
            <p:spPr>
              <a:xfrm>
                <a:off x="2681560" y="192186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DIRITTI UMANI</a:t>
                </a:r>
              </a:p>
            </p:txBody>
          </p:sp>
          <p:sp>
            <p:nvSpPr>
              <p:cNvPr id="42" name="Oval 216">
                <a:extLst>
                  <a:ext uri="{FF2B5EF4-FFF2-40B4-BE49-F238E27FC236}">
                    <a16:creationId xmlns:a16="http://schemas.microsoft.com/office/drawing/2014/main" id="{BED7434F-31E3-4689-83FC-49BC1ECE2D0C}"/>
                  </a:ext>
                </a:extLst>
              </p:cNvPr>
              <p:cNvSpPr>
                <a:spLocks/>
              </p:cNvSpPr>
              <p:nvPr/>
            </p:nvSpPr>
            <p:spPr>
              <a:xfrm>
                <a:off x="3029480" y="2266839"/>
                <a:ext cx="291442" cy="289916"/>
              </a:xfrm>
              <a:prstGeom prst="ellipse">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43" name="Picture 217" descr="Icon&#10;&#10;Description automatically generated">
                <a:extLst>
                  <a:ext uri="{FF2B5EF4-FFF2-40B4-BE49-F238E27FC236}">
                    <a16:creationId xmlns:a16="http://schemas.microsoft.com/office/drawing/2014/main" id="{BDC1A5D9-62F6-4460-A593-FDB70978267C}"/>
                  </a:ext>
                </a:extLst>
              </p:cNvPr>
              <p:cNvPicPr>
                <a:picLocks/>
              </p:cNvPicPr>
              <p:nvPr/>
            </p:nvPicPr>
            <p:blipFill>
              <a:blip r:embed="rId13" cstate="email">
                <a:extLst>
                  <a:ext uri="{28A0092B-C50C-407E-A947-70E740481C1C}">
                    <a14:useLocalDpi xmlns:a14="http://schemas.microsoft.com/office/drawing/2010/main"/>
                  </a:ext>
                </a:extLst>
              </a:blip>
              <a:stretch>
                <a:fillRect/>
              </a:stretch>
            </p:blipFill>
            <p:spPr>
              <a:xfrm>
                <a:off x="3068239" y="2304331"/>
                <a:ext cx="213924" cy="214932"/>
              </a:xfrm>
              <a:prstGeom prst="rect">
                <a:avLst/>
              </a:prstGeom>
            </p:spPr>
          </p:pic>
          <p:pic>
            <p:nvPicPr>
              <p:cNvPr id="44" name="Picture 218" descr="Icon&#10;&#10;Description automatically generated">
                <a:extLst>
                  <a:ext uri="{FF2B5EF4-FFF2-40B4-BE49-F238E27FC236}">
                    <a16:creationId xmlns:a16="http://schemas.microsoft.com/office/drawing/2014/main" id="{658E26AD-210E-4F63-951C-080ED9B74CE8}"/>
                  </a:ext>
                </a:extLst>
              </p:cNvPr>
              <p:cNvPicPr>
                <a:picLocks/>
              </p:cNvPicPr>
              <p:nvPr/>
            </p:nvPicPr>
            <p:blipFill>
              <a:blip r:embed="rId14" cstate="email">
                <a:extLst>
                  <a:ext uri="{28A0092B-C50C-407E-A947-70E740481C1C}">
                    <a14:useLocalDpi xmlns:a14="http://schemas.microsoft.com/office/drawing/2010/main"/>
                  </a:ext>
                </a:extLst>
              </a:blip>
              <a:stretch>
                <a:fillRect/>
              </a:stretch>
            </p:blipFill>
            <p:spPr>
              <a:xfrm>
                <a:off x="3974851" y="2310183"/>
                <a:ext cx="202272" cy="203226"/>
              </a:xfrm>
              <a:prstGeom prst="rect">
                <a:avLst/>
              </a:prstGeom>
            </p:spPr>
          </p:pic>
          <p:sp>
            <p:nvSpPr>
              <p:cNvPr id="45" name="Rectangle 219">
                <a:extLst>
                  <a:ext uri="{FF2B5EF4-FFF2-40B4-BE49-F238E27FC236}">
                    <a16:creationId xmlns:a16="http://schemas.microsoft.com/office/drawing/2014/main" id="{3960333B-8997-43AD-9115-405DED3C4E20}"/>
                  </a:ext>
                </a:extLst>
              </p:cNvPr>
              <p:cNvSpPr/>
              <p:nvPr/>
            </p:nvSpPr>
            <p:spPr>
              <a:xfrm>
                <a:off x="4483128" y="192186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DIVERSITÀ E PARI OPPOTUNITÀ</a:t>
                </a:r>
              </a:p>
            </p:txBody>
          </p:sp>
          <p:sp>
            <p:nvSpPr>
              <p:cNvPr id="46" name="Oval 220">
                <a:extLst>
                  <a:ext uri="{FF2B5EF4-FFF2-40B4-BE49-F238E27FC236}">
                    <a16:creationId xmlns:a16="http://schemas.microsoft.com/office/drawing/2014/main" id="{8D4AE4AC-C8A1-414A-BD3F-28210C75DDA7}"/>
                  </a:ext>
                </a:extLst>
              </p:cNvPr>
              <p:cNvSpPr>
                <a:spLocks/>
              </p:cNvSpPr>
              <p:nvPr/>
            </p:nvSpPr>
            <p:spPr>
              <a:xfrm>
                <a:off x="4831051" y="2266839"/>
                <a:ext cx="291442" cy="289916"/>
              </a:xfrm>
              <a:prstGeom prst="ellipse">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47" name="Picture 221" descr="A picture containing logo&#10;&#10;Description automatically generated">
                <a:extLst>
                  <a:ext uri="{FF2B5EF4-FFF2-40B4-BE49-F238E27FC236}">
                    <a16:creationId xmlns:a16="http://schemas.microsoft.com/office/drawing/2014/main" id="{7CBCF3CC-234E-407A-90AA-4DD30D2A52F6}"/>
                  </a:ext>
                </a:extLst>
              </p:cNvPr>
              <p:cNvPicPr>
                <a:picLocks/>
              </p:cNvPicPr>
              <p:nvPr/>
            </p:nvPicPr>
            <p:blipFill>
              <a:blip r:embed="rId15" cstate="email">
                <a:extLst>
                  <a:ext uri="{28A0092B-C50C-407E-A947-70E740481C1C}">
                    <a14:useLocalDpi xmlns:a14="http://schemas.microsoft.com/office/drawing/2010/main"/>
                  </a:ext>
                </a:extLst>
              </a:blip>
              <a:stretch>
                <a:fillRect/>
              </a:stretch>
            </p:blipFill>
            <p:spPr>
              <a:xfrm>
                <a:off x="4874997" y="2309542"/>
                <a:ext cx="203551" cy="204511"/>
              </a:xfrm>
              <a:prstGeom prst="rect">
                <a:avLst/>
              </a:prstGeom>
            </p:spPr>
          </p:pic>
          <p:sp>
            <p:nvSpPr>
              <p:cNvPr id="48" name="Rectangle 222">
                <a:extLst>
                  <a:ext uri="{FF2B5EF4-FFF2-40B4-BE49-F238E27FC236}">
                    <a16:creationId xmlns:a16="http://schemas.microsoft.com/office/drawing/2014/main" id="{9893FF76-E39A-4795-AA18-6FBBB2529FCB}"/>
                  </a:ext>
                </a:extLst>
              </p:cNvPr>
              <p:cNvSpPr/>
              <p:nvPr/>
            </p:nvSpPr>
            <p:spPr>
              <a:xfrm>
                <a:off x="5296569" y="1921860"/>
                <a:ext cx="1161968"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BENESSERE COMUNITA’/TERRITORIO</a:t>
                </a:r>
              </a:p>
            </p:txBody>
          </p:sp>
          <p:sp>
            <p:nvSpPr>
              <p:cNvPr id="49" name="Oval 223">
                <a:extLst>
                  <a:ext uri="{FF2B5EF4-FFF2-40B4-BE49-F238E27FC236}">
                    <a16:creationId xmlns:a16="http://schemas.microsoft.com/office/drawing/2014/main" id="{BBFBD125-E282-431B-8C7D-BF49B3069952}"/>
                  </a:ext>
                </a:extLst>
              </p:cNvPr>
              <p:cNvSpPr>
                <a:spLocks/>
              </p:cNvSpPr>
              <p:nvPr/>
            </p:nvSpPr>
            <p:spPr>
              <a:xfrm>
                <a:off x="5731832" y="2259069"/>
                <a:ext cx="291442" cy="289916"/>
              </a:xfrm>
              <a:prstGeom prst="ellipse">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50" name="Picture 224" descr="Icon&#10;&#10;Description automatically generated">
                <a:extLst>
                  <a:ext uri="{FF2B5EF4-FFF2-40B4-BE49-F238E27FC236}">
                    <a16:creationId xmlns:a16="http://schemas.microsoft.com/office/drawing/2014/main" id="{AAB80190-E588-412E-AD2E-F38045D61F66}"/>
                  </a:ext>
                </a:extLst>
              </p:cNvPr>
              <p:cNvPicPr>
                <a:picLocks/>
              </p:cNvPicPr>
              <p:nvPr/>
            </p:nvPicPr>
            <p:blipFill>
              <a:blip r:embed="rId16" cstate="email">
                <a:extLst>
                  <a:ext uri="{28A0092B-C50C-407E-A947-70E740481C1C}">
                    <a14:useLocalDpi xmlns:a14="http://schemas.microsoft.com/office/drawing/2010/main"/>
                  </a:ext>
                </a:extLst>
              </a:blip>
              <a:stretch>
                <a:fillRect/>
              </a:stretch>
            </p:blipFill>
            <p:spPr>
              <a:xfrm>
                <a:off x="5762289" y="2288218"/>
                <a:ext cx="230528" cy="231618"/>
              </a:xfrm>
              <a:prstGeom prst="rect">
                <a:avLst/>
              </a:prstGeom>
            </p:spPr>
          </p:pic>
          <p:sp>
            <p:nvSpPr>
              <p:cNvPr id="51" name="Oval 226">
                <a:extLst>
                  <a:ext uri="{FF2B5EF4-FFF2-40B4-BE49-F238E27FC236}">
                    <a16:creationId xmlns:a16="http://schemas.microsoft.com/office/drawing/2014/main" id="{400A43C4-4BD4-4A69-8C34-C110D0CE9A7B}"/>
                  </a:ext>
                </a:extLst>
              </p:cNvPr>
              <p:cNvSpPr>
                <a:spLocks/>
              </p:cNvSpPr>
              <p:nvPr/>
            </p:nvSpPr>
            <p:spPr>
              <a:xfrm>
                <a:off x="6632619" y="2266839"/>
                <a:ext cx="291442" cy="289916"/>
              </a:xfrm>
              <a:prstGeom prst="ellipse">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52" name="Picture 227" descr="Icon&#10;&#10;Description automatically generated">
                <a:extLst>
                  <a:ext uri="{FF2B5EF4-FFF2-40B4-BE49-F238E27FC236}">
                    <a16:creationId xmlns:a16="http://schemas.microsoft.com/office/drawing/2014/main" id="{D8BCC8DE-2DE4-418C-8E79-BECBB8C06856}"/>
                  </a:ext>
                </a:extLst>
              </p:cNvPr>
              <p:cNvPicPr>
                <a:picLocks/>
              </p:cNvPicPr>
              <p:nvPr/>
            </p:nvPicPr>
            <p:blipFill>
              <a:blip r:embed="rId17" cstate="email">
                <a:extLst>
                  <a:ext uri="{28A0092B-C50C-407E-A947-70E740481C1C}">
                    <a14:useLocalDpi xmlns:a14="http://schemas.microsoft.com/office/drawing/2010/main"/>
                  </a:ext>
                </a:extLst>
              </a:blip>
              <a:stretch>
                <a:fillRect/>
              </a:stretch>
            </p:blipFill>
            <p:spPr>
              <a:xfrm>
                <a:off x="6673573" y="2306535"/>
                <a:ext cx="209535" cy="210526"/>
              </a:xfrm>
              <a:prstGeom prst="rect">
                <a:avLst/>
              </a:prstGeom>
            </p:spPr>
          </p:pic>
          <p:pic>
            <p:nvPicPr>
              <p:cNvPr id="53" name="Picture 228" descr="Icon&#10;&#10;Description automatically generated">
                <a:extLst>
                  <a:ext uri="{FF2B5EF4-FFF2-40B4-BE49-F238E27FC236}">
                    <a16:creationId xmlns:a16="http://schemas.microsoft.com/office/drawing/2014/main" id="{27E91075-7D66-4A5E-AC48-DCAF7F4D2AB6}"/>
                  </a:ext>
                </a:extLst>
              </p:cNvPr>
              <p:cNvPicPr>
                <a:picLocks/>
              </p:cNvPicPr>
              <p:nvPr/>
            </p:nvPicPr>
            <p:blipFill>
              <a:blip r:embed="rId18" cstate="email">
                <a:extLst>
                  <a:ext uri="{28A0092B-C50C-407E-A947-70E740481C1C}">
                    <a14:useLocalDpi xmlns:a14="http://schemas.microsoft.com/office/drawing/2010/main"/>
                  </a:ext>
                </a:extLst>
              </a:blip>
              <a:stretch>
                <a:fillRect/>
              </a:stretch>
            </p:blipFill>
            <p:spPr>
              <a:xfrm>
                <a:off x="2171672" y="2308566"/>
                <a:ext cx="205491" cy="206461"/>
              </a:xfrm>
              <a:prstGeom prst="rect">
                <a:avLst/>
              </a:prstGeom>
            </p:spPr>
          </p:pic>
          <p:sp>
            <p:nvSpPr>
              <p:cNvPr id="54" name="Rectangle 229">
                <a:extLst>
                  <a:ext uri="{FF2B5EF4-FFF2-40B4-BE49-F238E27FC236}">
                    <a16:creationId xmlns:a16="http://schemas.microsoft.com/office/drawing/2014/main" id="{B640F01D-E2B6-445F-96A2-BA6143B217BE}"/>
                  </a:ext>
                </a:extLst>
              </p:cNvPr>
              <p:cNvSpPr/>
              <p:nvPr/>
            </p:nvSpPr>
            <p:spPr>
              <a:xfrm>
                <a:off x="879992" y="192186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OCCUPAZIONE</a:t>
                </a:r>
              </a:p>
            </p:txBody>
          </p:sp>
          <p:sp>
            <p:nvSpPr>
              <p:cNvPr id="55" name="Oval 230">
                <a:extLst>
                  <a:ext uri="{FF2B5EF4-FFF2-40B4-BE49-F238E27FC236}">
                    <a16:creationId xmlns:a16="http://schemas.microsoft.com/office/drawing/2014/main" id="{564AB0A9-8043-4BDE-8627-EFB4015E3F06}"/>
                  </a:ext>
                </a:extLst>
              </p:cNvPr>
              <p:cNvSpPr>
                <a:spLocks/>
              </p:cNvSpPr>
              <p:nvPr/>
            </p:nvSpPr>
            <p:spPr>
              <a:xfrm>
                <a:off x="1227912" y="2266839"/>
                <a:ext cx="291442" cy="289916"/>
              </a:xfrm>
              <a:prstGeom prst="ellipse">
                <a:avLst/>
              </a:prstGeom>
              <a:solidFill>
                <a:srgbClr val="53D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56" name="Picture 231" descr="Icon&#10;&#10;Description automatically generated">
                <a:extLst>
                  <a:ext uri="{FF2B5EF4-FFF2-40B4-BE49-F238E27FC236}">
                    <a16:creationId xmlns:a16="http://schemas.microsoft.com/office/drawing/2014/main" id="{1CCBE222-AE9D-40D5-87BE-A60B21B0DE70}"/>
                  </a:ext>
                </a:extLst>
              </p:cNvPr>
              <p:cNvPicPr>
                <a:picLocks/>
              </p:cNvPicPr>
              <p:nvPr/>
            </p:nvPicPr>
            <p:blipFill>
              <a:blip r:embed="rId19" cstate="email">
                <a:extLst>
                  <a:ext uri="{28A0092B-C50C-407E-A947-70E740481C1C}">
                    <a14:useLocalDpi xmlns:a14="http://schemas.microsoft.com/office/drawing/2010/main"/>
                  </a:ext>
                </a:extLst>
              </a:blip>
              <a:stretch>
                <a:fillRect/>
              </a:stretch>
            </p:blipFill>
            <p:spPr>
              <a:xfrm>
                <a:off x="1265598" y="2303254"/>
                <a:ext cx="216071" cy="217089"/>
              </a:xfrm>
              <a:prstGeom prst="rect">
                <a:avLst/>
              </a:prstGeom>
            </p:spPr>
          </p:pic>
          <p:sp>
            <p:nvSpPr>
              <p:cNvPr id="57" name="Rectangle 225">
                <a:extLst>
                  <a:ext uri="{FF2B5EF4-FFF2-40B4-BE49-F238E27FC236}">
                    <a16:creationId xmlns:a16="http://schemas.microsoft.com/office/drawing/2014/main" id="{C07FCB7E-D9CA-4F6E-81BA-55D1346D1FEA}"/>
                  </a:ext>
                </a:extLst>
              </p:cNvPr>
              <p:cNvSpPr/>
              <p:nvPr/>
            </p:nvSpPr>
            <p:spPr>
              <a:xfrm>
                <a:off x="6284699" y="192186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NON DISCRIMINAZIONE</a:t>
                </a:r>
              </a:p>
            </p:txBody>
          </p:sp>
        </p:grpSp>
      </p:grpSp>
      <p:grpSp>
        <p:nvGrpSpPr>
          <p:cNvPr id="58" name="Group 9">
            <a:extLst>
              <a:ext uri="{FF2B5EF4-FFF2-40B4-BE49-F238E27FC236}">
                <a16:creationId xmlns:a16="http://schemas.microsoft.com/office/drawing/2014/main" id="{F77434F2-C87B-4784-B611-2F8AA205AF56}"/>
              </a:ext>
            </a:extLst>
          </p:cNvPr>
          <p:cNvGrpSpPr/>
          <p:nvPr/>
        </p:nvGrpSpPr>
        <p:grpSpPr>
          <a:xfrm>
            <a:off x="1024286" y="2702986"/>
            <a:ext cx="6304216" cy="1238908"/>
            <a:chOff x="1209368" y="1845736"/>
            <a:chExt cx="5893306" cy="1238908"/>
          </a:xfrm>
        </p:grpSpPr>
        <p:cxnSp>
          <p:nvCxnSpPr>
            <p:cNvPr id="59" name="Straight Connector 252">
              <a:extLst>
                <a:ext uri="{FF2B5EF4-FFF2-40B4-BE49-F238E27FC236}">
                  <a16:creationId xmlns:a16="http://schemas.microsoft.com/office/drawing/2014/main" id="{C04770AB-3C99-46C3-A058-D288AEB739B0}"/>
                </a:ext>
              </a:extLst>
            </p:cNvPr>
            <p:cNvCxnSpPr/>
            <p:nvPr/>
          </p:nvCxnSpPr>
          <p:spPr>
            <a:xfrm>
              <a:off x="1209368" y="1845736"/>
              <a:ext cx="5893306" cy="0"/>
            </a:xfrm>
            <a:prstGeom prst="line">
              <a:avLst/>
            </a:prstGeom>
            <a:ln w="6350">
              <a:solidFill>
                <a:schemeClr val="bg1">
                  <a:lumMod val="65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Connector 253">
              <a:extLst>
                <a:ext uri="{FF2B5EF4-FFF2-40B4-BE49-F238E27FC236}">
                  <a16:creationId xmlns:a16="http://schemas.microsoft.com/office/drawing/2014/main" id="{AC8CBD49-B3D6-4C40-9136-9A2B89964B8C}"/>
                </a:ext>
              </a:extLst>
            </p:cNvPr>
            <p:cNvCxnSpPr/>
            <p:nvPr/>
          </p:nvCxnSpPr>
          <p:spPr>
            <a:xfrm>
              <a:off x="1209368" y="3084644"/>
              <a:ext cx="5893306" cy="0"/>
            </a:xfrm>
            <a:prstGeom prst="line">
              <a:avLst/>
            </a:prstGeom>
            <a:ln w="6350">
              <a:solidFill>
                <a:schemeClr val="bg1">
                  <a:lumMod val="65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61" name="Group 12">
            <a:extLst>
              <a:ext uri="{FF2B5EF4-FFF2-40B4-BE49-F238E27FC236}">
                <a16:creationId xmlns:a16="http://schemas.microsoft.com/office/drawing/2014/main" id="{4EFE344E-CC5A-4486-A3F0-4D9B2601A9E0}"/>
              </a:ext>
            </a:extLst>
          </p:cNvPr>
          <p:cNvGrpSpPr/>
          <p:nvPr/>
        </p:nvGrpSpPr>
        <p:grpSpPr>
          <a:xfrm>
            <a:off x="956282" y="4257020"/>
            <a:ext cx="6428989" cy="604050"/>
            <a:chOff x="842993" y="3227250"/>
            <a:chExt cx="6428989" cy="604050"/>
          </a:xfrm>
        </p:grpSpPr>
        <p:sp>
          <p:nvSpPr>
            <p:cNvPr id="62" name="Rectangle 180">
              <a:extLst>
                <a:ext uri="{FF2B5EF4-FFF2-40B4-BE49-F238E27FC236}">
                  <a16:creationId xmlns:a16="http://schemas.microsoft.com/office/drawing/2014/main" id="{AC60001A-FC6C-40FC-B5E4-DAFAB84388F6}"/>
                </a:ext>
              </a:extLst>
            </p:cNvPr>
            <p:cNvSpPr/>
            <p:nvPr/>
          </p:nvSpPr>
          <p:spPr>
            <a:xfrm>
              <a:off x="2681561" y="3227251"/>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IMPATTI ECONOMICI INDIRETTI</a:t>
              </a:r>
            </a:p>
          </p:txBody>
        </p:sp>
        <p:sp>
          <p:nvSpPr>
            <p:cNvPr id="63" name="Oval 186">
              <a:extLst>
                <a:ext uri="{FF2B5EF4-FFF2-40B4-BE49-F238E27FC236}">
                  <a16:creationId xmlns:a16="http://schemas.microsoft.com/office/drawing/2014/main" id="{C99079D1-5B70-44C5-A656-E0B70E90311F}"/>
                </a:ext>
              </a:extLst>
            </p:cNvPr>
            <p:cNvSpPr>
              <a:spLocks/>
            </p:cNvSpPr>
            <p:nvPr/>
          </p:nvSpPr>
          <p:spPr>
            <a:xfrm>
              <a:off x="3029480" y="3541384"/>
              <a:ext cx="291442" cy="289916"/>
            </a:xfrm>
            <a:prstGeom prst="ellipse">
              <a:avLst/>
            </a:prstGeom>
            <a:solidFill>
              <a:srgbClr val="D2E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cxnSp>
          <p:nvCxnSpPr>
            <p:cNvPr id="64" name="Straight Connector 177">
              <a:extLst>
                <a:ext uri="{FF2B5EF4-FFF2-40B4-BE49-F238E27FC236}">
                  <a16:creationId xmlns:a16="http://schemas.microsoft.com/office/drawing/2014/main" id="{38794123-8D19-432D-A41D-0F663667447D}"/>
                </a:ext>
              </a:extLst>
            </p:cNvPr>
            <p:cNvCxnSpPr>
              <a:cxnSpLocks/>
            </p:cNvCxnSpPr>
            <p:nvPr/>
          </p:nvCxnSpPr>
          <p:spPr>
            <a:xfrm>
              <a:off x="842993" y="3686341"/>
              <a:ext cx="6328275" cy="0"/>
            </a:xfrm>
            <a:prstGeom prst="line">
              <a:avLst/>
            </a:prstGeom>
            <a:ln w="38100">
              <a:solidFill>
                <a:srgbClr val="D2E6D6"/>
              </a:solidFill>
            </a:ln>
          </p:spPr>
          <p:style>
            <a:lnRef idx="1">
              <a:schemeClr val="accent1"/>
            </a:lnRef>
            <a:fillRef idx="0">
              <a:schemeClr val="accent1"/>
            </a:fillRef>
            <a:effectRef idx="0">
              <a:schemeClr val="accent1"/>
            </a:effectRef>
            <a:fontRef idx="minor">
              <a:schemeClr val="tx1"/>
            </a:fontRef>
          </p:style>
        </p:cxnSp>
        <p:sp>
          <p:nvSpPr>
            <p:cNvPr id="65" name="Rectangle 232">
              <a:extLst>
                <a:ext uri="{FF2B5EF4-FFF2-40B4-BE49-F238E27FC236}">
                  <a16:creationId xmlns:a16="http://schemas.microsoft.com/office/drawing/2014/main" id="{7294C1B2-4799-4257-AEED-E1A6338F4B60}"/>
                </a:ext>
              </a:extLst>
            </p:cNvPr>
            <p:cNvSpPr/>
            <p:nvPr/>
          </p:nvSpPr>
          <p:spPr>
            <a:xfrm>
              <a:off x="6284699" y="3227251"/>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TRASPARENZA</a:t>
              </a:r>
            </a:p>
          </p:txBody>
        </p:sp>
        <p:sp>
          <p:nvSpPr>
            <p:cNvPr id="66" name="Oval 233">
              <a:extLst>
                <a:ext uri="{FF2B5EF4-FFF2-40B4-BE49-F238E27FC236}">
                  <a16:creationId xmlns:a16="http://schemas.microsoft.com/office/drawing/2014/main" id="{258041E0-678A-43CA-884F-455BD8366F0A}"/>
                </a:ext>
              </a:extLst>
            </p:cNvPr>
            <p:cNvSpPr>
              <a:spLocks/>
            </p:cNvSpPr>
            <p:nvPr/>
          </p:nvSpPr>
          <p:spPr>
            <a:xfrm>
              <a:off x="6632619" y="3541384"/>
              <a:ext cx="291442" cy="289916"/>
            </a:xfrm>
            <a:prstGeom prst="ellipse">
              <a:avLst/>
            </a:prstGeom>
            <a:solidFill>
              <a:srgbClr val="D2E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67" name="Picture 234">
              <a:extLst>
                <a:ext uri="{FF2B5EF4-FFF2-40B4-BE49-F238E27FC236}">
                  <a16:creationId xmlns:a16="http://schemas.microsoft.com/office/drawing/2014/main" id="{2B7C2179-C489-45FB-AE73-FF253BF62DAC}"/>
                </a:ext>
              </a:extLst>
            </p:cNvPr>
            <p:cNvPicPr>
              <a:picLocks/>
            </p:cNvPicPr>
            <p:nvPr/>
          </p:nvPicPr>
          <p:blipFill>
            <a:blip r:embed="rId20" cstate="email">
              <a:extLst>
                <a:ext uri="{28A0092B-C50C-407E-A947-70E740481C1C}">
                  <a14:useLocalDpi xmlns:a14="http://schemas.microsoft.com/office/drawing/2010/main"/>
                </a:ext>
              </a:extLst>
            </a:blip>
            <a:stretch>
              <a:fillRect/>
            </a:stretch>
          </p:blipFill>
          <p:spPr>
            <a:xfrm>
              <a:off x="3065376" y="3575997"/>
              <a:ext cx="219651" cy="220688"/>
            </a:xfrm>
            <a:prstGeom prst="rect">
              <a:avLst/>
            </a:prstGeom>
          </p:spPr>
        </p:pic>
        <p:sp>
          <p:nvSpPr>
            <p:cNvPr id="68" name="Rectangle 235">
              <a:extLst>
                <a:ext uri="{FF2B5EF4-FFF2-40B4-BE49-F238E27FC236}">
                  <a16:creationId xmlns:a16="http://schemas.microsoft.com/office/drawing/2014/main" id="{AB95782E-910F-40A5-A107-382EB65209EE}"/>
                </a:ext>
              </a:extLst>
            </p:cNvPr>
            <p:cNvSpPr/>
            <p:nvPr/>
          </p:nvSpPr>
          <p:spPr>
            <a:xfrm>
              <a:off x="3582346" y="322725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PRATICHE DI PROCUREMENT</a:t>
              </a:r>
            </a:p>
          </p:txBody>
        </p:sp>
        <p:sp>
          <p:nvSpPr>
            <p:cNvPr id="69" name="Oval 236">
              <a:extLst>
                <a:ext uri="{FF2B5EF4-FFF2-40B4-BE49-F238E27FC236}">
                  <a16:creationId xmlns:a16="http://schemas.microsoft.com/office/drawing/2014/main" id="{84D3C0E3-12DC-4F7F-88D8-1CAFD4601665}"/>
                </a:ext>
              </a:extLst>
            </p:cNvPr>
            <p:cNvSpPr>
              <a:spLocks/>
            </p:cNvSpPr>
            <p:nvPr/>
          </p:nvSpPr>
          <p:spPr>
            <a:xfrm>
              <a:off x="3930266" y="3541384"/>
              <a:ext cx="291442" cy="289915"/>
            </a:xfrm>
            <a:prstGeom prst="ellipse">
              <a:avLst/>
            </a:prstGeom>
            <a:solidFill>
              <a:srgbClr val="D2E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70" name="Picture 237" descr="Icon&#10;&#10;Description automatically generated">
              <a:extLst>
                <a:ext uri="{FF2B5EF4-FFF2-40B4-BE49-F238E27FC236}">
                  <a16:creationId xmlns:a16="http://schemas.microsoft.com/office/drawing/2014/main" id="{5F5573A4-93FE-472F-9F84-BF620BBE6445}"/>
                </a:ext>
              </a:extLst>
            </p:cNvPr>
            <p:cNvPicPr>
              <a:picLocks/>
            </p:cNvPicPr>
            <p:nvPr/>
          </p:nvPicPr>
          <p:blipFill>
            <a:blip r:embed="rId21" cstate="email">
              <a:extLst>
                <a:ext uri="{28A0092B-C50C-407E-A947-70E740481C1C}">
                  <a14:useLocalDpi xmlns:a14="http://schemas.microsoft.com/office/drawing/2010/main"/>
                </a:ext>
              </a:extLst>
            </a:blip>
            <a:stretch>
              <a:fillRect/>
            </a:stretch>
          </p:blipFill>
          <p:spPr>
            <a:xfrm>
              <a:off x="3965811" y="3575645"/>
              <a:ext cx="220353" cy="221392"/>
            </a:xfrm>
            <a:prstGeom prst="rect">
              <a:avLst/>
            </a:prstGeom>
          </p:spPr>
        </p:pic>
        <p:sp>
          <p:nvSpPr>
            <p:cNvPr id="71" name="Rectangle 238">
              <a:extLst>
                <a:ext uri="{FF2B5EF4-FFF2-40B4-BE49-F238E27FC236}">
                  <a16:creationId xmlns:a16="http://schemas.microsoft.com/office/drawing/2014/main" id="{C4CF8E9F-643F-4A68-9D73-A0FFC154F8B4}"/>
                </a:ext>
              </a:extLst>
            </p:cNvPr>
            <p:cNvSpPr/>
            <p:nvPr/>
          </p:nvSpPr>
          <p:spPr>
            <a:xfrm>
              <a:off x="4483131" y="322725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ANTICORRUZIONE</a:t>
              </a:r>
            </a:p>
          </p:txBody>
        </p:sp>
        <p:sp>
          <p:nvSpPr>
            <p:cNvPr id="72" name="Oval 239">
              <a:extLst>
                <a:ext uri="{FF2B5EF4-FFF2-40B4-BE49-F238E27FC236}">
                  <a16:creationId xmlns:a16="http://schemas.microsoft.com/office/drawing/2014/main" id="{6A13ABF0-BE4B-454B-BA05-D995CC03E7A8}"/>
                </a:ext>
              </a:extLst>
            </p:cNvPr>
            <p:cNvSpPr>
              <a:spLocks/>
            </p:cNvSpPr>
            <p:nvPr/>
          </p:nvSpPr>
          <p:spPr>
            <a:xfrm>
              <a:off x="4831051" y="3541384"/>
              <a:ext cx="291442" cy="289915"/>
            </a:xfrm>
            <a:prstGeom prst="ellipse">
              <a:avLst/>
            </a:prstGeom>
            <a:solidFill>
              <a:srgbClr val="D2E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grpSp>
          <p:nvGrpSpPr>
            <p:cNvPr id="73" name="Group 240">
              <a:extLst>
                <a:ext uri="{FF2B5EF4-FFF2-40B4-BE49-F238E27FC236}">
                  <a16:creationId xmlns:a16="http://schemas.microsoft.com/office/drawing/2014/main" id="{DA3713F8-029A-4134-9DAA-54C773F39E88}"/>
                </a:ext>
              </a:extLst>
            </p:cNvPr>
            <p:cNvGrpSpPr>
              <a:grpSpLocks/>
            </p:cNvGrpSpPr>
            <p:nvPr/>
          </p:nvGrpSpPr>
          <p:grpSpPr>
            <a:xfrm>
              <a:off x="4868423" y="3594904"/>
              <a:ext cx="216752" cy="182875"/>
              <a:chOff x="8025265" y="5564531"/>
              <a:chExt cx="307897" cy="261145"/>
            </a:xfrm>
          </p:grpSpPr>
          <p:pic>
            <p:nvPicPr>
              <p:cNvPr id="84" name="Picture 241" descr="A picture containing logo&#10;&#10;Description automatically generated">
                <a:extLst>
                  <a:ext uri="{FF2B5EF4-FFF2-40B4-BE49-F238E27FC236}">
                    <a16:creationId xmlns:a16="http://schemas.microsoft.com/office/drawing/2014/main" id="{591FCB56-C24F-4589-9F90-82985B56DE2E}"/>
                  </a:ext>
                </a:extLst>
              </p:cNvPr>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8025265" y="5564531"/>
                <a:ext cx="236584" cy="236584"/>
              </a:xfrm>
              <a:prstGeom prst="rect">
                <a:avLst/>
              </a:prstGeom>
            </p:spPr>
          </p:pic>
          <p:pic>
            <p:nvPicPr>
              <p:cNvPr id="85" name="Picture 242" descr="Icon&#10;&#10;Description automatically generated">
                <a:extLst>
                  <a:ext uri="{FF2B5EF4-FFF2-40B4-BE49-F238E27FC236}">
                    <a16:creationId xmlns:a16="http://schemas.microsoft.com/office/drawing/2014/main" id="{58D13553-E9B6-4752-91EF-1526E8CBD87E}"/>
                  </a:ext>
                </a:extLst>
              </p:cNvPr>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8217653" y="5710167"/>
                <a:ext cx="115509" cy="115509"/>
              </a:xfrm>
              <a:prstGeom prst="rect">
                <a:avLst/>
              </a:prstGeom>
            </p:spPr>
          </p:pic>
        </p:grpSp>
        <p:sp>
          <p:nvSpPr>
            <p:cNvPr id="74" name="Rectangle 243">
              <a:extLst>
                <a:ext uri="{FF2B5EF4-FFF2-40B4-BE49-F238E27FC236}">
                  <a16:creationId xmlns:a16="http://schemas.microsoft.com/office/drawing/2014/main" id="{06AD45B4-4A53-4786-833D-9F12A2DBC317}"/>
                </a:ext>
              </a:extLst>
            </p:cNvPr>
            <p:cNvSpPr/>
            <p:nvPr/>
          </p:nvSpPr>
          <p:spPr>
            <a:xfrm>
              <a:off x="5383916" y="3227251"/>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a:solidFill>
                    <a:srgbClr val="000000"/>
                  </a:solidFill>
                  <a:latin typeface="Graphik" panose="020B0503030202060203" pitchFamily="34" charset="0"/>
                </a:rPr>
                <a:t>CONCORRENZA</a:t>
              </a:r>
            </a:p>
          </p:txBody>
        </p:sp>
        <p:sp>
          <p:nvSpPr>
            <p:cNvPr id="75" name="Oval 244">
              <a:extLst>
                <a:ext uri="{FF2B5EF4-FFF2-40B4-BE49-F238E27FC236}">
                  <a16:creationId xmlns:a16="http://schemas.microsoft.com/office/drawing/2014/main" id="{BFA259B5-375B-4160-B85D-31DC8C889361}"/>
                </a:ext>
              </a:extLst>
            </p:cNvPr>
            <p:cNvSpPr>
              <a:spLocks/>
            </p:cNvSpPr>
            <p:nvPr/>
          </p:nvSpPr>
          <p:spPr>
            <a:xfrm>
              <a:off x="5731832" y="3533614"/>
              <a:ext cx="291442" cy="289916"/>
            </a:xfrm>
            <a:prstGeom prst="ellipse">
              <a:avLst/>
            </a:prstGeom>
            <a:solidFill>
              <a:srgbClr val="D2E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76" name="Picture 245" descr="Shape, arrow&#10;&#10;Description automatically generated">
              <a:extLst>
                <a:ext uri="{FF2B5EF4-FFF2-40B4-BE49-F238E27FC236}">
                  <a16:creationId xmlns:a16="http://schemas.microsoft.com/office/drawing/2014/main" id="{018B4C18-D56B-4346-A993-295F030D184D}"/>
                </a:ext>
              </a:extLst>
            </p:cNvPr>
            <p:cNvPicPr>
              <a:picLocks/>
            </p:cNvPicPr>
            <p:nvPr/>
          </p:nvPicPr>
          <p:blipFill>
            <a:blip r:embed="rId24" cstate="email">
              <a:extLst>
                <a:ext uri="{28A0092B-C50C-407E-A947-70E740481C1C}">
                  <a14:useLocalDpi xmlns:a14="http://schemas.microsoft.com/office/drawing/2010/main"/>
                </a:ext>
              </a:extLst>
            </a:blip>
            <a:stretch>
              <a:fillRect/>
            </a:stretch>
          </p:blipFill>
          <p:spPr>
            <a:xfrm>
              <a:off x="5766130" y="3566623"/>
              <a:ext cx="222847" cy="223897"/>
            </a:xfrm>
            <a:prstGeom prst="rect">
              <a:avLst/>
            </a:prstGeom>
          </p:spPr>
        </p:pic>
        <p:sp>
          <p:nvSpPr>
            <p:cNvPr id="77" name="Rectangle 246">
              <a:extLst>
                <a:ext uri="{FF2B5EF4-FFF2-40B4-BE49-F238E27FC236}">
                  <a16:creationId xmlns:a16="http://schemas.microsoft.com/office/drawing/2014/main" id="{748F37A5-2CE0-465C-82D2-3B3B45E53B15}"/>
                </a:ext>
              </a:extLst>
            </p:cNvPr>
            <p:cNvSpPr/>
            <p:nvPr/>
          </p:nvSpPr>
          <p:spPr>
            <a:xfrm>
              <a:off x="879992" y="322725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PERFORMANCE ECONOMICHE</a:t>
              </a:r>
            </a:p>
          </p:txBody>
        </p:sp>
        <p:sp>
          <p:nvSpPr>
            <p:cNvPr id="78" name="Oval 247">
              <a:extLst>
                <a:ext uri="{FF2B5EF4-FFF2-40B4-BE49-F238E27FC236}">
                  <a16:creationId xmlns:a16="http://schemas.microsoft.com/office/drawing/2014/main" id="{B8CE4C4D-0516-4B48-8565-BBE8620554F2}"/>
                </a:ext>
              </a:extLst>
            </p:cNvPr>
            <p:cNvSpPr/>
            <p:nvPr/>
          </p:nvSpPr>
          <p:spPr>
            <a:xfrm>
              <a:off x="1256070" y="3541384"/>
              <a:ext cx="235126" cy="289915"/>
            </a:xfrm>
            <a:prstGeom prst="ellipse">
              <a:avLst/>
            </a:prstGeom>
            <a:solidFill>
              <a:srgbClr val="D2E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79" name="Picture 248" descr="Icon&#10;&#10;Description automatically generated">
              <a:extLst>
                <a:ext uri="{FF2B5EF4-FFF2-40B4-BE49-F238E27FC236}">
                  <a16:creationId xmlns:a16="http://schemas.microsoft.com/office/drawing/2014/main" id="{2FB8CA2F-4BA1-4AC8-8943-713DD6254DF6}"/>
                </a:ext>
              </a:extLst>
            </p:cNvPr>
            <p:cNvPicPr>
              <a:picLocks/>
            </p:cNvPicPr>
            <p:nvPr/>
          </p:nvPicPr>
          <p:blipFill>
            <a:blip r:embed="rId25" cstate="email">
              <a:extLst>
                <a:ext uri="{28A0092B-C50C-407E-A947-70E740481C1C}">
                  <a14:useLocalDpi xmlns:a14="http://schemas.microsoft.com/office/drawing/2010/main"/>
                </a:ext>
              </a:extLst>
            </a:blip>
            <a:stretch>
              <a:fillRect/>
            </a:stretch>
          </p:blipFill>
          <p:spPr>
            <a:xfrm>
              <a:off x="1261376" y="3573555"/>
              <a:ext cx="224514" cy="225573"/>
            </a:xfrm>
            <a:prstGeom prst="rect">
              <a:avLst/>
            </a:prstGeom>
          </p:spPr>
        </p:pic>
        <p:sp>
          <p:nvSpPr>
            <p:cNvPr id="80" name="Rectangle 249">
              <a:extLst>
                <a:ext uri="{FF2B5EF4-FFF2-40B4-BE49-F238E27FC236}">
                  <a16:creationId xmlns:a16="http://schemas.microsoft.com/office/drawing/2014/main" id="{99E92890-9610-4419-8E81-7605DE0E45DD}"/>
                </a:ext>
              </a:extLst>
            </p:cNvPr>
            <p:cNvSpPr/>
            <p:nvPr/>
          </p:nvSpPr>
          <p:spPr>
            <a:xfrm>
              <a:off x="1780776" y="3227250"/>
              <a:ext cx="987283" cy="289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defTabSz="914400">
                <a:defRPr/>
              </a:pPr>
              <a:r>
                <a:rPr lang="it-IT" sz="700" b="1" dirty="0">
                  <a:solidFill>
                    <a:srgbClr val="000000"/>
                  </a:solidFill>
                  <a:latin typeface="Graphik" panose="020B0503030202060203" pitchFamily="34" charset="0"/>
                </a:rPr>
                <a:t>PRESENZA SUL MERCATO</a:t>
              </a:r>
            </a:p>
          </p:txBody>
        </p:sp>
        <p:sp>
          <p:nvSpPr>
            <p:cNvPr id="81" name="Oval 250">
              <a:extLst>
                <a:ext uri="{FF2B5EF4-FFF2-40B4-BE49-F238E27FC236}">
                  <a16:creationId xmlns:a16="http://schemas.microsoft.com/office/drawing/2014/main" id="{56847665-E87D-4DCA-BAA9-9BFDB8440F25}"/>
                </a:ext>
              </a:extLst>
            </p:cNvPr>
            <p:cNvSpPr>
              <a:spLocks/>
            </p:cNvSpPr>
            <p:nvPr/>
          </p:nvSpPr>
          <p:spPr>
            <a:xfrm>
              <a:off x="2128696" y="3541384"/>
              <a:ext cx="291442" cy="289915"/>
            </a:xfrm>
            <a:prstGeom prst="ellipse">
              <a:avLst/>
            </a:prstGeom>
            <a:solidFill>
              <a:srgbClr val="D2E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it-IT" sz="1200">
                <a:solidFill>
                  <a:srgbClr val="FFFFFF"/>
                </a:solidFill>
                <a:latin typeface="Graphik"/>
              </a:endParaRPr>
            </a:p>
          </p:txBody>
        </p:sp>
        <p:pic>
          <p:nvPicPr>
            <p:cNvPr id="82" name="Picture 251" descr="Icon&#10;&#10;Description automatically generated">
              <a:extLst>
                <a:ext uri="{FF2B5EF4-FFF2-40B4-BE49-F238E27FC236}">
                  <a16:creationId xmlns:a16="http://schemas.microsoft.com/office/drawing/2014/main" id="{2EE87A39-D2AD-4DF0-A4B0-3DF5E5EF0C1F}"/>
                </a:ext>
              </a:extLst>
            </p:cNvPr>
            <p:cNvPicPr>
              <a:picLocks/>
            </p:cNvPicPr>
            <p:nvPr/>
          </p:nvPicPr>
          <p:blipFill>
            <a:blip r:embed="rId26" cstate="email">
              <a:extLst>
                <a:ext uri="{28A0092B-C50C-407E-A947-70E740481C1C}">
                  <a14:useLocalDpi xmlns:a14="http://schemas.microsoft.com/office/drawing/2010/main"/>
                </a:ext>
              </a:extLst>
            </a:blip>
            <a:stretch>
              <a:fillRect/>
            </a:stretch>
          </p:blipFill>
          <p:spPr>
            <a:xfrm>
              <a:off x="2154417" y="3565777"/>
              <a:ext cx="240000" cy="241131"/>
            </a:xfrm>
            <a:prstGeom prst="rect">
              <a:avLst/>
            </a:prstGeom>
          </p:spPr>
        </p:pic>
        <p:pic>
          <p:nvPicPr>
            <p:cNvPr id="83" name="Picture 257" descr="Icon&#10;&#10;Description automatically generated">
              <a:extLst>
                <a:ext uri="{FF2B5EF4-FFF2-40B4-BE49-F238E27FC236}">
                  <a16:creationId xmlns:a16="http://schemas.microsoft.com/office/drawing/2014/main" id="{33E6F9CF-D7D7-483C-BE0D-47B78DA47610}"/>
                </a:ext>
              </a:extLst>
            </p:cNvPr>
            <p:cNvPicPr>
              <a:picLocks/>
            </p:cNvPicPr>
            <p:nvPr/>
          </p:nvPicPr>
          <p:blipFill>
            <a:blip r:embed="rId27" cstate="email">
              <a:extLst>
                <a:ext uri="{28A0092B-C50C-407E-A947-70E740481C1C}">
                  <a14:useLocalDpi xmlns:a14="http://schemas.microsoft.com/office/drawing/2010/main"/>
                </a:ext>
              </a:extLst>
            </a:blip>
            <a:stretch>
              <a:fillRect/>
            </a:stretch>
          </p:blipFill>
          <p:spPr>
            <a:xfrm>
              <a:off x="6679979" y="3581734"/>
              <a:ext cx="196723" cy="197649"/>
            </a:xfrm>
            <a:prstGeom prst="rect">
              <a:avLst/>
            </a:prstGeom>
          </p:spPr>
        </p:pic>
      </p:grpSp>
      <p:sp>
        <p:nvSpPr>
          <p:cNvPr id="86" name="Google Shape;1156;p4">
            <a:extLst>
              <a:ext uri="{FF2B5EF4-FFF2-40B4-BE49-F238E27FC236}">
                <a16:creationId xmlns:a16="http://schemas.microsoft.com/office/drawing/2014/main" id="{13AC7D0A-2A88-4B0F-BC62-229074A0C512}"/>
              </a:ext>
            </a:extLst>
          </p:cNvPr>
          <p:cNvSpPr txBox="1"/>
          <p:nvPr/>
        </p:nvSpPr>
        <p:spPr>
          <a:xfrm>
            <a:off x="108443" y="468556"/>
            <a:ext cx="2772906" cy="322324"/>
          </a:xfrm>
          <a:prstGeom prst="rect">
            <a:avLst/>
          </a:prstGeom>
          <a:noFill/>
          <a:ln>
            <a:noFill/>
          </a:ln>
        </p:spPr>
        <p:txBody>
          <a:bodyPr spcFirstLastPara="1" wrap="square" lIns="0" tIns="0" rIns="0" bIns="0" anchor="t" anchorCtr="0">
            <a:noAutofit/>
          </a:bodyPr>
          <a:lstStyle/>
          <a:p>
            <a:pPr defTabSz="914378">
              <a:buClr>
                <a:srgbClr val="003594"/>
              </a:buClr>
              <a:buSzPts val="1800"/>
            </a:pPr>
            <a:r>
              <a:rPr lang="it-IT" sz="1600" dirty="0">
                <a:solidFill>
                  <a:schemeClr val="bg2"/>
                </a:solidFill>
                <a:latin typeface="Arial" panose="020B0604020202020204" pitchFamily="34" charset="0"/>
                <a:ea typeface="+mj-ea"/>
                <a:cs typeface="Arial" panose="020B0604020202020204" pitchFamily="34" charset="0"/>
              </a:rPr>
              <a:t>Cosa intendiamo per ESG,?</a:t>
            </a:r>
          </a:p>
        </p:txBody>
      </p:sp>
      <p:grpSp>
        <p:nvGrpSpPr>
          <p:cNvPr id="87" name="Group 18">
            <a:extLst>
              <a:ext uri="{FF2B5EF4-FFF2-40B4-BE49-F238E27FC236}">
                <a16:creationId xmlns:a16="http://schemas.microsoft.com/office/drawing/2014/main" id="{C35E448E-9BED-4D68-B4FE-0B19F378E7D3}"/>
              </a:ext>
            </a:extLst>
          </p:cNvPr>
          <p:cNvGrpSpPr/>
          <p:nvPr/>
        </p:nvGrpSpPr>
        <p:grpSpPr>
          <a:xfrm>
            <a:off x="7414810" y="1910641"/>
            <a:ext cx="426575" cy="2844767"/>
            <a:chOff x="6073334" y="1217271"/>
            <a:chExt cx="426575" cy="2844767"/>
          </a:xfrm>
        </p:grpSpPr>
        <p:cxnSp>
          <p:nvCxnSpPr>
            <p:cNvPr id="88" name="Straight Connector 7">
              <a:extLst>
                <a:ext uri="{FF2B5EF4-FFF2-40B4-BE49-F238E27FC236}">
                  <a16:creationId xmlns:a16="http://schemas.microsoft.com/office/drawing/2014/main" id="{A82E66A2-707B-48D2-8CD6-930A918E6E95}"/>
                </a:ext>
              </a:extLst>
            </p:cNvPr>
            <p:cNvCxnSpPr>
              <a:cxnSpLocks/>
            </p:cNvCxnSpPr>
            <p:nvPr/>
          </p:nvCxnSpPr>
          <p:spPr>
            <a:xfrm>
              <a:off x="6286621" y="1217271"/>
              <a:ext cx="0" cy="2844767"/>
            </a:xfrm>
            <a:prstGeom prst="line">
              <a:avLst/>
            </a:prstGeom>
            <a:ln>
              <a:solidFill>
                <a:srgbClr val="215155"/>
              </a:solidFill>
            </a:ln>
          </p:spPr>
          <p:style>
            <a:lnRef idx="1">
              <a:schemeClr val="accent1"/>
            </a:lnRef>
            <a:fillRef idx="0">
              <a:schemeClr val="accent1"/>
            </a:fillRef>
            <a:effectRef idx="0">
              <a:schemeClr val="accent1"/>
            </a:effectRef>
            <a:fontRef idx="minor">
              <a:schemeClr val="tx1"/>
            </a:fontRef>
          </p:style>
        </p:cxnSp>
        <p:sp>
          <p:nvSpPr>
            <p:cNvPr id="89" name="Rectangle: Rounded Corners 10">
              <a:extLst>
                <a:ext uri="{FF2B5EF4-FFF2-40B4-BE49-F238E27FC236}">
                  <a16:creationId xmlns:a16="http://schemas.microsoft.com/office/drawing/2014/main" id="{31D9FCE4-832F-458F-966C-6AE31CEA7887}"/>
                </a:ext>
              </a:extLst>
            </p:cNvPr>
            <p:cNvSpPr/>
            <p:nvPr/>
          </p:nvSpPr>
          <p:spPr>
            <a:xfrm>
              <a:off x="6230469" y="1666775"/>
              <a:ext cx="112305" cy="1945758"/>
            </a:xfrm>
            <a:prstGeom prst="roundRect">
              <a:avLst>
                <a:gd name="adj" fmla="val 50000"/>
              </a:avLst>
            </a:prstGeom>
            <a:solidFill>
              <a:srgbClr val="2151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highlight>
                  <a:srgbClr val="000000"/>
                </a:highlight>
                <a:latin typeface="Graphik" panose="020B0503030202060203" pitchFamily="34" charset="0"/>
              </a:endParaRPr>
            </a:p>
          </p:txBody>
        </p:sp>
        <p:sp>
          <p:nvSpPr>
            <p:cNvPr id="90" name="Oval 11">
              <a:extLst>
                <a:ext uri="{FF2B5EF4-FFF2-40B4-BE49-F238E27FC236}">
                  <a16:creationId xmlns:a16="http://schemas.microsoft.com/office/drawing/2014/main" id="{770C7D7C-D06C-481D-9AED-9C704DCD75C4}"/>
                </a:ext>
              </a:extLst>
            </p:cNvPr>
            <p:cNvSpPr>
              <a:spLocks noChangeAspect="1"/>
            </p:cNvSpPr>
            <p:nvPr/>
          </p:nvSpPr>
          <p:spPr>
            <a:xfrm>
              <a:off x="6073334" y="2426367"/>
              <a:ext cx="426575" cy="426575"/>
            </a:xfrm>
            <a:prstGeom prst="ellipse">
              <a:avLst/>
            </a:prstGeom>
            <a:solidFill>
              <a:srgbClr val="215155"/>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highlight>
                  <a:srgbClr val="000000"/>
                </a:highlight>
                <a:latin typeface="Graphik" panose="020B0503030202060203" pitchFamily="34" charset="0"/>
              </a:endParaRPr>
            </a:p>
          </p:txBody>
        </p:sp>
        <p:sp>
          <p:nvSpPr>
            <p:cNvPr id="91" name="Arrow: Chevron 12">
              <a:extLst>
                <a:ext uri="{FF2B5EF4-FFF2-40B4-BE49-F238E27FC236}">
                  <a16:creationId xmlns:a16="http://schemas.microsoft.com/office/drawing/2014/main" id="{FC829FF9-D1D5-4B94-BE45-2A9BF77A7BE2}"/>
                </a:ext>
              </a:extLst>
            </p:cNvPr>
            <p:cNvSpPr/>
            <p:nvPr/>
          </p:nvSpPr>
          <p:spPr>
            <a:xfrm>
              <a:off x="6213950" y="2526612"/>
              <a:ext cx="195140" cy="226085"/>
            </a:xfrm>
            <a:prstGeom prst="chevron">
              <a:avLst>
                <a:gd name="adj" fmla="val 5887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highlight>
                  <a:srgbClr val="000000"/>
                </a:highlight>
                <a:latin typeface="Graphik" panose="020B0503030202060203" pitchFamily="34" charset="0"/>
              </a:endParaRPr>
            </a:p>
          </p:txBody>
        </p:sp>
      </p:grpSp>
      <p:sp>
        <p:nvSpPr>
          <p:cNvPr id="92" name="TextBox 7">
            <a:extLst>
              <a:ext uri="{FF2B5EF4-FFF2-40B4-BE49-F238E27FC236}">
                <a16:creationId xmlns:a16="http://schemas.microsoft.com/office/drawing/2014/main" id="{506C3130-D24D-4DB6-8BF7-159484872A3B}"/>
              </a:ext>
            </a:extLst>
          </p:cNvPr>
          <p:cNvSpPr txBox="1"/>
          <p:nvPr/>
        </p:nvSpPr>
        <p:spPr>
          <a:xfrm>
            <a:off x="7858762" y="2294293"/>
            <a:ext cx="1181506" cy="1116697"/>
          </a:xfrm>
          <a:prstGeom prst="rect">
            <a:avLst/>
          </a:prstGeom>
          <a:noFill/>
        </p:spPr>
        <p:txBody>
          <a:bodyPr wrap="square" lIns="0" tIns="0" rIns="0" bIns="0" rtlCol="0" anchor="ctr">
            <a:noAutofit/>
          </a:bodyPr>
          <a:lstStyle/>
          <a:p>
            <a:pPr algn="ctr" defTabSz="228600">
              <a:lnSpc>
                <a:spcPct val="150000"/>
              </a:lnSpc>
              <a:spcBef>
                <a:spcPct val="60000"/>
              </a:spcBef>
              <a:spcAft>
                <a:spcPct val="0"/>
              </a:spcAft>
              <a:defRPr/>
            </a:pPr>
            <a:r>
              <a:rPr lang="it-IT" sz="1200" b="1" i="1" dirty="0">
                <a:solidFill>
                  <a:srgbClr val="215155"/>
                </a:solidFill>
                <a:latin typeface="Graphik" panose="020B0503030202060203" pitchFamily="34" charset="0"/>
                <a:sym typeface="Arial"/>
              </a:rPr>
              <a:t>RISK MITIGATION/ ADAPTATION</a:t>
            </a:r>
          </a:p>
        </p:txBody>
      </p:sp>
      <p:sp>
        <p:nvSpPr>
          <p:cNvPr id="93" name="TextBox 7">
            <a:extLst>
              <a:ext uri="{FF2B5EF4-FFF2-40B4-BE49-F238E27FC236}">
                <a16:creationId xmlns:a16="http://schemas.microsoft.com/office/drawing/2014/main" id="{E713C05B-D08B-466F-B7EF-70ACD093BD1D}"/>
              </a:ext>
            </a:extLst>
          </p:cNvPr>
          <p:cNvSpPr txBox="1"/>
          <p:nvPr/>
        </p:nvSpPr>
        <p:spPr>
          <a:xfrm>
            <a:off x="7858762" y="3952028"/>
            <a:ext cx="1181506" cy="1116697"/>
          </a:xfrm>
          <a:prstGeom prst="rect">
            <a:avLst/>
          </a:prstGeom>
          <a:noFill/>
        </p:spPr>
        <p:txBody>
          <a:bodyPr wrap="square" lIns="0" tIns="0" rIns="0" bIns="0" rtlCol="0" anchor="ctr">
            <a:noAutofit/>
          </a:bodyPr>
          <a:lstStyle/>
          <a:p>
            <a:pPr algn="ctr" defTabSz="228600">
              <a:lnSpc>
                <a:spcPct val="150000"/>
              </a:lnSpc>
              <a:spcBef>
                <a:spcPct val="60000"/>
              </a:spcBef>
              <a:spcAft>
                <a:spcPct val="0"/>
              </a:spcAft>
              <a:defRPr/>
            </a:pPr>
            <a:r>
              <a:rPr lang="it-IT" sz="1200" b="1" i="1" dirty="0">
                <a:solidFill>
                  <a:srgbClr val="215155"/>
                </a:solidFill>
                <a:latin typeface="Graphik" panose="020B0503030202060203" pitchFamily="34" charset="0"/>
                <a:sym typeface="Arial"/>
              </a:rPr>
              <a:t>BUSINESS OPPORTUNITY</a:t>
            </a:r>
          </a:p>
        </p:txBody>
      </p:sp>
      <p:pic>
        <p:nvPicPr>
          <p:cNvPr id="94" name="Graphic 22" descr="Bar graph with upward trend with solid fill">
            <a:extLst>
              <a:ext uri="{FF2B5EF4-FFF2-40B4-BE49-F238E27FC236}">
                <a16:creationId xmlns:a16="http://schemas.microsoft.com/office/drawing/2014/main" id="{DD64D9EC-E98E-42C9-B533-62EDD4D9C162}"/>
              </a:ext>
            </a:extLst>
          </p:cNvPr>
          <p:cNvPicPr>
            <a:picLocks noChangeAspect="1"/>
          </p:cNvPicPr>
          <p:nvPr/>
        </p:nvPicPr>
        <p:blipFill>
          <a:blip r:embed="rId28" cstate="email">
            <a:extLst>
              <a:ext uri="{28A0092B-C50C-407E-A947-70E740481C1C}">
                <a14:useLocalDpi xmlns:a14="http://schemas.microsoft.com/office/drawing/2010/main"/>
              </a:ext>
              <a:ext uri="{96DAC541-7B7A-43D3-8B79-37D633B846F1}">
                <asvg:svgBlip xmlns:asvg="http://schemas.microsoft.com/office/drawing/2016/SVG/main" r:embed="rId29"/>
              </a:ext>
            </a:extLst>
          </a:blip>
          <a:stretch>
            <a:fillRect/>
          </a:stretch>
        </p:blipFill>
        <p:spPr>
          <a:xfrm>
            <a:off x="8116565" y="3713958"/>
            <a:ext cx="516155" cy="516155"/>
          </a:xfrm>
          <a:prstGeom prst="rect">
            <a:avLst/>
          </a:prstGeom>
        </p:spPr>
      </p:pic>
      <p:pic>
        <p:nvPicPr>
          <p:cNvPr id="95" name="Graphic 24" descr="Chess pieces with solid fill">
            <a:extLst>
              <a:ext uri="{FF2B5EF4-FFF2-40B4-BE49-F238E27FC236}">
                <a16:creationId xmlns:a16="http://schemas.microsoft.com/office/drawing/2014/main" id="{50976FDD-0AB5-4EDE-B05B-1BCC879956F6}"/>
              </a:ext>
            </a:extLst>
          </p:cNvPr>
          <p:cNvPicPr>
            <a:picLocks noChangeAspect="1"/>
          </p:cNvPicPr>
          <p:nvPr/>
        </p:nvPicPr>
        <p:blipFill>
          <a:blip r:embed="rId30" cstate="email">
            <a:extLst>
              <a:ext uri="{28A0092B-C50C-407E-A947-70E740481C1C}">
                <a14:useLocalDpi xmlns:a14="http://schemas.microsoft.com/office/drawing/2010/main"/>
              </a:ext>
              <a:ext uri="{96DAC541-7B7A-43D3-8B79-37D633B846F1}">
                <asvg:svgBlip xmlns:asvg="http://schemas.microsoft.com/office/drawing/2016/SVG/main" r:embed="rId31"/>
              </a:ext>
            </a:extLst>
          </a:blip>
          <a:stretch>
            <a:fillRect/>
          </a:stretch>
        </p:blipFill>
        <p:spPr>
          <a:xfrm>
            <a:off x="8137241" y="1872993"/>
            <a:ext cx="624548" cy="624548"/>
          </a:xfrm>
          <a:prstGeom prst="rect">
            <a:avLst/>
          </a:prstGeom>
        </p:spPr>
      </p:pic>
      <p:sp>
        <p:nvSpPr>
          <p:cNvPr id="96" name="Titolo 8">
            <a:extLst>
              <a:ext uri="{FF2B5EF4-FFF2-40B4-BE49-F238E27FC236}">
                <a16:creationId xmlns:a16="http://schemas.microsoft.com/office/drawing/2014/main" id="{043D9A36-5C25-497A-A9F5-51FCDD12F64D}"/>
              </a:ext>
            </a:extLst>
          </p:cNvPr>
          <p:cNvSpPr txBox="1">
            <a:spLocks/>
          </p:cNvSpPr>
          <p:nvPr/>
        </p:nvSpPr>
        <p:spPr>
          <a:xfrm>
            <a:off x="127328" y="-102"/>
            <a:ext cx="8162924" cy="444406"/>
          </a:xfrm>
          <a:prstGeom prst="rect">
            <a:avLst/>
          </a:prstGeom>
          <a:noFill/>
        </p:spPr>
        <p:txBody>
          <a:bodyPr vert="horz" lIns="0" tIns="0" rIns="0" bIns="0" rtlCol="0" anchor="t">
            <a:noAutofit/>
          </a:bodyPr>
          <a:lstStyle>
            <a:lvl1pPr marL="0" indent="0" algn="l" defTabSz="435113" rtl="0" eaLnBrk="1" latinLnBrk="0" hangingPunct="1">
              <a:lnSpc>
                <a:spcPts val="3807"/>
              </a:lnSpc>
              <a:spcBef>
                <a:spcPct val="0"/>
              </a:spcBef>
              <a:buNone/>
              <a:tabLst/>
              <a:defRPr sz="2800" b="1" kern="1200">
                <a:solidFill>
                  <a:schemeClr val="tx2"/>
                </a:solidFill>
                <a:latin typeface="Arial"/>
                <a:ea typeface="+mj-ea"/>
                <a:cs typeface="Arial"/>
              </a:defRPr>
            </a:lvl1pPr>
          </a:lstStyle>
          <a:p>
            <a:r>
              <a:rPr lang="it-IT" sz="2600" dirty="0">
                <a:solidFill>
                  <a:srgbClr val="005157"/>
                </a:solidFill>
              </a:rPr>
              <a:t>Il contesto di riferimento</a:t>
            </a:r>
          </a:p>
        </p:txBody>
      </p:sp>
      <p:pic>
        <p:nvPicPr>
          <p:cNvPr id="97" name="Picture 254">
            <a:extLst>
              <a:ext uri="{FF2B5EF4-FFF2-40B4-BE49-F238E27FC236}">
                <a16:creationId xmlns:a16="http://schemas.microsoft.com/office/drawing/2014/main" id="{2B6A33CA-250A-4C1A-9989-0B54F6DAF935}"/>
              </a:ext>
            </a:extLst>
          </p:cNvPr>
          <p:cNvPicPr>
            <a:picLocks noChangeAspect="1"/>
          </p:cNvPicPr>
          <p:nvPr/>
        </p:nvPicPr>
        <p:blipFill>
          <a:blip r:embed="rId32" cstate="email">
            <a:extLst>
              <a:ext uri="{28A0092B-C50C-407E-A947-70E740481C1C}">
                <a14:useLocalDpi xmlns:a14="http://schemas.microsoft.com/office/drawing/2010/main"/>
              </a:ext>
            </a:extLst>
          </a:blip>
          <a:stretch>
            <a:fillRect/>
          </a:stretch>
        </p:blipFill>
        <p:spPr>
          <a:xfrm>
            <a:off x="-3466" y="1766985"/>
            <a:ext cx="952419" cy="838331"/>
          </a:xfrm>
          <a:prstGeom prst="rect">
            <a:avLst/>
          </a:prstGeom>
        </p:spPr>
      </p:pic>
      <p:sp>
        <p:nvSpPr>
          <p:cNvPr id="2" name="CasellaDiTesto 1">
            <a:extLst>
              <a:ext uri="{FF2B5EF4-FFF2-40B4-BE49-F238E27FC236}">
                <a16:creationId xmlns:a16="http://schemas.microsoft.com/office/drawing/2014/main" id="{DC1C5B24-0797-4357-975E-2E653F49E8A0}"/>
              </a:ext>
            </a:extLst>
          </p:cNvPr>
          <p:cNvSpPr txBox="1"/>
          <p:nvPr/>
        </p:nvSpPr>
        <p:spPr>
          <a:xfrm>
            <a:off x="8549640" y="6438900"/>
            <a:ext cx="316901" cy="246221"/>
          </a:xfrm>
          <a:prstGeom prst="rect">
            <a:avLst/>
          </a:prstGeom>
          <a:noFill/>
        </p:spPr>
        <p:txBody>
          <a:bodyPr wrap="square" rtlCol="0">
            <a:spAutoFit/>
          </a:bodyPr>
          <a:lstStyle/>
          <a:p>
            <a:r>
              <a:rPr lang="it-IT" sz="1000" dirty="0">
                <a:solidFill>
                  <a:srgbClr val="00AE65"/>
                </a:solidFill>
              </a:rPr>
              <a:t>6</a:t>
            </a:r>
          </a:p>
        </p:txBody>
      </p:sp>
    </p:spTree>
    <p:extLst>
      <p:ext uri="{BB962C8B-B14F-4D97-AF65-F5344CB8AC3E}">
        <p14:creationId xmlns:p14="http://schemas.microsoft.com/office/powerpoint/2010/main" val="2113035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30BF341-C250-4CB9-A0E5-41CDE7D0F095}"/>
              </a:ext>
            </a:extLst>
          </p:cNvPr>
          <p:cNvSpPr>
            <a:spLocks noGrp="1"/>
          </p:cNvSpPr>
          <p:nvPr>
            <p:ph type="body" idx="13"/>
          </p:nvPr>
        </p:nvSpPr>
        <p:spPr/>
        <p:txBody>
          <a:bodyPr/>
          <a:lstStyle/>
          <a:p>
            <a:r>
              <a:rPr lang="it-IT" dirty="0"/>
              <a:t>BCE</a:t>
            </a:r>
          </a:p>
        </p:txBody>
      </p:sp>
      <p:sp>
        <p:nvSpPr>
          <p:cNvPr id="3" name="Titolo 2">
            <a:extLst>
              <a:ext uri="{FF2B5EF4-FFF2-40B4-BE49-F238E27FC236}">
                <a16:creationId xmlns:a16="http://schemas.microsoft.com/office/drawing/2014/main" id="{986E4F0B-F208-4D31-B9F2-6AC7917D608C}"/>
              </a:ext>
            </a:extLst>
          </p:cNvPr>
          <p:cNvSpPr>
            <a:spLocks noGrp="1"/>
          </p:cNvSpPr>
          <p:nvPr>
            <p:ph type="title"/>
          </p:nvPr>
        </p:nvSpPr>
        <p:spPr/>
        <p:txBody>
          <a:bodyPr/>
          <a:lstStyle/>
          <a:p>
            <a:r>
              <a:rPr lang="it-IT" dirty="0"/>
              <a:t>Il contesto di riferimento</a:t>
            </a:r>
            <a:br>
              <a:rPr lang="it-IT" dirty="0"/>
            </a:br>
            <a:endParaRPr lang="it-IT" dirty="0"/>
          </a:p>
        </p:txBody>
      </p:sp>
      <p:pic>
        <p:nvPicPr>
          <p:cNvPr id="5" name="Immagine 4">
            <a:extLst>
              <a:ext uri="{FF2B5EF4-FFF2-40B4-BE49-F238E27FC236}">
                <a16:creationId xmlns:a16="http://schemas.microsoft.com/office/drawing/2014/main" id="{B6FE558F-9C20-49FE-BBAA-5B7FCBDFFB11}"/>
              </a:ext>
            </a:extLst>
          </p:cNvPr>
          <p:cNvPicPr>
            <a:picLocks noChangeAspect="1"/>
          </p:cNvPicPr>
          <p:nvPr/>
        </p:nvPicPr>
        <p:blipFill>
          <a:blip r:embed="rId2"/>
          <a:stretch>
            <a:fillRect/>
          </a:stretch>
        </p:blipFill>
        <p:spPr>
          <a:xfrm>
            <a:off x="442451" y="1231490"/>
            <a:ext cx="8259097" cy="4395019"/>
          </a:xfrm>
          <a:prstGeom prst="rect">
            <a:avLst/>
          </a:prstGeom>
        </p:spPr>
      </p:pic>
    </p:spTree>
    <p:extLst>
      <p:ext uri="{BB962C8B-B14F-4D97-AF65-F5344CB8AC3E}">
        <p14:creationId xmlns:p14="http://schemas.microsoft.com/office/powerpoint/2010/main" val="138795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30BF341-C250-4CB9-A0E5-41CDE7D0F095}"/>
              </a:ext>
            </a:extLst>
          </p:cNvPr>
          <p:cNvSpPr>
            <a:spLocks noGrp="1"/>
          </p:cNvSpPr>
          <p:nvPr>
            <p:ph type="body" idx="13"/>
          </p:nvPr>
        </p:nvSpPr>
        <p:spPr/>
        <p:txBody>
          <a:bodyPr/>
          <a:lstStyle/>
          <a:p>
            <a:r>
              <a:rPr lang="it-IT" dirty="0"/>
              <a:t>BEI</a:t>
            </a:r>
          </a:p>
        </p:txBody>
      </p:sp>
      <p:sp>
        <p:nvSpPr>
          <p:cNvPr id="3" name="Titolo 2">
            <a:extLst>
              <a:ext uri="{FF2B5EF4-FFF2-40B4-BE49-F238E27FC236}">
                <a16:creationId xmlns:a16="http://schemas.microsoft.com/office/drawing/2014/main" id="{986E4F0B-F208-4D31-B9F2-6AC7917D608C}"/>
              </a:ext>
            </a:extLst>
          </p:cNvPr>
          <p:cNvSpPr>
            <a:spLocks noGrp="1"/>
          </p:cNvSpPr>
          <p:nvPr>
            <p:ph type="title"/>
          </p:nvPr>
        </p:nvSpPr>
        <p:spPr>
          <a:xfrm>
            <a:off x="462072" y="107120"/>
            <a:ext cx="8162924" cy="444406"/>
          </a:xfrm>
        </p:spPr>
        <p:txBody>
          <a:bodyPr/>
          <a:lstStyle/>
          <a:p>
            <a:r>
              <a:rPr lang="it-IT" dirty="0"/>
              <a:t>Il contesto di riferimento</a:t>
            </a:r>
            <a:br>
              <a:rPr lang="it-IT" dirty="0"/>
            </a:br>
            <a:endParaRPr lang="it-IT" dirty="0"/>
          </a:p>
        </p:txBody>
      </p:sp>
      <p:pic>
        <p:nvPicPr>
          <p:cNvPr id="6" name="Immagine 5">
            <a:extLst>
              <a:ext uri="{FF2B5EF4-FFF2-40B4-BE49-F238E27FC236}">
                <a16:creationId xmlns:a16="http://schemas.microsoft.com/office/drawing/2014/main" id="{E826369B-4990-4A1E-8DD7-1899BD2B7377}"/>
              </a:ext>
            </a:extLst>
          </p:cNvPr>
          <p:cNvPicPr>
            <a:picLocks noChangeAspect="1"/>
          </p:cNvPicPr>
          <p:nvPr/>
        </p:nvPicPr>
        <p:blipFill>
          <a:blip r:embed="rId2"/>
          <a:stretch>
            <a:fillRect/>
          </a:stretch>
        </p:blipFill>
        <p:spPr>
          <a:xfrm>
            <a:off x="462072" y="978181"/>
            <a:ext cx="8349420" cy="3886456"/>
          </a:xfrm>
          <a:prstGeom prst="rect">
            <a:avLst/>
          </a:prstGeom>
        </p:spPr>
      </p:pic>
    </p:spTree>
    <p:extLst>
      <p:ext uri="{BB962C8B-B14F-4D97-AF65-F5344CB8AC3E}">
        <p14:creationId xmlns:p14="http://schemas.microsoft.com/office/powerpoint/2010/main" val="18799849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5060&quot;&gt;&lt;version val=&quot;28146&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1&quot;&gt;&lt;elem m_fUsage=&quot;1.89999999999999991118E+00&quot;&gt;&lt;m_msothmcolidx val=&quot;0&quot;/&gt;&lt;m_rgb r=&quot;FF&quot; g=&quot;99&quot; b=&quot;33&quot;/&gt;&lt;m_nBrightness endver=&quot;26206&quot; val=&quot;0&quot;/&gt;&lt;/elem&gt;&lt;/m_vecMRU&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ICx4GRZaZ_IjGTxXW0zY.g"/>
</p:tagLst>
</file>

<file path=ppt/theme/theme1.xml><?xml version="1.0" encoding="utf-8"?>
<a:theme xmlns:a="http://schemas.openxmlformats.org/drawingml/2006/main" name="format_ppt_BPER_Bancav03">
  <a:themeElements>
    <a:clrScheme name="BPER 1">
      <a:dk1>
        <a:sysClr val="windowText" lastClr="000000"/>
      </a:dk1>
      <a:lt1>
        <a:sysClr val="window" lastClr="FFFFFF"/>
      </a:lt1>
      <a:dk2>
        <a:srgbClr val="005157"/>
      </a:dk2>
      <a:lt2>
        <a:srgbClr val="00AE65"/>
      </a:lt2>
      <a:accent1>
        <a:srgbClr val="E37222"/>
      </a:accent1>
      <a:accent2>
        <a:srgbClr val="692044"/>
      </a:accent2>
      <a:accent3>
        <a:srgbClr val="D1AB2B"/>
      </a:accent3>
      <a:accent4>
        <a:srgbClr val="3E627B"/>
      </a:accent4>
      <a:accent5>
        <a:srgbClr val="893630"/>
      </a:accent5>
      <a:accent6>
        <a:srgbClr val="94AA9C"/>
      </a:accent6>
      <a:hlink>
        <a:srgbClr val="E0DED8"/>
      </a:hlink>
      <a:folHlink>
        <a:srgbClr val="82786F"/>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alpha val="69000"/>
          </a:schemeClr>
        </a:solidFill>
        <a:ln>
          <a:noFill/>
        </a:ln>
        <a:effectLst/>
      </a:spPr>
      <a:bodyPr/>
      <a:lstStyle>
        <a:defPP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ema di Office">
  <a:themeElements>
    <a:clrScheme name="BPER 1">
      <a:dk1>
        <a:srgbClr val="000000"/>
      </a:dk1>
      <a:lt1>
        <a:srgbClr val="FFFFFF"/>
      </a:lt1>
      <a:dk2>
        <a:srgbClr val="005157"/>
      </a:dk2>
      <a:lt2>
        <a:srgbClr val="00AE65"/>
      </a:lt2>
      <a:accent1>
        <a:srgbClr val="E37222"/>
      </a:accent1>
      <a:accent2>
        <a:srgbClr val="692044"/>
      </a:accent2>
      <a:accent3>
        <a:srgbClr val="D1AB2B"/>
      </a:accent3>
      <a:accent4>
        <a:srgbClr val="3E627B"/>
      </a:accent4>
      <a:accent5>
        <a:srgbClr val="893630"/>
      </a:accent5>
      <a:accent6>
        <a:srgbClr val="94AA9C"/>
      </a:accent6>
      <a:hlink>
        <a:srgbClr val="E0DED8"/>
      </a:hlink>
      <a:folHlink>
        <a:srgbClr val="8278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format_ppt_BPER_Bancav03">
  <a:themeElements>
    <a:clrScheme name="BPER 1">
      <a:dk1>
        <a:sysClr val="windowText" lastClr="000000"/>
      </a:dk1>
      <a:lt1>
        <a:sysClr val="window" lastClr="FFFFFF"/>
      </a:lt1>
      <a:dk2>
        <a:srgbClr val="005157"/>
      </a:dk2>
      <a:lt2>
        <a:srgbClr val="00AE65"/>
      </a:lt2>
      <a:accent1>
        <a:srgbClr val="E37222"/>
      </a:accent1>
      <a:accent2>
        <a:srgbClr val="692044"/>
      </a:accent2>
      <a:accent3>
        <a:srgbClr val="D1AB2B"/>
      </a:accent3>
      <a:accent4>
        <a:srgbClr val="3E627B"/>
      </a:accent4>
      <a:accent5>
        <a:srgbClr val="893630"/>
      </a:accent5>
      <a:accent6>
        <a:srgbClr val="94AA9C"/>
      </a:accent6>
      <a:hlink>
        <a:srgbClr val="E0DED8"/>
      </a:hlink>
      <a:folHlink>
        <a:srgbClr val="82786F"/>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alpha val="69000"/>
          </a:schemeClr>
        </a:solidFill>
        <a:ln>
          <a:noFill/>
        </a:ln>
        <a:effectLst/>
      </a:spPr>
      <a:bodyPr/>
      <a:lstStyle>
        <a:defPP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10832</TotalTime>
  <Words>3854</Words>
  <Application>Microsoft Office PowerPoint</Application>
  <PresentationFormat>Presentazione su schermo (4:3)</PresentationFormat>
  <Paragraphs>374</Paragraphs>
  <Slides>48</Slides>
  <Notes>14</Notes>
  <HiddenSlides>0</HiddenSlides>
  <MMClips>0</MMClips>
  <ScaleCrop>false</ScaleCrop>
  <HeadingPairs>
    <vt:vector size="8" baseType="variant">
      <vt:variant>
        <vt:lpstr>Caratteri utilizzati</vt:lpstr>
      </vt:variant>
      <vt:variant>
        <vt:i4>14</vt:i4>
      </vt:variant>
      <vt:variant>
        <vt:lpstr>Tema</vt:lpstr>
      </vt:variant>
      <vt:variant>
        <vt:i4>4</vt:i4>
      </vt:variant>
      <vt:variant>
        <vt:lpstr>Server OLE incorporati</vt:lpstr>
      </vt:variant>
      <vt:variant>
        <vt:i4>1</vt:i4>
      </vt:variant>
      <vt:variant>
        <vt:lpstr>Titoli diapositive</vt:lpstr>
      </vt:variant>
      <vt:variant>
        <vt:i4>48</vt:i4>
      </vt:variant>
    </vt:vector>
  </HeadingPairs>
  <TitlesOfParts>
    <vt:vector size="67" baseType="lpstr">
      <vt:lpstr>-apple-system</vt:lpstr>
      <vt:lpstr>Arial</vt:lpstr>
      <vt:lpstr>Calibri</vt:lpstr>
      <vt:lpstr>gotham_htflight</vt:lpstr>
      <vt:lpstr>gotham_htfmedium</vt:lpstr>
      <vt:lpstr>Graphik</vt:lpstr>
      <vt:lpstr>KievitPro-Light</vt:lpstr>
      <vt:lpstr>Lato</vt:lpstr>
      <vt:lpstr>Noto Sans Symbols</vt:lpstr>
      <vt:lpstr>Open</vt:lpstr>
      <vt:lpstr>proxima-nova</vt:lpstr>
      <vt:lpstr>Roboto</vt:lpstr>
      <vt:lpstr>Roboto Slab</vt:lpstr>
      <vt:lpstr>Wingdings</vt:lpstr>
      <vt:lpstr>format_ppt_BPER_Bancav03</vt:lpstr>
      <vt:lpstr>2_Tema di Office</vt:lpstr>
      <vt:lpstr>1_Tema di Office</vt:lpstr>
      <vt:lpstr>1_format_ppt_BPER_Bancav03</vt:lpstr>
      <vt:lpstr>Diapositiva think-cell</vt:lpstr>
      <vt:lpstr>Le informazioni di sostenibilità raccolte dagli istituti di credito  il loro utilizzo ai fini della valutazione del merito creditizio.</vt:lpstr>
      <vt:lpstr>Agenda</vt:lpstr>
      <vt:lpstr>Presentazione standard di PowerPoint</vt:lpstr>
      <vt:lpstr>Presentazione standard di PowerPoint</vt:lpstr>
      <vt:lpstr>Presentazione standard di PowerPoint</vt:lpstr>
      <vt:lpstr>Presentazione standard di PowerPoint</vt:lpstr>
      <vt:lpstr>Presentazione standard di PowerPoint</vt:lpstr>
      <vt:lpstr>Il contesto di riferimento </vt:lpstr>
      <vt:lpstr>Il contesto di riferimento </vt:lpstr>
      <vt:lpstr>Il contesto di riferimento </vt:lpstr>
      <vt:lpstr>Il contesto di riferimento </vt:lpstr>
      <vt:lpstr>Il contesto di riferimento </vt:lpstr>
      <vt:lpstr>Presentazione standard di PowerPoint</vt:lpstr>
      <vt:lpstr>Presentazione standard di PowerPoint</vt:lpstr>
      <vt:lpstr>Presentazione standard di PowerPoint</vt:lpstr>
      <vt:lpstr>Presentazione standard di PowerPoint</vt:lpstr>
      <vt:lpstr>Il contesto di riferimento </vt:lpstr>
      <vt:lpstr>Il contesto di riferimento</vt:lpstr>
      <vt:lpstr>Il contesto di riferimento </vt:lpstr>
      <vt:lpstr>Il contesto di riferimento </vt:lpstr>
      <vt:lpstr>Sustainable Finance Package 2023</vt:lpstr>
      <vt:lpstr>Presentazione standard di PowerPoint</vt:lpstr>
      <vt:lpstr>Presentazione standard di PowerPoint</vt:lpstr>
      <vt:lpstr>Il contesto di riferimento</vt:lpstr>
      <vt:lpstr>Presentazione standard di PowerPoint</vt:lpstr>
      <vt:lpstr>Rischi ESG</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Focus sulle PMI</vt:lpstr>
      <vt:lpstr>Presentazione standard di PowerPoint</vt:lpstr>
      <vt:lpstr>Presentazione standard di PowerPoint</vt:lpstr>
      <vt:lpstr>Presentazione standard di PowerPoint</vt:lpstr>
    </vt:vector>
  </TitlesOfParts>
  <Company>giuliettttt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Giulia Amadei</dc:creator>
  <cp:lastModifiedBy>Zacchi Giovanna</cp:lastModifiedBy>
  <cp:revision>970</cp:revision>
  <cp:lastPrinted>2024-11-09T11:45:07Z</cp:lastPrinted>
  <dcterms:created xsi:type="dcterms:W3CDTF">2015-01-19T10:28:57Z</dcterms:created>
  <dcterms:modified xsi:type="dcterms:W3CDTF">2024-11-25T14:42:04Z</dcterms:modified>
</cp:coreProperties>
</file>