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3" r:id="rId2"/>
  </p:sldMasterIdLst>
  <p:notesMasterIdLst>
    <p:notesMasterId r:id="rId158"/>
  </p:notesMasterIdLst>
  <p:handoutMasterIdLst>
    <p:handoutMasterId r:id="rId159"/>
  </p:handoutMasterIdLst>
  <p:sldIdLst>
    <p:sldId id="256" r:id="rId3"/>
    <p:sldId id="377" r:id="rId4"/>
    <p:sldId id="318" r:id="rId5"/>
    <p:sldId id="319" r:id="rId6"/>
    <p:sldId id="320" r:id="rId7"/>
    <p:sldId id="321" r:id="rId8"/>
    <p:sldId id="349" r:id="rId9"/>
    <p:sldId id="261" r:id="rId10"/>
    <p:sldId id="378" r:id="rId11"/>
    <p:sldId id="393" r:id="rId12"/>
    <p:sldId id="429" r:id="rId13"/>
    <p:sldId id="394" r:id="rId14"/>
    <p:sldId id="430" r:id="rId15"/>
    <p:sldId id="431" r:id="rId16"/>
    <p:sldId id="380" r:id="rId17"/>
    <p:sldId id="381" r:id="rId18"/>
    <p:sldId id="382" r:id="rId19"/>
    <p:sldId id="384" r:id="rId20"/>
    <p:sldId id="385" r:id="rId21"/>
    <p:sldId id="386" r:id="rId22"/>
    <p:sldId id="387" r:id="rId23"/>
    <p:sldId id="388" r:id="rId24"/>
    <p:sldId id="389" r:id="rId25"/>
    <p:sldId id="390" r:id="rId26"/>
    <p:sldId id="391" r:id="rId27"/>
    <p:sldId id="396" r:id="rId28"/>
    <p:sldId id="418" r:id="rId29"/>
    <p:sldId id="419" r:id="rId30"/>
    <p:sldId id="420" r:id="rId31"/>
    <p:sldId id="421" r:id="rId32"/>
    <p:sldId id="422" r:id="rId33"/>
    <p:sldId id="423" r:id="rId34"/>
    <p:sldId id="424" r:id="rId35"/>
    <p:sldId id="447" r:id="rId36"/>
    <p:sldId id="427" r:id="rId37"/>
    <p:sldId id="428" r:id="rId38"/>
    <p:sldId id="425" r:id="rId39"/>
    <p:sldId id="469" r:id="rId40"/>
    <p:sldId id="470" r:id="rId41"/>
    <p:sldId id="416" r:id="rId42"/>
    <p:sldId id="398" r:id="rId43"/>
    <p:sldId id="399" r:id="rId44"/>
    <p:sldId id="400" r:id="rId45"/>
    <p:sldId id="401" r:id="rId46"/>
    <p:sldId id="402" r:id="rId47"/>
    <p:sldId id="417" r:id="rId48"/>
    <p:sldId id="403" r:id="rId49"/>
    <p:sldId id="404" r:id="rId50"/>
    <p:sldId id="405" r:id="rId51"/>
    <p:sldId id="406" r:id="rId52"/>
    <p:sldId id="448" r:id="rId53"/>
    <p:sldId id="407" r:id="rId54"/>
    <p:sldId id="408" r:id="rId55"/>
    <p:sldId id="409" r:id="rId56"/>
    <p:sldId id="471" r:id="rId57"/>
    <p:sldId id="504" r:id="rId58"/>
    <p:sldId id="505" r:id="rId59"/>
    <p:sldId id="511" r:id="rId60"/>
    <p:sldId id="512" r:id="rId61"/>
    <p:sldId id="513" r:id="rId62"/>
    <p:sldId id="514" r:id="rId63"/>
    <p:sldId id="515" r:id="rId64"/>
    <p:sldId id="519" r:id="rId65"/>
    <p:sldId id="520" r:id="rId66"/>
    <p:sldId id="521" r:id="rId67"/>
    <p:sldId id="522" r:id="rId68"/>
    <p:sldId id="525" r:id="rId69"/>
    <p:sldId id="526" r:id="rId70"/>
    <p:sldId id="529" r:id="rId71"/>
    <p:sldId id="530" r:id="rId72"/>
    <p:sldId id="531" r:id="rId73"/>
    <p:sldId id="532" r:id="rId74"/>
    <p:sldId id="543" r:id="rId75"/>
    <p:sldId id="544" r:id="rId76"/>
    <p:sldId id="545" r:id="rId77"/>
    <p:sldId id="546" r:id="rId78"/>
    <p:sldId id="547" r:id="rId79"/>
    <p:sldId id="548" r:id="rId80"/>
    <p:sldId id="549" r:id="rId81"/>
    <p:sldId id="550" r:id="rId82"/>
    <p:sldId id="551" r:id="rId83"/>
    <p:sldId id="552" r:id="rId84"/>
    <p:sldId id="553" r:id="rId85"/>
    <p:sldId id="554" r:id="rId86"/>
    <p:sldId id="555" r:id="rId87"/>
    <p:sldId id="556" r:id="rId88"/>
    <p:sldId id="557" r:id="rId89"/>
    <p:sldId id="533" r:id="rId90"/>
    <p:sldId id="534" r:id="rId91"/>
    <p:sldId id="535" r:id="rId92"/>
    <p:sldId id="536" r:id="rId93"/>
    <p:sldId id="537" r:id="rId94"/>
    <p:sldId id="538" r:id="rId95"/>
    <p:sldId id="539" r:id="rId96"/>
    <p:sldId id="540" r:id="rId97"/>
    <p:sldId id="541" r:id="rId98"/>
    <p:sldId id="542" r:id="rId99"/>
    <p:sldId id="501" r:id="rId100"/>
    <p:sldId id="472" r:id="rId101"/>
    <p:sldId id="473" r:id="rId102"/>
    <p:sldId id="474" r:id="rId103"/>
    <p:sldId id="475" r:id="rId104"/>
    <p:sldId id="476" r:id="rId105"/>
    <p:sldId id="477" r:id="rId106"/>
    <p:sldId id="478" r:id="rId107"/>
    <p:sldId id="479" r:id="rId108"/>
    <p:sldId id="480" r:id="rId109"/>
    <p:sldId id="481" r:id="rId110"/>
    <p:sldId id="482" r:id="rId111"/>
    <p:sldId id="483" r:id="rId112"/>
    <p:sldId id="484" r:id="rId113"/>
    <p:sldId id="485" r:id="rId114"/>
    <p:sldId id="486" r:id="rId115"/>
    <p:sldId id="487" r:id="rId116"/>
    <p:sldId id="488" r:id="rId117"/>
    <p:sldId id="489" r:id="rId118"/>
    <p:sldId id="490" r:id="rId119"/>
    <p:sldId id="491" r:id="rId120"/>
    <p:sldId id="492" r:id="rId121"/>
    <p:sldId id="493" r:id="rId122"/>
    <p:sldId id="494" r:id="rId123"/>
    <p:sldId id="495" r:id="rId124"/>
    <p:sldId id="496" r:id="rId125"/>
    <p:sldId id="497" r:id="rId126"/>
    <p:sldId id="498" r:id="rId127"/>
    <p:sldId id="499" r:id="rId128"/>
    <p:sldId id="500" r:id="rId129"/>
    <p:sldId id="558" r:id="rId130"/>
    <p:sldId id="559" r:id="rId131"/>
    <p:sldId id="560" r:id="rId132"/>
    <p:sldId id="561" r:id="rId133"/>
    <p:sldId id="562" r:id="rId134"/>
    <p:sldId id="563" r:id="rId135"/>
    <p:sldId id="564" r:id="rId136"/>
    <p:sldId id="565" r:id="rId137"/>
    <p:sldId id="566" r:id="rId138"/>
    <p:sldId id="567" r:id="rId139"/>
    <p:sldId id="568" r:id="rId140"/>
    <p:sldId id="569" r:id="rId141"/>
    <p:sldId id="570" r:id="rId142"/>
    <p:sldId id="571" r:id="rId143"/>
    <p:sldId id="572" r:id="rId144"/>
    <p:sldId id="573" r:id="rId145"/>
    <p:sldId id="574" r:id="rId146"/>
    <p:sldId id="575" r:id="rId147"/>
    <p:sldId id="576" r:id="rId148"/>
    <p:sldId id="577" r:id="rId149"/>
    <p:sldId id="578" r:id="rId150"/>
    <p:sldId id="579" r:id="rId151"/>
    <p:sldId id="580" r:id="rId152"/>
    <p:sldId id="581" r:id="rId153"/>
    <p:sldId id="582" r:id="rId154"/>
    <p:sldId id="583" r:id="rId155"/>
    <p:sldId id="584" r:id="rId156"/>
    <p:sldId id="585" r:id="rId157"/>
  </p:sldIdLst>
  <p:sldSz cx="9144000" cy="6858000" type="screen4x3"/>
  <p:notesSz cx="7099300" cy="10234613"/>
  <p:defaultTextStyle>
    <a:defPPr>
      <a:defRPr lang="it-IT"/>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364D4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Stile chiaro 1 - Color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Stile medio 3 - Colore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80" d="100"/>
          <a:sy n="80" d="100"/>
        </p:scale>
        <p:origin x="-864" y="-5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8" d="100"/>
          <a:sy n="68" d="100"/>
        </p:scale>
        <p:origin x="-2142" y="-108"/>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presProps" Target="pres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tableStyles" Target="tableStyle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3AE34F-717D-4727-8433-967760C2E2D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it-IT"/>
        </a:p>
      </dgm:t>
    </dgm:pt>
    <dgm:pt modelId="{BA80130C-75BF-41CE-A742-ECEA90CA5833}">
      <dgm:prSet phldrT="[Testo]" custT="1"/>
      <dgm:spPr>
        <a:solidFill>
          <a:schemeClr val="accent6">
            <a:lumMod val="75000"/>
          </a:schemeClr>
        </a:solidFill>
        <a:ln>
          <a:noFill/>
        </a:ln>
      </dgm:spPr>
      <dgm:t>
        <a:bodyPr/>
        <a:lstStyle/>
        <a:p>
          <a:r>
            <a:rPr lang="it-IT" sz="2400" dirty="0" smtClean="0">
              <a:solidFill>
                <a:schemeClr val="tx1"/>
              </a:solidFill>
            </a:rPr>
            <a:t>Beni immateriali</a:t>
          </a:r>
          <a:endParaRPr lang="it-IT" sz="2400" dirty="0">
            <a:solidFill>
              <a:schemeClr val="tx1"/>
            </a:solidFill>
          </a:endParaRPr>
        </a:p>
      </dgm:t>
    </dgm:pt>
    <dgm:pt modelId="{63AF32F7-4107-4B29-8D52-7F9D5136F4DE}" type="parTrans" cxnId="{4EBC9E89-05F4-4F1C-AB4A-9674CEE926C6}">
      <dgm:prSet/>
      <dgm:spPr/>
      <dgm:t>
        <a:bodyPr/>
        <a:lstStyle/>
        <a:p>
          <a:endParaRPr lang="it-IT"/>
        </a:p>
      </dgm:t>
    </dgm:pt>
    <dgm:pt modelId="{0B5069ED-AD15-4805-9370-5769D7E5FAD7}" type="sibTrans" cxnId="{4EBC9E89-05F4-4F1C-AB4A-9674CEE926C6}">
      <dgm:prSet/>
      <dgm:spPr/>
      <dgm:t>
        <a:bodyPr/>
        <a:lstStyle/>
        <a:p>
          <a:endParaRPr lang="it-IT"/>
        </a:p>
      </dgm:t>
    </dgm:pt>
    <dgm:pt modelId="{1CE555C0-01D2-4F6D-9FEC-807B9BE5E0FA}">
      <dgm:prSet phldrT="[Testo]" custT="1"/>
      <dgm:spPr/>
      <dgm:t>
        <a:bodyPr/>
        <a:lstStyle/>
        <a:p>
          <a:r>
            <a:rPr lang="it-IT" sz="1800" dirty="0" smtClean="0"/>
            <a:t>Identificabilità</a:t>
          </a:r>
          <a:r>
            <a:rPr lang="it-IT" sz="1800" baseline="0" dirty="0" smtClean="0"/>
            <a:t> e individualità;</a:t>
          </a:r>
          <a:endParaRPr lang="it-IT" sz="1800" dirty="0"/>
        </a:p>
      </dgm:t>
    </dgm:pt>
    <dgm:pt modelId="{5B95003E-86CE-4E8F-AA48-9F79EC6DB5DB}" type="parTrans" cxnId="{B0649322-0A9E-4FF8-A62F-AE520FBC1AD1}">
      <dgm:prSet/>
      <dgm:spPr/>
      <dgm:t>
        <a:bodyPr/>
        <a:lstStyle/>
        <a:p>
          <a:endParaRPr lang="it-IT"/>
        </a:p>
      </dgm:t>
    </dgm:pt>
    <dgm:pt modelId="{F08643D7-4B8E-40F5-9582-F1866BBC1CFC}" type="sibTrans" cxnId="{B0649322-0A9E-4FF8-A62F-AE520FBC1AD1}">
      <dgm:prSet/>
      <dgm:spPr/>
      <dgm:t>
        <a:bodyPr/>
        <a:lstStyle/>
        <a:p>
          <a:endParaRPr lang="it-IT"/>
        </a:p>
      </dgm:t>
    </dgm:pt>
    <dgm:pt modelId="{EB60A90C-BF67-4B3B-B16D-C1705C32AA4D}">
      <dgm:prSet phldrT="[Testo]" custT="1"/>
      <dgm:spPr/>
      <dgm:t>
        <a:bodyPr/>
        <a:lstStyle/>
        <a:p>
          <a:r>
            <a:rPr lang="it-IT" sz="1800" dirty="0" smtClean="0"/>
            <a:t>Diritti  giuridicamente tutelati che consentono di avere benefici</a:t>
          </a:r>
          <a:r>
            <a:rPr lang="it-IT" sz="1800" baseline="0" dirty="0" smtClean="0"/>
            <a:t> futuri attesi;</a:t>
          </a:r>
          <a:endParaRPr lang="it-IT" sz="1800" dirty="0"/>
        </a:p>
      </dgm:t>
    </dgm:pt>
    <dgm:pt modelId="{6D706E3A-CF0B-49CE-BEDA-E1F710F9C363}" type="parTrans" cxnId="{2EF0A244-19B2-4BAE-A00B-06E8E430D9D9}">
      <dgm:prSet/>
      <dgm:spPr/>
      <dgm:t>
        <a:bodyPr/>
        <a:lstStyle/>
        <a:p>
          <a:endParaRPr lang="it-IT"/>
        </a:p>
      </dgm:t>
    </dgm:pt>
    <dgm:pt modelId="{547E6F8B-F83D-4BFB-8A5C-4548B3D69170}" type="sibTrans" cxnId="{2EF0A244-19B2-4BAE-A00B-06E8E430D9D9}">
      <dgm:prSet/>
      <dgm:spPr/>
      <dgm:t>
        <a:bodyPr/>
        <a:lstStyle/>
        <a:p>
          <a:endParaRPr lang="it-IT"/>
        </a:p>
      </dgm:t>
    </dgm:pt>
    <dgm:pt modelId="{4ACDE9E5-3AB0-4833-8600-9DEDC432928A}">
      <dgm:prSet phldrT="[Testo]" custT="1"/>
      <dgm:spPr>
        <a:solidFill>
          <a:schemeClr val="accent6">
            <a:lumMod val="75000"/>
          </a:schemeClr>
        </a:solidFill>
        <a:ln>
          <a:noFill/>
        </a:ln>
      </dgm:spPr>
      <dgm:t>
        <a:bodyPr/>
        <a:lstStyle/>
        <a:p>
          <a:r>
            <a:rPr lang="it-IT" sz="2400" dirty="0" smtClean="0">
              <a:solidFill>
                <a:schemeClr val="tx1"/>
              </a:solidFill>
            </a:rPr>
            <a:t>Oneri pluriennali</a:t>
          </a:r>
        </a:p>
      </dgm:t>
    </dgm:pt>
    <dgm:pt modelId="{612CCFBA-E6CB-4D16-9BF5-065A14BEB0B7}" type="parTrans" cxnId="{C9253502-E24F-4072-B6C0-EF76BDCBB74C}">
      <dgm:prSet/>
      <dgm:spPr/>
      <dgm:t>
        <a:bodyPr/>
        <a:lstStyle/>
        <a:p>
          <a:endParaRPr lang="it-IT"/>
        </a:p>
      </dgm:t>
    </dgm:pt>
    <dgm:pt modelId="{571DBECB-CBE3-4EE1-AE4B-0D59C2307F21}" type="sibTrans" cxnId="{C9253502-E24F-4072-B6C0-EF76BDCBB74C}">
      <dgm:prSet/>
      <dgm:spPr/>
      <dgm:t>
        <a:bodyPr/>
        <a:lstStyle/>
        <a:p>
          <a:endParaRPr lang="it-IT"/>
        </a:p>
      </dgm:t>
    </dgm:pt>
    <dgm:pt modelId="{61065EBD-995D-4395-9791-4847A87A8BDE}">
      <dgm:prSet phldrT="[Testo]" custT="1"/>
      <dgm:spPr/>
      <dgm:t>
        <a:bodyPr/>
        <a:lstStyle/>
        <a:p>
          <a:r>
            <a:rPr lang="it-IT" sz="1800" dirty="0" smtClean="0"/>
            <a:t>Indeterminatezza;</a:t>
          </a:r>
        </a:p>
      </dgm:t>
    </dgm:pt>
    <dgm:pt modelId="{861F1F94-C1C6-4BB2-877D-DC7D4F7BAB24}" type="parTrans" cxnId="{9E6015BC-BD15-419B-8510-17F1B8B135C3}">
      <dgm:prSet/>
      <dgm:spPr/>
      <dgm:t>
        <a:bodyPr/>
        <a:lstStyle/>
        <a:p>
          <a:endParaRPr lang="it-IT"/>
        </a:p>
      </dgm:t>
    </dgm:pt>
    <dgm:pt modelId="{7E0F2EB5-C023-4BD3-BAA8-1905D07C4215}" type="sibTrans" cxnId="{9E6015BC-BD15-419B-8510-17F1B8B135C3}">
      <dgm:prSet/>
      <dgm:spPr/>
      <dgm:t>
        <a:bodyPr/>
        <a:lstStyle/>
        <a:p>
          <a:endParaRPr lang="it-IT"/>
        </a:p>
      </dgm:t>
    </dgm:pt>
    <dgm:pt modelId="{277E0920-AC4D-4A06-B613-02D2286E3E86}">
      <dgm:prSet phldrT="[Testo]" custT="1"/>
      <dgm:spPr/>
      <dgm:t>
        <a:bodyPr/>
        <a:lstStyle/>
        <a:p>
          <a:r>
            <a:rPr lang="it-IT" sz="1800" dirty="0" smtClean="0"/>
            <a:t>Collegati all’acquisizione o produzione interna di un bene o un diritto;</a:t>
          </a:r>
        </a:p>
      </dgm:t>
    </dgm:pt>
    <dgm:pt modelId="{3D07494A-4342-4880-856C-1B2B314271FF}" type="parTrans" cxnId="{EA982530-E558-4DCF-9FD0-97C840264AB2}">
      <dgm:prSet/>
      <dgm:spPr/>
      <dgm:t>
        <a:bodyPr/>
        <a:lstStyle/>
        <a:p>
          <a:endParaRPr lang="it-IT"/>
        </a:p>
      </dgm:t>
    </dgm:pt>
    <dgm:pt modelId="{7E5115AC-CFEB-4A48-B852-68775AB575CE}" type="sibTrans" cxnId="{EA982530-E558-4DCF-9FD0-97C840264AB2}">
      <dgm:prSet/>
      <dgm:spPr/>
      <dgm:t>
        <a:bodyPr/>
        <a:lstStyle/>
        <a:p>
          <a:endParaRPr lang="it-IT"/>
        </a:p>
      </dgm:t>
    </dgm:pt>
    <dgm:pt modelId="{973338EB-6848-48C8-80E2-823DE631D2A9}">
      <dgm:prSet phldrT="[Testo]" custT="1"/>
      <dgm:spPr/>
      <dgm:t>
        <a:bodyPr/>
        <a:lstStyle/>
        <a:p>
          <a:r>
            <a:rPr lang="it-IT" sz="1800" dirty="0" smtClean="0"/>
            <a:t>Suscettibili di</a:t>
          </a:r>
          <a:r>
            <a:rPr lang="it-IT" sz="1800" baseline="0" dirty="0" smtClean="0"/>
            <a:t> valutazione e qualificazione autonoma.</a:t>
          </a:r>
          <a:endParaRPr lang="it-IT" sz="1800" dirty="0"/>
        </a:p>
      </dgm:t>
    </dgm:pt>
    <dgm:pt modelId="{F044D115-7106-4B4B-80A1-DECE2B86013F}" type="parTrans" cxnId="{E4B93148-63CE-4DEA-BDD4-E2E492E7C7CF}">
      <dgm:prSet/>
      <dgm:spPr/>
      <dgm:t>
        <a:bodyPr/>
        <a:lstStyle/>
        <a:p>
          <a:endParaRPr lang="it-IT"/>
        </a:p>
      </dgm:t>
    </dgm:pt>
    <dgm:pt modelId="{5C972AC4-9D7D-491C-BB66-AB3134AF4F0F}" type="sibTrans" cxnId="{E4B93148-63CE-4DEA-BDD4-E2E492E7C7CF}">
      <dgm:prSet/>
      <dgm:spPr/>
      <dgm:t>
        <a:bodyPr/>
        <a:lstStyle/>
        <a:p>
          <a:endParaRPr lang="it-IT"/>
        </a:p>
      </dgm:t>
    </dgm:pt>
    <dgm:pt modelId="{A886ED34-CC96-4E36-B5CC-AC28E482571A}">
      <dgm:prSet phldrT="[Testo]" custT="1"/>
      <dgm:spPr/>
      <dgm:t>
        <a:bodyPr/>
        <a:lstStyle/>
        <a:p>
          <a:endParaRPr lang="it-IT" sz="1800" dirty="0"/>
        </a:p>
      </dgm:t>
    </dgm:pt>
    <dgm:pt modelId="{CDE83A6A-2684-4A7F-96B1-0CDB985156E4}" type="parTrans" cxnId="{8525348B-6626-4310-B0F6-620F4F1B7DFF}">
      <dgm:prSet/>
      <dgm:spPr/>
      <dgm:t>
        <a:bodyPr/>
        <a:lstStyle/>
        <a:p>
          <a:endParaRPr lang="it-IT"/>
        </a:p>
      </dgm:t>
    </dgm:pt>
    <dgm:pt modelId="{1CCF47CA-FD2E-454D-8708-0751B30263D0}" type="sibTrans" cxnId="{8525348B-6626-4310-B0F6-620F4F1B7DFF}">
      <dgm:prSet/>
      <dgm:spPr/>
      <dgm:t>
        <a:bodyPr/>
        <a:lstStyle/>
        <a:p>
          <a:endParaRPr lang="it-IT"/>
        </a:p>
      </dgm:t>
    </dgm:pt>
    <dgm:pt modelId="{72EBA038-0146-4585-A909-13AC0FDC7D56}">
      <dgm:prSet phldrT="[Testo]" custT="1"/>
      <dgm:spPr/>
      <dgm:t>
        <a:bodyPr/>
        <a:lstStyle/>
        <a:p>
          <a:endParaRPr lang="it-IT" sz="1800" dirty="0"/>
        </a:p>
      </dgm:t>
    </dgm:pt>
    <dgm:pt modelId="{D973EA8F-F544-4FD4-B770-F19CB254EE0A}" type="parTrans" cxnId="{9B3B23C8-0401-496D-9804-CFD824FF969A}">
      <dgm:prSet/>
      <dgm:spPr/>
      <dgm:t>
        <a:bodyPr/>
        <a:lstStyle/>
        <a:p>
          <a:endParaRPr lang="it-IT"/>
        </a:p>
      </dgm:t>
    </dgm:pt>
    <dgm:pt modelId="{0EB69C4F-EC8A-48B4-B413-87006EEAA486}" type="sibTrans" cxnId="{9B3B23C8-0401-496D-9804-CFD824FF969A}">
      <dgm:prSet/>
      <dgm:spPr/>
      <dgm:t>
        <a:bodyPr/>
        <a:lstStyle/>
        <a:p>
          <a:endParaRPr lang="it-IT"/>
        </a:p>
      </dgm:t>
    </dgm:pt>
    <dgm:pt modelId="{4B4AAD31-032A-49B6-B0D0-8F1423A24C62}">
      <dgm:prSet phldrT="[Testo]" custT="1"/>
      <dgm:spPr/>
      <dgm:t>
        <a:bodyPr/>
        <a:lstStyle/>
        <a:p>
          <a:r>
            <a:rPr lang="it-IT" sz="1800" dirty="0" smtClean="0"/>
            <a:t>La propria utilità non si esaurisce nell’esercizio in cui sono sostenuti</a:t>
          </a:r>
        </a:p>
      </dgm:t>
    </dgm:pt>
    <dgm:pt modelId="{F2A68FD4-4941-4590-883B-7D8374284B16}" type="parTrans" cxnId="{2711CEF4-A5B9-4960-84DB-BB9CB0449A57}">
      <dgm:prSet/>
      <dgm:spPr/>
      <dgm:t>
        <a:bodyPr/>
        <a:lstStyle/>
        <a:p>
          <a:endParaRPr lang="it-IT"/>
        </a:p>
      </dgm:t>
    </dgm:pt>
    <dgm:pt modelId="{6D300B47-F137-41E6-88AD-076B9AE0ACCE}" type="sibTrans" cxnId="{2711CEF4-A5B9-4960-84DB-BB9CB0449A57}">
      <dgm:prSet/>
      <dgm:spPr/>
      <dgm:t>
        <a:bodyPr/>
        <a:lstStyle/>
        <a:p>
          <a:endParaRPr lang="it-IT"/>
        </a:p>
      </dgm:t>
    </dgm:pt>
    <dgm:pt modelId="{E4469CE9-CBF0-4330-9362-70BF078523EA}">
      <dgm:prSet phldrT="[Testo]" custT="1"/>
      <dgm:spPr/>
      <dgm:t>
        <a:bodyPr/>
        <a:lstStyle/>
        <a:p>
          <a:endParaRPr lang="it-IT" sz="1800" dirty="0" smtClean="0"/>
        </a:p>
      </dgm:t>
    </dgm:pt>
    <dgm:pt modelId="{FC0FC0EF-1CA4-4723-A567-C7781746ADE4}" type="parTrans" cxnId="{B48660C0-7298-4497-8C4C-5A59B086F112}">
      <dgm:prSet/>
      <dgm:spPr/>
      <dgm:t>
        <a:bodyPr/>
        <a:lstStyle/>
        <a:p>
          <a:endParaRPr lang="it-IT"/>
        </a:p>
      </dgm:t>
    </dgm:pt>
    <dgm:pt modelId="{75446FB0-4CD4-499B-BEFA-83159E0E9C76}" type="sibTrans" cxnId="{B48660C0-7298-4497-8C4C-5A59B086F112}">
      <dgm:prSet/>
      <dgm:spPr/>
      <dgm:t>
        <a:bodyPr/>
        <a:lstStyle/>
        <a:p>
          <a:endParaRPr lang="it-IT"/>
        </a:p>
      </dgm:t>
    </dgm:pt>
    <dgm:pt modelId="{D12472A9-230D-450D-BC26-F6CC433BCFB6}">
      <dgm:prSet phldrT="[Testo]" custT="1"/>
      <dgm:spPr/>
      <dgm:t>
        <a:bodyPr/>
        <a:lstStyle/>
        <a:p>
          <a:endParaRPr lang="it-IT" sz="1800" dirty="0" smtClean="0"/>
        </a:p>
      </dgm:t>
    </dgm:pt>
    <dgm:pt modelId="{A764913C-8FA5-4641-AAA0-D60ECE9E5658}" type="parTrans" cxnId="{A582EF6D-2F62-4463-8D53-904A16B63345}">
      <dgm:prSet/>
      <dgm:spPr/>
      <dgm:t>
        <a:bodyPr/>
        <a:lstStyle/>
        <a:p>
          <a:endParaRPr lang="it-IT"/>
        </a:p>
      </dgm:t>
    </dgm:pt>
    <dgm:pt modelId="{EC9E6A4B-006D-403B-9BE7-850E7A32CAB2}" type="sibTrans" cxnId="{A582EF6D-2F62-4463-8D53-904A16B63345}">
      <dgm:prSet/>
      <dgm:spPr/>
      <dgm:t>
        <a:bodyPr/>
        <a:lstStyle/>
        <a:p>
          <a:endParaRPr lang="it-IT"/>
        </a:p>
      </dgm:t>
    </dgm:pt>
    <dgm:pt modelId="{2806079C-D70A-4359-980B-5E48F901DAE6}" type="pres">
      <dgm:prSet presAssocID="{9F3AE34F-717D-4727-8433-967760C2E2DD}" presName="Name0" presStyleCnt="0">
        <dgm:presLayoutVars>
          <dgm:dir/>
          <dgm:animLvl val="lvl"/>
          <dgm:resizeHandles val="exact"/>
        </dgm:presLayoutVars>
      </dgm:prSet>
      <dgm:spPr/>
      <dgm:t>
        <a:bodyPr/>
        <a:lstStyle/>
        <a:p>
          <a:endParaRPr lang="it-IT"/>
        </a:p>
      </dgm:t>
    </dgm:pt>
    <dgm:pt modelId="{4ED70C48-132F-4BDD-9852-3DBF43E59966}" type="pres">
      <dgm:prSet presAssocID="{BA80130C-75BF-41CE-A742-ECEA90CA5833}" presName="composite" presStyleCnt="0"/>
      <dgm:spPr/>
    </dgm:pt>
    <dgm:pt modelId="{A46E243B-2DF8-4C56-B409-7263042173D7}" type="pres">
      <dgm:prSet presAssocID="{BA80130C-75BF-41CE-A742-ECEA90CA5833}" presName="parTx" presStyleLbl="alignNode1" presStyleIdx="0" presStyleCnt="2">
        <dgm:presLayoutVars>
          <dgm:chMax val="0"/>
          <dgm:chPref val="0"/>
          <dgm:bulletEnabled val="1"/>
        </dgm:presLayoutVars>
      </dgm:prSet>
      <dgm:spPr/>
      <dgm:t>
        <a:bodyPr/>
        <a:lstStyle/>
        <a:p>
          <a:endParaRPr lang="it-IT"/>
        </a:p>
      </dgm:t>
    </dgm:pt>
    <dgm:pt modelId="{FEFECAEF-762C-48C0-8311-9A456474FC3E}" type="pres">
      <dgm:prSet presAssocID="{BA80130C-75BF-41CE-A742-ECEA90CA5833}" presName="desTx" presStyleLbl="alignAccFollowNode1" presStyleIdx="0" presStyleCnt="2">
        <dgm:presLayoutVars>
          <dgm:bulletEnabled val="1"/>
        </dgm:presLayoutVars>
      </dgm:prSet>
      <dgm:spPr/>
      <dgm:t>
        <a:bodyPr/>
        <a:lstStyle/>
        <a:p>
          <a:endParaRPr lang="it-IT"/>
        </a:p>
      </dgm:t>
    </dgm:pt>
    <dgm:pt modelId="{030BB555-76D0-4789-A6EE-BEED9C07A12D}" type="pres">
      <dgm:prSet presAssocID="{0B5069ED-AD15-4805-9370-5769D7E5FAD7}" presName="space" presStyleCnt="0"/>
      <dgm:spPr/>
    </dgm:pt>
    <dgm:pt modelId="{9A12BD78-3F1A-4B65-97EA-5FBC4FE68576}" type="pres">
      <dgm:prSet presAssocID="{4ACDE9E5-3AB0-4833-8600-9DEDC432928A}" presName="composite" presStyleCnt="0"/>
      <dgm:spPr/>
    </dgm:pt>
    <dgm:pt modelId="{C86CBBFE-1028-4D4F-ADA6-3DBE29E44EF1}" type="pres">
      <dgm:prSet presAssocID="{4ACDE9E5-3AB0-4833-8600-9DEDC432928A}" presName="parTx" presStyleLbl="alignNode1" presStyleIdx="1" presStyleCnt="2">
        <dgm:presLayoutVars>
          <dgm:chMax val="0"/>
          <dgm:chPref val="0"/>
          <dgm:bulletEnabled val="1"/>
        </dgm:presLayoutVars>
      </dgm:prSet>
      <dgm:spPr/>
      <dgm:t>
        <a:bodyPr/>
        <a:lstStyle/>
        <a:p>
          <a:endParaRPr lang="it-IT"/>
        </a:p>
      </dgm:t>
    </dgm:pt>
    <dgm:pt modelId="{54043ED2-0E67-4CE6-A79A-CAFCE5DA760E}" type="pres">
      <dgm:prSet presAssocID="{4ACDE9E5-3AB0-4833-8600-9DEDC432928A}" presName="desTx" presStyleLbl="alignAccFollowNode1" presStyleIdx="1" presStyleCnt="2">
        <dgm:presLayoutVars>
          <dgm:bulletEnabled val="1"/>
        </dgm:presLayoutVars>
      </dgm:prSet>
      <dgm:spPr/>
      <dgm:t>
        <a:bodyPr/>
        <a:lstStyle/>
        <a:p>
          <a:endParaRPr lang="it-IT"/>
        </a:p>
      </dgm:t>
    </dgm:pt>
  </dgm:ptLst>
  <dgm:cxnLst>
    <dgm:cxn modelId="{464BFC0C-2512-4DED-965C-5F76280F50AF}" type="presOf" srcId="{EB60A90C-BF67-4B3B-B16D-C1705C32AA4D}" destId="{FEFECAEF-762C-48C0-8311-9A456474FC3E}" srcOrd="0" destOrd="2" presId="urn:microsoft.com/office/officeart/2005/8/layout/hList1"/>
    <dgm:cxn modelId="{26EA42B4-B424-4259-85CD-B3B688D9E17A}" type="presOf" srcId="{D12472A9-230D-450D-BC26-F6CC433BCFB6}" destId="{54043ED2-0E67-4CE6-A79A-CAFCE5DA760E}" srcOrd="0" destOrd="3" presId="urn:microsoft.com/office/officeart/2005/8/layout/hList1"/>
    <dgm:cxn modelId="{F84E35A8-E79C-42B6-9227-FBA58117698C}" type="presOf" srcId="{A886ED34-CC96-4E36-B5CC-AC28E482571A}" destId="{FEFECAEF-762C-48C0-8311-9A456474FC3E}" srcOrd="0" destOrd="1" presId="urn:microsoft.com/office/officeart/2005/8/layout/hList1"/>
    <dgm:cxn modelId="{A246823B-E6D1-4263-A532-8EDD7E951B35}" type="presOf" srcId="{BA80130C-75BF-41CE-A742-ECEA90CA5833}" destId="{A46E243B-2DF8-4C56-B409-7263042173D7}" srcOrd="0" destOrd="0" presId="urn:microsoft.com/office/officeart/2005/8/layout/hList1"/>
    <dgm:cxn modelId="{B48660C0-7298-4497-8C4C-5A59B086F112}" srcId="{4ACDE9E5-3AB0-4833-8600-9DEDC432928A}" destId="{E4469CE9-CBF0-4330-9362-70BF078523EA}" srcOrd="1" destOrd="0" parTransId="{FC0FC0EF-1CA4-4723-A567-C7781746ADE4}" sibTransId="{75446FB0-4CD4-499B-BEFA-83159E0E9C76}"/>
    <dgm:cxn modelId="{8525348B-6626-4310-B0F6-620F4F1B7DFF}" srcId="{BA80130C-75BF-41CE-A742-ECEA90CA5833}" destId="{A886ED34-CC96-4E36-B5CC-AC28E482571A}" srcOrd="1" destOrd="0" parTransId="{CDE83A6A-2684-4A7F-96B1-0CDB985156E4}" sibTransId="{1CCF47CA-FD2E-454D-8708-0751B30263D0}"/>
    <dgm:cxn modelId="{EA982530-E558-4DCF-9FD0-97C840264AB2}" srcId="{4ACDE9E5-3AB0-4833-8600-9DEDC432928A}" destId="{277E0920-AC4D-4A06-B613-02D2286E3E86}" srcOrd="2" destOrd="0" parTransId="{3D07494A-4342-4880-856C-1B2B314271FF}" sibTransId="{7E5115AC-CFEB-4A48-B852-68775AB575CE}"/>
    <dgm:cxn modelId="{B0649322-0A9E-4FF8-A62F-AE520FBC1AD1}" srcId="{BA80130C-75BF-41CE-A742-ECEA90CA5833}" destId="{1CE555C0-01D2-4F6D-9FEC-807B9BE5E0FA}" srcOrd="0" destOrd="0" parTransId="{5B95003E-86CE-4E8F-AA48-9F79EC6DB5DB}" sibTransId="{F08643D7-4B8E-40F5-9582-F1866BBC1CFC}"/>
    <dgm:cxn modelId="{D6FECF1F-2321-4F5E-945C-1B47ECFD1F49}" type="presOf" srcId="{277E0920-AC4D-4A06-B613-02D2286E3E86}" destId="{54043ED2-0E67-4CE6-A79A-CAFCE5DA760E}" srcOrd="0" destOrd="2" presId="urn:microsoft.com/office/officeart/2005/8/layout/hList1"/>
    <dgm:cxn modelId="{D487B558-67BB-4969-9CF5-D89729FA59F4}" type="presOf" srcId="{9F3AE34F-717D-4727-8433-967760C2E2DD}" destId="{2806079C-D70A-4359-980B-5E48F901DAE6}" srcOrd="0" destOrd="0" presId="urn:microsoft.com/office/officeart/2005/8/layout/hList1"/>
    <dgm:cxn modelId="{A582EF6D-2F62-4463-8D53-904A16B63345}" srcId="{4ACDE9E5-3AB0-4833-8600-9DEDC432928A}" destId="{D12472A9-230D-450D-BC26-F6CC433BCFB6}" srcOrd="3" destOrd="0" parTransId="{A764913C-8FA5-4641-AAA0-D60ECE9E5658}" sibTransId="{EC9E6A4B-006D-403B-9BE7-850E7A32CAB2}"/>
    <dgm:cxn modelId="{2EF0A244-19B2-4BAE-A00B-06E8E430D9D9}" srcId="{BA80130C-75BF-41CE-A742-ECEA90CA5833}" destId="{EB60A90C-BF67-4B3B-B16D-C1705C32AA4D}" srcOrd="2" destOrd="0" parTransId="{6D706E3A-CF0B-49CE-BEDA-E1F710F9C363}" sibTransId="{547E6F8B-F83D-4BFB-8A5C-4548B3D69170}"/>
    <dgm:cxn modelId="{9E6015BC-BD15-419B-8510-17F1B8B135C3}" srcId="{4ACDE9E5-3AB0-4833-8600-9DEDC432928A}" destId="{61065EBD-995D-4395-9791-4847A87A8BDE}" srcOrd="0" destOrd="0" parTransId="{861F1F94-C1C6-4BB2-877D-DC7D4F7BAB24}" sibTransId="{7E0F2EB5-C023-4BD3-BAA8-1905D07C4215}"/>
    <dgm:cxn modelId="{88CB0411-270F-4A8D-9EE4-0DC802FE3CAF}" type="presOf" srcId="{4ACDE9E5-3AB0-4833-8600-9DEDC432928A}" destId="{C86CBBFE-1028-4D4F-ADA6-3DBE29E44EF1}" srcOrd="0" destOrd="0" presId="urn:microsoft.com/office/officeart/2005/8/layout/hList1"/>
    <dgm:cxn modelId="{C9253502-E24F-4072-B6C0-EF76BDCBB74C}" srcId="{9F3AE34F-717D-4727-8433-967760C2E2DD}" destId="{4ACDE9E5-3AB0-4833-8600-9DEDC432928A}" srcOrd="1" destOrd="0" parTransId="{612CCFBA-E6CB-4D16-9BF5-065A14BEB0B7}" sibTransId="{571DBECB-CBE3-4EE1-AE4B-0D59C2307F21}"/>
    <dgm:cxn modelId="{1D821600-1046-4DF2-A38F-295B572E2F3D}" type="presOf" srcId="{61065EBD-995D-4395-9791-4847A87A8BDE}" destId="{54043ED2-0E67-4CE6-A79A-CAFCE5DA760E}" srcOrd="0" destOrd="0" presId="urn:microsoft.com/office/officeart/2005/8/layout/hList1"/>
    <dgm:cxn modelId="{A1488831-BE7C-4C8F-AB48-B0A8D7961CD0}" type="presOf" srcId="{1CE555C0-01D2-4F6D-9FEC-807B9BE5E0FA}" destId="{FEFECAEF-762C-48C0-8311-9A456474FC3E}" srcOrd="0" destOrd="0" presId="urn:microsoft.com/office/officeart/2005/8/layout/hList1"/>
    <dgm:cxn modelId="{9B3B23C8-0401-496D-9804-CFD824FF969A}" srcId="{BA80130C-75BF-41CE-A742-ECEA90CA5833}" destId="{72EBA038-0146-4585-A909-13AC0FDC7D56}" srcOrd="3" destOrd="0" parTransId="{D973EA8F-F544-4FD4-B770-F19CB254EE0A}" sibTransId="{0EB69C4F-EC8A-48B4-B413-87006EEAA486}"/>
    <dgm:cxn modelId="{817C002B-471F-47C4-816A-E4D2C13800BF}" type="presOf" srcId="{4B4AAD31-032A-49B6-B0D0-8F1423A24C62}" destId="{54043ED2-0E67-4CE6-A79A-CAFCE5DA760E}" srcOrd="0" destOrd="4" presId="urn:microsoft.com/office/officeart/2005/8/layout/hList1"/>
    <dgm:cxn modelId="{7C26918C-54CD-4AC8-877A-96E25443B6DF}" type="presOf" srcId="{72EBA038-0146-4585-A909-13AC0FDC7D56}" destId="{FEFECAEF-762C-48C0-8311-9A456474FC3E}" srcOrd="0" destOrd="3" presId="urn:microsoft.com/office/officeart/2005/8/layout/hList1"/>
    <dgm:cxn modelId="{4EBC9E89-05F4-4F1C-AB4A-9674CEE926C6}" srcId="{9F3AE34F-717D-4727-8433-967760C2E2DD}" destId="{BA80130C-75BF-41CE-A742-ECEA90CA5833}" srcOrd="0" destOrd="0" parTransId="{63AF32F7-4107-4B29-8D52-7F9D5136F4DE}" sibTransId="{0B5069ED-AD15-4805-9370-5769D7E5FAD7}"/>
    <dgm:cxn modelId="{2711CEF4-A5B9-4960-84DB-BB9CB0449A57}" srcId="{4ACDE9E5-3AB0-4833-8600-9DEDC432928A}" destId="{4B4AAD31-032A-49B6-B0D0-8F1423A24C62}" srcOrd="4" destOrd="0" parTransId="{F2A68FD4-4941-4590-883B-7D8374284B16}" sibTransId="{6D300B47-F137-41E6-88AD-076B9AE0ACCE}"/>
    <dgm:cxn modelId="{111D1A83-04D6-4532-91CB-9CDB645382ED}" type="presOf" srcId="{E4469CE9-CBF0-4330-9362-70BF078523EA}" destId="{54043ED2-0E67-4CE6-A79A-CAFCE5DA760E}" srcOrd="0" destOrd="1" presId="urn:microsoft.com/office/officeart/2005/8/layout/hList1"/>
    <dgm:cxn modelId="{E4B93148-63CE-4DEA-BDD4-E2E492E7C7CF}" srcId="{BA80130C-75BF-41CE-A742-ECEA90CA5833}" destId="{973338EB-6848-48C8-80E2-823DE631D2A9}" srcOrd="4" destOrd="0" parTransId="{F044D115-7106-4B4B-80A1-DECE2B86013F}" sibTransId="{5C972AC4-9D7D-491C-BB66-AB3134AF4F0F}"/>
    <dgm:cxn modelId="{497A8378-2AA5-478E-A883-3683DFCA1FA3}" type="presOf" srcId="{973338EB-6848-48C8-80E2-823DE631D2A9}" destId="{FEFECAEF-762C-48C0-8311-9A456474FC3E}" srcOrd="0" destOrd="4" presId="urn:microsoft.com/office/officeart/2005/8/layout/hList1"/>
    <dgm:cxn modelId="{E6B2A1BD-C6B0-4428-A53E-54216EE6D049}" type="presParOf" srcId="{2806079C-D70A-4359-980B-5E48F901DAE6}" destId="{4ED70C48-132F-4BDD-9852-3DBF43E59966}" srcOrd="0" destOrd="0" presId="urn:microsoft.com/office/officeart/2005/8/layout/hList1"/>
    <dgm:cxn modelId="{17C34DC4-23EB-44F3-B867-B6BABB06E3DC}" type="presParOf" srcId="{4ED70C48-132F-4BDD-9852-3DBF43E59966}" destId="{A46E243B-2DF8-4C56-B409-7263042173D7}" srcOrd="0" destOrd="0" presId="urn:microsoft.com/office/officeart/2005/8/layout/hList1"/>
    <dgm:cxn modelId="{422C9ADD-9C3D-4B7A-9F20-2B48B4B61EFC}" type="presParOf" srcId="{4ED70C48-132F-4BDD-9852-3DBF43E59966}" destId="{FEFECAEF-762C-48C0-8311-9A456474FC3E}" srcOrd="1" destOrd="0" presId="urn:microsoft.com/office/officeart/2005/8/layout/hList1"/>
    <dgm:cxn modelId="{053FBDA2-67A7-4DBB-8352-B6E9B678721B}" type="presParOf" srcId="{2806079C-D70A-4359-980B-5E48F901DAE6}" destId="{030BB555-76D0-4789-A6EE-BEED9C07A12D}" srcOrd="1" destOrd="0" presId="urn:microsoft.com/office/officeart/2005/8/layout/hList1"/>
    <dgm:cxn modelId="{452A7AD5-D7E1-424A-97C8-835962CF5089}" type="presParOf" srcId="{2806079C-D70A-4359-980B-5E48F901DAE6}" destId="{9A12BD78-3F1A-4B65-97EA-5FBC4FE68576}" srcOrd="2" destOrd="0" presId="urn:microsoft.com/office/officeart/2005/8/layout/hList1"/>
    <dgm:cxn modelId="{AD52125C-0E91-4010-9576-235670E05F6E}" type="presParOf" srcId="{9A12BD78-3F1A-4B65-97EA-5FBC4FE68576}" destId="{C86CBBFE-1028-4D4F-ADA6-3DBE29E44EF1}" srcOrd="0" destOrd="0" presId="urn:microsoft.com/office/officeart/2005/8/layout/hList1"/>
    <dgm:cxn modelId="{A98DCABB-F04A-4CE4-81B6-EBE95F531F90}" type="presParOf" srcId="{9A12BD78-3F1A-4B65-97EA-5FBC4FE68576}" destId="{54043ED2-0E67-4CE6-A79A-CAFCE5DA760E}"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420927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4" cy="511730"/>
          </a:xfrm>
          <a:prstGeom prst="rect">
            <a:avLst/>
          </a:prstGeom>
        </p:spPr>
        <p:txBody>
          <a:bodyPr vert="horz" lIns="99038" tIns="49519" rIns="99038" bIns="49519" rtlCol="0"/>
          <a:lstStyle>
            <a:lvl1pPr algn="l">
              <a:defRPr sz="1300"/>
            </a:lvl1pPr>
          </a:lstStyle>
          <a:p>
            <a:endParaRPr lang="it-IT"/>
          </a:p>
        </p:txBody>
      </p:sp>
      <p:sp>
        <p:nvSpPr>
          <p:cNvPr id="3" name="Segnaposto data 2"/>
          <p:cNvSpPr>
            <a:spLocks noGrp="1"/>
          </p:cNvSpPr>
          <p:nvPr>
            <p:ph type="dt" idx="1"/>
          </p:nvPr>
        </p:nvSpPr>
        <p:spPr>
          <a:xfrm>
            <a:off x="4021294" y="0"/>
            <a:ext cx="3076364" cy="511730"/>
          </a:xfrm>
          <a:prstGeom prst="rect">
            <a:avLst/>
          </a:prstGeom>
        </p:spPr>
        <p:txBody>
          <a:bodyPr vert="horz" lIns="99038" tIns="49519" rIns="99038" bIns="49519" rtlCol="0"/>
          <a:lstStyle>
            <a:lvl1pPr algn="r">
              <a:defRPr sz="1300"/>
            </a:lvl1pPr>
          </a:lstStyle>
          <a:p>
            <a:fld id="{DFBE8ECD-AC1D-0144-A98A-0F0B8D2324DB}" type="datetimeFigureOut">
              <a:rPr lang="it-IT" smtClean="0"/>
              <a:pPr/>
              <a:t>08/03/2014</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38" tIns="49519" rIns="99038" bIns="49519"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38" tIns="49519" rIns="99038" bIns="49519"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4" cy="511730"/>
          </a:xfrm>
          <a:prstGeom prst="rect">
            <a:avLst/>
          </a:prstGeom>
        </p:spPr>
        <p:txBody>
          <a:bodyPr vert="horz" lIns="99038" tIns="49519" rIns="99038" bIns="49519"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4" cy="511730"/>
          </a:xfrm>
          <a:prstGeom prst="rect">
            <a:avLst/>
          </a:prstGeom>
        </p:spPr>
        <p:txBody>
          <a:bodyPr vert="horz" lIns="99038" tIns="49519" rIns="99038" bIns="49519" rtlCol="0" anchor="b"/>
          <a:lstStyle>
            <a:lvl1pPr algn="r">
              <a:defRPr sz="1300"/>
            </a:lvl1pPr>
          </a:lstStyle>
          <a:p>
            <a:fld id="{8E271221-438D-E741-A17C-1828B5EE7A54}" type="slidenum">
              <a:rPr lang="it-IT" smtClean="0"/>
              <a:pPr/>
              <a:t>‹N›</a:t>
            </a:fld>
            <a:endParaRPr lang="it-IT"/>
          </a:p>
        </p:txBody>
      </p:sp>
    </p:spTree>
    <p:extLst>
      <p:ext uri="{BB962C8B-B14F-4D97-AF65-F5344CB8AC3E}">
        <p14:creationId xmlns:p14="http://schemas.microsoft.com/office/powerpoint/2010/main" xmlns="" val="385587383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2</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751048" y="597416"/>
            <a:ext cx="5519282" cy="4008406"/>
          </a:xfrm>
          <a:prstGeom prst="rect">
            <a:avLst/>
          </a:prstGeom>
          <a:solidFill>
            <a:srgbClr val="FFFFFF"/>
          </a:solidFill>
          <a:ln w="9360">
            <a:solidFill>
              <a:srgbClr val="000000"/>
            </a:solidFill>
            <a:miter lim="800000"/>
            <a:headEnd/>
            <a:tailEnd/>
          </a:ln>
        </p:spPr>
        <p:txBody>
          <a:bodyPr wrap="none" lIns="94762" tIns="47381" rIns="94762" bIns="47381" anchor="ctr"/>
          <a:lstStyle/>
          <a:p>
            <a:endParaRPr lang="it-IT">
              <a:latin typeface="Calibri" pitchFamily="34" charset="0"/>
            </a:endParaRPr>
          </a:p>
        </p:txBody>
      </p:sp>
      <p:sp>
        <p:nvSpPr>
          <p:cNvPr id="84995" name="Rectangle 2"/>
          <p:cNvSpPr>
            <a:spLocks noGrp="1" noChangeArrowheads="1"/>
          </p:cNvSpPr>
          <p:nvPr>
            <p:ph type="body"/>
          </p:nvPr>
        </p:nvSpPr>
        <p:spPr bwMode="auto">
          <a:xfrm>
            <a:off x="789180" y="5033014"/>
            <a:ext cx="5428096" cy="4258830"/>
          </a:xfrm>
          <a:noFill/>
        </p:spPr>
        <p:txBody>
          <a:bodyPr wrap="none" numCol="1" anchor="ctr" anchorCtr="0" compatLnSpc="1">
            <a:prstTxWarp prst="textNoShape">
              <a:avLst/>
            </a:prstTxWarp>
          </a:bodyPr>
          <a:lstStyle/>
          <a:p>
            <a:pPr eaLnBrk="1" hangingPunct="1">
              <a:spcBef>
                <a:spcPct val="0"/>
              </a:spcBef>
            </a:pPr>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751048" y="597416"/>
            <a:ext cx="5519282" cy="4008406"/>
          </a:xfrm>
          <a:prstGeom prst="rect">
            <a:avLst/>
          </a:prstGeom>
          <a:solidFill>
            <a:srgbClr val="FFFFFF"/>
          </a:solidFill>
          <a:ln w="9360">
            <a:solidFill>
              <a:srgbClr val="000000"/>
            </a:solidFill>
            <a:miter lim="800000"/>
            <a:headEnd/>
            <a:tailEnd/>
          </a:ln>
        </p:spPr>
        <p:txBody>
          <a:bodyPr wrap="none" lIns="94762" tIns="47381" rIns="94762" bIns="47381" anchor="ctr"/>
          <a:lstStyle/>
          <a:p>
            <a:endParaRPr lang="it-IT">
              <a:latin typeface="Calibri" pitchFamily="34" charset="0"/>
            </a:endParaRPr>
          </a:p>
        </p:txBody>
      </p:sp>
      <p:sp>
        <p:nvSpPr>
          <p:cNvPr id="84995" name="Rectangle 2"/>
          <p:cNvSpPr>
            <a:spLocks noGrp="1" noChangeArrowheads="1"/>
          </p:cNvSpPr>
          <p:nvPr>
            <p:ph type="body"/>
          </p:nvPr>
        </p:nvSpPr>
        <p:spPr bwMode="auto">
          <a:xfrm>
            <a:off x="789180" y="5033014"/>
            <a:ext cx="5428096" cy="4258830"/>
          </a:xfrm>
          <a:noFill/>
        </p:spPr>
        <p:txBody>
          <a:bodyPr wrap="none" numCol="1" anchor="ctr" anchorCtr="0" compatLnSpc="1">
            <a:prstTxWarp prst="textNoShape">
              <a:avLst/>
            </a:prstTxWarp>
          </a:bodyPr>
          <a:lstStyle/>
          <a:p>
            <a:pPr eaLnBrk="1" hangingPunct="1">
              <a:spcBef>
                <a:spcPct val="0"/>
              </a:spcBef>
            </a:pPr>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751048" y="597416"/>
            <a:ext cx="5519282" cy="4008406"/>
          </a:xfrm>
          <a:prstGeom prst="rect">
            <a:avLst/>
          </a:prstGeom>
          <a:solidFill>
            <a:srgbClr val="FFFFFF"/>
          </a:solidFill>
          <a:ln w="9360">
            <a:solidFill>
              <a:srgbClr val="000000"/>
            </a:solidFill>
            <a:miter lim="800000"/>
            <a:headEnd/>
            <a:tailEnd/>
          </a:ln>
        </p:spPr>
        <p:txBody>
          <a:bodyPr wrap="none" lIns="94762" tIns="47381" rIns="94762" bIns="47381" anchor="ctr"/>
          <a:lstStyle/>
          <a:p>
            <a:endParaRPr lang="it-IT">
              <a:latin typeface="Calibri" pitchFamily="34" charset="0"/>
            </a:endParaRPr>
          </a:p>
        </p:txBody>
      </p:sp>
      <p:sp>
        <p:nvSpPr>
          <p:cNvPr id="84995" name="Rectangle 2"/>
          <p:cNvSpPr>
            <a:spLocks noGrp="1" noChangeArrowheads="1"/>
          </p:cNvSpPr>
          <p:nvPr>
            <p:ph type="body"/>
          </p:nvPr>
        </p:nvSpPr>
        <p:spPr bwMode="auto">
          <a:xfrm>
            <a:off x="789180" y="5033014"/>
            <a:ext cx="5428096" cy="4258830"/>
          </a:xfrm>
          <a:noFill/>
        </p:spPr>
        <p:txBody>
          <a:bodyPr wrap="none" numCol="1" anchor="ctr" anchorCtr="0" compatLnSpc="1">
            <a:prstTxWarp prst="textNoShape">
              <a:avLst/>
            </a:prstTxWarp>
          </a:bodyPr>
          <a:lstStyle/>
          <a:p>
            <a:pPr eaLnBrk="1" hangingPunct="1">
              <a:spcBef>
                <a:spcPct val="0"/>
              </a:spcBef>
            </a:pPr>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Text Box 1"/>
          <p:cNvSpPr txBox="1">
            <a:spLocks noChangeArrowheads="1"/>
          </p:cNvSpPr>
          <p:nvPr/>
        </p:nvSpPr>
        <p:spPr bwMode="auto">
          <a:xfrm>
            <a:off x="751048" y="597416"/>
            <a:ext cx="5519282" cy="4008406"/>
          </a:xfrm>
          <a:prstGeom prst="rect">
            <a:avLst/>
          </a:prstGeom>
          <a:solidFill>
            <a:srgbClr val="FFFFFF"/>
          </a:solidFill>
          <a:ln w="9360">
            <a:solidFill>
              <a:srgbClr val="000000"/>
            </a:solidFill>
            <a:miter lim="800000"/>
            <a:headEnd/>
            <a:tailEnd/>
          </a:ln>
        </p:spPr>
        <p:txBody>
          <a:bodyPr wrap="none" lIns="94762" tIns="47381" rIns="94762" bIns="47381" anchor="ctr"/>
          <a:lstStyle/>
          <a:p>
            <a:endParaRPr lang="it-IT">
              <a:latin typeface="Calibri" pitchFamily="34" charset="0"/>
            </a:endParaRPr>
          </a:p>
        </p:txBody>
      </p:sp>
      <p:sp>
        <p:nvSpPr>
          <p:cNvPr id="84995" name="Rectangle 2"/>
          <p:cNvSpPr>
            <a:spLocks noGrp="1" noChangeArrowheads="1"/>
          </p:cNvSpPr>
          <p:nvPr>
            <p:ph type="body"/>
          </p:nvPr>
        </p:nvSpPr>
        <p:spPr bwMode="auto">
          <a:xfrm>
            <a:off x="789180" y="5033014"/>
            <a:ext cx="5428096" cy="4258830"/>
          </a:xfrm>
          <a:noFill/>
        </p:spPr>
        <p:txBody>
          <a:bodyPr wrap="none" numCol="1" anchor="ctr" anchorCtr="0" compatLnSpc="1">
            <a:prstTxWarp prst="textNoShape">
              <a:avLst/>
            </a:prstTxWarp>
          </a:bodyPr>
          <a:lstStyle/>
          <a:p>
            <a:pPr eaLnBrk="1" hangingPunct="1">
              <a:spcBef>
                <a:spcPct val="0"/>
              </a:spcBef>
            </a:pPr>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15</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16</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17</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18</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19</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20</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3</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21</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22</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23</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24</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25</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26</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27</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28</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E271221-438D-E741-A17C-1828B5EE7A54}" type="slidenum">
              <a:rPr lang="it-IT" smtClean="0"/>
              <a:pPr/>
              <a:t>30</a:t>
            </a:fld>
            <a:endParaRPr lang="it-IT"/>
          </a:p>
        </p:txBody>
      </p:sp>
    </p:spTree>
    <p:extLst>
      <p:ext uri="{BB962C8B-B14F-4D97-AF65-F5344CB8AC3E}">
        <p14:creationId xmlns:p14="http://schemas.microsoft.com/office/powerpoint/2010/main" xmlns="" val="11676745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8E271221-438D-E741-A17C-1828B5EE7A54}" type="slidenum">
              <a:rPr lang="it-IT" smtClean="0"/>
              <a:pPr/>
              <a:t>34</a:t>
            </a:fld>
            <a:endParaRPr lang="it-IT"/>
          </a:p>
        </p:txBody>
      </p:sp>
    </p:spTree>
    <p:extLst>
      <p:ext uri="{BB962C8B-B14F-4D97-AF65-F5344CB8AC3E}">
        <p14:creationId xmlns:p14="http://schemas.microsoft.com/office/powerpoint/2010/main" xmlns="" val="3562051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4</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lstStyle/>
          <a:p>
            <a:pPr>
              <a:defRPr/>
            </a:pPr>
            <a:r>
              <a:rPr lang="it-IT" dirty="0" smtClean="0"/>
              <a:t>Riferimenti nel Codice Civile</a:t>
            </a:r>
          </a:p>
          <a:p>
            <a:pPr>
              <a:defRPr/>
            </a:pPr>
            <a:r>
              <a:rPr lang="it-IT" dirty="0" smtClean="0"/>
              <a:t>Il C.C. richiede che l’immobilizzazione sia svalutata se  il valore contabile è superiore al valore recuperabile, ma non spiega in modo analitico come determinare le perdite durevoli di valore</a:t>
            </a:r>
          </a:p>
          <a:p>
            <a:pPr>
              <a:defRPr/>
            </a:pPr>
            <a:r>
              <a:rPr lang="it-IT" dirty="0" smtClean="0"/>
              <a:t>L’art. 2427 n. 3 bis prevede che l’ammontare della perdita va determinato sulla base di tre parametri:</a:t>
            </a:r>
          </a:p>
          <a:p>
            <a:pPr marL="255206" indent="-255206">
              <a:buFontTx/>
              <a:buAutoNum type="arabicParenR"/>
              <a:defRPr/>
            </a:pPr>
            <a:r>
              <a:rPr lang="it-IT" dirty="0" smtClean="0"/>
              <a:t>concorso alla futura produzione di risultati economici;</a:t>
            </a:r>
          </a:p>
          <a:p>
            <a:pPr marL="255206" indent="-255206">
              <a:buFontTx/>
              <a:buAutoNum type="arabicParenR"/>
              <a:defRPr/>
            </a:pPr>
            <a:r>
              <a:rPr lang="it-IT" dirty="0" smtClean="0"/>
              <a:t>prevedibile vita utile;</a:t>
            </a:r>
          </a:p>
          <a:p>
            <a:pPr marL="255206" indent="-255206">
              <a:buFontTx/>
              <a:buAutoNum type="arabicParenR"/>
              <a:defRPr/>
            </a:pPr>
            <a:r>
              <a:rPr lang="it-IT" dirty="0" smtClean="0"/>
              <a:t>per quanto rilevante, dal valore di mercato.</a:t>
            </a:r>
          </a:p>
          <a:p>
            <a:pPr>
              <a:defRPr/>
            </a:pPr>
            <a:r>
              <a:rPr lang="it-IT" dirty="0" smtClean="0"/>
              <a:t>L’immobilizzazione infatti può essere recuperata con l’uso  (da qui “valore d’uso”, attraverso i ricavi che indirettamente produce) o attraverso la vendita</a:t>
            </a:r>
          </a:p>
          <a:p>
            <a:pPr>
              <a:defRPr/>
            </a:pPr>
            <a:r>
              <a:rPr lang="it-IT" dirty="0" smtClean="0"/>
              <a:t>Iniziamo ad affrontare le questioni terminologiche, definendo i concetti di valore d’uso e valore ricavabile dall’alienazione.</a:t>
            </a:r>
          </a:p>
          <a:p>
            <a:pPr>
              <a:defRPr/>
            </a:pPr>
            <a:r>
              <a:rPr lang="it-IT" dirty="0" smtClean="0"/>
              <a:t>I riferimenti nei principi contabili sono l’OIC 16 e l’OIC 24, e, soprattutto, il documento sullo IAS 36 pubblicato nel 2006 della Commissione per i principi contabili, poiché nella prima parte illustra l’interpretazione delle norme civilistiche in tema di perdite durevoli</a:t>
            </a:r>
          </a:p>
          <a:p>
            <a:pPr marL="255206" indent="-255206">
              <a:defRPr/>
            </a:pPr>
            <a:endParaRPr lang="it-IT" dirty="0" smtClean="0"/>
          </a:p>
          <a:p>
            <a:pPr>
              <a:defRPr/>
            </a:pPr>
            <a:r>
              <a:rPr lang="it-IT" dirty="0" smtClean="0"/>
              <a:t>Vediamo più in dettaglio nella </a:t>
            </a:r>
            <a:r>
              <a:rPr lang="it-IT" dirty="0" err="1" smtClean="0"/>
              <a:t>slides</a:t>
            </a:r>
            <a:r>
              <a:rPr lang="it-IT" dirty="0" smtClean="0"/>
              <a:t> successiva il significato di valore d’uso e valore ricavabile dall’alienazione</a:t>
            </a:r>
          </a:p>
        </p:txBody>
      </p:sp>
      <p:sp>
        <p:nvSpPr>
          <p:cNvPr id="3482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7592E9-8C44-46AA-BE9B-1A2384308504}" type="slidenum">
              <a:rPr lang="it-IT" smtClean="0">
                <a:ea typeface="MS Gothic" pitchFamily="49" charset="-128"/>
              </a:rPr>
              <a:pPr fontAlgn="base">
                <a:spcBef>
                  <a:spcPct val="0"/>
                </a:spcBef>
                <a:spcAft>
                  <a:spcPct val="0"/>
                </a:spcAft>
                <a:defRPr/>
              </a:pPr>
              <a:t>69</a:t>
            </a:fld>
            <a:endParaRPr lang="it-IT" smtClean="0">
              <a:ea typeface="MS Gothic" pitchFamily="49"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egnaposto immagine diapositiva 1"/>
          <p:cNvSpPr>
            <a:spLocks noGrp="1" noRot="1" noChangeAspect="1" noTextEdit="1"/>
          </p:cNvSpPr>
          <p:nvPr>
            <p:ph type="sldImg"/>
          </p:nvPr>
        </p:nvSpPr>
        <p:spPr>
          <a:ln/>
        </p:spPr>
      </p:sp>
      <p:sp>
        <p:nvSpPr>
          <p:cNvPr id="181251"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81252"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087BC593-2A5A-424B-8473-431712B81279}" type="slidenum">
              <a:rPr lang="it-IT" sz="1300" b="0">
                <a:solidFill>
                  <a:schemeClr val="tx1"/>
                </a:solidFill>
                <a:latin typeface="Tahoma" charset="0"/>
                <a:cs typeface="Tahoma" charset="0"/>
              </a:rPr>
              <a:pPr eaLnBrk="1" hangingPunct="1"/>
              <a:t>73</a:t>
            </a:fld>
            <a:endParaRPr lang="it-IT" sz="1300" b="0">
              <a:solidFill>
                <a:schemeClr val="tx1"/>
              </a:solidFill>
              <a:latin typeface="Tahoma" charset="0"/>
              <a:cs typeface="Tahoma"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egnaposto immagine diapositiva 1"/>
          <p:cNvSpPr>
            <a:spLocks noGrp="1" noRot="1" noChangeAspect="1" noTextEdit="1"/>
          </p:cNvSpPr>
          <p:nvPr>
            <p:ph type="sldImg"/>
          </p:nvPr>
        </p:nvSpPr>
        <p:spPr>
          <a:ln/>
        </p:spPr>
      </p:sp>
      <p:sp>
        <p:nvSpPr>
          <p:cNvPr id="18329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8330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25491C0A-BE5B-40B8-9F9F-E67D016613C5}" type="slidenum">
              <a:rPr lang="it-IT" sz="1300" b="0">
                <a:solidFill>
                  <a:schemeClr val="tx1"/>
                </a:solidFill>
                <a:latin typeface="Tahoma" charset="0"/>
                <a:cs typeface="Tahoma" charset="0"/>
              </a:rPr>
              <a:pPr eaLnBrk="1" hangingPunct="1"/>
              <a:t>74</a:t>
            </a:fld>
            <a:endParaRPr lang="it-IT" sz="1300" b="0">
              <a:solidFill>
                <a:schemeClr val="tx1"/>
              </a:solidFill>
              <a:latin typeface="Tahoma" charset="0"/>
              <a:cs typeface="Tahoma"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egnaposto immagine diapositiva 1"/>
          <p:cNvSpPr>
            <a:spLocks noGrp="1" noRot="1" noChangeAspect="1" noTextEdit="1"/>
          </p:cNvSpPr>
          <p:nvPr>
            <p:ph type="sldImg"/>
          </p:nvPr>
        </p:nvSpPr>
        <p:spPr>
          <a:ln/>
        </p:spPr>
      </p:sp>
      <p:sp>
        <p:nvSpPr>
          <p:cNvPr id="18432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8432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5DF9B066-DA6B-4C7A-BBB1-E542C54DCB02}" type="slidenum">
              <a:rPr lang="it-IT" sz="1300" b="0">
                <a:solidFill>
                  <a:schemeClr val="tx1"/>
                </a:solidFill>
                <a:latin typeface="Tahoma" charset="0"/>
                <a:cs typeface="Tahoma" charset="0"/>
              </a:rPr>
              <a:pPr eaLnBrk="1" hangingPunct="1"/>
              <a:t>75</a:t>
            </a:fld>
            <a:endParaRPr lang="it-IT" sz="1300" b="0">
              <a:solidFill>
                <a:schemeClr val="tx1"/>
              </a:solidFill>
              <a:latin typeface="Tahoma" charset="0"/>
              <a:cs typeface="Tahoma"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egnaposto immagine diapositiva 1"/>
          <p:cNvSpPr>
            <a:spLocks noGrp="1" noRot="1" noChangeAspect="1" noTextEdit="1"/>
          </p:cNvSpPr>
          <p:nvPr>
            <p:ph type="sldImg"/>
          </p:nvPr>
        </p:nvSpPr>
        <p:spPr>
          <a:ln/>
        </p:spPr>
      </p:sp>
      <p:sp>
        <p:nvSpPr>
          <p:cNvPr id="185347"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L’OIC 16 elenca i “sintomi”, i primi punti sono più soggettivi, quelli in neretto sono oggettivi: ho lasciamo i dipendenti in cassa integrazione</a:t>
            </a:r>
          </a:p>
          <a:p>
            <a:r>
              <a:rPr lang="it-IT" smtClean="0"/>
              <a:t>Se non uso il bene per un po’ posso non fare l’ammortamento? No, lo dicono chiaramente i principi contabili ma non solo perché se non lo uso significa che lo devo svalutare perché si è ridotta la capacità di recuperare il costo dell’investimento</a:t>
            </a:r>
          </a:p>
          <a:p>
            <a:r>
              <a:rPr lang="it-IT" smtClean="0"/>
              <a:t>Allo stesso modo se le perdite sono ricorrenti e persistenti, non possiamo disinteressarci del problema, ma ci dobbiamo farci la domanda e avere la possibilità di dimostrare che non c’erano le condizioni per svalutare (vedi perizie)</a:t>
            </a:r>
          </a:p>
          <a:p>
            <a:endParaRPr lang="it-IT" smtClean="0"/>
          </a:p>
          <a:p>
            <a:r>
              <a:rPr lang="it-IT" smtClean="0"/>
              <a:t>Sul quanto svalutare l’OIC è estremamente sintetico: valore contabile meno valore recuperabile</a:t>
            </a:r>
          </a:p>
          <a:p>
            <a:r>
              <a:rPr lang="it-IT" smtClean="0"/>
              <a:t>Dice però che deve essere basata su elementi oggettivi</a:t>
            </a:r>
          </a:p>
          <a:p>
            <a:r>
              <a:rPr lang="it-IT" smtClean="0"/>
              <a:t> </a:t>
            </a:r>
          </a:p>
          <a:p>
            <a:endParaRPr lang="it-IT" smtClean="0"/>
          </a:p>
        </p:txBody>
      </p:sp>
      <p:sp>
        <p:nvSpPr>
          <p:cNvPr id="185348"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2998DA6D-D2D3-4842-BC72-CDABFCFE123C}" type="slidenum">
              <a:rPr lang="it-IT" sz="1300" b="0">
                <a:solidFill>
                  <a:schemeClr val="tx1"/>
                </a:solidFill>
                <a:latin typeface="Tahoma" charset="0"/>
                <a:cs typeface="Tahoma" charset="0"/>
              </a:rPr>
              <a:pPr eaLnBrk="1" hangingPunct="1"/>
              <a:t>76</a:t>
            </a:fld>
            <a:endParaRPr lang="it-IT" sz="1300" b="0">
              <a:solidFill>
                <a:schemeClr val="tx1"/>
              </a:solidFill>
              <a:latin typeface="Tahoma" charset="0"/>
              <a:cs typeface="Tahoma"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egnaposto immagine diapositiva 1"/>
          <p:cNvSpPr>
            <a:spLocks noGrp="1" noRot="1" noChangeAspect="1" noTextEdit="1"/>
          </p:cNvSpPr>
          <p:nvPr>
            <p:ph type="sldImg"/>
          </p:nvPr>
        </p:nvSpPr>
        <p:spPr>
          <a:ln/>
        </p:spPr>
      </p:sp>
      <p:sp>
        <p:nvSpPr>
          <p:cNvPr id="186371"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86372"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FBE9D355-AFCF-40B4-98FD-F4BDC5472CB7}" type="slidenum">
              <a:rPr lang="it-IT" sz="1300" b="0">
                <a:solidFill>
                  <a:schemeClr val="tx1"/>
                </a:solidFill>
                <a:latin typeface="Tahoma" charset="0"/>
                <a:cs typeface="Tahoma" charset="0"/>
              </a:rPr>
              <a:pPr eaLnBrk="1" hangingPunct="1"/>
              <a:t>77</a:t>
            </a:fld>
            <a:endParaRPr lang="it-IT" sz="1300" b="0">
              <a:solidFill>
                <a:schemeClr val="tx1"/>
              </a:solidFill>
              <a:latin typeface="Tahoma" charset="0"/>
              <a:cs typeface="Tahoma"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egnaposto immagine diapositiva 1"/>
          <p:cNvSpPr>
            <a:spLocks noGrp="1" noRot="1" noChangeAspect="1" noTextEdit="1"/>
          </p:cNvSpPr>
          <p:nvPr>
            <p:ph type="sldImg"/>
          </p:nvPr>
        </p:nvSpPr>
        <p:spPr>
          <a:ln/>
        </p:spPr>
      </p:sp>
      <p:sp>
        <p:nvSpPr>
          <p:cNvPr id="187395"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Dal punto di vista tecnico, l’OIC 24 lo spiega nel dettagli per quanto riguarda i costi di impianto e ampliamento non riferibili a specifici progetti</a:t>
            </a:r>
          </a:p>
          <a:p>
            <a:r>
              <a:rPr lang="it-IT" smtClean="0"/>
              <a:t>Se l’hai capitalizzato è perché ti aspettavi utili, allora devi verificare se gli utili previsti, al loro degli ammortamenti degli oneri pluriennali, sono sufficienti a coprire gli ammortamenti</a:t>
            </a:r>
          </a:p>
          <a:p>
            <a:r>
              <a:rPr lang="it-IT" smtClean="0"/>
              <a:t>È forse più facile da capire con un breve esempio</a:t>
            </a:r>
          </a:p>
          <a:p>
            <a:endParaRPr lang="it-IT" smtClean="0"/>
          </a:p>
        </p:txBody>
      </p:sp>
      <p:sp>
        <p:nvSpPr>
          <p:cNvPr id="187396"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E3830CD8-249C-498D-9920-88B24F6B12C5}" type="slidenum">
              <a:rPr lang="it-IT" sz="1300" b="0">
                <a:solidFill>
                  <a:schemeClr val="tx1"/>
                </a:solidFill>
                <a:latin typeface="Tahoma" charset="0"/>
                <a:cs typeface="Tahoma" charset="0"/>
              </a:rPr>
              <a:pPr eaLnBrk="1" hangingPunct="1"/>
              <a:t>78</a:t>
            </a:fld>
            <a:endParaRPr lang="it-IT" sz="1300" b="0">
              <a:solidFill>
                <a:schemeClr val="tx1"/>
              </a:solidFill>
              <a:latin typeface="Tahoma" charset="0"/>
              <a:cs typeface="Tahoma"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egnaposto immagine diapositiva 1"/>
          <p:cNvSpPr>
            <a:spLocks noGrp="1" noRot="1" noChangeAspect="1" noTextEdit="1"/>
          </p:cNvSpPr>
          <p:nvPr>
            <p:ph type="sldImg"/>
          </p:nvPr>
        </p:nvSpPr>
        <p:spPr>
          <a:ln/>
        </p:spPr>
      </p:sp>
      <p:sp>
        <p:nvSpPr>
          <p:cNvPr id="18841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Se avevo fatto la stima, avevo ad esempio stimato utili attesi pari a 3.000, 4.000</a:t>
            </a:r>
          </a:p>
          <a:p>
            <a:r>
              <a:rPr lang="it-IT" smtClean="0"/>
              <a:t>Quantomeno è una stima implicita</a:t>
            </a:r>
          </a:p>
        </p:txBody>
      </p:sp>
      <p:sp>
        <p:nvSpPr>
          <p:cNvPr id="18842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DD85009B-DDA4-4C89-8DBC-A0A1163B48D4}" type="slidenum">
              <a:rPr lang="it-IT" sz="1300" b="0">
                <a:solidFill>
                  <a:schemeClr val="tx1"/>
                </a:solidFill>
                <a:latin typeface="Tahoma" charset="0"/>
                <a:cs typeface="Tahoma" charset="0"/>
              </a:rPr>
              <a:pPr eaLnBrk="1" hangingPunct="1"/>
              <a:t>79</a:t>
            </a:fld>
            <a:endParaRPr lang="it-IT" sz="1300" b="0">
              <a:solidFill>
                <a:schemeClr val="tx1"/>
              </a:solidFill>
              <a:latin typeface="Tahoma" charset="0"/>
              <a:cs typeface="Tahoma"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egnaposto immagine diapositiva 1"/>
          <p:cNvSpPr>
            <a:spLocks noGrp="1" noRot="1" noChangeAspect="1" noTextEdit="1"/>
          </p:cNvSpPr>
          <p:nvPr>
            <p:ph type="sldImg"/>
          </p:nvPr>
        </p:nvSpPr>
        <p:spPr>
          <a:ln/>
        </p:spPr>
      </p:sp>
      <p:sp>
        <p:nvSpPr>
          <p:cNvPr id="18944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Se i due anni prossimi saranno peggiori devi </a:t>
            </a:r>
          </a:p>
          <a:p>
            <a:r>
              <a:rPr lang="it-IT" smtClean="0"/>
              <a:t>Stimare gli utili al loro dell’ammortamento nei successivi esercizi </a:t>
            </a:r>
          </a:p>
          <a:p>
            <a:r>
              <a:rPr lang="it-IT" smtClean="0"/>
              <a:t>Devo quindi svalutare 2.500 </a:t>
            </a:r>
          </a:p>
          <a:p>
            <a:r>
              <a:rPr lang="it-IT" smtClean="0"/>
              <a:t>E ridurre il residuo a 3.500 in tre anni</a:t>
            </a:r>
          </a:p>
        </p:txBody>
      </p:sp>
      <p:sp>
        <p:nvSpPr>
          <p:cNvPr id="18944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95028AF9-4D7D-47D7-877A-784719AA99C9}" type="slidenum">
              <a:rPr lang="it-IT" sz="1300" b="0">
                <a:solidFill>
                  <a:schemeClr val="tx1"/>
                </a:solidFill>
                <a:latin typeface="Tahoma" charset="0"/>
                <a:cs typeface="Tahoma" charset="0"/>
              </a:rPr>
              <a:pPr eaLnBrk="1" hangingPunct="1"/>
              <a:t>80</a:t>
            </a:fld>
            <a:endParaRPr lang="it-IT" sz="1300" b="0">
              <a:solidFill>
                <a:schemeClr val="tx1"/>
              </a:solidFill>
              <a:latin typeface="Tahoma" charset="0"/>
              <a:cs typeface="Tahoma"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egnaposto immagine diapositiva 1"/>
          <p:cNvSpPr>
            <a:spLocks noGrp="1" noRot="1" noChangeAspect="1" noTextEdit="1"/>
          </p:cNvSpPr>
          <p:nvPr>
            <p:ph type="sldImg"/>
          </p:nvPr>
        </p:nvSpPr>
        <p:spPr>
          <a:ln/>
        </p:spPr>
      </p:sp>
      <p:sp>
        <p:nvSpPr>
          <p:cNvPr id="190467"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Sommi e se viene meno svaluti tutto</a:t>
            </a:r>
          </a:p>
        </p:txBody>
      </p:sp>
      <p:sp>
        <p:nvSpPr>
          <p:cNvPr id="190468"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D8A1729F-D912-4340-8A00-815A69748A99}" type="slidenum">
              <a:rPr lang="it-IT" sz="1300" b="0">
                <a:solidFill>
                  <a:schemeClr val="tx1"/>
                </a:solidFill>
                <a:latin typeface="Tahoma" charset="0"/>
                <a:cs typeface="Tahoma" charset="0"/>
              </a:rPr>
              <a:pPr eaLnBrk="1" hangingPunct="1"/>
              <a:t>81</a:t>
            </a:fld>
            <a:endParaRPr lang="it-IT" sz="1300" b="0">
              <a:solidFill>
                <a:schemeClr val="tx1"/>
              </a:solidFill>
              <a:latin typeface="Tahoma" charset="0"/>
              <a:cs typeface="Tahoma"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5</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egnaposto immagine diapositiva 1"/>
          <p:cNvSpPr>
            <a:spLocks noGrp="1" noRot="1" noChangeAspect="1" noTextEdit="1"/>
          </p:cNvSpPr>
          <p:nvPr>
            <p:ph type="sldImg"/>
          </p:nvPr>
        </p:nvSpPr>
        <p:spPr>
          <a:ln/>
        </p:spPr>
      </p:sp>
      <p:sp>
        <p:nvSpPr>
          <p:cNvPr id="192515"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92516"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39584810-63EC-4F0E-89BE-CC6D3300B411}" type="slidenum">
              <a:rPr lang="it-IT" sz="1300" b="0">
                <a:solidFill>
                  <a:schemeClr val="tx1"/>
                </a:solidFill>
                <a:latin typeface="Tahoma" charset="0"/>
                <a:cs typeface="Tahoma" charset="0"/>
              </a:rPr>
              <a:pPr eaLnBrk="1" hangingPunct="1"/>
              <a:t>82</a:t>
            </a:fld>
            <a:endParaRPr lang="it-IT" sz="1300" b="0">
              <a:solidFill>
                <a:schemeClr val="tx1"/>
              </a:solidFill>
              <a:latin typeface="Tahoma" charset="0"/>
              <a:cs typeface="Tahoma"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egnaposto immagine diapositiva 1"/>
          <p:cNvSpPr>
            <a:spLocks noGrp="1" noRot="1" noChangeAspect="1" noTextEdit="1"/>
          </p:cNvSpPr>
          <p:nvPr>
            <p:ph type="sldImg"/>
          </p:nvPr>
        </p:nvSpPr>
        <p:spPr>
          <a:ln/>
        </p:spPr>
      </p:sp>
      <p:sp>
        <p:nvSpPr>
          <p:cNvPr id="193539"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Nella perizia era stato stimato il valore dell’azienda e i risultati attesi</a:t>
            </a:r>
          </a:p>
          <a:p>
            <a:endParaRPr lang="it-IT" smtClean="0"/>
          </a:p>
        </p:txBody>
      </p:sp>
      <p:sp>
        <p:nvSpPr>
          <p:cNvPr id="193540"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B41A4791-0C0A-4523-94A2-E318F84DD27F}" type="slidenum">
              <a:rPr lang="it-IT" sz="1300" b="0">
                <a:solidFill>
                  <a:schemeClr val="tx1"/>
                </a:solidFill>
                <a:latin typeface="Tahoma" charset="0"/>
                <a:cs typeface="Tahoma" charset="0"/>
              </a:rPr>
              <a:pPr eaLnBrk="1" hangingPunct="1"/>
              <a:t>83</a:t>
            </a:fld>
            <a:endParaRPr lang="it-IT" sz="1300" b="0">
              <a:solidFill>
                <a:schemeClr val="tx1"/>
              </a:solidFill>
              <a:latin typeface="Tahoma" charset="0"/>
              <a:cs typeface="Tahoma"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Segnaposto immagine diapositiva 1"/>
          <p:cNvSpPr>
            <a:spLocks noGrp="1" noRot="1" noChangeAspect="1" noTextEdit="1"/>
          </p:cNvSpPr>
          <p:nvPr>
            <p:ph type="sldImg"/>
          </p:nvPr>
        </p:nvSpPr>
        <p:spPr>
          <a:ln/>
        </p:spPr>
      </p:sp>
      <p:sp>
        <p:nvSpPr>
          <p:cNvPr id="194563"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smtClean="0"/>
          </a:p>
        </p:txBody>
      </p:sp>
      <p:sp>
        <p:nvSpPr>
          <p:cNvPr id="194564"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9879D981-A446-43B0-9AEE-40489D4D48D9}" type="slidenum">
              <a:rPr lang="it-IT" sz="1300" b="0">
                <a:solidFill>
                  <a:schemeClr val="tx1"/>
                </a:solidFill>
                <a:latin typeface="Tahoma" charset="0"/>
                <a:cs typeface="Tahoma" charset="0"/>
              </a:rPr>
              <a:pPr eaLnBrk="1" hangingPunct="1"/>
              <a:t>84</a:t>
            </a:fld>
            <a:endParaRPr lang="it-IT" sz="1300" b="0">
              <a:solidFill>
                <a:schemeClr val="tx1"/>
              </a:solidFill>
              <a:latin typeface="Tahoma" charset="0"/>
              <a:cs typeface="Tahoma"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egnaposto immagine diapositiva 1"/>
          <p:cNvSpPr>
            <a:spLocks noGrp="1" noRot="1" noChangeAspect="1" noTextEdit="1"/>
          </p:cNvSpPr>
          <p:nvPr>
            <p:ph type="sldImg"/>
          </p:nvPr>
        </p:nvSpPr>
        <p:spPr>
          <a:ln/>
        </p:spPr>
      </p:sp>
      <p:sp>
        <p:nvSpPr>
          <p:cNvPr id="195587"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I budget vengono approvati ogni anno dal CdA, mentre i piani quinquennali vengono fatti ma mai approvati e discussi</a:t>
            </a:r>
          </a:p>
          <a:p>
            <a:r>
              <a:rPr lang="it-IT" smtClean="0"/>
              <a:t>Non sono riusciti a fare previsioni attendibili né nel medio lungo né nel breve</a:t>
            </a:r>
          </a:p>
        </p:txBody>
      </p:sp>
      <p:sp>
        <p:nvSpPr>
          <p:cNvPr id="195588"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3D2B3ACC-AE33-4B0A-B6B9-C05AE79D20FA}" type="slidenum">
              <a:rPr lang="it-IT" sz="1300" b="0">
                <a:solidFill>
                  <a:schemeClr val="tx1"/>
                </a:solidFill>
                <a:latin typeface="Tahoma" charset="0"/>
                <a:cs typeface="Tahoma" charset="0"/>
              </a:rPr>
              <a:pPr eaLnBrk="1" hangingPunct="1"/>
              <a:t>85</a:t>
            </a:fld>
            <a:endParaRPr lang="it-IT" sz="1300" b="0">
              <a:solidFill>
                <a:schemeClr val="tx1"/>
              </a:solidFill>
              <a:latin typeface="Tahoma" charset="0"/>
              <a:cs typeface="Tahoma"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egnaposto immagine diapositiva 1"/>
          <p:cNvSpPr>
            <a:spLocks noGrp="1" noRot="1" noChangeAspect="1" noTextEdit="1"/>
          </p:cNvSpPr>
          <p:nvPr>
            <p:ph type="sldImg"/>
          </p:nvPr>
        </p:nvSpPr>
        <p:spPr>
          <a:ln/>
        </p:spPr>
      </p:sp>
      <p:sp>
        <p:nvSpPr>
          <p:cNvPr id="196611"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Deve essere chiaro il motivo per cui non si richiederà in perdita</a:t>
            </a:r>
          </a:p>
          <a:p>
            <a:r>
              <a:rPr lang="it-IT" smtClean="0"/>
              <a:t>Se ad esempio stimo questi, significa che il risultato al lordo dell’ammortamento dell’anno, la somma è pari a 1.000 ma devo ancora ammortizzare 1.250</a:t>
            </a:r>
          </a:p>
        </p:txBody>
      </p:sp>
      <p:sp>
        <p:nvSpPr>
          <p:cNvPr id="196612"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D07C0EB5-1E3A-4A42-B83B-750CDFBDB55D}" type="slidenum">
              <a:rPr lang="it-IT" sz="1300" b="0">
                <a:solidFill>
                  <a:schemeClr val="tx1"/>
                </a:solidFill>
                <a:latin typeface="Tahoma" charset="0"/>
                <a:cs typeface="Tahoma" charset="0"/>
              </a:rPr>
              <a:pPr eaLnBrk="1" hangingPunct="1"/>
              <a:t>86</a:t>
            </a:fld>
            <a:endParaRPr lang="it-IT" sz="1300" b="0">
              <a:solidFill>
                <a:schemeClr val="tx1"/>
              </a:solidFill>
              <a:latin typeface="Tahoma" charset="0"/>
              <a:cs typeface="Tahoma"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egnaposto immagine diapositiva 1"/>
          <p:cNvSpPr>
            <a:spLocks noGrp="1" noRot="1" noChangeAspect="1" noTextEdit="1"/>
          </p:cNvSpPr>
          <p:nvPr>
            <p:ph type="sldImg"/>
          </p:nvPr>
        </p:nvSpPr>
        <p:spPr>
          <a:ln/>
        </p:spPr>
      </p:sp>
      <p:sp>
        <p:nvSpPr>
          <p:cNvPr id="197635"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it-IT" smtClean="0"/>
              <a:t>Ma nel secondo caso il valore d’uso non è 1.250 ma è l’intero valore contabile della CGU</a:t>
            </a:r>
          </a:p>
          <a:p>
            <a:r>
              <a:rPr lang="it-IT" smtClean="0"/>
              <a:t>Rinvio alla dispensa</a:t>
            </a:r>
          </a:p>
          <a:p>
            <a:endParaRPr lang="it-IT" smtClean="0"/>
          </a:p>
          <a:p>
            <a:r>
              <a:rPr lang="it-IT" smtClean="0"/>
              <a:t>Riepilogando:</a:t>
            </a:r>
          </a:p>
          <a:p>
            <a:pPr>
              <a:buFontTx/>
              <a:buChar char="-"/>
            </a:pPr>
            <a:r>
              <a:rPr lang="it-IT" smtClean="0"/>
              <a:t>Attenzione agli oneri pluriennali</a:t>
            </a:r>
          </a:p>
          <a:p>
            <a:pPr>
              <a:buFontTx/>
              <a:buChar char="-"/>
            </a:pPr>
            <a:r>
              <a:rPr lang="it-IT" smtClean="0"/>
              <a:t>Attenzione all’avviamento</a:t>
            </a:r>
          </a:p>
          <a:p>
            <a:pPr>
              <a:buFontTx/>
              <a:buChar char="-"/>
            </a:pPr>
            <a:r>
              <a:rPr lang="it-IT" smtClean="0"/>
              <a:t>Attenzione se non utilizziamo i beni materiali</a:t>
            </a:r>
          </a:p>
          <a:p>
            <a:r>
              <a:rPr lang="it-IT" smtClean="0"/>
              <a:t>Se siamo in queste condizioni e stiamo chiudendo il bilancio in perdita ed il settore è in crisi, bisogna tutelarsi con dei budget attendibili</a:t>
            </a:r>
          </a:p>
          <a:p>
            <a:r>
              <a:rPr lang="it-IT" smtClean="0"/>
              <a:t>Dobbiamo avere uno strumento di difesa presentabile in caso di fallimento</a:t>
            </a:r>
          </a:p>
          <a:p>
            <a:pPr>
              <a:buFontTx/>
              <a:buChar char="-"/>
            </a:pPr>
            <a:endParaRPr lang="it-IT" smtClean="0"/>
          </a:p>
        </p:txBody>
      </p:sp>
      <p:sp>
        <p:nvSpPr>
          <p:cNvPr id="197636"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b="1">
                <a:solidFill>
                  <a:srgbClr val="00486A"/>
                </a:solidFill>
                <a:latin typeface="Futura Bk BT" pitchFamily="34" charset="0"/>
              </a:defRPr>
            </a:lvl1pPr>
            <a:lvl2pPr marL="742873" indent="-285720" eaLnBrk="0" hangingPunct="0">
              <a:defRPr sz="1600" b="1">
                <a:solidFill>
                  <a:srgbClr val="00486A"/>
                </a:solidFill>
                <a:latin typeface="Futura Bk BT" pitchFamily="34" charset="0"/>
              </a:defRPr>
            </a:lvl2pPr>
            <a:lvl3pPr marL="1142880" indent="-228576" eaLnBrk="0" hangingPunct="0">
              <a:defRPr sz="1600" b="1">
                <a:solidFill>
                  <a:srgbClr val="00486A"/>
                </a:solidFill>
                <a:latin typeface="Futura Bk BT" pitchFamily="34" charset="0"/>
              </a:defRPr>
            </a:lvl3pPr>
            <a:lvl4pPr marL="1600033" indent="-228576" eaLnBrk="0" hangingPunct="0">
              <a:defRPr sz="1600" b="1">
                <a:solidFill>
                  <a:srgbClr val="00486A"/>
                </a:solidFill>
                <a:latin typeface="Futura Bk BT" pitchFamily="34" charset="0"/>
              </a:defRPr>
            </a:lvl4pPr>
            <a:lvl5pPr marL="2057185" indent="-228576" eaLnBrk="0" hangingPunct="0">
              <a:defRPr sz="1600" b="1">
                <a:solidFill>
                  <a:srgbClr val="00486A"/>
                </a:solidFill>
                <a:latin typeface="Futura Bk BT" pitchFamily="34" charset="0"/>
              </a:defRPr>
            </a:lvl5pPr>
            <a:lvl6pPr marL="2514337"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489"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8641"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5793" indent="-228576"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fld id="{C84BB17F-FCB8-40DB-A1DA-FDEFFDBD2238}" type="slidenum">
              <a:rPr lang="it-IT" sz="1300" b="0">
                <a:solidFill>
                  <a:schemeClr val="tx1"/>
                </a:solidFill>
                <a:latin typeface="Tahoma" charset="0"/>
                <a:cs typeface="Tahoma" charset="0"/>
              </a:rPr>
              <a:pPr eaLnBrk="1" hangingPunct="1"/>
              <a:t>87</a:t>
            </a:fld>
            <a:endParaRPr lang="it-IT" sz="1300" b="0">
              <a:solidFill>
                <a:schemeClr val="tx1"/>
              </a:solidFill>
              <a:latin typeface="Tahoma" charset="0"/>
              <a:cs typeface="Tahoma"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89</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90</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91</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92</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6</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93</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94</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95</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96</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97</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egnaposto immagine diapositiva 1"/>
          <p:cNvSpPr>
            <a:spLocks noGrp="1" noRot="1" noChangeAspect="1" noTextEdit="1"/>
          </p:cNvSpPr>
          <p:nvPr>
            <p:ph type="sldImg"/>
          </p:nvPr>
        </p:nvSpPr>
        <p:spPr>
          <a:ln/>
        </p:spPr>
      </p:sp>
      <p:sp>
        <p:nvSpPr>
          <p:cNvPr id="52227"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it-IT" smtClean="0"/>
          </a:p>
        </p:txBody>
      </p:sp>
      <p:sp>
        <p:nvSpPr>
          <p:cNvPr id="53252" name="Segnaposto numero diapositiva 3"/>
          <p:cNvSpPr>
            <a:spLocks noGrp="1"/>
          </p:cNvSpPr>
          <p:nvPr>
            <p:ph type="sldNum" sz="quarter" idx="5"/>
          </p:nvPr>
        </p:nvSpPr>
        <p:spPr/>
        <p:txBody>
          <a:bodyPr/>
          <a:lstStyle/>
          <a:p>
            <a:pPr>
              <a:defRPr/>
            </a:pPr>
            <a:fld id="{A94081DF-B413-41BF-838D-514EDB0B6EDA}" type="slidenum">
              <a:rPr lang="it-IT" smtClean="0"/>
              <a:pPr>
                <a:defRPr/>
              </a:pPr>
              <a:t>102</a:t>
            </a:fld>
            <a:endParaRPr lang="it-IT"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a:ln/>
        </p:spPr>
      </p:sp>
      <p:sp>
        <p:nvSpPr>
          <p:cNvPr id="53251"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it-IT" smtClean="0"/>
          </a:p>
        </p:txBody>
      </p:sp>
      <p:sp>
        <p:nvSpPr>
          <p:cNvPr id="59396" name="Segnaposto numero diapositiva 3"/>
          <p:cNvSpPr>
            <a:spLocks noGrp="1"/>
          </p:cNvSpPr>
          <p:nvPr>
            <p:ph type="sldNum" sz="quarter" idx="5"/>
          </p:nvPr>
        </p:nvSpPr>
        <p:spPr/>
        <p:txBody>
          <a:bodyPr/>
          <a:lstStyle/>
          <a:p>
            <a:pPr>
              <a:defRPr/>
            </a:pPr>
            <a:fld id="{96314216-4017-4143-ADA5-8D7274F497E5}" type="slidenum">
              <a:rPr lang="it-IT" smtClean="0"/>
              <a:pPr>
                <a:defRPr/>
              </a:pPr>
              <a:t>103</a:t>
            </a:fld>
            <a:endParaRPr lang="it-IT"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egnaposto immagine diapositiva 1"/>
          <p:cNvSpPr>
            <a:spLocks noGrp="1" noRot="1" noChangeAspect="1" noTextEdit="1"/>
          </p:cNvSpPr>
          <p:nvPr>
            <p:ph type="sldImg"/>
          </p:nvPr>
        </p:nvSpPr>
        <p:spPr>
          <a:ln/>
        </p:spPr>
      </p:sp>
      <p:sp>
        <p:nvSpPr>
          <p:cNvPr id="54275"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it-IT" smtClean="0"/>
          </a:p>
        </p:txBody>
      </p:sp>
      <p:sp>
        <p:nvSpPr>
          <p:cNvPr id="4" name="Segnaposto numero diapositiva 3"/>
          <p:cNvSpPr>
            <a:spLocks noGrp="1"/>
          </p:cNvSpPr>
          <p:nvPr>
            <p:ph type="sldNum" sz="quarter" idx="5"/>
          </p:nvPr>
        </p:nvSpPr>
        <p:spPr/>
        <p:txBody>
          <a:bodyPr/>
          <a:lstStyle/>
          <a:p>
            <a:pPr>
              <a:defRPr/>
            </a:pPr>
            <a:fld id="{A169C17A-3E37-4734-A0D5-7CD6EC22FE57}" type="slidenum">
              <a:rPr lang="it-IT" smtClean="0"/>
              <a:pPr>
                <a:defRPr/>
              </a:pPr>
              <a:t>115</a:t>
            </a:fld>
            <a:endParaRPr lang="it-IT"/>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egnaposto immagine diapositiva 1"/>
          <p:cNvSpPr>
            <a:spLocks noGrp="1" noRot="1" noChangeAspect="1" noTextEdit="1"/>
          </p:cNvSpPr>
          <p:nvPr>
            <p:ph type="sldImg"/>
          </p:nvPr>
        </p:nvSpPr>
        <p:spPr>
          <a:ln/>
        </p:spPr>
      </p:sp>
      <p:sp>
        <p:nvSpPr>
          <p:cNvPr id="53251" name="Segnaposto note 2"/>
          <p:cNvSpPr>
            <a:spLocks noGrp="1"/>
          </p:cNvSpPr>
          <p:nvPr>
            <p:ph type="body" idx="1"/>
          </p:nvPr>
        </p:nvSpPr>
        <p:spPr>
          <a:noFill/>
        </p:spPr>
        <p:txBody>
          <a:bodyPr/>
          <a:lstStyle/>
          <a:p>
            <a:endParaRPr lang="it-IT" altLang="it-IT" smtClean="0">
              <a:ea typeface="ＭＳ Ｐゴシック" pitchFamily="34" charset="-128"/>
            </a:endParaRPr>
          </a:p>
        </p:txBody>
      </p:sp>
      <p:sp>
        <p:nvSpPr>
          <p:cNvPr id="53252" name="Segnaposto numero diapositiva 3"/>
          <p:cNvSpPr>
            <a:spLocks noGrp="1"/>
          </p:cNvSpPr>
          <p:nvPr>
            <p:ph type="sldNum" sz="quarter" idx="5"/>
          </p:nvPr>
        </p:nvSpPr>
        <p:spPr>
          <a:noFill/>
        </p:spPr>
        <p:txBody>
          <a:bodyPr/>
          <a:lstStyle>
            <a:lvl1pPr>
              <a:defRPr sz="2300">
                <a:solidFill>
                  <a:schemeClr val="tx1"/>
                </a:solidFill>
                <a:latin typeface="Arial" charset="0"/>
                <a:ea typeface="ＭＳ Ｐゴシック" pitchFamily="34" charset="-128"/>
              </a:defRPr>
            </a:lvl1pPr>
            <a:lvl2pPr marL="692642" indent="-265011">
              <a:defRPr sz="2300">
                <a:solidFill>
                  <a:schemeClr val="tx1"/>
                </a:solidFill>
                <a:latin typeface="Arial" charset="0"/>
                <a:ea typeface="ＭＳ Ｐゴシック" pitchFamily="34" charset="-128"/>
              </a:defRPr>
            </a:lvl2pPr>
            <a:lvl3pPr marL="1064561" indent="-212310">
              <a:defRPr sz="2300">
                <a:solidFill>
                  <a:schemeClr val="tx1"/>
                </a:solidFill>
                <a:latin typeface="Arial" charset="0"/>
                <a:ea typeface="ＭＳ Ｐゴシック" pitchFamily="34" charset="-128"/>
              </a:defRPr>
            </a:lvl3pPr>
            <a:lvl4pPr marL="1490686" indent="-212310">
              <a:defRPr sz="2300">
                <a:solidFill>
                  <a:schemeClr val="tx1"/>
                </a:solidFill>
                <a:latin typeface="Arial" charset="0"/>
                <a:ea typeface="ＭＳ Ｐゴシック" pitchFamily="34" charset="-128"/>
              </a:defRPr>
            </a:lvl4pPr>
            <a:lvl5pPr marL="1918318" indent="-212310">
              <a:defRPr sz="2300">
                <a:solidFill>
                  <a:schemeClr val="tx1"/>
                </a:solidFill>
                <a:latin typeface="Arial" charset="0"/>
                <a:ea typeface="ＭＳ Ｐゴシック" pitchFamily="34" charset="-128"/>
              </a:defRPr>
            </a:lvl5pPr>
            <a:lvl6pPr marL="2351972" indent="-212310" eaLnBrk="0" fontAlgn="base" hangingPunct="0">
              <a:spcBef>
                <a:spcPct val="0"/>
              </a:spcBef>
              <a:spcAft>
                <a:spcPct val="0"/>
              </a:spcAft>
              <a:defRPr sz="2300">
                <a:solidFill>
                  <a:schemeClr val="tx1"/>
                </a:solidFill>
                <a:latin typeface="Arial" charset="0"/>
                <a:ea typeface="ＭＳ Ｐゴシック" pitchFamily="34" charset="-128"/>
              </a:defRPr>
            </a:lvl6pPr>
            <a:lvl7pPr marL="2785626" indent="-212310" eaLnBrk="0" fontAlgn="base" hangingPunct="0">
              <a:spcBef>
                <a:spcPct val="0"/>
              </a:spcBef>
              <a:spcAft>
                <a:spcPct val="0"/>
              </a:spcAft>
              <a:defRPr sz="2300">
                <a:solidFill>
                  <a:schemeClr val="tx1"/>
                </a:solidFill>
                <a:latin typeface="Arial" charset="0"/>
                <a:ea typeface="ＭＳ Ｐゴシック" pitchFamily="34" charset="-128"/>
              </a:defRPr>
            </a:lvl7pPr>
            <a:lvl8pPr marL="3219280" indent="-212310" eaLnBrk="0" fontAlgn="base" hangingPunct="0">
              <a:spcBef>
                <a:spcPct val="0"/>
              </a:spcBef>
              <a:spcAft>
                <a:spcPct val="0"/>
              </a:spcAft>
              <a:defRPr sz="2300">
                <a:solidFill>
                  <a:schemeClr val="tx1"/>
                </a:solidFill>
                <a:latin typeface="Arial" charset="0"/>
                <a:ea typeface="ＭＳ Ｐゴシック" pitchFamily="34" charset="-128"/>
              </a:defRPr>
            </a:lvl8pPr>
            <a:lvl9pPr marL="3652934" indent="-212310" eaLnBrk="0" fontAlgn="base" hangingPunct="0">
              <a:spcBef>
                <a:spcPct val="0"/>
              </a:spcBef>
              <a:spcAft>
                <a:spcPct val="0"/>
              </a:spcAft>
              <a:defRPr sz="2300">
                <a:solidFill>
                  <a:schemeClr val="tx1"/>
                </a:solidFill>
                <a:latin typeface="Arial" charset="0"/>
                <a:ea typeface="ＭＳ Ｐゴシック" pitchFamily="34" charset="-128"/>
              </a:defRPr>
            </a:lvl9pPr>
          </a:lstStyle>
          <a:p>
            <a:fld id="{4CE0CC90-CA9B-4797-B099-68E63D648B5A}" type="slidenum">
              <a:rPr lang="it-IT" altLang="it-IT" sz="1100"/>
              <a:pPr/>
              <a:t>140</a:t>
            </a:fld>
            <a:endParaRPr lang="it-IT" altLang="it-IT" sz="11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a:ln/>
        </p:spPr>
      </p:sp>
      <p:sp>
        <p:nvSpPr>
          <p:cNvPr id="57347" name="Segnaposto note 2"/>
          <p:cNvSpPr>
            <a:spLocks noGrp="1"/>
          </p:cNvSpPr>
          <p:nvPr>
            <p:ph type="body" idx="1"/>
          </p:nvPr>
        </p:nvSpPr>
        <p:spPr>
          <a:noFill/>
        </p:spPr>
        <p:txBody>
          <a:bodyPr/>
          <a:lstStyle/>
          <a:p>
            <a:endParaRPr lang="it-IT" altLang="it-IT" smtClean="0">
              <a:ea typeface="ＭＳ Ｐゴシック" pitchFamily="34" charset="-128"/>
            </a:endParaRPr>
          </a:p>
        </p:txBody>
      </p:sp>
      <p:sp>
        <p:nvSpPr>
          <p:cNvPr id="57348" name="Segnaposto numero diapositiva 3"/>
          <p:cNvSpPr>
            <a:spLocks noGrp="1"/>
          </p:cNvSpPr>
          <p:nvPr>
            <p:ph type="sldNum" sz="quarter" idx="5"/>
          </p:nvPr>
        </p:nvSpPr>
        <p:spPr>
          <a:noFill/>
        </p:spPr>
        <p:txBody>
          <a:bodyPr/>
          <a:lstStyle>
            <a:lvl1pPr>
              <a:defRPr sz="2300">
                <a:solidFill>
                  <a:schemeClr val="tx1"/>
                </a:solidFill>
                <a:latin typeface="Arial" charset="0"/>
                <a:ea typeface="ＭＳ Ｐゴシック" pitchFamily="34" charset="-128"/>
              </a:defRPr>
            </a:lvl1pPr>
            <a:lvl2pPr marL="692642" indent="-265011">
              <a:defRPr sz="2300">
                <a:solidFill>
                  <a:schemeClr val="tx1"/>
                </a:solidFill>
                <a:latin typeface="Arial" charset="0"/>
                <a:ea typeface="ＭＳ Ｐゴシック" pitchFamily="34" charset="-128"/>
              </a:defRPr>
            </a:lvl2pPr>
            <a:lvl3pPr marL="1064561" indent="-212310">
              <a:defRPr sz="2300">
                <a:solidFill>
                  <a:schemeClr val="tx1"/>
                </a:solidFill>
                <a:latin typeface="Arial" charset="0"/>
                <a:ea typeface="ＭＳ Ｐゴシック" pitchFamily="34" charset="-128"/>
              </a:defRPr>
            </a:lvl3pPr>
            <a:lvl4pPr marL="1490686" indent="-212310">
              <a:defRPr sz="2300">
                <a:solidFill>
                  <a:schemeClr val="tx1"/>
                </a:solidFill>
                <a:latin typeface="Arial" charset="0"/>
                <a:ea typeface="ＭＳ Ｐゴシック" pitchFamily="34" charset="-128"/>
              </a:defRPr>
            </a:lvl4pPr>
            <a:lvl5pPr marL="1918318" indent="-212310">
              <a:defRPr sz="2300">
                <a:solidFill>
                  <a:schemeClr val="tx1"/>
                </a:solidFill>
                <a:latin typeface="Arial" charset="0"/>
                <a:ea typeface="ＭＳ Ｐゴシック" pitchFamily="34" charset="-128"/>
              </a:defRPr>
            </a:lvl5pPr>
            <a:lvl6pPr marL="2351972" indent="-212310" eaLnBrk="0" fontAlgn="base" hangingPunct="0">
              <a:spcBef>
                <a:spcPct val="0"/>
              </a:spcBef>
              <a:spcAft>
                <a:spcPct val="0"/>
              </a:spcAft>
              <a:defRPr sz="2300">
                <a:solidFill>
                  <a:schemeClr val="tx1"/>
                </a:solidFill>
                <a:latin typeface="Arial" charset="0"/>
                <a:ea typeface="ＭＳ Ｐゴシック" pitchFamily="34" charset="-128"/>
              </a:defRPr>
            </a:lvl6pPr>
            <a:lvl7pPr marL="2785626" indent="-212310" eaLnBrk="0" fontAlgn="base" hangingPunct="0">
              <a:spcBef>
                <a:spcPct val="0"/>
              </a:spcBef>
              <a:spcAft>
                <a:spcPct val="0"/>
              </a:spcAft>
              <a:defRPr sz="2300">
                <a:solidFill>
                  <a:schemeClr val="tx1"/>
                </a:solidFill>
                <a:latin typeface="Arial" charset="0"/>
                <a:ea typeface="ＭＳ Ｐゴシック" pitchFamily="34" charset="-128"/>
              </a:defRPr>
            </a:lvl7pPr>
            <a:lvl8pPr marL="3219280" indent="-212310" eaLnBrk="0" fontAlgn="base" hangingPunct="0">
              <a:spcBef>
                <a:spcPct val="0"/>
              </a:spcBef>
              <a:spcAft>
                <a:spcPct val="0"/>
              </a:spcAft>
              <a:defRPr sz="2300">
                <a:solidFill>
                  <a:schemeClr val="tx1"/>
                </a:solidFill>
                <a:latin typeface="Arial" charset="0"/>
                <a:ea typeface="ＭＳ Ｐゴシック" pitchFamily="34" charset="-128"/>
              </a:defRPr>
            </a:lvl8pPr>
            <a:lvl9pPr marL="3652934" indent="-212310" eaLnBrk="0" fontAlgn="base" hangingPunct="0">
              <a:spcBef>
                <a:spcPct val="0"/>
              </a:spcBef>
              <a:spcAft>
                <a:spcPct val="0"/>
              </a:spcAft>
              <a:defRPr sz="2300">
                <a:solidFill>
                  <a:schemeClr val="tx1"/>
                </a:solidFill>
                <a:latin typeface="Arial" charset="0"/>
                <a:ea typeface="ＭＳ Ｐゴシック" pitchFamily="34" charset="-128"/>
              </a:defRPr>
            </a:lvl9pPr>
          </a:lstStyle>
          <a:p>
            <a:fld id="{70F681CB-68E2-43BF-ACC2-92190792B850}" type="slidenum">
              <a:rPr lang="it-IT" altLang="it-IT" sz="1100"/>
              <a:pPr/>
              <a:t>141</a:t>
            </a:fld>
            <a:endParaRPr lang="it-IT" altLang="it-IT" sz="11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solidFill>
                  <a:prstClr val="black"/>
                </a:solidFill>
              </a:rPr>
              <a:pPr/>
              <a:t>7</a:t>
            </a:fld>
            <a:endParaRPr lang="it-IT">
              <a:solidFill>
                <a:prstClr val="black"/>
              </a:solidFill>
            </a:endParaRPr>
          </a:p>
        </p:txBody>
      </p:sp>
    </p:spTree>
    <p:extLst>
      <p:ext uri="{BB962C8B-B14F-4D97-AF65-F5344CB8AC3E}">
        <p14:creationId xmlns:p14="http://schemas.microsoft.com/office/powerpoint/2010/main" xmlns="" val="26805144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egnaposto immagine diapositiva 1"/>
          <p:cNvSpPr>
            <a:spLocks noGrp="1" noRot="1" noChangeAspect="1" noTextEdit="1"/>
          </p:cNvSpPr>
          <p:nvPr>
            <p:ph type="sldImg"/>
          </p:nvPr>
        </p:nvSpPr>
        <p:spPr>
          <a:ln/>
        </p:spPr>
      </p:sp>
      <p:sp>
        <p:nvSpPr>
          <p:cNvPr id="59395" name="Segnaposto note 2"/>
          <p:cNvSpPr>
            <a:spLocks noGrp="1"/>
          </p:cNvSpPr>
          <p:nvPr>
            <p:ph type="body" idx="1"/>
          </p:nvPr>
        </p:nvSpPr>
        <p:spPr>
          <a:noFill/>
        </p:spPr>
        <p:txBody>
          <a:bodyPr/>
          <a:lstStyle/>
          <a:p>
            <a:endParaRPr lang="it-IT" altLang="it-IT" smtClean="0">
              <a:ea typeface="ＭＳ Ｐゴシック" pitchFamily="34" charset="-128"/>
            </a:endParaRPr>
          </a:p>
        </p:txBody>
      </p:sp>
      <p:sp>
        <p:nvSpPr>
          <p:cNvPr id="59396" name="Segnaposto numero diapositiva 3"/>
          <p:cNvSpPr>
            <a:spLocks noGrp="1"/>
          </p:cNvSpPr>
          <p:nvPr>
            <p:ph type="sldNum" sz="quarter" idx="5"/>
          </p:nvPr>
        </p:nvSpPr>
        <p:spPr>
          <a:noFill/>
        </p:spPr>
        <p:txBody>
          <a:bodyPr/>
          <a:lstStyle>
            <a:lvl1pPr>
              <a:defRPr sz="2300">
                <a:solidFill>
                  <a:schemeClr val="tx1"/>
                </a:solidFill>
                <a:latin typeface="Arial" charset="0"/>
                <a:ea typeface="ＭＳ Ｐゴシック" pitchFamily="34" charset="-128"/>
              </a:defRPr>
            </a:lvl1pPr>
            <a:lvl2pPr marL="692642" indent="-265011">
              <a:defRPr sz="2300">
                <a:solidFill>
                  <a:schemeClr val="tx1"/>
                </a:solidFill>
                <a:latin typeface="Arial" charset="0"/>
                <a:ea typeface="ＭＳ Ｐゴシック" pitchFamily="34" charset="-128"/>
              </a:defRPr>
            </a:lvl2pPr>
            <a:lvl3pPr marL="1064561" indent="-212310">
              <a:defRPr sz="2300">
                <a:solidFill>
                  <a:schemeClr val="tx1"/>
                </a:solidFill>
                <a:latin typeface="Arial" charset="0"/>
                <a:ea typeface="ＭＳ Ｐゴシック" pitchFamily="34" charset="-128"/>
              </a:defRPr>
            </a:lvl3pPr>
            <a:lvl4pPr marL="1490686" indent="-212310">
              <a:defRPr sz="2300">
                <a:solidFill>
                  <a:schemeClr val="tx1"/>
                </a:solidFill>
                <a:latin typeface="Arial" charset="0"/>
                <a:ea typeface="ＭＳ Ｐゴシック" pitchFamily="34" charset="-128"/>
              </a:defRPr>
            </a:lvl4pPr>
            <a:lvl5pPr marL="1918318" indent="-212310">
              <a:defRPr sz="2300">
                <a:solidFill>
                  <a:schemeClr val="tx1"/>
                </a:solidFill>
                <a:latin typeface="Arial" charset="0"/>
                <a:ea typeface="ＭＳ Ｐゴシック" pitchFamily="34" charset="-128"/>
              </a:defRPr>
            </a:lvl5pPr>
            <a:lvl6pPr marL="2351972" indent="-212310" eaLnBrk="0" fontAlgn="base" hangingPunct="0">
              <a:spcBef>
                <a:spcPct val="0"/>
              </a:spcBef>
              <a:spcAft>
                <a:spcPct val="0"/>
              </a:spcAft>
              <a:defRPr sz="2300">
                <a:solidFill>
                  <a:schemeClr val="tx1"/>
                </a:solidFill>
                <a:latin typeface="Arial" charset="0"/>
                <a:ea typeface="ＭＳ Ｐゴシック" pitchFamily="34" charset="-128"/>
              </a:defRPr>
            </a:lvl6pPr>
            <a:lvl7pPr marL="2785626" indent="-212310" eaLnBrk="0" fontAlgn="base" hangingPunct="0">
              <a:spcBef>
                <a:spcPct val="0"/>
              </a:spcBef>
              <a:spcAft>
                <a:spcPct val="0"/>
              </a:spcAft>
              <a:defRPr sz="2300">
                <a:solidFill>
                  <a:schemeClr val="tx1"/>
                </a:solidFill>
                <a:latin typeface="Arial" charset="0"/>
                <a:ea typeface="ＭＳ Ｐゴシック" pitchFamily="34" charset="-128"/>
              </a:defRPr>
            </a:lvl7pPr>
            <a:lvl8pPr marL="3219280" indent="-212310" eaLnBrk="0" fontAlgn="base" hangingPunct="0">
              <a:spcBef>
                <a:spcPct val="0"/>
              </a:spcBef>
              <a:spcAft>
                <a:spcPct val="0"/>
              </a:spcAft>
              <a:defRPr sz="2300">
                <a:solidFill>
                  <a:schemeClr val="tx1"/>
                </a:solidFill>
                <a:latin typeface="Arial" charset="0"/>
                <a:ea typeface="ＭＳ Ｐゴシック" pitchFamily="34" charset="-128"/>
              </a:defRPr>
            </a:lvl8pPr>
            <a:lvl9pPr marL="3652934" indent="-212310" eaLnBrk="0" fontAlgn="base" hangingPunct="0">
              <a:spcBef>
                <a:spcPct val="0"/>
              </a:spcBef>
              <a:spcAft>
                <a:spcPct val="0"/>
              </a:spcAft>
              <a:defRPr sz="2300">
                <a:solidFill>
                  <a:schemeClr val="tx1"/>
                </a:solidFill>
                <a:latin typeface="Arial" charset="0"/>
                <a:ea typeface="ＭＳ Ｐゴシック" pitchFamily="34" charset="-128"/>
              </a:defRPr>
            </a:lvl9pPr>
          </a:lstStyle>
          <a:p>
            <a:fld id="{64E9AC3A-F626-4E44-9F59-30A9A371C925}" type="slidenum">
              <a:rPr lang="it-IT" altLang="it-IT" sz="1100"/>
              <a:pPr/>
              <a:t>142</a:t>
            </a:fld>
            <a:endParaRPr lang="it-IT" altLang="it-IT" sz="11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egnaposto immagine diapositiva 1"/>
          <p:cNvSpPr>
            <a:spLocks noGrp="1" noRot="1" noChangeAspect="1" noTextEdit="1"/>
          </p:cNvSpPr>
          <p:nvPr>
            <p:ph type="sldImg"/>
          </p:nvPr>
        </p:nvSpPr>
        <p:spPr>
          <a:ln/>
        </p:spPr>
      </p:sp>
      <p:sp>
        <p:nvSpPr>
          <p:cNvPr id="61443" name="Segnaposto note 2"/>
          <p:cNvSpPr>
            <a:spLocks noGrp="1"/>
          </p:cNvSpPr>
          <p:nvPr>
            <p:ph type="body" idx="1"/>
          </p:nvPr>
        </p:nvSpPr>
        <p:spPr>
          <a:noFill/>
        </p:spPr>
        <p:txBody>
          <a:bodyPr/>
          <a:lstStyle/>
          <a:p>
            <a:endParaRPr lang="it-IT" altLang="it-IT" smtClean="0">
              <a:ea typeface="ＭＳ Ｐゴシック" pitchFamily="34" charset="-128"/>
            </a:endParaRPr>
          </a:p>
        </p:txBody>
      </p:sp>
      <p:sp>
        <p:nvSpPr>
          <p:cNvPr id="61444" name="Segnaposto numero diapositiva 3"/>
          <p:cNvSpPr>
            <a:spLocks noGrp="1"/>
          </p:cNvSpPr>
          <p:nvPr>
            <p:ph type="sldNum" sz="quarter" idx="5"/>
          </p:nvPr>
        </p:nvSpPr>
        <p:spPr>
          <a:noFill/>
        </p:spPr>
        <p:txBody>
          <a:bodyPr/>
          <a:lstStyle>
            <a:lvl1pPr>
              <a:defRPr sz="2300">
                <a:solidFill>
                  <a:schemeClr val="tx1"/>
                </a:solidFill>
                <a:latin typeface="Arial" charset="0"/>
                <a:ea typeface="ＭＳ Ｐゴシック" pitchFamily="34" charset="-128"/>
              </a:defRPr>
            </a:lvl1pPr>
            <a:lvl2pPr marL="692642" indent="-265011">
              <a:defRPr sz="2300">
                <a:solidFill>
                  <a:schemeClr val="tx1"/>
                </a:solidFill>
                <a:latin typeface="Arial" charset="0"/>
                <a:ea typeface="ＭＳ Ｐゴシック" pitchFamily="34" charset="-128"/>
              </a:defRPr>
            </a:lvl2pPr>
            <a:lvl3pPr marL="1064561" indent="-212310">
              <a:defRPr sz="2300">
                <a:solidFill>
                  <a:schemeClr val="tx1"/>
                </a:solidFill>
                <a:latin typeface="Arial" charset="0"/>
                <a:ea typeface="ＭＳ Ｐゴシック" pitchFamily="34" charset="-128"/>
              </a:defRPr>
            </a:lvl3pPr>
            <a:lvl4pPr marL="1490686" indent="-212310">
              <a:defRPr sz="2300">
                <a:solidFill>
                  <a:schemeClr val="tx1"/>
                </a:solidFill>
                <a:latin typeface="Arial" charset="0"/>
                <a:ea typeface="ＭＳ Ｐゴシック" pitchFamily="34" charset="-128"/>
              </a:defRPr>
            </a:lvl4pPr>
            <a:lvl5pPr marL="1918318" indent="-212310">
              <a:defRPr sz="2300">
                <a:solidFill>
                  <a:schemeClr val="tx1"/>
                </a:solidFill>
                <a:latin typeface="Arial" charset="0"/>
                <a:ea typeface="ＭＳ Ｐゴシック" pitchFamily="34" charset="-128"/>
              </a:defRPr>
            </a:lvl5pPr>
            <a:lvl6pPr marL="2351972" indent="-212310" eaLnBrk="0" fontAlgn="base" hangingPunct="0">
              <a:spcBef>
                <a:spcPct val="0"/>
              </a:spcBef>
              <a:spcAft>
                <a:spcPct val="0"/>
              </a:spcAft>
              <a:defRPr sz="2300">
                <a:solidFill>
                  <a:schemeClr val="tx1"/>
                </a:solidFill>
                <a:latin typeface="Arial" charset="0"/>
                <a:ea typeface="ＭＳ Ｐゴシック" pitchFamily="34" charset="-128"/>
              </a:defRPr>
            </a:lvl6pPr>
            <a:lvl7pPr marL="2785626" indent="-212310" eaLnBrk="0" fontAlgn="base" hangingPunct="0">
              <a:spcBef>
                <a:spcPct val="0"/>
              </a:spcBef>
              <a:spcAft>
                <a:spcPct val="0"/>
              </a:spcAft>
              <a:defRPr sz="2300">
                <a:solidFill>
                  <a:schemeClr val="tx1"/>
                </a:solidFill>
                <a:latin typeface="Arial" charset="0"/>
                <a:ea typeface="ＭＳ Ｐゴシック" pitchFamily="34" charset="-128"/>
              </a:defRPr>
            </a:lvl7pPr>
            <a:lvl8pPr marL="3219280" indent="-212310" eaLnBrk="0" fontAlgn="base" hangingPunct="0">
              <a:spcBef>
                <a:spcPct val="0"/>
              </a:spcBef>
              <a:spcAft>
                <a:spcPct val="0"/>
              </a:spcAft>
              <a:defRPr sz="2300">
                <a:solidFill>
                  <a:schemeClr val="tx1"/>
                </a:solidFill>
                <a:latin typeface="Arial" charset="0"/>
                <a:ea typeface="ＭＳ Ｐゴシック" pitchFamily="34" charset="-128"/>
              </a:defRPr>
            </a:lvl8pPr>
            <a:lvl9pPr marL="3652934" indent="-212310" eaLnBrk="0" fontAlgn="base" hangingPunct="0">
              <a:spcBef>
                <a:spcPct val="0"/>
              </a:spcBef>
              <a:spcAft>
                <a:spcPct val="0"/>
              </a:spcAft>
              <a:defRPr sz="2300">
                <a:solidFill>
                  <a:schemeClr val="tx1"/>
                </a:solidFill>
                <a:latin typeface="Arial" charset="0"/>
                <a:ea typeface="ＭＳ Ｐゴシック" pitchFamily="34" charset="-128"/>
              </a:defRPr>
            </a:lvl9pPr>
          </a:lstStyle>
          <a:p>
            <a:fld id="{C447E4FC-3F88-43BC-963D-92F86697E784}" type="slidenum">
              <a:rPr lang="it-IT" altLang="it-IT" sz="1100"/>
              <a:pPr/>
              <a:t>143</a:t>
            </a:fld>
            <a:endParaRPr lang="it-IT" altLang="it-IT" sz="11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egnaposto immagine diapositiva 1"/>
          <p:cNvSpPr>
            <a:spLocks noGrp="1" noRot="1" noChangeAspect="1" noTextEdit="1"/>
          </p:cNvSpPr>
          <p:nvPr>
            <p:ph type="sldImg"/>
          </p:nvPr>
        </p:nvSpPr>
        <p:spPr>
          <a:ln/>
        </p:spPr>
      </p:sp>
      <p:sp>
        <p:nvSpPr>
          <p:cNvPr id="65539" name="Segnaposto note 2"/>
          <p:cNvSpPr>
            <a:spLocks noGrp="1"/>
          </p:cNvSpPr>
          <p:nvPr>
            <p:ph type="body" idx="1"/>
          </p:nvPr>
        </p:nvSpPr>
        <p:spPr>
          <a:noFill/>
        </p:spPr>
        <p:txBody>
          <a:bodyPr/>
          <a:lstStyle/>
          <a:p>
            <a:endParaRPr lang="it-IT" altLang="it-IT" smtClean="0">
              <a:ea typeface="ＭＳ Ｐゴシック" pitchFamily="34" charset="-128"/>
            </a:endParaRPr>
          </a:p>
        </p:txBody>
      </p:sp>
      <p:sp>
        <p:nvSpPr>
          <p:cNvPr id="65540" name="Segnaposto numero diapositiva 3"/>
          <p:cNvSpPr>
            <a:spLocks noGrp="1"/>
          </p:cNvSpPr>
          <p:nvPr>
            <p:ph type="sldNum" sz="quarter" idx="5"/>
          </p:nvPr>
        </p:nvSpPr>
        <p:spPr>
          <a:noFill/>
        </p:spPr>
        <p:txBody>
          <a:bodyPr/>
          <a:lstStyle>
            <a:lvl1pPr>
              <a:defRPr sz="2300">
                <a:solidFill>
                  <a:schemeClr val="tx1"/>
                </a:solidFill>
                <a:latin typeface="Arial" charset="0"/>
                <a:ea typeface="ＭＳ Ｐゴシック" pitchFamily="34" charset="-128"/>
              </a:defRPr>
            </a:lvl1pPr>
            <a:lvl2pPr marL="692642" indent="-265011">
              <a:defRPr sz="2300">
                <a:solidFill>
                  <a:schemeClr val="tx1"/>
                </a:solidFill>
                <a:latin typeface="Arial" charset="0"/>
                <a:ea typeface="ＭＳ Ｐゴシック" pitchFamily="34" charset="-128"/>
              </a:defRPr>
            </a:lvl2pPr>
            <a:lvl3pPr marL="1064561" indent="-212310">
              <a:defRPr sz="2300">
                <a:solidFill>
                  <a:schemeClr val="tx1"/>
                </a:solidFill>
                <a:latin typeface="Arial" charset="0"/>
                <a:ea typeface="ＭＳ Ｐゴシック" pitchFamily="34" charset="-128"/>
              </a:defRPr>
            </a:lvl3pPr>
            <a:lvl4pPr marL="1490686" indent="-212310">
              <a:defRPr sz="2300">
                <a:solidFill>
                  <a:schemeClr val="tx1"/>
                </a:solidFill>
                <a:latin typeface="Arial" charset="0"/>
                <a:ea typeface="ＭＳ Ｐゴシック" pitchFamily="34" charset="-128"/>
              </a:defRPr>
            </a:lvl4pPr>
            <a:lvl5pPr marL="1918318" indent="-212310">
              <a:defRPr sz="2300">
                <a:solidFill>
                  <a:schemeClr val="tx1"/>
                </a:solidFill>
                <a:latin typeface="Arial" charset="0"/>
                <a:ea typeface="ＭＳ Ｐゴシック" pitchFamily="34" charset="-128"/>
              </a:defRPr>
            </a:lvl5pPr>
            <a:lvl6pPr marL="2351972" indent="-212310" eaLnBrk="0" fontAlgn="base" hangingPunct="0">
              <a:spcBef>
                <a:spcPct val="0"/>
              </a:spcBef>
              <a:spcAft>
                <a:spcPct val="0"/>
              </a:spcAft>
              <a:defRPr sz="2300">
                <a:solidFill>
                  <a:schemeClr val="tx1"/>
                </a:solidFill>
                <a:latin typeface="Arial" charset="0"/>
                <a:ea typeface="ＭＳ Ｐゴシック" pitchFamily="34" charset="-128"/>
              </a:defRPr>
            </a:lvl6pPr>
            <a:lvl7pPr marL="2785626" indent="-212310" eaLnBrk="0" fontAlgn="base" hangingPunct="0">
              <a:spcBef>
                <a:spcPct val="0"/>
              </a:spcBef>
              <a:spcAft>
                <a:spcPct val="0"/>
              </a:spcAft>
              <a:defRPr sz="2300">
                <a:solidFill>
                  <a:schemeClr val="tx1"/>
                </a:solidFill>
                <a:latin typeface="Arial" charset="0"/>
                <a:ea typeface="ＭＳ Ｐゴシック" pitchFamily="34" charset="-128"/>
              </a:defRPr>
            </a:lvl7pPr>
            <a:lvl8pPr marL="3219280" indent="-212310" eaLnBrk="0" fontAlgn="base" hangingPunct="0">
              <a:spcBef>
                <a:spcPct val="0"/>
              </a:spcBef>
              <a:spcAft>
                <a:spcPct val="0"/>
              </a:spcAft>
              <a:defRPr sz="2300">
                <a:solidFill>
                  <a:schemeClr val="tx1"/>
                </a:solidFill>
                <a:latin typeface="Arial" charset="0"/>
                <a:ea typeface="ＭＳ Ｐゴシック" pitchFamily="34" charset="-128"/>
              </a:defRPr>
            </a:lvl8pPr>
            <a:lvl9pPr marL="3652934" indent="-212310" eaLnBrk="0" fontAlgn="base" hangingPunct="0">
              <a:spcBef>
                <a:spcPct val="0"/>
              </a:spcBef>
              <a:spcAft>
                <a:spcPct val="0"/>
              </a:spcAft>
              <a:defRPr sz="2300">
                <a:solidFill>
                  <a:schemeClr val="tx1"/>
                </a:solidFill>
                <a:latin typeface="Arial" charset="0"/>
                <a:ea typeface="ＭＳ Ｐゴシック" pitchFamily="34" charset="-128"/>
              </a:defRPr>
            </a:lvl9pPr>
          </a:lstStyle>
          <a:p>
            <a:fld id="{87EDA594-78B6-433E-ACEB-956BDFC5E3CF}" type="slidenum">
              <a:rPr lang="it-IT" altLang="it-IT" sz="1100"/>
              <a:pPr/>
              <a:t>146</a:t>
            </a:fld>
            <a:endParaRPr lang="it-IT" altLang="it-IT" sz="11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8</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8E271221-438D-E741-A17C-1828B5EE7A54}" type="slidenum">
              <a:rPr lang="it-IT" smtClean="0"/>
              <a:pPr/>
              <a:t>9</a:t>
            </a:fld>
            <a:endParaRPr lang="it-IT"/>
          </a:p>
        </p:txBody>
      </p:sp>
    </p:spTree>
    <p:extLst>
      <p:ext uri="{BB962C8B-B14F-4D97-AF65-F5344CB8AC3E}">
        <p14:creationId xmlns:p14="http://schemas.microsoft.com/office/powerpoint/2010/main" xmlns="" val="2680514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Text Box 1"/>
          <p:cNvSpPr txBox="1">
            <a:spLocks noChangeArrowheads="1"/>
          </p:cNvSpPr>
          <p:nvPr/>
        </p:nvSpPr>
        <p:spPr bwMode="auto">
          <a:xfrm>
            <a:off x="751048" y="597416"/>
            <a:ext cx="5519282" cy="4008406"/>
          </a:xfrm>
          <a:prstGeom prst="rect">
            <a:avLst/>
          </a:prstGeom>
          <a:solidFill>
            <a:srgbClr val="FFFFFF"/>
          </a:solidFill>
          <a:ln w="9360">
            <a:solidFill>
              <a:srgbClr val="000000"/>
            </a:solidFill>
            <a:miter lim="800000"/>
            <a:headEnd/>
            <a:tailEnd/>
          </a:ln>
        </p:spPr>
        <p:txBody>
          <a:bodyPr wrap="none" lIns="94762" tIns="47381" rIns="94762" bIns="47381" anchor="ctr"/>
          <a:lstStyle/>
          <a:p>
            <a:endParaRPr lang="it-IT">
              <a:latin typeface="Calibri" pitchFamily="34" charset="0"/>
            </a:endParaRPr>
          </a:p>
        </p:txBody>
      </p:sp>
      <p:sp>
        <p:nvSpPr>
          <p:cNvPr id="82947" name="Rectangle 2"/>
          <p:cNvSpPr>
            <a:spLocks noGrp="1" noChangeArrowheads="1"/>
          </p:cNvSpPr>
          <p:nvPr>
            <p:ph type="body"/>
          </p:nvPr>
        </p:nvSpPr>
        <p:spPr bwMode="auto">
          <a:xfrm>
            <a:off x="789180" y="5033014"/>
            <a:ext cx="5428096" cy="4258830"/>
          </a:xfrm>
          <a:noFill/>
        </p:spPr>
        <p:txBody>
          <a:bodyPr wrap="none" numCol="1" anchor="ctr" anchorCtr="0" compatLnSpc="1">
            <a:prstTxWarp prst="textNoShape">
              <a:avLst/>
            </a:prstTxWarp>
          </a:bodyPr>
          <a:lstStyle/>
          <a:p>
            <a:pPr eaLnBrk="1" hangingPunct="1">
              <a:spcBef>
                <a:spcPct val="0"/>
              </a:spcBef>
            </a:pPr>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2E20BB28-FF34-42C1-8D43-A3D8D8BE488F}" type="datetime1">
              <a:rPr lang="it-IT" smtClean="0"/>
              <a:pPr>
                <a:defRPr/>
              </a:pPr>
              <a:t>08/03/2014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B93D426-9605-8E4C-AF56-CC87DAE69F98}" type="slidenum">
              <a:rPr lang="it-IT" smtClean="0"/>
              <a:pPr>
                <a:defRPr/>
              </a:pPr>
              <a:t>‹N›</a:t>
            </a:fld>
            <a:endParaRPr lang="it-IT"/>
          </a:p>
        </p:txBody>
      </p:sp>
    </p:spTree>
    <p:extLst>
      <p:ext uri="{BB962C8B-B14F-4D97-AF65-F5344CB8AC3E}">
        <p14:creationId xmlns:p14="http://schemas.microsoft.com/office/powerpoint/2010/main" xmlns="" val="2011502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2076976C-0491-4D09-8C91-B3E1BF4FBBE3}" type="datetime1">
              <a:rPr lang="it-IT" smtClean="0"/>
              <a:pPr>
                <a:defRPr/>
              </a:pPr>
              <a:t>08/03/2014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EB2DCD06-D998-9949-ADBE-624AA8FAFB83}" type="slidenum">
              <a:rPr lang="it-IT" smtClean="0"/>
              <a:pPr>
                <a:defRPr/>
              </a:pPr>
              <a:t>‹N›</a:t>
            </a:fld>
            <a:endParaRPr lang="it-IT"/>
          </a:p>
        </p:txBody>
      </p:sp>
    </p:spTree>
    <p:extLst>
      <p:ext uri="{BB962C8B-B14F-4D97-AF65-F5344CB8AC3E}">
        <p14:creationId xmlns:p14="http://schemas.microsoft.com/office/powerpoint/2010/main" xmlns="" val="274392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42BC9778-376C-44D9-9ED2-53ECF1EFA6A1}" type="datetime1">
              <a:rPr lang="it-IT" smtClean="0"/>
              <a:pPr>
                <a:defRPr/>
              </a:pPr>
              <a:t>08/03/2014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79B9D870-CCBE-4849-B55F-A675EB3E1F4F}" type="slidenum">
              <a:rPr lang="it-IT" smtClean="0"/>
              <a:pPr>
                <a:defRPr/>
              </a:pPr>
              <a:t>‹N›</a:t>
            </a:fld>
            <a:endParaRPr lang="it-IT"/>
          </a:p>
        </p:txBody>
      </p:sp>
    </p:spTree>
    <p:extLst>
      <p:ext uri="{BB962C8B-B14F-4D97-AF65-F5344CB8AC3E}">
        <p14:creationId xmlns:p14="http://schemas.microsoft.com/office/powerpoint/2010/main" xmlns="" val="2383153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692696"/>
            <a:ext cx="8229600" cy="508918"/>
          </a:xfrm>
          <a:prstGeom prst="rect">
            <a:avLst/>
          </a:prstGeom>
        </p:spPr>
        <p:txBody>
          <a:bodyPr/>
          <a:lstStyle>
            <a:lvl1pPr>
              <a:defRPr sz="2400" b="0" cap="all" baseline="0">
                <a:latin typeface="+mj-lt"/>
              </a:defRPr>
            </a:lvl1pPr>
          </a:lstStyle>
          <a:p>
            <a:r>
              <a:rPr lang="it-IT" dirty="0" smtClean="0"/>
              <a:t>Fare clic per modificare stile</a:t>
            </a:r>
            <a:endParaRPr lang="it-IT" dirty="0"/>
          </a:p>
        </p:txBody>
      </p:sp>
      <p:sp>
        <p:nvSpPr>
          <p:cNvPr id="3" name="Segnaposto contenuto 2"/>
          <p:cNvSpPr>
            <a:spLocks noGrp="1"/>
          </p:cNvSpPr>
          <p:nvPr>
            <p:ph idx="1"/>
          </p:nvPr>
        </p:nvSpPr>
        <p:spPr>
          <a:xfrm>
            <a:off x="457200" y="1600200"/>
            <a:ext cx="8229600" cy="4525963"/>
          </a:xfrm>
          <a:prstGeom prst="rect">
            <a:avLst/>
          </a:prstGeom>
        </p:spPr>
        <p:txBody>
          <a:bodyPr/>
          <a:lstStyle>
            <a:lvl1pPr>
              <a:buFont typeface="Wingdings" pitchFamily="2" charset="2"/>
              <a:buChar char="§"/>
              <a:defRPr sz="1800"/>
            </a:lvl1pPr>
            <a:lvl2pPr>
              <a:defRPr sz="1800"/>
            </a:lvl2pPr>
            <a:lvl3pPr>
              <a:defRPr sz="1800"/>
            </a:lvl3pPr>
            <a:lvl4pPr>
              <a:defRPr sz="1800"/>
            </a:lvl4pPr>
            <a:lvl5pPr>
              <a:defRPr sz="1800"/>
            </a:lvl5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lvl1pPr>
              <a:defRPr/>
            </a:lvl1pPr>
          </a:lstStyle>
          <a:p>
            <a:pPr>
              <a:defRPr/>
            </a:pPr>
            <a:fld id="{1160428E-B833-466C-9F68-895F6DDB55A2}" type="datetime1">
              <a:rPr lang="it-IT" smtClean="0"/>
              <a:pPr>
                <a:defRPr/>
              </a:pPr>
              <a:t>08/03/2014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1A8065E-1412-6E4A-A9CB-7675145D995C}" type="slidenum">
              <a:rPr lang="it-IT"/>
              <a:pPr>
                <a:defRPr/>
              </a:pPr>
              <a:t>‹N›</a:t>
            </a:fld>
            <a:endParaRPr lang="it-IT"/>
          </a:p>
        </p:txBody>
      </p:sp>
    </p:spTree>
    <p:extLst>
      <p:ext uri="{BB962C8B-B14F-4D97-AF65-F5344CB8AC3E}">
        <p14:creationId xmlns:p14="http://schemas.microsoft.com/office/powerpoint/2010/main" xmlns="" val="15557906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36F1FB16-CD7C-42F6-8906-73D065FAFB9A}" type="datetime1">
              <a:rPr lang="it-IT"/>
              <a:pPr>
                <a:defRPr/>
              </a:pPr>
              <a:t>08/03/2014</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D6829D58-0300-47A0-902B-F193716D666C}" type="slidenum">
              <a:rPr lang="it-IT"/>
              <a:pPr>
                <a:defRPr/>
              </a:pPr>
              <a:t>‹N›</a:t>
            </a:fld>
            <a:endParaRPr lang="it-IT" dirty="0"/>
          </a:p>
        </p:txBody>
      </p:sp>
    </p:spTree>
    <p:extLst>
      <p:ext uri="{BB962C8B-B14F-4D97-AF65-F5344CB8AC3E}">
        <p14:creationId xmlns:p14="http://schemas.microsoft.com/office/powerpoint/2010/main" xmlns="" val="28709476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924BF1A-9677-4324-BAF6-A2442D9E38F2}" type="datetime1">
              <a:rPr lang="it-IT"/>
              <a:pPr>
                <a:defRPr/>
              </a:pPr>
              <a:t>08/03/2014</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2451B4B-A727-4ACF-9EDA-2AAC7E26BBE3}" type="slidenum">
              <a:rPr lang="it-IT"/>
              <a:pPr>
                <a:defRPr/>
              </a:pPr>
              <a:t>‹N›</a:t>
            </a:fld>
            <a:endParaRPr lang="it-IT" dirty="0"/>
          </a:p>
        </p:txBody>
      </p:sp>
    </p:spTree>
    <p:extLst>
      <p:ext uri="{BB962C8B-B14F-4D97-AF65-F5344CB8AC3E}">
        <p14:creationId xmlns:p14="http://schemas.microsoft.com/office/powerpoint/2010/main" xmlns="" val="3594125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04D29012-344B-4DE3-9C8C-D4FFB6D58663}" type="datetime1">
              <a:rPr lang="it-IT"/>
              <a:pPr>
                <a:defRPr/>
              </a:pPr>
              <a:t>08/03/2014</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78DFCC0B-94A4-40D4-930A-6AD5C7244032}" type="slidenum">
              <a:rPr lang="it-IT"/>
              <a:pPr>
                <a:defRPr/>
              </a:pPr>
              <a:t>‹N›</a:t>
            </a:fld>
            <a:endParaRPr lang="it-IT" dirty="0"/>
          </a:p>
        </p:txBody>
      </p:sp>
    </p:spTree>
    <p:extLst>
      <p:ext uri="{BB962C8B-B14F-4D97-AF65-F5344CB8AC3E}">
        <p14:creationId xmlns:p14="http://schemas.microsoft.com/office/powerpoint/2010/main" xmlns="" val="1037629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38CFEDEB-8AB1-4A1D-90D2-3DC5A955D744}" type="datetime1">
              <a:rPr lang="it-IT"/>
              <a:pPr>
                <a:defRPr/>
              </a:pPr>
              <a:t>08/03/2014</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416401B1-A847-4710-8732-C3F8F1FFE341}" type="slidenum">
              <a:rPr lang="it-IT"/>
              <a:pPr>
                <a:defRPr/>
              </a:pPr>
              <a:t>‹N›</a:t>
            </a:fld>
            <a:endParaRPr lang="it-IT" dirty="0"/>
          </a:p>
        </p:txBody>
      </p:sp>
    </p:spTree>
    <p:extLst>
      <p:ext uri="{BB962C8B-B14F-4D97-AF65-F5344CB8AC3E}">
        <p14:creationId xmlns:p14="http://schemas.microsoft.com/office/powerpoint/2010/main" xmlns="" val="1332047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5286B06D-9EB1-4A5B-A295-0BE66DDA69AD}" type="datetime1">
              <a:rPr lang="it-IT"/>
              <a:pPr>
                <a:defRPr/>
              </a:pPr>
              <a:t>08/03/2014</a:t>
            </a:fld>
            <a:endParaRPr lang="it-IT" dirty="0"/>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517935BF-79B3-443D-B23D-AFACC256A426}" type="slidenum">
              <a:rPr lang="it-IT"/>
              <a:pPr>
                <a:defRPr/>
              </a:pPr>
              <a:t>‹N›</a:t>
            </a:fld>
            <a:endParaRPr lang="it-IT" dirty="0"/>
          </a:p>
        </p:txBody>
      </p:sp>
    </p:spTree>
    <p:extLst>
      <p:ext uri="{BB962C8B-B14F-4D97-AF65-F5344CB8AC3E}">
        <p14:creationId xmlns:p14="http://schemas.microsoft.com/office/powerpoint/2010/main" xmlns="" val="902860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7091CAAD-48F7-4A93-B3CC-ED492637E9F8}" type="datetime1">
              <a:rPr lang="it-IT"/>
              <a:pPr>
                <a:defRPr/>
              </a:pPr>
              <a:t>08/03/2014</a:t>
            </a:fld>
            <a:endParaRPr lang="it-IT" dirty="0"/>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FEB62A71-DA74-41FE-A579-E3507F5D000C}" type="slidenum">
              <a:rPr lang="it-IT"/>
              <a:pPr>
                <a:defRPr/>
              </a:pPr>
              <a:t>‹N›</a:t>
            </a:fld>
            <a:endParaRPr lang="it-IT" dirty="0"/>
          </a:p>
        </p:txBody>
      </p:sp>
    </p:spTree>
    <p:extLst>
      <p:ext uri="{BB962C8B-B14F-4D97-AF65-F5344CB8AC3E}">
        <p14:creationId xmlns:p14="http://schemas.microsoft.com/office/powerpoint/2010/main" xmlns="" val="4619334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4F55B922-75BD-43CC-A7D0-F5ECAF8DD9A3}" type="datetime1">
              <a:rPr lang="it-IT"/>
              <a:pPr>
                <a:defRPr/>
              </a:pPr>
              <a:t>08/03/2014</a:t>
            </a:fld>
            <a:endParaRPr lang="it-IT" dirty="0"/>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4F929D3C-0C39-4841-9417-9B65E5651469}" type="slidenum">
              <a:rPr lang="it-IT"/>
              <a:pPr>
                <a:defRPr/>
              </a:pPr>
              <a:t>‹N›</a:t>
            </a:fld>
            <a:endParaRPr lang="it-IT" dirty="0"/>
          </a:p>
        </p:txBody>
      </p:sp>
    </p:spTree>
    <p:extLst>
      <p:ext uri="{BB962C8B-B14F-4D97-AF65-F5344CB8AC3E}">
        <p14:creationId xmlns:p14="http://schemas.microsoft.com/office/powerpoint/2010/main" xmlns="" val="55713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5579061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21DD5BE6-DB43-433D-94AD-5D19D99A7BBA}" type="datetime1">
              <a:rPr lang="it-IT"/>
              <a:pPr>
                <a:defRPr/>
              </a:pPr>
              <a:t>08/03/2014</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E8B89D05-BA93-490A-8CB0-F7DAB0966738}" type="slidenum">
              <a:rPr lang="it-IT"/>
              <a:pPr>
                <a:defRPr/>
              </a:pPr>
              <a:t>‹N›</a:t>
            </a:fld>
            <a:endParaRPr lang="it-IT" dirty="0"/>
          </a:p>
        </p:txBody>
      </p:sp>
    </p:spTree>
    <p:extLst>
      <p:ext uri="{BB962C8B-B14F-4D97-AF65-F5344CB8AC3E}">
        <p14:creationId xmlns:p14="http://schemas.microsoft.com/office/powerpoint/2010/main" xmlns="" val="19208684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it-IT" noProof="0" dirty="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36CDB14-8D26-4D8F-ADA3-BE512EEB571C}" type="datetime1">
              <a:rPr lang="it-IT"/>
              <a:pPr>
                <a:defRPr/>
              </a:pPr>
              <a:t>08/03/2014</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E7445DA-E10C-4B10-967D-D799B5FCAAC0}" type="slidenum">
              <a:rPr lang="it-IT"/>
              <a:pPr>
                <a:defRPr/>
              </a:pPr>
              <a:t>‹N›</a:t>
            </a:fld>
            <a:endParaRPr lang="it-IT" dirty="0"/>
          </a:p>
        </p:txBody>
      </p:sp>
    </p:spTree>
    <p:extLst>
      <p:ext uri="{BB962C8B-B14F-4D97-AF65-F5344CB8AC3E}">
        <p14:creationId xmlns:p14="http://schemas.microsoft.com/office/powerpoint/2010/main" xmlns="" val="1036793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658E3A9C-FAD0-4D33-AF6D-4470B38954DD}" type="datetime1">
              <a:rPr lang="it-IT"/>
              <a:pPr>
                <a:defRPr/>
              </a:pPr>
              <a:t>08/03/2014</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48FDA565-5948-4527-9C37-B1B711C11180}" type="slidenum">
              <a:rPr lang="it-IT"/>
              <a:pPr>
                <a:defRPr/>
              </a:pPr>
              <a:t>‹N›</a:t>
            </a:fld>
            <a:endParaRPr lang="it-IT" dirty="0"/>
          </a:p>
        </p:txBody>
      </p:sp>
    </p:spTree>
    <p:extLst>
      <p:ext uri="{BB962C8B-B14F-4D97-AF65-F5344CB8AC3E}">
        <p14:creationId xmlns:p14="http://schemas.microsoft.com/office/powerpoint/2010/main" xmlns="" val="1199886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1AAE06D-AE0C-4F82-91A1-772441BB7D2C}" type="datetime1">
              <a:rPr lang="it-IT"/>
              <a:pPr>
                <a:defRPr/>
              </a:pPr>
              <a:t>08/03/2014</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7CD315AA-2FB5-476F-9303-7037169044A6}" type="slidenum">
              <a:rPr lang="it-IT"/>
              <a:pPr>
                <a:defRPr/>
              </a:pPr>
              <a:t>‹N›</a:t>
            </a:fld>
            <a:endParaRPr lang="it-IT" dirty="0"/>
          </a:p>
        </p:txBody>
      </p:sp>
    </p:spTree>
    <p:extLst>
      <p:ext uri="{BB962C8B-B14F-4D97-AF65-F5344CB8AC3E}">
        <p14:creationId xmlns:p14="http://schemas.microsoft.com/office/powerpoint/2010/main" xmlns="" val="2505850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2D588469-4133-4F06-8A34-668491BBA7F0}" type="datetime1">
              <a:rPr lang="it-IT" smtClean="0"/>
              <a:pPr>
                <a:defRPr/>
              </a:pPr>
              <a:t>08/03/2014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66AB1EE-5E55-EB45-BF60-C8AF6D83E61C}" type="slidenum">
              <a:rPr lang="it-IT" smtClean="0"/>
              <a:pPr>
                <a:defRPr/>
              </a:pPr>
              <a:t>‹N›</a:t>
            </a:fld>
            <a:endParaRPr lang="it-IT"/>
          </a:p>
        </p:txBody>
      </p:sp>
    </p:spTree>
    <p:extLst>
      <p:ext uri="{BB962C8B-B14F-4D97-AF65-F5344CB8AC3E}">
        <p14:creationId xmlns:p14="http://schemas.microsoft.com/office/powerpoint/2010/main" xmlns="" val="328135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C2FFE3FC-7A27-4EBD-95A6-10ED84D27A5B}" type="datetime1">
              <a:rPr lang="it-IT" smtClean="0"/>
              <a:pPr>
                <a:defRPr/>
              </a:pPr>
              <a:t>08/03/2014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613B04FD-F874-8448-9AA4-D9664735B5F8}" type="slidenum">
              <a:rPr lang="it-IT" smtClean="0"/>
              <a:pPr>
                <a:defRPr/>
              </a:pPr>
              <a:t>‹N›</a:t>
            </a:fld>
            <a:endParaRPr lang="it-IT"/>
          </a:p>
        </p:txBody>
      </p:sp>
    </p:spTree>
    <p:extLst>
      <p:ext uri="{BB962C8B-B14F-4D97-AF65-F5344CB8AC3E}">
        <p14:creationId xmlns:p14="http://schemas.microsoft.com/office/powerpoint/2010/main" xmlns="" val="632587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01517BAD-1CCE-4825-BB8B-423BBCA07636}" type="datetime1">
              <a:rPr lang="it-IT" smtClean="0"/>
              <a:pPr>
                <a:defRPr/>
              </a:pPr>
              <a:t>08/03/2014</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461BA353-56F0-DB4C-B465-0F15ADB8A11F}" type="slidenum">
              <a:rPr lang="it-IT" smtClean="0"/>
              <a:pPr>
                <a:defRPr/>
              </a:pPr>
              <a:t>‹N›</a:t>
            </a:fld>
            <a:endParaRPr lang="it-IT"/>
          </a:p>
        </p:txBody>
      </p:sp>
    </p:spTree>
    <p:extLst>
      <p:ext uri="{BB962C8B-B14F-4D97-AF65-F5344CB8AC3E}">
        <p14:creationId xmlns:p14="http://schemas.microsoft.com/office/powerpoint/2010/main" xmlns="" val="96173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07EF5231-0159-4A99-9423-68C60F56C9F0}" type="datetime1">
              <a:rPr lang="it-IT" smtClean="0"/>
              <a:pPr>
                <a:defRPr/>
              </a:pPr>
              <a:t>08/03/2014</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7018100A-8BF4-074B-80EF-9B653B57B1E7}" type="slidenum">
              <a:rPr lang="it-IT" smtClean="0"/>
              <a:pPr>
                <a:defRPr/>
              </a:pPr>
              <a:t>‹N›</a:t>
            </a:fld>
            <a:endParaRPr lang="it-IT"/>
          </a:p>
        </p:txBody>
      </p:sp>
    </p:spTree>
    <p:extLst>
      <p:ext uri="{BB962C8B-B14F-4D97-AF65-F5344CB8AC3E}">
        <p14:creationId xmlns:p14="http://schemas.microsoft.com/office/powerpoint/2010/main" xmlns="" val="4157168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42E59818-C885-4674-8A2D-10A333DB065B}" type="datetime1">
              <a:rPr lang="it-IT" smtClean="0"/>
              <a:pPr>
                <a:defRPr/>
              </a:pPr>
              <a:t>08/03/2014</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49D3D66D-330D-684B-9103-107F03E4171B}" type="slidenum">
              <a:rPr lang="it-IT" smtClean="0"/>
              <a:pPr>
                <a:defRPr/>
              </a:pPr>
              <a:t>‹N›</a:t>
            </a:fld>
            <a:endParaRPr lang="it-IT"/>
          </a:p>
        </p:txBody>
      </p:sp>
    </p:spTree>
    <p:extLst>
      <p:ext uri="{BB962C8B-B14F-4D97-AF65-F5344CB8AC3E}">
        <p14:creationId xmlns:p14="http://schemas.microsoft.com/office/powerpoint/2010/main" xmlns="" val="106243064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F13929B3-A9DC-4DDD-98BC-BC437FFD88D6}" type="datetime1">
              <a:rPr lang="it-IT" smtClean="0"/>
              <a:pPr>
                <a:defRPr/>
              </a:pPr>
              <a:t>08/03/2014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4C783F8D-3A9A-9848-B5AE-556C1CEF8D78}" type="slidenum">
              <a:rPr lang="it-IT" smtClean="0"/>
              <a:pPr>
                <a:defRPr/>
              </a:pPr>
              <a:t>‹N›</a:t>
            </a:fld>
            <a:endParaRPr lang="it-IT"/>
          </a:p>
        </p:txBody>
      </p:sp>
    </p:spTree>
    <p:extLst>
      <p:ext uri="{BB962C8B-B14F-4D97-AF65-F5344CB8AC3E}">
        <p14:creationId xmlns:p14="http://schemas.microsoft.com/office/powerpoint/2010/main" xmlns="" val="2366937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E62DCD1E-BAF0-4F3F-86DE-4924C286C883}" type="datetime1">
              <a:rPr lang="it-IT" smtClean="0"/>
              <a:pPr>
                <a:defRPr/>
              </a:pPr>
              <a:t>08/03/2014</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B37A1D5D-6BA1-BD45-B770-0C9472E7FD02}" type="slidenum">
              <a:rPr lang="it-IT" smtClean="0"/>
              <a:pPr>
                <a:defRPr/>
              </a:pPr>
              <a:t>‹N›</a:t>
            </a:fld>
            <a:endParaRPr lang="it-IT"/>
          </a:p>
        </p:txBody>
      </p:sp>
    </p:spTree>
    <p:extLst>
      <p:ext uri="{BB962C8B-B14F-4D97-AF65-F5344CB8AC3E}">
        <p14:creationId xmlns:p14="http://schemas.microsoft.com/office/powerpoint/2010/main" xmlns="" val="687631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charset="0"/>
              </a:defRPr>
            </a:lvl1pPr>
          </a:lstStyle>
          <a:p>
            <a:pPr>
              <a:defRPr/>
            </a:pPr>
            <a:fld id="{D287F26F-5174-469D-BE67-1C453C26EFBB}" type="datetime1">
              <a:rPr lang="it-IT" smtClean="0"/>
              <a:pPr>
                <a:defRPr/>
              </a:pPr>
              <a:t>08/03/2014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charset="0"/>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charset="0"/>
              </a:defRPr>
            </a:lvl1pPr>
          </a:lstStyle>
          <a:p>
            <a:pPr>
              <a:defRPr/>
            </a:pPr>
            <a:fld id="{3A478051-A1E9-664C-A6CC-4B5A8167D910}" type="slidenum">
              <a:rPr lang="it-IT" smtClean="0"/>
              <a:pPr>
                <a:defRPr/>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smtClean="0"/>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ea typeface="ＭＳ Ｐゴシック" charset="0"/>
                <a:cs typeface="ＭＳ Ｐゴシック" charset="0"/>
              </a:defRPr>
            </a:lvl1pPr>
          </a:lstStyle>
          <a:p>
            <a:pPr>
              <a:defRPr/>
            </a:pPr>
            <a:fld id="{05F56E06-9EC7-4559-AD7A-A8F499A1DEE6}" type="datetime1">
              <a:rPr lang="it-IT"/>
              <a:pPr>
                <a:defRPr/>
              </a:pPr>
              <a:t>08/03/2014</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ea typeface="ＭＳ Ｐゴシック" charset="0"/>
                <a:cs typeface="ＭＳ Ｐゴシック" charset="0"/>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ea typeface="ＭＳ Ｐゴシック" charset="0"/>
                <a:cs typeface="ＭＳ Ｐゴシック" charset="0"/>
              </a:defRPr>
            </a:lvl1pPr>
          </a:lstStyle>
          <a:p>
            <a:pPr>
              <a:defRPr/>
            </a:pPr>
            <a:fld id="{E7C78546-5FFC-47A1-A2C7-096DB430DE16}" type="slidenum">
              <a:rPr lang="it-IT"/>
              <a:pPr>
                <a:defRPr/>
              </a:pPr>
              <a:t>‹N›</a:t>
            </a:fld>
            <a:endParaRPr lang="it-IT" dirty="0"/>
          </a:p>
        </p:txBody>
      </p:sp>
    </p:spTree>
    <p:extLst>
      <p:ext uri="{BB962C8B-B14F-4D97-AF65-F5344CB8AC3E}">
        <p14:creationId xmlns:p14="http://schemas.microsoft.com/office/powerpoint/2010/main" xmlns="" val="418637975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charset="0"/>
          <a:cs typeface="ＭＳ Ｐゴシック"/>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charset="0"/>
          <a:cs typeface="ＭＳ Ｐゴシック"/>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charset="0"/>
          <a:cs typeface="ＭＳ Ｐゴシック"/>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charset="0"/>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Text Box 22"/>
          <p:cNvSpPr txBox="1">
            <a:spLocks noChangeArrowheads="1"/>
          </p:cNvSpPr>
          <p:nvPr/>
        </p:nvSpPr>
        <p:spPr bwMode="auto">
          <a:xfrm>
            <a:off x="395536" y="1852613"/>
            <a:ext cx="8602414" cy="5854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2075" tIns="46038" rIns="92075" bIns="46038">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buFont typeface="Wingdings" charset="0"/>
              <a:buNone/>
            </a:pPr>
            <a:r>
              <a:rPr lang="it-IT" sz="3200" dirty="0" smtClean="0">
                <a:solidFill>
                  <a:srgbClr val="364D47"/>
                </a:solidFill>
                <a:latin typeface="Rotis Semi Sans Std 75 Extra Bo" charset="0"/>
              </a:rPr>
              <a:t>LE NOVITA’ DEL BILANCIO 2013</a:t>
            </a:r>
          </a:p>
        </p:txBody>
      </p:sp>
      <p:sp>
        <p:nvSpPr>
          <p:cNvPr id="13315" name="Text Box 30"/>
          <p:cNvSpPr txBox="1">
            <a:spLocks noChangeArrowheads="1"/>
          </p:cNvSpPr>
          <p:nvPr/>
        </p:nvSpPr>
        <p:spPr bwMode="auto">
          <a:xfrm>
            <a:off x="76200" y="3867150"/>
            <a:ext cx="8964613" cy="708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buFont typeface="Wingdings" charset="0"/>
              <a:buNone/>
            </a:pPr>
            <a:r>
              <a:rPr lang="it-IT" sz="2000" dirty="0" smtClean="0">
                <a:solidFill>
                  <a:srgbClr val="7F7F7F"/>
                </a:solidFill>
                <a:latin typeface="Rotis Semi Sans Std 55 Regular" charset="0"/>
              </a:rPr>
              <a:t> Alain Devalle </a:t>
            </a:r>
          </a:p>
          <a:p>
            <a:pPr algn="ctr" eaLnBrk="1" hangingPunct="1">
              <a:buFont typeface="Wingdings" charset="0"/>
              <a:buNone/>
            </a:pPr>
            <a:r>
              <a:rPr lang="it-IT" sz="2000" dirty="0" smtClean="0">
                <a:solidFill>
                  <a:srgbClr val="7F7F7F"/>
                </a:solidFill>
                <a:latin typeface="Rotis Semi Sans Std 55 Regular" charset="0"/>
              </a:rPr>
              <a:t>Università di Torino – Ordine di Torino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ttangolo 1"/>
          <p:cNvSpPr>
            <a:spLocks noChangeArrowheads="1"/>
          </p:cNvSpPr>
          <p:nvPr/>
        </p:nvSpPr>
        <p:spPr bwMode="auto">
          <a:xfrm>
            <a:off x="333375" y="908050"/>
            <a:ext cx="8353425" cy="1077913"/>
          </a:xfrm>
          <a:prstGeom prst="rect">
            <a:avLst/>
          </a:prstGeom>
          <a:noFill/>
          <a:ln w="9525">
            <a:noFill/>
            <a:miter lim="800000"/>
            <a:headEnd/>
            <a:tailEnd/>
          </a:ln>
        </p:spPr>
        <p:txBody>
          <a:bodyPr>
            <a:spAutoFit/>
          </a:bodyPr>
          <a:lstStyle/>
          <a:p>
            <a:pPr algn="ctr"/>
            <a:endParaRPr lang="it-IT" sz="3200"/>
          </a:p>
          <a:p>
            <a:pPr algn="ctr"/>
            <a:endParaRPr lang="it-IT" sz="3200"/>
          </a:p>
        </p:txBody>
      </p:sp>
      <p:sp>
        <p:nvSpPr>
          <p:cNvPr id="81923" name="Rettangolo 5"/>
          <p:cNvSpPr>
            <a:spLocks noChangeArrowheads="1"/>
          </p:cNvSpPr>
          <p:nvPr/>
        </p:nvSpPr>
        <p:spPr bwMode="auto">
          <a:xfrm>
            <a:off x="611188" y="1700213"/>
            <a:ext cx="7705725" cy="3477875"/>
          </a:xfrm>
          <a:prstGeom prst="rect">
            <a:avLst/>
          </a:prstGeom>
          <a:noFill/>
          <a:ln w="9525">
            <a:noFill/>
            <a:miter lim="800000"/>
            <a:headEnd/>
            <a:tailEnd/>
          </a:ln>
        </p:spPr>
        <p:txBody>
          <a:bodyPr>
            <a:spAutoFit/>
          </a:bodyPr>
          <a:lstStyle/>
          <a:p>
            <a:pPr algn="just"/>
            <a:r>
              <a:rPr lang="it-IT" sz="2000" dirty="0"/>
              <a:t>La perdita su crediti può considerarsi </a:t>
            </a:r>
            <a:r>
              <a:rPr lang="it-IT" sz="2000" b="1" dirty="0"/>
              <a:t>definitiva</a:t>
            </a:r>
            <a:r>
              <a:rPr lang="it-IT" sz="2000" dirty="0"/>
              <a:t>, senza onere di dimostrazione degli elementi certi e precisi (di cui all’art. 101, co. 5, del TUIR), in tutti i casi di </a:t>
            </a:r>
            <a:endParaRPr lang="it-IT" sz="2000" dirty="0" smtClean="0"/>
          </a:p>
          <a:p>
            <a:pPr algn="just"/>
            <a:endParaRPr lang="it-IT" sz="2000" dirty="0" smtClean="0"/>
          </a:p>
          <a:p>
            <a:pPr algn="just"/>
            <a:endParaRPr lang="it-IT" sz="2000" dirty="0"/>
          </a:p>
          <a:p>
            <a:pPr algn="ctr"/>
            <a:r>
              <a:rPr lang="it-IT" sz="2000" dirty="0" smtClean="0"/>
              <a:t>“</a:t>
            </a:r>
            <a:r>
              <a:rPr lang="it-IT" sz="2000" i="1" dirty="0"/>
              <a:t>cancellazione dei crediti dal bilancio operata </a:t>
            </a:r>
            <a:r>
              <a:rPr lang="it-IT" sz="2000" b="1" i="1" u="sng" dirty="0" smtClean="0"/>
              <a:t>IN APPLICAZIONE DEI PRINCIPI CONTABILI</a:t>
            </a:r>
            <a:r>
              <a:rPr lang="it-IT" sz="2000" dirty="0" smtClean="0"/>
              <a:t>”</a:t>
            </a:r>
            <a:endParaRPr lang="it-IT" sz="2000" dirty="0"/>
          </a:p>
          <a:p>
            <a:pPr algn="just"/>
            <a:endParaRPr lang="it-IT" sz="2000" dirty="0"/>
          </a:p>
          <a:p>
            <a:pPr algn="just"/>
            <a:r>
              <a:rPr lang="it-IT" sz="2000" dirty="0"/>
              <a:t>Assumono rilievo gli eventi realizzativi, con effetti estintivi dei crediti, di carattere “giuridico”, che determinano la cancellazione degli stessi dal bilancio</a:t>
            </a:r>
          </a:p>
        </p:txBody>
      </p:sp>
      <p:sp>
        <p:nvSpPr>
          <p:cNvPr id="81924" name="Segnaposto numero diapositiva 6"/>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FBA0841-7C23-4C56-9AD8-2CAF3279016F}" type="slidenum">
              <a:rPr lang="it-IT" sz="1000">
                <a:solidFill>
                  <a:srgbClr val="898989"/>
                </a:solidFill>
              </a:rPr>
              <a:pPr algn="r"/>
              <a:t>10</a:t>
            </a:fld>
            <a:endParaRPr lang="it-IT" sz="1000">
              <a:solidFill>
                <a:srgbClr val="898989"/>
              </a:solidFill>
            </a:endParaRPr>
          </a:p>
        </p:txBody>
      </p:sp>
      <p:sp>
        <p:nvSpPr>
          <p:cNvPr id="81925" name="Rectangle 1026"/>
          <p:cNvSpPr>
            <a:spLocks noChangeArrowheads="1"/>
          </p:cNvSpPr>
          <p:nvPr/>
        </p:nvSpPr>
        <p:spPr bwMode="auto">
          <a:xfrm>
            <a:off x="0" y="115888"/>
            <a:ext cx="8316913" cy="360362"/>
          </a:xfrm>
          <a:prstGeom prst="rect">
            <a:avLst/>
          </a:prstGeom>
          <a:noFill/>
          <a:ln w="9525">
            <a:noFill/>
            <a:miter lim="800000"/>
            <a:headEnd/>
            <a:tailEnd/>
          </a:ln>
        </p:spPr>
        <p:txBody>
          <a:bodyPr anchor="ctr"/>
          <a:lstStyle/>
          <a:p>
            <a:r>
              <a:rPr lang="en-GB" sz="2000">
                <a:solidFill>
                  <a:srgbClr val="7F7F7F"/>
                </a:solidFill>
                <a:latin typeface="Rotis Semi Sans Std 65 Bold"/>
              </a:rPr>
              <a:t>PERDITE SU CREDITI</a:t>
            </a:r>
          </a:p>
        </p:txBody>
      </p:sp>
      <p:sp>
        <p:nvSpPr>
          <p:cNvPr id="81926" name="Text Box 1027"/>
          <p:cNvSpPr txBox="1">
            <a:spLocks noChangeArrowheads="1"/>
          </p:cNvSpPr>
          <p:nvPr/>
        </p:nvSpPr>
        <p:spPr bwMode="auto">
          <a:xfrm>
            <a:off x="611188" y="692150"/>
            <a:ext cx="7705725" cy="754063"/>
          </a:xfrm>
          <a:prstGeom prst="rect">
            <a:avLst/>
          </a:prstGeom>
          <a:noFill/>
          <a:ln w="9525">
            <a:noFill/>
            <a:miter lim="800000"/>
            <a:headEnd/>
            <a:tailEnd/>
          </a:ln>
        </p:spPr>
        <p:txBody>
          <a:bodyPr anchor="ctr"/>
          <a:lstStyle/>
          <a:p>
            <a:pPr algn="ctr">
              <a:spcBef>
                <a:spcPct val="50000"/>
              </a:spcBef>
            </a:pPr>
            <a:r>
              <a:rPr lang="it-IT" sz="2400">
                <a:solidFill>
                  <a:srgbClr val="364D47"/>
                </a:solidFill>
                <a:ea typeface="ＭＳ Ｐゴシック" pitchFamily="34" charset="-128"/>
              </a:rPr>
              <a:t>NOVITÀ DELLA DI LEGGE STABILITÀ 2014</a:t>
            </a:r>
          </a:p>
        </p:txBody>
      </p:sp>
      <p:sp>
        <p:nvSpPr>
          <p:cNvPr id="2" name="Rettangolo 1"/>
          <p:cNvSpPr/>
          <p:nvPr/>
        </p:nvSpPr>
        <p:spPr>
          <a:xfrm>
            <a:off x="611187" y="5570656"/>
            <a:ext cx="7705725" cy="738664"/>
          </a:xfrm>
          <a:prstGeom prst="rect">
            <a:avLst/>
          </a:prstGeom>
          <a:ln>
            <a:solidFill>
              <a:schemeClr val="accent1"/>
            </a:solidFill>
          </a:ln>
        </p:spPr>
        <p:txBody>
          <a:bodyPr wrap="square">
            <a:spAutoFit/>
          </a:bodyPr>
          <a:lstStyle/>
          <a:p>
            <a:pPr algn="ctr"/>
            <a:r>
              <a:rPr lang="it-IT" sz="1400" dirty="0"/>
              <a:t>Resta fermo il potere dell’A.F. di sindacare l’elusività dell’operazione, ai sensi dell’art. 37-</a:t>
            </a:r>
            <a:r>
              <a:rPr lang="it-IT" sz="1400" i="1" dirty="0"/>
              <a:t>bis</a:t>
            </a:r>
            <a:r>
              <a:rPr lang="it-IT" sz="1400" dirty="0"/>
              <a:t> del DPR 600/73, nonché l’inerenza in presenza di un’operazione antieconomica che dissimuli un atto di liberalità (principio già affermato nella C.M. n. 26/E/2013)</a:t>
            </a:r>
          </a:p>
        </p:txBody>
      </p:sp>
      <p:sp>
        <p:nvSpPr>
          <p:cNvPr id="3" name="Freccia in giù 2"/>
          <p:cNvSpPr/>
          <p:nvPr/>
        </p:nvSpPr>
        <p:spPr>
          <a:xfrm>
            <a:off x="3779912" y="2780928"/>
            <a:ext cx="1080120"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59374528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fill="hold"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it-IT" altLang="it-IT" smtClean="0"/>
              <a:t>Contenuto dello Stato Patrimoniale</a:t>
            </a:r>
          </a:p>
        </p:txBody>
      </p:sp>
      <p:sp>
        <p:nvSpPr>
          <p:cNvPr id="17411" name="Rectangle 3"/>
          <p:cNvSpPr>
            <a:spLocks noGrp="1" noChangeArrowheads="1"/>
          </p:cNvSpPr>
          <p:nvPr>
            <p:ph idx="1"/>
          </p:nvPr>
        </p:nvSpPr>
        <p:spPr/>
        <p:txBody>
          <a:bodyPr/>
          <a:lstStyle/>
          <a:p>
            <a:pPr algn="just">
              <a:lnSpc>
                <a:spcPct val="90000"/>
              </a:lnSpc>
            </a:pPr>
            <a:r>
              <a:rPr lang="it-IT" altLang="it-IT" sz="2800" smtClean="0"/>
              <a:t>B.1 Fondi di quiescenza e obblighi simili</a:t>
            </a:r>
          </a:p>
          <a:p>
            <a:pPr lvl="1" algn="just">
              <a:lnSpc>
                <a:spcPct val="90000"/>
              </a:lnSpc>
              <a:buFont typeface="Wingdings" pitchFamily="2" charset="2"/>
              <a:buChar char="ü"/>
            </a:pPr>
            <a:r>
              <a:rPr lang="it-IT" altLang="it-IT" sz="2400" smtClean="0"/>
              <a:t>Fondi pensione</a:t>
            </a:r>
          </a:p>
          <a:p>
            <a:pPr lvl="1" algn="just">
              <a:lnSpc>
                <a:spcPct val="90000"/>
              </a:lnSpc>
              <a:buFont typeface="Wingdings" pitchFamily="2" charset="2"/>
              <a:buChar char="ü"/>
            </a:pPr>
            <a:r>
              <a:rPr lang="it-IT" altLang="it-IT" sz="2400" smtClean="0"/>
              <a:t>Fondi per indennità di cessazione di rapporti di collaborazione </a:t>
            </a:r>
          </a:p>
          <a:p>
            <a:pPr lvl="1" algn="just">
              <a:lnSpc>
                <a:spcPct val="90000"/>
              </a:lnSpc>
              <a:buFont typeface="Wingdings" pitchFamily="2" charset="2"/>
              <a:buChar char="ü"/>
            </a:pPr>
            <a:r>
              <a:rPr lang="it-IT" altLang="it-IT" sz="2400" smtClean="0"/>
              <a:t>Fondi per indennità di cessazione di rapporti di agenzia, rappresentanza, ecc.</a:t>
            </a:r>
          </a:p>
          <a:p>
            <a:pPr lvl="1" algn="just">
              <a:lnSpc>
                <a:spcPct val="90000"/>
              </a:lnSpc>
              <a:buFont typeface="Wingdings" pitchFamily="2" charset="2"/>
              <a:buChar char="ü"/>
            </a:pPr>
            <a:r>
              <a:rPr lang="it-IT" altLang="it-IT" sz="2400" smtClean="0"/>
              <a:t>Fondi per indennità suppletiva di clientela</a:t>
            </a:r>
          </a:p>
          <a:p>
            <a:pPr algn="just">
              <a:lnSpc>
                <a:spcPct val="90000"/>
              </a:lnSpc>
            </a:pPr>
            <a:r>
              <a:rPr lang="it-IT" altLang="it-IT" sz="2800" smtClean="0"/>
              <a:t>B.2 Fondi per imposte</a:t>
            </a:r>
          </a:p>
          <a:p>
            <a:pPr lvl="1" algn="just">
              <a:lnSpc>
                <a:spcPct val="90000"/>
              </a:lnSpc>
              <a:buFont typeface="Wingdings" pitchFamily="2" charset="2"/>
              <a:buChar char="ü"/>
            </a:pPr>
            <a:r>
              <a:rPr lang="it-IT" altLang="it-IT" sz="2400" smtClean="0"/>
              <a:t>Passività per imposte probabili derivanti da contenziosi</a:t>
            </a:r>
          </a:p>
          <a:p>
            <a:pPr lvl="1" algn="just">
              <a:lnSpc>
                <a:spcPct val="90000"/>
              </a:lnSpc>
              <a:buFont typeface="Wingdings" pitchFamily="2" charset="2"/>
              <a:buChar char="ü"/>
            </a:pPr>
            <a:r>
              <a:rPr lang="it-IT" altLang="it-IT" sz="2400" smtClean="0"/>
              <a:t>Fondo imposte differite</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95100059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it-IT" altLang="it-IT" smtClean="0"/>
              <a:t>Contenuto dello Stato Patrimoniale</a:t>
            </a:r>
          </a:p>
        </p:txBody>
      </p:sp>
      <p:sp>
        <p:nvSpPr>
          <p:cNvPr id="18435" name="Rectangle 3"/>
          <p:cNvSpPr>
            <a:spLocks noGrp="1" noChangeArrowheads="1"/>
          </p:cNvSpPr>
          <p:nvPr>
            <p:ph idx="1"/>
          </p:nvPr>
        </p:nvSpPr>
        <p:spPr>
          <a:xfrm>
            <a:off x="457200" y="1484313"/>
            <a:ext cx="8229600" cy="4525962"/>
          </a:xfrm>
        </p:spPr>
        <p:txBody>
          <a:bodyPr/>
          <a:lstStyle/>
          <a:p>
            <a:pPr>
              <a:lnSpc>
                <a:spcPct val="90000"/>
              </a:lnSpc>
            </a:pPr>
            <a:r>
              <a:rPr lang="it-IT" altLang="it-IT" sz="2800" smtClean="0"/>
              <a:t>B.3 Altri</a:t>
            </a:r>
          </a:p>
          <a:p>
            <a:pPr lvl="1">
              <a:lnSpc>
                <a:spcPct val="90000"/>
              </a:lnSpc>
              <a:buFont typeface="Wingdings" pitchFamily="2" charset="2"/>
              <a:buChar char="ü"/>
            </a:pPr>
            <a:r>
              <a:rPr lang="it-IT" altLang="it-IT" sz="2400" smtClean="0"/>
              <a:t>Fondo garanzia prodotti</a:t>
            </a:r>
          </a:p>
          <a:p>
            <a:pPr lvl="1">
              <a:lnSpc>
                <a:spcPct val="90000"/>
              </a:lnSpc>
              <a:buFont typeface="Wingdings" pitchFamily="2" charset="2"/>
              <a:buChar char="ü"/>
            </a:pPr>
            <a:r>
              <a:rPr lang="it-IT" altLang="it-IT" sz="2400" smtClean="0"/>
              <a:t>Fondo manutenzione ciclica</a:t>
            </a:r>
          </a:p>
          <a:p>
            <a:pPr lvl="1">
              <a:lnSpc>
                <a:spcPct val="90000"/>
              </a:lnSpc>
              <a:buFont typeface="Wingdings" pitchFamily="2" charset="2"/>
              <a:buChar char="ü"/>
            </a:pPr>
            <a:r>
              <a:rPr lang="it-IT" altLang="it-IT" sz="2400" smtClean="0"/>
              <a:t>Fondo per buoni sconto e concorsi a premio</a:t>
            </a:r>
          </a:p>
          <a:p>
            <a:pPr lvl="1">
              <a:lnSpc>
                <a:spcPct val="90000"/>
              </a:lnSpc>
              <a:buFont typeface="Wingdings" pitchFamily="2" charset="2"/>
              <a:buChar char="ü"/>
            </a:pPr>
            <a:r>
              <a:rPr lang="it-IT" altLang="it-IT" sz="2400" smtClean="0"/>
              <a:t>Fondo manutenzione e ripristino beni gratuitamente devolvibili</a:t>
            </a:r>
          </a:p>
          <a:p>
            <a:pPr lvl="1">
              <a:lnSpc>
                <a:spcPct val="90000"/>
              </a:lnSpc>
              <a:buFont typeface="Wingdings" pitchFamily="2" charset="2"/>
              <a:buChar char="ü"/>
            </a:pPr>
            <a:r>
              <a:rPr lang="it-IT" altLang="it-IT" sz="2400" smtClean="0"/>
              <a:t>Fondo per costi per lavori su commessa</a:t>
            </a:r>
          </a:p>
          <a:p>
            <a:pPr lvl="1">
              <a:lnSpc>
                <a:spcPct val="90000"/>
              </a:lnSpc>
              <a:buFont typeface="Wingdings" pitchFamily="2" charset="2"/>
              <a:buChar char="ü"/>
            </a:pPr>
            <a:r>
              <a:rPr lang="it-IT" altLang="it-IT" sz="2400" smtClean="0"/>
              <a:t>Fondo per copertura perdite di società partecipate</a:t>
            </a:r>
          </a:p>
          <a:p>
            <a:pPr lvl="1">
              <a:lnSpc>
                <a:spcPct val="90000"/>
              </a:lnSpc>
              <a:buFont typeface="Wingdings" pitchFamily="2" charset="2"/>
              <a:buChar char="ü"/>
            </a:pPr>
            <a:r>
              <a:rPr lang="it-IT" altLang="it-IT" sz="2400" smtClean="0"/>
              <a:t>Fondo recupero ambientale</a:t>
            </a:r>
          </a:p>
          <a:p>
            <a:pPr lvl="1">
              <a:lnSpc>
                <a:spcPct val="90000"/>
              </a:lnSpc>
              <a:buFont typeface="Wingdings" pitchFamily="2" charset="2"/>
              <a:buChar char="ü"/>
            </a:pPr>
            <a:r>
              <a:rPr lang="it-IT" altLang="it-IT" sz="2400" smtClean="0"/>
              <a:t>Fondi per prepensionamenti e ristrutturazioni aziendali</a:t>
            </a:r>
          </a:p>
          <a:p>
            <a:pPr lvl="1">
              <a:lnSpc>
                <a:spcPct val="90000"/>
              </a:lnSpc>
              <a:buFont typeface="Wingdings" pitchFamily="2" charset="2"/>
              <a:buChar char="ü"/>
            </a:pPr>
            <a:r>
              <a:rPr lang="it-IT" altLang="it-IT" smtClean="0"/>
              <a:t>Fondo per ripristino beni in affitto</a:t>
            </a:r>
          </a:p>
          <a:p>
            <a:pPr lvl="1">
              <a:lnSpc>
                <a:spcPct val="90000"/>
              </a:lnSpc>
              <a:buFont typeface="Wingdings" pitchFamily="2" charset="2"/>
              <a:buChar char="ü"/>
            </a:pPr>
            <a:r>
              <a:rPr lang="it-IT" altLang="it-IT" b="1" smtClean="0"/>
              <a:t>Fondi per rischi su derivati di negoziazione</a:t>
            </a:r>
          </a:p>
          <a:p>
            <a:pPr lvl="1">
              <a:lnSpc>
                <a:spcPct val="90000"/>
              </a:lnSpc>
              <a:buFont typeface="Wingdings" pitchFamily="2" charset="2"/>
              <a:buChar char="ü"/>
            </a:pPr>
            <a:endParaRPr lang="it-IT" altLang="it-IT" sz="2400"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60074242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1"/>
          <p:cNvSpPr>
            <a:spLocks noGrp="1"/>
          </p:cNvSpPr>
          <p:nvPr>
            <p:ph type="title"/>
          </p:nvPr>
        </p:nvSpPr>
        <p:spPr/>
        <p:txBody>
          <a:bodyPr/>
          <a:lstStyle/>
          <a:p>
            <a:pPr eaLnBrk="1" hangingPunct="1"/>
            <a:r>
              <a:rPr lang="it-IT" altLang="it-IT" smtClean="0"/>
              <a:t>DERIVATI DI COPERTURA e di negoziazione</a:t>
            </a:r>
          </a:p>
        </p:txBody>
      </p:sp>
      <p:sp>
        <p:nvSpPr>
          <p:cNvPr id="17412" name="Segnaposto contenuto 2"/>
          <p:cNvSpPr>
            <a:spLocks noGrp="1"/>
          </p:cNvSpPr>
          <p:nvPr>
            <p:ph idx="1"/>
          </p:nvPr>
        </p:nvSpPr>
        <p:spPr>
          <a:xfrm>
            <a:off x="0" y="1663700"/>
            <a:ext cx="8820150" cy="5194300"/>
          </a:xfrm>
        </p:spPr>
        <p:txBody>
          <a:bodyPr/>
          <a:lstStyle/>
          <a:p>
            <a:pPr marL="363538" indent="-306388" algn="just" eaLnBrk="1" hangingPunct="1">
              <a:lnSpc>
                <a:spcPct val="80000"/>
              </a:lnSpc>
              <a:defRPr/>
            </a:pPr>
            <a:r>
              <a:rPr lang="it-IT" sz="2000" dirty="0" smtClean="0"/>
              <a:t>Un’operazione “fuori bilancio” è considerata di copertura quando:</a:t>
            </a:r>
          </a:p>
          <a:p>
            <a:pPr marL="895350" lvl="1" indent="-381000" algn="just" eaLnBrk="1" hangingPunct="1">
              <a:lnSpc>
                <a:spcPct val="80000"/>
              </a:lnSpc>
              <a:buFontTx/>
              <a:buAutoNum type="alphaLcPeriod"/>
              <a:defRPr/>
            </a:pPr>
            <a:r>
              <a:rPr lang="it-IT" sz="2000" dirty="0" smtClean="0"/>
              <a:t>vi è </a:t>
            </a:r>
            <a:r>
              <a:rPr lang="it-IT" sz="2000" u="sng" dirty="0" smtClean="0"/>
              <a:t>l’intento dell’impresa di porre in essere la copertura</a:t>
            </a:r>
            <a:r>
              <a:rPr lang="it-IT" sz="2000" dirty="0" smtClean="0"/>
              <a:t>;</a:t>
            </a:r>
          </a:p>
          <a:p>
            <a:pPr marL="895350" lvl="1" indent="-381000" algn="just" eaLnBrk="1" hangingPunct="1">
              <a:lnSpc>
                <a:spcPct val="80000"/>
              </a:lnSpc>
              <a:buFontTx/>
              <a:buAutoNum type="alphaLcPeriod"/>
              <a:defRPr/>
            </a:pPr>
            <a:r>
              <a:rPr lang="it-IT" sz="2000" dirty="0" smtClean="0"/>
              <a:t>c’è </a:t>
            </a:r>
            <a:r>
              <a:rPr lang="it-IT" sz="2000" u="sng" dirty="0" smtClean="0"/>
              <a:t>un’elevata correlazione tra le caratteristiche tecnico-finanziarie delle attività/passività coperte e quelle del contratto di copertura</a:t>
            </a:r>
            <a:r>
              <a:rPr lang="it-IT" sz="2000" dirty="0" smtClean="0"/>
              <a:t>:</a:t>
            </a:r>
          </a:p>
          <a:p>
            <a:pPr marL="1295400" lvl="2" indent="-381000" eaLnBrk="1" hangingPunct="1">
              <a:lnSpc>
                <a:spcPct val="80000"/>
              </a:lnSpc>
              <a:defRPr/>
            </a:pPr>
            <a:r>
              <a:rPr lang="it-IT" sz="2000" dirty="0" smtClean="0"/>
              <a:t>scadenza</a:t>
            </a:r>
          </a:p>
          <a:p>
            <a:pPr marL="1295400" lvl="2" indent="-381000" eaLnBrk="1" hangingPunct="1">
              <a:lnSpc>
                <a:spcPct val="80000"/>
              </a:lnSpc>
              <a:defRPr/>
            </a:pPr>
            <a:r>
              <a:rPr lang="it-IT" sz="2000" dirty="0" smtClean="0"/>
              <a:t>tasso di interesse</a:t>
            </a:r>
          </a:p>
          <a:p>
            <a:pPr marL="1295400" lvl="2" indent="-381000" eaLnBrk="1" hangingPunct="1">
              <a:lnSpc>
                <a:spcPct val="80000"/>
              </a:lnSpc>
              <a:defRPr/>
            </a:pPr>
            <a:r>
              <a:rPr lang="it-IT" sz="2000" dirty="0" smtClean="0"/>
              <a:t>valore nozionale</a:t>
            </a:r>
          </a:p>
          <a:p>
            <a:pPr marL="1295400" lvl="2" indent="-381000" eaLnBrk="1" hangingPunct="1">
              <a:lnSpc>
                <a:spcPct val="80000"/>
              </a:lnSpc>
              <a:defRPr/>
            </a:pPr>
            <a:r>
              <a:rPr lang="it-IT" sz="2000" dirty="0" smtClean="0"/>
              <a:t>ecc.</a:t>
            </a:r>
          </a:p>
          <a:p>
            <a:pPr marL="895350" lvl="1" indent="-381000" eaLnBrk="1" hangingPunct="1">
              <a:lnSpc>
                <a:spcPct val="80000"/>
              </a:lnSpc>
              <a:buFontTx/>
              <a:buAutoNum type="alphaLcPeriod"/>
              <a:defRPr/>
            </a:pPr>
            <a:r>
              <a:rPr lang="it-IT" sz="2000" dirty="0" smtClean="0"/>
              <a:t>le condizioni di cui alle precedenti lett. a) e b) risultano documentate da evidenze interne dell’impresa.</a:t>
            </a:r>
          </a:p>
          <a:p>
            <a:pPr marL="895350" lvl="1" indent="-381000" eaLnBrk="1" hangingPunct="1">
              <a:lnSpc>
                <a:spcPct val="80000"/>
              </a:lnSpc>
              <a:buFontTx/>
              <a:buNone/>
              <a:defRPr/>
            </a:pPr>
            <a:endParaRPr lang="it-IT" sz="2000" dirty="0" smtClean="0"/>
          </a:p>
          <a:p>
            <a:pPr marL="363538" lvl="1" indent="-363538" algn="just">
              <a:lnSpc>
                <a:spcPct val="80000"/>
              </a:lnSpc>
              <a:defRPr/>
            </a:pPr>
            <a:r>
              <a:rPr lang="it-IT" sz="2000" dirty="0" smtClean="0"/>
              <a:t>In assenza di tali caratteristiche il derivato deve essere classificato come strumento di negoziazione.</a:t>
            </a:r>
          </a:p>
          <a:p>
            <a:pPr marL="895350" lvl="1" indent="-381000" eaLnBrk="1" hangingPunct="1">
              <a:lnSpc>
                <a:spcPct val="80000"/>
              </a:lnSpc>
              <a:buFontTx/>
              <a:buNone/>
              <a:defRPr/>
            </a:pPr>
            <a:endParaRPr lang="it-IT" sz="2000" dirty="0"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44672109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8"/>
          <p:cNvSpPr txBox="1">
            <a:spLocks noChangeArrowheads="1"/>
          </p:cNvSpPr>
          <p:nvPr/>
        </p:nvSpPr>
        <p:spPr bwMode="auto">
          <a:xfrm>
            <a:off x="3443288" y="1628775"/>
            <a:ext cx="2557462" cy="839788"/>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2200">
                <a:latin typeface="Arial" charset="0"/>
              </a:rPr>
              <a:t>Derivato di negoziazione</a:t>
            </a:r>
          </a:p>
        </p:txBody>
      </p:sp>
      <p:sp>
        <p:nvSpPr>
          <p:cNvPr id="20483" name="Text Box 9"/>
          <p:cNvSpPr txBox="1">
            <a:spLocks noChangeArrowheads="1"/>
          </p:cNvSpPr>
          <p:nvPr/>
        </p:nvSpPr>
        <p:spPr bwMode="auto">
          <a:xfrm>
            <a:off x="687388" y="3121025"/>
            <a:ext cx="3519487" cy="550863"/>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2200">
                <a:latin typeface="Arial" charset="0"/>
              </a:rPr>
              <a:t>PERDITA</a:t>
            </a:r>
          </a:p>
        </p:txBody>
      </p:sp>
      <p:sp>
        <p:nvSpPr>
          <p:cNvPr id="20484" name="Text Box 10"/>
          <p:cNvSpPr txBox="1">
            <a:spLocks noChangeArrowheads="1"/>
          </p:cNvSpPr>
          <p:nvPr/>
        </p:nvSpPr>
        <p:spPr bwMode="auto">
          <a:xfrm>
            <a:off x="5532438" y="3121025"/>
            <a:ext cx="3040062" cy="627063"/>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2200">
                <a:latin typeface="Arial" charset="0"/>
              </a:rPr>
              <a:t>UTILE</a:t>
            </a:r>
          </a:p>
        </p:txBody>
      </p:sp>
      <p:sp>
        <p:nvSpPr>
          <p:cNvPr id="20485" name="Text Box 11"/>
          <p:cNvSpPr txBox="1">
            <a:spLocks noChangeArrowheads="1"/>
          </p:cNvSpPr>
          <p:nvPr/>
        </p:nvSpPr>
        <p:spPr bwMode="auto">
          <a:xfrm>
            <a:off x="238125" y="4267200"/>
            <a:ext cx="4429125" cy="1876425"/>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2000">
                <a:latin typeface="Arial" charset="0"/>
              </a:rPr>
              <a:t>deve essere rilevata in bilancio:</a:t>
            </a:r>
          </a:p>
          <a:p>
            <a:pPr algn="ctr" eaLnBrk="1" hangingPunct="1"/>
            <a:r>
              <a:rPr lang="it-IT" altLang="it-IT" sz="2000">
                <a:latin typeface="Arial" charset="0"/>
              </a:rPr>
              <a:t>STATO PATRIMONIALE: </a:t>
            </a:r>
            <a:br>
              <a:rPr lang="it-IT" altLang="it-IT" sz="2000">
                <a:latin typeface="Arial" charset="0"/>
              </a:rPr>
            </a:br>
            <a:r>
              <a:rPr lang="it-IT" altLang="it-IT" sz="2000">
                <a:latin typeface="Arial" charset="0"/>
              </a:rPr>
              <a:t>fondo rischi (B.3)</a:t>
            </a:r>
          </a:p>
          <a:p>
            <a:pPr algn="ctr" eaLnBrk="1" hangingPunct="1"/>
            <a:r>
              <a:rPr lang="it-IT" altLang="it-IT" sz="2000">
                <a:latin typeface="Arial" charset="0"/>
              </a:rPr>
              <a:t>CONTO ECONOMICO: </a:t>
            </a:r>
            <a:br>
              <a:rPr lang="it-IT" altLang="it-IT" sz="2000">
                <a:latin typeface="Arial" charset="0"/>
              </a:rPr>
            </a:br>
            <a:r>
              <a:rPr lang="it-IT" altLang="it-IT" sz="2000">
                <a:latin typeface="Arial" charset="0"/>
              </a:rPr>
              <a:t>oneri finanziari (C.17 o C.17-bis)</a:t>
            </a:r>
          </a:p>
        </p:txBody>
      </p:sp>
      <p:sp>
        <p:nvSpPr>
          <p:cNvPr id="20486" name="Text Box 12"/>
          <p:cNvSpPr txBox="1">
            <a:spLocks noChangeArrowheads="1"/>
          </p:cNvSpPr>
          <p:nvPr/>
        </p:nvSpPr>
        <p:spPr bwMode="auto">
          <a:xfrm>
            <a:off x="5532438" y="4267200"/>
            <a:ext cx="3040062" cy="1876425"/>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2000">
                <a:latin typeface="Arial" charset="0"/>
              </a:rPr>
              <a:t>Divieto di rilevazione per il principio di prudenza</a:t>
            </a:r>
          </a:p>
        </p:txBody>
      </p:sp>
      <p:cxnSp>
        <p:nvCxnSpPr>
          <p:cNvPr id="20487" name="AutoShape 13"/>
          <p:cNvCxnSpPr>
            <a:cxnSpLocks noChangeShapeType="1"/>
            <a:stCxn id="20482" idx="2"/>
            <a:endCxn id="20483" idx="0"/>
          </p:cNvCxnSpPr>
          <p:nvPr/>
        </p:nvCxnSpPr>
        <p:spPr bwMode="auto">
          <a:xfrm rot="5400000">
            <a:off x="3259138" y="1657350"/>
            <a:ext cx="652462" cy="2274888"/>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xmlns="">
                <a:noFill/>
              </a14:hiddenFill>
            </a:ext>
          </a:extLst>
        </p:spPr>
      </p:cxnSp>
      <p:cxnSp>
        <p:nvCxnSpPr>
          <p:cNvPr id="20488" name="AutoShape 14"/>
          <p:cNvCxnSpPr>
            <a:cxnSpLocks noChangeShapeType="1"/>
            <a:stCxn id="20482" idx="2"/>
            <a:endCxn id="20484" idx="0"/>
          </p:cNvCxnSpPr>
          <p:nvPr/>
        </p:nvCxnSpPr>
        <p:spPr bwMode="auto">
          <a:xfrm rot="16200000" flipH="1">
            <a:off x="5561807" y="1629569"/>
            <a:ext cx="652462" cy="2330450"/>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xmlns="">
                <a:noFill/>
              </a14:hiddenFill>
            </a:ext>
          </a:extLst>
        </p:spPr>
      </p:cxnSp>
      <p:cxnSp>
        <p:nvCxnSpPr>
          <p:cNvPr id="20489" name="AutoShape 15"/>
          <p:cNvCxnSpPr>
            <a:cxnSpLocks noChangeShapeType="1"/>
            <a:stCxn id="20483" idx="2"/>
            <a:endCxn id="20485" idx="0"/>
          </p:cNvCxnSpPr>
          <p:nvPr/>
        </p:nvCxnSpPr>
        <p:spPr bwMode="auto">
          <a:xfrm rot="16200000" flipH="1">
            <a:off x="2152651" y="3967162"/>
            <a:ext cx="595312" cy="476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20490" name="AutoShape 16"/>
          <p:cNvCxnSpPr>
            <a:cxnSpLocks noChangeShapeType="1"/>
            <a:stCxn id="20484" idx="2"/>
            <a:endCxn id="20486" idx="0"/>
          </p:cNvCxnSpPr>
          <p:nvPr/>
        </p:nvCxnSpPr>
        <p:spPr bwMode="auto">
          <a:xfrm rot="5400000">
            <a:off x="6792912" y="4008438"/>
            <a:ext cx="519113" cy="158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sp>
        <p:nvSpPr>
          <p:cNvPr id="20491" name="Titolo 12"/>
          <p:cNvSpPr>
            <a:spLocks noGrp="1"/>
          </p:cNvSpPr>
          <p:nvPr>
            <p:ph type="title"/>
          </p:nvPr>
        </p:nvSpPr>
        <p:spPr>
          <a:xfrm>
            <a:off x="457200" y="629816"/>
            <a:ext cx="8229600" cy="1143000"/>
          </a:xfrm>
        </p:spPr>
        <p:txBody>
          <a:bodyPr/>
          <a:lstStyle/>
          <a:p>
            <a:pPr algn="l"/>
            <a:r>
              <a:rPr lang="it-IT" altLang="it-IT" sz="2400" dirty="0" smtClean="0"/>
              <a:t>FONDO RISCHI PER DERIVATI DA NEGOZIAZIONE</a:t>
            </a:r>
          </a:p>
        </p:txBody>
      </p:sp>
      <p:sp>
        <p:nvSpPr>
          <p:cNvPr id="12"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61811045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it-IT" altLang="it-IT" smtClean="0"/>
              <a:t>Fondi per oneri</a:t>
            </a:r>
          </a:p>
        </p:txBody>
      </p:sp>
      <p:sp>
        <p:nvSpPr>
          <p:cNvPr id="21507" name="Segnaposto contenuto 5"/>
          <p:cNvSpPr>
            <a:spLocks noGrp="1"/>
          </p:cNvSpPr>
          <p:nvPr>
            <p:ph idx="1"/>
          </p:nvPr>
        </p:nvSpPr>
        <p:spPr/>
        <p:txBody>
          <a:bodyPr/>
          <a:lstStyle/>
          <a:p>
            <a:pPr>
              <a:buFontTx/>
              <a:buNone/>
            </a:pPr>
            <a:r>
              <a:rPr lang="it-IT" altLang="it-IT" smtClean="0"/>
              <a:t>L’OIC 19 indica i seguenti esempi di fondi rischi per oneri:</a:t>
            </a:r>
          </a:p>
          <a:p>
            <a:r>
              <a:rPr lang="it-IT" altLang="it-IT" smtClean="0"/>
              <a:t>Fondo garanzia prodotti;</a:t>
            </a:r>
          </a:p>
          <a:p>
            <a:r>
              <a:rPr lang="it-IT" altLang="it-IT" smtClean="0"/>
              <a:t>Fondo manutenzione ciclica;</a:t>
            </a:r>
          </a:p>
          <a:p>
            <a:r>
              <a:rPr lang="it-IT" altLang="it-IT" smtClean="0"/>
              <a:t>Fondo per buoni sconti e concorsi a premio;</a:t>
            </a:r>
          </a:p>
          <a:p>
            <a:r>
              <a:rPr lang="it-IT" altLang="it-IT" smtClean="0"/>
              <a:t>Fondo manutenzione e ripristino dei beni gratuitamente devolvibili e dei beni di azienda ricevuta in affitto;</a:t>
            </a:r>
          </a:p>
          <a:p>
            <a:r>
              <a:rPr lang="it-IT" altLang="it-IT" smtClean="0"/>
              <a:t>Fondo per costi per lavori su commessa;</a:t>
            </a:r>
          </a:p>
          <a:p>
            <a:r>
              <a:rPr lang="it-IT" altLang="it-IT" smtClean="0"/>
              <a:t>Fondo per copertura perdite di società partecipate;</a:t>
            </a:r>
          </a:p>
          <a:p>
            <a:r>
              <a:rPr lang="it-IT" altLang="it-IT" smtClean="0"/>
              <a:t>Fondo recupero ambientale;</a:t>
            </a:r>
          </a:p>
          <a:p>
            <a:r>
              <a:rPr lang="it-IT" altLang="it-IT" smtClean="0"/>
              <a:t>Fondo per prepensionamento e ristrutturazione aziendali;</a:t>
            </a:r>
          </a:p>
          <a:p>
            <a:r>
              <a:rPr lang="it-IT" altLang="it-IT" smtClean="0"/>
              <a:t>Fondi per indennità suppletiva di clientela.</a:t>
            </a:r>
          </a:p>
          <a:p>
            <a:endParaRPr lang="it-IT" altLang="it-IT"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18584953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3"/>
          <p:cNvSpPr>
            <a:spLocks noGrp="1"/>
          </p:cNvSpPr>
          <p:nvPr>
            <p:ph type="title"/>
          </p:nvPr>
        </p:nvSpPr>
        <p:spPr/>
        <p:txBody>
          <a:bodyPr/>
          <a:lstStyle/>
          <a:p>
            <a:r>
              <a:rPr lang="it-IT" altLang="it-IT" smtClean="0"/>
              <a:t>Fondo garanzia prodotti</a:t>
            </a:r>
          </a:p>
        </p:txBody>
      </p:sp>
      <p:sp>
        <p:nvSpPr>
          <p:cNvPr id="22531" name="Segnaposto contenuto 4"/>
          <p:cNvSpPr>
            <a:spLocks noGrp="1"/>
          </p:cNvSpPr>
          <p:nvPr>
            <p:ph idx="1"/>
          </p:nvPr>
        </p:nvSpPr>
        <p:spPr/>
        <p:txBody>
          <a:bodyPr/>
          <a:lstStyle/>
          <a:p>
            <a:pPr marL="269875" lvl="1" indent="-269875" algn="just" eaLnBrk="1" hangingPunct="1">
              <a:spcBef>
                <a:spcPct val="10000"/>
              </a:spcBef>
            </a:pPr>
            <a:r>
              <a:rPr lang="it-IT" altLang="it-IT" smtClean="0"/>
              <a:t>Il costo inerente alla prestazione dell’assistenza è stanziato al momento in cui viene riconosciuto il ricavo del prodotto venduto.</a:t>
            </a:r>
          </a:p>
          <a:p>
            <a:pPr marL="269875" lvl="1" indent="-269875" algn="just" eaLnBrk="1" hangingPunct="1">
              <a:spcBef>
                <a:spcPct val="10000"/>
              </a:spcBef>
            </a:pPr>
            <a:r>
              <a:rPr lang="it-IT" altLang="it-IT" smtClean="0"/>
              <a:t>Il fondo garanzia è congruo quando copre tutti i costi che verranno sostenuti per adempiere l’impegno di garanzia contrattuale per i prodotti venduti alla data di bilancio.</a:t>
            </a:r>
          </a:p>
          <a:p>
            <a:pPr marL="269875" lvl="1" indent="-269875" algn="just" eaLnBrk="1" hangingPunct="1">
              <a:spcBef>
                <a:spcPct val="10000"/>
              </a:spcBef>
            </a:pPr>
            <a:r>
              <a:rPr lang="it-IT" altLang="it-IT" smtClean="0"/>
              <a:t>Gli stanziamenti comportano una ragionevole stima dei costi, che è di solito effettuata sulla base dell’esperienza del passato e di elaborazioni statistiche che tengano conto dei vari elementi pertinenti.</a:t>
            </a:r>
          </a:p>
          <a:p>
            <a:endParaRPr lang="it-IT" altLang="it-IT"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27059453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3"/>
          <p:cNvSpPr>
            <a:spLocks noGrp="1"/>
          </p:cNvSpPr>
          <p:nvPr>
            <p:ph type="title"/>
          </p:nvPr>
        </p:nvSpPr>
        <p:spPr/>
        <p:txBody>
          <a:bodyPr/>
          <a:lstStyle/>
          <a:p>
            <a:r>
              <a:rPr lang="it-IT" altLang="it-IT" sz="2400" smtClean="0"/>
              <a:t>Fondo per buoni sconto e concorsi a premio</a:t>
            </a:r>
          </a:p>
        </p:txBody>
      </p:sp>
      <p:sp>
        <p:nvSpPr>
          <p:cNvPr id="10243" name="Rectangle 3"/>
          <p:cNvSpPr>
            <a:spLocks noGrp="1" noChangeArrowheads="1"/>
          </p:cNvSpPr>
          <p:nvPr>
            <p:ph idx="1"/>
          </p:nvPr>
        </p:nvSpPr>
        <p:spPr/>
        <p:txBody>
          <a:bodyPr/>
          <a:lstStyle/>
          <a:p>
            <a:pPr marL="363538" lvl="1" indent="-363538" algn="just">
              <a:spcBef>
                <a:spcPct val="10000"/>
              </a:spcBef>
              <a:defRPr/>
            </a:pPr>
            <a:r>
              <a:rPr lang="it-IT" dirty="0" smtClean="0">
                <a:sym typeface="Wingdings" pitchFamily="2" charset="2"/>
              </a:rPr>
              <a:t>A fronte del costo che l’impresa prevede di sostenere per adempiere l’impegno contrattuale di concedere sconti o premi viene costituito un fondo per buoni sconto e concorsi a premio.</a:t>
            </a:r>
          </a:p>
          <a:p>
            <a:pPr marL="363538" lvl="1" indent="-363538" algn="just" eaLnBrk="1" hangingPunct="1">
              <a:spcBef>
                <a:spcPct val="10000"/>
              </a:spcBef>
              <a:defRPr/>
            </a:pPr>
            <a:r>
              <a:rPr lang="it-IT" dirty="0" smtClean="0">
                <a:sym typeface="Wingdings" pitchFamily="2" charset="2"/>
              </a:rPr>
              <a:t>Il fondo è congruo quando copre tutti i costi, connessi all’impegno contrattuale, che si prevede verranno effettivamente sostenuti.</a:t>
            </a:r>
          </a:p>
          <a:p>
            <a:pPr marL="363538" lvl="1" indent="-363538" algn="just" eaLnBrk="1" hangingPunct="1">
              <a:spcBef>
                <a:spcPct val="10000"/>
              </a:spcBef>
              <a:defRPr/>
            </a:pPr>
            <a:r>
              <a:rPr lang="it-IT" dirty="0" smtClean="0">
                <a:sym typeface="Wingdings" pitchFamily="2" charset="2"/>
              </a:rPr>
              <a:t>L’importo del fondo deve essere stimato a fronte dei buoni che si prevede verranno presentati per il rimborso entro la scadenza e con le modalità previste dal regolamento.</a:t>
            </a:r>
          </a:p>
          <a:p>
            <a:pPr lvl="1" eaLnBrk="1" hangingPunct="1">
              <a:spcBef>
                <a:spcPct val="10000"/>
              </a:spcBef>
              <a:defRPr/>
            </a:pPr>
            <a:endParaRPr lang="it-IT" sz="2000" dirty="0" smtClean="0">
              <a:sym typeface="Wingdings" pitchFamily="2" charset="2"/>
            </a:endParaRP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63718516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r>
              <a:rPr lang="it-IT" altLang="it-IT" smtClean="0"/>
              <a:t>Fondo per costi per lavori su commessa</a:t>
            </a:r>
          </a:p>
        </p:txBody>
      </p:sp>
      <p:sp>
        <p:nvSpPr>
          <p:cNvPr id="24579" name="Segnaposto contenuto 2"/>
          <p:cNvSpPr>
            <a:spLocks noGrp="1"/>
          </p:cNvSpPr>
          <p:nvPr>
            <p:ph idx="1"/>
          </p:nvPr>
        </p:nvSpPr>
        <p:spPr/>
        <p:txBody>
          <a:bodyPr/>
          <a:lstStyle/>
          <a:p>
            <a:pPr algn="just"/>
            <a:r>
              <a:rPr lang="it-IT" altLang="it-IT" smtClean="0"/>
              <a:t>In genere, l’impresa sostiene dei costi anche dopo la chiusura di una commessa (es.: per lo smobilizzo del cantiere, per collaudi, per penalità o garanzie contrattuali, ecc). </a:t>
            </a:r>
          </a:p>
          <a:p>
            <a:pPr algn="just"/>
            <a:r>
              <a:rPr lang="it-IT" altLang="it-IT" smtClean="0"/>
              <a:t>A fronte di tali costi nel passivo di stato patrimoniale deve essere stanziato un fondo per il loro importo previsto, eventualmente determinato anche in base a stime.</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65452945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1"/>
          <p:cNvSpPr>
            <a:spLocks noGrp="1"/>
          </p:cNvSpPr>
          <p:nvPr>
            <p:ph type="title"/>
          </p:nvPr>
        </p:nvSpPr>
        <p:spPr/>
        <p:txBody>
          <a:bodyPr/>
          <a:lstStyle/>
          <a:p>
            <a:r>
              <a:rPr lang="it-IT" altLang="it-IT" sz="2400" smtClean="0"/>
              <a:t>Fondo copertura perdite di società partecipate</a:t>
            </a:r>
          </a:p>
        </p:txBody>
      </p:sp>
      <p:sp>
        <p:nvSpPr>
          <p:cNvPr id="25603" name="Segnaposto contenuto 2"/>
          <p:cNvSpPr>
            <a:spLocks noGrp="1"/>
          </p:cNvSpPr>
          <p:nvPr>
            <p:ph idx="1"/>
          </p:nvPr>
        </p:nvSpPr>
        <p:spPr/>
        <p:txBody>
          <a:bodyPr/>
          <a:lstStyle/>
          <a:p>
            <a:pPr algn="just"/>
            <a:r>
              <a:rPr lang="it-IT" altLang="it-IT" smtClean="0"/>
              <a:t>Il fondo deve essere stanziato qualora, in presenza di  durevolezza della perdita, la svalutazione della partecipazione (tale da adeguare il valore di carico al patrimonio netto della partecipata) non sia sufficiente a coprire l’impegno dell’impresa per ripianare i deficit della partecipata.</a:t>
            </a:r>
          </a:p>
          <a:p>
            <a:pPr algn="just"/>
            <a:r>
              <a:rPr lang="it-IT" altLang="it-IT" smtClean="0"/>
              <a:t>La costituzione del fondo rischi su partecipazione può essere necessaria anche in caso di assenza di svalutazione. Tale caso si verifica quando le perdite di valore vengono giudicate non durevoli e, pertanto, la partecipazione rimane iscritta al costo originario. Tuttavia, se la società non potrà sottrarsi in futuro al ripianamento delle perdite è necessario procedere alla costituzione dell’accantonamento per la parte di versamenti che si ritiene probabile dovrà essere effettuata.</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766811247"/>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olo 4"/>
          <p:cNvSpPr>
            <a:spLocks noGrp="1"/>
          </p:cNvSpPr>
          <p:nvPr>
            <p:ph type="title"/>
          </p:nvPr>
        </p:nvSpPr>
        <p:spPr/>
        <p:txBody>
          <a:bodyPr/>
          <a:lstStyle/>
          <a:p>
            <a:r>
              <a:rPr lang="it-IT" altLang="it-IT" smtClean="0"/>
              <a:t>Fondo per recupero ambientale</a:t>
            </a:r>
          </a:p>
        </p:txBody>
      </p:sp>
      <p:sp>
        <p:nvSpPr>
          <p:cNvPr id="26626" name="Rectangle 3"/>
          <p:cNvSpPr>
            <a:spLocks noGrp="1" noChangeArrowheads="1"/>
          </p:cNvSpPr>
          <p:nvPr>
            <p:ph idx="1"/>
          </p:nvPr>
        </p:nvSpPr>
        <p:spPr/>
        <p:txBody>
          <a:bodyPr/>
          <a:lstStyle/>
          <a:p>
            <a:pPr algn="just" eaLnBrk="1" hangingPunct="1">
              <a:spcBef>
                <a:spcPct val="10000"/>
              </a:spcBef>
            </a:pPr>
            <a:r>
              <a:rPr lang="it-IT" altLang="it-IT" smtClean="0">
                <a:sym typeface="Wingdings" pitchFamily="2" charset="2"/>
              </a:rPr>
              <a:t>Nel caso in cui un'impresa per effetto di proprie attività causi danni all’ambiente ed al territorio ed in tal senso debba sostenere oneri per il disinquinamento od il ripristino, deve iscrivere un fondo per tali oneri.</a:t>
            </a:r>
          </a:p>
          <a:p>
            <a:pPr algn="just" eaLnBrk="1" hangingPunct="1">
              <a:spcBef>
                <a:spcPct val="10000"/>
              </a:spcBef>
              <a:buFontTx/>
              <a:buNone/>
            </a:pPr>
            <a:r>
              <a:rPr lang="it-IT" altLang="it-IT" smtClean="0">
                <a:sym typeface="Wingdings" pitchFamily="2" charset="2"/>
              </a:rPr>
              <a:t/>
            </a:r>
            <a:br>
              <a:rPr lang="it-IT" altLang="it-IT" smtClean="0">
                <a:sym typeface="Wingdings" pitchFamily="2" charset="2"/>
              </a:rPr>
            </a:br>
            <a:endParaRPr lang="it-IT" altLang="it-IT" b="1"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95449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ttangolo 1"/>
          <p:cNvSpPr>
            <a:spLocks noChangeArrowheads="1"/>
          </p:cNvSpPr>
          <p:nvPr/>
        </p:nvSpPr>
        <p:spPr bwMode="auto">
          <a:xfrm>
            <a:off x="333375" y="908050"/>
            <a:ext cx="8353425" cy="1077913"/>
          </a:xfrm>
          <a:prstGeom prst="rect">
            <a:avLst/>
          </a:prstGeom>
          <a:noFill/>
          <a:ln w="9525">
            <a:noFill/>
            <a:miter lim="800000"/>
            <a:headEnd/>
            <a:tailEnd/>
          </a:ln>
        </p:spPr>
        <p:txBody>
          <a:bodyPr>
            <a:spAutoFit/>
          </a:bodyPr>
          <a:lstStyle/>
          <a:p>
            <a:pPr algn="ctr"/>
            <a:endParaRPr lang="it-IT" sz="3200"/>
          </a:p>
          <a:p>
            <a:pPr algn="ctr"/>
            <a:endParaRPr lang="it-IT" sz="3200"/>
          </a:p>
        </p:txBody>
      </p:sp>
      <p:sp>
        <p:nvSpPr>
          <p:cNvPr id="83972" name="Segnaposto numero diapositiva 6"/>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AD8FC6A7-6595-4B3A-96DE-AE5AB9CE2966}" type="slidenum">
              <a:rPr lang="it-IT" sz="1000">
                <a:solidFill>
                  <a:srgbClr val="898989"/>
                </a:solidFill>
              </a:rPr>
              <a:pPr algn="r"/>
              <a:t>11</a:t>
            </a:fld>
            <a:endParaRPr lang="it-IT" sz="1000">
              <a:solidFill>
                <a:srgbClr val="898989"/>
              </a:solidFill>
            </a:endParaRPr>
          </a:p>
        </p:txBody>
      </p:sp>
      <p:sp>
        <p:nvSpPr>
          <p:cNvPr id="83973" name="Rectangle 1026"/>
          <p:cNvSpPr>
            <a:spLocks noChangeArrowheads="1"/>
          </p:cNvSpPr>
          <p:nvPr/>
        </p:nvSpPr>
        <p:spPr bwMode="auto">
          <a:xfrm>
            <a:off x="0" y="115888"/>
            <a:ext cx="8316913" cy="360362"/>
          </a:xfrm>
          <a:prstGeom prst="rect">
            <a:avLst/>
          </a:prstGeom>
          <a:noFill/>
          <a:ln w="9525">
            <a:noFill/>
            <a:miter lim="800000"/>
            <a:headEnd/>
            <a:tailEnd/>
          </a:ln>
        </p:spPr>
        <p:txBody>
          <a:bodyPr anchor="ctr"/>
          <a:lstStyle/>
          <a:p>
            <a:r>
              <a:rPr lang="en-GB" sz="2000">
                <a:solidFill>
                  <a:srgbClr val="7F7F7F"/>
                </a:solidFill>
                <a:latin typeface="Rotis Semi Sans Std 65 Bold"/>
              </a:rPr>
              <a:t>PERDITE SU CREDITI</a:t>
            </a:r>
          </a:p>
        </p:txBody>
      </p:sp>
      <p:sp>
        <p:nvSpPr>
          <p:cNvPr id="83974" name="Text Box 1027"/>
          <p:cNvSpPr txBox="1">
            <a:spLocks noChangeArrowheads="1"/>
          </p:cNvSpPr>
          <p:nvPr/>
        </p:nvSpPr>
        <p:spPr bwMode="auto">
          <a:xfrm>
            <a:off x="611188" y="692150"/>
            <a:ext cx="7705725" cy="754063"/>
          </a:xfrm>
          <a:prstGeom prst="rect">
            <a:avLst/>
          </a:prstGeom>
          <a:noFill/>
          <a:ln w="9525">
            <a:noFill/>
            <a:miter lim="800000"/>
            <a:headEnd/>
            <a:tailEnd/>
          </a:ln>
        </p:spPr>
        <p:txBody>
          <a:bodyPr anchor="ctr"/>
          <a:lstStyle/>
          <a:p>
            <a:pPr algn="ctr">
              <a:spcBef>
                <a:spcPct val="50000"/>
              </a:spcBef>
            </a:pPr>
            <a:r>
              <a:rPr lang="it-IT" sz="2400" dirty="0" smtClean="0">
                <a:solidFill>
                  <a:srgbClr val="364D47"/>
                </a:solidFill>
                <a:ea typeface="ＭＳ Ｐゴシック" pitchFamily="34" charset="-128"/>
              </a:rPr>
              <a:t>OIC 15: CANCELLAZIONE DEI CREDITI</a:t>
            </a:r>
            <a:endParaRPr lang="it-IT" sz="2400" dirty="0">
              <a:solidFill>
                <a:srgbClr val="364D47"/>
              </a:solidFill>
              <a:ea typeface="ＭＳ Ｐゴシック" pitchFamily="34" charset="-128"/>
            </a:endParaRPr>
          </a:p>
        </p:txBody>
      </p:sp>
      <p:sp>
        <p:nvSpPr>
          <p:cNvPr id="6" name="Rettangolo 5"/>
          <p:cNvSpPr/>
          <p:nvPr/>
        </p:nvSpPr>
        <p:spPr>
          <a:xfrm>
            <a:off x="179512" y="1940403"/>
            <a:ext cx="8640960" cy="1553054"/>
          </a:xfrm>
          <a:prstGeom prst="rect">
            <a:avLst/>
          </a:prstGeom>
        </p:spPr>
        <p:txBody>
          <a:bodyPr wrap="square">
            <a:spAutoFit/>
          </a:bodyPr>
          <a:lstStyle/>
          <a:p>
            <a:pPr lvl="0" algn="ctr">
              <a:lnSpc>
                <a:spcPct val="150000"/>
              </a:lnSpc>
            </a:pPr>
            <a:r>
              <a:rPr lang="it-IT" sz="2200" dirty="0" smtClean="0"/>
              <a:t>Il fondo svalutazione crediti deve essere utilizzato per lo storno contabile dei crediti inesigibili nel momento in cui tale inesigibilità sarà ritenuta </a:t>
            </a:r>
            <a:r>
              <a:rPr lang="it-IT" sz="2200" b="1" dirty="0" smtClean="0"/>
              <a:t>definitiva (considerazione legali, fiscali, pratiche).</a:t>
            </a:r>
            <a:endParaRPr lang="it-IT" sz="2200" b="1" dirty="0"/>
          </a:p>
        </p:txBody>
      </p:sp>
      <p:sp>
        <p:nvSpPr>
          <p:cNvPr id="2" name="Freccia in giù 1"/>
          <p:cNvSpPr/>
          <p:nvPr/>
        </p:nvSpPr>
        <p:spPr>
          <a:xfrm>
            <a:off x="4103886" y="3717032"/>
            <a:ext cx="756146" cy="25202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5"/>
          <p:cNvSpPr>
            <a:spLocks noChangeArrowheads="1"/>
          </p:cNvSpPr>
          <p:nvPr/>
        </p:nvSpPr>
        <p:spPr bwMode="auto">
          <a:xfrm>
            <a:off x="876697" y="4298320"/>
            <a:ext cx="7151687" cy="1938992"/>
          </a:xfrm>
          <a:prstGeom prst="rect">
            <a:avLst/>
          </a:prstGeom>
          <a:noFill/>
          <a:ln w="9525">
            <a:solidFill>
              <a:schemeClr val="accent1"/>
            </a:solidFill>
            <a:miter lim="800000"/>
            <a:headEnd/>
            <a:tailEnd/>
          </a:ln>
        </p:spPr>
        <p:txBody>
          <a:bodyPr wrap="square">
            <a:spAutoFit/>
          </a:bodyPr>
          <a:lstStyle/>
          <a:p>
            <a:pPr algn="just">
              <a:defRPr/>
            </a:pPr>
            <a:r>
              <a:rPr lang="it-IT" sz="2000" dirty="0"/>
              <a:t>Rientrano in tale ambito le seguenti </a:t>
            </a:r>
            <a:r>
              <a:rPr lang="it-IT" sz="2000" dirty="0" smtClean="0"/>
              <a:t>ipotesi, ad esempio:</a:t>
            </a:r>
            <a:endParaRPr lang="it-IT" sz="2000" dirty="0"/>
          </a:p>
          <a:p>
            <a:pPr marL="342900" indent="-342900" algn="just">
              <a:buFont typeface="Arial" panose="020B0604020202020204" pitchFamily="34" charset="0"/>
              <a:buChar char="▪"/>
              <a:defRPr/>
            </a:pPr>
            <a:r>
              <a:rPr lang="it-IT" sz="2000" dirty="0" smtClean="0"/>
              <a:t>Transazione (art. 1965 C.C.)</a:t>
            </a:r>
            <a:endParaRPr lang="it-IT" sz="2000" dirty="0"/>
          </a:p>
          <a:p>
            <a:pPr marL="342900" indent="-342900" algn="just">
              <a:buFont typeface="Arial" panose="020B0604020202020204" pitchFamily="34" charset="0"/>
              <a:buChar char="▪"/>
              <a:defRPr/>
            </a:pPr>
            <a:r>
              <a:rPr lang="it-IT" sz="2000" dirty="0"/>
              <a:t>Rinuncia al </a:t>
            </a:r>
            <a:r>
              <a:rPr lang="it-IT" sz="2000" dirty="0" smtClean="0"/>
              <a:t>credito (art. 1236  C.C.)</a:t>
            </a:r>
          </a:p>
          <a:p>
            <a:pPr marL="342900" indent="-342900" algn="just">
              <a:buFont typeface="Arial" panose="020B0604020202020204" pitchFamily="34" charset="0"/>
              <a:buChar char="▪"/>
              <a:defRPr/>
            </a:pPr>
            <a:r>
              <a:rPr lang="it-IT" sz="2000" dirty="0" smtClean="0"/>
              <a:t>Prescrizione (art</a:t>
            </a:r>
            <a:r>
              <a:rPr lang="it-IT" sz="2000" dirty="0"/>
              <a:t>. 2948 </a:t>
            </a:r>
            <a:r>
              <a:rPr lang="it-IT" sz="2000" dirty="0" smtClean="0"/>
              <a:t>C.C. e </a:t>
            </a:r>
            <a:r>
              <a:rPr lang="it-IT" sz="2000" dirty="0" err="1"/>
              <a:t>ss</a:t>
            </a:r>
            <a:r>
              <a:rPr lang="it-IT" sz="2000" dirty="0" smtClean="0"/>
              <a:t>)</a:t>
            </a:r>
          </a:p>
          <a:p>
            <a:pPr marL="342900" indent="-342900" algn="just">
              <a:buFont typeface="Arial" panose="020B0604020202020204" pitchFamily="34" charset="0"/>
              <a:buChar char="▪"/>
              <a:defRPr/>
            </a:pPr>
            <a:r>
              <a:rPr lang="it-IT" sz="2000" dirty="0" smtClean="0"/>
              <a:t>Chiusura della procedura fallimentare</a:t>
            </a:r>
          </a:p>
          <a:p>
            <a:pPr marL="342900" indent="-342900" algn="just">
              <a:buFont typeface="Arial" panose="020B0604020202020204" pitchFamily="34" charset="0"/>
              <a:buChar char="▪"/>
              <a:defRPr/>
            </a:pPr>
            <a:r>
              <a:rPr lang="it-IT" sz="2000" b="1" dirty="0" smtClean="0"/>
              <a:t>Cessione credito</a:t>
            </a:r>
            <a:endParaRPr lang="it-IT" sz="2000" dirty="0"/>
          </a:p>
        </p:txBody>
      </p:sp>
    </p:spTree>
    <p:extLst>
      <p:ext uri="{BB962C8B-B14F-4D97-AF65-F5344CB8AC3E}">
        <p14:creationId xmlns:p14="http://schemas.microsoft.com/office/powerpoint/2010/main" xmlns="" val="266696106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fill="hold"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marL="0" indent="0" algn="just">
              <a:buFontTx/>
              <a:buNone/>
              <a:defRPr/>
            </a:pPr>
            <a:r>
              <a:rPr lang="it-IT" dirty="0" smtClean="0"/>
              <a:t>A seguito della crisi, l’impresa può percorrere le seguenti </a:t>
            </a:r>
            <a:r>
              <a:rPr lang="it-IT" b="1" dirty="0" smtClean="0"/>
              <a:t>azioni</a:t>
            </a:r>
            <a:r>
              <a:rPr lang="it-IT" dirty="0" smtClean="0"/>
              <a:t>:</a:t>
            </a:r>
          </a:p>
          <a:p>
            <a:pPr>
              <a:buFont typeface="Wingdings" pitchFamily="2" charset="2"/>
              <a:buChar char="ü"/>
              <a:defRPr/>
            </a:pPr>
            <a:r>
              <a:rPr lang="it-IT" dirty="0" smtClean="0"/>
              <a:t>riduzione del personale</a:t>
            </a:r>
          </a:p>
          <a:p>
            <a:pPr>
              <a:buFont typeface="Wingdings" pitchFamily="2" charset="2"/>
              <a:buChar char="ü"/>
              <a:defRPr/>
            </a:pPr>
            <a:r>
              <a:rPr lang="it-IT" dirty="0" smtClean="0"/>
              <a:t>abbandono linee di produzione</a:t>
            </a:r>
          </a:p>
          <a:p>
            <a:pPr>
              <a:buFont typeface="Wingdings" pitchFamily="2" charset="2"/>
              <a:buChar char="ü"/>
              <a:defRPr/>
            </a:pPr>
            <a:r>
              <a:rPr lang="it-IT" dirty="0" smtClean="0"/>
              <a:t>abbandono di alcuni mercati di distribuzione</a:t>
            </a:r>
          </a:p>
          <a:p>
            <a:pPr>
              <a:buFont typeface="Wingdings" pitchFamily="2" charset="2"/>
              <a:buChar char="ü"/>
              <a:defRPr/>
            </a:pPr>
            <a:r>
              <a:rPr lang="it-IT" dirty="0" smtClean="0"/>
              <a:t>chiusura di unità produttive</a:t>
            </a:r>
          </a:p>
          <a:p>
            <a:pPr>
              <a:buFont typeface="Wingdings" pitchFamily="2" charset="2"/>
              <a:buChar char="ü"/>
              <a:defRPr/>
            </a:pPr>
            <a:r>
              <a:rPr lang="it-IT" dirty="0" smtClean="0"/>
              <a:t>abbandono dell’attività produttiva occupandosi esclusivamente della commercializzazione</a:t>
            </a:r>
          </a:p>
          <a:p>
            <a:pPr>
              <a:buFont typeface="Wingdings" pitchFamily="2" charset="2"/>
              <a:buChar char="ü"/>
              <a:defRPr/>
            </a:pPr>
            <a:r>
              <a:rPr lang="it-IT" dirty="0" smtClean="0"/>
              <a:t>….</a:t>
            </a:r>
          </a:p>
          <a:p>
            <a:pPr>
              <a:defRPr/>
            </a:pPr>
            <a:endParaRPr lang="it-IT" dirty="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53485361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a:spLocks noGrp="1"/>
          </p:cNvSpPr>
          <p:nvPr>
            <p:ph type="title"/>
          </p:nvPr>
        </p:nvSpPr>
        <p:spPr/>
        <p:txBody>
          <a:bodyPr/>
          <a:lstStyle/>
          <a:p>
            <a:r>
              <a:rPr lang="it-IT" altLang="it-IT" smtClean="0"/>
              <a:t>Crisi aziendale e fondi di ristrutturazione</a:t>
            </a:r>
          </a:p>
        </p:txBody>
      </p:sp>
      <p:sp>
        <p:nvSpPr>
          <p:cNvPr id="28675" name="Segnaposto contenuto 2"/>
          <p:cNvSpPr>
            <a:spLocks noGrp="1"/>
          </p:cNvSpPr>
          <p:nvPr>
            <p:ph idx="1"/>
          </p:nvPr>
        </p:nvSpPr>
        <p:spPr/>
        <p:txBody>
          <a:bodyPr/>
          <a:lstStyle/>
          <a:p>
            <a:pPr>
              <a:buFontTx/>
              <a:buNone/>
            </a:pPr>
            <a:r>
              <a:rPr lang="it-IT" altLang="it-IT" smtClean="0"/>
              <a:t>Tali azioni comportano numerosi </a:t>
            </a:r>
            <a:r>
              <a:rPr lang="it-IT" altLang="it-IT" b="1" smtClean="0"/>
              <a:t>oneri</a:t>
            </a:r>
            <a:r>
              <a:rPr lang="it-IT" altLang="it-IT" smtClean="0"/>
              <a:t>, quali:</a:t>
            </a:r>
          </a:p>
          <a:p>
            <a:pPr>
              <a:buFont typeface="Wingdings" pitchFamily="2" charset="2"/>
              <a:buChar char="ü"/>
            </a:pPr>
            <a:r>
              <a:rPr lang="it-IT" altLang="it-IT" smtClean="0"/>
              <a:t>costi di consulenza e costi legali connessi alla definizione dei piani di ristrutturazione</a:t>
            </a:r>
          </a:p>
          <a:p>
            <a:pPr>
              <a:buFont typeface="Wingdings" pitchFamily="2" charset="2"/>
              <a:buChar char="ü"/>
            </a:pPr>
            <a:r>
              <a:rPr lang="it-IT" altLang="it-IT" smtClean="0"/>
              <a:t>incentivi all’esodo dei dipendenti</a:t>
            </a:r>
          </a:p>
          <a:p>
            <a:pPr>
              <a:buFont typeface="Wingdings" pitchFamily="2" charset="2"/>
              <a:buChar char="ü"/>
            </a:pPr>
            <a:r>
              <a:rPr lang="it-IT" altLang="it-IT" smtClean="0"/>
              <a:t>costi per vertenze sindacali connessi ad esempio ad impugnazioni di licenziamenti</a:t>
            </a:r>
          </a:p>
          <a:p>
            <a:pPr>
              <a:buFont typeface="Wingdings" pitchFamily="2" charset="2"/>
              <a:buChar char="ü"/>
            </a:pPr>
            <a:r>
              <a:rPr lang="it-IT" altLang="it-IT" smtClean="0"/>
              <a:t>Pagamento di penali per la rescissione anticipata di contratti, ad esempio di distribuzione in esclusiva</a:t>
            </a:r>
          </a:p>
          <a:p>
            <a:pPr>
              <a:buFont typeface="Wingdings" pitchFamily="2" charset="2"/>
              <a:buChar char="ü"/>
            </a:pPr>
            <a:r>
              <a:rPr lang="it-IT" altLang="it-IT" b="1" smtClean="0"/>
              <a:t>costi per la riqualificazione dei dipendenti da adibire a mansioni differenti </a:t>
            </a:r>
          </a:p>
          <a:p>
            <a:pPr>
              <a:buFont typeface="Wingdings" pitchFamily="2" charset="2"/>
              <a:buChar char="ü"/>
            </a:pPr>
            <a:r>
              <a:rPr lang="it-IT" altLang="it-IT" smtClean="0"/>
              <a:t>…………..</a:t>
            </a:r>
          </a:p>
          <a:p>
            <a:pPr>
              <a:buFont typeface="Wingdings" pitchFamily="2" charset="2"/>
              <a:buChar char="ü"/>
            </a:pPr>
            <a:endParaRPr lang="it-IT" altLang="it-IT" smtClean="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2012159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marL="0" indent="0" algn="just">
              <a:buFontTx/>
              <a:buNone/>
              <a:defRPr/>
            </a:pPr>
            <a:r>
              <a:rPr lang="it-IT" dirty="0" smtClean="0"/>
              <a:t>Tali costi non sono correlabili a prestazioni future ed eliminano preesistenti situazioni di inefficienza  </a:t>
            </a:r>
          </a:p>
          <a:p>
            <a:pPr marL="0" indent="0" algn="just">
              <a:defRPr/>
            </a:pPr>
            <a:endParaRPr lang="it-IT" dirty="0" smtClean="0"/>
          </a:p>
          <a:p>
            <a:pPr marL="0" indent="0" algn="just">
              <a:defRPr/>
            </a:pPr>
            <a:endParaRPr lang="it-IT" dirty="0" smtClean="0"/>
          </a:p>
          <a:p>
            <a:pPr marL="0" indent="0" algn="just">
              <a:defRPr/>
            </a:pPr>
            <a:endParaRPr lang="it-IT" dirty="0" smtClean="0"/>
          </a:p>
          <a:p>
            <a:pPr marL="0" indent="0" algn="just">
              <a:defRPr/>
            </a:pPr>
            <a:endParaRPr lang="it-IT" dirty="0"/>
          </a:p>
          <a:p>
            <a:pPr marL="0" indent="0" algn="just">
              <a:buNone/>
              <a:defRPr/>
            </a:pPr>
            <a:endParaRPr lang="it-IT" dirty="0" smtClean="0"/>
          </a:p>
          <a:p>
            <a:pPr marL="355600" indent="-355600" algn="just">
              <a:buFont typeface="Wingdings" pitchFamily="2" charset="2"/>
              <a:buChar char="ü"/>
              <a:defRPr/>
            </a:pPr>
            <a:r>
              <a:rPr lang="it-IT" dirty="0" smtClean="0"/>
              <a:t> sono costi di competenza dell’esercizio in cui l'impresa </a:t>
            </a:r>
            <a:r>
              <a:rPr lang="it-IT" b="1" dirty="0" smtClean="0"/>
              <a:t>decide formalmente </a:t>
            </a:r>
            <a:r>
              <a:rPr lang="it-IT" dirty="0" smtClean="0"/>
              <a:t>di attuare tali piani di ristrutturazione e riorganizzazione</a:t>
            </a:r>
          </a:p>
          <a:p>
            <a:pPr marL="355600" indent="-355600" algn="just">
              <a:buFont typeface="Wingdings" pitchFamily="2" charset="2"/>
              <a:buChar char="ü"/>
              <a:defRPr/>
            </a:pPr>
            <a:r>
              <a:rPr lang="it-IT" dirty="0" smtClean="0"/>
              <a:t> possono essere attendibilmente stimati e a fronte di essi </a:t>
            </a:r>
            <a:r>
              <a:rPr lang="it-IT" b="1" dirty="0" smtClean="0"/>
              <a:t>deve essere iscritto in bilancio un apposito fondo per oneri</a:t>
            </a:r>
          </a:p>
          <a:p>
            <a:pPr marL="0" indent="0" algn="just">
              <a:defRPr/>
            </a:pPr>
            <a:endParaRPr lang="it-IT" b="1" dirty="0" smtClean="0"/>
          </a:p>
          <a:p>
            <a:pPr>
              <a:defRPr/>
            </a:pPr>
            <a:endParaRPr lang="it-IT" dirty="0"/>
          </a:p>
        </p:txBody>
      </p:sp>
      <p:sp>
        <p:nvSpPr>
          <p:cNvPr id="4" name="Freccia in giù 3"/>
          <p:cNvSpPr/>
          <p:nvPr/>
        </p:nvSpPr>
        <p:spPr>
          <a:xfrm>
            <a:off x="3779838" y="2708275"/>
            <a:ext cx="1785937" cy="1000125"/>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24408452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marL="0" indent="0" algn="just">
              <a:buFontTx/>
              <a:buNone/>
              <a:defRPr/>
            </a:pPr>
            <a:r>
              <a:rPr lang="it-IT" dirty="0" smtClean="0"/>
              <a:t>Tali costi non sono correlabili a prestazioni future ed eliminano preesistenti situazioni di inefficienza  </a:t>
            </a:r>
          </a:p>
          <a:p>
            <a:pPr marL="0" indent="0" algn="just">
              <a:defRPr/>
            </a:pPr>
            <a:endParaRPr lang="it-IT" dirty="0" smtClean="0"/>
          </a:p>
          <a:p>
            <a:pPr marL="0" indent="0" algn="just">
              <a:defRPr/>
            </a:pPr>
            <a:endParaRPr lang="it-IT" dirty="0" smtClean="0"/>
          </a:p>
          <a:p>
            <a:pPr marL="0" indent="0" algn="just">
              <a:defRPr/>
            </a:pPr>
            <a:endParaRPr lang="it-IT" dirty="0" smtClean="0"/>
          </a:p>
          <a:p>
            <a:pPr marL="0" indent="0" algn="just">
              <a:buNone/>
              <a:defRPr/>
            </a:pPr>
            <a:r>
              <a:rPr lang="it-IT" dirty="0" smtClean="0"/>
              <a:t> sono costi di competenza dell’esercizio in cui l'impresa </a:t>
            </a:r>
            <a:r>
              <a:rPr lang="it-IT" b="1" dirty="0" smtClean="0"/>
              <a:t>decide formalmente </a:t>
            </a:r>
            <a:r>
              <a:rPr lang="it-IT" dirty="0" smtClean="0"/>
              <a:t>di attuare tali piani di ristrutturazione e riorganizzazione</a:t>
            </a:r>
          </a:p>
          <a:p>
            <a:pPr marL="355600" indent="-355600" algn="just">
              <a:buFont typeface="Wingdings" pitchFamily="2" charset="2"/>
              <a:buChar char="ü"/>
              <a:defRPr/>
            </a:pPr>
            <a:endParaRPr lang="it-IT" dirty="0" smtClean="0"/>
          </a:p>
          <a:p>
            <a:pPr>
              <a:defRPr/>
            </a:pPr>
            <a:endParaRPr lang="it-IT" dirty="0"/>
          </a:p>
        </p:txBody>
      </p:sp>
      <p:sp>
        <p:nvSpPr>
          <p:cNvPr id="4" name="Freccia in giù 3"/>
          <p:cNvSpPr/>
          <p:nvPr/>
        </p:nvSpPr>
        <p:spPr>
          <a:xfrm>
            <a:off x="3779839" y="2420888"/>
            <a:ext cx="1008186" cy="784101"/>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Freccia circolare a destra 4"/>
          <p:cNvSpPr/>
          <p:nvPr/>
        </p:nvSpPr>
        <p:spPr>
          <a:xfrm>
            <a:off x="428625" y="4214813"/>
            <a:ext cx="500063" cy="128587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30726" name="Rettangolo 5"/>
          <p:cNvSpPr>
            <a:spLocks noChangeArrowheads="1"/>
          </p:cNvSpPr>
          <p:nvPr/>
        </p:nvSpPr>
        <p:spPr bwMode="auto">
          <a:xfrm>
            <a:off x="1643063" y="5334000"/>
            <a:ext cx="6072187" cy="831850"/>
          </a:xfrm>
          <a:prstGeom prst="rect">
            <a:avLst/>
          </a:prstGeom>
          <a:solidFill>
            <a:srgbClr val="FFC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55600" indent="-355600"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it-IT" altLang="it-IT" sz="2400">
                <a:solidFill>
                  <a:srgbClr val="000099"/>
                </a:solidFill>
                <a:latin typeface="Britannic Bold" pitchFamily="34" charset="0"/>
              </a:rPr>
              <a:t>la decisione deve quindi risultare</a:t>
            </a:r>
          </a:p>
          <a:p>
            <a:pPr algn="ctr" eaLnBrk="1" hangingPunct="1">
              <a:spcBef>
                <a:spcPct val="0"/>
              </a:spcBef>
              <a:buFontTx/>
              <a:buNone/>
            </a:pPr>
            <a:r>
              <a:rPr lang="it-IT" altLang="it-IT" sz="2400">
                <a:solidFill>
                  <a:srgbClr val="000099"/>
                </a:solidFill>
                <a:latin typeface="Britannic Bold" pitchFamily="34" charset="0"/>
              </a:rPr>
              <a:t> da un verbale del CdA</a:t>
            </a:r>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52258836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olo 1"/>
          <p:cNvSpPr>
            <a:spLocks noGrp="1"/>
          </p:cNvSpPr>
          <p:nvPr>
            <p:ph type="title"/>
          </p:nvPr>
        </p:nvSpPr>
        <p:spPr/>
        <p:txBody>
          <a:bodyPr/>
          <a:lstStyle/>
          <a:p>
            <a:r>
              <a:rPr lang="it-IT" altLang="it-IT" smtClean="0"/>
              <a:t>Crisi aziendale e fondi di ristrutturazione</a:t>
            </a:r>
          </a:p>
        </p:txBody>
      </p:sp>
      <p:sp>
        <p:nvSpPr>
          <p:cNvPr id="31747" name="Segnaposto contenuto 2"/>
          <p:cNvSpPr>
            <a:spLocks noGrp="1"/>
          </p:cNvSpPr>
          <p:nvPr>
            <p:ph idx="1"/>
          </p:nvPr>
        </p:nvSpPr>
        <p:spPr/>
        <p:txBody>
          <a:bodyPr/>
          <a:lstStyle/>
          <a:p>
            <a:r>
              <a:rPr lang="it-IT" altLang="it-IT" smtClean="0"/>
              <a:t>Iscrizione in bilancio:</a:t>
            </a:r>
          </a:p>
          <a:p>
            <a:endParaRPr lang="it-IT" altLang="it-IT" smtClean="0"/>
          </a:p>
          <a:p>
            <a:endParaRPr lang="it-IT" altLang="it-IT" smtClean="0"/>
          </a:p>
          <a:p>
            <a:endParaRPr lang="it-IT" altLang="it-IT" smtClean="0"/>
          </a:p>
          <a:p>
            <a:endParaRPr lang="it-IT" altLang="it-IT" smtClean="0"/>
          </a:p>
        </p:txBody>
      </p:sp>
      <p:graphicFrame>
        <p:nvGraphicFramePr>
          <p:cNvPr id="4" name="Tabella 3"/>
          <p:cNvGraphicFramePr>
            <a:graphicFrameLocks noGrp="1"/>
          </p:cNvGraphicFramePr>
          <p:nvPr/>
        </p:nvGraphicFramePr>
        <p:xfrm>
          <a:off x="214313" y="2492375"/>
          <a:ext cx="8643937" cy="549275"/>
        </p:xfrm>
        <a:graphic>
          <a:graphicData uri="http://schemas.openxmlformats.org/drawingml/2006/table">
            <a:tbl>
              <a:tblPr/>
              <a:tblGrid>
                <a:gridCol w="459857"/>
                <a:gridCol w="466772"/>
                <a:gridCol w="2408202"/>
                <a:gridCol w="361317"/>
                <a:gridCol w="3161876"/>
                <a:gridCol w="586133"/>
                <a:gridCol w="1199780"/>
              </a:tblGrid>
              <a:tr h="549275">
                <a:tc>
                  <a:txBody>
                    <a:bodyPr/>
                    <a:lstStyle/>
                    <a:p>
                      <a:pPr algn="just">
                        <a:spcAft>
                          <a:spcPts val="0"/>
                        </a:spcAft>
                      </a:pPr>
                      <a:endParaRPr lang="it-IT" sz="1800" dirty="0">
                        <a:latin typeface="Tahom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it-IT" sz="1800">
                        <a:latin typeface="Tahom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it-IT" sz="1800" dirty="0" smtClean="0">
                          <a:latin typeface="Tahoma"/>
                          <a:ea typeface="Times New Roman"/>
                          <a:cs typeface="Times New Roman"/>
                        </a:rPr>
                        <a:t>Oneri di ristrutturazione</a:t>
                      </a:r>
                      <a:endParaRPr lang="it-IT" sz="2400" dirty="0">
                        <a:latin typeface="Tahom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it-IT" sz="1800">
                          <a:latin typeface="Tahoma"/>
                          <a:ea typeface="Times New Roman"/>
                          <a:cs typeface="Times New Roman"/>
                        </a:rPr>
                        <a:t>a</a:t>
                      </a:r>
                      <a:endParaRPr lang="it-IT" sz="2400">
                        <a:latin typeface="Tahoma"/>
                        <a:ea typeface="Times New Roman"/>
                        <a:cs typeface="Times New Roman"/>
                      </a:endParaRPr>
                    </a:p>
                  </a:txBody>
                  <a:tcPr marL="68580" marR="68580" marT="0" marB="0">
                    <a:lnL>
                      <a:noFill/>
                    </a:lnL>
                    <a:lnR>
                      <a:noFill/>
                    </a:lnR>
                    <a:lnT>
                      <a:noFill/>
                    </a:lnT>
                    <a:lnB>
                      <a:noFill/>
                    </a:lnB>
                  </a:tcPr>
                </a:tc>
                <a:tc>
                  <a:txBody>
                    <a:bodyPr/>
                    <a:lstStyle/>
                    <a:p>
                      <a:pPr algn="r">
                        <a:spcAft>
                          <a:spcPts val="0"/>
                        </a:spcAft>
                      </a:pPr>
                      <a:r>
                        <a:rPr lang="it-IT" sz="1800" dirty="0" smtClean="0">
                          <a:latin typeface="Tahoma"/>
                          <a:ea typeface="Times New Roman"/>
                          <a:cs typeface="Times New Roman"/>
                        </a:rPr>
                        <a:t>Fondi per ristrutturazioni</a:t>
                      </a:r>
                      <a:r>
                        <a:rPr lang="it-IT" sz="1800" baseline="0" dirty="0" smtClean="0">
                          <a:latin typeface="Tahoma"/>
                          <a:ea typeface="Times New Roman"/>
                          <a:cs typeface="Times New Roman"/>
                        </a:rPr>
                        <a:t> </a:t>
                      </a:r>
                      <a:endParaRPr lang="it-IT" sz="2400" dirty="0">
                        <a:latin typeface="Tahoma"/>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endParaRPr lang="it-IT" sz="1800">
                        <a:latin typeface="Tahom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it-IT" sz="1800" dirty="0" err="1">
                          <a:latin typeface="Tahoma"/>
                          <a:ea typeface="Times New Roman"/>
                          <a:cs typeface="Times New Roman"/>
                        </a:rPr>
                        <a:t>………</a:t>
                      </a:r>
                      <a:endParaRPr lang="it-IT" sz="2400" dirty="0">
                        <a:latin typeface="Tahom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bl>
          </a:graphicData>
        </a:graphic>
      </p:graphicFrame>
      <p:sp>
        <p:nvSpPr>
          <p:cNvPr id="5" name="Freccia in giù 4"/>
          <p:cNvSpPr/>
          <p:nvPr/>
        </p:nvSpPr>
        <p:spPr>
          <a:xfrm>
            <a:off x="1857375" y="3284538"/>
            <a:ext cx="1000125" cy="50006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latin typeface="+mj-lt"/>
            </a:endParaRPr>
          </a:p>
        </p:txBody>
      </p:sp>
      <p:sp>
        <p:nvSpPr>
          <p:cNvPr id="6" name="Freccia in giù 5"/>
          <p:cNvSpPr/>
          <p:nvPr/>
        </p:nvSpPr>
        <p:spPr>
          <a:xfrm>
            <a:off x="5715000" y="3284538"/>
            <a:ext cx="1000125" cy="50006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latin typeface="+mj-lt"/>
            </a:endParaRPr>
          </a:p>
        </p:txBody>
      </p:sp>
      <p:sp>
        <p:nvSpPr>
          <p:cNvPr id="7" name="Rettangolo 6"/>
          <p:cNvSpPr/>
          <p:nvPr/>
        </p:nvSpPr>
        <p:spPr>
          <a:xfrm>
            <a:off x="142875" y="4010025"/>
            <a:ext cx="4929188" cy="1939925"/>
          </a:xfrm>
          <a:prstGeom prst="rect">
            <a:avLst/>
          </a:prstGeom>
          <a:solidFill>
            <a:srgbClr val="FFFF99"/>
          </a:solidFill>
        </p:spPr>
        <p:txBody>
          <a:bodyPr>
            <a:spAutoFit/>
          </a:bodyPr>
          <a:lstStyle/>
          <a:p>
            <a:pPr marL="355600" indent="-355600" algn="ctr">
              <a:defRPr/>
            </a:pPr>
            <a:r>
              <a:rPr lang="it-IT" sz="2000" dirty="0">
                <a:latin typeface="+mj-lt"/>
              </a:rPr>
              <a:t>E.21 oneri straordinari, C.E.: la fonte dell’onere è estranea alla gestione ordinaria e l’operazione produce rilevanti effetti sulla struttura dell’impresa</a:t>
            </a:r>
          </a:p>
          <a:p>
            <a:pPr marL="355600" indent="-355600" algn="ctr">
              <a:defRPr/>
            </a:pPr>
            <a:r>
              <a:rPr lang="it-IT" sz="2000" dirty="0">
                <a:latin typeface="+mj-lt"/>
              </a:rPr>
              <a:t>OIC 12 – e Interpretativo I</a:t>
            </a:r>
          </a:p>
        </p:txBody>
      </p:sp>
      <p:sp>
        <p:nvSpPr>
          <p:cNvPr id="8" name="Rettangolo 7"/>
          <p:cNvSpPr/>
          <p:nvPr/>
        </p:nvSpPr>
        <p:spPr>
          <a:xfrm>
            <a:off x="5286375" y="4010025"/>
            <a:ext cx="2428875" cy="461963"/>
          </a:xfrm>
          <a:prstGeom prst="rect">
            <a:avLst/>
          </a:prstGeom>
          <a:solidFill>
            <a:srgbClr val="FFFF99"/>
          </a:solidFill>
        </p:spPr>
        <p:txBody>
          <a:bodyPr>
            <a:spAutoFit/>
          </a:bodyPr>
          <a:lstStyle/>
          <a:p>
            <a:pPr marL="355600" indent="-355600" algn="ctr" eaLnBrk="0" hangingPunct="0">
              <a:defRPr/>
            </a:pPr>
            <a:r>
              <a:rPr lang="it-IT" dirty="0">
                <a:latin typeface="+mj-lt"/>
              </a:rPr>
              <a:t>B. 3 Altri, S.P.</a:t>
            </a:r>
          </a:p>
        </p:txBody>
      </p:sp>
      <p:sp>
        <p:nvSpPr>
          <p:cNvPr id="9"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412027718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olo 1"/>
          <p:cNvSpPr>
            <a:spLocks noGrp="1"/>
          </p:cNvSpPr>
          <p:nvPr>
            <p:ph type="title"/>
          </p:nvPr>
        </p:nvSpPr>
        <p:spPr/>
        <p:txBody>
          <a:bodyPr/>
          <a:lstStyle/>
          <a:p>
            <a:r>
              <a:rPr lang="it-IT" altLang="it-IT" smtClean="0"/>
              <a:t>Crisi aziendale e fondi di ristrutturazione</a:t>
            </a:r>
          </a:p>
        </p:txBody>
      </p:sp>
      <p:sp>
        <p:nvSpPr>
          <p:cNvPr id="32771" name="Segnaposto contenuto 2"/>
          <p:cNvSpPr>
            <a:spLocks noGrp="1"/>
          </p:cNvSpPr>
          <p:nvPr>
            <p:ph idx="1"/>
          </p:nvPr>
        </p:nvSpPr>
        <p:spPr/>
        <p:txBody>
          <a:bodyPr/>
          <a:lstStyle/>
          <a:p>
            <a:pPr marL="0" indent="0" algn="just">
              <a:buFontTx/>
              <a:buNone/>
            </a:pPr>
            <a:r>
              <a:rPr lang="it-IT" altLang="it-IT" dirty="0" smtClean="0"/>
              <a:t>Delibera di approvazione del piano di ristrutturazione avvenuta tra la data di chiusura dell’esercizio (31/12/2013) e la data del </a:t>
            </a:r>
            <a:r>
              <a:rPr lang="it-IT" altLang="it-IT" dirty="0" err="1" smtClean="0"/>
              <a:t>CdA</a:t>
            </a:r>
            <a:r>
              <a:rPr lang="it-IT" altLang="it-IT" dirty="0" smtClean="0"/>
              <a:t> di approvazione della bozza di bilancio (31/03/2014)</a:t>
            </a:r>
          </a:p>
        </p:txBody>
      </p:sp>
      <p:sp>
        <p:nvSpPr>
          <p:cNvPr id="4" name="Freccia in giù 3"/>
          <p:cNvSpPr/>
          <p:nvPr/>
        </p:nvSpPr>
        <p:spPr>
          <a:xfrm>
            <a:off x="3929063" y="3074988"/>
            <a:ext cx="1571625" cy="78581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Rettangolo 4"/>
          <p:cNvSpPr/>
          <p:nvPr/>
        </p:nvSpPr>
        <p:spPr>
          <a:xfrm>
            <a:off x="571500" y="4000500"/>
            <a:ext cx="8143875" cy="1323439"/>
          </a:xfrm>
          <a:prstGeom prst="rect">
            <a:avLst/>
          </a:prstGeom>
          <a:solidFill>
            <a:srgbClr val="FFFF99"/>
          </a:solidFill>
        </p:spPr>
        <p:txBody>
          <a:bodyPr>
            <a:spAutoFit/>
          </a:bodyPr>
          <a:lstStyle/>
          <a:p>
            <a:pPr marL="355600" indent="-355600" algn="ctr">
              <a:defRPr/>
            </a:pPr>
            <a:r>
              <a:rPr lang="it-IT" sz="2000" dirty="0">
                <a:latin typeface="+mj-lt"/>
              </a:rPr>
              <a:t>I costi non sono di competenza dell’esercizio </a:t>
            </a:r>
            <a:r>
              <a:rPr lang="it-IT" sz="2000" dirty="0" smtClean="0">
                <a:latin typeface="+mj-lt"/>
              </a:rPr>
              <a:t>2013.</a:t>
            </a:r>
            <a:endParaRPr lang="it-IT" sz="2000" dirty="0">
              <a:latin typeface="+mj-lt"/>
            </a:endParaRPr>
          </a:p>
          <a:p>
            <a:pPr marL="355600" indent="-355600" algn="ctr">
              <a:defRPr/>
            </a:pPr>
            <a:r>
              <a:rPr lang="it-IT" sz="2000" dirty="0">
                <a:latin typeface="+mj-lt"/>
              </a:rPr>
              <a:t>OIC 29: descrizione del piano e degli effetti (se determinabili) sulla situazione patrimoniale/finanziaria dell’impresa nella relazione sulla gestione (n. 5, art. 2428 c.c.) e anche nella nota integrativa</a:t>
            </a:r>
          </a:p>
        </p:txBody>
      </p:sp>
      <p:sp>
        <p:nvSpPr>
          <p:cNvPr id="8"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14281979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algn="just">
              <a:buFontTx/>
              <a:buNone/>
              <a:defRPr/>
            </a:pPr>
            <a:r>
              <a:rPr lang="it-IT" b="1" dirty="0" smtClean="0"/>
              <a:t>OIC 29 </a:t>
            </a:r>
          </a:p>
          <a:p>
            <a:pPr algn="just">
              <a:buFontTx/>
              <a:buNone/>
              <a:defRPr/>
            </a:pPr>
            <a:r>
              <a:rPr lang="it-IT" b="1" dirty="0" err="1" smtClean="0"/>
              <a:t>E.IV</a:t>
            </a:r>
            <a:r>
              <a:rPr lang="it-IT" b="1" dirty="0" smtClean="0"/>
              <a:t>. Informazioni in nota integrativa</a:t>
            </a:r>
          </a:p>
          <a:p>
            <a:pPr marL="0" indent="0" algn="just">
              <a:buFontTx/>
              <a:buNone/>
              <a:defRPr/>
            </a:pPr>
            <a:r>
              <a:rPr lang="it-IT" dirty="0" smtClean="0"/>
              <a:t>I fatti successivi alla data di bilancio che, pur non richiedendo variazioni nei valori dello stesso, influenzano la situazione esistente alla chiusura dell’esercizio e sono di importanza tale che la loro mancata comunicazione comprometterebbe la possibilità dei destinatari dell’informazione societaria di fare corrette valutazioni e prendere decisioni appropriate, devono essere illustrati nella nota integrativa. </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69209546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marL="0" indent="0" algn="just">
              <a:buFontTx/>
              <a:buNone/>
              <a:defRPr/>
            </a:pPr>
            <a:r>
              <a:rPr lang="it-IT" b="1" dirty="0" smtClean="0"/>
              <a:t>OIC 29 </a:t>
            </a:r>
          </a:p>
          <a:p>
            <a:pPr marL="0" indent="0" algn="just">
              <a:buFontTx/>
              <a:buNone/>
              <a:defRPr/>
            </a:pPr>
            <a:r>
              <a:rPr lang="it-IT" b="1" dirty="0" err="1" smtClean="0"/>
              <a:t>E.IV</a:t>
            </a:r>
            <a:r>
              <a:rPr lang="it-IT" b="1" dirty="0" smtClean="0"/>
              <a:t>. Informazioni in nota integrativa</a:t>
            </a:r>
          </a:p>
          <a:p>
            <a:pPr marL="0" indent="0" algn="just">
              <a:buFontTx/>
              <a:buNone/>
              <a:defRPr/>
            </a:pPr>
            <a:r>
              <a:rPr lang="it-IT" dirty="0" smtClean="0"/>
              <a:t>L’indicazione dovrebbe riguardare la natura e la descrizione del fatto intervenuto, nonché, per quelli di maggiore significatività e rilevanza, la stima dell’effetto sulla situazione patrimoniale/finanziaria dell’impresa, oppure la dichiarazione che l’effetto non risulta determinabile.</a:t>
            </a:r>
          </a:p>
          <a:p>
            <a:pPr marL="0" indent="0" algn="just">
              <a:buFontTx/>
              <a:buNone/>
              <a:defRPr/>
            </a:pPr>
            <a:r>
              <a:rPr lang="it-IT" dirty="0" smtClean="0"/>
              <a:t>Alcuni esempi relativi a questi fatti possono essere:</a:t>
            </a:r>
          </a:p>
          <a:p>
            <a:pPr marL="0" indent="0" algn="just">
              <a:defRPr/>
            </a:pPr>
            <a:r>
              <a:rPr lang="it-IT" dirty="0" smtClean="0"/>
              <a:t> l’annuncio o avvio di piani di ristrutturazione;</a:t>
            </a:r>
          </a:p>
          <a:p>
            <a:pPr marL="0" indent="0" algn="just">
              <a:buFontTx/>
              <a:buNone/>
              <a:defRPr/>
            </a:pPr>
            <a:r>
              <a:rPr lang="it-IT" dirty="0" err="1" smtClean="0"/>
              <a:t>…………</a:t>
            </a:r>
            <a:r>
              <a:rPr lang="it-IT" dirty="0" smtClean="0"/>
              <a:t>.</a:t>
            </a:r>
          </a:p>
          <a:p>
            <a:pPr>
              <a:buFontTx/>
              <a:buNone/>
              <a:defRPr/>
            </a:pPr>
            <a:endParaRPr lang="it-IT" dirty="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607211304"/>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olo 1"/>
          <p:cNvSpPr>
            <a:spLocks noGrp="1"/>
          </p:cNvSpPr>
          <p:nvPr>
            <p:ph type="title"/>
          </p:nvPr>
        </p:nvSpPr>
        <p:spPr/>
        <p:txBody>
          <a:bodyPr/>
          <a:lstStyle/>
          <a:p>
            <a:r>
              <a:rPr lang="it-IT" altLang="it-IT" smtClean="0"/>
              <a:t>Crisi aziendale e fondi di ristrutturazione</a:t>
            </a:r>
          </a:p>
        </p:txBody>
      </p:sp>
      <p:sp>
        <p:nvSpPr>
          <p:cNvPr id="3" name="Segnaposto contenuto 2"/>
          <p:cNvSpPr>
            <a:spLocks noGrp="1"/>
          </p:cNvSpPr>
          <p:nvPr>
            <p:ph idx="1"/>
          </p:nvPr>
        </p:nvSpPr>
        <p:spPr/>
        <p:txBody>
          <a:bodyPr/>
          <a:lstStyle/>
          <a:p>
            <a:pPr>
              <a:buFontTx/>
              <a:buNone/>
              <a:defRPr/>
            </a:pPr>
            <a:r>
              <a:rPr lang="it-IT" b="1" dirty="0" smtClean="0"/>
              <a:t>OIC 19 – Informazioni sul TFR</a:t>
            </a:r>
          </a:p>
          <a:p>
            <a:pPr>
              <a:buFontTx/>
              <a:buNone/>
              <a:defRPr/>
            </a:pPr>
            <a:r>
              <a:rPr lang="it-IT" b="1" dirty="0" smtClean="0"/>
              <a:t>H.  Nota integrativa</a:t>
            </a:r>
          </a:p>
          <a:p>
            <a:pPr marL="0" indent="0" algn="just">
              <a:buFontTx/>
              <a:buNone/>
              <a:defRPr/>
            </a:pPr>
            <a:r>
              <a:rPr lang="it-IT" dirty="0" smtClean="0"/>
              <a:t>La nota integrativa fornisce le seguenti informazioni sul “TFR”: (</a:t>
            </a:r>
            <a:r>
              <a:rPr lang="it-IT" dirty="0" err="1" smtClean="0"/>
              <a:t>omissis…</a:t>
            </a:r>
            <a:r>
              <a:rPr lang="it-IT" dirty="0" smtClean="0"/>
              <a:t>)</a:t>
            </a:r>
          </a:p>
          <a:p>
            <a:pPr algn="just">
              <a:defRPr/>
            </a:pPr>
            <a:r>
              <a:rPr lang="it-IT" dirty="0" smtClean="0"/>
              <a:t>c) se significativo, l’ammontare del “Trattamento di fine rapporto di lavoro subordinato”, relativo a contratti di lavoro non ancora cessati, di cui si prevede il pagamento nell'esercizio successivo a seguito di </a:t>
            </a:r>
            <a:r>
              <a:rPr lang="it-IT" b="1" dirty="0" smtClean="0"/>
              <a:t>dimissioni incentivate o di piani di ristrutturazione aziendale.</a:t>
            </a:r>
            <a:endParaRPr lang="it-IT" b="1" dirty="0"/>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48912544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olo 1"/>
          <p:cNvSpPr>
            <a:spLocks noGrp="1"/>
          </p:cNvSpPr>
          <p:nvPr>
            <p:ph type="title"/>
          </p:nvPr>
        </p:nvSpPr>
        <p:spPr/>
        <p:txBody>
          <a:bodyPr/>
          <a:lstStyle/>
          <a:p>
            <a:r>
              <a:rPr lang="it-IT" altLang="it-IT" smtClean="0"/>
              <a:t>Crisi aziendale e fondi di ristrutturazione</a:t>
            </a:r>
          </a:p>
        </p:txBody>
      </p:sp>
      <p:sp>
        <p:nvSpPr>
          <p:cNvPr id="36867" name="Segnaposto contenuto 2"/>
          <p:cNvSpPr>
            <a:spLocks noGrp="1"/>
          </p:cNvSpPr>
          <p:nvPr>
            <p:ph idx="1"/>
          </p:nvPr>
        </p:nvSpPr>
        <p:spPr/>
        <p:txBody>
          <a:bodyPr/>
          <a:lstStyle/>
          <a:p>
            <a:pPr marL="0" indent="0">
              <a:buFontTx/>
              <a:buNone/>
            </a:pPr>
            <a:r>
              <a:rPr lang="it-IT" altLang="it-IT" b="1" smtClean="0"/>
              <a:t>OIC 24 – Costi di addestramento/riqualificazione del personale</a:t>
            </a:r>
          </a:p>
          <a:p>
            <a:pPr marL="0" indent="0" algn="just">
              <a:buFontTx/>
              <a:buNone/>
            </a:pPr>
            <a:r>
              <a:rPr lang="it-IT" altLang="it-IT" smtClean="0"/>
              <a:t>Sono costi di periodo e sono iscritti nel conto economico dell'esercizio in cui vengono sostenuti. (omissis…) </a:t>
            </a:r>
          </a:p>
          <a:p>
            <a:pPr marL="0" indent="0" algn="just">
              <a:buFontTx/>
              <a:buNone/>
            </a:pPr>
            <a:endParaRPr lang="it-IT" altLang="it-IT" smtClean="0"/>
          </a:p>
          <a:p>
            <a:pPr marL="0" indent="0" algn="just">
              <a:buFontTx/>
              <a:buNone/>
            </a:pPr>
            <a:r>
              <a:rPr lang="it-IT" altLang="it-IT" smtClean="0"/>
              <a:t> </a:t>
            </a:r>
          </a:p>
        </p:txBody>
      </p:sp>
      <p:sp>
        <p:nvSpPr>
          <p:cNvPr id="4" name="Freccia in giù 3"/>
          <p:cNvSpPr/>
          <p:nvPr/>
        </p:nvSpPr>
        <p:spPr>
          <a:xfrm>
            <a:off x="4000500" y="2996952"/>
            <a:ext cx="1214438" cy="5715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Rettangolo 4"/>
          <p:cNvSpPr/>
          <p:nvPr/>
        </p:nvSpPr>
        <p:spPr>
          <a:xfrm>
            <a:off x="357188" y="4083050"/>
            <a:ext cx="8429625" cy="1938338"/>
          </a:xfrm>
          <a:prstGeom prst="rect">
            <a:avLst/>
          </a:prstGeom>
          <a:solidFill>
            <a:srgbClr val="FFFF99"/>
          </a:solidFill>
        </p:spPr>
        <p:txBody>
          <a:bodyPr>
            <a:spAutoFit/>
          </a:bodyPr>
          <a:lstStyle/>
          <a:p>
            <a:pPr algn="just">
              <a:defRPr/>
            </a:pPr>
            <a:r>
              <a:rPr lang="it-IT" sz="2000" dirty="0">
                <a:latin typeface="+mj-lt"/>
              </a:rPr>
              <a:t>È accettabile il differimento di tali costi se sono sostenuti in relazione ad un processo di riconversione/ristrutturazione che comporta un profondo cambiamento nella struttura produttiva, commerciale ed amministrativa dell'impresa. Tale processo viene di norma attuato per fronteggiare una situazione di difficoltà dell'impresa medesima.</a:t>
            </a:r>
          </a:p>
        </p:txBody>
      </p:sp>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236271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ttangolo 1"/>
          <p:cNvSpPr>
            <a:spLocks noChangeArrowheads="1"/>
          </p:cNvSpPr>
          <p:nvPr/>
        </p:nvSpPr>
        <p:spPr bwMode="auto">
          <a:xfrm>
            <a:off x="333375" y="908050"/>
            <a:ext cx="8353425" cy="1077913"/>
          </a:xfrm>
          <a:prstGeom prst="rect">
            <a:avLst/>
          </a:prstGeom>
          <a:noFill/>
          <a:ln w="9525">
            <a:noFill/>
            <a:miter lim="800000"/>
            <a:headEnd/>
            <a:tailEnd/>
          </a:ln>
        </p:spPr>
        <p:txBody>
          <a:bodyPr>
            <a:spAutoFit/>
          </a:bodyPr>
          <a:lstStyle/>
          <a:p>
            <a:pPr algn="ctr"/>
            <a:endParaRPr lang="it-IT" sz="3200"/>
          </a:p>
          <a:p>
            <a:pPr algn="ctr"/>
            <a:endParaRPr lang="it-IT" sz="3200"/>
          </a:p>
        </p:txBody>
      </p:sp>
      <p:sp>
        <p:nvSpPr>
          <p:cNvPr id="83973" name="Rectangle 1026"/>
          <p:cNvSpPr>
            <a:spLocks noChangeArrowheads="1"/>
          </p:cNvSpPr>
          <p:nvPr/>
        </p:nvSpPr>
        <p:spPr bwMode="auto">
          <a:xfrm>
            <a:off x="0" y="115888"/>
            <a:ext cx="8316913" cy="360362"/>
          </a:xfrm>
          <a:prstGeom prst="rect">
            <a:avLst/>
          </a:prstGeom>
          <a:noFill/>
          <a:ln w="9525">
            <a:noFill/>
            <a:miter lim="800000"/>
            <a:headEnd/>
            <a:tailEnd/>
          </a:ln>
        </p:spPr>
        <p:txBody>
          <a:bodyPr anchor="ctr"/>
          <a:lstStyle/>
          <a:p>
            <a:r>
              <a:rPr lang="en-GB" sz="2000">
                <a:solidFill>
                  <a:srgbClr val="7F7F7F"/>
                </a:solidFill>
                <a:latin typeface="Rotis Semi Sans Std 65 Bold"/>
              </a:rPr>
              <a:t>PERDITE SU CREDITI</a:t>
            </a:r>
          </a:p>
        </p:txBody>
      </p:sp>
      <p:sp>
        <p:nvSpPr>
          <p:cNvPr id="83974" name="Text Box 1027"/>
          <p:cNvSpPr txBox="1">
            <a:spLocks noChangeArrowheads="1"/>
          </p:cNvSpPr>
          <p:nvPr/>
        </p:nvSpPr>
        <p:spPr bwMode="auto">
          <a:xfrm>
            <a:off x="611188" y="692150"/>
            <a:ext cx="7705725" cy="754063"/>
          </a:xfrm>
          <a:prstGeom prst="rect">
            <a:avLst/>
          </a:prstGeom>
          <a:noFill/>
          <a:ln w="9525">
            <a:noFill/>
            <a:miter lim="800000"/>
            <a:headEnd/>
            <a:tailEnd/>
          </a:ln>
        </p:spPr>
        <p:txBody>
          <a:bodyPr anchor="ctr"/>
          <a:lstStyle/>
          <a:p>
            <a:pPr algn="ctr">
              <a:spcBef>
                <a:spcPct val="50000"/>
              </a:spcBef>
            </a:pPr>
            <a:r>
              <a:rPr lang="it-IT" sz="2400" dirty="0" smtClean="0">
                <a:solidFill>
                  <a:srgbClr val="364D47"/>
                </a:solidFill>
                <a:ea typeface="ＭＳ Ｐゴシック" pitchFamily="34" charset="-128"/>
              </a:rPr>
              <a:t>OIC 15: CANCELLAZIONE DEI CREDITI</a:t>
            </a:r>
            <a:endParaRPr lang="it-IT" sz="2400" dirty="0">
              <a:solidFill>
                <a:srgbClr val="364D47"/>
              </a:solidFill>
              <a:ea typeface="ＭＳ Ｐゴシック" pitchFamily="34" charset="-128"/>
            </a:endParaRPr>
          </a:p>
        </p:txBody>
      </p:sp>
      <p:sp>
        <p:nvSpPr>
          <p:cNvPr id="8" name="Rettangolo 5"/>
          <p:cNvSpPr>
            <a:spLocks noChangeArrowheads="1"/>
          </p:cNvSpPr>
          <p:nvPr/>
        </p:nvSpPr>
        <p:spPr bwMode="auto">
          <a:xfrm>
            <a:off x="467544" y="2026841"/>
            <a:ext cx="4176463" cy="400110"/>
          </a:xfrm>
          <a:prstGeom prst="rect">
            <a:avLst/>
          </a:prstGeom>
          <a:noFill/>
          <a:ln w="9525">
            <a:solidFill>
              <a:schemeClr val="tx1"/>
            </a:solidFill>
            <a:miter lim="800000"/>
            <a:headEnd/>
            <a:tailEnd/>
          </a:ln>
        </p:spPr>
        <p:txBody>
          <a:bodyPr wrap="square">
            <a:spAutoFit/>
          </a:bodyPr>
          <a:lstStyle/>
          <a:p>
            <a:pPr algn="ctr"/>
            <a:r>
              <a:rPr lang="it-IT" sz="2000" dirty="0" smtClean="0"/>
              <a:t>Trasferimento di tutti i </a:t>
            </a:r>
            <a:r>
              <a:rPr lang="it-IT" sz="2000" b="1" dirty="0" smtClean="0"/>
              <a:t>RISCHI</a:t>
            </a:r>
            <a:endParaRPr lang="it-IT" sz="2000" b="1" dirty="0"/>
          </a:p>
        </p:txBody>
      </p:sp>
      <p:sp>
        <p:nvSpPr>
          <p:cNvPr id="7" name="Freccia a destra 6"/>
          <p:cNvSpPr/>
          <p:nvPr/>
        </p:nvSpPr>
        <p:spPr>
          <a:xfrm>
            <a:off x="4788024" y="2060848"/>
            <a:ext cx="432048" cy="2940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5"/>
          <p:cNvSpPr>
            <a:spLocks noChangeArrowheads="1"/>
          </p:cNvSpPr>
          <p:nvPr/>
        </p:nvSpPr>
        <p:spPr bwMode="auto">
          <a:xfrm>
            <a:off x="5436096" y="2026841"/>
            <a:ext cx="3250704" cy="400110"/>
          </a:xfrm>
          <a:prstGeom prst="rect">
            <a:avLst/>
          </a:prstGeom>
          <a:noFill/>
          <a:ln w="9525">
            <a:solidFill>
              <a:schemeClr val="tx1"/>
            </a:solidFill>
            <a:miter lim="800000"/>
            <a:headEnd/>
            <a:tailEnd/>
          </a:ln>
        </p:spPr>
        <p:txBody>
          <a:bodyPr wrap="square">
            <a:spAutoFit/>
          </a:bodyPr>
          <a:lstStyle/>
          <a:p>
            <a:pPr algn="ctr"/>
            <a:r>
              <a:rPr lang="it-IT" sz="2000" dirty="0" smtClean="0"/>
              <a:t>NUOVO OIC 15</a:t>
            </a:r>
            <a:endParaRPr lang="it-IT" sz="2000" dirty="0"/>
          </a:p>
        </p:txBody>
      </p:sp>
      <p:sp>
        <p:nvSpPr>
          <p:cNvPr id="9" name="Freccia in giù 8"/>
          <p:cNvSpPr/>
          <p:nvPr/>
        </p:nvSpPr>
        <p:spPr>
          <a:xfrm>
            <a:off x="2051720" y="2564904"/>
            <a:ext cx="576064"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9"/>
          <p:cNvSpPr/>
          <p:nvPr/>
        </p:nvSpPr>
        <p:spPr>
          <a:xfrm>
            <a:off x="609256" y="3474305"/>
            <a:ext cx="7995192" cy="2554545"/>
          </a:xfrm>
          <a:prstGeom prst="rect">
            <a:avLst/>
          </a:prstGeom>
          <a:ln>
            <a:solidFill>
              <a:schemeClr val="tx1"/>
            </a:solidFill>
          </a:ln>
        </p:spPr>
        <p:txBody>
          <a:bodyPr wrap="square">
            <a:spAutoFit/>
          </a:bodyPr>
          <a:lstStyle/>
          <a:p>
            <a:pPr algn="ctr"/>
            <a:r>
              <a:rPr lang="it-IT" sz="2000" dirty="0" smtClean="0"/>
              <a:t>I </a:t>
            </a:r>
            <a:r>
              <a:rPr lang="it-IT" sz="2000" b="1" dirty="0"/>
              <a:t>diritti contrattuali </a:t>
            </a:r>
            <a:r>
              <a:rPr lang="it-IT" sz="2000" dirty="0"/>
              <a:t>sui flussi finanziari derivanti dal credito si </a:t>
            </a:r>
            <a:r>
              <a:rPr lang="it-IT" sz="2000" b="1" dirty="0" smtClean="0"/>
              <a:t>estinguono</a:t>
            </a:r>
          </a:p>
          <a:p>
            <a:pPr algn="ctr"/>
            <a:endParaRPr lang="it-IT" sz="2000" dirty="0" smtClean="0"/>
          </a:p>
          <a:p>
            <a:pPr algn="ctr"/>
            <a:r>
              <a:rPr lang="it-IT" sz="2000" b="1" dirty="0" smtClean="0">
                <a:solidFill>
                  <a:srgbClr val="FF0000"/>
                </a:solidFill>
              </a:rPr>
              <a:t>OPPURE</a:t>
            </a:r>
          </a:p>
          <a:p>
            <a:pPr algn="ctr"/>
            <a:endParaRPr lang="it-IT" sz="2000" dirty="0" smtClean="0"/>
          </a:p>
          <a:p>
            <a:pPr algn="ctr"/>
            <a:r>
              <a:rPr lang="it-IT" sz="2000" dirty="0" smtClean="0"/>
              <a:t>La </a:t>
            </a:r>
            <a:r>
              <a:rPr lang="it-IT" sz="2000" b="1" dirty="0"/>
              <a:t>titolarità</a:t>
            </a:r>
            <a:r>
              <a:rPr lang="it-IT" sz="2000" dirty="0"/>
              <a:t> dei diritti contrattuali sui flussi finanziari derivanti dal credito </a:t>
            </a:r>
            <a:r>
              <a:rPr lang="it-IT" sz="2000" b="1" dirty="0"/>
              <a:t>è trasferita</a:t>
            </a:r>
            <a:r>
              <a:rPr lang="it-IT" sz="2000" dirty="0"/>
              <a:t> </a:t>
            </a:r>
            <a:r>
              <a:rPr lang="it-IT" sz="2000" dirty="0" smtClean="0"/>
              <a:t>e con </a:t>
            </a:r>
            <a:r>
              <a:rPr lang="it-IT" sz="2000" dirty="0"/>
              <a:t>essa sono trasferiti sostanzialmente </a:t>
            </a:r>
            <a:r>
              <a:rPr lang="it-IT" sz="2000" b="1" dirty="0"/>
              <a:t>tutti i rischi </a:t>
            </a:r>
            <a:r>
              <a:rPr lang="it-IT" sz="2000" dirty="0"/>
              <a:t>inerenti il credito.</a:t>
            </a:r>
          </a:p>
        </p:txBody>
      </p:sp>
    </p:spTree>
    <p:extLst>
      <p:ext uri="{BB962C8B-B14F-4D97-AF65-F5344CB8AC3E}">
        <p14:creationId xmlns:p14="http://schemas.microsoft.com/office/powerpoint/2010/main" xmlns="" val="127756879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fill="hold"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olo 1"/>
          <p:cNvSpPr>
            <a:spLocks noGrp="1"/>
          </p:cNvSpPr>
          <p:nvPr>
            <p:ph type="title"/>
          </p:nvPr>
        </p:nvSpPr>
        <p:spPr/>
        <p:txBody>
          <a:bodyPr/>
          <a:lstStyle/>
          <a:p>
            <a:r>
              <a:rPr lang="it-IT" altLang="it-IT" smtClean="0">
                <a:latin typeface="Arial" charset="0"/>
              </a:rPr>
              <a:t>Crisi aziendale e fondi di ristrutturazione</a:t>
            </a:r>
          </a:p>
        </p:txBody>
      </p:sp>
      <p:sp>
        <p:nvSpPr>
          <p:cNvPr id="3" name="Segnaposto contenuto 2"/>
          <p:cNvSpPr>
            <a:spLocks noGrp="1"/>
          </p:cNvSpPr>
          <p:nvPr>
            <p:ph idx="1"/>
          </p:nvPr>
        </p:nvSpPr>
        <p:spPr/>
        <p:txBody>
          <a:bodyPr/>
          <a:lstStyle/>
          <a:p>
            <a:pPr marL="0" indent="0">
              <a:buFontTx/>
              <a:buNone/>
              <a:defRPr/>
            </a:pPr>
            <a:r>
              <a:rPr lang="it-IT" b="1" dirty="0" smtClean="0">
                <a:latin typeface="+mj-lt"/>
              </a:rPr>
              <a:t>OIC 24 – Costi di addestramento/riqualificazione del personale</a:t>
            </a:r>
          </a:p>
          <a:p>
            <a:pPr marL="0" indent="0" algn="ctr">
              <a:defRPr/>
            </a:pPr>
            <a:endParaRPr lang="it-IT" b="1" dirty="0" smtClean="0">
              <a:latin typeface="+mj-lt"/>
            </a:endParaRPr>
          </a:p>
          <a:p>
            <a:pPr marL="0" indent="0" algn="just">
              <a:defRPr/>
            </a:pPr>
            <a:endParaRPr lang="it-IT" dirty="0">
              <a:latin typeface="+mj-lt"/>
            </a:endParaRPr>
          </a:p>
        </p:txBody>
      </p:sp>
      <p:sp>
        <p:nvSpPr>
          <p:cNvPr id="4" name="Rettangolo 3"/>
          <p:cNvSpPr/>
          <p:nvPr/>
        </p:nvSpPr>
        <p:spPr>
          <a:xfrm>
            <a:off x="357188" y="3857625"/>
            <a:ext cx="8572500" cy="1938338"/>
          </a:xfrm>
          <a:prstGeom prst="rect">
            <a:avLst/>
          </a:prstGeom>
          <a:solidFill>
            <a:srgbClr val="FFFF99"/>
          </a:solidFill>
        </p:spPr>
        <p:txBody>
          <a:bodyPr>
            <a:spAutoFit/>
          </a:bodyPr>
          <a:lstStyle/>
          <a:p>
            <a:pPr algn="just">
              <a:defRPr/>
            </a:pPr>
            <a:r>
              <a:rPr lang="it-IT" dirty="0">
                <a:latin typeface="+mj-lt"/>
              </a:rPr>
              <a:t>Tali ristrutturazioni e riconversioni industriali e/o commerciali debbono risultare da un piano approvato, da cui risulti la capacità prospettica dell’azienda di generare flussi di reddito futuri, sufficienti a coprire tutti i costi e le spese, inclusi gli ammortamenti dei costi capitalizzati</a:t>
            </a:r>
          </a:p>
        </p:txBody>
      </p:sp>
      <p:sp>
        <p:nvSpPr>
          <p:cNvPr id="5" name="Freccia in giù 4"/>
          <p:cNvSpPr/>
          <p:nvPr/>
        </p:nvSpPr>
        <p:spPr>
          <a:xfrm>
            <a:off x="4000500" y="3362325"/>
            <a:ext cx="1214438" cy="5715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latin typeface="+mj-lt"/>
            </a:endParaRPr>
          </a:p>
        </p:txBody>
      </p:sp>
      <p:sp>
        <p:nvSpPr>
          <p:cNvPr id="6" name="Rettangolo 5"/>
          <p:cNvSpPr/>
          <p:nvPr/>
        </p:nvSpPr>
        <p:spPr>
          <a:xfrm>
            <a:off x="900113" y="2751138"/>
            <a:ext cx="7215187" cy="461962"/>
          </a:xfrm>
          <a:prstGeom prst="rect">
            <a:avLst/>
          </a:prstGeom>
          <a:solidFill>
            <a:srgbClr val="FF9900"/>
          </a:solidFill>
        </p:spPr>
        <p:txBody>
          <a:bodyPr>
            <a:spAutoFit/>
          </a:bodyPr>
          <a:lstStyle/>
          <a:p>
            <a:pPr algn="ctr">
              <a:defRPr/>
            </a:pPr>
            <a:r>
              <a:rPr lang="it-IT" dirty="0">
                <a:latin typeface="+mj-lt"/>
              </a:rPr>
              <a:t>Condizione necessaria per la capitalizzazione</a:t>
            </a:r>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33889657"/>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olo 1"/>
          <p:cNvSpPr>
            <a:spLocks noGrp="1"/>
          </p:cNvSpPr>
          <p:nvPr>
            <p:ph type="title"/>
          </p:nvPr>
        </p:nvSpPr>
        <p:spPr/>
        <p:txBody>
          <a:bodyPr/>
          <a:lstStyle/>
          <a:p>
            <a:r>
              <a:rPr lang="it-IT" altLang="it-IT" smtClean="0"/>
              <a:t>Fondi rischi per passività potenziali</a:t>
            </a:r>
          </a:p>
        </p:txBody>
      </p:sp>
      <p:sp>
        <p:nvSpPr>
          <p:cNvPr id="38915" name="Segnaposto contenuto 2"/>
          <p:cNvSpPr>
            <a:spLocks noGrp="1"/>
          </p:cNvSpPr>
          <p:nvPr>
            <p:ph idx="1"/>
          </p:nvPr>
        </p:nvSpPr>
        <p:spPr/>
        <p:txBody>
          <a:bodyPr/>
          <a:lstStyle/>
          <a:p>
            <a:pPr algn="just"/>
            <a:r>
              <a:rPr lang="it-IT" altLang="it-IT" smtClean="0"/>
              <a:t>Si tratta di fondi per passività connesse a “potenzialità”, cioè a situazioni già esistenti ma con esito pendente in quanto si risolveranno in futuro.</a:t>
            </a:r>
          </a:p>
          <a:p>
            <a:pPr algn="just"/>
            <a:r>
              <a:rPr lang="it-IT" altLang="it-IT" smtClean="0"/>
              <a:t>Il trattamento contabile dipende dai seguenti elementi:</a:t>
            </a:r>
          </a:p>
          <a:p>
            <a:pPr algn="just">
              <a:buFontTx/>
              <a:buAutoNum type="arabicParenR"/>
            </a:pPr>
            <a:r>
              <a:rPr lang="it-IT" altLang="it-IT" smtClean="0"/>
              <a:t>grado di realizzazione e di avveramento dell’evento futuro;</a:t>
            </a:r>
          </a:p>
          <a:p>
            <a:pPr algn="just">
              <a:buFontTx/>
              <a:buAutoNum type="arabicParenR"/>
            </a:pPr>
            <a:r>
              <a:rPr lang="it-IT" altLang="it-IT" smtClean="0"/>
              <a:t>possibilità di stimare l’ammontare delle perdite.</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63288508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1954213" y="2451100"/>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Probabile</a:t>
            </a:r>
          </a:p>
        </p:txBody>
      </p:sp>
      <p:sp>
        <p:nvSpPr>
          <p:cNvPr id="39939" name="Rectangle 4"/>
          <p:cNvSpPr>
            <a:spLocks noChangeArrowheads="1"/>
          </p:cNvSpPr>
          <p:nvPr/>
        </p:nvSpPr>
        <p:spPr bwMode="auto">
          <a:xfrm>
            <a:off x="1954213" y="4443413"/>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Possibile </a:t>
            </a:r>
          </a:p>
        </p:txBody>
      </p:sp>
      <p:sp>
        <p:nvSpPr>
          <p:cNvPr id="39940" name="Rectangle 5"/>
          <p:cNvSpPr>
            <a:spLocks noChangeArrowheads="1"/>
          </p:cNvSpPr>
          <p:nvPr/>
        </p:nvSpPr>
        <p:spPr bwMode="auto">
          <a:xfrm>
            <a:off x="406400" y="4400550"/>
            <a:ext cx="1295400" cy="6096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Grado di “avveramento” dell’evento</a:t>
            </a:r>
          </a:p>
        </p:txBody>
      </p:sp>
      <p:sp>
        <p:nvSpPr>
          <p:cNvPr id="39941" name="Rectangle 7"/>
          <p:cNvSpPr>
            <a:spLocks noChangeArrowheads="1"/>
          </p:cNvSpPr>
          <p:nvPr/>
        </p:nvSpPr>
        <p:spPr bwMode="auto">
          <a:xfrm>
            <a:off x="1954213" y="5695950"/>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Remoto</a:t>
            </a:r>
          </a:p>
        </p:txBody>
      </p:sp>
      <p:sp>
        <p:nvSpPr>
          <p:cNvPr id="39942" name="Rectangle 9"/>
          <p:cNvSpPr>
            <a:spLocks noChangeArrowheads="1"/>
          </p:cNvSpPr>
          <p:nvPr/>
        </p:nvSpPr>
        <p:spPr bwMode="auto">
          <a:xfrm>
            <a:off x="5532438" y="4095750"/>
            <a:ext cx="2786062" cy="1214438"/>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400">
                <a:latin typeface="Arial" charset="0"/>
              </a:rPr>
              <a:t>Il grado di avveramento dell’evento futuro è inferiore al probabile, è un evento che è eventuale, può accadere.</a:t>
            </a:r>
          </a:p>
        </p:txBody>
      </p:sp>
      <p:sp>
        <p:nvSpPr>
          <p:cNvPr id="39943" name="Rectangle 10"/>
          <p:cNvSpPr>
            <a:spLocks noChangeArrowheads="1"/>
          </p:cNvSpPr>
          <p:nvPr/>
        </p:nvSpPr>
        <p:spPr bwMode="auto">
          <a:xfrm>
            <a:off x="5532438" y="5565775"/>
            <a:ext cx="2786062" cy="792163"/>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400">
                <a:latin typeface="Arial" charset="0"/>
              </a:rPr>
              <a:t>L’evento ha scarsissime possibilità di verificarsi.</a:t>
            </a:r>
          </a:p>
        </p:txBody>
      </p:sp>
      <p:cxnSp>
        <p:nvCxnSpPr>
          <p:cNvPr id="39944" name="AutoShape 11"/>
          <p:cNvCxnSpPr>
            <a:cxnSpLocks noChangeShapeType="1"/>
            <a:stCxn id="39939" idx="3"/>
            <a:endCxn id="39942" idx="1"/>
          </p:cNvCxnSpPr>
          <p:nvPr/>
        </p:nvCxnSpPr>
        <p:spPr bwMode="auto">
          <a:xfrm flipV="1">
            <a:off x="3097213" y="4702175"/>
            <a:ext cx="2435225" cy="793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39945" name="AutoShape 12"/>
          <p:cNvCxnSpPr>
            <a:cxnSpLocks noChangeShapeType="1"/>
            <a:stCxn id="39941" idx="3"/>
            <a:endCxn id="39943" idx="1"/>
          </p:cNvCxnSpPr>
          <p:nvPr/>
        </p:nvCxnSpPr>
        <p:spPr bwMode="auto">
          <a:xfrm flipV="1">
            <a:off x="3097213" y="5961063"/>
            <a:ext cx="2435225"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39946" name="AutoShape 13"/>
          <p:cNvCxnSpPr>
            <a:cxnSpLocks noChangeShapeType="1"/>
            <a:stCxn id="39940" idx="3"/>
            <a:endCxn id="39938" idx="1"/>
          </p:cNvCxnSpPr>
          <p:nvPr/>
        </p:nvCxnSpPr>
        <p:spPr bwMode="auto">
          <a:xfrm flipV="1">
            <a:off x="1701800" y="2717800"/>
            <a:ext cx="252413" cy="198755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39947" name="AutoShape 14"/>
          <p:cNvCxnSpPr>
            <a:cxnSpLocks noChangeShapeType="1"/>
            <a:stCxn id="39940" idx="3"/>
            <a:endCxn id="39941" idx="1"/>
          </p:cNvCxnSpPr>
          <p:nvPr/>
        </p:nvCxnSpPr>
        <p:spPr bwMode="auto">
          <a:xfrm>
            <a:off x="1701800" y="4705350"/>
            <a:ext cx="252413" cy="125730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39948" name="Rectangle 26"/>
          <p:cNvSpPr>
            <a:spLocks noChangeArrowheads="1"/>
          </p:cNvSpPr>
          <p:nvPr/>
        </p:nvSpPr>
        <p:spPr bwMode="auto">
          <a:xfrm>
            <a:off x="5535613" y="2000250"/>
            <a:ext cx="2786062" cy="1500188"/>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400">
                <a:latin typeface="Arial" charset="0"/>
              </a:rPr>
              <a:t>Qualora se ne ammetta l’accadimento in base a motivi seri o attendibili ma non certi, l’accadimento è cioè credibile, verosimile in base a motivi abbastanza sicuri.</a:t>
            </a:r>
          </a:p>
        </p:txBody>
      </p:sp>
      <p:cxnSp>
        <p:nvCxnSpPr>
          <p:cNvPr id="39949" name="AutoShape 29"/>
          <p:cNvCxnSpPr>
            <a:cxnSpLocks noChangeShapeType="1"/>
            <a:stCxn id="39940" idx="3"/>
            <a:endCxn id="39939" idx="1"/>
          </p:cNvCxnSpPr>
          <p:nvPr/>
        </p:nvCxnSpPr>
        <p:spPr bwMode="auto">
          <a:xfrm>
            <a:off x="1701800" y="4705350"/>
            <a:ext cx="252413" cy="4763"/>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39950" name="Titolo 24"/>
          <p:cNvSpPr>
            <a:spLocks noGrp="1"/>
          </p:cNvSpPr>
          <p:nvPr>
            <p:ph type="title"/>
          </p:nvPr>
        </p:nvSpPr>
        <p:spPr/>
        <p:txBody>
          <a:bodyPr/>
          <a:lstStyle/>
          <a:p>
            <a:r>
              <a:rPr lang="it-IT" altLang="it-IT" smtClean="0"/>
              <a:t>Fondi rischi per passività potenziali</a:t>
            </a:r>
          </a:p>
        </p:txBody>
      </p:sp>
      <p:cxnSp>
        <p:nvCxnSpPr>
          <p:cNvPr id="39951" name="AutoShape 11"/>
          <p:cNvCxnSpPr>
            <a:cxnSpLocks noChangeShapeType="1"/>
          </p:cNvCxnSpPr>
          <p:nvPr/>
        </p:nvCxnSpPr>
        <p:spPr bwMode="auto">
          <a:xfrm>
            <a:off x="3143250" y="2714625"/>
            <a:ext cx="2435225"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39952" name="CasellaDiTesto 28"/>
          <p:cNvSpPr txBox="1">
            <a:spLocks noChangeArrowheads="1"/>
          </p:cNvSpPr>
          <p:nvPr/>
        </p:nvSpPr>
        <p:spPr bwMode="auto">
          <a:xfrm>
            <a:off x="4643438" y="1412875"/>
            <a:ext cx="3771900" cy="369888"/>
          </a:xfrm>
          <a:prstGeom prst="rect">
            <a:avLst/>
          </a:prstGeom>
          <a:solidFill>
            <a:srgbClr val="FFC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it-IT" altLang="it-IT" sz="1800">
                <a:solidFill>
                  <a:srgbClr val="000099"/>
                </a:solidFill>
                <a:latin typeface="Raavi" pitchFamily="2" charset="0"/>
                <a:cs typeface="Raavi" pitchFamily="2" charset="0"/>
              </a:rPr>
              <a:t>Misurazione del grado di avveramento</a:t>
            </a:r>
          </a:p>
        </p:txBody>
      </p:sp>
      <p:sp>
        <p:nvSpPr>
          <p:cNvPr id="1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25258074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ChangeArrowheads="1"/>
          </p:cNvSpPr>
          <p:nvPr/>
        </p:nvSpPr>
        <p:spPr bwMode="auto">
          <a:xfrm>
            <a:off x="1954213" y="2451100"/>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Probabile</a:t>
            </a:r>
          </a:p>
        </p:txBody>
      </p:sp>
      <p:sp>
        <p:nvSpPr>
          <p:cNvPr id="40963" name="Rectangle 4"/>
          <p:cNvSpPr>
            <a:spLocks noChangeArrowheads="1"/>
          </p:cNvSpPr>
          <p:nvPr/>
        </p:nvSpPr>
        <p:spPr bwMode="auto">
          <a:xfrm>
            <a:off x="1954213" y="4443413"/>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Possibile </a:t>
            </a:r>
          </a:p>
        </p:txBody>
      </p:sp>
      <p:sp>
        <p:nvSpPr>
          <p:cNvPr id="40964" name="Rectangle 5"/>
          <p:cNvSpPr>
            <a:spLocks noChangeArrowheads="1"/>
          </p:cNvSpPr>
          <p:nvPr/>
        </p:nvSpPr>
        <p:spPr bwMode="auto">
          <a:xfrm>
            <a:off x="406400" y="4400550"/>
            <a:ext cx="1295400" cy="6096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Grado di “avveramento” dell’evento</a:t>
            </a:r>
          </a:p>
        </p:txBody>
      </p:sp>
      <p:sp>
        <p:nvSpPr>
          <p:cNvPr id="40965" name="Rectangle 6"/>
          <p:cNvSpPr>
            <a:spLocks noChangeArrowheads="1"/>
          </p:cNvSpPr>
          <p:nvPr/>
        </p:nvSpPr>
        <p:spPr bwMode="auto">
          <a:xfrm>
            <a:off x="3417888" y="1517650"/>
            <a:ext cx="1876425" cy="585788"/>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L’onere può essere attendibilmente stimato</a:t>
            </a:r>
          </a:p>
        </p:txBody>
      </p:sp>
      <p:sp>
        <p:nvSpPr>
          <p:cNvPr id="40966" name="Rectangle 7"/>
          <p:cNvSpPr>
            <a:spLocks noChangeArrowheads="1"/>
          </p:cNvSpPr>
          <p:nvPr/>
        </p:nvSpPr>
        <p:spPr bwMode="auto">
          <a:xfrm>
            <a:off x="1954213" y="5695950"/>
            <a:ext cx="1143000" cy="5334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200">
                <a:latin typeface="Arial" charset="0"/>
              </a:rPr>
              <a:t>Remoto</a:t>
            </a:r>
          </a:p>
        </p:txBody>
      </p:sp>
      <p:sp>
        <p:nvSpPr>
          <p:cNvPr id="40967" name="Rectangle 9"/>
          <p:cNvSpPr>
            <a:spLocks noChangeArrowheads="1"/>
          </p:cNvSpPr>
          <p:nvPr/>
        </p:nvSpPr>
        <p:spPr bwMode="auto">
          <a:xfrm>
            <a:off x="5532438" y="4308475"/>
            <a:ext cx="2786062" cy="80962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Non viene effettuato alcun accantonamento</a:t>
            </a:r>
          </a:p>
          <a:p>
            <a:pPr algn="ctr" eaLnBrk="1" hangingPunct="1"/>
            <a:r>
              <a:rPr lang="it-IT" altLang="it-IT" sz="1100">
                <a:latin typeface="Arial" charset="0"/>
              </a:rPr>
              <a:t>Deve essere esposta adeguata informativa in nota integrativa</a:t>
            </a:r>
          </a:p>
        </p:txBody>
      </p:sp>
      <p:sp>
        <p:nvSpPr>
          <p:cNvPr id="40968" name="Rectangle 10"/>
          <p:cNvSpPr>
            <a:spLocks noChangeArrowheads="1"/>
          </p:cNvSpPr>
          <p:nvPr/>
        </p:nvSpPr>
        <p:spPr bwMode="auto">
          <a:xfrm>
            <a:off x="5532438" y="5565775"/>
            <a:ext cx="2786062" cy="792163"/>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Non viene effettuato alcun accantonamento</a:t>
            </a:r>
          </a:p>
          <a:p>
            <a:pPr algn="ctr" eaLnBrk="1" hangingPunct="1"/>
            <a:r>
              <a:rPr lang="it-IT" altLang="it-IT" sz="1100">
                <a:latin typeface="Arial" charset="0"/>
              </a:rPr>
              <a:t>Non vengono fornite indicazioni in nota integrativa</a:t>
            </a:r>
          </a:p>
        </p:txBody>
      </p:sp>
      <p:cxnSp>
        <p:nvCxnSpPr>
          <p:cNvPr id="40969" name="AutoShape 11"/>
          <p:cNvCxnSpPr>
            <a:cxnSpLocks noChangeShapeType="1"/>
            <a:stCxn id="40963" idx="3"/>
            <a:endCxn id="40967" idx="1"/>
          </p:cNvCxnSpPr>
          <p:nvPr/>
        </p:nvCxnSpPr>
        <p:spPr bwMode="auto">
          <a:xfrm>
            <a:off x="3097213" y="4710113"/>
            <a:ext cx="2435225"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0970" name="AutoShape 12"/>
          <p:cNvCxnSpPr>
            <a:cxnSpLocks noChangeShapeType="1"/>
            <a:stCxn id="40966" idx="3"/>
            <a:endCxn id="40968" idx="1"/>
          </p:cNvCxnSpPr>
          <p:nvPr/>
        </p:nvCxnSpPr>
        <p:spPr bwMode="auto">
          <a:xfrm flipV="1">
            <a:off x="3097213" y="5961063"/>
            <a:ext cx="2435225"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0971" name="AutoShape 13"/>
          <p:cNvCxnSpPr>
            <a:cxnSpLocks noChangeShapeType="1"/>
            <a:stCxn id="40964" idx="3"/>
            <a:endCxn id="40962" idx="1"/>
          </p:cNvCxnSpPr>
          <p:nvPr/>
        </p:nvCxnSpPr>
        <p:spPr bwMode="auto">
          <a:xfrm flipV="1">
            <a:off x="1701800" y="2717800"/>
            <a:ext cx="252413" cy="198755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40972" name="AutoShape 14"/>
          <p:cNvCxnSpPr>
            <a:cxnSpLocks noChangeShapeType="1"/>
            <a:stCxn id="40964" idx="3"/>
            <a:endCxn id="40966" idx="1"/>
          </p:cNvCxnSpPr>
          <p:nvPr/>
        </p:nvCxnSpPr>
        <p:spPr bwMode="auto">
          <a:xfrm>
            <a:off x="1701800" y="4705350"/>
            <a:ext cx="252413" cy="125730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40973" name="AutoShape 17"/>
          <p:cNvCxnSpPr>
            <a:cxnSpLocks noChangeShapeType="1"/>
            <a:stCxn id="40962" idx="3"/>
            <a:endCxn id="40965" idx="1"/>
          </p:cNvCxnSpPr>
          <p:nvPr/>
        </p:nvCxnSpPr>
        <p:spPr bwMode="auto">
          <a:xfrm flipV="1">
            <a:off x="3097213" y="1809750"/>
            <a:ext cx="320675" cy="90805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40974" name="Rectangle 18"/>
          <p:cNvSpPr>
            <a:spLocks noChangeArrowheads="1"/>
          </p:cNvSpPr>
          <p:nvPr/>
        </p:nvSpPr>
        <p:spPr bwMode="auto">
          <a:xfrm>
            <a:off x="3417888" y="3335338"/>
            <a:ext cx="1876425" cy="585787"/>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L’onere non può essere attendibilmente stimato</a:t>
            </a:r>
          </a:p>
        </p:txBody>
      </p:sp>
      <p:cxnSp>
        <p:nvCxnSpPr>
          <p:cNvPr id="40975" name="AutoShape 19"/>
          <p:cNvCxnSpPr>
            <a:cxnSpLocks noChangeShapeType="1"/>
            <a:stCxn id="40962" idx="3"/>
            <a:endCxn id="40974" idx="1"/>
          </p:cNvCxnSpPr>
          <p:nvPr/>
        </p:nvCxnSpPr>
        <p:spPr bwMode="auto">
          <a:xfrm>
            <a:off x="3097213" y="2717800"/>
            <a:ext cx="320675" cy="909638"/>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40976" name="Rectangle 20"/>
          <p:cNvSpPr>
            <a:spLocks noChangeArrowheads="1"/>
          </p:cNvSpPr>
          <p:nvPr/>
        </p:nvSpPr>
        <p:spPr bwMode="auto">
          <a:xfrm>
            <a:off x="5537200" y="1401763"/>
            <a:ext cx="2786063" cy="80962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Deve essere stanziato </a:t>
            </a:r>
          </a:p>
          <a:p>
            <a:pPr algn="ctr" eaLnBrk="1" hangingPunct="1"/>
            <a:r>
              <a:rPr lang="it-IT" altLang="it-IT" sz="1100">
                <a:latin typeface="Arial" charset="0"/>
              </a:rPr>
              <a:t>il fondo rischi in bilancio</a:t>
            </a:r>
          </a:p>
        </p:txBody>
      </p:sp>
      <p:sp>
        <p:nvSpPr>
          <p:cNvPr id="40977" name="Rectangle 22"/>
          <p:cNvSpPr>
            <a:spLocks noChangeArrowheads="1"/>
          </p:cNvSpPr>
          <p:nvPr/>
        </p:nvSpPr>
        <p:spPr bwMode="auto">
          <a:xfrm>
            <a:off x="5537200" y="3227388"/>
            <a:ext cx="2786063" cy="80962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Non viene effettuato alcun accantonamento</a:t>
            </a:r>
          </a:p>
          <a:p>
            <a:pPr algn="ctr" eaLnBrk="1" hangingPunct="1"/>
            <a:r>
              <a:rPr lang="it-IT" altLang="it-IT" sz="1100">
                <a:latin typeface="Arial" charset="0"/>
              </a:rPr>
              <a:t>Deve essere esposta adeguata informativa in nota integrativa</a:t>
            </a:r>
          </a:p>
        </p:txBody>
      </p:sp>
      <p:cxnSp>
        <p:nvCxnSpPr>
          <p:cNvPr id="40978" name="AutoShape 23"/>
          <p:cNvCxnSpPr>
            <a:cxnSpLocks noChangeShapeType="1"/>
            <a:stCxn id="40965" idx="3"/>
            <a:endCxn id="40976" idx="1"/>
          </p:cNvCxnSpPr>
          <p:nvPr/>
        </p:nvCxnSpPr>
        <p:spPr bwMode="auto">
          <a:xfrm flipV="1">
            <a:off x="5294313" y="1806575"/>
            <a:ext cx="242887"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0979" name="AutoShape 24"/>
          <p:cNvCxnSpPr>
            <a:cxnSpLocks noChangeShapeType="1"/>
            <a:stCxn id="40974" idx="3"/>
            <a:endCxn id="40977" idx="1"/>
          </p:cNvCxnSpPr>
          <p:nvPr/>
        </p:nvCxnSpPr>
        <p:spPr bwMode="auto">
          <a:xfrm>
            <a:off x="5294313" y="3627438"/>
            <a:ext cx="242887" cy="476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40980" name="Rectangle 25"/>
          <p:cNvSpPr>
            <a:spLocks noChangeArrowheads="1"/>
          </p:cNvSpPr>
          <p:nvPr/>
        </p:nvSpPr>
        <p:spPr bwMode="auto">
          <a:xfrm>
            <a:off x="3413125" y="2387600"/>
            <a:ext cx="1944688" cy="647700"/>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L’onere può essere attendibilmente stimato entro un campo di variabilità di valori</a:t>
            </a:r>
          </a:p>
        </p:txBody>
      </p:sp>
      <p:sp>
        <p:nvSpPr>
          <p:cNvPr id="40981" name="Rectangle 26"/>
          <p:cNvSpPr>
            <a:spLocks noChangeArrowheads="1"/>
          </p:cNvSpPr>
          <p:nvPr/>
        </p:nvSpPr>
        <p:spPr bwMode="auto">
          <a:xfrm>
            <a:off x="5535613" y="2308225"/>
            <a:ext cx="2786062" cy="80962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algn="ctr" eaLnBrk="1" hangingPunct="1"/>
            <a:r>
              <a:rPr lang="it-IT" altLang="it-IT" sz="1100">
                <a:latin typeface="Arial" charset="0"/>
              </a:rPr>
              <a:t>Lo stanziamento deve rappresentare la migliore stima fattibile tra i limiti massimi e minimi del campo di variabilità dei valori determinati</a:t>
            </a:r>
          </a:p>
        </p:txBody>
      </p:sp>
      <p:cxnSp>
        <p:nvCxnSpPr>
          <p:cNvPr id="40982" name="AutoShape 27"/>
          <p:cNvCxnSpPr>
            <a:cxnSpLocks noChangeShapeType="1"/>
            <a:stCxn id="40962" idx="3"/>
            <a:endCxn id="40980" idx="1"/>
          </p:cNvCxnSpPr>
          <p:nvPr/>
        </p:nvCxnSpPr>
        <p:spPr bwMode="auto">
          <a:xfrm flipV="1">
            <a:off x="3097213" y="2711450"/>
            <a:ext cx="315912" cy="635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40983" name="AutoShape 28"/>
          <p:cNvCxnSpPr>
            <a:cxnSpLocks noChangeShapeType="1"/>
            <a:stCxn id="40980" idx="3"/>
            <a:endCxn id="40981" idx="1"/>
          </p:cNvCxnSpPr>
          <p:nvPr/>
        </p:nvCxnSpPr>
        <p:spPr bwMode="auto">
          <a:xfrm>
            <a:off x="5357813" y="2711450"/>
            <a:ext cx="177800"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0984" name="AutoShape 29"/>
          <p:cNvCxnSpPr>
            <a:cxnSpLocks noChangeShapeType="1"/>
            <a:stCxn id="40964" idx="3"/>
            <a:endCxn id="40963" idx="1"/>
          </p:cNvCxnSpPr>
          <p:nvPr/>
        </p:nvCxnSpPr>
        <p:spPr bwMode="auto">
          <a:xfrm>
            <a:off x="1701800" y="4705350"/>
            <a:ext cx="252413" cy="4763"/>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40985" name="Titolo 24"/>
          <p:cNvSpPr>
            <a:spLocks noGrp="1"/>
          </p:cNvSpPr>
          <p:nvPr>
            <p:ph type="title"/>
          </p:nvPr>
        </p:nvSpPr>
        <p:spPr/>
        <p:txBody>
          <a:bodyPr/>
          <a:lstStyle/>
          <a:p>
            <a:r>
              <a:rPr lang="it-IT" altLang="it-IT" smtClean="0"/>
              <a:t>Fondi rischi per passività potenziali</a:t>
            </a:r>
          </a:p>
        </p:txBody>
      </p:sp>
      <p:sp>
        <p:nvSpPr>
          <p:cNvPr id="2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79412845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olo 1"/>
          <p:cNvSpPr>
            <a:spLocks noGrp="1"/>
          </p:cNvSpPr>
          <p:nvPr>
            <p:ph type="title"/>
          </p:nvPr>
        </p:nvSpPr>
        <p:spPr/>
        <p:txBody>
          <a:bodyPr/>
          <a:lstStyle/>
          <a:p>
            <a:r>
              <a:rPr lang="it-IT" altLang="it-IT" smtClean="0"/>
              <a:t>Fondo rischi per controversie legali</a:t>
            </a:r>
          </a:p>
        </p:txBody>
      </p:sp>
      <p:sp>
        <p:nvSpPr>
          <p:cNvPr id="41987" name="Segnaposto contenuto 2"/>
          <p:cNvSpPr>
            <a:spLocks noGrp="1"/>
          </p:cNvSpPr>
          <p:nvPr>
            <p:ph idx="1"/>
          </p:nvPr>
        </p:nvSpPr>
        <p:spPr/>
        <p:txBody>
          <a:bodyPr/>
          <a:lstStyle/>
          <a:p>
            <a:pPr algn="just"/>
            <a:r>
              <a:rPr lang="it-IT" altLang="it-IT" smtClean="0"/>
              <a:t>In caso di probabilità di soccombenza nella causa, l’onere previsto deve essere iscritto in un apposito fondo per rischi, in quanto il costo è di competenza dell’esercizio in cui si è originata la causa della controversia (es. danni provocati a clienti, mancato rispetto delle clausole contrattuali, violazioni di norme di legge in materia di privacy, tutela ambientale, ecc.) e non di quello in cui si verificherà la manifestazione finanziaria.</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64158363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olo 1"/>
          <p:cNvSpPr>
            <a:spLocks noGrp="1"/>
          </p:cNvSpPr>
          <p:nvPr>
            <p:ph type="title"/>
          </p:nvPr>
        </p:nvSpPr>
        <p:spPr/>
        <p:txBody>
          <a:bodyPr/>
          <a:lstStyle/>
          <a:p>
            <a:r>
              <a:rPr lang="it-IT" altLang="it-IT" smtClean="0"/>
              <a:t>Fondo per imposte</a:t>
            </a:r>
          </a:p>
        </p:txBody>
      </p:sp>
      <p:sp>
        <p:nvSpPr>
          <p:cNvPr id="43011" name="Segnaposto contenuto 2"/>
          <p:cNvSpPr>
            <a:spLocks noGrp="1"/>
          </p:cNvSpPr>
          <p:nvPr>
            <p:ph idx="1"/>
          </p:nvPr>
        </p:nvSpPr>
        <p:spPr/>
        <p:txBody>
          <a:bodyPr/>
          <a:lstStyle/>
          <a:p>
            <a:pPr algn="just"/>
            <a:r>
              <a:rPr lang="it-IT" altLang="it-IT" smtClean="0"/>
              <a:t>In caso di controversia con l’amministrazione finanziaria, deve essere stanziato un apposito fondo per imposte qualora si ritenga probabile che vi sarà un esborso a seguito della conclusione della controversia. Tale onere è di competenza dell’esercizio che ha originato la controversia (violazione di norme del TUIR, norme in materia di IVA, ecc.).</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029560749"/>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olo 1"/>
          <p:cNvSpPr>
            <a:spLocks noGrp="1"/>
          </p:cNvSpPr>
          <p:nvPr>
            <p:ph type="title"/>
          </p:nvPr>
        </p:nvSpPr>
        <p:spPr/>
        <p:txBody>
          <a:bodyPr/>
          <a:lstStyle/>
          <a:p>
            <a:r>
              <a:rPr lang="it-IT" altLang="it-IT" sz="2400" smtClean="0"/>
              <a:t/>
            </a:r>
            <a:br>
              <a:rPr lang="it-IT" altLang="it-IT" sz="2400" smtClean="0"/>
            </a:br>
            <a:r>
              <a:rPr lang="it-IT" altLang="it-IT" sz="2400" smtClean="0"/>
              <a:t>fatti intervenuti dopo la data di chiusura</a:t>
            </a:r>
          </a:p>
        </p:txBody>
      </p:sp>
      <p:sp>
        <p:nvSpPr>
          <p:cNvPr id="3" name="Segnaposto contenuto 2"/>
          <p:cNvSpPr>
            <a:spLocks noGrp="1"/>
          </p:cNvSpPr>
          <p:nvPr>
            <p:ph idx="1"/>
          </p:nvPr>
        </p:nvSpPr>
        <p:spPr/>
        <p:txBody>
          <a:bodyPr/>
          <a:lstStyle/>
          <a:p>
            <a:pPr>
              <a:buFontTx/>
              <a:buNone/>
              <a:defRPr/>
            </a:pPr>
            <a:r>
              <a:rPr lang="it-IT" b="1" dirty="0" smtClean="0"/>
              <a:t>OIC 29 </a:t>
            </a:r>
            <a:r>
              <a:rPr lang="it-IT" b="1" dirty="0" err="1" smtClean="0"/>
              <a:t>E.II.a</a:t>
            </a:r>
            <a:r>
              <a:rPr lang="it-IT" b="1" dirty="0" smtClean="0"/>
              <a:t>. </a:t>
            </a:r>
          </a:p>
          <a:p>
            <a:pPr marL="0" indent="0" algn="just">
              <a:buFontTx/>
              <a:buNone/>
              <a:defRPr/>
            </a:pPr>
            <a:r>
              <a:rPr lang="it-IT" dirty="0" smtClean="0"/>
              <a:t>I fatti successivi alla data di bilancio devono essere recepiti nel bilancio qualora evidenzino condizioni che esistevano già alla data di riferimento del bilancio </a:t>
            </a:r>
          </a:p>
          <a:p>
            <a:pPr marL="0" indent="0" algn="just">
              <a:defRPr/>
            </a:pPr>
            <a:r>
              <a:rPr lang="it-IT" dirty="0" smtClean="0"/>
              <a:t/>
            </a:r>
            <a:br>
              <a:rPr lang="it-IT" dirty="0" smtClean="0"/>
            </a:br>
            <a:endParaRPr lang="it-IT" dirty="0"/>
          </a:p>
        </p:txBody>
      </p:sp>
      <p:sp>
        <p:nvSpPr>
          <p:cNvPr id="44036" name="Rettangolo 3"/>
          <p:cNvSpPr>
            <a:spLocks noChangeArrowheads="1"/>
          </p:cNvSpPr>
          <p:nvPr/>
        </p:nvSpPr>
        <p:spPr bwMode="auto">
          <a:xfrm>
            <a:off x="642938" y="4164013"/>
            <a:ext cx="7858125" cy="1938337"/>
          </a:xfrm>
          <a:prstGeom prst="rect">
            <a:avLst/>
          </a:prstGeom>
          <a:solidFill>
            <a:srgbClr val="FF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just" eaLnBrk="1" hangingPunct="1">
              <a:spcBef>
                <a:spcPct val="0"/>
              </a:spcBef>
              <a:buFontTx/>
              <a:buNone/>
            </a:pPr>
            <a:r>
              <a:rPr lang="it-IT" altLang="it-IT" sz="2400" i="1">
                <a:solidFill>
                  <a:srgbClr val="000099"/>
                </a:solidFill>
                <a:latin typeface="Britannic Bold" pitchFamily="34" charset="0"/>
              </a:rPr>
              <a:t>Esempio: </a:t>
            </a:r>
          </a:p>
          <a:p>
            <a:pPr algn="just" eaLnBrk="1" hangingPunct="1">
              <a:spcBef>
                <a:spcPct val="0"/>
              </a:spcBef>
              <a:buFontTx/>
              <a:buNone/>
            </a:pPr>
            <a:r>
              <a:rPr lang="it-IT" altLang="it-IT" sz="2400">
                <a:solidFill>
                  <a:srgbClr val="000099"/>
                </a:solidFill>
                <a:latin typeface="Britannic Bold" pitchFamily="34" charset="0"/>
              </a:rPr>
              <a:t>la definizione dopo la chiusura dell’esercizio di una causa legale/controversia fiscale in essere alla data di bilancio per un importo diverso da quello prevedibile a tale data</a:t>
            </a:r>
          </a:p>
        </p:txBody>
      </p:sp>
      <p:sp>
        <p:nvSpPr>
          <p:cNvPr id="5" name="Freccia in giù 4"/>
          <p:cNvSpPr/>
          <p:nvPr/>
        </p:nvSpPr>
        <p:spPr>
          <a:xfrm>
            <a:off x="4000500" y="3378200"/>
            <a:ext cx="1214438" cy="5715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25622010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olo 7"/>
          <p:cNvSpPr>
            <a:spLocks noGrp="1"/>
          </p:cNvSpPr>
          <p:nvPr>
            <p:ph type="title"/>
          </p:nvPr>
        </p:nvSpPr>
        <p:spPr/>
        <p:txBody>
          <a:bodyPr/>
          <a:lstStyle/>
          <a:p>
            <a:r>
              <a:rPr lang="it-IT" altLang="it-IT" sz="2400" smtClean="0"/>
              <a:t>fatti intervenuti dopo la data di chiusura</a:t>
            </a:r>
          </a:p>
        </p:txBody>
      </p:sp>
      <p:sp>
        <p:nvSpPr>
          <p:cNvPr id="3" name="Segnaposto contenuto 2"/>
          <p:cNvSpPr>
            <a:spLocks noGrp="1"/>
          </p:cNvSpPr>
          <p:nvPr>
            <p:ph idx="1"/>
          </p:nvPr>
        </p:nvSpPr>
        <p:spPr/>
        <p:txBody>
          <a:bodyPr/>
          <a:lstStyle/>
          <a:p>
            <a:pPr>
              <a:buFontTx/>
              <a:buNone/>
              <a:defRPr/>
            </a:pPr>
            <a:r>
              <a:rPr lang="it-IT" b="1" dirty="0" smtClean="0"/>
              <a:t>Esempio: controversie con l’amministrazione finanziaria</a:t>
            </a:r>
          </a:p>
          <a:p>
            <a:pPr marL="0" indent="0" algn="just">
              <a:buFontTx/>
              <a:buNone/>
              <a:defRPr/>
            </a:pPr>
            <a:r>
              <a:rPr lang="it-IT" dirty="0" smtClean="0"/>
              <a:t>Sconfitta in primo grado intervenuta tra la data di chiusura dell’esercizio (31/12/2013) e la data del </a:t>
            </a:r>
            <a:r>
              <a:rPr lang="it-IT" dirty="0" err="1" smtClean="0"/>
              <a:t>CdA</a:t>
            </a:r>
            <a:r>
              <a:rPr lang="it-IT" dirty="0" smtClean="0"/>
              <a:t> d approvazione della bozza di bilancio (31/03/2014) </a:t>
            </a:r>
          </a:p>
          <a:p>
            <a:pPr marL="0" indent="0" algn="just">
              <a:defRPr/>
            </a:pPr>
            <a:endParaRPr lang="it-IT" dirty="0" smtClean="0"/>
          </a:p>
          <a:p>
            <a:pPr marL="0" indent="0" algn="just">
              <a:defRPr/>
            </a:pPr>
            <a:endParaRPr lang="it-IT" dirty="0" smtClean="0"/>
          </a:p>
          <a:p>
            <a:pPr marL="0" indent="0" algn="just">
              <a:buFontTx/>
              <a:buNone/>
              <a:defRPr/>
            </a:pPr>
            <a:r>
              <a:rPr lang="it-IT" dirty="0" smtClean="0"/>
              <a:t>L’evento </a:t>
            </a:r>
            <a:r>
              <a:rPr lang="it-IT" u="sng" dirty="0" smtClean="0"/>
              <a:t>deve essere preso in considerazione al fine di valutare la </a:t>
            </a:r>
            <a:r>
              <a:rPr lang="it-IT" b="1" u="sng" dirty="0" smtClean="0"/>
              <a:t>probabilità di sconfitta</a:t>
            </a:r>
            <a:r>
              <a:rPr lang="it-IT" u="sng" dirty="0" smtClean="0"/>
              <a:t> </a:t>
            </a:r>
            <a:r>
              <a:rPr lang="it-IT" dirty="0" smtClean="0"/>
              <a:t>e quindi l’iscrizione o meno del fondo per imposte.</a:t>
            </a:r>
            <a:endParaRPr lang="it-IT" dirty="0"/>
          </a:p>
        </p:txBody>
      </p:sp>
      <p:sp>
        <p:nvSpPr>
          <p:cNvPr id="4" name="Freccia in giù 3"/>
          <p:cNvSpPr/>
          <p:nvPr/>
        </p:nvSpPr>
        <p:spPr>
          <a:xfrm>
            <a:off x="3786187" y="2826704"/>
            <a:ext cx="1214437" cy="5715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 name="Freccia angolare in su 5"/>
          <p:cNvSpPr/>
          <p:nvPr/>
        </p:nvSpPr>
        <p:spPr>
          <a:xfrm rot="5400000">
            <a:off x="1000126" y="5100637"/>
            <a:ext cx="749300" cy="1393825"/>
          </a:xfrm>
          <a:prstGeom prst="bentUpArrow">
            <a:avLst>
              <a:gd name="adj1" fmla="val 35444"/>
              <a:gd name="adj2" fmla="val 36826"/>
              <a:gd name="adj3" fmla="val 2318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45062" name="Rettangolo 6"/>
          <p:cNvSpPr>
            <a:spLocks noChangeArrowheads="1"/>
          </p:cNvSpPr>
          <p:nvPr/>
        </p:nvSpPr>
        <p:spPr bwMode="auto">
          <a:xfrm>
            <a:off x="2643188" y="5529263"/>
            <a:ext cx="5857875" cy="708025"/>
          </a:xfrm>
          <a:prstGeom prst="rect">
            <a:avLst/>
          </a:prstGeom>
          <a:solidFill>
            <a:srgbClr val="FFFF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it-IT" altLang="it-IT" sz="2000">
                <a:solidFill>
                  <a:srgbClr val="000099"/>
                </a:solidFill>
                <a:latin typeface="Britannic Bold" pitchFamily="34" charset="0"/>
              </a:rPr>
              <a:t>L’iscrizione del fondo per imposte in tali casi non è però “inevitabile”</a:t>
            </a:r>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42928755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107950" y="620688"/>
            <a:ext cx="8785225" cy="461665"/>
          </a:xfrm>
        </p:spPr>
        <p:txBody>
          <a:bodyPr>
            <a:spAutoFit/>
          </a:bodyPr>
          <a:lstStyle/>
          <a:p>
            <a:pPr>
              <a:spcBef>
                <a:spcPct val="50000"/>
              </a:spcBef>
              <a:defRPr/>
            </a:pPr>
            <a:r>
              <a:rPr lang="en-GB" dirty="0">
                <a:solidFill>
                  <a:srgbClr val="364D47"/>
                </a:solidFill>
                <a:latin typeface="Arial" charset="0"/>
              </a:rPr>
              <a:t>PRINCIPI CONTABILI NAZIONALI IN CONSULTAZIONE</a:t>
            </a:r>
          </a:p>
        </p:txBody>
      </p:sp>
      <p:graphicFrame>
        <p:nvGraphicFramePr>
          <p:cNvPr id="5" name="Tabella 4"/>
          <p:cNvGraphicFramePr>
            <a:graphicFrameLocks noGrp="1"/>
          </p:cNvGraphicFramePr>
          <p:nvPr>
            <p:extLst>
              <p:ext uri="{D42A27DB-BD31-4B8C-83A1-F6EECF244321}">
                <p14:modId xmlns:p14="http://schemas.microsoft.com/office/powerpoint/2010/main" xmlns="" val="2270710553"/>
              </p:ext>
            </p:extLst>
          </p:nvPr>
        </p:nvGraphicFramePr>
        <p:xfrm>
          <a:off x="107950" y="1268760"/>
          <a:ext cx="8928100" cy="5089523"/>
        </p:xfrm>
        <a:graphic>
          <a:graphicData uri="http://schemas.openxmlformats.org/drawingml/2006/table">
            <a:tbl>
              <a:tblPr firstRow="1" bandRow="1">
                <a:tableStyleId>{F5AB1C69-6EDB-4FF4-983F-18BD219EF322}</a:tableStyleId>
              </a:tblPr>
              <a:tblGrid>
                <a:gridCol w="2232025"/>
                <a:gridCol w="2232025"/>
                <a:gridCol w="2376027"/>
                <a:gridCol w="2088023"/>
              </a:tblGrid>
              <a:tr h="288083">
                <a:tc>
                  <a:txBody>
                    <a:bodyPr/>
                    <a:lstStyle/>
                    <a:p>
                      <a:pPr algn="ctr"/>
                      <a:r>
                        <a:rPr lang="it-IT" sz="1600" dirty="0" smtClean="0">
                          <a:solidFill>
                            <a:schemeClr val="tx1"/>
                          </a:solidFill>
                        </a:rPr>
                        <a:t>Anno</a:t>
                      </a:r>
                      <a:r>
                        <a:rPr lang="it-IT" sz="1600" baseline="0" dirty="0" smtClean="0">
                          <a:solidFill>
                            <a:schemeClr val="tx1"/>
                          </a:solidFill>
                        </a:rPr>
                        <a:t> 2011</a:t>
                      </a:r>
                      <a:endParaRPr lang="it-IT" sz="1600" dirty="0">
                        <a:solidFill>
                          <a:schemeClr val="tx1"/>
                        </a:solidFill>
                      </a:endParaRPr>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it-IT" sz="1600" dirty="0" smtClean="0">
                          <a:solidFill>
                            <a:schemeClr val="tx1"/>
                          </a:solidFill>
                        </a:rPr>
                        <a:t>Anno 2012</a:t>
                      </a:r>
                      <a:endParaRPr lang="it-IT" sz="1600" dirty="0">
                        <a:solidFill>
                          <a:schemeClr val="tx1"/>
                        </a:solidFill>
                      </a:endParaRPr>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it-IT" sz="1600" dirty="0" smtClean="0">
                          <a:solidFill>
                            <a:schemeClr val="tx1"/>
                          </a:solidFill>
                        </a:rPr>
                        <a:t>Anno 2013</a:t>
                      </a:r>
                      <a:endParaRPr lang="it-IT" sz="1600" dirty="0">
                        <a:solidFill>
                          <a:schemeClr val="tx1"/>
                        </a:solidFill>
                      </a:endParaRPr>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it-IT" sz="1600" dirty="0" smtClean="0">
                          <a:solidFill>
                            <a:schemeClr val="tx1"/>
                          </a:solidFill>
                        </a:rPr>
                        <a:t>Anno 2014</a:t>
                      </a:r>
                      <a:endParaRPr lang="it-IT" sz="1600" dirty="0">
                        <a:solidFill>
                          <a:schemeClr val="tx1"/>
                        </a:solidFill>
                      </a:endParaRPr>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777376">
                <a:tc>
                  <a:txBody>
                    <a:bodyPr/>
                    <a:lstStyle/>
                    <a:p>
                      <a:r>
                        <a:rPr lang="it-IT" sz="1500" dirty="0" smtClean="0"/>
                        <a:t>OIC 16 – Immobilizzazioni materiali</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13 – Le rimanenze di magazzino </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457200" rtl="0" eaLnBrk="1" latinLnBrk="0" hangingPunct="1"/>
                      <a:r>
                        <a:rPr lang="it-IT" sz="1500" b="1" kern="1200" dirty="0" smtClean="0">
                          <a:solidFill>
                            <a:srgbClr val="FF0000"/>
                          </a:solidFill>
                          <a:latin typeface="+mn-lt"/>
                          <a:ea typeface="+mn-ea"/>
                          <a:cs typeface="+mn-cs"/>
                        </a:rPr>
                        <a:t>OIC 9 – Svalutazione immobilizzazioni materiali e immateriali</a:t>
                      </a:r>
                      <a:endParaRPr lang="it-IT" sz="1500" b="1" kern="1200" dirty="0">
                        <a:solidFill>
                          <a:srgbClr val="FF0000"/>
                        </a:solidFill>
                        <a:latin typeface="+mn-lt"/>
                        <a:ea typeface="+mn-ea"/>
                        <a:cs typeface="+mn-cs"/>
                      </a:endParaRPr>
                    </a:p>
                  </a:txBody>
                  <a:tcPr marL="35996" marR="35996"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457200" rtl="0" eaLnBrk="1" latinLnBrk="0" hangingPunct="1"/>
                      <a:r>
                        <a:rPr lang="it-IT" sz="1500" kern="1200" dirty="0" smtClean="0">
                          <a:solidFill>
                            <a:schemeClr val="dk1"/>
                          </a:solidFill>
                          <a:latin typeface="+mn-lt"/>
                          <a:ea typeface="+mn-ea"/>
                          <a:cs typeface="+mn-cs"/>
                        </a:rPr>
                        <a:t>OIC 10 – Rendiconto finanziario</a:t>
                      </a:r>
                      <a:endParaRPr lang="it-IT" sz="1500" kern="1200" dirty="0">
                        <a:solidFill>
                          <a:schemeClr val="dk1"/>
                        </a:solidFill>
                        <a:latin typeface="+mn-lt"/>
                        <a:ea typeface="+mn-ea"/>
                        <a:cs typeface="+mn-cs"/>
                      </a:endParaRPr>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77376">
                <a:tc>
                  <a:txBody>
                    <a:bodyPr/>
                    <a:lstStyle/>
                    <a:p>
                      <a:r>
                        <a:rPr lang="it-IT" sz="1500" dirty="0" smtClean="0"/>
                        <a:t>OIC 18 – Ratei e risconti</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14 – Disponibilità</a:t>
                      </a:r>
                      <a:r>
                        <a:rPr lang="it-IT" sz="1500" baseline="0" dirty="0" smtClean="0"/>
                        <a:t> liquide</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457200" rtl="0" eaLnBrk="1" latinLnBrk="0" hangingPunct="1"/>
                      <a:r>
                        <a:rPr lang="it-IT" sz="1500" kern="1200" dirty="0" smtClean="0">
                          <a:solidFill>
                            <a:schemeClr val="dk1"/>
                          </a:solidFill>
                          <a:latin typeface="+mn-lt"/>
                          <a:ea typeface="+mn-ea"/>
                          <a:cs typeface="+mn-cs"/>
                        </a:rPr>
                        <a:t>OIC 12 – Composizione e schemi del bilancio d’esercizio</a:t>
                      </a:r>
                      <a:endParaRPr lang="it-IT" sz="1500" kern="1200" dirty="0">
                        <a:solidFill>
                          <a:schemeClr val="dk1"/>
                        </a:solidFill>
                        <a:latin typeface="+mn-lt"/>
                        <a:ea typeface="+mn-ea"/>
                        <a:cs typeface="+mn-cs"/>
                      </a:endParaRPr>
                    </a:p>
                  </a:txBody>
                  <a:tcPr marL="35996" marR="35996"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457200" rtl="0" eaLnBrk="1" latinLnBrk="0" hangingPunct="1"/>
                      <a:r>
                        <a:rPr lang="it-IT" sz="1500" b="1" kern="1200" dirty="0" smtClean="0">
                          <a:solidFill>
                            <a:srgbClr val="FF0000"/>
                          </a:solidFill>
                          <a:latin typeface="+mn-lt"/>
                          <a:ea typeface="+mn-ea"/>
                          <a:cs typeface="+mn-cs"/>
                        </a:rPr>
                        <a:t>OIC 28 – Il patrimonio netto</a:t>
                      </a:r>
                      <a:endParaRPr lang="it-IT" sz="1500" b="1" kern="1200" dirty="0">
                        <a:solidFill>
                          <a:srgbClr val="FF0000"/>
                        </a:solidFill>
                        <a:latin typeface="+mn-lt"/>
                        <a:ea typeface="+mn-ea"/>
                        <a:cs typeface="+mn-cs"/>
                      </a:endParaRPr>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77376">
                <a:tc>
                  <a:txBody>
                    <a:bodyPr/>
                    <a:lstStyle/>
                    <a:p>
                      <a:r>
                        <a:rPr lang="it-IT" sz="1500" dirty="0" smtClean="0"/>
                        <a:t>OIC 19 – Parte sui debiti</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solidFill>
                            <a:srgbClr val="FF0000"/>
                          </a:solidFill>
                        </a:rPr>
                        <a:t>OIC 15 – I crediti</a:t>
                      </a:r>
                      <a:endParaRPr lang="it-IT" sz="1500" dirty="0">
                        <a:solidFill>
                          <a:srgbClr val="FF0000"/>
                        </a:solidFill>
                      </a:endParaRPr>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kern="1200" dirty="0" smtClean="0">
                          <a:solidFill>
                            <a:schemeClr val="dk1"/>
                          </a:solidFill>
                          <a:latin typeface="+mn-lt"/>
                          <a:ea typeface="+mn-ea"/>
                          <a:cs typeface="+mn-cs"/>
                        </a:rPr>
                        <a:t>OIC 17 – Il bilancio consolidato e il metodo del patrimonio netto</a:t>
                      </a:r>
                    </a:p>
                  </a:txBody>
                  <a:tcPr marL="35996" marR="35996"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48736">
                <a:tc>
                  <a:txBody>
                    <a:bodyPr/>
                    <a:lstStyle/>
                    <a:p>
                      <a:r>
                        <a:rPr lang="it-IT" sz="1500" dirty="0" smtClean="0"/>
                        <a:t>OIC 19 – Parte sui Fondi rischi</a:t>
                      </a:r>
                      <a:r>
                        <a:rPr lang="it-IT" sz="1500" baseline="0" dirty="0" smtClean="0"/>
                        <a:t> e TFR</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a:t>
                      </a:r>
                      <a:r>
                        <a:rPr lang="it-IT" sz="1500" baseline="0" dirty="0" smtClean="0"/>
                        <a:t> 20 – Titoli di debito</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24</a:t>
                      </a:r>
                      <a:r>
                        <a:rPr lang="it-IT" sz="1500" baseline="0" dirty="0" smtClean="0"/>
                        <a:t> – Immobilizzazioni immateriali</a:t>
                      </a:r>
                      <a:endParaRPr lang="it-IT" sz="1500" dirty="0"/>
                    </a:p>
                  </a:txBody>
                  <a:tcPr marL="35996" marR="35996"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77376">
                <a:tc>
                  <a:txBody>
                    <a:bodyPr/>
                    <a:lstStyle/>
                    <a:p>
                      <a:r>
                        <a:rPr lang="it-IT" sz="1500" b="1" dirty="0" smtClean="0">
                          <a:solidFill>
                            <a:srgbClr val="FF0000"/>
                          </a:solidFill>
                        </a:rPr>
                        <a:t>OIC 29 – Cambiamenti</a:t>
                      </a:r>
                      <a:r>
                        <a:rPr lang="it-IT" sz="1500" b="1" baseline="0" dirty="0" smtClean="0">
                          <a:solidFill>
                            <a:srgbClr val="FF0000"/>
                          </a:solidFill>
                        </a:rPr>
                        <a:t> di Principi contabili, ecc</a:t>
                      </a:r>
                      <a:r>
                        <a:rPr lang="it-IT" sz="1500" baseline="0" dirty="0" smtClean="0">
                          <a:solidFill>
                            <a:srgbClr val="FF0000"/>
                          </a:solidFill>
                        </a:rPr>
                        <a:t>.</a:t>
                      </a:r>
                      <a:r>
                        <a:rPr lang="it-IT" sz="1500" dirty="0" smtClean="0">
                          <a:solidFill>
                            <a:srgbClr val="FF0000"/>
                          </a:solidFill>
                        </a:rPr>
                        <a:t> </a:t>
                      </a:r>
                      <a:endParaRPr lang="it-IT" sz="1500" dirty="0">
                        <a:solidFill>
                          <a:srgbClr val="FF0000"/>
                        </a:solidFill>
                      </a:endParaRPr>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21 – Partecipazioni</a:t>
                      </a:r>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b="1" kern="1200" baseline="0" dirty="0" smtClean="0">
                          <a:solidFill>
                            <a:srgbClr val="FF0000"/>
                          </a:solidFill>
                          <a:latin typeface="+mn-lt"/>
                          <a:ea typeface="+mn-ea"/>
                          <a:cs typeface="+mn-cs"/>
                        </a:rPr>
                        <a:t>OIC 25 –  Trattamento contabile delle imposte sul reddito </a:t>
                      </a:r>
                    </a:p>
                  </a:txBody>
                  <a:tcPr marL="35996" marR="35996"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85920">
                <a:tc>
                  <a:txBody>
                    <a:bodyPr/>
                    <a:lstStyle/>
                    <a:p>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22 – Conti d’ordine</a:t>
                      </a:r>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kern="1200" baseline="0" dirty="0" smtClean="0">
                          <a:solidFill>
                            <a:schemeClr val="dk1"/>
                          </a:solidFill>
                          <a:latin typeface="+mn-lt"/>
                          <a:ea typeface="+mn-ea"/>
                          <a:cs typeface="+mn-cs"/>
                        </a:rPr>
                        <a:t>OIC 26 – Operazioni, attività e passività in valuta estera</a:t>
                      </a:r>
                    </a:p>
                  </a:txBody>
                  <a:tcPr marL="35996" marR="3599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7280">
                <a:tc>
                  <a:txBody>
                    <a:bodyPr/>
                    <a:lstStyle/>
                    <a:p>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it-IT" sz="1500" dirty="0" smtClean="0"/>
                        <a:t>OIC 23</a:t>
                      </a:r>
                      <a:r>
                        <a:rPr lang="it-IT" sz="1500" baseline="0" dirty="0" smtClean="0"/>
                        <a:t> – Lavori i corso su ordinazione</a:t>
                      </a:r>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it-IT" sz="1500" dirty="0"/>
                    </a:p>
                  </a:txBody>
                  <a:tcPr marL="91431" marR="9143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106593838"/>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nvSpPr>
        <p:spPr bwMode="auto">
          <a:xfrm>
            <a:off x="684213" y="1047750"/>
            <a:ext cx="777240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a:solidFill>
                  <a:srgbClr val="364D47"/>
                </a:solidFill>
                <a:latin typeface="Arial" charset="0"/>
                <a:ea typeface="ＭＳ Ｐゴシック" charset="0"/>
                <a:cs typeface="ＭＳ Ｐゴシック" charset="0"/>
              </a:rPr>
              <a:t>OIC 9 – PERDITE DUREVOLI DI VALORE DELLE IMMOBILIZZAZIONI MATERIALI E IMMATERIALI </a:t>
            </a:r>
          </a:p>
        </p:txBody>
      </p:sp>
      <p:sp>
        <p:nvSpPr>
          <p:cNvPr id="12293" name="Segnaposto contenuto 2"/>
          <p:cNvSpPr>
            <a:spLocks noGrp="1"/>
          </p:cNvSpPr>
          <p:nvPr>
            <p:ph idx="1"/>
          </p:nvPr>
        </p:nvSpPr>
        <p:spPr>
          <a:xfrm>
            <a:off x="457200" y="2215405"/>
            <a:ext cx="8229600" cy="4525963"/>
          </a:xfrm>
        </p:spPr>
        <p:txBody>
          <a:bodyPr/>
          <a:lstStyle/>
          <a:p>
            <a:pPr marL="514350" indent="-514350" eaLnBrk="1" hangingPunct="1">
              <a:spcBef>
                <a:spcPts val="1200"/>
              </a:spcBef>
              <a:spcAft>
                <a:spcPts val="1200"/>
              </a:spcAft>
              <a:buFont typeface="Calibri" pitchFamily="34" charset="0"/>
              <a:buAutoNum type="arabicPeriod"/>
            </a:pPr>
            <a:r>
              <a:rPr lang="en-GB" altLang="it-IT" sz="2400" dirty="0" smtClean="0"/>
              <a:t>I </a:t>
            </a:r>
            <a:r>
              <a:rPr lang="en-GB" altLang="it-IT" sz="2400" dirty="0" err="1" smtClean="0"/>
              <a:t>modelli</a:t>
            </a:r>
            <a:r>
              <a:rPr lang="en-GB" altLang="it-IT" sz="2400" dirty="0" smtClean="0"/>
              <a:t> </a:t>
            </a:r>
            <a:r>
              <a:rPr lang="en-GB" altLang="it-IT" sz="2400" dirty="0" err="1" smtClean="0"/>
              <a:t>previsti</a:t>
            </a:r>
            <a:r>
              <a:rPr lang="en-GB" altLang="it-IT" sz="2400" dirty="0" smtClean="0"/>
              <a:t> </a:t>
            </a:r>
            <a:r>
              <a:rPr lang="en-GB" altLang="it-IT" sz="2400" dirty="0" err="1" smtClean="0"/>
              <a:t>dall’OIC</a:t>
            </a:r>
            <a:r>
              <a:rPr lang="en-GB" altLang="it-IT" sz="2400" dirty="0" smtClean="0"/>
              <a:t> 9</a:t>
            </a:r>
          </a:p>
          <a:p>
            <a:pPr marL="514350" indent="-514350" eaLnBrk="1" hangingPunct="1">
              <a:spcBef>
                <a:spcPts val="1200"/>
              </a:spcBef>
              <a:spcAft>
                <a:spcPts val="1200"/>
              </a:spcAft>
              <a:buFont typeface="Calibri" pitchFamily="34" charset="0"/>
              <a:buAutoNum type="arabicPeriod"/>
            </a:pPr>
            <a:r>
              <a:rPr lang="en-GB" altLang="it-IT" sz="2400" dirty="0" err="1" smtClean="0"/>
              <a:t>Determinazione</a:t>
            </a:r>
            <a:r>
              <a:rPr lang="en-GB" altLang="it-IT" sz="2400" dirty="0" smtClean="0"/>
              <a:t> </a:t>
            </a:r>
            <a:r>
              <a:rPr lang="en-GB" altLang="it-IT" sz="2400" dirty="0" err="1" smtClean="0"/>
              <a:t>delle</a:t>
            </a:r>
            <a:r>
              <a:rPr lang="en-GB" altLang="it-IT" sz="2400" dirty="0" smtClean="0"/>
              <a:t> </a:t>
            </a:r>
            <a:r>
              <a:rPr lang="en-GB" altLang="it-IT" sz="2400" dirty="0" err="1" smtClean="0"/>
              <a:t>perdite</a:t>
            </a:r>
            <a:r>
              <a:rPr lang="en-GB" altLang="it-IT" sz="2400" dirty="0" smtClean="0"/>
              <a:t> </a:t>
            </a:r>
            <a:r>
              <a:rPr lang="en-GB" altLang="it-IT" sz="2400" dirty="0" err="1" smtClean="0"/>
              <a:t>durevoli</a:t>
            </a:r>
            <a:r>
              <a:rPr lang="en-GB" altLang="it-IT" sz="2400" dirty="0" smtClean="0"/>
              <a:t> di </a:t>
            </a:r>
            <a:r>
              <a:rPr lang="en-GB" altLang="it-IT" sz="2400" dirty="0" err="1" smtClean="0"/>
              <a:t>valore</a:t>
            </a:r>
            <a:r>
              <a:rPr lang="en-GB" altLang="it-IT" sz="2400" dirty="0" smtClean="0"/>
              <a:t>: </a:t>
            </a:r>
            <a:r>
              <a:rPr lang="en-GB" altLang="it-IT" sz="2400" dirty="0" err="1" smtClean="0"/>
              <a:t>approccio</a:t>
            </a:r>
            <a:r>
              <a:rPr lang="en-GB" altLang="it-IT" sz="2400" dirty="0" smtClean="0"/>
              <a:t> </a:t>
            </a:r>
            <a:r>
              <a:rPr lang="en-GB" altLang="it-IT" sz="2400" dirty="0" err="1" smtClean="0"/>
              <a:t>semplificato</a:t>
            </a:r>
            <a:endParaRPr lang="en-GB" altLang="it-IT" sz="2400" dirty="0" smtClean="0"/>
          </a:p>
          <a:p>
            <a:pPr marL="514350" indent="-514350" eaLnBrk="1" hangingPunct="1">
              <a:spcBef>
                <a:spcPts val="1200"/>
              </a:spcBef>
              <a:spcAft>
                <a:spcPts val="1200"/>
              </a:spcAft>
              <a:buFont typeface="Calibri" pitchFamily="34" charset="0"/>
              <a:buAutoNum type="arabicPeriod"/>
            </a:pPr>
            <a:r>
              <a:rPr lang="en-GB" altLang="it-IT" sz="2400" dirty="0" err="1" smtClean="0"/>
              <a:t>Caso</a:t>
            </a:r>
            <a:r>
              <a:rPr lang="en-GB" altLang="it-IT" sz="2400" dirty="0" smtClean="0"/>
              <a:t> </a:t>
            </a:r>
            <a:r>
              <a:rPr lang="en-GB" altLang="it-IT" sz="2400" dirty="0" err="1" smtClean="0"/>
              <a:t>operativo</a:t>
            </a:r>
            <a:endParaRPr lang="en-GB" altLang="it-IT" sz="2400" dirty="0" smtClean="0"/>
          </a:p>
        </p:txBody>
      </p:sp>
      <p:sp>
        <p:nvSpPr>
          <p:cNvPr id="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44665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ttangolo 1"/>
          <p:cNvSpPr>
            <a:spLocks noChangeArrowheads="1"/>
          </p:cNvSpPr>
          <p:nvPr/>
        </p:nvSpPr>
        <p:spPr bwMode="auto">
          <a:xfrm>
            <a:off x="333375" y="908050"/>
            <a:ext cx="8353425" cy="1077913"/>
          </a:xfrm>
          <a:prstGeom prst="rect">
            <a:avLst/>
          </a:prstGeom>
          <a:noFill/>
          <a:ln w="9525">
            <a:noFill/>
            <a:miter lim="800000"/>
            <a:headEnd/>
            <a:tailEnd/>
          </a:ln>
        </p:spPr>
        <p:txBody>
          <a:bodyPr>
            <a:spAutoFit/>
          </a:bodyPr>
          <a:lstStyle/>
          <a:p>
            <a:pPr algn="ctr"/>
            <a:endParaRPr lang="it-IT" sz="3200"/>
          </a:p>
          <a:p>
            <a:pPr algn="ctr"/>
            <a:endParaRPr lang="it-IT" sz="3200"/>
          </a:p>
        </p:txBody>
      </p:sp>
      <p:sp>
        <p:nvSpPr>
          <p:cNvPr id="83972" name="Segnaposto numero diapositiva 6"/>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AD8FC6A7-6595-4B3A-96DE-AE5AB9CE2966}" type="slidenum">
              <a:rPr lang="it-IT" sz="1000">
                <a:solidFill>
                  <a:srgbClr val="898989"/>
                </a:solidFill>
              </a:rPr>
              <a:pPr algn="r"/>
              <a:t>13</a:t>
            </a:fld>
            <a:endParaRPr lang="it-IT" sz="1000">
              <a:solidFill>
                <a:srgbClr val="898989"/>
              </a:solidFill>
            </a:endParaRPr>
          </a:p>
        </p:txBody>
      </p:sp>
      <p:sp>
        <p:nvSpPr>
          <p:cNvPr id="83973" name="Rectangle 1026"/>
          <p:cNvSpPr>
            <a:spLocks noChangeArrowheads="1"/>
          </p:cNvSpPr>
          <p:nvPr/>
        </p:nvSpPr>
        <p:spPr bwMode="auto">
          <a:xfrm>
            <a:off x="0" y="115888"/>
            <a:ext cx="8316913" cy="360362"/>
          </a:xfrm>
          <a:prstGeom prst="rect">
            <a:avLst/>
          </a:prstGeom>
          <a:noFill/>
          <a:ln w="9525">
            <a:noFill/>
            <a:miter lim="800000"/>
            <a:headEnd/>
            <a:tailEnd/>
          </a:ln>
        </p:spPr>
        <p:txBody>
          <a:bodyPr anchor="ctr"/>
          <a:lstStyle/>
          <a:p>
            <a:r>
              <a:rPr lang="en-GB" sz="2000">
                <a:solidFill>
                  <a:srgbClr val="7F7F7F"/>
                </a:solidFill>
                <a:latin typeface="Rotis Semi Sans Std 65 Bold"/>
              </a:rPr>
              <a:t>PERDITE SU CREDITI</a:t>
            </a:r>
          </a:p>
        </p:txBody>
      </p:sp>
      <p:sp>
        <p:nvSpPr>
          <p:cNvPr id="83974" name="Text Box 1027"/>
          <p:cNvSpPr txBox="1">
            <a:spLocks noChangeArrowheads="1"/>
          </p:cNvSpPr>
          <p:nvPr/>
        </p:nvSpPr>
        <p:spPr bwMode="auto">
          <a:xfrm>
            <a:off x="611188" y="692150"/>
            <a:ext cx="7705725" cy="754063"/>
          </a:xfrm>
          <a:prstGeom prst="rect">
            <a:avLst/>
          </a:prstGeom>
          <a:noFill/>
          <a:ln w="9525">
            <a:noFill/>
            <a:miter lim="800000"/>
            <a:headEnd/>
            <a:tailEnd/>
          </a:ln>
        </p:spPr>
        <p:txBody>
          <a:bodyPr anchor="ctr"/>
          <a:lstStyle/>
          <a:p>
            <a:pPr algn="ctr">
              <a:spcBef>
                <a:spcPct val="50000"/>
              </a:spcBef>
            </a:pPr>
            <a:r>
              <a:rPr lang="it-IT" sz="2400" dirty="0" smtClean="0">
                <a:solidFill>
                  <a:srgbClr val="364D47"/>
                </a:solidFill>
                <a:ea typeface="ＭＳ Ｐゴシック" pitchFamily="34" charset="-128"/>
              </a:rPr>
              <a:t>OIC 15: CANCELLAZIONE DEI CREDITI</a:t>
            </a:r>
            <a:endParaRPr lang="it-IT" sz="2400" dirty="0">
              <a:solidFill>
                <a:srgbClr val="364D47"/>
              </a:solidFill>
              <a:ea typeface="ＭＳ Ｐゴシック" pitchFamily="34" charset="-128"/>
            </a:endParaRPr>
          </a:p>
        </p:txBody>
      </p:sp>
      <p:sp>
        <p:nvSpPr>
          <p:cNvPr id="2" name="Freccia in giù 1"/>
          <p:cNvSpPr/>
          <p:nvPr/>
        </p:nvSpPr>
        <p:spPr>
          <a:xfrm>
            <a:off x="4158456" y="1447006"/>
            <a:ext cx="351631" cy="39781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5"/>
          <p:cNvSpPr>
            <a:spLocks noChangeArrowheads="1"/>
          </p:cNvSpPr>
          <p:nvPr/>
        </p:nvSpPr>
        <p:spPr bwMode="auto">
          <a:xfrm>
            <a:off x="467544" y="2026841"/>
            <a:ext cx="4176463" cy="400110"/>
          </a:xfrm>
          <a:prstGeom prst="rect">
            <a:avLst/>
          </a:prstGeom>
          <a:noFill/>
          <a:ln w="9525">
            <a:solidFill>
              <a:schemeClr val="tx1"/>
            </a:solidFill>
            <a:miter lim="800000"/>
            <a:headEnd/>
            <a:tailEnd/>
          </a:ln>
        </p:spPr>
        <p:txBody>
          <a:bodyPr wrap="square">
            <a:spAutoFit/>
          </a:bodyPr>
          <a:lstStyle/>
          <a:p>
            <a:pPr algn="ctr"/>
            <a:r>
              <a:rPr lang="it-IT" sz="2000" dirty="0" smtClean="0"/>
              <a:t>Trasferimento di tutti i </a:t>
            </a:r>
            <a:r>
              <a:rPr lang="it-IT" sz="2000" b="1" dirty="0" smtClean="0"/>
              <a:t>RISCHI</a:t>
            </a:r>
            <a:endParaRPr lang="it-IT" sz="2000" b="1" dirty="0"/>
          </a:p>
        </p:txBody>
      </p:sp>
      <p:cxnSp>
        <p:nvCxnSpPr>
          <p:cNvPr id="5" name="Connettore 1 4"/>
          <p:cNvCxnSpPr/>
          <p:nvPr/>
        </p:nvCxnSpPr>
        <p:spPr>
          <a:xfrm flipH="1">
            <a:off x="4499992" y="2965594"/>
            <a:ext cx="11629" cy="3271718"/>
          </a:xfrm>
          <a:prstGeom prst="line">
            <a:avLst/>
          </a:prstGeom>
        </p:spPr>
        <p:style>
          <a:lnRef idx="2">
            <a:schemeClr val="accent1"/>
          </a:lnRef>
          <a:fillRef idx="0">
            <a:schemeClr val="accent1"/>
          </a:fillRef>
          <a:effectRef idx="1">
            <a:schemeClr val="accent1"/>
          </a:effectRef>
          <a:fontRef idx="minor">
            <a:schemeClr val="tx1"/>
          </a:fontRef>
        </p:style>
      </p:cxnSp>
      <p:sp>
        <p:nvSpPr>
          <p:cNvPr id="6" name="CasellaDiTesto 5"/>
          <p:cNvSpPr txBox="1"/>
          <p:nvPr/>
        </p:nvSpPr>
        <p:spPr bwMode="auto">
          <a:xfrm>
            <a:off x="899592" y="2740278"/>
            <a:ext cx="208823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FF0000"/>
                </a:solidFill>
              </a:rPr>
              <a:t>SI</a:t>
            </a:r>
            <a:endParaRPr lang="it-IT" sz="1800" b="1" dirty="0">
              <a:solidFill>
                <a:srgbClr val="FF0000"/>
              </a:solidFill>
            </a:endParaRPr>
          </a:p>
        </p:txBody>
      </p:sp>
      <p:sp>
        <p:nvSpPr>
          <p:cNvPr id="13" name="CasellaDiTesto 12"/>
          <p:cNvSpPr txBox="1"/>
          <p:nvPr/>
        </p:nvSpPr>
        <p:spPr bwMode="auto">
          <a:xfrm>
            <a:off x="5508104" y="2780928"/>
            <a:ext cx="208823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FF0000"/>
                </a:solidFill>
              </a:rPr>
              <a:t>NO</a:t>
            </a:r>
            <a:endParaRPr lang="it-IT" sz="1800" b="1" dirty="0">
              <a:solidFill>
                <a:srgbClr val="FF0000"/>
              </a:solidFill>
            </a:endParaRPr>
          </a:p>
        </p:txBody>
      </p:sp>
      <p:sp>
        <p:nvSpPr>
          <p:cNvPr id="7" name="Freccia a destra 6"/>
          <p:cNvSpPr/>
          <p:nvPr/>
        </p:nvSpPr>
        <p:spPr>
          <a:xfrm>
            <a:off x="4788024" y="2060848"/>
            <a:ext cx="432048" cy="2940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5"/>
          <p:cNvSpPr>
            <a:spLocks noChangeArrowheads="1"/>
          </p:cNvSpPr>
          <p:nvPr/>
        </p:nvSpPr>
        <p:spPr bwMode="auto">
          <a:xfrm>
            <a:off x="5436096" y="2026841"/>
            <a:ext cx="3250704" cy="400110"/>
          </a:xfrm>
          <a:prstGeom prst="rect">
            <a:avLst/>
          </a:prstGeom>
          <a:noFill/>
          <a:ln w="9525">
            <a:solidFill>
              <a:schemeClr val="tx1"/>
            </a:solidFill>
            <a:miter lim="800000"/>
            <a:headEnd/>
            <a:tailEnd/>
          </a:ln>
        </p:spPr>
        <p:txBody>
          <a:bodyPr wrap="square">
            <a:spAutoFit/>
          </a:bodyPr>
          <a:lstStyle/>
          <a:p>
            <a:pPr algn="ctr"/>
            <a:r>
              <a:rPr lang="it-IT" sz="2000" dirty="0" smtClean="0"/>
              <a:t>NUOVO OIC 15</a:t>
            </a:r>
            <a:endParaRPr lang="it-IT" sz="2000" dirty="0"/>
          </a:p>
        </p:txBody>
      </p:sp>
      <p:sp>
        <p:nvSpPr>
          <p:cNvPr id="4" name="Rettangolo 3"/>
          <p:cNvSpPr/>
          <p:nvPr/>
        </p:nvSpPr>
        <p:spPr>
          <a:xfrm>
            <a:off x="158185" y="3435965"/>
            <a:ext cx="4572000" cy="2585323"/>
          </a:xfrm>
          <a:prstGeom prst="rect">
            <a:avLst/>
          </a:prstGeom>
        </p:spPr>
        <p:txBody>
          <a:bodyPr>
            <a:spAutoFit/>
          </a:bodyPr>
          <a:lstStyle/>
          <a:p>
            <a:pPr marL="285750" indent="-285750">
              <a:buFont typeface="Wingdings" panose="05000000000000000000" pitchFamily="2" charset="2"/>
              <a:buChar char="§"/>
            </a:pPr>
            <a:r>
              <a:rPr lang="it-IT" dirty="0"/>
              <a:t>forfaiting</a:t>
            </a:r>
            <a:r>
              <a:rPr lang="it-IT" dirty="0" smtClean="0"/>
              <a:t>;</a:t>
            </a:r>
          </a:p>
          <a:p>
            <a:pPr marL="285750" indent="-285750">
              <a:buFont typeface="Wingdings" panose="05000000000000000000" pitchFamily="2" charset="2"/>
              <a:buChar char="§"/>
            </a:pPr>
            <a:r>
              <a:rPr lang="it-IT" dirty="0" err="1" smtClean="0"/>
              <a:t>datio</a:t>
            </a:r>
            <a:r>
              <a:rPr lang="it-IT" dirty="0" smtClean="0"/>
              <a:t> </a:t>
            </a:r>
            <a:r>
              <a:rPr lang="it-IT" dirty="0"/>
              <a:t>in </a:t>
            </a:r>
            <a:r>
              <a:rPr lang="it-IT" dirty="0" err="1"/>
              <a:t>solutum</a:t>
            </a:r>
            <a:r>
              <a:rPr lang="it-IT" dirty="0"/>
              <a:t>;</a:t>
            </a:r>
          </a:p>
          <a:p>
            <a:pPr marL="285750" indent="-285750">
              <a:buFont typeface="Wingdings" panose="05000000000000000000" pitchFamily="2" charset="2"/>
              <a:buChar char="§"/>
            </a:pPr>
            <a:r>
              <a:rPr lang="it-IT" dirty="0" smtClean="0"/>
              <a:t>conferimento </a:t>
            </a:r>
            <a:r>
              <a:rPr lang="it-IT" dirty="0"/>
              <a:t>del credito;</a:t>
            </a:r>
          </a:p>
          <a:p>
            <a:pPr marL="285750" indent="-285750">
              <a:buFont typeface="Wingdings" panose="05000000000000000000" pitchFamily="2" charset="2"/>
              <a:buChar char="§"/>
            </a:pPr>
            <a:r>
              <a:rPr lang="it-IT" dirty="0" smtClean="0"/>
              <a:t>vendita </a:t>
            </a:r>
            <a:r>
              <a:rPr lang="it-IT" dirty="0"/>
              <a:t>del credito, compreso factoring con cessione pro-soluto con </a:t>
            </a:r>
            <a:r>
              <a:rPr lang="it-IT" dirty="0" smtClean="0"/>
              <a:t>trasferimento sostanziale </a:t>
            </a:r>
            <a:r>
              <a:rPr lang="it-IT" dirty="0"/>
              <a:t>di tutti i rischi del credito;</a:t>
            </a:r>
          </a:p>
          <a:p>
            <a:pPr marL="285750" indent="-285750">
              <a:buFont typeface="Wingdings" panose="05000000000000000000" pitchFamily="2" charset="2"/>
              <a:buChar char="§"/>
            </a:pPr>
            <a:r>
              <a:rPr lang="it-IT" dirty="0" smtClean="0"/>
              <a:t>cartolarizzazione </a:t>
            </a:r>
            <a:r>
              <a:rPr lang="it-IT" dirty="0"/>
              <a:t>con trasferimento sostanziale di tutti i rischi del credito.</a:t>
            </a:r>
          </a:p>
        </p:txBody>
      </p:sp>
      <p:sp>
        <p:nvSpPr>
          <p:cNvPr id="9" name="Rettangolo 8"/>
          <p:cNvSpPr/>
          <p:nvPr/>
        </p:nvSpPr>
        <p:spPr>
          <a:xfrm>
            <a:off x="4499992" y="3374990"/>
            <a:ext cx="4572000" cy="2862322"/>
          </a:xfrm>
          <a:prstGeom prst="rect">
            <a:avLst/>
          </a:prstGeom>
        </p:spPr>
        <p:txBody>
          <a:bodyPr>
            <a:spAutoFit/>
          </a:bodyPr>
          <a:lstStyle/>
          <a:p>
            <a:pPr marL="285750" indent="-285750">
              <a:buFont typeface="Wingdings" panose="05000000000000000000" pitchFamily="2" charset="2"/>
              <a:buChar char="§"/>
            </a:pPr>
            <a:r>
              <a:rPr lang="it-IT" dirty="0"/>
              <a:t>mandato all’incasso, compreso factoring comprendente solo mandato all’incasso e </a:t>
            </a:r>
            <a:r>
              <a:rPr lang="it-IT" dirty="0" smtClean="0"/>
              <a:t>ricevute bancarie;</a:t>
            </a:r>
          </a:p>
          <a:p>
            <a:pPr marL="285750" indent="-285750">
              <a:buFont typeface="Wingdings" panose="05000000000000000000" pitchFamily="2" charset="2"/>
              <a:buChar char="§"/>
            </a:pPr>
            <a:r>
              <a:rPr lang="it-IT" dirty="0" smtClean="0"/>
              <a:t>cambiali </a:t>
            </a:r>
            <a:r>
              <a:rPr lang="it-IT" dirty="0"/>
              <a:t>girate all’incasso;</a:t>
            </a:r>
          </a:p>
          <a:p>
            <a:pPr marL="285750" indent="-285750">
              <a:buFont typeface="Wingdings" panose="05000000000000000000" pitchFamily="2" charset="2"/>
              <a:buChar char="§"/>
            </a:pPr>
            <a:r>
              <a:rPr lang="it-IT" dirty="0" smtClean="0"/>
              <a:t>pegno </a:t>
            </a:r>
            <a:r>
              <a:rPr lang="it-IT" dirty="0"/>
              <a:t>di crediti;</a:t>
            </a:r>
          </a:p>
          <a:p>
            <a:pPr marL="285750" indent="-285750">
              <a:buFont typeface="Wingdings" panose="05000000000000000000" pitchFamily="2" charset="2"/>
              <a:buChar char="§"/>
            </a:pPr>
            <a:r>
              <a:rPr lang="it-IT" dirty="0" smtClean="0"/>
              <a:t>cessione </a:t>
            </a:r>
            <a:r>
              <a:rPr lang="it-IT" dirty="0"/>
              <a:t>a scopo di garanzia;</a:t>
            </a:r>
          </a:p>
          <a:p>
            <a:pPr marL="285750" indent="-285750">
              <a:buFont typeface="Wingdings" panose="05000000000000000000" pitchFamily="2" charset="2"/>
              <a:buChar char="§"/>
            </a:pPr>
            <a:r>
              <a:rPr lang="it-IT" dirty="0" smtClean="0"/>
              <a:t>sconto</a:t>
            </a:r>
            <a:r>
              <a:rPr lang="it-IT" dirty="0"/>
              <a:t>, cessioni pro-solvendo e cessioni pro-soluto che non trasferiscono </a:t>
            </a:r>
            <a:r>
              <a:rPr lang="it-IT" dirty="0" smtClean="0"/>
              <a:t>sostanzialmente tutti </a:t>
            </a:r>
            <a:r>
              <a:rPr lang="it-IT" dirty="0"/>
              <a:t>i rischi inerenti il credito</a:t>
            </a:r>
            <a:r>
              <a:rPr lang="it-IT" dirty="0" smtClean="0"/>
              <a:t>;</a:t>
            </a:r>
            <a:endParaRPr lang="it-IT" dirty="0"/>
          </a:p>
        </p:txBody>
      </p:sp>
    </p:spTree>
    <p:extLst>
      <p:ext uri="{BB962C8B-B14F-4D97-AF65-F5344CB8AC3E}">
        <p14:creationId xmlns:p14="http://schemas.microsoft.com/office/powerpoint/2010/main" xmlns="" val="152066382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fill="hold"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nvSpPr>
        <p:spPr bwMode="auto">
          <a:xfrm>
            <a:off x="684213" y="981075"/>
            <a:ext cx="777240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a:solidFill>
                  <a:srgbClr val="364D47"/>
                </a:solidFill>
                <a:latin typeface="Arial" charset="0"/>
                <a:ea typeface="ＭＳ Ｐゴシック" charset="0"/>
                <a:cs typeface="ＭＳ Ｐゴシック" charset="0"/>
              </a:rPr>
              <a:t>1. I MODELLI PREVISTI DALL’OIC 9</a:t>
            </a:r>
          </a:p>
        </p:txBody>
      </p:sp>
      <p:sp>
        <p:nvSpPr>
          <p:cNvPr id="13317" name="CasellaDiTesto 5"/>
          <p:cNvSpPr txBox="1">
            <a:spLocks noChangeArrowheads="1"/>
          </p:cNvSpPr>
          <p:nvPr/>
        </p:nvSpPr>
        <p:spPr bwMode="auto">
          <a:xfrm>
            <a:off x="1585913" y="1773238"/>
            <a:ext cx="5976937"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400">
                <a:solidFill>
                  <a:srgbClr val="FF0000"/>
                </a:solidFill>
              </a:rPr>
              <a:t>Svalutazione per perdite durevoli di valore</a:t>
            </a:r>
          </a:p>
        </p:txBody>
      </p:sp>
      <p:sp>
        <p:nvSpPr>
          <p:cNvPr id="13318" name="CasellaDiTesto 6"/>
          <p:cNvSpPr txBox="1">
            <a:spLocks noChangeArrowheads="1"/>
          </p:cNvSpPr>
          <p:nvPr/>
        </p:nvSpPr>
        <p:spPr bwMode="auto">
          <a:xfrm>
            <a:off x="395288" y="2636838"/>
            <a:ext cx="3744912"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400"/>
              <a:t>Modello generale</a:t>
            </a:r>
          </a:p>
        </p:txBody>
      </p:sp>
      <p:sp>
        <p:nvSpPr>
          <p:cNvPr id="13319" name="CasellaDiTesto 7"/>
          <p:cNvSpPr txBox="1">
            <a:spLocks noChangeArrowheads="1"/>
          </p:cNvSpPr>
          <p:nvPr/>
        </p:nvSpPr>
        <p:spPr bwMode="auto">
          <a:xfrm>
            <a:off x="5062538" y="2636838"/>
            <a:ext cx="3743325"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400"/>
              <a:t>Modello semplificato</a:t>
            </a:r>
          </a:p>
        </p:txBody>
      </p:sp>
      <p:sp>
        <p:nvSpPr>
          <p:cNvPr id="9" name="CasellaDiTesto 8"/>
          <p:cNvSpPr txBox="1"/>
          <p:nvPr/>
        </p:nvSpPr>
        <p:spPr>
          <a:xfrm>
            <a:off x="5062538" y="3357563"/>
            <a:ext cx="3743325" cy="1476375"/>
          </a:xfrm>
          <a:prstGeom prst="rect">
            <a:avLst/>
          </a:prstGeom>
          <a:noFill/>
          <a:ln>
            <a:solidFill>
              <a:schemeClr val="tx1"/>
            </a:solidFill>
          </a:ln>
        </p:spPr>
        <p:txBody>
          <a:bodyPr>
            <a:spAutoFit/>
          </a:bodyPr>
          <a:lstStyle/>
          <a:p>
            <a:pPr>
              <a:defRPr/>
            </a:pPr>
            <a:r>
              <a:rPr lang="it-IT" sz="1800" dirty="0">
                <a:latin typeface="Arial" panose="020B0604020202020204" pitchFamily="34" charset="0"/>
              </a:rPr>
              <a:t>Non superamento, per due esercizi consecutivi:</a:t>
            </a:r>
          </a:p>
          <a:p>
            <a:pPr marL="285750" indent="-285750">
              <a:buFont typeface="Wingdings" panose="05000000000000000000" pitchFamily="2" charset="2"/>
              <a:buChar char="ü"/>
              <a:defRPr/>
            </a:pPr>
            <a:r>
              <a:rPr lang="it-IT" sz="1800" dirty="0">
                <a:latin typeface="Arial" panose="020B0604020202020204" pitchFamily="34" charset="0"/>
              </a:rPr>
              <a:t>Tot. Attivo   &lt; 20 Mln Euro</a:t>
            </a:r>
          </a:p>
          <a:p>
            <a:pPr marL="285750" indent="-285750">
              <a:buFont typeface="Wingdings" panose="05000000000000000000" pitchFamily="2" charset="2"/>
              <a:buChar char="ü"/>
              <a:defRPr/>
            </a:pPr>
            <a:r>
              <a:rPr lang="it-IT" sz="1800" dirty="0">
                <a:latin typeface="Arial" panose="020B0604020202020204" pitchFamily="34" charset="0"/>
              </a:rPr>
              <a:t>Ricavi netti &lt; 40 Mln Euro</a:t>
            </a:r>
          </a:p>
          <a:p>
            <a:pPr marL="285750" indent="-285750">
              <a:buFont typeface="Wingdings" panose="05000000000000000000" pitchFamily="2" charset="2"/>
              <a:buChar char="ü"/>
              <a:defRPr/>
            </a:pPr>
            <a:r>
              <a:rPr lang="it-IT" sz="1800" dirty="0">
                <a:latin typeface="Arial" panose="020B0604020202020204" pitchFamily="34" charset="0"/>
              </a:rPr>
              <a:t>Dipendenti medi &lt; 250</a:t>
            </a:r>
          </a:p>
        </p:txBody>
      </p:sp>
      <p:sp>
        <p:nvSpPr>
          <p:cNvPr id="13321" name="CasellaDiTesto 9"/>
          <p:cNvSpPr txBox="1">
            <a:spLocks noChangeArrowheads="1"/>
          </p:cNvSpPr>
          <p:nvPr/>
        </p:nvSpPr>
        <p:spPr bwMode="auto">
          <a:xfrm>
            <a:off x="395288" y="3357563"/>
            <a:ext cx="3744912" cy="14747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nchor="ct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t>Superamento dei limiti previsti per il modello semplificato</a:t>
            </a:r>
          </a:p>
        </p:txBody>
      </p:sp>
      <p:sp>
        <p:nvSpPr>
          <p:cNvPr id="13322" name="CasellaDiTesto 10"/>
          <p:cNvSpPr txBox="1">
            <a:spLocks noChangeArrowheads="1"/>
          </p:cNvSpPr>
          <p:nvPr/>
        </p:nvSpPr>
        <p:spPr bwMode="auto">
          <a:xfrm>
            <a:off x="395288" y="5373688"/>
            <a:ext cx="3744912" cy="101441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solidFill>
                  <a:srgbClr val="FF0000"/>
                </a:solidFill>
              </a:rPr>
              <a:t>Valore recuperabile</a:t>
            </a:r>
          </a:p>
          <a:p>
            <a:pPr algn="ctr">
              <a:spcBef>
                <a:spcPct val="0"/>
              </a:spcBef>
              <a:buFontTx/>
              <a:buNone/>
            </a:pPr>
            <a:r>
              <a:rPr lang="it-IT" altLang="it-IT" sz="2000"/>
              <a:t>VS</a:t>
            </a:r>
          </a:p>
          <a:p>
            <a:pPr algn="ctr">
              <a:spcBef>
                <a:spcPct val="0"/>
              </a:spcBef>
              <a:buFontTx/>
              <a:buNone/>
            </a:pPr>
            <a:r>
              <a:rPr lang="it-IT" altLang="it-IT" sz="2000">
                <a:solidFill>
                  <a:srgbClr val="FF0000"/>
                </a:solidFill>
              </a:rPr>
              <a:t>Valore contabile</a:t>
            </a:r>
          </a:p>
        </p:txBody>
      </p:sp>
      <p:sp>
        <p:nvSpPr>
          <p:cNvPr id="13323" name="CasellaDiTesto 11"/>
          <p:cNvSpPr txBox="1">
            <a:spLocks noChangeArrowheads="1"/>
          </p:cNvSpPr>
          <p:nvPr/>
        </p:nvSpPr>
        <p:spPr bwMode="auto">
          <a:xfrm>
            <a:off x="5062538" y="5373688"/>
            <a:ext cx="3743325" cy="101441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solidFill>
                  <a:srgbClr val="FF0000"/>
                </a:solidFill>
              </a:rPr>
              <a:t>Capacità di ammortamento</a:t>
            </a:r>
          </a:p>
          <a:p>
            <a:pPr algn="ctr">
              <a:spcBef>
                <a:spcPct val="0"/>
              </a:spcBef>
              <a:buFontTx/>
              <a:buNone/>
            </a:pPr>
            <a:r>
              <a:rPr lang="it-IT" altLang="it-IT" sz="2000"/>
              <a:t>VS</a:t>
            </a:r>
          </a:p>
          <a:p>
            <a:pPr algn="ctr">
              <a:spcBef>
                <a:spcPct val="0"/>
              </a:spcBef>
              <a:buFontTx/>
              <a:buNone/>
            </a:pPr>
            <a:r>
              <a:rPr lang="it-IT" altLang="it-IT" sz="2000">
                <a:solidFill>
                  <a:srgbClr val="FF0000"/>
                </a:solidFill>
              </a:rPr>
              <a:t>Ammortamento attività</a:t>
            </a:r>
          </a:p>
        </p:txBody>
      </p:sp>
      <p:cxnSp>
        <p:nvCxnSpPr>
          <p:cNvPr id="13" name="Connettore 4 12"/>
          <p:cNvCxnSpPr>
            <a:stCxn id="13317" idx="2"/>
            <a:endCxn id="13318" idx="0"/>
          </p:cNvCxnSpPr>
          <p:nvPr/>
        </p:nvCxnSpPr>
        <p:spPr bwMode="auto">
          <a:xfrm rot="5400000">
            <a:off x="3220244" y="1283494"/>
            <a:ext cx="401638" cy="2305050"/>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 name="Connettore 4 13"/>
          <p:cNvCxnSpPr>
            <a:stCxn id="13317" idx="2"/>
            <a:endCxn id="13319" idx="0"/>
          </p:cNvCxnSpPr>
          <p:nvPr/>
        </p:nvCxnSpPr>
        <p:spPr bwMode="auto">
          <a:xfrm rot="16200000" flipH="1">
            <a:off x="5553075" y="1255713"/>
            <a:ext cx="401638" cy="2360612"/>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5" name="Connettore 2 14"/>
          <p:cNvCxnSpPr>
            <a:stCxn id="13318" idx="2"/>
            <a:endCxn id="13321" idx="0"/>
          </p:cNvCxnSpPr>
          <p:nvPr/>
        </p:nvCxnSpPr>
        <p:spPr bwMode="auto">
          <a:xfrm flipH="1">
            <a:off x="2266950" y="3098800"/>
            <a:ext cx="1588" cy="25876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Connettore 2 15"/>
          <p:cNvCxnSpPr>
            <a:stCxn id="13319" idx="2"/>
            <a:endCxn id="9" idx="0"/>
          </p:cNvCxnSpPr>
          <p:nvPr/>
        </p:nvCxnSpPr>
        <p:spPr bwMode="auto">
          <a:xfrm>
            <a:off x="6934200" y="3098800"/>
            <a:ext cx="0" cy="25876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7" name="Freccia in giù 16"/>
          <p:cNvSpPr/>
          <p:nvPr/>
        </p:nvSpPr>
        <p:spPr bwMode="auto">
          <a:xfrm>
            <a:off x="2016125" y="4905375"/>
            <a:ext cx="503238" cy="395288"/>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8" name="Freccia in giù 17"/>
          <p:cNvSpPr/>
          <p:nvPr/>
        </p:nvSpPr>
        <p:spPr bwMode="auto">
          <a:xfrm>
            <a:off x="6681788" y="4905375"/>
            <a:ext cx="504825" cy="395288"/>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3330" name="Rettangolo 18"/>
          <p:cNvSpPr>
            <a:spLocks noChangeArrowheads="1"/>
          </p:cNvSpPr>
          <p:nvPr/>
        </p:nvSpPr>
        <p:spPr bwMode="auto">
          <a:xfrm>
            <a:off x="4981575" y="2503488"/>
            <a:ext cx="3902075" cy="3960812"/>
          </a:xfrm>
          <a:prstGeom prst="rect">
            <a:avLst/>
          </a:prstGeom>
          <a:noFill/>
          <a:ln w="9525" algn="ctr">
            <a:solidFill>
              <a:srgbClr val="FF0000"/>
            </a:solidFill>
            <a:prstDash val="lgDash"/>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083810855"/>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nvSpPr>
        <p:spPr bwMode="auto">
          <a:xfrm>
            <a:off x="250825" y="1047750"/>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
        <p:nvSpPr>
          <p:cNvPr id="14340" name="CasellaDiTesto 19"/>
          <p:cNvSpPr txBox="1">
            <a:spLocks noChangeArrowheads="1"/>
          </p:cNvSpPr>
          <p:nvPr/>
        </p:nvSpPr>
        <p:spPr bwMode="auto">
          <a:xfrm>
            <a:off x="827088" y="2111375"/>
            <a:ext cx="7488237" cy="4603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400"/>
              <a:t>In presenza di indicatori di potenziale perdita</a:t>
            </a:r>
            <a:r>
              <a:rPr lang="it-IT" altLang="it-IT" sz="2400">
                <a:solidFill>
                  <a:srgbClr val="FF0000"/>
                </a:solidFill>
              </a:rPr>
              <a:t> </a:t>
            </a:r>
          </a:p>
        </p:txBody>
      </p:sp>
      <p:sp>
        <p:nvSpPr>
          <p:cNvPr id="21" name="CasellaDiTesto 20"/>
          <p:cNvSpPr txBox="1"/>
          <p:nvPr/>
        </p:nvSpPr>
        <p:spPr>
          <a:xfrm>
            <a:off x="827088" y="3141663"/>
            <a:ext cx="7489825" cy="830262"/>
          </a:xfrm>
          <a:prstGeom prst="rect">
            <a:avLst/>
          </a:prstGeom>
          <a:noFill/>
          <a:ln>
            <a:solidFill>
              <a:schemeClr val="tx1"/>
            </a:solidFill>
          </a:ln>
        </p:spPr>
        <p:txBody>
          <a:bodyPr>
            <a:spAutoFit/>
          </a:bodyPr>
          <a:lstStyle/>
          <a:p>
            <a:pPr algn="ctr">
              <a:defRPr/>
            </a:pPr>
            <a:r>
              <a:rPr lang="it-IT" dirty="0">
                <a:latin typeface="Arial" panose="020B0604020202020204" pitchFamily="34" charset="0"/>
              </a:rPr>
              <a:t>Verifica della</a:t>
            </a:r>
          </a:p>
          <a:p>
            <a:pPr algn="ctr">
              <a:defRPr/>
            </a:pPr>
            <a:r>
              <a:rPr lang="it-IT" cap="all" dirty="0">
                <a:solidFill>
                  <a:srgbClr val="FF0000"/>
                </a:solidFill>
                <a:latin typeface="Arial" panose="020B0604020202020204" pitchFamily="34" charset="0"/>
              </a:rPr>
              <a:t>capacità di ammortamento complessiva</a:t>
            </a:r>
          </a:p>
        </p:txBody>
      </p:sp>
      <p:sp>
        <p:nvSpPr>
          <p:cNvPr id="24" name="CasellaDiTesto 23"/>
          <p:cNvSpPr txBox="1"/>
          <p:nvPr/>
        </p:nvSpPr>
        <p:spPr>
          <a:xfrm>
            <a:off x="468313" y="4308475"/>
            <a:ext cx="8237537" cy="1908215"/>
          </a:xfrm>
          <a:prstGeom prst="rect">
            <a:avLst/>
          </a:prstGeom>
          <a:noFill/>
          <a:ln>
            <a:noFill/>
          </a:ln>
        </p:spPr>
        <p:txBody>
          <a:bodyPr>
            <a:spAutoFit/>
          </a:bodyPr>
          <a:lstStyle/>
          <a:p>
            <a:pPr>
              <a:spcAft>
                <a:spcPts val="600"/>
              </a:spcAft>
              <a:defRPr/>
            </a:pPr>
            <a:r>
              <a:rPr lang="it-IT" b="1" u="sng" dirty="0">
                <a:latin typeface="Arial" panose="020B0604020202020204" pitchFamily="34" charset="0"/>
              </a:rPr>
              <a:t>Elementi caratterizzanti</a:t>
            </a:r>
          </a:p>
          <a:p>
            <a:pPr marL="342900" indent="-342900">
              <a:spcAft>
                <a:spcPts val="600"/>
              </a:spcAft>
              <a:buFont typeface="Wingdings" panose="05000000000000000000" pitchFamily="2" charset="2"/>
              <a:buChar char="q"/>
              <a:defRPr/>
            </a:pPr>
            <a:r>
              <a:rPr lang="it-IT" sz="2000" dirty="0">
                <a:latin typeface="Arial" panose="020B0604020202020204" pitchFamily="34" charset="0"/>
              </a:rPr>
              <a:t>Indicatori di potenziale perdita di valore</a:t>
            </a:r>
          </a:p>
          <a:p>
            <a:pPr marL="342900" indent="-342900">
              <a:spcAft>
                <a:spcPts val="600"/>
              </a:spcAft>
              <a:buFont typeface="Wingdings" panose="05000000000000000000" pitchFamily="2" charset="2"/>
              <a:buChar char="q"/>
              <a:defRPr/>
            </a:pPr>
            <a:r>
              <a:rPr lang="it-IT" sz="2000" dirty="0">
                <a:latin typeface="Arial" panose="020B0604020202020204" pitchFamily="34" charset="0"/>
              </a:rPr>
              <a:t>Capacità di ammortamento</a:t>
            </a:r>
          </a:p>
          <a:p>
            <a:pPr marL="342900" indent="-342900">
              <a:spcAft>
                <a:spcPts val="600"/>
              </a:spcAft>
              <a:buFont typeface="Wingdings" panose="05000000000000000000" pitchFamily="2" charset="2"/>
              <a:buChar char="q"/>
              <a:defRPr/>
            </a:pPr>
            <a:r>
              <a:rPr lang="it-IT" sz="2000" dirty="0">
                <a:latin typeface="Arial" panose="020B0604020202020204" pitchFamily="34" charset="0"/>
              </a:rPr>
              <a:t>Ammortamento delle immobilizzazioni</a:t>
            </a:r>
          </a:p>
          <a:p>
            <a:pPr marL="342900" indent="-342900">
              <a:spcAft>
                <a:spcPts val="600"/>
              </a:spcAft>
              <a:buFont typeface="Wingdings" panose="05000000000000000000" pitchFamily="2" charset="2"/>
              <a:buChar char="q"/>
              <a:defRPr/>
            </a:pPr>
            <a:r>
              <a:rPr lang="it-IT" sz="2000" dirty="0">
                <a:latin typeface="Arial" panose="020B0604020202020204" pitchFamily="34" charset="0"/>
              </a:rPr>
              <a:t>Svalutazione delle immobilizzazioni ed eventuale ripristino</a:t>
            </a:r>
          </a:p>
        </p:txBody>
      </p:sp>
      <p:sp>
        <p:nvSpPr>
          <p:cNvPr id="14343" name="Freccia in giù 1"/>
          <p:cNvSpPr>
            <a:spLocks noChangeArrowheads="1"/>
          </p:cNvSpPr>
          <p:nvPr/>
        </p:nvSpPr>
        <p:spPr bwMode="auto">
          <a:xfrm>
            <a:off x="4319588" y="2640013"/>
            <a:ext cx="503237" cy="433387"/>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79921104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asellaDiTesto 7"/>
          <p:cNvSpPr txBox="1">
            <a:spLocks noChangeArrowheads="1"/>
          </p:cNvSpPr>
          <p:nvPr/>
        </p:nvSpPr>
        <p:spPr bwMode="auto">
          <a:xfrm>
            <a:off x="755650" y="1973263"/>
            <a:ext cx="763270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400" b="1">
                <a:solidFill>
                  <a:srgbClr val="FF0000"/>
                </a:solidFill>
              </a:rPr>
              <a:t>Indicatori di potenziale perdita di valore</a:t>
            </a:r>
          </a:p>
        </p:txBody>
      </p:sp>
      <p:sp>
        <p:nvSpPr>
          <p:cNvPr id="15365" name="CasellaDiTesto 8"/>
          <p:cNvSpPr txBox="1">
            <a:spLocks noChangeArrowheads="1"/>
          </p:cNvSpPr>
          <p:nvPr/>
        </p:nvSpPr>
        <p:spPr bwMode="auto">
          <a:xfrm>
            <a:off x="755650" y="2708275"/>
            <a:ext cx="7632700" cy="9239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La verifica della capacità di ammortamento deve essere effettuata in presenza di </a:t>
            </a:r>
            <a:r>
              <a:rPr lang="it-IT" altLang="it-IT" sz="1800">
                <a:solidFill>
                  <a:srgbClr val="FF0000"/>
                </a:solidFill>
              </a:rPr>
              <a:t>Indicatori di potenziale perdita di valore.</a:t>
            </a:r>
            <a:br>
              <a:rPr lang="it-IT" altLang="it-IT" sz="1800">
                <a:solidFill>
                  <a:srgbClr val="FF0000"/>
                </a:solidFill>
              </a:rPr>
            </a:br>
            <a:r>
              <a:rPr lang="it-IT" altLang="it-IT" sz="1800"/>
              <a:t>Costituiscono esempi di indicatori:</a:t>
            </a:r>
          </a:p>
        </p:txBody>
      </p:sp>
      <p:sp>
        <p:nvSpPr>
          <p:cNvPr id="15366" name="CasellaDiTesto 9"/>
          <p:cNvSpPr txBox="1">
            <a:spLocks noChangeArrowheads="1"/>
          </p:cNvSpPr>
          <p:nvPr/>
        </p:nvSpPr>
        <p:spPr bwMode="auto">
          <a:xfrm>
            <a:off x="754063" y="4005263"/>
            <a:ext cx="7634287"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b="1"/>
              <a:t>a) Perdita d’esercizio per la quale non è previsto un pronto recupero </a:t>
            </a:r>
          </a:p>
        </p:txBody>
      </p:sp>
      <p:sp>
        <p:nvSpPr>
          <p:cNvPr id="15367" name="CasellaDiTesto 11"/>
          <p:cNvSpPr txBox="1">
            <a:spLocks noChangeArrowheads="1"/>
          </p:cNvSpPr>
          <p:nvPr/>
        </p:nvSpPr>
        <p:spPr bwMode="auto">
          <a:xfrm>
            <a:off x="1403350" y="4646613"/>
            <a:ext cx="6985000"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a:t>Possibile manifestazione di perdite anche negli esercizi successivi</a:t>
            </a:r>
          </a:p>
        </p:txBody>
      </p:sp>
      <p:sp>
        <p:nvSpPr>
          <p:cNvPr id="3" name="Freccia angolare in su 2"/>
          <p:cNvSpPr/>
          <p:nvPr/>
        </p:nvSpPr>
        <p:spPr bwMode="auto">
          <a:xfrm rot="5400000">
            <a:off x="739775" y="4486276"/>
            <a:ext cx="503237" cy="474662"/>
          </a:xfrm>
          <a:prstGeom prst="bentUpArrow">
            <a:avLst/>
          </a:prstGeom>
          <a:solidFill>
            <a:schemeClr val="accent1"/>
          </a:solidFill>
          <a:ln w="9525" cap="flat" cmpd="sng" algn="ctr">
            <a:solidFill>
              <a:schemeClr val="tx1"/>
            </a:solidFill>
            <a:prstDash val="solid"/>
            <a:round/>
            <a:headEnd type="none" w="med" len="med"/>
            <a:tailEnd type="none" w="med" len="med"/>
          </a:ln>
          <a:effectLst/>
          <a:extLst/>
        </p:spPr>
        <p:txBody>
          <a:bodyPr/>
          <a:lstStyle/>
          <a:p>
            <a:pPr>
              <a:defRPr/>
            </a:pPr>
            <a:endParaRPr lang="it-IT">
              <a:solidFill>
                <a:srgbClr val="000000"/>
              </a:solidFill>
              <a:ea typeface="ＭＳ Ｐゴシック" charset="0"/>
            </a:endParaRPr>
          </a:p>
        </p:txBody>
      </p:sp>
      <p:sp>
        <p:nvSpPr>
          <p:cNvPr id="15369" name="CasellaDiTesto 13"/>
          <p:cNvSpPr txBox="1">
            <a:spLocks noChangeArrowheads="1"/>
          </p:cNvSpPr>
          <p:nvPr/>
        </p:nvSpPr>
        <p:spPr bwMode="auto">
          <a:xfrm>
            <a:off x="755650" y="5259388"/>
            <a:ext cx="7632700" cy="3683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b="1"/>
              <a:t>b) Mutamento del contesto in cui opera l’impresa </a:t>
            </a:r>
          </a:p>
        </p:txBody>
      </p:sp>
      <p:sp>
        <p:nvSpPr>
          <p:cNvPr id="15370" name="CasellaDiTesto 14"/>
          <p:cNvSpPr txBox="1">
            <a:spLocks noChangeArrowheads="1"/>
          </p:cNvSpPr>
          <p:nvPr/>
        </p:nvSpPr>
        <p:spPr bwMode="auto">
          <a:xfrm>
            <a:off x="1404938" y="5900738"/>
            <a:ext cx="6983412"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a:t>Possibile riduzione dello sfruttamento capacità produttiva</a:t>
            </a:r>
          </a:p>
        </p:txBody>
      </p:sp>
      <p:sp>
        <p:nvSpPr>
          <p:cNvPr id="16" name="Freccia angolare in su 15"/>
          <p:cNvSpPr/>
          <p:nvPr/>
        </p:nvSpPr>
        <p:spPr bwMode="auto">
          <a:xfrm rot="5400000">
            <a:off x="741363" y="5740400"/>
            <a:ext cx="503237" cy="474663"/>
          </a:xfrm>
          <a:prstGeom prst="bentUpArrow">
            <a:avLst/>
          </a:prstGeom>
          <a:solidFill>
            <a:schemeClr val="accent1"/>
          </a:solidFill>
          <a:ln w="9525" cap="flat" cmpd="sng" algn="ctr">
            <a:solidFill>
              <a:schemeClr val="tx1"/>
            </a:solidFill>
            <a:prstDash val="solid"/>
            <a:round/>
            <a:headEnd type="none" w="med" len="med"/>
            <a:tailEnd type="none" w="med" len="med"/>
          </a:ln>
          <a:effectLst/>
          <a:extLst/>
        </p:spPr>
        <p:txBody>
          <a:bodyPr/>
          <a:lstStyle/>
          <a:p>
            <a:pPr>
              <a:defRPr/>
            </a:pPr>
            <a:endParaRPr lang="it-IT">
              <a:solidFill>
                <a:srgbClr val="000000"/>
              </a:solidFill>
              <a:ea typeface="ＭＳ Ｐゴシック" charset="0"/>
            </a:endParaRPr>
          </a:p>
        </p:txBody>
      </p:sp>
      <p:sp>
        <p:nvSpPr>
          <p:cNvPr id="12"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3" name="Titolo 1"/>
          <p:cNvSpPr>
            <a:spLocks noGrp="1"/>
          </p:cNvSpPr>
          <p:nvPr/>
        </p:nvSpPr>
        <p:spPr bwMode="auto">
          <a:xfrm>
            <a:off x="250825" y="692696"/>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1287403596"/>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asellaDiTesto 3"/>
          <p:cNvSpPr txBox="1">
            <a:spLocks noChangeArrowheads="1"/>
          </p:cNvSpPr>
          <p:nvPr/>
        </p:nvSpPr>
        <p:spPr bwMode="auto">
          <a:xfrm>
            <a:off x="755650" y="1973263"/>
            <a:ext cx="763270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400" b="1">
                <a:solidFill>
                  <a:srgbClr val="FF0000"/>
                </a:solidFill>
              </a:rPr>
              <a:t>Capacità di ammortamento</a:t>
            </a:r>
          </a:p>
        </p:txBody>
      </p:sp>
      <p:sp>
        <p:nvSpPr>
          <p:cNvPr id="16388" name="CasellaDiTesto 4"/>
          <p:cNvSpPr txBox="1">
            <a:spLocks noChangeArrowheads="1"/>
          </p:cNvSpPr>
          <p:nvPr/>
        </p:nvSpPr>
        <p:spPr bwMode="auto">
          <a:xfrm>
            <a:off x="755650" y="2924175"/>
            <a:ext cx="7632700" cy="6477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Stima dei </a:t>
            </a:r>
            <a:r>
              <a:rPr lang="it-IT" altLang="it-IT" sz="1800">
                <a:solidFill>
                  <a:srgbClr val="FF0000"/>
                </a:solidFill>
              </a:rPr>
              <a:t>flussi reddituali futuri</a:t>
            </a:r>
            <a:r>
              <a:rPr lang="it-IT" altLang="it-IT" sz="1800"/>
              <a:t> riferibili alla </a:t>
            </a:r>
            <a:r>
              <a:rPr lang="it-IT" altLang="it-IT" sz="1800">
                <a:solidFill>
                  <a:srgbClr val="FF0000"/>
                </a:solidFill>
              </a:rPr>
              <a:t>struttura produttiva nel suo complesso</a:t>
            </a:r>
            <a:r>
              <a:rPr lang="it-IT" altLang="it-IT" sz="1800"/>
              <a:t> e non ai flussi derivanti dalla singola immobilizzazione</a:t>
            </a:r>
          </a:p>
        </p:txBody>
      </p:sp>
      <p:sp>
        <p:nvSpPr>
          <p:cNvPr id="16389" name="Freccia in giù 5"/>
          <p:cNvSpPr>
            <a:spLocks noChangeArrowheads="1"/>
          </p:cNvSpPr>
          <p:nvPr/>
        </p:nvSpPr>
        <p:spPr bwMode="auto">
          <a:xfrm>
            <a:off x="4319588" y="2492375"/>
            <a:ext cx="503237" cy="360363"/>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7" name="CasellaDiTesto 6"/>
          <p:cNvSpPr txBox="1"/>
          <p:nvPr/>
        </p:nvSpPr>
        <p:spPr>
          <a:xfrm>
            <a:off x="250825" y="3933825"/>
            <a:ext cx="4392613" cy="1200150"/>
          </a:xfrm>
          <a:prstGeom prst="rect">
            <a:avLst/>
          </a:prstGeom>
          <a:noFill/>
          <a:ln>
            <a:solidFill>
              <a:schemeClr val="tx1"/>
            </a:solidFill>
          </a:ln>
        </p:spPr>
        <p:txBody>
          <a:bodyPr>
            <a:spAutoFit/>
          </a:bodyPr>
          <a:lstStyle/>
          <a:p>
            <a:pPr algn="ctr">
              <a:defRPr/>
            </a:pPr>
            <a:r>
              <a:rPr lang="it-IT" sz="1800" dirty="0">
                <a:solidFill>
                  <a:srgbClr val="FF0000"/>
                </a:solidFill>
                <a:latin typeface="Arial" panose="020B0604020202020204" pitchFamily="34" charset="0"/>
              </a:rPr>
              <a:t>Ambito di applicazione</a:t>
            </a:r>
          </a:p>
          <a:p>
            <a:pPr marL="174625" indent="-174625">
              <a:buFont typeface="Wingdings" panose="05000000000000000000" pitchFamily="2" charset="2"/>
              <a:buChar char="ü"/>
              <a:defRPr/>
            </a:pPr>
            <a:r>
              <a:rPr lang="it-IT" sz="1800" dirty="0">
                <a:latin typeface="Arial" panose="020B0604020202020204" pitchFamily="34" charset="0"/>
              </a:rPr>
              <a:t>Complesso aziendale </a:t>
            </a:r>
            <a:r>
              <a:rPr lang="it-IT" sz="1800" dirty="0">
                <a:latin typeface="Arial" panose="020B0604020202020204" pitchFamily="34" charset="0"/>
                <a:sym typeface="Wingdings" panose="05000000000000000000" pitchFamily="2" charset="2"/>
              </a:rPr>
              <a:t> </a:t>
            </a:r>
            <a:r>
              <a:rPr lang="it-IT" sz="1600" dirty="0">
                <a:latin typeface="Arial" panose="020B0604020202020204" pitchFamily="34" charset="0"/>
                <a:sym typeface="Wingdings" panose="05000000000000000000" pitchFamily="2" charset="2"/>
              </a:rPr>
              <a:t>Regola generale</a:t>
            </a:r>
          </a:p>
          <a:p>
            <a:pPr marL="174625" indent="-174625">
              <a:buFont typeface="Wingdings" panose="05000000000000000000" pitchFamily="2" charset="2"/>
              <a:buChar char="ü"/>
              <a:defRPr/>
            </a:pPr>
            <a:r>
              <a:rPr lang="it-IT" sz="1800" dirty="0">
                <a:latin typeface="Arial" panose="020B0604020202020204" pitchFamily="34" charset="0"/>
                <a:sym typeface="Wingdings" panose="05000000000000000000" pitchFamily="2" charset="2"/>
              </a:rPr>
              <a:t>Rami d’azienda  </a:t>
            </a:r>
            <a:r>
              <a:rPr lang="it-IT" sz="1600" dirty="0">
                <a:latin typeface="Arial" panose="020B0604020202020204" pitchFamily="34" charset="0"/>
                <a:sym typeface="Wingdings" panose="05000000000000000000" pitchFamily="2" charset="2"/>
              </a:rPr>
              <a:t>Se individuabili</a:t>
            </a:r>
          </a:p>
          <a:p>
            <a:pPr marL="174625" indent="-174625">
              <a:buFont typeface="Wingdings" panose="05000000000000000000" pitchFamily="2" charset="2"/>
              <a:buChar char="ü"/>
              <a:defRPr/>
            </a:pPr>
            <a:r>
              <a:rPr lang="it-IT" sz="1800" dirty="0">
                <a:solidFill>
                  <a:srgbClr val="FF0000"/>
                </a:solidFill>
                <a:latin typeface="Arial" panose="020B0604020202020204" pitchFamily="34" charset="0"/>
                <a:sym typeface="Wingdings" panose="05000000000000000000" pitchFamily="2" charset="2"/>
              </a:rPr>
              <a:t>NO SINGOLA IMMOBILIZZAZIONE</a:t>
            </a:r>
            <a:endParaRPr lang="it-IT" sz="1800" dirty="0">
              <a:solidFill>
                <a:srgbClr val="FF0000"/>
              </a:solidFill>
              <a:latin typeface="Arial" panose="020B0604020202020204" pitchFamily="34" charset="0"/>
            </a:endParaRPr>
          </a:p>
        </p:txBody>
      </p:sp>
      <p:sp>
        <p:nvSpPr>
          <p:cNvPr id="8" name="CasellaDiTesto 7"/>
          <p:cNvSpPr txBox="1"/>
          <p:nvPr/>
        </p:nvSpPr>
        <p:spPr>
          <a:xfrm>
            <a:off x="5078413" y="3933825"/>
            <a:ext cx="3814762" cy="2031325"/>
          </a:xfrm>
          <a:prstGeom prst="rect">
            <a:avLst/>
          </a:prstGeom>
          <a:noFill/>
          <a:ln>
            <a:solidFill>
              <a:schemeClr val="tx1"/>
            </a:solidFill>
          </a:ln>
        </p:spPr>
        <p:txBody>
          <a:bodyPr>
            <a:spAutoFit/>
          </a:bodyPr>
          <a:lstStyle/>
          <a:p>
            <a:pPr algn="ctr">
              <a:defRPr/>
            </a:pPr>
            <a:r>
              <a:rPr lang="it-IT" sz="1800" dirty="0" smtClean="0">
                <a:solidFill>
                  <a:srgbClr val="FF0000"/>
                </a:solidFill>
                <a:latin typeface="Arial" panose="020B0604020202020204" pitchFamily="34" charset="0"/>
              </a:rPr>
              <a:t>Componenti </a:t>
            </a:r>
            <a:r>
              <a:rPr lang="it-IT" sz="1800" dirty="0">
                <a:solidFill>
                  <a:srgbClr val="FF0000"/>
                </a:solidFill>
                <a:latin typeface="Arial" panose="020B0604020202020204" pitchFamily="34" charset="0"/>
              </a:rPr>
              <a:t>reddituali da considerare</a:t>
            </a:r>
          </a:p>
          <a:p>
            <a:pPr marL="174625" indent="-174625">
              <a:buFont typeface="Wingdings" panose="05000000000000000000" pitchFamily="2" charset="2"/>
              <a:buChar char="ü"/>
              <a:defRPr/>
            </a:pPr>
            <a:r>
              <a:rPr lang="it-IT" sz="1800" dirty="0">
                <a:latin typeface="Arial" panose="020B0604020202020204" pitchFamily="34" charset="0"/>
              </a:rPr>
              <a:t>Ricavi attesi dall’utilizzo dei beni</a:t>
            </a:r>
          </a:p>
          <a:p>
            <a:pPr marL="174625" indent="-174625">
              <a:buFont typeface="Wingdings" panose="05000000000000000000" pitchFamily="2" charset="2"/>
              <a:buChar char="ü"/>
              <a:defRPr/>
            </a:pPr>
            <a:r>
              <a:rPr lang="it-IT" sz="1800" dirty="0">
                <a:latin typeface="Arial" panose="020B0604020202020204" pitchFamily="34" charset="0"/>
              </a:rPr>
              <a:t>Costi fissi e variabili connessi allo svolgimento dell’attività operativa</a:t>
            </a:r>
          </a:p>
          <a:p>
            <a:pPr marL="174625" indent="-174625">
              <a:buFont typeface="Wingdings" panose="05000000000000000000" pitchFamily="2" charset="2"/>
              <a:buChar char="ü"/>
              <a:defRPr/>
            </a:pPr>
            <a:r>
              <a:rPr lang="it-IT" sz="1800" dirty="0">
                <a:solidFill>
                  <a:srgbClr val="FF0000"/>
                </a:solidFill>
                <a:latin typeface="Arial" panose="020B0604020202020204" pitchFamily="34" charset="0"/>
              </a:rPr>
              <a:t>ONERI FINANZIARI </a:t>
            </a:r>
            <a:r>
              <a:rPr lang="it-IT" sz="1800" dirty="0">
                <a:latin typeface="Arial" panose="020B0604020202020204" pitchFamily="34" charset="0"/>
              </a:rPr>
              <a:t>derivanti dall’attività di finanziamento</a:t>
            </a:r>
          </a:p>
        </p:txBody>
      </p:sp>
      <p:sp>
        <p:nvSpPr>
          <p:cNvPr id="16392" name="CasellaDiTesto 8"/>
          <p:cNvSpPr txBox="1">
            <a:spLocks noChangeArrowheads="1"/>
          </p:cNvSpPr>
          <p:nvPr/>
        </p:nvSpPr>
        <p:spPr bwMode="auto">
          <a:xfrm>
            <a:off x="2374900" y="6155457"/>
            <a:ext cx="4392613"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solidFill>
                  <a:srgbClr val="FF0000"/>
                </a:solidFill>
              </a:rPr>
              <a:t>Orizzonte temporale </a:t>
            </a:r>
            <a:r>
              <a:rPr lang="it-IT" altLang="it-IT" sz="1800">
                <a:solidFill>
                  <a:srgbClr val="FF0000"/>
                </a:solidFill>
                <a:sym typeface="Wingdings" pitchFamily="2" charset="2"/>
              </a:rPr>
              <a:t> </a:t>
            </a:r>
            <a:r>
              <a:rPr lang="it-IT" altLang="it-IT" sz="1800">
                <a:sym typeface="Wingdings" pitchFamily="2" charset="2"/>
              </a:rPr>
              <a:t>Massimo 5 anni</a:t>
            </a:r>
            <a:endParaRPr lang="it-IT" altLang="it-IT" sz="1600">
              <a:sym typeface="Wingdings" pitchFamily="2" charset="2"/>
            </a:endParaRPr>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0"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2571156747"/>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asellaDiTesto 4"/>
          <p:cNvSpPr txBox="1">
            <a:spLocks noChangeArrowheads="1"/>
          </p:cNvSpPr>
          <p:nvPr/>
        </p:nvSpPr>
        <p:spPr bwMode="auto">
          <a:xfrm>
            <a:off x="755650" y="1973263"/>
            <a:ext cx="7632700" cy="40163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b="1">
                <a:solidFill>
                  <a:srgbClr val="FF0000"/>
                </a:solidFill>
              </a:rPr>
              <a:t>Ammortamento delle immobilizzazioni</a:t>
            </a:r>
          </a:p>
        </p:txBody>
      </p:sp>
      <p:sp>
        <p:nvSpPr>
          <p:cNvPr id="17412" name="CasellaDiTesto 5"/>
          <p:cNvSpPr txBox="1">
            <a:spLocks noChangeArrowheads="1"/>
          </p:cNvSpPr>
          <p:nvPr/>
        </p:nvSpPr>
        <p:spPr bwMode="auto">
          <a:xfrm>
            <a:off x="755650" y="2565400"/>
            <a:ext cx="763270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solidFill>
                  <a:srgbClr val="FF0000"/>
                </a:solidFill>
              </a:rPr>
              <a:t>Ambito di applicazione</a:t>
            </a:r>
            <a:r>
              <a:rPr lang="it-IT" altLang="it-IT" sz="2000"/>
              <a:t> </a:t>
            </a:r>
            <a:r>
              <a:rPr lang="it-IT" altLang="it-IT" sz="2000">
                <a:sym typeface="Wingdings" pitchFamily="2" charset="2"/>
              </a:rPr>
              <a:t> </a:t>
            </a:r>
            <a:r>
              <a:rPr lang="it-IT" altLang="it-IT" sz="2000"/>
              <a:t>Struttura produttiva esistente</a:t>
            </a:r>
          </a:p>
        </p:txBody>
      </p:sp>
      <p:sp>
        <p:nvSpPr>
          <p:cNvPr id="17413" name="CasellaDiTesto 6"/>
          <p:cNvSpPr txBox="1">
            <a:spLocks noChangeArrowheads="1"/>
          </p:cNvSpPr>
          <p:nvPr/>
        </p:nvSpPr>
        <p:spPr bwMode="auto">
          <a:xfrm>
            <a:off x="755650" y="3367088"/>
            <a:ext cx="7632700"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NO </a:t>
            </a:r>
            <a:r>
              <a:rPr lang="it-IT" altLang="it-IT" sz="1800">
                <a:sym typeface="Wingdings" pitchFamily="2" charset="2"/>
              </a:rPr>
              <a:t></a:t>
            </a:r>
            <a:r>
              <a:rPr lang="it-IT" altLang="it-IT" sz="1800"/>
              <a:t> Ammortamenti derivanti da futuri investimenti</a:t>
            </a:r>
          </a:p>
        </p:txBody>
      </p:sp>
      <p:sp>
        <p:nvSpPr>
          <p:cNvPr id="17414" name="Freccia in giù 7"/>
          <p:cNvSpPr>
            <a:spLocks noChangeArrowheads="1"/>
          </p:cNvSpPr>
          <p:nvPr/>
        </p:nvSpPr>
        <p:spPr bwMode="auto">
          <a:xfrm>
            <a:off x="4356100" y="2997200"/>
            <a:ext cx="431800" cy="330200"/>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7415" name="CasellaDiTesto 8"/>
          <p:cNvSpPr txBox="1">
            <a:spLocks noChangeArrowheads="1"/>
          </p:cNvSpPr>
          <p:nvPr/>
        </p:nvSpPr>
        <p:spPr bwMode="auto">
          <a:xfrm>
            <a:off x="755650" y="3806825"/>
            <a:ext cx="7632700" cy="64611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SI </a:t>
            </a:r>
            <a:r>
              <a:rPr lang="it-IT" altLang="it-IT" sz="1800">
                <a:sym typeface="Wingdings" pitchFamily="2" charset="2"/>
              </a:rPr>
              <a:t></a:t>
            </a:r>
            <a:r>
              <a:rPr lang="it-IT" altLang="it-IT" sz="1800"/>
              <a:t> Ammortamenti derivanti da futuri investimenti connessi al mantenimento della capacità produttiva</a:t>
            </a:r>
          </a:p>
        </p:txBody>
      </p:sp>
      <p:sp>
        <p:nvSpPr>
          <p:cNvPr id="17416" name="CasellaDiTesto 9"/>
          <p:cNvSpPr txBox="1">
            <a:spLocks noChangeArrowheads="1"/>
          </p:cNvSpPr>
          <p:nvPr/>
        </p:nvSpPr>
        <p:spPr bwMode="auto">
          <a:xfrm>
            <a:off x="755650" y="4797425"/>
            <a:ext cx="7632700"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t>Il </a:t>
            </a:r>
            <a:r>
              <a:rPr lang="it-IT" altLang="it-IT" sz="2000">
                <a:solidFill>
                  <a:srgbClr val="FF0000"/>
                </a:solidFill>
              </a:rPr>
              <a:t>valore netto contabile</a:t>
            </a:r>
            <a:r>
              <a:rPr lang="it-IT" altLang="it-IT" sz="2000"/>
              <a:t> su cui effettuare la proiezione </a:t>
            </a:r>
            <a:r>
              <a:rPr lang="it-IT" altLang="it-IT" sz="2000">
                <a:solidFill>
                  <a:srgbClr val="FF0000"/>
                </a:solidFill>
              </a:rPr>
              <a:t>include</a:t>
            </a:r>
            <a:r>
              <a:rPr lang="it-IT" altLang="it-IT" sz="2000"/>
              <a:t> la quota di ammortamento dell’anno di riferimento </a:t>
            </a:r>
          </a:p>
        </p:txBody>
      </p:sp>
      <p:sp>
        <p:nvSpPr>
          <p:cNvPr id="17417" name="CasellaDiTesto 10"/>
          <p:cNvSpPr txBox="1">
            <a:spLocks noChangeArrowheads="1"/>
          </p:cNvSpPr>
          <p:nvPr/>
        </p:nvSpPr>
        <p:spPr bwMode="auto">
          <a:xfrm>
            <a:off x="755650" y="5875338"/>
            <a:ext cx="7632700"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L’ammortamento annuo precede la svalutazione (eventuale)</a:t>
            </a:r>
          </a:p>
        </p:txBody>
      </p:sp>
      <p:sp>
        <p:nvSpPr>
          <p:cNvPr id="17418" name="Freccia in giù 11"/>
          <p:cNvSpPr>
            <a:spLocks noChangeArrowheads="1"/>
          </p:cNvSpPr>
          <p:nvPr/>
        </p:nvSpPr>
        <p:spPr bwMode="auto">
          <a:xfrm>
            <a:off x="4356100" y="5524500"/>
            <a:ext cx="431800" cy="331788"/>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2"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3579533187"/>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4"/>
          <p:cNvSpPr txBox="1">
            <a:spLocks noChangeArrowheads="1"/>
          </p:cNvSpPr>
          <p:nvPr/>
        </p:nvSpPr>
        <p:spPr bwMode="auto">
          <a:xfrm>
            <a:off x="755650" y="1973263"/>
            <a:ext cx="7632700" cy="40163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b="1">
                <a:solidFill>
                  <a:srgbClr val="FF0000"/>
                </a:solidFill>
              </a:rPr>
              <a:t>Svalutazione delle immobilizzazioni ed eventuale ripristino</a:t>
            </a:r>
          </a:p>
        </p:txBody>
      </p:sp>
      <p:sp>
        <p:nvSpPr>
          <p:cNvPr id="18436" name="Text Box 4"/>
          <p:cNvSpPr txBox="1">
            <a:spLocks noChangeArrowheads="1"/>
          </p:cNvSpPr>
          <p:nvPr/>
        </p:nvSpPr>
        <p:spPr bwMode="auto">
          <a:xfrm>
            <a:off x="827088" y="2900363"/>
            <a:ext cx="7675562" cy="400050"/>
          </a:xfrm>
          <a:prstGeom prst="rect">
            <a:avLst/>
          </a:prstGeom>
          <a:solidFill>
            <a:schemeClr val="bg1"/>
          </a:solidFill>
          <a:ln w="15875" algn="ctr">
            <a:solidFill>
              <a:srgbClr val="000099"/>
            </a:solidFill>
            <a:miter lim="800000"/>
            <a:headEnd/>
            <a:tailEnd/>
          </a:ln>
          <a:effectLst>
            <a:outerShdw dist="107763" dir="2700000" algn="ctr" rotWithShape="0">
              <a:schemeClr val="bg2">
                <a:alpha val="50000"/>
              </a:schemeClr>
            </a:outerShdw>
          </a:effec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000"/>
              <a:t>CAPACITA’ DI AMMORTAMENTO </a:t>
            </a:r>
            <a:r>
              <a:rPr lang="it-IT" altLang="it-IT" sz="2000">
                <a:cs typeface="Arial" charset="0"/>
              </a:rPr>
              <a:t>≥ ∑ AMMORTAMENTI FUTURI</a:t>
            </a:r>
            <a:r>
              <a:rPr lang="it-IT" altLang="it-IT" sz="2000"/>
              <a:t> </a:t>
            </a:r>
          </a:p>
        </p:txBody>
      </p:sp>
      <p:sp>
        <p:nvSpPr>
          <p:cNvPr id="18437" name="Text Box 5"/>
          <p:cNvSpPr txBox="1">
            <a:spLocks noChangeArrowheads="1"/>
          </p:cNvSpPr>
          <p:nvPr/>
        </p:nvSpPr>
        <p:spPr bwMode="auto">
          <a:xfrm>
            <a:off x="827088" y="4551363"/>
            <a:ext cx="7683500" cy="400050"/>
          </a:xfrm>
          <a:prstGeom prst="rect">
            <a:avLst/>
          </a:prstGeom>
          <a:solidFill>
            <a:schemeClr val="bg1"/>
          </a:solidFill>
          <a:ln w="15875" algn="ctr">
            <a:solidFill>
              <a:srgbClr val="000099"/>
            </a:solidFill>
            <a:miter lim="800000"/>
            <a:headEnd/>
            <a:tailEnd/>
          </a:ln>
          <a:effectLst>
            <a:outerShdw dist="107763" dir="2700000" algn="ctr" rotWithShape="0">
              <a:schemeClr val="bg2">
                <a:alpha val="50000"/>
              </a:schemeClr>
            </a:outerShdw>
          </a:effec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000"/>
              <a:t>CAPACITA’ DI AMMORTAMENTO </a:t>
            </a:r>
            <a:r>
              <a:rPr lang="it-IT" altLang="it-IT" sz="2000">
                <a:cs typeface="Arial" charset="0"/>
              </a:rPr>
              <a:t>&lt; ∑ AMMORTAMENTI FUTURI</a:t>
            </a:r>
            <a:r>
              <a:rPr lang="it-IT" altLang="it-IT" sz="2000"/>
              <a:t> </a:t>
            </a:r>
          </a:p>
        </p:txBody>
      </p:sp>
      <p:sp>
        <p:nvSpPr>
          <p:cNvPr id="18438" name="Text Box 6"/>
          <p:cNvSpPr txBox="1">
            <a:spLocks noChangeArrowheads="1"/>
          </p:cNvSpPr>
          <p:nvPr/>
        </p:nvSpPr>
        <p:spPr bwMode="auto">
          <a:xfrm>
            <a:off x="2047875" y="3476625"/>
            <a:ext cx="4130675"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5875" algn="ctr">
                <a:solidFill>
                  <a:srgbClr val="000099"/>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400">
                <a:solidFill>
                  <a:srgbClr val="FF0000"/>
                </a:solidFill>
              </a:rPr>
              <a:t>NESSUNA SVALUTAZIONE</a:t>
            </a:r>
          </a:p>
        </p:txBody>
      </p:sp>
      <p:sp>
        <p:nvSpPr>
          <p:cNvPr id="18439" name="Text Box 7"/>
          <p:cNvSpPr txBox="1">
            <a:spLocks noChangeArrowheads="1"/>
          </p:cNvSpPr>
          <p:nvPr/>
        </p:nvSpPr>
        <p:spPr bwMode="auto">
          <a:xfrm>
            <a:off x="830263" y="5199063"/>
            <a:ext cx="6410325" cy="461962"/>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5875" algn="ctr">
                <a:solidFill>
                  <a:srgbClr val="000099"/>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400">
                <a:solidFill>
                  <a:srgbClr val="FF0000"/>
                </a:solidFill>
              </a:rPr>
              <a:t>SVALUTAZIONE DELLE IMMOBILIZZAZIONI</a:t>
            </a:r>
          </a:p>
        </p:txBody>
      </p:sp>
      <p:cxnSp>
        <p:nvCxnSpPr>
          <p:cNvPr id="18440" name="AutoShape 8"/>
          <p:cNvCxnSpPr>
            <a:cxnSpLocks noChangeShapeType="1"/>
            <a:stCxn id="18436" idx="1"/>
            <a:endCxn id="18438" idx="1"/>
          </p:cNvCxnSpPr>
          <p:nvPr/>
        </p:nvCxnSpPr>
        <p:spPr bwMode="auto">
          <a:xfrm rot="10800000" flipH="1" flipV="1">
            <a:off x="827088" y="3100388"/>
            <a:ext cx="1220787" cy="604837"/>
          </a:xfrm>
          <a:prstGeom prst="bentConnector3">
            <a:avLst>
              <a:gd name="adj1" fmla="val -18727"/>
            </a:avLst>
          </a:prstGeom>
          <a:noFill/>
          <a:ln w="1587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8441" name="AutoShape 9"/>
          <p:cNvCxnSpPr>
            <a:cxnSpLocks noChangeShapeType="1"/>
            <a:stCxn id="18437" idx="1"/>
            <a:endCxn id="18439" idx="1"/>
          </p:cNvCxnSpPr>
          <p:nvPr/>
        </p:nvCxnSpPr>
        <p:spPr bwMode="auto">
          <a:xfrm rot="10800000" flipH="1" flipV="1">
            <a:off x="827088" y="4751388"/>
            <a:ext cx="3175" cy="679450"/>
          </a:xfrm>
          <a:prstGeom prst="bentConnector3">
            <a:avLst>
              <a:gd name="adj1" fmla="val -7200000"/>
            </a:avLst>
          </a:prstGeom>
          <a:noFill/>
          <a:ln w="1587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1"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69127909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asellaDiTesto 4"/>
          <p:cNvSpPr txBox="1">
            <a:spLocks noChangeArrowheads="1"/>
          </p:cNvSpPr>
          <p:nvPr/>
        </p:nvSpPr>
        <p:spPr bwMode="auto">
          <a:xfrm>
            <a:off x="673100" y="1973263"/>
            <a:ext cx="7812088" cy="40163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b="1">
                <a:solidFill>
                  <a:srgbClr val="FF0000"/>
                </a:solidFill>
              </a:rPr>
              <a:t>Svalutazione delle immobilizzazioni ed eventuale ripristino</a:t>
            </a:r>
          </a:p>
        </p:txBody>
      </p:sp>
      <p:sp>
        <p:nvSpPr>
          <p:cNvPr id="19460" name="CasellaDiTesto 9"/>
          <p:cNvSpPr txBox="1">
            <a:spLocks noChangeArrowheads="1"/>
          </p:cNvSpPr>
          <p:nvPr/>
        </p:nvSpPr>
        <p:spPr bwMode="auto">
          <a:xfrm>
            <a:off x="673100" y="2565400"/>
            <a:ext cx="7812088"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solidFill>
                  <a:srgbClr val="FF0000"/>
                </a:solidFill>
              </a:rPr>
              <a:t>Ammontare della svalutazione</a:t>
            </a:r>
            <a:endParaRPr lang="it-IT" altLang="it-IT" sz="2000"/>
          </a:p>
        </p:txBody>
      </p:sp>
      <p:sp>
        <p:nvSpPr>
          <p:cNvPr id="19461" name="CasellaDiTesto 10"/>
          <p:cNvSpPr txBox="1">
            <a:spLocks noChangeArrowheads="1"/>
          </p:cNvSpPr>
          <p:nvPr/>
        </p:nvSpPr>
        <p:spPr bwMode="auto">
          <a:xfrm>
            <a:off x="673100" y="3357563"/>
            <a:ext cx="7812088" cy="12001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t>Differenza negativa tra</a:t>
            </a:r>
          </a:p>
          <a:p>
            <a:pPr algn="ctr">
              <a:spcBef>
                <a:spcPct val="0"/>
              </a:spcBef>
              <a:buFontTx/>
              <a:buNone/>
            </a:pPr>
            <a:r>
              <a:rPr lang="it-IT" altLang="it-IT" sz="1800"/>
              <a:t>Capacità di ammortamento complessiva</a:t>
            </a:r>
          </a:p>
          <a:p>
            <a:pPr algn="ctr">
              <a:spcBef>
                <a:spcPct val="0"/>
              </a:spcBef>
              <a:buFontTx/>
              <a:buNone/>
            </a:pPr>
            <a:r>
              <a:rPr lang="it-IT" altLang="it-IT" sz="1800"/>
              <a:t>e</a:t>
            </a:r>
          </a:p>
          <a:p>
            <a:pPr algn="ctr">
              <a:spcBef>
                <a:spcPct val="0"/>
              </a:spcBef>
              <a:buFontTx/>
              <a:buNone/>
            </a:pPr>
            <a:r>
              <a:rPr lang="it-IT" altLang="it-IT" sz="1800">
                <a:cs typeface="Arial" charset="0"/>
              </a:rPr>
              <a:t>∑ ammortamenti immobilizzazioni materiali e materiali</a:t>
            </a:r>
            <a:endParaRPr lang="it-IT" altLang="it-IT" sz="1800"/>
          </a:p>
        </p:txBody>
      </p:sp>
      <p:sp>
        <p:nvSpPr>
          <p:cNvPr id="19462" name="Freccia in giù 11"/>
          <p:cNvSpPr>
            <a:spLocks noChangeArrowheads="1"/>
          </p:cNvSpPr>
          <p:nvPr/>
        </p:nvSpPr>
        <p:spPr bwMode="auto">
          <a:xfrm>
            <a:off x="4398963" y="3016250"/>
            <a:ext cx="360362" cy="288925"/>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9463" name="CasellaDiTesto 12"/>
          <p:cNvSpPr txBox="1">
            <a:spLocks noChangeArrowheads="1"/>
          </p:cNvSpPr>
          <p:nvPr/>
        </p:nvSpPr>
        <p:spPr bwMode="auto">
          <a:xfrm>
            <a:off x="673100" y="4797425"/>
            <a:ext cx="7812088"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solidFill>
                  <a:srgbClr val="FF0000"/>
                </a:solidFill>
              </a:rPr>
              <a:t>Attribuzione della svalutazione</a:t>
            </a:r>
            <a:endParaRPr lang="it-IT" altLang="it-IT" sz="2000"/>
          </a:p>
        </p:txBody>
      </p:sp>
      <p:sp>
        <p:nvSpPr>
          <p:cNvPr id="19464" name="CasellaDiTesto 19"/>
          <p:cNvSpPr txBox="1">
            <a:spLocks noChangeArrowheads="1"/>
          </p:cNvSpPr>
          <p:nvPr/>
        </p:nvSpPr>
        <p:spPr bwMode="auto">
          <a:xfrm>
            <a:off x="669925" y="5589588"/>
            <a:ext cx="7812088" cy="6826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90000" rIns="90000">
            <a:spAutoFit/>
          </a:bodyPr>
          <a:lstStyle>
            <a:lvl1pPr marL="271463" indent="-271463">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AutoNum type="arabicPeriod"/>
            </a:pPr>
            <a:r>
              <a:rPr lang="it-IT" altLang="it-IT" sz="2000"/>
              <a:t>Avviamento (</a:t>
            </a:r>
            <a:r>
              <a:rPr lang="it-IT" altLang="it-IT" sz="2000">
                <a:solidFill>
                  <a:srgbClr val="FF0000"/>
                </a:solidFill>
              </a:rPr>
              <a:t>priorità</a:t>
            </a:r>
            <a:r>
              <a:rPr lang="it-IT" altLang="it-IT" sz="2000"/>
              <a:t>)</a:t>
            </a:r>
          </a:p>
          <a:p>
            <a:pPr>
              <a:spcBef>
                <a:spcPct val="0"/>
              </a:spcBef>
              <a:buFontTx/>
              <a:buAutoNum type="arabicPeriod"/>
            </a:pPr>
            <a:r>
              <a:rPr lang="it-IT" altLang="it-IT" sz="2000"/>
              <a:t>Proporzionalmente agli altri cespiti sulla base del valore contabile</a:t>
            </a:r>
          </a:p>
        </p:txBody>
      </p:sp>
      <p:sp>
        <p:nvSpPr>
          <p:cNvPr id="19465" name="Freccia in giù 20"/>
          <p:cNvSpPr>
            <a:spLocks noChangeArrowheads="1"/>
          </p:cNvSpPr>
          <p:nvPr/>
        </p:nvSpPr>
        <p:spPr bwMode="auto">
          <a:xfrm>
            <a:off x="4392613" y="5248275"/>
            <a:ext cx="358775" cy="287338"/>
          </a:xfrm>
          <a:prstGeom prst="downArrow">
            <a:avLst>
              <a:gd name="adj1" fmla="val 50000"/>
              <a:gd name="adj2" fmla="val 50000"/>
            </a:avLst>
          </a:prstGeom>
          <a:solidFill>
            <a:schemeClr val="accent1"/>
          </a:solidFill>
          <a:ln w="9525" algn="ctr">
            <a:solidFill>
              <a:schemeClr val="tx1"/>
            </a:solidFill>
            <a:round/>
            <a:headEnd/>
            <a:tailEnd/>
          </a:ln>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1"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362126397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asellaDiTesto 4"/>
          <p:cNvSpPr txBox="1">
            <a:spLocks noChangeArrowheads="1"/>
          </p:cNvSpPr>
          <p:nvPr/>
        </p:nvSpPr>
        <p:spPr bwMode="auto">
          <a:xfrm>
            <a:off x="673100" y="1973263"/>
            <a:ext cx="7812088" cy="40163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b="1">
                <a:solidFill>
                  <a:srgbClr val="FF0000"/>
                </a:solidFill>
              </a:rPr>
              <a:t>Svalutazione delle immobilizzazioni ed eventuale ripristino</a:t>
            </a:r>
          </a:p>
        </p:txBody>
      </p:sp>
      <p:sp>
        <p:nvSpPr>
          <p:cNvPr id="20484" name="CasellaDiTesto 9"/>
          <p:cNvSpPr txBox="1">
            <a:spLocks noChangeArrowheads="1"/>
          </p:cNvSpPr>
          <p:nvPr/>
        </p:nvSpPr>
        <p:spPr bwMode="auto">
          <a:xfrm>
            <a:off x="673100" y="2565400"/>
            <a:ext cx="7812088"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t>Ripristino di valore delle immobilizzazioni immateriali e materiali</a:t>
            </a:r>
          </a:p>
        </p:txBody>
      </p:sp>
      <p:sp>
        <p:nvSpPr>
          <p:cNvPr id="20485" name="Text Box 4"/>
          <p:cNvSpPr txBox="1">
            <a:spLocks noChangeArrowheads="1"/>
          </p:cNvSpPr>
          <p:nvPr/>
        </p:nvSpPr>
        <p:spPr bwMode="auto">
          <a:xfrm>
            <a:off x="323850" y="3294063"/>
            <a:ext cx="3703638" cy="677862"/>
          </a:xfrm>
          <a:prstGeom prst="rect">
            <a:avLst/>
          </a:prstGeom>
          <a:noFill/>
          <a:ln w="15875" algn="ctr">
            <a:solidFill>
              <a:schemeClr val="tx1"/>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a:t>CAPACITA’ DI AMMORTAMENTO</a:t>
            </a:r>
          </a:p>
        </p:txBody>
      </p:sp>
      <p:sp>
        <p:nvSpPr>
          <p:cNvPr id="20486" name="Text Box 5"/>
          <p:cNvSpPr txBox="1">
            <a:spLocks noChangeArrowheads="1"/>
          </p:cNvSpPr>
          <p:nvPr/>
        </p:nvSpPr>
        <p:spPr bwMode="auto">
          <a:xfrm>
            <a:off x="5084763" y="3292475"/>
            <a:ext cx="3705225" cy="677863"/>
          </a:xfrm>
          <a:prstGeom prst="rect">
            <a:avLst/>
          </a:prstGeom>
          <a:noFill/>
          <a:ln w="15875" algn="ctr">
            <a:solidFill>
              <a:schemeClr val="tx1"/>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800">
                <a:cs typeface="Arial" charset="0"/>
              </a:rPr>
              <a:t>∑ </a:t>
            </a:r>
            <a:r>
              <a:rPr lang="it-IT" altLang="it-IT" sz="1800"/>
              <a:t>AMMORTAMENTI FUTURI</a:t>
            </a:r>
          </a:p>
        </p:txBody>
      </p:sp>
      <p:sp>
        <p:nvSpPr>
          <p:cNvPr id="20487" name="Text Box 6"/>
          <p:cNvSpPr txBox="1">
            <a:spLocks noChangeArrowheads="1"/>
          </p:cNvSpPr>
          <p:nvPr/>
        </p:nvSpPr>
        <p:spPr bwMode="auto">
          <a:xfrm>
            <a:off x="4387850" y="3454400"/>
            <a:ext cx="361950"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5875" algn="ctr">
                <a:solidFill>
                  <a:srgbClr val="000099"/>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400"/>
              <a:t>&gt;</a:t>
            </a:r>
          </a:p>
        </p:txBody>
      </p:sp>
      <p:sp>
        <p:nvSpPr>
          <p:cNvPr id="20488" name="AutoShape 7"/>
          <p:cNvSpPr>
            <a:spLocks/>
          </p:cNvSpPr>
          <p:nvPr/>
        </p:nvSpPr>
        <p:spPr bwMode="auto">
          <a:xfrm rot="5400000">
            <a:off x="4459288" y="2532062"/>
            <a:ext cx="287338" cy="3313113"/>
          </a:xfrm>
          <a:prstGeom prst="rightBrace">
            <a:avLst>
              <a:gd name="adj1" fmla="val 96086"/>
              <a:gd name="adj2" fmla="val 50000"/>
            </a:avLst>
          </a:prstGeom>
          <a:noFill/>
          <a:ln w="15875">
            <a:solidFill>
              <a:schemeClr val="tx1"/>
            </a:solidFill>
            <a:round/>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p>
        </p:txBody>
      </p:sp>
      <p:sp>
        <p:nvSpPr>
          <p:cNvPr id="20489" name="Text Box 8"/>
          <p:cNvSpPr txBox="1">
            <a:spLocks noChangeArrowheads="1"/>
          </p:cNvSpPr>
          <p:nvPr/>
        </p:nvSpPr>
        <p:spPr bwMode="auto">
          <a:xfrm>
            <a:off x="3035300" y="4400550"/>
            <a:ext cx="3092450" cy="39687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5875" algn="ctr">
                <a:solidFill>
                  <a:srgbClr val="000099"/>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2000">
                <a:solidFill>
                  <a:srgbClr val="FF0000"/>
                </a:solidFill>
              </a:rPr>
              <a:t>RIPRISTINO DI VALORE</a:t>
            </a:r>
          </a:p>
        </p:txBody>
      </p:sp>
      <p:sp>
        <p:nvSpPr>
          <p:cNvPr id="20490" name="CasellaDiTesto 18"/>
          <p:cNvSpPr txBox="1">
            <a:spLocks noChangeArrowheads="1"/>
          </p:cNvSpPr>
          <p:nvPr/>
        </p:nvSpPr>
        <p:spPr bwMode="auto">
          <a:xfrm>
            <a:off x="293688" y="4887913"/>
            <a:ext cx="8496300"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2000"/>
              <a:t>Ripristino nel limite del valore che le attività avrebbero avuto se non si fosse svalutato</a:t>
            </a:r>
          </a:p>
        </p:txBody>
      </p:sp>
      <p:sp>
        <p:nvSpPr>
          <p:cNvPr id="20491" name="CasellaDiTesto 21"/>
          <p:cNvSpPr txBox="1">
            <a:spLocks noChangeArrowheads="1"/>
          </p:cNvSpPr>
          <p:nvPr/>
        </p:nvSpPr>
        <p:spPr bwMode="auto">
          <a:xfrm>
            <a:off x="293688" y="5867400"/>
            <a:ext cx="8496300" cy="36988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800">
                <a:solidFill>
                  <a:srgbClr val="FF0000"/>
                </a:solidFill>
              </a:rPr>
              <a:t>NO</a:t>
            </a:r>
            <a:r>
              <a:rPr lang="it-IT" altLang="it-IT" sz="1800"/>
              <a:t> RIPRISTINO DI VALORE PER </a:t>
            </a:r>
            <a:r>
              <a:rPr lang="it-IT" altLang="it-IT" sz="1800">
                <a:solidFill>
                  <a:srgbClr val="FF0000"/>
                </a:solidFill>
              </a:rPr>
              <a:t>AVVIAMENTO</a:t>
            </a:r>
            <a:r>
              <a:rPr lang="it-IT" altLang="it-IT" sz="1800"/>
              <a:t> E </a:t>
            </a:r>
            <a:r>
              <a:rPr lang="it-IT" altLang="it-IT" sz="1800">
                <a:solidFill>
                  <a:srgbClr val="FF0000"/>
                </a:solidFill>
              </a:rPr>
              <a:t>COSTI PLURIENNALI</a:t>
            </a:r>
          </a:p>
        </p:txBody>
      </p:sp>
      <p:sp>
        <p:nvSpPr>
          <p:cNvPr id="12"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3"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41067253"/>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marL="0" indent="0">
              <a:buNone/>
            </a:pPr>
            <a:r>
              <a:rPr lang="it-IT" b="1" dirty="0" smtClean="0"/>
              <a:t>Esempio</a:t>
            </a:r>
            <a:endParaRPr lang="it-IT" b="1" dirty="0"/>
          </a:p>
          <a:p>
            <a:pPr marL="0" indent="0">
              <a:buNone/>
            </a:pPr>
            <a:r>
              <a:rPr lang="it-IT" dirty="0"/>
              <a:t>Si ipotizzi che la società abbia iscritti in bilancio al </a:t>
            </a:r>
            <a:r>
              <a:rPr lang="it-IT" dirty="0" smtClean="0"/>
              <a:t>31.12.0</a:t>
            </a:r>
            <a:r>
              <a:rPr lang="it-IT" dirty="0"/>
              <a:t>:</a:t>
            </a:r>
          </a:p>
          <a:p>
            <a:r>
              <a:rPr lang="it-IT" dirty="0"/>
              <a:t>cespite A: valore netto contabile 600, vita utile residua 5 anni;</a:t>
            </a:r>
          </a:p>
          <a:p>
            <a:r>
              <a:rPr lang="it-IT" dirty="0"/>
              <a:t>cespite B: valore netto contabile 400, vita utile residua 5 anni;</a:t>
            </a:r>
          </a:p>
          <a:p>
            <a:r>
              <a:rPr lang="it-IT" dirty="0"/>
              <a:t>avviamento: valore netto contabile 500, vita utile residua 5 anni.</a:t>
            </a:r>
          </a:p>
          <a:p>
            <a:pPr marL="0" indent="0">
              <a:buNone/>
            </a:pPr>
            <a:r>
              <a:rPr lang="it-IT" dirty="0"/>
              <a:t>I valori netti contabili dei cespiti A e B e dell’avviamento includono la quota </a:t>
            </a:r>
            <a:r>
              <a:rPr lang="it-IT" dirty="0" smtClean="0"/>
              <a:t>di ammortamento </a:t>
            </a:r>
            <a:r>
              <a:rPr lang="it-IT" dirty="0"/>
              <a:t>maturata nell’esercizio 0.</a:t>
            </a:r>
          </a:p>
        </p:txBody>
      </p:sp>
      <p:sp>
        <p:nvSpPr>
          <p:cNvPr id="4" name="Segnaposto numero diapositiva 3"/>
          <p:cNvSpPr>
            <a:spLocks noGrp="1"/>
          </p:cNvSpPr>
          <p:nvPr>
            <p:ph type="sldNum" sz="quarter" idx="12"/>
          </p:nvPr>
        </p:nvSpPr>
        <p:spPr/>
        <p:txBody>
          <a:bodyPr/>
          <a:lstStyle/>
          <a:p>
            <a:pPr>
              <a:defRPr/>
            </a:pPr>
            <a:fld id="{12451B4B-A727-4ACF-9EDA-2AAC7E26BBE3}" type="slidenum">
              <a:rPr lang="it-IT" smtClean="0"/>
              <a:pPr>
                <a:defRPr/>
              </a:pPr>
              <a:t>138</a:t>
            </a:fld>
            <a:endParaRPr lang="it-IT" dirty="0"/>
          </a:p>
        </p:txBody>
      </p:sp>
      <p:sp>
        <p:nvSpPr>
          <p:cNvPr id="5" name="CasellaDiTesto 4"/>
          <p:cNvSpPr txBox="1"/>
          <p:nvPr/>
        </p:nvSpPr>
        <p:spPr bwMode="auto">
          <a:xfrm>
            <a:off x="467544" y="6156940"/>
            <a:ext cx="187583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nchor="ctr">
            <a:spAutoFit/>
          </a:bodyPr>
          <a:lstStyle/>
          <a:p>
            <a:pPr algn="ctr" eaLnBrk="1" hangingPunct="1">
              <a:spcBef>
                <a:spcPct val="50000"/>
              </a:spcBef>
            </a:pPr>
            <a:r>
              <a:rPr lang="it-IT" sz="1400" dirty="0" smtClean="0">
                <a:solidFill>
                  <a:srgbClr val="262626"/>
                </a:solidFill>
              </a:rPr>
              <a:t>Fonte OIC 9 in bozza</a:t>
            </a:r>
            <a:endParaRPr lang="it-IT" sz="1400" dirty="0">
              <a:solidFill>
                <a:srgbClr val="262626"/>
              </a:solidFill>
            </a:endParaRPr>
          </a:p>
        </p:txBody>
      </p:sp>
      <p:sp>
        <p:nvSpPr>
          <p:cNvPr id="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9"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Tree>
    <p:extLst>
      <p:ext uri="{BB962C8B-B14F-4D97-AF65-F5344CB8AC3E}">
        <p14:creationId xmlns:p14="http://schemas.microsoft.com/office/powerpoint/2010/main" xmlns="" val="3198910086"/>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5"/>
          <p:cNvSpPr>
            <a:spLocks noGrp="1"/>
          </p:cNvSpPr>
          <p:nvPr>
            <p:ph idx="1"/>
          </p:nvPr>
        </p:nvSpPr>
        <p:spPr/>
        <p:txBody>
          <a:bodyPr/>
          <a:lstStyle/>
          <a:p>
            <a:pPr marL="0" indent="0">
              <a:buNone/>
            </a:pPr>
            <a:r>
              <a:rPr lang="it-IT" dirty="0"/>
              <a:t>L’andamento prospettico della gestione, così come desunto dai piani aziendali più recenti </a:t>
            </a:r>
            <a:r>
              <a:rPr lang="it-IT" dirty="0" smtClean="0"/>
              <a:t>a disposizione</a:t>
            </a:r>
            <a:r>
              <a:rPr lang="it-IT" dirty="0"/>
              <a:t>, è il seguente</a:t>
            </a:r>
            <a:r>
              <a:rPr lang="it-IT" dirty="0" smtClean="0"/>
              <a:t>: </a:t>
            </a:r>
            <a:endParaRPr lang="it-IT" dirty="0"/>
          </a:p>
        </p:txBody>
      </p:sp>
      <p:sp>
        <p:nvSpPr>
          <p:cNvPr id="4" name="Segnaposto numero diapositiva 3"/>
          <p:cNvSpPr>
            <a:spLocks noGrp="1"/>
          </p:cNvSpPr>
          <p:nvPr>
            <p:ph type="sldNum" sz="quarter" idx="12"/>
          </p:nvPr>
        </p:nvSpPr>
        <p:spPr/>
        <p:txBody>
          <a:bodyPr/>
          <a:lstStyle/>
          <a:p>
            <a:pPr>
              <a:defRPr/>
            </a:pPr>
            <a:fld id="{12451B4B-A727-4ACF-9EDA-2AAC7E26BBE3}" type="slidenum">
              <a:rPr lang="it-IT" smtClean="0"/>
              <a:pPr>
                <a:defRPr/>
              </a:pPr>
              <a:t>139</a:t>
            </a:fld>
            <a:endParaRPr lang="it-IT"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16885" y="2276872"/>
            <a:ext cx="7871539" cy="38884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CasellaDiTesto 7"/>
          <p:cNvSpPr txBox="1"/>
          <p:nvPr/>
        </p:nvSpPr>
        <p:spPr bwMode="auto">
          <a:xfrm>
            <a:off x="467544" y="6156940"/>
            <a:ext cx="187583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nchor="ctr">
            <a:spAutoFit/>
          </a:bodyPr>
          <a:lstStyle/>
          <a:p>
            <a:pPr algn="ctr" eaLnBrk="1" hangingPunct="1">
              <a:spcBef>
                <a:spcPct val="50000"/>
              </a:spcBef>
            </a:pPr>
            <a:r>
              <a:rPr lang="it-IT" sz="1400" dirty="0" smtClean="0">
                <a:solidFill>
                  <a:srgbClr val="262626"/>
                </a:solidFill>
              </a:rPr>
              <a:t>Fonte OIC 9 in bozza</a:t>
            </a:r>
            <a:endParaRPr lang="it-IT" sz="1400" dirty="0">
              <a:solidFill>
                <a:srgbClr val="262626"/>
              </a:solidFill>
            </a:endParaRPr>
          </a:p>
        </p:txBody>
      </p:sp>
      <p:sp>
        <p:nvSpPr>
          <p:cNvPr id="9" name="Titolo 1"/>
          <p:cNvSpPr>
            <a:spLocks noGrp="1"/>
          </p:cNvSpPr>
          <p:nvPr/>
        </p:nvSpPr>
        <p:spPr bwMode="auto">
          <a:xfrm>
            <a:off x="250825" y="764704"/>
            <a:ext cx="8642350" cy="65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a:lstStyle>
          <a:p>
            <a:pPr>
              <a:spcBef>
                <a:spcPct val="50000"/>
              </a:spcBef>
              <a:defRPr/>
            </a:pPr>
            <a:r>
              <a:rPr lang="it-IT" sz="2400" dirty="0" smtClean="0">
                <a:solidFill>
                  <a:srgbClr val="364D47"/>
                </a:solidFill>
                <a:latin typeface="Arial" charset="0"/>
                <a:ea typeface="ＭＳ Ｐゴシック" charset="0"/>
                <a:cs typeface="ＭＳ Ｐゴシック" charset="0"/>
              </a:rPr>
              <a:t>DETERMINAZIONE </a:t>
            </a:r>
            <a:r>
              <a:rPr lang="it-IT" sz="2400" dirty="0">
                <a:solidFill>
                  <a:srgbClr val="364D47"/>
                </a:solidFill>
                <a:latin typeface="Arial" charset="0"/>
                <a:ea typeface="ＭＳ Ｐゴシック" charset="0"/>
                <a:cs typeface="ＭＳ Ｐゴシック" charset="0"/>
              </a:rPr>
              <a:t>DELLE PERDITE DUREVOLI DI VALORE: APPROCCIO SEMPLIFICATO</a:t>
            </a:r>
          </a:p>
        </p:txBody>
      </p:sp>
      <p:sp>
        <p:nvSpPr>
          <p:cNvPr id="10"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233048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ttangolo 1"/>
          <p:cNvSpPr>
            <a:spLocks noChangeArrowheads="1"/>
          </p:cNvSpPr>
          <p:nvPr/>
        </p:nvSpPr>
        <p:spPr bwMode="auto">
          <a:xfrm>
            <a:off x="333375" y="908050"/>
            <a:ext cx="8353425" cy="1077913"/>
          </a:xfrm>
          <a:prstGeom prst="rect">
            <a:avLst/>
          </a:prstGeom>
          <a:noFill/>
          <a:ln w="9525">
            <a:noFill/>
            <a:miter lim="800000"/>
            <a:headEnd/>
            <a:tailEnd/>
          </a:ln>
        </p:spPr>
        <p:txBody>
          <a:bodyPr>
            <a:spAutoFit/>
          </a:bodyPr>
          <a:lstStyle/>
          <a:p>
            <a:pPr algn="ctr"/>
            <a:endParaRPr lang="it-IT" sz="3200"/>
          </a:p>
          <a:p>
            <a:pPr algn="ctr"/>
            <a:endParaRPr lang="it-IT" sz="3200"/>
          </a:p>
        </p:txBody>
      </p:sp>
      <p:sp>
        <p:nvSpPr>
          <p:cNvPr id="83973" name="Rectangle 1026"/>
          <p:cNvSpPr>
            <a:spLocks noChangeArrowheads="1"/>
          </p:cNvSpPr>
          <p:nvPr/>
        </p:nvSpPr>
        <p:spPr bwMode="auto">
          <a:xfrm>
            <a:off x="0" y="115888"/>
            <a:ext cx="8316913" cy="360362"/>
          </a:xfrm>
          <a:prstGeom prst="rect">
            <a:avLst/>
          </a:prstGeom>
          <a:noFill/>
          <a:ln w="9525">
            <a:noFill/>
            <a:miter lim="800000"/>
            <a:headEnd/>
            <a:tailEnd/>
          </a:ln>
        </p:spPr>
        <p:txBody>
          <a:bodyPr anchor="ctr"/>
          <a:lstStyle/>
          <a:p>
            <a:r>
              <a:rPr lang="en-GB" sz="2000">
                <a:solidFill>
                  <a:srgbClr val="7F7F7F"/>
                </a:solidFill>
                <a:latin typeface="Rotis Semi Sans Std 65 Bold"/>
              </a:rPr>
              <a:t>PERDITE SU CREDITI</a:t>
            </a:r>
          </a:p>
        </p:txBody>
      </p:sp>
      <p:sp>
        <p:nvSpPr>
          <p:cNvPr id="83974" name="Text Box 1027"/>
          <p:cNvSpPr txBox="1">
            <a:spLocks noChangeArrowheads="1"/>
          </p:cNvSpPr>
          <p:nvPr/>
        </p:nvSpPr>
        <p:spPr bwMode="auto">
          <a:xfrm>
            <a:off x="611188" y="692150"/>
            <a:ext cx="7705725" cy="754063"/>
          </a:xfrm>
          <a:prstGeom prst="rect">
            <a:avLst/>
          </a:prstGeom>
          <a:noFill/>
          <a:ln w="9525">
            <a:noFill/>
            <a:miter lim="800000"/>
            <a:headEnd/>
            <a:tailEnd/>
          </a:ln>
        </p:spPr>
        <p:txBody>
          <a:bodyPr anchor="ctr"/>
          <a:lstStyle/>
          <a:p>
            <a:pPr algn="ctr">
              <a:spcBef>
                <a:spcPct val="50000"/>
              </a:spcBef>
            </a:pPr>
            <a:r>
              <a:rPr lang="it-IT" sz="2400" dirty="0" smtClean="0">
                <a:solidFill>
                  <a:srgbClr val="364D47"/>
                </a:solidFill>
                <a:ea typeface="ＭＳ Ｐゴシック" pitchFamily="34" charset="-128"/>
              </a:rPr>
              <a:t>OIC 15: CANCELLAZIONE DEI CREDITI</a:t>
            </a:r>
            <a:endParaRPr lang="it-IT" sz="2400" dirty="0">
              <a:solidFill>
                <a:srgbClr val="364D47"/>
              </a:solidFill>
              <a:ea typeface="ＭＳ Ｐゴシック" pitchFamily="34" charset="-128"/>
            </a:endParaRPr>
          </a:p>
        </p:txBody>
      </p:sp>
      <p:sp>
        <p:nvSpPr>
          <p:cNvPr id="2" name="Rettangolo 1"/>
          <p:cNvSpPr/>
          <p:nvPr/>
        </p:nvSpPr>
        <p:spPr>
          <a:xfrm>
            <a:off x="611188" y="1859340"/>
            <a:ext cx="7561212" cy="4401205"/>
          </a:xfrm>
          <a:prstGeom prst="rect">
            <a:avLst/>
          </a:prstGeom>
        </p:spPr>
        <p:txBody>
          <a:bodyPr wrap="square">
            <a:spAutoFit/>
          </a:bodyPr>
          <a:lstStyle/>
          <a:p>
            <a:pPr algn="ctr"/>
            <a:r>
              <a:rPr lang="it-IT" sz="2800" dirty="0" smtClean="0"/>
              <a:t>Credito </a:t>
            </a:r>
            <a:r>
              <a:rPr lang="it-IT" sz="2800" dirty="0"/>
              <a:t>cancellato dal bilancio a seguito di un’operazione di cessione </a:t>
            </a:r>
            <a:r>
              <a:rPr lang="it-IT" sz="2800" dirty="0" smtClean="0"/>
              <a:t>che comporta </a:t>
            </a:r>
            <a:r>
              <a:rPr lang="it-IT" sz="2800" dirty="0"/>
              <a:t>il trasferimento sostanziale di tutti i </a:t>
            </a:r>
            <a:r>
              <a:rPr lang="it-IT" sz="2800" dirty="0" smtClean="0"/>
              <a:t>rischi</a:t>
            </a:r>
          </a:p>
          <a:p>
            <a:pPr algn="ctr"/>
            <a:r>
              <a:rPr lang="it-IT" sz="2800" dirty="0" smtClean="0"/>
              <a:t> </a:t>
            </a:r>
          </a:p>
          <a:p>
            <a:pPr algn="ctr"/>
            <a:endParaRPr lang="it-IT" sz="2800" dirty="0"/>
          </a:p>
          <a:p>
            <a:pPr algn="ctr"/>
            <a:r>
              <a:rPr lang="it-IT" sz="2800" dirty="0" smtClean="0"/>
              <a:t>Differenza </a:t>
            </a:r>
            <a:r>
              <a:rPr lang="it-IT" sz="2800" dirty="0"/>
              <a:t>tra corrispettivo e valore </a:t>
            </a:r>
            <a:r>
              <a:rPr lang="it-IT" sz="2800" dirty="0" smtClean="0"/>
              <a:t>di iscrizione </a:t>
            </a:r>
            <a:r>
              <a:rPr lang="it-IT" sz="2800" dirty="0"/>
              <a:t>del </a:t>
            </a:r>
            <a:r>
              <a:rPr lang="it-IT" sz="2800" dirty="0" smtClean="0"/>
              <a:t>credito </a:t>
            </a:r>
            <a:r>
              <a:rPr lang="it-IT" sz="2800" dirty="0"/>
              <a:t>al momento della cessione </a:t>
            </a:r>
            <a:r>
              <a:rPr lang="it-IT" sz="2800" dirty="0" smtClean="0"/>
              <a:t>(</a:t>
            </a:r>
            <a:r>
              <a:rPr lang="it-IT" sz="2800" b="1" dirty="0" smtClean="0">
                <a:solidFill>
                  <a:srgbClr val="FF0000"/>
                </a:solidFill>
              </a:rPr>
              <a:t>dopo aver utilizzato il fondo</a:t>
            </a:r>
            <a:r>
              <a:rPr lang="it-IT" sz="2800" dirty="0" smtClean="0"/>
              <a:t>) è rilevata come </a:t>
            </a:r>
            <a:r>
              <a:rPr lang="it-IT" sz="2800" b="1" dirty="0" smtClean="0">
                <a:solidFill>
                  <a:srgbClr val="FF0000"/>
                </a:solidFill>
              </a:rPr>
              <a:t>perdita su crediti da </a:t>
            </a:r>
            <a:r>
              <a:rPr lang="it-IT" sz="2800" b="1" dirty="0">
                <a:solidFill>
                  <a:srgbClr val="FF0000"/>
                </a:solidFill>
              </a:rPr>
              <a:t>iscriversi alla voce b) 14 del conto economico.</a:t>
            </a:r>
          </a:p>
        </p:txBody>
      </p:sp>
      <p:sp>
        <p:nvSpPr>
          <p:cNvPr id="3" name="Freccia in giù 2"/>
          <p:cNvSpPr/>
          <p:nvPr/>
        </p:nvSpPr>
        <p:spPr>
          <a:xfrm>
            <a:off x="3691238" y="3356992"/>
            <a:ext cx="450552"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395300520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fill="hold"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1027"/>
          <p:cNvSpPr txBox="1">
            <a:spLocks noChangeArrowheads="1"/>
          </p:cNvSpPr>
          <p:nvPr/>
        </p:nvSpPr>
        <p:spPr bwMode="auto">
          <a:xfrm>
            <a:off x="136525" y="1124099"/>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25 –LE IMPOSTE SUL REDDITO (fiscalità differita)</a:t>
            </a:r>
          </a:p>
        </p:txBody>
      </p:sp>
      <p:sp>
        <p:nvSpPr>
          <p:cNvPr id="6" name="Segnaposto contenuto 2"/>
          <p:cNvSpPr>
            <a:spLocks noGrp="1"/>
          </p:cNvSpPr>
          <p:nvPr>
            <p:ph idx="1"/>
          </p:nvPr>
        </p:nvSpPr>
        <p:spPr>
          <a:xfrm>
            <a:off x="685800" y="2564904"/>
            <a:ext cx="7772400" cy="3322637"/>
          </a:xfrm>
        </p:spPr>
        <p:txBody>
          <a:bodyPr/>
          <a:lstStyle/>
          <a:p>
            <a:pPr marL="514350" indent="-514350" eaLnBrk="1" hangingPunct="1">
              <a:spcBef>
                <a:spcPts val="1200"/>
              </a:spcBef>
              <a:spcAft>
                <a:spcPts val="1200"/>
              </a:spcAft>
              <a:buFont typeface="Calibri" panose="020F0502020204030204" pitchFamily="34" charset="0"/>
              <a:buAutoNum type="arabicPeriod"/>
              <a:defRPr/>
            </a:pPr>
            <a:r>
              <a:rPr lang="en-GB" sz="2400" dirty="0" err="1" smtClean="0"/>
              <a:t>Disciplina</a:t>
            </a:r>
            <a:r>
              <a:rPr lang="en-GB" sz="2400" dirty="0" smtClean="0"/>
              <a:t> </a:t>
            </a:r>
            <a:r>
              <a:rPr lang="en-GB" sz="2400" dirty="0" err="1" smtClean="0"/>
              <a:t>organica</a:t>
            </a:r>
            <a:r>
              <a:rPr lang="en-GB" sz="2400" dirty="0" smtClean="0"/>
              <a:t> </a:t>
            </a:r>
            <a:r>
              <a:rPr lang="en-GB" sz="2400" dirty="0" err="1" smtClean="0"/>
              <a:t>della</a:t>
            </a:r>
            <a:r>
              <a:rPr lang="en-GB" sz="2400" dirty="0" smtClean="0"/>
              <a:t> </a:t>
            </a:r>
            <a:r>
              <a:rPr lang="en-GB" sz="2400" dirty="0" err="1" smtClean="0"/>
              <a:t>rilevazione</a:t>
            </a:r>
            <a:r>
              <a:rPr lang="en-GB" sz="2400" dirty="0" smtClean="0"/>
              <a:t> </a:t>
            </a:r>
            <a:r>
              <a:rPr lang="en-GB" sz="2400" dirty="0" err="1" smtClean="0"/>
              <a:t>della</a:t>
            </a:r>
            <a:r>
              <a:rPr lang="en-GB" sz="2400" dirty="0" smtClean="0"/>
              <a:t> </a:t>
            </a:r>
            <a:r>
              <a:rPr lang="en-GB" sz="2400" dirty="0" err="1" smtClean="0"/>
              <a:t>fiscalità</a:t>
            </a:r>
            <a:r>
              <a:rPr lang="en-GB" sz="2400" dirty="0" smtClean="0"/>
              <a:t> </a:t>
            </a:r>
            <a:r>
              <a:rPr lang="en-GB" sz="2400" dirty="0" err="1" smtClean="0"/>
              <a:t>differita</a:t>
            </a:r>
            <a:endParaRPr lang="en-GB" sz="2400" dirty="0" smtClean="0"/>
          </a:p>
          <a:p>
            <a:pPr marL="514350" indent="-514350" eaLnBrk="1" hangingPunct="1">
              <a:spcBef>
                <a:spcPts val="1200"/>
              </a:spcBef>
              <a:spcAft>
                <a:spcPts val="1200"/>
              </a:spcAft>
              <a:buFont typeface="Calibri" panose="020F0502020204030204" pitchFamily="34" charset="0"/>
              <a:buAutoNum type="arabicPeriod"/>
              <a:defRPr/>
            </a:pPr>
            <a:r>
              <a:rPr lang="en-GB" sz="2400" dirty="0" err="1" smtClean="0"/>
              <a:t>Aliquota</a:t>
            </a:r>
            <a:r>
              <a:rPr lang="en-GB" sz="2400" dirty="0" smtClean="0"/>
              <a:t> </a:t>
            </a:r>
            <a:r>
              <a:rPr lang="en-GB" sz="2400" dirty="0" err="1"/>
              <a:t>fiscale</a:t>
            </a:r>
            <a:endParaRPr lang="en-GB" sz="2400" dirty="0"/>
          </a:p>
          <a:p>
            <a:pPr marL="514350" indent="-514350" eaLnBrk="1" hangingPunct="1">
              <a:spcBef>
                <a:spcPts val="1200"/>
              </a:spcBef>
              <a:spcAft>
                <a:spcPts val="1200"/>
              </a:spcAft>
              <a:buFont typeface="Calibri" panose="020F0502020204030204" pitchFamily="34" charset="0"/>
              <a:buAutoNum type="arabicPeriod"/>
              <a:defRPr/>
            </a:pPr>
            <a:r>
              <a:rPr lang="en-GB" sz="2400" dirty="0" err="1" smtClean="0"/>
              <a:t>Imposte</a:t>
            </a:r>
            <a:r>
              <a:rPr lang="en-GB" sz="2400" dirty="0" smtClean="0"/>
              <a:t> anticipate </a:t>
            </a:r>
            <a:r>
              <a:rPr lang="en-GB" sz="2400" dirty="0" err="1" smtClean="0"/>
              <a:t>su</a:t>
            </a:r>
            <a:r>
              <a:rPr lang="en-GB" sz="2400" dirty="0" smtClean="0"/>
              <a:t> </a:t>
            </a:r>
            <a:r>
              <a:rPr lang="en-GB" sz="2400" dirty="0" err="1" smtClean="0"/>
              <a:t>perdite</a:t>
            </a:r>
            <a:r>
              <a:rPr lang="en-GB" sz="2400" dirty="0" smtClean="0"/>
              <a:t> </a:t>
            </a:r>
            <a:r>
              <a:rPr lang="en-GB" sz="2400" dirty="0" err="1" smtClean="0"/>
              <a:t>fiscali</a:t>
            </a:r>
            <a:endParaRPr lang="en-GB" sz="2400" dirty="0" smtClean="0"/>
          </a:p>
          <a:p>
            <a:pPr marL="0" indent="0" eaLnBrk="1" hangingPunct="1">
              <a:spcBef>
                <a:spcPts val="1200"/>
              </a:spcBef>
              <a:spcAft>
                <a:spcPts val="1200"/>
              </a:spcAft>
              <a:buFontTx/>
              <a:buNone/>
              <a:defRPr/>
            </a:pPr>
            <a:endParaRPr lang="en-GB" sz="2400" dirty="0" smtClean="0"/>
          </a:p>
        </p:txBody>
      </p:sp>
      <p:sp>
        <p:nvSpPr>
          <p:cNvPr id="52228"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1933ECAD-33E7-465A-B107-3A44F7F43958}" type="slidenum">
              <a:rPr lang="it-IT" altLang="it-IT" sz="1400"/>
              <a:pPr>
                <a:spcBef>
                  <a:spcPct val="0"/>
                </a:spcBef>
                <a:buFontTx/>
                <a:buNone/>
              </a:pPr>
              <a:t>140</a:t>
            </a:fld>
            <a:endParaRPr lang="it-IT" altLang="it-IT" sz="1400"/>
          </a:p>
        </p:txBody>
      </p:sp>
      <p:sp>
        <p:nvSpPr>
          <p:cNvPr id="5"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935720471"/>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
          <p:cNvSpPr txBox="1">
            <a:spLocks noChangeArrowheads="1"/>
          </p:cNvSpPr>
          <p:nvPr/>
        </p:nvSpPr>
        <p:spPr bwMode="auto">
          <a:xfrm>
            <a:off x="179388" y="1846263"/>
            <a:ext cx="8713787"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buFontTx/>
              <a:buNone/>
              <a:defRPr/>
            </a:pPr>
            <a:r>
              <a:rPr lang="en-GB" sz="2400" kern="0" dirty="0"/>
              <a:t>2</a:t>
            </a:r>
            <a:r>
              <a:rPr lang="en-GB" sz="2400" kern="0" dirty="0" smtClean="0"/>
              <a:t>. </a:t>
            </a:r>
            <a:r>
              <a:rPr lang="en-GB" sz="2400" kern="0" dirty="0" err="1" smtClean="0"/>
              <a:t>Aliquota</a:t>
            </a:r>
            <a:r>
              <a:rPr lang="en-GB" sz="2400" kern="0" dirty="0" smtClean="0"/>
              <a:t> </a:t>
            </a:r>
            <a:r>
              <a:rPr lang="en-GB" sz="2400" kern="0" dirty="0" err="1" smtClean="0"/>
              <a:t>fiscale</a:t>
            </a:r>
            <a:endParaRPr lang="en-GB" sz="2400" kern="0" dirty="0" smtClean="0"/>
          </a:p>
        </p:txBody>
      </p:sp>
      <p:sp>
        <p:nvSpPr>
          <p:cNvPr id="56323" name="CasellaDiTesto 25"/>
          <p:cNvSpPr txBox="1">
            <a:spLocks noChangeArrowheads="1"/>
          </p:cNvSpPr>
          <p:nvPr/>
        </p:nvSpPr>
        <p:spPr bwMode="auto">
          <a:xfrm>
            <a:off x="971550" y="2997200"/>
            <a:ext cx="7272338" cy="738188"/>
          </a:xfrm>
          <a:prstGeom prst="rect">
            <a:avLst/>
          </a:prstGeom>
          <a:noFill/>
          <a:ln w="9525">
            <a:solidFill>
              <a:srgbClr val="FF0000"/>
            </a:solidFill>
            <a:miter lim="800000"/>
            <a:headEnd/>
            <a:tailEnd/>
          </a:ln>
          <a:extLst>
            <a:ext uri="{909E8E84-426E-40DD-AFC4-6F175D3DCCD1}">
              <a14:hiddenFill xmlns:a14="http://schemas.microsoft.com/office/drawing/2010/main" xmlns="">
                <a:solidFill>
                  <a:srgbClr val="FFFFFF"/>
                </a:solidFill>
              </a14:hiddenFill>
            </a:ext>
          </a:extLst>
        </p:spPr>
        <p:txBody>
          <a:bodyPr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Aliquota fiscale al momento del riassorbimento</a:t>
            </a:r>
            <a:r>
              <a:rPr lang="it-IT" altLang="it-IT" sz="2400">
                <a:solidFill>
                  <a:srgbClr val="262626"/>
                </a:solidFill>
              </a:rPr>
              <a:t/>
            </a:r>
            <a:br>
              <a:rPr lang="it-IT" altLang="it-IT" sz="2400">
                <a:solidFill>
                  <a:srgbClr val="262626"/>
                </a:solidFill>
              </a:rPr>
            </a:br>
            <a:r>
              <a:rPr lang="it-IT" altLang="it-IT" sz="1800" u="sng">
                <a:solidFill>
                  <a:srgbClr val="262626"/>
                </a:solidFill>
              </a:rPr>
              <a:t>prevista dalla normativa fiscale alla data di riferimento del bilancio</a:t>
            </a:r>
            <a:endParaRPr lang="it-IT" altLang="it-IT" sz="1800" u="sng"/>
          </a:p>
        </p:txBody>
      </p:sp>
      <p:sp>
        <p:nvSpPr>
          <p:cNvPr id="56324" name="CasellaDiTesto 25"/>
          <p:cNvSpPr txBox="1">
            <a:spLocks noChangeArrowheads="1"/>
          </p:cNvSpPr>
          <p:nvPr/>
        </p:nvSpPr>
        <p:spPr bwMode="auto">
          <a:xfrm>
            <a:off x="611188" y="5065713"/>
            <a:ext cx="7993062" cy="46037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rIns="36000" anchor="ct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Aliquota fiscale vigente </a:t>
            </a:r>
            <a:r>
              <a:rPr lang="it-IT" altLang="it-IT" sz="2400">
                <a:solidFill>
                  <a:srgbClr val="262626"/>
                </a:solidFill>
              </a:rPr>
              <a:t>alla data di riferimento del bilancio</a:t>
            </a:r>
            <a:endParaRPr lang="it-IT" altLang="it-IT" sz="2400"/>
          </a:p>
        </p:txBody>
      </p:sp>
      <p:sp>
        <p:nvSpPr>
          <p:cNvPr id="2" name="Freccia a destra 1"/>
          <p:cNvSpPr/>
          <p:nvPr/>
        </p:nvSpPr>
        <p:spPr bwMode="auto">
          <a:xfrm rot="5400000">
            <a:off x="4229100" y="4114801"/>
            <a:ext cx="757237" cy="57626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56326" name="CasellaDiTesto 2"/>
          <p:cNvSpPr txBox="1">
            <a:spLocks noChangeArrowheads="1"/>
          </p:cNvSpPr>
          <p:nvPr/>
        </p:nvSpPr>
        <p:spPr bwMode="auto">
          <a:xfrm>
            <a:off x="4987925" y="4108450"/>
            <a:ext cx="122555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r>
              <a:rPr lang="it-IT" altLang="it-IT" sz="1400"/>
              <a:t>In mancanza</a:t>
            </a:r>
          </a:p>
        </p:txBody>
      </p:sp>
      <p:sp>
        <p:nvSpPr>
          <p:cNvPr id="56327" name="Segnaposto numero diapositiva 2"/>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57A7E73B-2E85-4540-AE63-FFAF3905E1BB}" type="slidenum">
              <a:rPr lang="it-IT" altLang="it-IT" sz="1400"/>
              <a:pPr>
                <a:spcBef>
                  <a:spcPct val="0"/>
                </a:spcBef>
                <a:buFontTx/>
                <a:buNone/>
              </a:pPr>
              <a:t>141</a:t>
            </a:fld>
            <a:endParaRPr lang="it-IT" altLang="it-IT" sz="1400"/>
          </a:p>
        </p:txBody>
      </p:sp>
      <p:sp>
        <p:nvSpPr>
          <p:cNvPr id="56328" name="Text Box 1027"/>
          <p:cNvSpPr txBox="1">
            <a:spLocks noChangeArrowheads="1"/>
          </p:cNvSpPr>
          <p:nvPr/>
        </p:nvSpPr>
        <p:spPr bwMode="auto">
          <a:xfrm>
            <a:off x="136525" y="908720"/>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25 –LE IMPOSTE SUL REDDITO (fiscalità differita)</a:t>
            </a:r>
          </a:p>
        </p:txBody>
      </p:sp>
      <p:sp>
        <p:nvSpPr>
          <p:cNvPr id="9"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48744883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
          <p:cNvSpPr txBox="1">
            <a:spLocks noChangeArrowheads="1"/>
          </p:cNvSpPr>
          <p:nvPr/>
        </p:nvSpPr>
        <p:spPr bwMode="auto">
          <a:xfrm>
            <a:off x="179388" y="1628775"/>
            <a:ext cx="871378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buFontTx/>
              <a:buNone/>
              <a:defRPr/>
            </a:pPr>
            <a:r>
              <a:rPr lang="en-GB" sz="2400" kern="0" dirty="0"/>
              <a:t>3</a:t>
            </a:r>
            <a:r>
              <a:rPr lang="en-GB" sz="2400" kern="0" dirty="0" smtClean="0"/>
              <a:t>. </a:t>
            </a:r>
            <a:r>
              <a:rPr lang="en-GB" sz="2400" kern="0" dirty="0" err="1" smtClean="0"/>
              <a:t>Imposte</a:t>
            </a:r>
            <a:r>
              <a:rPr lang="en-GB" sz="2400" kern="0" dirty="0" smtClean="0"/>
              <a:t> anticipate </a:t>
            </a:r>
            <a:r>
              <a:rPr lang="en-GB" sz="2400" kern="0" dirty="0" err="1" smtClean="0"/>
              <a:t>su</a:t>
            </a:r>
            <a:r>
              <a:rPr lang="en-GB" sz="2400" kern="0" dirty="0" smtClean="0"/>
              <a:t> </a:t>
            </a:r>
            <a:r>
              <a:rPr lang="en-GB" sz="2400" kern="0" dirty="0" err="1" smtClean="0"/>
              <a:t>perdite</a:t>
            </a:r>
            <a:r>
              <a:rPr lang="en-GB" sz="2400" kern="0" dirty="0" smtClean="0"/>
              <a:t> </a:t>
            </a:r>
            <a:r>
              <a:rPr lang="en-GB" sz="2400" kern="0" dirty="0" err="1" smtClean="0"/>
              <a:t>fiscali</a:t>
            </a:r>
            <a:endParaRPr lang="en-GB" sz="2400" kern="0" dirty="0" smtClean="0"/>
          </a:p>
        </p:txBody>
      </p:sp>
      <p:sp>
        <p:nvSpPr>
          <p:cNvPr id="58371" name="CasellaDiTesto 1"/>
          <p:cNvSpPr txBox="1">
            <a:spLocks noChangeArrowheads="1"/>
          </p:cNvSpPr>
          <p:nvPr/>
        </p:nvSpPr>
        <p:spPr bwMode="auto">
          <a:xfrm>
            <a:off x="179388" y="2335213"/>
            <a:ext cx="2303462"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PERDITA FISCALE</a:t>
            </a:r>
          </a:p>
        </p:txBody>
      </p:sp>
      <p:sp>
        <p:nvSpPr>
          <p:cNvPr id="58372" name="CasellaDiTesto 1"/>
          <p:cNvSpPr txBox="1">
            <a:spLocks noChangeArrowheads="1"/>
          </p:cNvSpPr>
          <p:nvPr/>
        </p:nvSpPr>
        <p:spPr bwMode="auto">
          <a:xfrm>
            <a:off x="3348038" y="2335213"/>
            <a:ext cx="2447925"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b="1"/>
              <a:t>BENEFICIO FUTURO</a:t>
            </a:r>
          </a:p>
        </p:txBody>
      </p:sp>
      <p:sp>
        <p:nvSpPr>
          <p:cNvPr id="58373" name="CasellaDiTesto 1"/>
          <p:cNvSpPr txBox="1">
            <a:spLocks noChangeArrowheads="1"/>
          </p:cNvSpPr>
          <p:nvPr/>
        </p:nvSpPr>
        <p:spPr bwMode="auto">
          <a:xfrm>
            <a:off x="6457950" y="2336800"/>
            <a:ext cx="2449513" cy="3683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REALIZZO INCERTO</a:t>
            </a:r>
          </a:p>
        </p:txBody>
      </p:sp>
      <p:sp>
        <p:nvSpPr>
          <p:cNvPr id="58374" name="Freccia in giù 29"/>
          <p:cNvSpPr>
            <a:spLocks noChangeArrowheads="1"/>
          </p:cNvSpPr>
          <p:nvPr/>
        </p:nvSpPr>
        <p:spPr bwMode="auto">
          <a:xfrm rot="-5400000">
            <a:off x="2750344" y="2348706"/>
            <a:ext cx="504825" cy="360363"/>
          </a:xfrm>
          <a:prstGeom prst="downArrow">
            <a:avLst>
              <a:gd name="adj1" fmla="val 50000"/>
              <a:gd name="adj2" fmla="val 50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it-IT" altLang="it-IT" sz="2400"/>
          </a:p>
        </p:txBody>
      </p:sp>
      <p:sp>
        <p:nvSpPr>
          <p:cNvPr id="58375" name="Freccia in giù 29"/>
          <p:cNvSpPr>
            <a:spLocks noChangeArrowheads="1"/>
          </p:cNvSpPr>
          <p:nvPr/>
        </p:nvSpPr>
        <p:spPr bwMode="auto">
          <a:xfrm rot="5400000">
            <a:off x="5812631" y="2348707"/>
            <a:ext cx="504825" cy="360362"/>
          </a:xfrm>
          <a:prstGeom prst="downArrow">
            <a:avLst>
              <a:gd name="adj1" fmla="val 50000"/>
              <a:gd name="adj2" fmla="val 50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it-IT" altLang="it-IT" sz="2400"/>
          </a:p>
        </p:txBody>
      </p:sp>
      <p:sp>
        <p:nvSpPr>
          <p:cNvPr id="58376" name="Parentesi graffa chiusa 1"/>
          <p:cNvSpPr>
            <a:spLocks/>
          </p:cNvSpPr>
          <p:nvPr/>
        </p:nvSpPr>
        <p:spPr bwMode="auto">
          <a:xfrm rot="5400000">
            <a:off x="4338638" y="-1341438"/>
            <a:ext cx="431800" cy="8677275"/>
          </a:xfrm>
          <a:prstGeom prst="rightBrace">
            <a:avLst>
              <a:gd name="adj1" fmla="val 8373"/>
              <a:gd name="adj2" fmla="val 50000"/>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58377" name="CasellaDiTesto 1"/>
          <p:cNvSpPr txBox="1">
            <a:spLocks noChangeArrowheads="1"/>
          </p:cNvSpPr>
          <p:nvPr/>
        </p:nvSpPr>
        <p:spPr bwMode="auto">
          <a:xfrm>
            <a:off x="215900" y="3357563"/>
            <a:ext cx="8677275" cy="3683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solidFill>
                  <a:srgbClr val="FF0000"/>
                </a:solidFill>
              </a:rPr>
              <a:t>Le attività per imposte anticipate su perdite fiscali devono essere rilevate se:</a:t>
            </a:r>
          </a:p>
        </p:txBody>
      </p:sp>
      <p:sp>
        <p:nvSpPr>
          <p:cNvPr id="58378" name="CasellaDiTesto 1"/>
          <p:cNvSpPr txBox="1">
            <a:spLocks noChangeArrowheads="1"/>
          </p:cNvSpPr>
          <p:nvPr/>
        </p:nvSpPr>
        <p:spPr bwMode="auto">
          <a:xfrm>
            <a:off x="539750" y="3933825"/>
            <a:ext cx="3311525" cy="3683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OIC 25 – Attuale</a:t>
            </a:r>
          </a:p>
        </p:txBody>
      </p:sp>
      <p:sp>
        <p:nvSpPr>
          <p:cNvPr id="58379" name="CasellaDiTesto 1"/>
          <p:cNvSpPr txBox="1">
            <a:spLocks noChangeArrowheads="1"/>
          </p:cNvSpPr>
          <p:nvPr/>
        </p:nvSpPr>
        <p:spPr bwMode="auto">
          <a:xfrm>
            <a:off x="5292725" y="3933825"/>
            <a:ext cx="3311525" cy="3683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OIC 25 - Bozza</a:t>
            </a:r>
          </a:p>
        </p:txBody>
      </p:sp>
      <p:sp>
        <p:nvSpPr>
          <p:cNvPr id="58380" name="CasellaDiTesto 1"/>
          <p:cNvSpPr txBox="1">
            <a:spLocks noChangeArrowheads="1"/>
          </p:cNvSpPr>
          <p:nvPr/>
        </p:nvSpPr>
        <p:spPr bwMode="auto">
          <a:xfrm>
            <a:off x="539750" y="4724400"/>
            <a:ext cx="3311525" cy="12017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marL="285750" indent="-285750">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just" eaLnBrk="1" hangingPunct="1">
              <a:spcBef>
                <a:spcPct val="0"/>
              </a:spcBef>
              <a:buFont typeface="Wingdings" pitchFamily="2" charset="2"/>
              <a:buChar char="ü"/>
            </a:pPr>
            <a:r>
              <a:rPr lang="it-IT" altLang="it-IT" sz="1800"/>
              <a:t>Ragionevole certezza del recupero</a:t>
            </a:r>
          </a:p>
          <a:p>
            <a:pPr algn="just" eaLnBrk="1" hangingPunct="1">
              <a:spcBef>
                <a:spcPct val="0"/>
              </a:spcBef>
              <a:buFont typeface="Wingdings" pitchFamily="2" charset="2"/>
              <a:buChar char="ü"/>
            </a:pPr>
            <a:r>
              <a:rPr lang="it-IT" altLang="it-IT" sz="1800"/>
              <a:t>Circostanze ben identificate</a:t>
            </a:r>
          </a:p>
          <a:p>
            <a:pPr algn="just" eaLnBrk="1" hangingPunct="1">
              <a:spcBef>
                <a:spcPct val="0"/>
              </a:spcBef>
              <a:buFont typeface="Wingdings" pitchFamily="2" charset="2"/>
              <a:buChar char="ü"/>
            </a:pPr>
            <a:r>
              <a:rPr lang="it-IT" altLang="it-IT" sz="1800"/>
              <a:t>Circostanze non ripetibili</a:t>
            </a:r>
          </a:p>
        </p:txBody>
      </p:sp>
      <p:sp>
        <p:nvSpPr>
          <p:cNvPr id="58381" name="Freccia in giù 2"/>
          <p:cNvSpPr>
            <a:spLocks noChangeArrowheads="1"/>
          </p:cNvSpPr>
          <p:nvPr/>
        </p:nvSpPr>
        <p:spPr bwMode="auto">
          <a:xfrm>
            <a:off x="1943100" y="4365625"/>
            <a:ext cx="504825" cy="287338"/>
          </a:xfrm>
          <a:prstGeom prst="downArrow">
            <a:avLst>
              <a:gd name="adj1" fmla="val 50000"/>
              <a:gd name="adj2" fmla="val 50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it-IT" altLang="it-IT" sz="2400"/>
          </a:p>
        </p:txBody>
      </p:sp>
      <p:sp>
        <p:nvSpPr>
          <p:cNvPr id="58382" name="Freccia in giù 2"/>
          <p:cNvSpPr>
            <a:spLocks noChangeArrowheads="1"/>
          </p:cNvSpPr>
          <p:nvPr/>
        </p:nvSpPr>
        <p:spPr bwMode="auto">
          <a:xfrm>
            <a:off x="6696075" y="4365625"/>
            <a:ext cx="504825" cy="360363"/>
          </a:xfrm>
          <a:prstGeom prst="downArrow">
            <a:avLst>
              <a:gd name="adj1" fmla="val 50000"/>
              <a:gd name="adj2" fmla="val 50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it-IT" altLang="it-IT" sz="2400"/>
          </a:p>
        </p:txBody>
      </p:sp>
      <p:sp>
        <p:nvSpPr>
          <p:cNvPr id="58383" name="CasellaDiTesto 1"/>
          <p:cNvSpPr txBox="1">
            <a:spLocks noChangeArrowheads="1"/>
          </p:cNvSpPr>
          <p:nvPr/>
        </p:nvSpPr>
        <p:spPr bwMode="auto">
          <a:xfrm>
            <a:off x="5292725" y="4797425"/>
            <a:ext cx="3311525" cy="12001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marL="285750" indent="-285750">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just" eaLnBrk="1" hangingPunct="1">
              <a:spcBef>
                <a:spcPct val="0"/>
              </a:spcBef>
              <a:buFont typeface="Wingdings" pitchFamily="2" charset="2"/>
              <a:buChar char="ü"/>
            </a:pPr>
            <a:r>
              <a:rPr lang="it-IT" altLang="it-IT" sz="1800"/>
              <a:t>Ragionevole certezza del recupero</a:t>
            </a:r>
          </a:p>
          <a:p>
            <a:pPr algn="just" eaLnBrk="1" hangingPunct="1">
              <a:spcBef>
                <a:spcPct val="0"/>
              </a:spcBef>
              <a:buFont typeface="Wingdings" pitchFamily="2" charset="2"/>
              <a:buChar char="ü"/>
            </a:pPr>
            <a:r>
              <a:rPr lang="it-IT" altLang="it-IT" sz="1800"/>
              <a:t>Circostanze ben identificate</a:t>
            </a:r>
          </a:p>
          <a:p>
            <a:pPr algn="just" eaLnBrk="1" hangingPunct="1">
              <a:spcBef>
                <a:spcPct val="0"/>
              </a:spcBef>
              <a:buFont typeface="Wingdings" pitchFamily="2" charset="2"/>
              <a:buChar char="ü"/>
            </a:pPr>
            <a:r>
              <a:rPr lang="it-IT" altLang="it-IT" sz="1800"/>
              <a:t>Circostanze non ripetibili</a:t>
            </a:r>
          </a:p>
        </p:txBody>
      </p:sp>
      <p:cxnSp>
        <p:nvCxnSpPr>
          <p:cNvPr id="5" name="Connettore 1 4"/>
          <p:cNvCxnSpPr>
            <a:stCxn id="58383" idx="1"/>
          </p:cNvCxnSpPr>
          <p:nvPr/>
        </p:nvCxnSpPr>
        <p:spPr bwMode="auto">
          <a:xfrm>
            <a:off x="5292725" y="5397500"/>
            <a:ext cx="3311525" cy="596900"/>
          </a:xfrm>
          <a:prstGeom prst="line">
            <a:avLst/>
          </a:prstGeom>
          <a:solidFill>
            <a:schemeClr val="accent1"/>
          </a:solidFill>
          <a:ln w="9525" cap="flat" cmpd="sng" algn="ctr">
            <a:solidFill>
              <a:srgbClr val="FF0000"/>
            </a:solidFill>
            <a:prstDash val="lg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7" name="Connettore 1 6"/>
          <p:cNvCxnSpPr>
            <a:endCxn id="58383" idx="3"/>
          </p:cNvCxnSpPr>
          <p:nvPr/>
        </p:nvCxnSpPr>
        <p:spPr bwMode="auto">
          <a:xfrm flipV="1">
            <a:off x="5292725" y="5397500"/>
            <a:ext cx="3311525" cy="596900"/>
          </a:xfrm>
          <a:prstGeom prst="line">
            <a:avLst/>
          </a:prstGeom>
          <a:solidFill>
            <a:schemeClr val="accent1"/>
          </a:solidFill>
          <a:ln w="9525" cap="flat" cmpd="sng" algn="ctr">
            <a:solidFill>
              <a:srgbClr val="FF0000"/>
            </a:solidFill>
            <a:prstDash val="lg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8386" name="CasellaDiTesto 1"/>
          <p:cNvSpPr txBox="1">
            <a:spLocks noChangeArrowheads="1"/>
          </p:cNvSpPr>
          <p:nvPr/>
        </p:nvSpPr>
        <p:spPr bwMode="auto">
          <a:xfrm>
            <a:off x="539750" y="6115050"/>
            <a:ext cx="3311525" cy="3381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600"/>
              <a:t>Presenza contemporanea</a:t>
            </a:r>
          </a:p>
        </p:txBody>
      </p:sp>
      <p:sp>
        <p:nvSpPr>
          <p:cNvPr id="58387"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EDE60985-1182-4547-8670-16C3F86310A7}" type="slidenum">
              <a:rPr lang="it-IT" altLang="it-IT" sz="1400"/>
              <a:pPr>
                <a:spcBef>
                  <a:spcPct val="0"/>
                </a:spcBef>
                <a:buFontTx/>
                <a:buNone/>
              </a:pPr>
              <a:t>142</a:t>
            </a:fld>
            <a:endParaRPr lang="it-IT" altLang="it-IT" sz="1400"/>
          </a:p>
        </p:txBody>
      </p:sp>
      <p:sp>
        <p:nvSpPr>
          <p:cNvPr id="58388" name="Text Box 1027"/>
          <p:cNvSpPr txBox="1">
            <a:spLocks noChangeArrowheads="1"/>
          </p:cNvSpPr>
          <p:nvPr/>
        </p:nvSpPr>
        <p:spPr bwMode="auto">
          <a:xfrm>
            <a:off x="136525" y="836712"/>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25 –LE IMPOSTE SUL REDDITO (fiscalità differita)</a:t>
            </a:r>
          </a:p>
        </p:txBody>
      </p:sp>
      <p:sp>
        <p:nvSpPr>
          <p:cNvPr id="21"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506271971"/>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1"/>
          <p:cNvSpPr txBox="1">
            <a:spLocks noChangeArrowheads="1"/>
          </p:cNvSpPr>
          <p:nvPr/>
        </p:nvSpPr>
        <p:spPr bwMode="auto">
          <a:xfrm>
            <a:off x="1076325" y="3316288"/>
            <a:ext cx="698500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defRPr/>
            </a:pPr>
            <a:r>
              <a:rPr lang="it-IT" sz="2000" dirty="0" smtClean="0"/>
              <a:t>RAGIONEVOLE CERTEZZA </a:t>
            </a:r>
            <a:r>
              <a:rPr lang="it-IT" sz="1600" dirty="0" smtClean="0"/>
              <a:t>(OIC 25 in bozza,§</a:t>
            </a:r>
            <a:r>
              <a:rPr lang="it-IT" sz="1600" kern="0" dirty="0" smtClean="0"/>
              <a:t>52)</a:t>
            </a:r>
            <a:endParaRPr lang="it-IT" sz="1600" dirty="0" smtClean="0"/>
          </a:p>
        </p:txBody>
      </p:sp>
      <p:sp>
        <p:nvSpPr>
          <p:cNvPr id="60419" name="CasellaDiTesto 1"/>
          <p:cNvSpPr txBox="1">
            <a:spLocks noChangeArrowheads="1"/>
          </p:cNvSpPr>
          <p:nvPr/>
        </p:nvSpPr>
        <p:spPr bwMode="auto">
          <a:xfrm>
            <a:off x="663575" y="4305300"/>
            <a:ext cx="7745413" cy="6159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700"/>
              <a:t>Proiezione </a:t>
            </a:r>
            <a:r>
              <a:rPr lang="it-IT" altLang="it-IT" sz="1700" b="1">
                <a:solidFill>
                  <a:srgbClr val="FF0000"/>
                </a:solidFill>
              </a:rPr>
              <a:t>RISULTATI FISCALI</a:t>
            </a:r>
            <a:r>
              <a:rPr lang="it-IT" altLang="it-IT" sz="1700"/>
              <a:t> per un </a:t>
            </a:r>
            <a:r>
              <a:rPr lang="it-IT" altLang="it-IT" sz="1700" b="1">
                <a:solidFill>
                  <a:srgbClr val="FF0000"/>
                </a:solidFill>
              </a:rPr>
              <a:t>RAGIONEVOLE PERIODO DI TEMPO</a:t>
            </a:r>
            <a:r>
              <a:rPr lang="it-IT" altLang="it-IT" sz="1700" b="1"/>
              <a:t> </a:t>
            </a:r>
            <a:r>
              <a:rPr lang="it-IT" altLang="it-IT" sz="1700"/>
              <a:t>in cui si prevede di avere redditi imponibili sufficienti</a:t>
            </a:r>
          </a:p>
        </p:txBody>
      </p:sp>
      <p:sp>
        <p:nvSpPr>
          <p:cNvPr id="60420" name="CasellaDiTesto 1"/>
          <p:cNvSpPr txBox="1">
            <a:spLocks noChangeArrowheads="1"/>
          </p:cNvSpPr>
          <p:nvPr/>
        </p:nvSpPr>
        <p:spPr bwMode="auto">
          <a:xfrm>
            <a:off x="900113" y="5630863"/>
            <a:ext cx="2447925" cy="369887"/>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Pianificazione fiscale</a:t>
            </a:r>
          </a:p>
        </p:txBody>
      </p:sp>
      <p:sp>
        <p:nvSpPr>
          <p:cNvPr id="60421" name="CasellaDiTesto 1"/>
          <p:cNvSpPr txBox="1">
            <a:spLocks noChangeArrowheads="1"/>
          </p:cNvSpPr>
          <p:nvPr/>
        </p:nvSpPr>
        <p:spPr bwMode="auto">
          <a:xfrm>
            <a:off x="5364163" y="5630863"/>
            <a:ext cx="2447925"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800"/>
              <a:t>Durata </a:t>
            </a:r>
            <a:r>
              <a:rPr lang="it-IT" altLang="it-IT" sz="2400" b="1"/>
              <a:t>3</a:t>
            </a:r>
            <a:r>
              <a:rPr lang="it-IT" altLang="it-IT" sz="1800"/>
              <a:t>/5 anni</a:t>
            </a:r>
          </a:p>
        </p:txBody>
      </p:sp>
      <p:sp>
        <p:nvSpPr>
          <p:cNvPr id="28" name="CasellaDiTesto 1"/>
          <p:cNvSpPr txBox="1">
            <a:spLocks noChangeArrowheads="1"/>
          </p:cNvSpPr>
          <p:nvPr/>
        </p:nvSpPr>
        <p:spPr bwMode="auto">
          <a:xfrm>
            <a:off x="179388" y="1628775"/>
            <a:ext cx="871378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buFontTx/>
              <a:buNone/>
              <a:defRPr/>
            </a:pPr>
            <a:r>
              <a:rPr lang="en-GB" sz="2400" kern="0" dirty="0"/>
              <a:t>3</a:t>
            </a:r>
            <a:r>
              <a:rPr lang="en-GB" sz="2400" kern="0" dirty="0" smtClean="0"/>
              <a:t>. </a:t>
            </a:r>
            <a:r>
              <a:rPr lang="en-GB" sz="2400" kern="0" dirty="0" err="1" smtClean="0"/>
              <a:t>Imposte</a:t>
            </a:r>
            <a:r>
              <a:rPr lang="en-GB" sz="2400" kern="0" dirty="0" smtClean="0"/>
              <a:t> anticipate </a:t>
            </a:r>
            <a:r>
              <a:rPr lang="en-GB" sz="2400" kern="0" dirty="0" err="1" smtClean="0"/>
              <a:t>su</a:t>
            </a:r>
            <a:r>
              <a:rPr lang="en-GB" sz="2400" kern="0" dirty="0" smtClean="0"/>
              <a:t> </a:t>
            </a:r>
            <a:r>
              <a:rPr lang="en-GB" sz="2400" kern="0" dirty="0" err="1" smtClean="0"/>
              <a:t>perdite</a:t>
            </a:r>
            <a:r>
              <a:rPr lang="en-GB" sz="2400" kern="0" dirty="0" smtClean="0"/>
              <a:t> </a:t>
            </a:r>
            <a:r>
              <a:rPr lang="en-GB" sz="2400" kern="0" dirty="0" err="1" smtClean="0"/>
              <a:t>fiscali</a:t>
            </a:r>
            <a:endParaRPr lang="en-GB" sz="2400" kern="0" dirty="0" smtClean="0"/>
          </a:p>
        </p:txBody>
      </p:sp>
      <p:cxnSp>
        <p:nvCxnSpPr>
          <p:cNvPr id="60423" name="Connettore 4 33"/>
          <p:cNvCxnSpPr>
            <a:cxnSpLocks noChangeShapeType="1"/>
            <a:stCxn id="60419" idx="2"/>
            <a:endCxn id="60420" idx="0"/>
          </p:cNvCxnSpPr>
          <p:nvPr/>
        </p:nvCxnSpPr>
        <p:spPr bwMode="auto">
          <a:xfrm rot="5400000">
            <a:off x="2974975" y="4070350"/>
            <a:ext cx="709613" cy="2411413"/>
          </a:xfrm>
          <a:prstGeom prst="bent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60424" name="Connettore 4 35"/>
          <p:cNvCxnSpPr>
            <a:cxnSpLocks noChangeShapeType="1"/>
            <a:stCxn id="60419" idx="2"/>
            <a:endCxn id="60421" idx="0"/>
          </p:cNvCxnSpPr>
          <p:nvPr/>
        </p:nvCxnSpPr>
        <p:spPr bwMode="auto">
          <a:xfrm rot="16200000" flipH="1">
            <a:off x="5207793" y="4250532"/>
            <a:ext cx="709613" cy="2051050"/>
          </a:xfrm>
          <a:prstGeom prst="bentConnector3">
            <a:avLst>
              <a:gd name="adj1" fmla="val 50000"/>
            </a:avLst>
          </a:prstGeom>
          <a:noFill/>
          <a:ln w="9525" algn="ctr">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60425" name="Freccia in giù 36"/>
          <p:cNvSpPr>
            <a:spLocks noChangeArrowheads="1"/>
          </p:cNvSpPr>
          <p:nvPr/>
        </p:nvSpPr>
        <p:spPr bwMode="auto">
          <a:xfrm>
            <a:off x="4318000" y="3860800"/>
            <a:ext cx="503238" cy="360363"/>
          </a:xfrm>
          <a:prstGeom prst="downArrow">
            <a:avLst>
              <a:gd name="adj1" fmla="val 50000"/>
              <a:gd name="adj2" fmla="val 50157"/>
            </a:avLst>
          </a:prstGeom>
          <a:solidFill>
            <a:schemeClr val="accent1"/>
          </a:solidFill>
          <a:ln w="9525" algn="ctr">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it-IT" altLang="it-IT" sz="2400"/>
          </a:p>
        </p:txBody>
      </p:sp>
      <p:sp>
        <p:nvSpPr>
          <p:cNvPr id="60426" name="CasellaDiTesto 1"/>
          <p:cNvSpPr txBox="1">
            <a:spLocks noChangeArrowheads="1"/>
          </p:cNvSpPr>
          <p:nvPr/>
        </p:nvSpPr>
        <p:spPr bwMode="auto">
          <a:xfrm>
            <a:off x="250825" y="2309813"/>
            <a:ext cx="8642350"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L’iscrizione delle imposte anticipate è subordinata alla ragionevole certezza del recupero delle perdite fiscali</a:t>
            </a:r>
            <a:endParaRPr lang="it-IT" altLang="it-IT" sz="1600"/>
          </a:p>
        </p:txBody>
      </p:sp>
      <p:sp>
        <p:nvSpPr>
          <p:cNvPr id="60427"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24BA00A1-570F-4694-9F9F-99FD4E3D1AF1}" type="slidenum">
              <a:rPr lang="it-IT" altLang="it-IT" sz="1400"/>
              <a:pPr>
                <a:spcBef>
                  <a:spcPct val="0"/>
                </a:spcBef>
                <a:buFontTx/>
                <a:buNone/>
              </a:pPr>
              <a:t>143</a:t>
            </a:fld>
            <a:endParaRPr lang="it-IT" altLang="it-IT" sz="1400"/>
          </a:p>
        </p:txBody>
      </p:sp>
      <p:sp>
        <p:nvSpPr>
          <p:cNvPr id="60428" name="Text Box 1027"/>
          <p:cNvSpPr txBox="1">
            <a:spLocks noChangeArrowheads="1"/>
          </p:cNvSpPr>
          <p:nvPr/>
        </p:nvSpPr>
        <p:spPr bwMode="auto">
          <a:xfrm>
            <a:off x="136525" y="836712"/>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25 –LE IMPOSTE SUL REDDITO (fiscalità differita)</a:t>
            </a:r>
          </a:p>
        </p:txBody>
      </p:sp>
      <p:sp>
        <p:nvSpPr>
          <p:cNvPr id="13"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472643376"/>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1027"/>
          <p:cNvSpPr txBox="1">
            <a:spLocks noChangeArrowheads="1"/>
          </p:cNvSpPr>
          <p:nvPr/>
        </p:nvSpPr>
        <p:spPr bwMode="auto">
          <a:xfrm>
            <a:off x="136525" y="1196330"/>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28 – IL PATRIMONIO NETTO</a:t>
            </a:r>
          </a:p>
        </p:txBody>
      </p:sp>
      <p:sp>
        <p:nvSpPr>
          <p:cNvPr id="3" name="Segnaposto contenuto 2"/>
          <p:cNvSpPr txBox="1">
            <a:spLocks/>
          </p:cNvSpPr>
          <p:nvPr/>
        </p:nvSpPr>
        <p:spPr>
          <a:xfrm>
            <a:off x="685800" y="2193925"/>
            <a:ext cx="7772400" cy="41148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514350" indent="-514350" eaLnBrk="1" hangingPunct="1">
              <a:spcBef>
                <a:spcPts val="1200"/>
              </a:spcBef>
              <a:spcAft>
                <a:spcPts val="1200"/>
              </a:spcAft>
              <a:buFont typeface="Calibri" panose="020F0502020204030204" pitchFamily="34" charset="0"/>
              <a:buAutoNum type="arabicPeriod"/>
              <a:defRPr/>
            </a:pPr>
            <a:r>
              <a:rPr lang="en-GB" sz="2400" kern="0" dirty="0" err="1" smtClean="0"/>
              <a:t>Versamenti</a:t>
            </a:r>
            <a:r>
              <a:rPr lang="en-GB" sz="2400" kern="0" dirty="0" smtClean="0"/>
              <a:t> in </a:t>
            </a:r>
            <a:r>
              <a:rPr lang="en-GB" sz="2400" kern="0" dirty="0" err="1" smtClean="0"/>
              <a:t>conto</a:t>
            </a:r>
            <a:r>
              <a:rPr lang="en-GB" sz="2400" kern="0" dirty="0" smtClean="0"/>
              <a:t> </a:t>
            </a:r>
            <a:r>
              <a:rPr lang="en-GB" sz="2400" kern="0" dirty="0" err="1" smtClean="0"/>
              <a:t>futuro</a:t>
            </a:r>
            <a:r>
              <a:rPr lang="en-GB" sz="2400" kern="0" dirty="0" smtClean="0"/>
              <a:t> </a:t>
            </a:r>
            <a:r>
              <a:rPr lang="en-GB" sz="2400" kern="0" dirty="0" err="1" smtClean="0"/>
              <a:t>aumento</a:t>
            </a:r>
            <a:r>
              <a:rPr lang="en-GB" sz="2400" kern="0" dirty="0" smtClean="0"/>
              <a:t> di </a:t>
            </a:r>
            <a:r>
              <a:rPr lang="en-GB" sz="2400" kern="0" dirty="0" err="1" smtClean="0"/>
              <a:t>capitale</a:t>
            </a:r>
            <a:endParaRPr lang="en-GB" sz="2400" kern="0" dirty="0" smtClean="0"/>
          </a:p>
          <a:p>
            <a:pPr marL="514350" indent="-514350" eaLnBrk="1" hangingPunct="1">
              <a:spcBef>
                <a:spcPts val="1200"/>
              </a:spcBef>
              <a:spcAft>
                <a:spcPts val="1200"/>
              </a:spcAft>
              <a:buFont typeface="Calibri" panose="020F0502020204030204" pitchFamily="34" charset="0"/>
              <a:buAutoNum type="arabicPeriod"/>
              <a:defRPr/>
            </a:pPr>
            <a:r>
              <a:rPr lang="en-GB" sz="2400" kern="0" dirty="0" err="1" smtClean="0"/>
              <a:t>Rinuncia</a:t>
            </a:r>
            <a:r>
              <a:rPr lang="en-GB" sz="2400" kern="0" dirty="0" smtClean="0"/>
              <a:t> al </a:t>
            </a:r>
            <a:r>
              <a:rPr lang="en-GB" sz="2400" kern="0" dirty="0" err="1" smtClean="0"/>
              <a:t>credito</a:t>
            </a:r>
            <a:endParaRPr lang="en-GB" sz="2400" kern="0" dirty="0" smtClean="0"/>
          </a:p>
          <a:p>
            <a:pPr marL="0" indent="0" eaLnBrk="1" hangingPunct="1">
              <a:spcBef>
                <a:spcPts val="1200"/>
              </a:spcBef>
              <a:spcAft>
                <a:spcPts val="1200"/>
              </a:spcAft>
              <a:buFontTx/>
              <a:buNone/>
              <a:defRPr/>
            </a:pPr>
            <a:endParaRPr lang="en-GB" sz="2400" kern="0" dirty="0" smtClean="0"/>
          </a:p>
        </p:txBody>
      </p:sp>
      <p:sp>
        <p:nvSpPr>
          <p:cNvPr id="62468"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3C17E78A-4060-4269-89B4-06FCD19BC9BC}" type="slidenum">
              <a:rPr lang="it-IT" altLang="it-IT" sz="1400"/>
              <a:pPr>
                <a:spcBef>
                  <a:spcPct val="0"/>
                </a:spcBef>
                <a:buFontTx/>
                <a:buNone/>
              </a:pPr>
              <a:t>144</a:t>
            </a:fld>
            <a:endParaRPr lang="it-IT" altLang="it-IT" sz="1400"/>
          </a:p>
        </p:txBody>
      </p:sp>
      <p:sp>
        <p:nvSpPr>
          <p:cNvPr id="5"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153904502"/>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027"/>
          <p:cNvSpPr txBox="1">
            <a:spLocks noChangeArrowheads="1"/>
          </p:cNvSpPr>
          <p:nvPr/>
        </p:nvSpPr>
        <p:spPr bwMode="auto">
          <a:xfrm>
            <a:off x="136525" y="836712"/>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28 – IL PATRIMONIO NETTO</a:t>
            </a:r>
          </a:p>
        </p:txBody>
      </p:sp>
      <p:sp>
        <p:nvSpPr>
          <p:cNvPr id="7" name="CasellaDiTesto 1"/>
          <p:cNvSpPr txBox="1">
            <a:spLocks noChangeArrowheads="1"/>
          </p:cNvSpPr>
          <p:nvPr/>
        </p:nvSpPr>
        <p:spPr bwMode="auto">
          <a:xfrm>
            <a:off x="222250" y="1876425"/>
            <a:ext cx="8713788"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buFontTx/>
              <a:buNone/>
              <a:defRPr/>
            </a:pPr>
            <a:r>
              <a:rPr lang="en-GB" sz="2000" b="1" kern="0" dirty="0" smtClean="0">
                <a:solidFill>
                  <a:srgbClr val="FF0000"/>
                </a:solidFill>
              </a:rPr>
              <a:t>1. </a:t>
            </a:r>
            <a:r>
              <a:rPr lang="en-GB" sz="2000" b="1" kern="0" dirty="0" err="1" smtClean="0">
                <a:solidFill>
                  <a:srgbClr val="FF0000"/>
                </a:solidFill>
              </a:rPr>
              <a:t>Versamenti</a:t>
            </a:r>
            <a:r>
              <a:rPr lang="en-GB" sz="2000" b="1" kern="0" dirty="0" smtClean="0">
                <a:solidFill>
                  <a:srgbClr val="FF0000"/>
                </a:solidFill>
              </a:rPr>
              <a:t> in </a:t>
            </a:r>
            <a:r>
              <a:rPr lang="en-GB" sz="2000" b="1" kern="0" dirty="0" err="1" smtClean="0">
                <a:solidFill>
                  <a:srgbClr val="FF0000"/>
                </a:solidFill>
              </a:rPr>
              <a:t>conto</a:t>
            </a:r>
            <a:r>
              <a:rPr lang="en-GB" sz="2000" b="1" kern="0" dirty="0" smtClean="0">
                <a:solidFill>
                  <a:srgbClr val="FF0000"/>
                </a:solidFill>
              </a:rPr>
              <a:t> </a:t>
            </a:r>
            <a:r>
              <a:rPr lang="en-GB" sz="2000" b="1" kern="0" dirty="0" err="1" smtClean="0">
                <a:solidFill>
                  <a:srgbClr val="FF0000"/>
                </a:solidFill>
              </a:rPr>
              <a:t>futuro</a:t>
            </a:r>
            <a:r>
              <a:rPr lang="en-GB" sz="2000" b="1" kern="0" dirty="0" smtClean="0">
                <a:solidFill>
                  <a:srgbClr val="FF0000"/>
                </a:solidFill>
              </a:rPr>
              <a:t> </a:t>
            </a:r>
            <a:r>
              <a:rPr lang="en-GB" sz="2000" b="1" kern="0" dirty="0" err="1" smtClean="0">
                <a:solidFill>
                  <a:srgbClr val="FF0000"/>
                </a:solidFill>
              </a:rPr>
              <a:t>aumento</a:t>
            </a:r>
            <a:r>
              <a:rPr lang="en-GB" sz="2000" b="1" kern="0" dirty="0" smtClean="0">
                <a:solidFill>
                  <a:srgbClr val="FF0000"/>
                </a:solidFill>
              </a:rPr>
              <a:t> di </a:t>
            </a:r>
            <a:r>
              <a:rPr lang="en-GB" sz="2000" b="1" kern="0" dirty="0" err="1" smtClean="0">
                <a:solidFill>
                  <a:srgbClr val="FF0000"/>
                </a:solidFill>
              </a:rPr>
              <a:t>capitale</a:t>
            </a:r>
            <a:endParaRPr lang="en-GB" sz="2000" b="1" kern="0" dirty="0" smtClean="0">
              <a:solidFill>
                <a:srgbClr val="FF0000"/>
              </a:solidFill>
            </a:endParaRPr>
          </a:p>
        </p:txBody>
      </p:sp>
      <p:sp>
        <p:nvSpPr>
          <p:cNvPr id="63492" name="Rettangolo 7"/>
          <p:cNvSpPr>
            <a:spLocks noChangeArrowheads="1"/>
          </p:cNvSpPr>
          <p:nvPr/>
        </p:nvSpPr>
        <p:spPr bwMode="auto">
          <a:xfrm>
            <a:off x="219075" y="2924175"/>
            <a:ext cx="8675688" cy="10160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just" eaLnBrk="1" hangingPunct="1">
              <a:spcBef>
                <a:spcPct val="0"/>
              </a:spcBef>
              <a:buFontTx/>
              <a:buNone/>
            </a:pPr>
            <a:r>
              <a:rPr lang="it-IT" altLang="it-IT" sz="2000"/>
              <a:t>«Rappresentano una riserva di capitale avente uno specifico vincolo di destinazione, nella quale sono iscritti i </a:t>
            </a:r>
            <a:r>
              <a:rPr lang="it-IT" altLang="it-IT" sz="2000" u="sng">
                <a:solidFill>
                  <a:srgbClr val="FF0000"/>
                </a:solidFill>
              </a:rPr>
              <a:t>VERSAMENTI NON RESTITUIBILI</a:t>
            </a:r>
            <a:r>
              <a:rPr lang="it-IT" altLang="it-IT" sz="2000"/>
              <a:t> effettuati dai soci in via anticipata, in vista di un futuro aumento di capitale»</a:t>
            </a:r>
          </a:p>
        </p:txBody>
      </p:sp>
      <p:sp>
        <p:nvSpPr>
          <p:cNvPr id="63493"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C17CB469-A557-48D8-879E-6A97B369A8A0}" type="slidenum">
              <a:rPr lang="it-IT" altLang="it-IT" sz="1400"/>
              <a:pPr>
                <a:spcBef>
                  <a:spcPct val="0"/>
                </a:spcBef>
                <a:buFontTx/>
                <a:buNone/>
              </a:pPr>
              <a:t>145</a:t>
            </a:fld>
            <a:endParaRPr lang="it-IT" altLang="it-IT" sz="1400"/>
          </a:p>
        </p:txBody>
      </p:sp>
      <p:sp>
        <p:nvSpPr>
          <p:cNvPr id="6"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54297720"/>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027"/>
          <p:cNvSpPr txBox="1">
            <a:spLocks noChangeArrowheads="1"/>
          </p:cNvSpPr>
          <p:nvPr/>
        </p:nvSpPr>
        <p:spPr bwMode="auto">
          <a:xfrm>
            <a:off x="136525" y="836712"/>
            <a:ext cx="9067800"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nchor="ctr"/>
          <a:lstStyle>
            <a:defPPr>
              <a:defRPr lang="it-IT"/>
            </a:defPPr>
            <a:lvl1pPr algn="ctr" eaLnBrk="0" hangingPunct="0">
              <a:spcBef>
                <a:spcPct val="50000"/>
              </a:spcBef>
              <a:defRPr sz="2400">
                <a:solidFill>
                  <a:srgbClr val="364D47"/>
                </a:solidFill>
              </a:defRPr>
            </a:lvl1pPr>
            <a:lvl2pPr algn="ctr" eaLnBrk="0" hangingPunct="0">
              <a:defRPr sz="4400">
                <a:solidFill>
                  <a:schemeClr val="tx2"/>
                </a:solidFill>
              </a:defRPr>
            </a:lvl2pPr>
            <a:lvl3pPr algn="ctr" eaLnBrk="0" hangingPunct="0">
              <a:defRPr sz="4400">
                <a:solidFill>
                  <a:schemeClr val="tx2"/>
                </a:solidFill>
              </a:defRPr>
            </a:lvl3pPr>
            <a:lvl4pPr algn="ctr" eaLnBrk="0" hangingPunct="0">
              <a:defRPr sz="4400">
                <a:solidFill>
                  <a:schemeClr val="tx2"/>
                </a:solidFill>
              </a:defRPr>
            </a:lvl4pPr>
            <a:lvl5pPr algn="ctr" eaLnBrk="0" hangingPunct="0">
              <a:defRPr sz="4400">
                <a:solidFill>
                  <a:schemeClr val="tx2"/>
                </a:solidFill>
              </a:defRPr>
            </a:lvl5pPr>
            <a:lvl6pPr marL="457200" algn="ctr" fontAlgn="base">
              <a:spcBef>
                <a:spcPct val="0"/>
              </a:spcBef>
              <a:spcAft>
                <a:spcPct val="0"/>
              </a:spcAft>
              <a:defRPr sz="4400">
                <a:solidFill>
                  <a:schemeClr val="tx2"/>
                </a:solidFill>
              </a:defRPr>
            </a:lvl6pPr>
            <a:lvl7pPr marL="914400" algn="ctr" fontAlgn="base">
              <a:spcBef>
                <a:spcPct val="0"/>
              </a:spcBef>
              <a:spcAft>
                <a:spcPct val="0"/>
              </a:spcAft>
              <a:defRPr sz="4400">
                <a:solidFill>
                  <a:schemeClr val="tx2"/>
                </a:solidFill>
              </a:defRPr>
            </a:lvl7pPr>
            <a:lvl8pPr marL="1371600" algn="ctr" fontAlgn="base">
              <a:spcBef>
                <a:spcPct val="0"/>
              </a:spcBef>
              <a:spcAft>
                <a:spcPct val="0"/>
              </a:spcAft>
              <a:defRPr sz="4400">
                <a:solidFill>
                  <a:schemeClr val="tx2"/>
                </a:solidFill>
              </a:defRPr>
            </a:lvl8pPr>
            <a:lvl9pPr marL="1828800" algn="ctr" fontAlgn="base">
              <a:spcBef>
                <a:spcPct val="0"/>
              </a:spcBef>
              <a:spcAft>
                <a:spcPct val="0"/>
              </a:spcAft>
              <a:defRPr sz="4400">
                <a:solidFill>
                  <a:schemeClr val="tx2"/>
                </a:solidFill>
              </a:defRPr>
            </a:lvl9pPr>
          </a:lstStyle>
          <a:p>
            <a:r>
              <a:rPr lang="it-IT" altLang="it-IT" dirty="0"/>
              <a:t>OIC 28 – IL PATRIMONIO NETTO</a:t>
            </a:r>
          </a:p>
        </p:txBody>
      </p:sp>
      <p:sp>
        <p:nvSpPr>
          <p:cNvPr id="7" name="CasellaDiTesto 1"/>
          <p:cNvSpPr txBox="1">
            <a:spLocks noChangeArrowheads="1"/>
          </p:cNvSpPr>
          <p:nvPr/>
        </p:nvSpPr>
        <p:spPr bwMode="auto">
          <a:xfrm>
            <a:off x="136525" y="1733550"/>
            <a:ext cx="8713788"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buFontTx/>
              <a:buNone/>
              <a:defRPr/>
            </a:pPr>
            <a:r>
              <a:rPr lang="en-GB" sz="2000" b="1" kern="0" dirty="0">
                <a:solidFill>
                  <a:srgbClr val="FF0000"/>
                </a:solidFill>
              </a:rPr>
              <a:t>2</a:t>
            </a:r>
            <a:r>
              <a:rPr lang="en-GB" sz="2000" b="1" kern="0" dirty="0" smtClean="0">
                <a:solidFill>
                  <a:srgbClr val="FF0000"/>
                </a:solidFill>
              </a:rPr>
              <a:t>. </a:t>
            </a:r>
            <a:r>
              <a:rPr lang="en-GB" sz="2000" b="1" kern="0" dirty="0" err="1" smtClean="0">
                <a:solidFill>
                  <a:srgbClr val="FF0000"/>
                </a:solidFill>
              </a:rPr>
              <a:t>Rinuncia</a:t>
            </a:r>
            <a:r>
              <a:rPr lang="en-GB" sz="2000" b="1" kern="0" dirty="0" smtClean="0">
                <a:solidFill>
                  <a:srgbClr val="FF0000"/>
                </a:solidFill>
              </a:rPr>
              <a:t> al </a:t>
            </a:r>
            <a:r>
              <a:rPr lang="en-GB" sz="2000" b="1" kern="0" dirty="0" err="1" smtClean="0">
                <a:solidFill>
                  <a:srgbClr val="FF0000"/>
                </a:solidFill>
              </a:rPr>
              <a:t>credito</a:t>
            </a:r>
            <a:endParaRPr lang="en-GB" sz="2000" b="1" kern="0" dirty="0" smtClean="0">
              <a:solidFill>
                <a:srgbClr val="FF0000"/>
              </a:solidFill>
            </a:endParaRPr>
          </a:p>
        </p:txBody>
      </p:sp>
      <p:sp>
        <p:nvSpPr>
          <p:cNvPr id="6" name="Rettangolo 5"/>
          <p:cNvSpPr/>
          <p:nvPr/>
        </p:nvSpPr>
        <p:spPr>
          <a:xfrm>
            <a:off x="323850" y="2420938"/>
            <a:ext cx="3419475" cy="369887"/>
          </a:xfrm>
          <a:prstGeom prst="rect">
            <a:avLst/>
          </a:prstGeom>
          <a:ln>
            <a:solidFill>
              <a:schemeClr val="tx1"/>
            </a:solidFill>
          </a:ln>
        </p:spPr>
        <p:txBody>
          <a:bodyPr>
            <a:spAutoFit/>
          </a:bodyPr>
          <a:lstStyle/>
          <a:p>
            <a:pPr algn="just" eaLnBrk="1" hangingPunct="1">
              <a:defRPr/>
            </a:pPr>
            <a:r>
              <a:rPr lang="it-IT" sz="1800" dirty="0">
                <a:latin typeface="+mj-lt"/>
              </a:rPr>
              <a:t>OIC 28 – VERSIONE ATTUALE</a:t>
            </a:r>
          </a:p>
        </p:txBody>
      </p:sp>
      <p:sp>
        <p:nvSpPr>
          <p:cNvPr id="8" name="Rettangolo 7"/>
          <p:cNvSpPr/>
          <p:nvPr/>
        </p:nvSpPr>
        <p:spPr>
          <a:xfrm>
            <a:off x="5400675" y="2420938"/>
            <a:ext cx="3419475" cy="369887"/>
          </a:xfrm>
          <a:prstGeom prst="rect">
            <a:avLst/>
          </a:prstGeom>
          <a:ln>
            <a:solidFill>
              <a:schemeClr val="tx1"/>
            </a:solidFill>
          </a:ln>
        </p:spPr>
        <p:txBody>
          <a:bodyPr>
            <a:spAutoFit/>
          </a:bodyPr>
          <a:lstStyle/>
          <a:p>
            <a:pPr algn="ctr" eaLnBrk="1" hangingPunct="1">
              <a:defRPr/>
            </a:pPr>
            <a:r>
              <a:rPr lang="it-IT" sz="1800" dirty="0">
                <a:latin typeface="+mj-lt"/>
              </a:rPr>
              <a:t>OIC 28 –BOZZA</a:t>
            </a:r>
          </a:p>
        </p:txBody>
      </p:sp>
      <p:sp>
        <p:nvSpPr>
          <p:cNvPr id="9" name="Rettangolo 8"/>
          <p:cNvSpPr/>
          <p:nvPr/>
        </p:nvSpPr>
        <p:spPr>
          <a:xfrm>
            <a:off x="323850" y="3141663"/>
            <a:ext cx="3419475" cy="646112"/>
          </a:xfrm>
          <a:prstGeom prst="rect">
            <a:avLst/>
          </a:prstGeom>
          <a:ln>
            <a:solidFill>
              <a:schemeClr val="tx1"/>
            </a:solidFill>
          </a:ln>
        </p:spPr>
        <p:txBody>
          <a:bodyPr>
            <a:spAutoFit/>
          </a:bodyPr>
          <a:lstStyle/>
          <a:p>
            <a:pPr algn="ctr" eaLnBrk="1" hangingPunct="1">
              <a:defRPr/>
            </a:pPr>
            <a:r>
              <a:rPr lang="it-IT" sz="1800" b="1" dirty="0">
                <a:solidFill>
                  <a:srgbClr val="FF0000"/>
                </a:solidFill>
                <a:latin typeface="+mj-lt"/>
              </a:rPr>
              <a:t>Riguarda solo i versamenti a titolo di finanziamento</a:t>
            </a:r>
          </a:p>
        </p:txBody>
      </p:sp>
      <p:sp>
        <p:nvSpPr>
          <p:cNvPr id="10" name="Rettangolo 9"/>
          <p:cNvSpPr/>
          <p:nvPr/>
        </p:nvSpPr>
        <p:spPr>
          <a:xfrm>
            <a:off x="5400675" y="3141663"/>
            <a:ext cx="3419475" cy="646112"/>
          </a:xfrm>
          <a:prstGeom prst="rect">
            <a:avLst/>
          </a:prstGeom>
          <a:ln>
            <a:solidFill>
              <a:schemeClr val="tx1"/>
            </a:solidFill>
          </a:ln>
        </p:spPr>
        <p:txBody>
          <a:bodyPr>
            <a:spAutoFit/>
          </a:bodyPr>
          <a:lstStyle/>
          <a:p>
            <a:pPr algn="ctr" eaLnBrk="1" hangingPunct="1">
              <a:defRPr/>
            </a:pPr>
            <a:r>
              <a:rPr lang="it-IT" sz="1800" b="1" dirty="0">
                <a:solidFill>
                  <a:srgbClr val="FF0000"/>
                </a:solidFill>
                <a:latin typeface="+mj-lt"/>
              </a:rPr>
              <a:t>Riguarda qualsiasi debito nei confronti dei soci</a:t>
            </a:r>
          </a:p>
        </p:txBody>
      </p:sp>
      <p:sp>
        <p:nvSpPr>
          <p:cNvPr id="11" name="Rettangolo 10"/>
          <p:cNvSpPr/>
          <p:nvPr/>
        </p:nvSpPr>
        <p:spPr>
          <a:xfrm>
            <a:off x="323850" y="4222750"/>
            <a:ext cx="3419475" cy="646113"/>
          </a:xfrm>
          <a:prstGeom prst="rect">
            <a:avLst/>
          </a:prstGeom>
          <a:ln>
            <a:solidFill>
              <a:schemeClr val="tx1"/>
            </a:solidFill>
          </a:ln>
        </p:spPr>
        <p:txBody>
          <a:bodyPr>
            <a:spAutoFit/>
          </a:bodyPr>
          <a:lstStyle/>
          <a:p>
            <a:pPr algn="ctr" eaLnBrk="1" hangingPunct="1">
              <a:defRPr/>
            </a:pPr>
            <a:r>
              <a:rPr lang="it-IT" sz="1800" dirty="0">
                <a:latin typeface="+mj-lt"/>
              </a:rPr>
              <a:t>Preventiva rinuncia al credito da parte dei soci</a:t>
            </a:r>
          </a:p>
        </p:txBody>
      </p:sp>
      <p:sp>
        <p:nvSpPr>
          <p:cNvPr id="13" name="Rettangolo 12"/>
          <p:cNvSpPr/>
          <p:nvPr/>
        </p:nvSpPr>
        <p:spPr>
          <a:xfrm>
            <a:off x="5400675" y="4222750"/>
            <a:ext cx="3419475" cy="646113"/>
          </a:xfrm>
          <a:prstGeom prst="rect">
            <a:avLst/>
          </a:prstGeom>
          <a:ln>
            <a:solidFill>
              <a:schemeClr val="tx1"/>
            </a:solidFill>
          </a:ln>
        </p:spPr>
        <p:txBody>
          <a:bodyPr>
            <a:spAutoFit/>
          </a:bodyPr>
          <a:lstStyle/>
          <a:p>
            <a:pPr algn="ctr" eaLnBrk="1" hangingPunct="1">
              <a:defRPr/>
            </a:pPr>
            <a:r>
              <a:rPr lang="it-IT" sz="1800" dirty="0">
                <a:latin typeface="+mj-lt"/>
              </a:rPr>
              <a:t>Preventiva rinuncia al credito da parte dei soci</a:t>
            </a:r>
          </a:p>
        </p:txBody>
      </p:sp>
      <p:sp>
        <p:nvSpPr>
          <p:cNvPr id="15" name="Rettangolo 14"/>
          <p:cNvSpPr/>
          <p:nvPr/>
        </p:nvSpPr>
        <p:spPr>
          <a:xfrm>
            <a:off x="323850" y="5300663"/>
            <a:ext cx="3419475" cy="646112"/>
          </a:xfrm>
          <a:prstGeom prst="rect">
            <a:avLst/>
          </a:prstGeom>
          <a:ln>
            <a:solidFill>
              <a:schemeClr val="tx1"/>
            </a:solidFill>
          </a:ln>
        </p:spPr>
        <p:txBody>
          <a:bodyPr>
            <a:spAutoFit/>
          </a:bodyPr>
          <a:lstStyle/>
          <a:p>
            <a:pPr algn="just" eaLnBrk="1" hangingPunct="1">
              <a:defRPr/>
            </a:pPr>
            <a:r>
              <a:rPr lang="it-IT" sz="1800" dirty="0">
                <a:latin typeface="+mj-lt"/>
              </a:rPr>
              <a:t>Non incide sul conto economico</a:t>
            </a:r>
          </a:p>
        </p:txBody>
      </p:sp>
      <p:sp>
        <p:nvSpPr>
          <p:cNvPr id="16" name="Rettangolo 15"/>
          <p:cNvSpPr/>
          <p:nvPr/>
        </p:nvSpPr>
        <p:spPr>
          <a:xfrm>
            <a:off x="5400675" y="5300663"/>
            <a:ext cx="3419475" cy="646112"/>
          </a:xfrm>
          <a:prstGeom prst="rect">
            <a:avLst/>
          </a:prstGeom>
          <a:ln>
            <a:solidFill>
              <a:schemeClr val="tx1"/>
            </a:solidFill>
          </a:ln>
        </p:spPr>
        <p:txBody>
          <a:bodyPr>
            <a:spAutoFit/>
          </a:bodyPr>
          <a:lstStyle/>
          <a:p>
            <a:pPr algn="just" eaLnBrk="1" hangingPunct="1">
              <a:defRPr/>
            </a:pPr>
            <a:r>
              <a:rPr lang="it-IT" sz="1800" dirty="0">
                <a:latin typeface="+mj-lt"/>
              </a:rPr>
              <a:t>Non incide sul conto economico</a:t>
            </a:r>
          </a:p>
        </p:txBody>
      </p:sp>
      <p:sp>
        <p:nvSpPr>
          <p:cNvPr id="64524" name="CasellaDiTesto 17"/>
          <p:cNvSpPr txBox="1">
            <a:spLocks noChangeArrowheads="1"/>
          </p:cNvSpPr>
          <p:nvPr/>
        </p:nvSpPr>
        <p:spPr bwMode="auto">
          <a:xfrm>
            <a:off x="3851275" y="3284538"/>
            <a:ext cx="13684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600">
                <a:solidFill>
                  <a:srgbClr val="FF0000"/>
                </a:solidFill>
              </a:rPr>
              <a:t>NOVITA’</a:t>
            </a:r>
          </a:p>
        </p:txBody>
      </p:sp>
      <p:sp>
        <p:nvSpPr>
          <p:cNvPr id="64525" name="CasellaDiTesto 23"/>
          <p:cNvSpPr txBox="1">
            <a:spLocks noChangeArrowheads="1"/>
          </p:cNvSpPr>
          <p:nvPr/>
        </p:nvSpPr>
        <p:spPr bwMode="auto">
          <a:xfrm>
            <a:off x="3889375" y="5453063"/>
            <a:ext cx="1366838"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600"/>
              <a:t>Conferma</a:t>
            </a:r>
          </a:p>
        </p:txBody>
      </p:sp>
      <p:sp>
        <p:nvSpPr>
          <p:cNvPr id="64526" name="CasellaDiTesto 22"/>
          <p:cNvSpPr txBox="1">
            <a:spLocks noChangeArrowheads="1"/>
          </p:cNvSpPr>
          <p:nvPr/>
        </p:nvSpPr>
        <p:spPr bwMode="auto">
          <a:xfrm>
            <a:off x="3887788" y="4376738"/>
            <a:ext cx="13684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1600"/>
              <a:t>Conferma</a:t>
            </a:r>
          </a:p>
        </p:txBody>
      </p:sp>
      <p:sp>
        <p:nvSpPr>
          <p:cNvPr id="64527" name="Rettangolo 1"/>
          <p:cNvSpPr>
            <a:spLocks noChangeArrowheads="1"/>
          </p:cNvSpPr>
          <p:nvPr/>
        </p:nvSpPr>
        <p:spPr bwMode="auto">
          <a:xfrm>
            <a:off x="136525" y="2997200"/>
            <a:ext cx="8899525" cy="1008063"/>
          </a:xfrm>
          <a:prstGeom prst="rect">
            <a:avLst/>
          </a:prstGeom>
          <a:noFill/>
          <a:ln w="9525" algn="ctr">
            <a:solidFill>
              <a:srgbClr val="FF0000"/>
            </a:solidFill>
            <a:prstDash val="dashDot"/>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64528" name="Segnaposto numero diapositiva 1"/>
          <p:cNvSpPr>
            <a:spLocks noGrp="1"/>
          </p:cNvSpPr>
          <p:nvPr>
            <p:ph type="sldNum" sz="quarter" idx="12"/>
          </p:nvPr>
        </p:nvSpPr>
        <p:spPr>
          <a:noFill/>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fld id="{7697AE50-5E6A-4E48-940E-3D1CDAE594D3}" type="slidenum">
              <a:rPr lang="it-IT" altLang="it-IT" sz="1400"/>
              <a:pPr>
                <a:spcBef>
                  <a:spcPct val="0"/>
                </a:spcBef>
                <a:buFontTx/>
                <a:buNone/>
              </a:pPr>
              <a:t>146</a:t>
            </a:fld>
            <a:endParaRPr lang="it-IT" altLang="it-IT" sz="1400"/>
          </a:p>
        </p:txBody>
      </p:sp>
      <p:sp>
        <p:nvSpPr>
          <p:cNvPr id="17" name="Rectangle 1026"/>
          <p:cNvSpPr>
            <a:spLocks noChangeArrowheads="1"/>
          </p:cNvSpPr>
          <p:nvPr/>
        </p:nvSpPr>
        <p:spPr bwMode="auto">
          <a:xfrm>
            <a:off x="0" y="83096"/>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20865664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2"/>
          <p:cNvSpPr txBox="1">
            <a:spLocks noChangeArrowheads="1"/>
          </p:cNvSpPr>
          <p:nvPr/>
        </p:nvSpPr>
        <p:spPr bwMode="auto">
          <a:xfrm>
            <a:off x="33338" y="2132856"/>
            <a:ext cx="8964612" cy="1077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it-IT" sz="3200" cap="all" dirty="0">
                <a:solidFill>
                  <a:srgbClr val="364D47"/>
                </a:solidFill>
                <a:latin typeface="Rotis Semi Sans Std 75 Extra Bo"/>
                <a:cs typeface="+mn-cs"/>
              </a:rPr>
              <a:t>I nuovi OIC: spunti di interesse applicabili nei bilanci </a:t>
            </a:r>
            <a:r>
              <a:rPr lang="it-IT" sz="3200" cap="all" dirty="0" smtClean="0">
                <a:solidFill>
                  <a:srgbClr val="364D47"/>
                </a:solidFill>
                <a:latin typeface="Rotis Semi Sans Std 75 Extra Bo"/>
                <a:cs typeface="+mn-cs"/>
              </a:rPr>
              <a:t>2013</a:t>
            </a:r>
            <a:endParaRPr lang="it-IT" sz="3200" cap="all" dirty="0">
              <a:solidFill>
                <a:srgbClr val="364D47"/>
              </a:solidFill>
              <a:latin typeface="Rotis Semi Sans Std 75 Extra Bo"/>
              <a:cs typeface="+mn-cs"/>
            </a:endParaRPr>
          </a:p>
        </p:txBody>
      </p:sp>
    </p:spTree>
    <p:extLst>
      <p:ext uri="{BB962C8B-B14F-4D97-AF65-F5344CB8AC3E}">
        <p14:creationId xmlns:p14="http://schemas.microsoft.com/office/powerpoint/2010/main" xmlns="" val="2442064672"/>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egnaposto contenuto 2"/>
          <p:cNvSpPr>
            <a:spLocks noGrp="1"/>
          </p:cNvSpPr>
          <p:nvPr>
            <p:ph idx="1"/>
          </p:nvPr>
        </p:nvSpPr>
        <p:spPr/>
        <p:txBody>
          <a:bodyPr/>
          <a:lstStyle/>
          <a:p>
            <a:pPr eaLnBrk="1" hangingPunct="1">
              <a:buFont typeface="Wingdings" pitchFamily="2" charset="2"/>
              <a:buChar char="q"/>
            </a:pPr>
            <a:r>
              <a:rPr lang="en-GB" sz="2400" dirty="0" smtClean="0"/>
              <a:t>Art. 2426 c.c. </a:t>
            </a:r>
            <a:r>
              <a:rPr lang="en-GB" sz="2400" dirty="0" err="1" smtClean="0"/>
              <a:t>prevede</a:t>
            </a:r>
            <a:r>
              <a:rPr lang="en-GB" sz="2400" dirty="0" smtClean="0"/>
              <a:t> </a:t>
            </a:r>
            <a:r>
              <a:rPr lang="en-GB" sz="2400" dirty="0" err="1" smtClean="0"/>
              <a:t>svalutazione</a:t>
            </a:r>
            <a:r>
              <a:rPr lang="en-GB" sz="2400" dirty="0" smtClean="0"/>
              <a:t> per </a:t>
            </a:r>
            <a:r>
              <a:rPr lang="en-GB" sz="2400" dirty="0" err="1" smtClean="0"/>
              <a:t>perdita</a:t>
            </a:r>
            <a:r>
              <a:rPr lang="en-GB" sz="2400" dirty="0" smtClean="0"/>
              <a:t> </a:t>
            </a:r>
            <a:r>
              <a:rPr lang="en-GB" sz="2400" dirty="0" err="1" smtClean="0"/>
              <a:t>durevole</a:t>
            </a:r>
            <a:r>
              <a:rPr lang="en-GB" sz="2400" dirty="0" smtClean="0"/>
              <a:t>.</a:t>
            </a:r>
          </a:p>
          <a:p>
            <a:pPr eaLnBrk="1" hangingPunct="1">
              <a:buFont typeface="Wingdings" pitchFamily="2" charset="2"/>
              <a:buChar char="q"/>
            </a:pPr>
            <a:r>
              <a:rPr lang="en-GB" sz="2400" dirty="0" smtClean="0"/>
              <a:t>OIC 16 </a:t>
            </a:r>
            <a:r>
              <a:rPr lang="en-GB" sz="2400" dirty="0" err="1" smtClean="0"/>
              <a:t>attuale</a:t>
            </a:r>
            <a:r>
              <a:rPr lang="en-GB" sz="2400" dirty="0" smtClean="0"/>
              <a:t> </a:t>
            </a:r>
            <a:r>
              <a:rPr lang="en-GB" sz="2400" dirty="0" err="1" smtClean="0"/>
              <a:t>fa</a:t>
            </a:r>
            <a:r>
              <a:rPr lang="en-GB" sz="2400" dirty="0" smtClean="0"/>
              <a:t> </a:t>
            </a:r>
            <a:r>
              <a:rPr lang="en-GB" sz="2400" dirty="0" err="1" smtClean="0"/>
              <a:t>riferimento</a:t>
            </a:r>
            <a:r>
              <a:rPr lang="en-GB" sz="2400" dirty="0" smtClean="0"/>
              <a:t> al </a:t>
            </a:r>
            <a:r>
              <a:rPr lang="en-GB" sz="2400" b="1" dirty="0" err="1" smtClean="0"/>
              <a:t>valore</a:t>
            </a:r>
            <a:r>
              <a:rPr lang="en-GB" sz="2400" b="1" dirty="0" smtClean="0"/>
              <a:t> </a:t>
            </a:r>
            <a:r>
              <a:rPr lang="en-GB" sz="2400" b="1" dirty="0" err="1" smtClean="0"/>
              <a:t>recuperabile</a:t>
            </a:r>
            <a:r>
              <a:rPr lang="en-GB" sz="2400" dirty="0" smtClean="0"/>
              <a:t> </a:t>
            </a:r>
            <a:r>
              <a:rPr lang="en-GB" sz="2400" dirty="0" err="1" smtClean="0"/>
              <a:t>inteso</a:t>
            </a:r>
            <a:r>
              <a:rPr lang="en-GB" sz="2400" dirty="0" smtClean="0"/>
              <a:t> come </a:t>
            </a:r>
            <a:r>
              <a:rPr lang="en-GB" sz="2400" dirty="0" err="1" smtClean="0"/>
              <a:t>il</a:t>
            </a:r>
            <a:r>
              <a:rPr lang="en-GB" sz="2400" dirty="0" smtClean="0"/>
              <a:t> </a:t>
            </a:r>
            <a:r>
              <a:rPr lang="en-GB" sz="2400" dirty="0" err="1" smtClean="0"/>
              <a:t>maggiore</a:t>
            </a:r>
            <a:r>
              <a:rPr lang="en-GB" sz="2400" dirty="0" smtClean="0"/>
              <a:t> </a:t>
            </a:r>
            <a:r>
              <a:rPr lang="en-GB" sz="2400" dirty="0" err="1" smtClean="0"/>
              <a:t>tra</a:t>
            </a:r>
            <a:r>
              <a:rPr lang="en-GB" sz="2400" dirty="0" smtClean="0"/>
              <a:t>:</a:t>
            </a:r>
          </a:p>
        </p:txBody>
      </p:sp>
      <p:sp>
        <p:nvSpPr>
          <p:cNvPr id="4" name="CasellaDiTesto 3"/>
          <p:cNvSpPr txBox="1"/>
          <p:nvPr/>
        </p:nvSpPr>
        <p:spPr>
          <a:xfrm>
            <a:off x="135968" y="3284984"/>
            <a:ext cx="4176713" cy="2554545"/>
          </a:xfrm>
          <a:prstGeom prst="rect">
            <a:avLst/>
          </a:prstGeom>
          <a:noFill/>
          <a:ln w="28575">
            <a:solidFill>
              <a:schemeClr val="accent1">
                <a:lumMod val="75000"/>
              </a:schemeClr>
            </a:solidFill>
          </a:ln>
        </p:spPr>
        <p:txBody>
          <a:bodyPr>
            <a:spAutoFit/>
          </a:bodyPr>
          <a:lstStyle/>
          <a:p>
            <a:pPr marL="0" lvl="1" algn="ctr">
              <a:defRPr/>
            </a:pPr>
            <a:r>
              <a:rPr lang="en-GB" sz="2000" b="1" dirty="0" err="1"/>
              <a:t>Valore</a:t>
            </a:r>
            <a:r>
              <a:rPr lang="en-GB" sz="2000" b="1" dirty="0"/>
              <a:t> </a:t>
            </a:r>
            <a:r>
              <a:rPr lang="it-IT" sz="2000" b="1" dirty="0"/>
              <a:t>realizzabile dall'alienazione</a:t>
            </a:r>
          </a:p>
          <a:p>
            <a:pPr marL="0" lvl="1" algn="ctr">
              <a:defRPr/>
            </a:pPr>
            <a:r>
              <a:rPr lang="it-IT" sz="2000" dirty="0"/>
              <a:t>A</a:t>
            </a:r>
            <a:r>
              <a:rPr lang="it-IT" sz="2000" dirty="0" smtClean="0"/>
              <a:t>mmontare </a:t>
            </a:r>
            <a:r>
              <a:rPr lang="it-IT" sz="2000" dirty="0"/>
              <a:t>che può essere ricavato dalla cessione dell'immobilizzazione […] al netto degli oneri diretti da sostenere per la cessione stessa</a:t>
            </a:r>
            <a:r>
              <a:rPr lang="it-IT" sz="2000" dirty="0" smtClean="0"/>
              <a:t>.</a:t>
            </a:r>
            <a:endParaRPr lang="en-GB" sz="200" dirty="0" smtClean="0"/>
          </a:p>
          <a:p>
            <a:pPr algn="ctr">
              <a:defRPr/>
            </a:pPr>
            <a:endParaRPr lang="en-GB" sz="2000" dirty="0"/>
          </a:p>
        </p:txBody>
      </p:sp>
      <p:sp>
        <p:nvSpPr>
          <p:cNvPr id="5" name="CasellaDiTesto 4"/>
          <p:cNvSpPr txBox="1"/>
          <p:nvPr/>
        </p:nvSpPr>
        <p:spPr>
          <a:xfrm>
            <a:off x="4457143" y="3284984"/>
            <a:ext cx="4176713" cy="2554545"/>
          </a:xfrm>
          <a:prstGeom prst="rect">
            <a:avLst/>
          </a:prstGeom>
          <a:noFill/>
          <a:ln w="28575">
            <a:solidFill>
              <a:schemeClr val="accent1">
                <a:lumMod val="75000"/>
              </a:schemeClr>
            </a:solidFill>
          </a:ln>
        </p:spPr>
        <p:txBody>
          <a:bodyPr>
            <a:spAutoFit/>
          </a:bodyPr>
          <a:lstStyle/>
          <a:p>
            <a:pPr marL="0" lvl="1" algn="ctr">
              <a:defRPr/>
            </a:pPr>
            <a:r>
              <a:rPr lang="it-IT" sz="2000" b="1" dirty="0"/>
              <a:t>Valore in uso</a:t>
            </a:r>
          </a:p>
          <a:p>
            <a:pPr marL="0" lvl="1" algn="ctr">
              <a:defRPr/>
            </a:pPr>
            <a:r>
              <a:rPr lang="it-IT" sz="2000" dirty="0"/>
              <a:t>V</a:t>
            </a:r>
            <a:r>
              <a:rPr lang="it-IT" sz="2000" dirty="0" smtClean="0"/>
              <a:t>alore </a:t>
            </a:r>
            <a:r>
              <a:rPr lang="it-IT" sz="2000" dirty="0"/>
              <a:t>attuale dei flussi di cassa attesi nel futuro derivanti o attribuibili alla continuazione dell'utilizzo dell'immobilizzazione, compresi quelli derivanti dallo smobilizzo della stessa al termine della sua vita utile</a:t>
            </a:r>
            <a:r>
              <a:rPr lang="it-IT" sz="2000" dirty="0" smtClean="0"/>
              <a:t>.</a:t>
            </a:r>
            <a:endParaRPr lang="en-GB" dirty="0"/>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148</a:t>
            </a:fld>
            <a:endParaRPr lang="it-IT" sz="1000" dirty="0">
              <a:latin typeface="Arial" pitchFamily="34" charset="0"/>
              <a:cs typeface="Arial" pitchFamily="34" charset="0"/>
            </a:endParaRPr>
          </a:p>
        </p:txBody>
      </p:sp>
      <p:sp>
        <p:nvSpPr>
          <p:cNvPr id="10" name="Text Box 1027"/>
          <p:cNvSpPr txBox="1">
            <a:spLocks noChangeArrowheads="1"/>
          </p:cNvSpPr>
          <p:nvPr/>
        </p:nvSpPr>
        <p:spPr bwMode="auto">
          <a:xfrm>
            <a:off x="0" y="617538"/>
            <a:ext cx="9067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GB" dirty="0" smtClean="0">
                <a:solidFill>
                  <a:srgbClr val="364D47"/>
                </a:solidFill>
              </a:rPr>
              <a:t>OIC </a:t>
            </a:r>
            <a:r>
              <a:rPr lang="en-GB" dirty="0">
                <a:solidFill>
                  <a:srgbClr val="364D47"/>
                </a:solidFill>
              </a:rPr>
              <a:t>16 – PERDITA DUREVOLE DI VALORE</a:t>
            </a:r>
            <a:endParaRPr lang="it-IT" dirty="0">
              <a:solidFill>
                <a:srgbClr val="364D47"/>
              </a:solidFill>
            </a:endParaRPr>
          </a:p>
        </p:txBody>
      </p:sp>
    </p:spTree>
    <p:extLst>
      <p:ext uri="{BB962C8B-B14F-4D97-AF65-F5344CB8AC3E}">
        <p14:creationId xmlns:p14="http://schemas.microsoft.com/office/powerpoint/2010/main" xmlns="" val="3599076628"/>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egnaposto contenuto 2"/>
          <p:cNvSpPr>
            <a:spLocks noGrp="1"/>
          </p:cNvSpPr>
          <p:nvPr>
            <p:ph idx="1"/>
          </p:nvPr>
        </p:nvSpPr>
        <p:spPr/>
        <p:txBody>
          <a:bodyPr/>
          <a:lstStyle/>
          <a:p>
            <a:pPr marL="0" indent="0" eaLnBrk="1" hangingPunct="1">
              <a:buNone/>
            </a:pPr>
            <a:r>
              <a:rPr lang="en-GB" sz="2400" dirty="0" smtClean="0"/>
              <a:t>L’OIC 16 in </a:t>
            </a:r>
            <a:r>
              <a:rPr lang="en-GB" sz="2400" dirty="0" err="1" smtClean="0"/>
              <a:t>consultazione</a:t>
            </a:r>
            <a:r>
              <a:rPr lang="en-GB" sz="2400" dirty="0" smtClean="0"/>
              <a:t> </a:t>
            </a:r>
            <a:r>
              <a:rPr lang="en-GB" sz="2400" dirty="0" err="1" smtClean="0"/>
              <a:t>chiarisce</a:t>
            </a:r>
            <a:r>
              <a:rPr lang="en-GB" sz="2400" dirty="0" smtClean="0"/>
              <a:t> </a:t>
            </a:r>
            <a:r>
              <a:rPr lang="en-GB" sz="2400" dirty="0" err="1" smtClean="0"/>
              <a:t>che</a:t>
            </a:r>
            <a:r>
              <a:rPr lang="en-GB" sz="2400" dirty="0" smtClean="0"/>
              <a:t>:</a:t>
            </a:r>
          </a:p>
          <a:p>
            <a:pPr marL="0" indent="0" eaLnBrk="1" hangingPunct="1">
              <a:buNone/>
            </a:pPr>
            <a:endParaRPr lang="en-GB" sz="2400" dirty="0" smtClean="0"/>
          </a:p>
          <a:p>
            <a:pPr marL="0" lvl="1" indent="0" eaLnBrk="1" hangingPunct="1">
              <a:buNone/>
            </a:pPr>
            <a:r>
              <a:rPr lang="en-GB" sz="2400" b="1" dirty="0" err="1" smtClean="0"/>
              <a:t>il</a:t>
            </a:r>
            <a:r>
              <a:rPr lang="en-GB" sz="2400" b="1" dirty="0" smtClean="0"/>
              <a:t> </a:t>
            </a:r>
            <a:r>
              <a:rPr lang="en-GB" sz="2400" b="1" dirty="0" err="1" smtClean="0"/>
              <a:t>valore</a:t>
            </a:r>
            <a:r>
              <a:rPr lang="en-GB" sz="2400" b="1" dirty="0" smtClean="0"/>
              <a:t> </a:t>
            </a:r>
            <a:r>
              <a:rPr lang="it-IT" sz="2400" b="1" dirty="0" smtClean="0"/>
              <a:t>realizzabile dall'alienazione</a:t>
            </a:r>
            <a:r>
              <a:rPr lang="it-IT" sz="2400" dirty="0"/>
              <a:t> </a:t>
            </a:r>
            <a:r>
              <a:rPr lang="it-IT" sz="2400" dirty="0" smtClean="0"/>
              <a:t>è utilizzabile solo quando </a:t>
            </a:r>
            <a:r>
              <a:rPr lang="it-IT" sz="2400" b="1" dirty="0" smtClean="0">
                <a:solidFill>
                  <a:srgbClr val="C00000"/>
                </a:solidFill>
              </a:rPr>
              <a:t>OGGETTIVAMENTE DETERMINABILE </a:t>
            </a:r>
            <a:r>
              <a:rPr lang="it-IT" sz="2400" dirty="0" smtClean="0"/>
              <a:t>e quando esiste la </a:t>
            </a:r>
            <a:r>
              <a:rPr lang="it-IT" sz="2400" b="1" dirty="0" smtClean="0">
                <a:solidFill>
                  <a:srgbClr val="C00000"/>
                </a:solidFill>
              </a:rPr>
              <a:t>CONCRETA</a:t>
            </a:r>
            <a:r>
              <a:rPr lang="it-IT" sz="2400" dirty="0" smtClean="0">
                <a:solidFill>
                  <a:srgbClr val="C00000"/>
                </a:solidFill>
              </a:rPr>
              <a:t> </a:t>
            </a:r>
            <a:r>
              <a:rPr lang="it-IT" sz="2400" dirty="0" smtClean="0"/>
              <a:t>POSSIBILITÀ di poter alienare il singolo bene o (in modo unitario) il complesso di beni.</a:t>
            </a:r>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8" name="Text Box 1027"/>
          <p:cNvSpPr txBox="1">
            <a:spLocks noChangeArrowheads="1"/>
          </p:cNvSpPr>
          <p:nvPr/>
        </p:nvSpPr>
        <p:spPr bwMode="auto">
          <a:xfrm>
            <a:off x="0" y="617538"/>
            <a:ext cx="9067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GB" dirty="0" smtClean="0">
                <a:solidFill>
                  <a:srgbClr val="364D47"/>
                </a:solidFill>
              </a:rPr>
              <a:t>OIC </a:t>
            </a:r>
            <a:r>
              <a:rPr lang="en-GB" dirty="0">
                <a:solidFill>
                  <a:srgbClr val="364D47"/>
                </a:solidFill>
              </a:rPr>
              <a:t>16 – PERDITA DUREVOLE DI VALORE</a:t>
            </a:r>
            <a:endParaRPr lang="it-IT" dirty="0">
              <a:solidFill>
                <a:srgbClr val="364D47"/>
              </a:solidFill>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149</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3871153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45054" y="2062589"/>
            <a:ext cx="3538860" cy="646331"/>
          </a:xfrm>
          <a:prstGeom prst="rect">
            <a:avLst/>
          </a:prstGeom>
          <a:noFill/>
          <a:ln w="25400" cap="flat" cmpd="sng" algn="ctr">
            <a:solidFill>
              <a:srgbClr val="4F81B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algn="ctr" defTabSz="914400" fontAlgn="auto">
              <a:spcBef>
                <a:spcPts val="0"/>
              </a:spcBef>
              <a:spcAft>
                <a:spcPts val="0"/>
              </a:spcAft>
            </a:pPr>
            <a:r>
              <a:rPr lang="it-IT" sz="2000" kern="0" dirty="0">
                <a:solidFill>
                  <a:sysClr val="windowText" lastClr="000000"/>
                </a:solidFill>
                <a:latin typeface="+mj-lt"/>
                <a:ea typeface="+mn-ea"/>
                <a:cs typeface="+mn-cs"/>
              </a:rPr>
              <a:t>Presenza di “elementi certi e precisi” </a:t>
            </a:r>
            <a:r>
              <a:rPr lang="it-IT" sz="2000" i="1" kern="0" dirty="0">
                <a:solidFill>
                  <a:sysClr val="windowText" lastClr="000000"/>
                </a:solidFill>
                <a:latin typeface="+mj-lt"/>
                <a:ea typeface="+mn-ea"/>
                <a:cs typeface="+mn-cs"/>
              </a:rPr>
              <a:t>ex </a:t>
            </a:r>
            <a:r>
              <a:rPr lang="it-IT" sz="2000" i="1" kern="0" dirty="0" err="1" smtClean="0">
                <a:solidFill>
                  <a:sysClr val="windowText" lastClr="000000"/>
                </a:solidFill>
                <a:latin typeface="+mj-lt"/>
                <a:ea typeface="+mn-ea"/>
                <a:cs typeface="+mn-cs"/>
              </a:rPr>
              <a:t>lege</a:t>
            </a:r>
            <a:endParaRPr lang="it-IT" sz="2000" i="1" kern="0" dirty="0">
              <a:solidFill>
                <a:sysClr val="windowText" lastClr="000000"/>
              </a:solidFill>
              <a:latin typeface="+mj-lt"/>
              <a:ea typeface="+mn-ea"/>
              <a:cs typeface="+mn-cs"/>
            </a:endParaRPr>
          </a:p>
        </p:txBody>
      </p:sp>
      <p:sp>
        <p:nvSpPr>
          <p:cNvPr id="4" name="Rettangolo 3"/>
          <p:cNvSpPr/>
          <p:nvPr/>
        </p:nvSpPr>
        <p:spPr>
          <a:xfrm>
            <a:off x="655522" y="3020759"/>
            <a:ext cx="3538860" cy="1200329"/>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000" dirty="0"/>
              <a:t>Credito di modesta entità e sia decorso un periodo di sei mesi dalla scadenza di pagamento del credito stesso</a:t>
            </a:r>
          </a:p>
        </p:txBody>
      </p:sp>
      <p:sp>
        <p:nvSpPr>
          <p:cNvPr id="12" name="Rettangolo 11"/>
          <p:cNvSpPr/>
          <p:nvPr/>
        </p:nvSpPr>
        <p:spPr>
          <a:xfrm>
            <a:off x="89926" y="4976008"/>
            <a:ext cx="2286000" cy="1477328"/>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dirty="0" smtClean="0"/>
              <a:t>€ 5.000 </a:t>
            </a:r>
            <a:r>
              <a:rPr lang="it-IT" dirty="0"/>
              <a:t>per le imprese di più rilevante dimensione di cui </a:t>
            </a:r>
            <a:r>
              <a:rPr lang="it-IT" dirty="0" smtClean="0"/>
              <a:t>all'art. 27 co. 10 </a:t>
            </a:r>
            <a:endParaRPr lang="it-IT" dirty="0"/>
          </a:p>
        </p:txBody>
      </p:sp>
      <p:sp>
        <p:nvSpPr>
          <p:cNvPr id="14" name="Rettangolo 13"/>
          <p:cNvSpPr/>
          <p:nvPr/>
        </p:nvSpPr>
        <p:spPr>
          <a:xfrm>
            <a:off x="2610206" y="4976008"/>
            <a:ext cx="2556792" cy="1477328"/>
          </a:xfrm>
          <a:prstGeom prst="rect">
            <a:avLst/>
          </a:prstGeom>
          <a:solidFill>
            <a:schemeClr val="accent1">
              <a:lumMod val="20000"/>
              <a:lumOff val="80000"/>
            </a:schemeClr>
          </a:solidFill>
          <a:ln>
            <a:solidFill>
              <a:schemeClr val="tx1"/>
            </a:solidFill>
          </a:ln>
        </p:spPr>
        <p:txBody>
          <a:bodyPr vert="horz" wrap="square" lIns="91440" tIns="45720" rIns="91440" bIns="45720" numCol="1" anchor="ctr" anchorCtr="0" compatLnSpc="1">
            <a:prstTxWarp prst="textNoShape">
              <a:avLst/>
            </a:prstTxWarp>
          </a:bodyPr>
          <a:lstStyle/>
          <a:p>
            <a:pPr algn="ctr"/>
            <a:r>
              <a:rPr lang="it-IT" sz="2000" b="1" dirty="0"/>
              <a:t>Non superiore a </a:t>
            </a:r>
            <a:r>
              <a:rPr lang="it-IT" sz="2000" b="1" dirty="0" smtClean="0"/>
              <a:t>€ 2.500 </a:t>
            </a:r>
            <a:r>
              <a:rPr lang="it-IT" sz="2000" b="1" dirty="0"/>
              <a:t>per le altre imprese</a:t>
            </a:r>
          </a:p>
        </p:txBody>
      </p:sp>
      <p:sp>
        <p:nvSpPr>
          <p:cNvPr id="16" name="Rettangolo 15"/>
          <p:cNvSpPr/>
          <p:nvPr/>
        </p:nvSpPr>
        <p:spPr>
          <a:xfrm>
            <a:off x="5706550" y="2924944"/>
            <a:ext cx="2555776" cy="1224136"/>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000" dirty="0"/>
              <a:t>Quando il diritto alla riscossione del credito è prescritto</a:t>
            </a:r>
          </a:p>
        </p:txBody>
      </p:sp>
      <p:cxnSp>
        <p:nvCxnSpPr>
          <p:cNvPr id="18" name="Connettore 2 17"/>
          <p:cNvCxnSpPr>
            <a:stCxn id="2" idx="2"/>
            <a:endCxn id="4" idx="0"/>
          </p:cNvCxnSpPr>
          <p:nvPr/>
        </p:nvCxnSpPr>
        <p:spPr>
          <a:xfrm>
            <a:off x="2414484" y="2708920"/>
            <a:ext cx="10468" cy="311839"/>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20" name="Connettore 2 19"/>
          <p:cNvCxnSpPr>
            <a:stCxn id="2" idx="2"/>
            <a:endCxn id="16" idx="0"/>
          </p:cNvCxnSpPr>
          <p:nvPr/>
        </p:nvCxnSpPr>
        <p:spPr>
          <a:xfrm>
            <a:off x="2414484" y="2708920"/>
            <a:ext cx="4569954" cy="216024"/>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22" name="Connettore 2 21"/>
          <p:cNvCxnSpPr>
            <a:stCxn id="4" idx="2"/>
            <a:endCxn id="12" idx="0"/>
          </p:cNvCxnSpPr>
          <p:nvPr/>
        </p:nvCxnSpPr>
        <p:spPr>
          <a:xfrm flipH="1">
            <a:off x="1232926" y="4221088"/>
            <a:ext cx="1192026" cy="75492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24" name="Connettore 2 23"/>
          <p:cNvCxnSpPr>
            <a:stCxn id="4" idx="2"/>
            <a:endCxn id="14" idx="0"/>
          </p:cNvCxnSpPr>
          <p:nvPr/>
        </p:nvCxnSpPr>
        <p:spPr>
          <a:xfrm>
            <a:off x="2424952" y="4221088"/>
            <a:ext cx="1463650" cy="75492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29" name="Rettangolo 28"/>
          <p:cNvSpPr/>
          <p:nvPr/>
        </p:nvSpPr>
        <p:spPr>
          <a:xfrm>
            <a:off x="5562534" y="4976008"/>
            <a:ext cx="3060848" cy="1477328"/>
          </a:xfrm>
          <a:prstGeom prst="rect">
            <a:avLst/>
          </a:prstGeom>
          <a:noFill/>
          <a:ln>
            <a:solidFill>
              <a:schemeClr val="tx1"/>
            </a:solidFill>
          </a:ln>
        </p:spPr>
        <p:txBody>
          <a:bodyPr vert="horz" wrap="square" lIns="91440" tIns="45720" rIns="91440" bIns="45720" numCol="1" anchor="ctr" anchorCtr="0" compatLnSpc="1">
            <a:prstTxWarp prst="textNoShape">
              <a:avLst/>
            </a:prstTxWarp>
          </a:bodyPr>
          <a:lstStyle/>
          <a:p>
            <a:pPr algn="ctr"/>
            <a:r>
              <a:rPr lang="it-IT" sz="2800" b="1" dirty="0" smtClean="0">
                <a:solidFill>
                  <a:srgbClr val="C00000"/>
                </a:solidFill>
              </a:rPr>
              <a:t>Svalutazione = Perdita «fiscale»</a:t>
            </a:r>
            <a:endParaRPr lang="it-IT" sz="2800" b="1" dirty="0">
              <a:solidFill>
                <a:srgbClr val="C00000"/>
              </a:solidFill>
            </a:endParaRPr>
          </a:p>
        </p:txBody>
      </p:sp>
      <p:sp>
        <p:nvSpPr>
          <p:cNvPr id="19"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
        <p:nvSpPr>
          <p:cNvPr id="2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23" name="Segnaposto numero diapositiva 6"/>
          <p:cNvSpPr>
            <a:spLocks noGrp="1"/>
          </p:cNvSpPr>
          <p:nvPr>
            <p:ph type="sldNum" sz="quarter" idx="12"/>
          </p:nvPr>
        </p:nvSpPr>
        <p:spPr>
          <a:xfrm>
            <a:off x="6553200" y="6376243"/>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298475480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egnaposto contenuto 2"/>
          <p:cNvSpPr>
            <a:spLocks noGrp="1"/>
          </p:cNvSpPr>
          <p:nvPr>
            <p:ph idx="1"/>
          </p:nvPr>
        </p:nvSpPr>
        <p:spPr>
          <a:xfrm>
            <a:off x="457200" y="1196752"/>
            <a:ext cx="8229600" cy="4525963"/>
          </a:xfrm>
        </p:spPr>
        <p:txBody>
          <a:bodyPr/>
          <a:lstStyle/>
          <a:p>
            <a:pPr marL="0" indent="0" eaLnBrk="1" hangingPunct="1">
              <a:buNone/>
            </a:pPr>
            <a:r>
              <a:rPr lang="en-GB" sz="2400" dirty="0" smtClean="0"/>
              <a:t>OIC 16 in </a:t>
            </a:r>
            <a:r>
              <a:rPr lang="en-GB" sz="2400" dirty="0" err="1" smtClean="0"/>
              <a:t>consultazione</a:t>
            </a:r>
            <a:r>
              <a:rPr lang="en-GB" sz="2400" dirty="0" smtClean="0"/>
              <a:t> </a:t>
            </a:r>
            <a:r>
              <a:rPr lang="en-GB" sz="2400" dirty="0" err="1" smtClean="0"/>
              <a:t>chiarisce</a:t>
            </a:r>
            <a:r>
              <a:rPr lang="en-GB" sz="2400" dirty="0" smtClean="0"/>
              <a:t> </a:t>
            </a:r>
            <a:r>
              <a:rPr lang="en-GB" sz="2400" dirty="0" err="1" smtClean="0"/>
              <a:t>che</a:t>
            </a:r>
            <a:r>
              <a:rPr lang="en-GB" sz="2400" dirty="0" smtClean="0"/>
              <a:t>:</a:t>
            </a:r>
          </a:p>
          <a:p>
            <a:pPr>
              <a:buFont typeface="Wingdings" pitchFamily="2" charset="2"/>
              <a:buChar char="q"/>
            </a:pPr>
            <a:r>
              <a:rPr lang="it-IT" sz="2000" b="1" dirty="0" smtClean="0"/>
              <a:t>Valore in uso</a:t>
            </a:r>
            <a:r>
              <a:rPr lang="it-IT" sz="2000" dirty="0" smtClean="0"/>
              <a:t>: riferimento alla </a:t>
            </a:r>
            <a:r>
              <a:rPr lang="it-IT" sz="2000" b="1" dirty="0" smtClean="0">
                <a:solidFill>
                  <a:srgbClr val="C00000"/>
                </a:solidFill>
              </a:rPr>
              <a:t>CAPACITÀ DI AMMORTAMENTO </a:t>
            </a:r>
            <a:r>
              <a:rPr lang="it-IT" sz="2000" dirty="0" smtClean="0">
                <a:sym typeface="Wingdings" pitchFamily="2" charset="2"/>
              </a:rPr>
              <a:t> DIFFERENZA TRA RICAVI (A. VALORE PRODUZIONE) E COSTI (B. COSTI DELLA PRODUZIONE) FUTURI ATTESI NON ATTUALIZZATI.</a:t>
            </a:r>
          </a:p>
          <a:p>
            <a:pPr lvl="1">
              <a:buFont typeface="Wingdings" pitchFamily="2" charset="2"/>
              <a:buChar char="§"/>
            </a:pPr>
            <a:r>
              <a:rPr lang="en-GB" sz="2000" dirty="0" err="1"/>
              <a:t>E</a:t>
            </a:r>
            <a:r>
              <a:rPr lang="en-GB" sz="2000" dirty="0" err="1" smtClean="0"/>
              <a:t>siste</a:t>
            </a:r>
            <a:r>
              <a:rPr lang="en-GB" sz="2000" dirty="0" smtClean="0"/>
              <a:t> </a:t>
            </a:r>
            <a:r>
              <a:rPr lang="en-GB" sz="2000" dirty="0" err="1" smtClean="0"/>
              <a:t>capacità</a:t>
            </a:r>
            <a:r>
              <a:rPr lang="en-GB" sz="2000" dirty="0" smtClean="0"/>
              <a:t> di </a:t>
            </a:r>
            <a:r>
              <a:rPr lang="en-GB" sz="2000" dirty="0" err="1" smtClean="0"/>
              <a:t>ammortamento</a:t>
            </a:r>
            <a:r>
              <a:rPr lang="en-GB" sz="2000" dirty="0" smtClean="0"/>
              <a:t> se </a:t>
            </a:r>
            <a:r>
              <a:rPr lang="en-GB" sz="2000" dirty="0" err="1" smtClean="0"/>
              <a:t>i</a:t>
            </a:r>
            <a:r>
              <a:rPr lang="en-GB" sz="2000" dirty="0" smtClean="0"/>
              <a:t> </a:t>
            </a:r>
            <a:r>
              <a:rPr lang="en-GB" sz="2000" dirty="0" err="1" smtClean="0"/>
              <a:t>costi</a:t>
            </a:r>
            <a:r>
              <a:rPr lang="en-GB" sz="2000" dirty="0" smtClean="0"/>
              <a:t> </a:t>
            </a:r>
            <a:r>
              <a:rPr lang="en-GB" sz="2000" dirty="0" err="1" smtClean="0"/>
              <a:t>futuri</a:t>
            </a:r>
            <a:r>
              <a:rPr lang="en-GB" sz="2000" dirty="0" smtClean="0"/>
              <a:t> (</a:t>
            </a:r>
            <a:r>
              <a:rPr lang="en-GB" sz="2000" dirty="0" err="1" smtClean="0"/>
              <a:t>inclusi</a:t>
            </a:r>
            <a:r>
              <a:rPr lang="en-GB" sz="2000" dirty="0" smtClean="0"/>
              <a:t> </a:t>
            </a:r>
            <a:r>
              <a:rPr lang="en-GB" sz="2000" dirty="0" err="1" smtClean="0"/>
              <a:t>gli</a:t>
            </a:r>
            <a:r>
              <a:rPr lang="en-GB" sz="2000" dirty="0" smtClean="0"/>
              <a:t> </a:t>
            </a:r>
            <a:r>
              <a:rPr lang="en-GB" sz="2000" dirty="0" err="1" smtClean="0"/>
              <a:t>ammortamenti</a:t>
            </a:r>
            <a:r>
              <a:rPr lang="en-GB" sz="2000" dirty="0" smtClean="0"/>
              <a:t>) </a:t>
            </a:r>
            <a:r>
              <a:rPr lang="en-GB" sz="2000" dirty="0" err="1" smtClean="0"/>
              <a:t>trovano</a:t>
            </a:r>
            <a:r>
              <a:rPr lang="en-GB" sz="2000" dirty="0" smtClean="0"/>
              <a:t> </a:t>
            </a:r>
            <a:r>
              <a:rPr lang="en-GB" sz="2000" dirty="0" err="1" smtClean="0"/>
              <a:t>negli</a:t>
            </a:r>
            <a:r>
              <a:rPr lang="en-GB" sz="2000" dirty="0" smtClean="0"/>
              <a:t> </a:t>
            </a:r>
            <a:r>
              <a:rPr lang="en-GB" sz="2000" dirty="0" err="1" smtClean="0"/>
              <a:t>esercizi</a:t>
            </a:r>
            <a:r>
              <a:rPr lang="en-GB" sz="2000" dirty="0" smtClean="0"/>
              <a:t> </a:t>
            </a:r>
            <a:r>
              <a:rPr lang="en-GB" sz="2000" dirty="0" err="1" smtClean="0"/>
              <a:t>successivi</a:t>
            </a:r>
            <a:r>
              <a:rPr lang="en-GB" sz="2000" dirty="0" smtClean="0"/>
              <a:t> </a:t>
            </a:r>
            <a:r>
              <a:rPr lang="en-GB" sz="2000" dirty="0" err="1" smtClean="0"/>
              <a:t>adeguata</a:t>
            </a:r>
            <a:r>
              <a:rPr lang="en-GB" sz="2000" dirty="0" smtClean="0"/>
              <a:t> </a:t>
            </a:r>
            <a:r>
              <a:rPr lang="en-GB" sz="2000" dirty="0" err="1" smtClean="0"/>
              <a:t>copertura</a:t>
            </a:r>
            <a:r>
              <a:rPr lang="en-GB" sz="2000" dirty="0" smtClean="0"/>
              <a:t> </a:t>
            </a:r>
            <a:r>
              <a:rPr lang="en-GB" sz="2000" dirty="0" err="1" smtClean="0"/>
              <a:t>attraverso</a:t>
            </a:r>
            <a:r>
              <a:rPr lang="en-GB" sz="2000" dirty="0" smtClean="0"/>
              <a:t> </a:t>
            </a:r>
            <a:r>
              <a:rPr lang="en-GB" sz="2000" dirty="0" err="1" smtClean="0"/>
              <a:t>i</a:t>
            </a:r>
            <a:r>
              <a:rPr lang="en-GB" sz="2000" dirty="0" smtClean="0"/>
              <a:t> </a:t>
            </a:r>
            <a:r>
              <a:rPr lang="en-GB" sz="2000" dirty="0" err="1" smtClean="0"/>
              <a:t>ricavi</a:t>
            </a:r>
            <a:r>
              <a:rPr lang="en-GB" sz="2000" dirty="0" smtClean="0"/>
              <a:t> </a:t>
            </a:r>
            <a:r>
              <a:rPr lang="en-GB" sz="2000" dirty="0" err="1" smtClean="0"/>
              <a:t>futuri</a:t>
            </a:r>
            <a:r>
              <a:rPr lang="en-GB" sz="2000" dirty="0" smtClean="0"/>
              <a:t> </a:t>
            </a:r>
            <a:r>
              <a:rPr lang="en-GB" sz="2000" dirty="0" err="1" smtClean="0"/>
              <a:t>attesi</a:t>
            </a:r>
            <a:r>
              <a:rPr lang="en-GB" sz="2000" dirty="0" smtClean="0"/>
              <a:t> </a:t>
            </a:r>
            <a:r>
              <a:rPr lang="en-GB" sz="2000" dirty="0" err="1" smtClean="0"/>
              <a:t>correlati</a:t>
            </a:r>
            <a:r>
              <a:rPr lang="en-GB" sz="2000" dirty="0" smtClean="0"/>
              <a:t> al </a:t>
            </a:r>
            <a:r>
              <a:rPr lang="en-GB" sz="2000" dirty="0" err="1" smtClean="0"/>
              <a:t>relativo</a:t>
            </a:r>
            <a:r>
              <a:rPr lang="en-GB" sz="2000" dirty="0" smtClean="0"/>
              <a:t> </a:t>
            </a:r>
            <a:r>
              <a:rPr lang="en-GB" sz="2000" dirty="0" err="1" smtClean="0"/>
              <a:t>utilizzo</a:t>
            </a:r>
            <a:r>
              <a:rPr lang="en-GB" sz="2000" dirty="0" smtClean="0"/>
              <a:t> </a:t>
            </a:r>
            <a:r>
              <a:rPr lang="en-GB" sz="2000" dirty="0" smtClean="0">
                <a:sym typeface="Wingdings" pitchFamily="2" charset="2"/>
              </a:rPr>
              <a:t> EBIT (</a:t>
            </a:r>
            <a:r>
              <a:rPr lang="en-GB" sz="2000" dirty="0" err="1" smtClean="0">
                <a:sym typeface="Wingdings" pitchFamily="2" charset="2"/>
              </a:rPr>
              <a:t>Reddito</a:t>
            </a:r>
            <a:r>
              <a:rPr lang="en-GB" sz="2000" dirty="0" smtClean="0">
                <a:sym typeface="Wingdings" pitchFamily="2" charset="2"/>
              </a:rPr>
              <a:t> </a:t>
            </a:r>
            <a:r>
              <a:rPr lang="en-GB" sz="2000" dirty="0" err="1" smtClean="0">
                <a:sym typeface="Wingdings" pitchFamily="2" charset="2"/>
              </a:rPr>
              <a:t>operativo</a:t>
            </a:r>
            <a:r>
              <a:rPr lang="en-GB" sz="2000" dirty="0" smtClean="0">
                <a:sym typeface="Wingdings" pitchFamily="2" charset="2"/>
              </a:rPr>
              <a:t>);</a:t>
            </a:r>
          </a:p>
          <a:p>
            <a:pPr lvl="1">
              <a:buFont typeface="Wingdings" pitchFamily="2" charset="2"/>
              <a:buChar char="§"/>
            </a:pPr>
            <a:r>
              <a:rPr lang="en-GB" sz="2000" dirty="0">
                <a:sym typeface="Wingdings" pitchFamily="2" charset="2"/>
              </a:rPr>
              <a:t>n</a:t>
            </a:r>
            <a:r>
              <a:rPr lang="en-GB" sz="2000" dirty="0" smtClean="0">
                <a:sym typeface="Wingdings" pitchFamily="2" charset="2"/>
              </a:rPr>
              <a:t>on </a:t>
            </a:r>
            <a:r>
              <a:rPr lang="en-GB" sz="2000" dirty="0" err="1" smtClean="0">
                <a:sym typeface="Wingdings" pitchFamily="2" charset="2"/>
              </a:rPr>
              <a:t>devono</a:t>
            </a:r>
            <a:r>
              <a:rPr lang="en-GB" sz="2000" dirty="0" smtClean="0">
                <a:sym typeface="Wingdings" pitchFamily="2" charset="2"/>
              </a:rPr>
              <a:t> </a:t>
            </a:r>
            <a:r>
              <a:rPr lang="en-GB" sz="2000" dirty="0" err="1" smtClean="0">
                <a:sym typeface="Wingdings" pitchFamily="2" charset="2"/>
              </a:rPr>
              <a:t>essere</a:t>
            </a:r>
            <a:r>
              <a:rPr lang="en-GB" sz="2000" dirty="0" smtClean="0">
                <a:sym typeface="Wingdings" pitchFamily="2" charset="2"/>
              </a:rPr>
              <a:t> </a:t>
            </a:r>
            <a:r>
              <a:rPr lang="en-GB" sz="2000" dirty="0" err="1" smtClean="0">
                <a:sym typeface="Wingdings" pitchFamily="2" charset="2"/>
              </a:rPr>
              <a:t>considerati</a:t>
            </a:r>
            <a:r>
              <a:rPr lang="en-GB" sz="2000" dirty="0" smtClean="0">
                <a:sym typeface="Wingdings" pitchFamily="2" charset="2"/>
              </a:rPr>
              <a:t> </a:t>
            </a:r>
            <a:r>
              <a:rPr lang="en-GB" sz="2000" dirty="0" err="1" smtClean="0">
                <a:sym typeface="Wingdings" pitchFamily="2" charset="2"/>
              </a:rPr>
              <a:t>futuri</a:t>
            </a:r>
            <a:r>
              <a:rPr lang="en-GB" sz="2000" dirty="0" smtClean="0">
                <a:sym typeface="Wingdings" pitchFamily="2" charset="2"/>
              </a:rPr>
              <a:t> </a:t>
            </a:r>
            <a:r>
              <a:rPr lang="en-GB" sz="2000" dirty="0" err="1" smtClean="0">
                <a:sym typeface="Wingdings" pitchFamily="2" charset="2"/>
              </a:rPr>
              <a:t>investimenti</a:t>
            </a:r>
            <a:r>
              <a:rPr lang="en-GB" sz="2000" dirty="0" smtClean="0">
                <a:sym typeface="Wingdings" pitchFamily="2" charset="2"/>
              </a:rPr>
              <a:t> </a:t>
            </a:r>
            <a:r>
              <a:rPr lang="en-GB" sz="2000" dirty="0" err="1" smtClean="0">
                <a:sym typeface="Wingdings" pitchFamily="2" charset="2"/>
              </a:rPr>
              <a:t>incrementativi</a:t>
            </a:r>
            <a:r>
              <a:rPr lang="en-GB" sz="2000" dirty="0" smtClean="0">
                <a:sym typeface="Wingdings" pitchFamily="2" charset="2"/>
              </a:rPr>
              <a:t>.</a:t>
            </a:r>
            <a:endParaRPr lang="en-GB" sz="2000" dirty="0" smtClean="0"/>
          </a:p>
          <a:p>
            <a:pPr>
              <a:buFont typeface="Wingdings" pitchFamily="2" charset="2"/>
              <a:buChar char="q"/>
            </a:pPr>
            <a:r>
              <a:rPr lang="en-GB" sz="2000" dirty="0" smtClean="0"/>
              <a:t>È </a:t>
            </a:r>
            <a:r>
              <a:rPr lang="en-GB" sz="2000" dirty="0" err="1" smtClean="0"/>
              <a:t>ammesso</a:t>
            </a:r>
            <a:r>
              <a:rPr lang="en-GB" sz="2000" dirty="0" smtClean="0"/>
              <a:t> </a:t>
            </a:r>
            <a:r>
              <a:rPr lang="en-GB" sz="2000" dirty="0" err="1" smtClean="0"/>
              <a:t>l’utilizzo</a:t>
            </a:r>
            <a:r>
              <a:rPr lang="en-GB" sz="2000" dirty="0" smtClean="0"/>
              <a:t> di </a:t>
            </a:r>
            <a:r>
              <a:rPr lang="en-GB" sz="2000" dirty="0" err="1" smtClean="0"/>
              <a:t>altre</a:t>
            </a:r>
            <a:r>
              <a:rPr lang="en-GB" sz="2000" dirty="0" smtClean="0"/>
              <a:t> </a:t>
            </a:r>
            <a:r>
              <a:rPr lang="en-GB" sz="2000" dirty="0" err="1" smtClean="0"/>
              <a:t>tecniche</a:t>
            </a:r>
            <a:r>
              <a:rPr lang="en-GB" sz="2000" dirty="0" smtClean="0"/>
              <a:t> (</a:t>
            </a:r>
            <a:r>
              <a:rPr lang="en-GB" sz="2000" dirty="0" err="1" smtClean="0"/>
              <a:t>es</a:t>
            </a:r>
            <a:r>
              <a:rPr lang="en-GB" sz="2000" dirty="0" smtClean="0"/>
              <a:t>.: </a:t>
            </a:r>
            <a:r>
              <a:rPr lang="en-GB" sz="2000" dirty="0" err="1" smtClean="0"/>
              <a:t>attualizzazione</a:t>
            </a:r>
            <a:r>
              <a:rPr lang="en-GB" sz="2000" dirty="0" smtClean="0"/>
              <a:t> </a:t>
            </a:r>
            <a:r>
              <a:rPr lang="en-GB" sz="2000" dirty="0" err="1" smtClean="0"/>
              <a:t>flussi</a:t>
            </a:r>
            <a:r>
              <a:rPr lang="en-GB" sz="2000" dirty="0" smtClean="0"/>
              <a:t> di </a:t>
            </a:r>
            <a:r>
              <a:rPr lang="en-GB" sz="2000" dirty="0" err="1" smtClean="0"/>
              <a:t>cassa</a:t>
            </a:r>
            <a:r>
              <a:rPr lang="en-GB" sz="2000" dirty="0" smtClean="0"/>
              <a:t> </a:t>
            </a:r>
            <a:r>
              <a:rPr lang="en-GB" sz="2000" dirty="0" err="1" smtClean="0"/>
              <a:t>futuri</a:t>
            </a:r>
            <a:r>
              <a:rPr lang="en-GB" sz="2000" dirty="0" smtClean="0"/>
              <a:t>).</a:t>
            </a:r>
          </a:p>
          <a:p>
            <a:pPr>
              <a:buFont typeface="Wingdings" pitchFamily="2" charset="2"/>
              <a:buChar char="q"/>
            </a:pPr>
            <a:r>
              <a:rPr lang="en-GB" sz="2000" dirty="0" err="1" smtClean="0"/>
              <a:t>Aziende</a:t>
            </a:r>
            <a:r>
              <a:rPr lang="en-GB" sz="2000" dirty="0" smtClean="0"/>
              <a:t> di </a:t>
            </a:r>
            <a:r>
              <a:rPr lang="en-GB" sz="2000" dirty="0" err="1" smtClean="0"/>
              <a:t>piccole</a:t>
            </a:r>
            <a:r>
              <a:rPr lang="en-GB" sz="2000" dirty="0" smtClean="0"/>
              <a:t> </a:t>
            </a:r>
            <a:r>
              <a:rPr lang="en-GB" sz="2000" dirty="0" err="1" smtClean="0"/>
              <a:t>dimensioni</a:t>
            </a:r>
            <a:r>
              <a:rPr lang="en-GB" sz="2000" dirty="0" smtClean="0"/>
              <a:t> </a:t>
            </a:r>
            <a:r>
              <a:rPr lang="en-GB" sz="2000" dirty="0" smtClean="0">
                <a:sym typeface="Wingdings" pitchFamily="2" charset="2"/>
              </a:rPr>
              <a:t> la </a:t>
            </a:r>
            <a:r>
              <a:rPr lang="en-GB" sz="2000" dirty="0" err="1" smtClean="0">
                <a:sym typeface="Wingdings" pitchFamily="2" charset="2"/>
              </a:rPr>
              <a:t>verifica</a:t>
            </a:r>
            <a:r>
              <a:rPr lang="en-GB" sz="2000" dirty="0" smtClean="0">
                <a:sym typeface="Wingdings" pitchFamily="2" charset="2"/>
              </a:rPr>
              <a:t> </a:t>
            </a:r>
            <a:r>
              <a:rPr lang="en-GB" sz="2000" dirty="0" err="1" smtClean="0">
                <a:sym typeface="Wingdings" pitchFamily="2" charset="2"/>
              </a:rPr>
              <a:t>può</a:t>
            </a:r>
            <a:r>
              <a:rPr lang="en-GB" sz="2000" dirty="0" smtClean="0">
                <a:sym typeface="Wingdings" pitchFamily="2" charset="2"/>
              </a:rPr>
              <a:t> </a:t>
            </a:r>
            <a:r>
              <a:rPr lang="en-GB" sz="2000" dirty="0" err="1" smtClean="0">
                <a:sym typeface="Wingdings" pitchFamily="2" charset="2"/>
              </a:rPr>
              <a:t>essere</a:t>
            </a:r>
            <a:r>
              <a:rPr lang="en-GB" sz="2000" dirty="0" smtClean="0">
                <a:sym typeface="Wingdings" pitchFamily="2" charset="2"/>
              </a:rPr>
              <a:t> </a:t>
            </a:r>
            <a:r>
              <a:rPr lang="en-GB" sz="2000" dirty="0" err="1" smtClean="0">
                <a:sym typeface="Wingdings" pitchFamily="2" charset="2"/>
              </a:rPr>
              <a:t>effettuata</a:t>
            </a:r>
            <a:r>
              <a:rPr lang="en-GB" sz="2000" dirty="0" smtClean="0">
                <a:sym typeface="Wingdings" pitchFamily="2" charset="2"/>
              </a:rPr>
              <a:t> a </a:t>
            </a:r>
            <a:r>
              <a:rPr lang="en-GB" sz="2000" dirty="0" err="1" smtClean="0">
                <a:sym typeface="Wingdings" pitchFamily="2" charset="2"/>
              </a:rPr>
              <a:t>livello</a:t>
            </a:r>
            <a:r>
              <a:rPr lang="en-GB" sz="2000" dirty="0" smtClean="0">
                <a:sym typeface="Wingdings" pitchFamily="2" charset="2"/>
              </a:rPr>
              <a:t> di </a:t>
            </a:r>
            <a:r>
              <a:rPr lang="en-GB" sz="2000" dirty="0" err="1" smtClean="0">
                <a:sym typeface="Wingdings" pitchFamily="2" charset="2"/>
              </a:rPr>
              <a:t>intera</a:t>
            </a:r>
            <a:r>
              <a:rPr lang="en-GB" sz="2000" dirty="0" smtClean="0">
                <a:sym typeface="Wingdings" pitchFamily="2" charset="2"/>
              </a:rPr>
              <a:t> </a:t>
            </a:r>
            <a:r>
              <a:rPr lang="en-GB" sz="2000" dirty="0" err="1" smtClean="0">
                <a:sym typeface="Wingdings" pitchFamily="2" charset="2"/>
              </a:rPr>
              <a:t>società</a:t>
            </a:r>
            <a:r>
              <a:rPr lang="en-GB" sz="2000" dirty="0" smtClean="0">
                <a:sym typeface="Wingdings" pitchFamily="2" charset="2"/>
              </a:rPr>
              <a:t>.</a:t>
            </a:r>
            <a:endParaRPr lang="en-GB" sz="2000" dirty="0" smtClean="0"/>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8" name="Text Box 1027"/>
          <p:cNvSpPr txBox="1">
            <a:spLocks noChangeArrowheads="1"/>
          </p:cNvSpPr>
          <p:nvPr/>
        </p:nvSpPr>
        <p:spPr bwMode="auto">
          <a:xfrm>
            <a:off x="0" y="617538"/>
            <a:ext cx="9067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GB" dirty="0" smtClean="0">
                <a:solidFill>
                  <a:srgbClr val="364D47"/>
                </a:solidFill>
              </a:rPr>
              <a:t>OIC </a:t>
            </a:r>
            <a:r>
              <a:rPr lang="en-GB" dirty="0">
                <a:solidFill>
                  <a:srgbClr val="364D47"/>
                </a:solidFill>
              </a:rPr>
              <a:t>16 – PERDITA DUREVOLE DI VALORE</a:t>
            </a:r>
            <a:endParaRPr lang="it-IT" dirty="0">
              <a:solidFill>
                <a:srgbClr val="364D47"/>
              </a:solidFill>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150</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2269171302"/>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title"/>
          </p:nvPr>
        </p:nvSpPr>
        <p:spPr>
          <a:xfrm>
            <a:off x="679549" y="692696"/>
            <a:ext cx="7772400" cy="482600"/>
          </a:xfrm>
        </p:spPr>
        <p:txBody>
          <a:bodyPr/>
          <a:lstStyle/>
          <a:p>
            <a:pPr eaLnBrk="1" hangingPunct="1"/>
            <a:r>
              <a:rPr lang="en-GB" sz="2400" dirty="0" smtClean="0">
                <a:solidFill>
                  <a:srgbClr val="364D47"/>
                </a:solidFill>
                <a:latin typeface="Arial" charset="0"/>
              </a:rPr>
              <a:t>CHIARIMENTI </a:t>
            </a:r>
            <a:r>
              <a:rPr lang="en-GB" sz="2400" dirty="0">
                <a:solidFill>
                  <a:srgbClr val="364D47"/>
                </a:solidFill>
                <a:latin typeface="Arial" charset="0"/>
              </a:rPr>
              <a:t>SULL’AMMORTAMENTO</a:t>
            </a:r>
          </a:p>
        </p:txBody>
      </p:sp>
      <p:sp>
        <p:nvSpPr>
          <p:cNvPr id="18435" name="Segnaposto contenuto 2"/>
          <p:cNvSpPr>
            <a:spLocks noGrp="1"/>
          </p:cNvSpPr>
          <p:nvPr>
            <p:ph idx="1"/>
          </p:nvPr>
        </p:nvSpPr>
        <p:spPr>
          <a:xfrm>
            <a:off x="179512" y="1600200"/>
            <a:ext cx="8712968" cy="4525963"/>
          </a:xfrm>
        </p:spPr>
        <p:txBody>
          <a:bodyPr/>
          <a:lstStyle/>
          <a:p>
            <a:pPr marL="0" indent="0" eaLnBrk="1" hangingPunct="1">
              <a:buNone/>
            </a:pPr>
            <a:r>
              <a:rPr lang="en-GB" dirty="0" smtClean="0"/>
              <a:t>OIC 16 in </a:t>
            </a:r>
            <a:r>
              <a:rPr lang="en-GB" dirty="0" err="1" smtClean="0"/>
              <a:t>consultazione</a:t>
            </a:r>
            <a:r>
              <a:rPr lang="en-GB" dirty="0" smtClean="0"/>
              <a:t>:</a:t>
            </a:r>
          </a:p>
          <a:p>
            <a:pPr lvl="1" eaLnBrk="1" hangingPunct="1">
              <a:buFont typeface="Wingdings" pitchFamily="2" charset="2"/>
              <a:buChar char="q"/>
            </a:pPr>
            <a:r>
              <a:rPr lang="en-GB" dirty="0" smtClean="0">
                <a:solidFill>
                  <a:srgbClr val="C00000"/>
                </a:solidFill>
              </a:rPr>
              <a:t> No</a:t>
            </a:r>
            <a:r>
              <a:rPr lang="en-GB" dirty="0" smtClean="0"/>
              <a:t> </a:t>
            </a:r>
            <a:r>
              <a:rPr lang="en-GB" dirty="0" err="1" smtClean="0"/>
              <a:t>Ammortamento</a:t>
            </a:r>
            <a:r>
              <a:rPr lang="en-GB" dirty="0" smtClean="0"/>
              <a:t> se:</a:t>
            </a:r>
          </a:p>
          <a:p>
            <a:pPr lvl="2">
              <a:buFont typeface="Wingdings" pitchFamily="2" charset="2"/>
              <a:buChar char="§"/>
            </a:pPr>
            <a:r>
              <a:rPr lang="en-GB" dirty="0" err="1"/>
              <a:t>v</a:t>
            </a:r>
            <a:r>
              <a:rPr lang="en-GB" dirty="0" err="1" smtClean="0"/>
              <a:t>alore</a:t>
            </a:r>
            <a:r>
              <a:rPr lang="en-GB" dirty="0" smtClean="0"/>
              <a:t> </a:t>
            </a:r>
            <a:r>
              <a:rPr lang="en-GB" dirty="0" err="1" smtClean="0"/>
              <a:t>residuo</a:t>
            </a:r>
            <a:r>
              <a:rPr lang="en-GB" dirty="0" smtClean="0"/>
              <a:t> </a:t>
            </a:r>
            <a:r>
              <a:rPr lang="en-GB" dirty="0" err="1" smtClean="0"/>
              <a:t>stimato</a:t>
            </a:r>
            <a:r>
              <a:rPr lang="en-GB" dirty="0" smtClean="0"/>
              <a:t> ≥ </a:t>
            </a:r>
            <a:r>
              <a:rPr lang="en-GB" dirty="0" err="1"/>
              <a:t>v</a:t>
            </a:r>
            <a:r>
              <a:rPr lang="en-GB" dirty="0" err="1" smtClean="0"/>
              <a:t>alore</a:t>
            </a:r>
            <a:r>
              <a:rPr lang="en-GB" dirty="0" smtClean="0"/>
              <a:t> </a:t>
            </a:r>
            <a:r>
              <a:rPr lang="en-GB" dirty="0" err="1" smtClean="0"/>
              <a:t>netto</a:t>
            </a:r>
            <a:r>
              <a:rPr lang="en-GB" dirty="0" smtClean="0"/>
              <a:t> </a:t>
            </a:r>
            <a:r>
              <a:rPr lang="en-GB" dirty="0" err="1" smtClean="0"/>
              <a:t>contabile</a:t>
            </a:r>
            <a:endParaRPr lang="en-GB" dirty="0" smtClean="0"/>
          </a:p>
          <a:p>
            <a:pPr lvl="2" eaLnBrk="1" hangingPunct="1"/>
            <a:endParaRPr lang="en-GB" dirty="0"/>
          </a:p>
          <a:p>
            <a:pPr marL="914400" lvl="2" indent="0" eaLnBrk="1" hangingPunct="1">
              <a:buNone/>
            </a:pPr>
            <a:endParaRPr lang="en-GB" dirty="0" smtClean="0"/>
          </a:p>
          <a:p>
            <a:pPr marL="914400" lvl="2" indent="0" eaLnBrk="1" hangingPunct="1">
              <a:buNone/>
            </a:pPr>
            <a:endParaRPr lang="en-GB" dirty="0"/>
          </a:p>
          <a:p>
            <a:pPr marL="914400" lvl="2" indent="0" eaLnBrk="1" hangingPunct="1">
              <a:buNone/>
            </a:pPr>
            <a:endParaRPr lang="en-GB" dirty="0" smtClean="0"/>
          </a:p>
          <a:p>
            <a:pPr marL="914400" lvl="2" indent="0" eaLnBrk="1" hangingPunct="1">
              <a:buNone/>
            </a:pPr>
            <a:endParaRPr lang="en-GB" dirty="0" smtClean="0"/>
          </a:p>
          <a:p>
            <a:pPr lvl="1" eaLnBrk="1" hangingPunct="1"/>
            <a:endParaRPr lang="en-GB" dirty="0" smtClean="0">
              <a:solidFill>
                <a:srgbClr val="FF0000"/>
              </a:solidFill>
            </a:endParaRPr>
          </a:p>
          <a:p>
            <a:pPr marL="892175" lvl="1" indent="-434975" eaLnBrk="1" hangingPunct="1">
              <a:buFont typeface="Wingdings" pitchFamily="2" charset="2"/>
              <a:buChar char="q"/>
            </a:pPr>
            <a:r>
              <a:rPr lang="en-GB" dirty="0" smtClean="0">
                <a:solidFill>
                  <a:srgbClr val="C00000"/>
                </a:solidFill>
              </a:rPr>
              <a:t>Si</a:t>
            </a:r>
            <a:r>
              <a:rPr lang="en-GB" dirty="0" smtClean="0"/>
              <a:t> </a:t>
            </a:r>
            <a:r>
              <a:rPr lang="en-GB" dirty="0" err="1" smtClean="0"/>
              <a:t>Ammortamento</a:t>
            </a:r>
            <a:r>
              <a:rPr lang="en-GB" dirty="0" smtClean="0"/>
              <a:t> sui </a:t>
            </a:r>
            <a:r>
              <a:rPr lang="en-GB" dirty="0" err="1" smtClean="0"/>
              <a:t>cespiti</a:t>
            </a:r>
            <a:r>
              <a:rPr lang="en-GB" dirty="0" smtClean="0"/>
              <a:t> </a:t>
            </a:r>
            <a:r>
              <a:rPr lang="en-GB" dirty="0" err="1"/>
              <a:t>t</a:t>
            </a:r>
            <a:r>
              <a:rPr lang="en-GB" dirty="0" err="1" smtClean="0"/>
              <a:t>emporaneamente</a:t>
            </a:r>
            <a:r>
              <a:rPr lang="en-GB" dirty="0" smtClean="0"/>
              <a:t> non </a:t>
            </a:r>
            <a:r>
              <a:rPr lang="en-GB" dirty="0" err="1" smtClean="0"/>
              <a:t>utilizzati</a:t>
            </a:r>
            <a:endParaRPr lang="en-GB" dirty="0" smtClean="0"/>
          </a:p>
          <a:p>
            <a:pPr lvl="1" eaLnBrk="1" hangingPunct="1"/>
            <a:endParaRPr lang="en-GB" dirty="0" smtClean="0"/>
          </a:p>
        </p:txBody>
      </p:sp>
      <p:sp>
        <p:nvSpPr>
          <p:cNvPr id="2" name="CasellaDiTesto 1"/>
          <p:cNvSpPr txBox="1"/>
          <p:nvPr/>
        </p:nvSpPr>
        <p:spPr bwMode="auto">
          <a:xfrm>
            <a:off x="755576" y="3707393"/>
            <a:ext cx="1728192" cy="369332"/>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Lst>
        </p:spPr>
        <p:txBody>
          <a:bodyPr wrap="square" rtlCol="0" anchor="ctr">
            <a:spAutoFit/>
          </a:bodyPr>
          <a:lstStyle>
            <a:defPPr>
              <a:defRPr lang="it-IT"/>
            </a:defPPr>
            <a:lvl1pPr algn="ctr" eaLnBrk="1" hangingPunct="1">
              <a:spcBef>
                <a:spcPct val="50000"/>
              </a:spcBef>
              <a:defRPr sz="1800" b="1">
                <a:solidFill>
                  <a:srgbClr val="262626"/>
                </a:solidFill>
              </a:defRPr>
            </a:lvl1pPr>
          </a:lstStyle>
          <a:p>
            <a:r>
              <a:rPr lang="it-IT" dirty="0" smtClean="0"/>
              <a:t>Fabbricato</a:t>
            </a:r>
            <a:endParaRPr lang="it-IT" dirty="0"/>
          </a:p>
        </p:txBody>
      </p:sp>
      <p:sp>
        <p:nvSpPr>
          <p:cNvPr id="9" name="CasellaDiTesto 8"/>
          <p:cNvSpPr txBox="1"/>
          <p:nvPr/>
        </p:nvSpPr>
        <p:spPr bwMode="auto">
          <a:xfrm>
            <a:off x="3062015" y="3568894"/>
            <a:ext cx="2304306" cy="646331"/>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sz="1800" b="1" dirty="0" smtClean="0">
                <a:solidFill>
                  <a:srgbClr val="262626"/>
                </a:solidFill>
              </a:rPr>
              <a:t>Valore residuo:   120.000 Euro</a:t>
            </a:r>
            <a:endParaRPr lang="it-IT" sz="1800" b="1" dirty="0">
              <a:solidFill>
                <a:srgbClr val="262626"/>
              </a:solidFill>
            </a:endParaRPr>
          </a:p>
        </p:txBody>
      </p:sp>
      <p:sp>
        <p:nvSpPr>
          <p:cNvPr id="10" name="CasellaDiTesto 9"/>
          <p:cNvSpPr txBox="1"/>
          <p:nvPr/>
        </p:nvSpPr>
        <p:spPr bwMode="auto">
          <a:xfrm>
            <a:off x="5796136" y="3571734"/>
            <a:ext cx="2304306" cy="646331"/>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sz="1800" b="1" dirty="0" smtClean="0">
                <a:solidFill>
                  <a:srgbClr val="262626"/>
                </a:solidFill>
              </a:rPr>
              <a:t>Valore contabile:   50.000 Euro</a:t>
            </a:r>
            <a:endParaRPr lang="it-IT" sz="1800" b="1" dirty="0">
              <a:solidFill>
                <a:srgbClr val="262626"/>
              </a:solidFill>
            </a:endParaRPr>
          </a:p>
        </p:txBody>
      </p:sp>
      <p:cxnSp>
        <p:nvCxnSpPr>
          <p:cNvPr id="5" name="Connettore 2 4"/>
          <p:cNvCxnSpPr>
            <a:stCxn id="2" idx="3"/>
            <a:endCxn id="9" idx="1"/>
          </p:cNvCxnSpPr>
          <p:nvPr/>
        </p:nvCxnSpPr>
        <p:spPr>
          <a:xfrm>
            <a:off x="2483768" y="3892059"/>
            <a:ext cx="578247" cy="1"/>
          </a:xfrm>
          <a:prstGeom prst="straightConnector1">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Connettore 2 7"/>
          <p:cNvCxnSpPr>
            <a:stCxn id="9" idx="3"/>
            <a:endCxn id="10" idx="1"/>
          </p:cNvCxnSpPr>
          <p:nvPr/>
        </p:nvCxnSpPr>
        <p:spPr>
          <a:xfrm>
            <a:off x="5366321" y="3892060"/>
            <a:ext cx="429815" cy="2840"/>
          </a:xfrm>
          <a:prstGeom prst="straightConnector1">
            <a:avLst/>
          </a:prstGeom>
          <a:ln>
            <a:solidFill>
              <a:schemeClr val="tx2"/>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12"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151</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78968470"/>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egnaposto contenuto 2"/>
          <p:cNvSpPr>
            <a:spLocks noGrp="1"/>
          </p:cNvSpPr>
          <p:nvPr>
            <p:ph idx="1"/>
          </p:nvPr>
        </p:nvSpPr>
        <p:spPr/>
        <p:txBody>
          <a:bodyPr/>
          <a:lstStyle/>
          <a:p>
            <a:pPr eaLnBrk="1" hangingPunct="1">
              <a:buFont typeface="Wingdings" pitchFamily="2" charset="2"/>
              <a:buChar char="q"/>
            </a:pPr>
            <a:r>
              <a:rPr lang="en-GB" sz="2800" b="1" dirty="0" smtClean="0"/>
              <a:t>OIC 16 </a:t>
            </a:r>
            <a:r>
              <a:rPr lang="en-GB" sz="2800" b="1" dirty="0" err="1" smtClean="0"/>
              <a:t>attuale</a:t>
            </a:r>
            <a:r>
              <a:rPr lang="en-GB" sz="2800" dirty="0" smtClean="0"/>
              <a:t>:</a:t>
            </a:r>
          </a:p>
          <a:p>
            <a:pPr lvl="1" eaLnBrk="1" hangingPunct="1">
              <a:buFont typeface="Wingdings" pitchFamily="2" charset="2"/>
              <a:buChar char="§"/>
            </a:pPr>
            <a:r>
              <a:rPr lang="en-GB" sz="2400" dirty="0"/>
              <a:t>n</a:t>
            </a:r>
            <a:r>
              <a:rPr lang="en-GB" sz="2400" dirty="0" smtClean="0"/>
              <a:t>o </a:t>
            </a:r>
            <a:r>
              <a:rPr lang="en-GB" sz="2400" dirty="0" err="1" smtClean="0"/>
              <a:t>scorporo</a:t>
            </a:r>
            <a:r>
              <a:rPr lang="en-GB" sz="2400" dirty="0" smtClean="0"/>
              <a:t> del </a:t>
            </a:r>
            <a:r>
              <a:rPr lang="en-GB" sz="2400" dirty="0" err="1" smtClean="0"/>
              <a:t>terreno</a:t>
            </a:r>
            <a:r>
              <a:rPr lang="en-GB" sz="2400" dirty="0" smtClean="0"/>
              <a:t> dal </a:t>
            </a:r>
            <a:r>
              <a:rPr lang="en-GB" sz="2400" dirty="0" err="1" smtClean="0"/>
              <a:t>fabbricato</a:t>
            </a:r>
            <a:r>
              <a:rPr lang="en-GB" sz="2400" dirty="0" smtClean="0"/>
              <a:t> se </a:t>
            </a:r>
            <a:r>
              <a:rPr lang="en-GB" sz="2400" dirty="0" err="1" smtClean="0"/>
              <a:t>valore</a:t>
            </a:r>
            <a:r>
              <a:rPr lang="en-GB" sz="2400" dirty="0" smtClean="0"/>
              <a:t> del </a:t>
            </a:r>
            <a:r>
              <a:rPr lang="en-GB" sz="2400" dirty="0" err="1" smtClean="0"/>
              <a:t>terreno</a:t>
            </a:r>
            <a:r>
              <a:rPr lang="en-GB" sz="2400" dirty="0" smtClean="0"/>
              <a:t> coincide con </a:t>
            </a:r>
            <a:r>
              <a:rPr lang="en-GB" sz="2400" dirty="0" err="1" smtClean="0"/>
              <a:t>il</a:t>
            </a:r>
            <a:r>
              <a:rPr lang="en-GB" sz="2400" dirty="0" smtClean="0"/>
              <a:t> </a:t>
            </a:r>
            <a:r>
              <a:rPr lang="en-GB" sz="2400" dirty="0" err="1" smtClean="0"/>
              <a:t>costo</a:t>
            </a:r>
            <a:r>
              <a:rPr lang="en-GB" sz="2400" dirty="0" smtClean="0"/>
              <a:t> di </a:t>
            </a:r>
            <a:r>
              <a:rPr lang="en-GB" sz="2400" dirty="0" err="1" smtClean="0"/>
              <a:t>ripristino</a:t>
            </a:r>
            <a:r>
              <a:rPr lang="en-GB" sz="2400" dirty="0" smtClean="0"/>
              <a:t>/</a:t>
            </a:r>
            <a:r>
              <a:rPr lang="en-GB" sz="2400" dirty="0" err="1" smtClean="0"/>
              <a:t>bonifica</a:t>
            </a:r>
            <a:r>
              <a:rPr lang="en-GB" sz="2400" dirty="0" smtClean="0"/>
              <a:t> del </a:t>
            </a:r>
            <a:r>
              <a:rPr lang="en-GB" sz="2400" dirty="0" err="1" smtClean="0"/>
              <a:t>sito</a:t>
            </a:r>
            <a:r>
              <a:rPr lang="en-GB" sz="2400" dirty="0" smtClean="0"/>
              <a:t>.</a:t>
            </a:r>
          </a:p>
          <a:p>
            <a:pPr eaLnBrk="1" hangingPunct="1">
              <a:buFont typeface="Wingdings" pitchFamily="2" charset="2"/>
              <a:buChar char="q"/>
            </a:pPr>
            <a:r>
              <a:rPr lang="en-GB" sz="2800" b="1" dirty="0" smtClean="0"/>
              <a:t>OIC 16 in </a:t>
            </a:r>
            <a:r>
              <a:rPr lang="en-GB" sz="2800" b="1" dirty="0" err="1" smtClean="0"/>
              <a:t>consultazione</a:t>
            </a:r>
            <a:r>
              <a:rPr lang="en-GB" sz="2800" dirty="0" smtClean="0"/>
              <a:t>:</a:t>
            </a:r>
          </a:p>
          <a:p>
            <a:pPr lvl="1" eaLnBrk="1" hangingPunct="1">
              <a:buFont typeface="Wingdings" pitchFamily="2" charset="2"/>
              <a:buChar char="§"/>
            </a:pPr>
            <a:r>
              <a:rPr lang="en-GB" sz="2400" dirty="0" err="1"/>
              <a:t>o</a:t>
            </a:r>
            <a:r>
              <a:rPr lang="en-GB" sz="2400" dirty="0" err="1" smtClean="0"/>
              <a:t>bbligo</a:t>
            </a:r>
            <a:r>
              <a:rPr lang="en-GB" sz="2400" dirty="0" smtClean="0"/>
              <a:t> di </a:t>
            </a:r>
            <a:r>
              <a:rPr lang="en-GB" sz="2400" dirty="0" err="1" smtClean="0"/>
              <a:t>scorporare</a:t>
            </a:r>
            <a:r>
              <a:rPr lang="en-GB" sz="2400" dirty="0" smtClean="0"/>
              <a:t> </a:t>
            </a:r>
            <a:r>
              <a:rPr lang="en-GB" sz="2400" dirty="0" err="1" smtClean="0"/>
              <a:t>il</a:t>
            </a:r>
            <a:r>
              <a:rPr lang="en-GB" sz="2400" dirty="0" smtClean="0"/>
              <a:t> </a:t>
            </a:r>
            <a:r>
              <a:rPr lang="en-GB" sz="2400" dirty="0" err="1" smtClean="0"/>
              <a:t>valore</a:t>
            </a:r>
            <a:r>
              <a:rPr lang="en-GB" sz="2400" dirty="0" smtClean="0"/>
              <a:t> del </a:t>
            </a:r>
            <a:r>
              <a:rPr lang="en-GB" sz="2400" dirty="0" err="1" smtClean="0"/>
              <a:t>terreno</a:t>
            </a:r>
            <a:r>
              <a:rPr lang="en-GB" sz="2400" dirty="0" smtClean="0"/>
              <a:t> dal </a:t>
            </a:r>
            <a:r>
              <a:rPr lang="en-GB" sz="2400" dirty="0" err="1" smtClean="0"/>
              <a:t>valore</a:t>
            </a:r>
            <a:r>
              <a:rPr lang="en-GB" sz="2400" dirty="0" smtClean="0"/>
              <a:t> del </a:t>
            </a:r>
            <a:r>
              <a:rPr lang="en-GB" sz="2400" dirty="0" err="1" smtClean="0"/>
              <a:t>fabbricato</a:t>
            </a:r>
            <a:r>
              <a:rPr lang="en-GB" sz="2400" dirty="0" smtClean="0"/>
              <a:t>;</a:t>
            </a:r>
          </a:p>
          <a:p>
            <a:pPr lvl="1" eaLnBrk="1" hangingPunct="1">
              <a:buFont typeface="Wingdings" pitchFamily="2" charset="2"/>
              <a:buChar char="§"/>
            </a:pPr>
            <a:r>
              <a:rPr lang="en-GB" sz="2400" dirty="0" err="1" smtClean="0"/>
              <a:t>eccedenza</a:t>
            </a:r>
            <a:r>
              <a:rPr lang="en-GB" sz="2400" dirty="0" smtClean="0"/>
              <a:t> del </a:t>
            </a:r>
            <a:r>
              <a:rPr lang="en-GB" sz="2400" dirty="0" err="1" smtClean="0"/>
              <a:t>costo</a:t>
            </a:r>
            <a:r>
              <a:rPr lang="en-GB" sz="2400" dirty="0" smtClean="0"/>
              <a:t> di </a:t>
            </a:r>
            <a:r>
              <a:rPr lang="en-GB" sz="2400" dirty="0" err="1" smtClean="0"/>
              <a:t>rimozione</a:t>
            </a:r>
            <a:r>
              <a:rPr lang="en-GB" sz="2400" dirty="0" smtClean="0"/>
              <a:t>/</a:t>
            </a:r>
            <a:r>
              <a:rPr lang="en-GB" sz="2400" dirty="0" err="1" smtClean="0"/>
              <a:t>bonifica</a:t>
            </a:r>
            <a:r>
              <a:rPr lang="en-GB" sz="2400" dirty="0" smtClean="0"/>
              <a:t> </a:t>
            </a:r>
            <a:r>
              <a:rPr lang="en-GB" sz="2400" dirty="0" err="1" smtClean="0"/>
              <a:t>rispetto</a:t>
            </a:r>
            <a:r>
              <a:rPr lang="en-GB" sz="2400" dirty="0" smtClean="0"/>
              <a:t> al </a:t>
            </a:r>
            <a:r>
              <a:rPr lang="en-GB" sz="2400" dirty="0" err="1" smtClean="0"/>
              <a:t>prezzo</a:t>
            </a:r>
            <a:r>
              <a:rPr lang="en-GB" sz="2400" dirty="0" smtClean="0"/>
              <a:t> di </a:t>
            </a:r>
            <a:r>
              <a:rPr lang="en-GB" sz="2400" dirty="0" err="1" smtClean="0"/>
              <a:t>realizzo</a:t>
            </a:r>
            <a:r>
              <a:rPr lang="en-GB" sz="2400" dirty="0" smtClean="0"/>
              <a:t> </a:t>
            </a:r>
            <a:r>
              <a:rPr lang="en-GB" sz="2400" dirty="0" err="1" smtClean="0"/>
              <a:t>stimato</a:t>
            </a:r>
            <a:r>
              <a:rPr lang="en-GB" sz="2400" dirty="0" smtClean="0"/>
              <a:t> al </a:t>
            </a:r>
            <a:r>
              <a:rPr lang="en-GB" sz="2400" dirty="0" err="1" smtClean="0"/>
              <a:t>termine</a:t>
            </a:r>
            <a:r>
              <a:rPr lang="en-GB" sz="2400" dirty="0" smtClean="0"/>
              <a:t> della vita utile </a:t>
            </a:r>
            <a:r>
              <a:rPr lang="en-GB" sz="2400" dirty="0" err="1" smtClean="0"/>
              <a:t>deve</a:t>
            </a:r>
            <a:r>
              <a:rPr lang="en-GB" sz="2400" dirty="0" smtClean="0"/>
              <a:t> </a:t>
            </a:r>
            <a:r>
              <a:rPr lang="en-GB" sz="2400" dirty="0" err="1" smtClean="0"/>
              <a:t>essere</a:t>
            </a:r>
            <a:r>
              <a:rPr lang="en-GB" sz="2400" dirty="0" smtClean="0"/>
              <a:t> </a:t>
            </a:r>
            <a:r>
              <a:rPr lang="en-GB" sz="2400" dirty="0" err="1" smtClean="0"/>
              <a:t>accantonata</a:t>
            </a:r>
            <a:r>
              <a:rPr lang="en-GB" sz="2400" dirty="0" smtClean="0"/>
              <a:t> ad un </a:t>
            </a:r>
            <a:r>
              <a:rPr lang="en-GB" sz="2400" dirty="0" err="1" smtClean="0"/>
              <a:t>fondo</a:t>
            </a:r>
            <a:r>
              <a:rPr lang="en-GB" sz="2400" dirty="0" smtClean="0"/>
              <a:t> </a:t>
            </a:r>
            <a:r>
              <a:rPr lang="en-GB" sz="2400" dirty="0" err="1" smtClean="0"/>
              <a:t>lunga</a:t>
            </a:r>
            <a:r>
              <a:rPr lang="en-GB" sz="2400" dirty="0" smtClean="0"/>
              <a:t> la vita utile del </a:t>
            </a:r>
            <a:r>
              <a:rPr lang="en-GB" sz="2400" dirty="0" err="1" smtClean="0"/>
              <a:t>fabbricato</a:t>
            </a:r>
            <a:r>
              <a:rPr lang="en-GB" sz="2400" dirty="0" smtClean="0"/>
              <a:t>.</a:t>
            </a:r>
          </a:p>
          <a:p>
            <a:pPr lvl="1" eaLnBrk="1" hangingPunct="1"/>
            <a:endParaRPr lang="en-GB" sz="2400" dirty="0" smtClean="0"/>
          </a:p>
        </p:txBody>
      </p:sp>
      <p:sp>
        <p:nvSpPr>
          <p:cNvPr id="7" name="Titolo 1"/>
          <p:cNvSpPr txBox="1">
            <a:spLocks/>
          </p:cNvSpPr>
          <p:nvPr/>
        </p:nvSpPr>
        <p:spPr bwMode="auto">
          <a:xfrm>
            <a:off x="679549" y="692696"/>
            <a:ext cx="7772400" cy="48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GB" sz="2400" dirty="0">
                <a:solidFill>
                  <a:srgbClr val="364D47"/>
                </a:solidFill>
                <a:latin typeface="Arial" charset="0"/>
              </a:rPr>
              <a:t>TERRENO SUL QUALE INSISTE UN FABBRICATO</a:t>
            </a:r>
          </a:p>
        </p:txBody>
      </p:sp>
      <p:sp>
        <p:nvSpPr>
          <p:cNvPr id="8"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152</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1872388572"/>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0" y="611187"/>
            <a:ext cx="9144000" cy="484188"/>
          </a:xfrm>
        </p:spPr>
        <p:txBody>
          <a:bodyPr/>
          <a:lstStyle/>
          <a:p>
            <a:pPr eaLnBrk="1" hangingPunct="1"/>
            <a:r>
              <a:rPr lang="en-GB" sz="2400" dirty="0" smtClean="0">
                <a:solidFill>
                  <a:srgbClr val="364D47"/>
                </a:solidFill>
                <a:latin typeface="Arial" charset="0"/>
              </a:rPr>
              <a:t>IMMOBILIZZAZIONI </a:t>
            </a:r>
            <a:r>
              <a:rPr lang="en-GB" sz="2400" dirty="0">
                <a:solidFill>
                  <a:srgbClr val="364D47"/>
                </a:solidFill>
                <a:latin typeface="Arial" charset="0"/>
              </a:rPr>
              <a:t>DESTINATE ALLA VENDITA</a:t>
            </a:r>
          </a:p>
        </p:txBody>
      </p:sp>
      <p:sp>
        <p:nvSpPr>
          <p:cNvPr id="20483" name="Segnaposto contenuto 2"/>
          <p:cNvSpPr>
            <a:spLocks noGrp="1"/>
          </p:cNvSpPr>
          <p:nvPr>
            <p:ph idx="1"/>
          </p:nvPr>
        </p:nvSpPr>
        <p:spPr/>
        <p:txBody>
          <a:bodyPr/>
          <a:lstStyle/>
          <a:p>
            <a:pPr eaLnBrk="1" hangingPunct="1">
              <a:buFont typeface="Wingdings" pitchFamily="2" charset="2"/>
              <a:buChar char="q"/>
            </a:pPr>
            <a:r>
              <a:rPr lang="en-GB" sz="2800" b="1" dirty="0" smtClean="0"/>
              <a:t>OIC 16 </a:t>
            </a:r>
            <a:r>
              <a:rPr lang="en-GB" sz="2800" b="1" dirty="0" err="1" smtClean="0"/>
              <a:t>attuale</a:t>
            </a:r>
            <a:r>
              <a:rPr lang="en-GB" sz="2800" dirty="0" smtClean="0"/>
              <a:t>:</a:t>
            </a:r>
          </a:p>
          <a:p>
            <a:pPr lvl="1" eaLnBrk="1" hangingPunct="1">
              <a:buFont typeface="Wingdings" pitchFamily="2" charset="2"/>
              <a:buChar char="§"/>
            </a:pPr>
            <a:r>
              <a:rPr lang="en-GB" sz="2400" dirty="0" err="1"/>
              <a:t>c</a:t>
            </a:r>
            <a:r>
              <a:rPr lang="en-GB" sz="2400" dirty="0" err="1" smtClean="0"/>
              <a:t>lassificazione</a:t>
            </a:r>
            <a:r>
              <a:rPr lang="en-GB" sz="2400" dirty="0" smtClean="0"/>
              <a:t> in </a:t>
            </a:r>
            <a:r>
              <a:rPr lang="en-GB" sz="2400" dirty="0" err="1" smtClean="0"/>
              <a:t>un’apposita</a:t>
            </a:r>
            <a:r>
              <a:rPr lang="en-GB" sz="2400" dirty="0" smtClean="0"/>
              <a:t> voce </a:t>
            </a:r>
            <a:r>
              <a:rPr lang="en-GB" sz="2400" dirty="0" err="1" smtClean="0"/>
              <a:t>dell’attivo</a:t>
            </a:r>
            <a:r>
              <a:rPr lang="en-GB" sz="2400" dirty="0" smtClean="0"/>
              <a:t> </a:t>
            </a:r>
            <a:r>
              <a:rPr lang="en-GB" sz="2400" dirty="0" err="1" smtClean="0"/>
              <a:t>circolante</a:t>
            </a:r>
            <a:r>
              <a:rPr lang="en-GB" sz="2400" dirty="0" smtClean="0"/>
              <a:t>.</a:t>
            </a:r>
          </a:p>
          <a:p>
            <a:pPr eaLnBrk="1" hangingPunct="1">
              <a:buFont typeface="Wingdings" pitchFamily="2" charset="2"/>
              <a:buChar char="q"/>
            </a:pPr>
            <a:r>
              <a:rPr lang="en-GB" sz="2800" b="1" dirty="0" smtClean="0"/>
              <a:t>OIC 16 in </a:t>
            </a:r>
            <a:r>
              <a:rPr lang="en-GB" sz="2800" b="1" dirty="0" err="1" smtClean="0"/>
              <a:t>consultazione</a:t>
            </a:r>
            <a:r>
              <a:rPr lang="en-GB" sz="2800" dirty="0" smtClean="0"/>
              <a:t>:</a:t>
            </a:r>
          </a:p>
          <a:p>
            <a:pPr lvl="1" eaLnBrk="1" hangingPunct="1">
              <a:buFont typeface="Wingdings" pitchFamily="2" charset="2"/>
              <a:buChar char="§"/>
            </a:pPr>
            <a:r>
              <a:rPr lang="en-GB" sz="2400" dirty="0" err="1"/>
              <a:t>c</a:t>
            </a:r>
            <a:r>
              <a:rPr lang="en-GB" sz="2400" dirty="0" err="1" smtClean="0"/>
              <a:t>lassificazione</a:t>
            </a:r>
            <a:r>
              <a:rPr lang="en-GB" sz="2400" dirty="0" smtClean="0"/>
              <a:t> come “di cui </a:t>
            </a:r>
            <a:r>
              <a:rPr lang="en-GB" sz="2400" dirty="0" err="1" smtClean="0"/>
              <a:t>destinate</a:t>
            </a:r>
            <a:r>
              <a:rPr lang="en-GB" sz="2400" dirty="0" smtClean="0"/>
              <a:t> </a:t>
            </a:r>
            <a:r>
              <a:rPr lang="en-GB" sz="2400" dirty="0" err="1" smtClean="0"/>
              <a:t>alla</a:t>
            </a:r>
            <a:r>
              <a:rPr lang="en-GB" sz="2400" dirty="0" smtClean="0"/>
              <a:t> </a:t>
            </a:r>
            <a:r>
              <a:rPr lang="en-GB" sz="2400" dirty="0" err="1" smtClean="0"/>
              <a:t>vendita</a:t>
            </a:r>
            <a:r>
              <a:rPr lang="en-GB" sz="2400" dirty="0" smtClean="0"/>
              <a:t>” </a:t>
            </a:r>
            <a:r>
              <a:rPr lang="en-GB" sz="2400" dirty="0" err="1" smtClean="0"/>
              <a:t>nelle</a:t>
            </a:r>
            <a:r>
              <a:rPr lang="en-GB" sz="2400" dirty="0" smtClean="0"/>
              <a:t> </a:t>
            </a:r>
            <a:r>
              <a:rPr lang="en-GB" sz="2400" dirty="0" err="1" smtClean="0"/>
              <a:t>immobilizzazioni</a:t>
            </a:r>
            <a:r>
              <a:rPr lang="en-GB" sz="2400" dirty="0" smtClean="0"/>
              <a:t> </a:t>
            </a:r>
            <a:r>
              <a:rPr lang="en-GB" sz="2400" dirty="0" err="1" smtClean="0"/>
              <a:t>materiali</a:t>
            </a:r>
            <a:r>
              <a:rPr lang="en-GB" sz="2400" dirty="0" smtClean="0"/>
              <a:t> se:</a:t>
            </a:r>
          </a:p>
          <a:p>
            <a:pPr lvl="2" eaLnBrk="1" hangingPunct="1">
              <a:buFont typeface="Arial" pitchFamily="34" charset="0"/>
              <a:buChar char="˗"/>
            </a:pPr>
            <a:r>
              <a:rPr lang="en-GB" sz="2000" dirty="0"/>
              <a:t>d</a:t>
            </a:r>
            <a:r>
              <a:rPr lang="en-GB" sz="2000" dirty="0" smtClean="0"/>
              <a:t>i </a:t>
            </a:r>
            <a:r>
              <a:rPr lang="en-GB" sz="2000" dirty="0" err="1" smtClean="0"/>
              <a:t>importo</a:t>
            </a:r>
            <a:r>
              <a:rPr lang="en-GB" sz="2000" dirty="0" smtClean="0"/>
              <a:t> </a:t>
            </a:r>
            <a:r>
              <a:rPr lang="en-GB" sz="2000" dirty="0" err="1" smtClean="0"/>
              <a:t>rilevante</a:t>
            </a:r>
            <a:r>
              <a:rPr lang="en-GB" sz="2000" dirty="0" smtClean="0"/>
              <a:t>;</a:t>
            </a:r>
          </a:p>
          <a:p>
            <a:pPr lvl="2" eaLnBrk="1" hangingPunct="1">
              <a:buFont typeface="Arial" pitchFamily="34" charset="0"/>
              <a:buChar char="˗"/>
            </a:pPr>
            <a:r>
              <a:rPr lang="en-GB" sz="2000" dirty="0" err="1"/>
              <a:t>v</a:t>
            </a:r>
            <a:r>
              <a:rPr lang="en-GB" sz="2000" dirty="0" err="1" smtClean="0"/>
              <a:t>endibili</a:t>
            </a:r>
            <a:r>
              <a:rPr lang="en-GB" sz="2000" dirty="0" smtClean="0"/>
              <a:t> </a:t>
            </a:r>
            <a:r>
              <a:rPr lang="en-GB" sz="2000" dirty="0" err="1" smtClean="0"/>
              <a:t>alle</a:t>
            </a:r>
            <a:r>
              <a:rPr lang="en-GB" sz="2000" dirty="0" smtClean="0"/>
              <a:t> </a:t>
            </a:r>
            <a:r>
              <a:rPr lang="en-GB" sz="2000" dirty="0" err="1" smtClean="0"/>
              <a:t>condizioni</a:t>
            </a:r>
            <a:r>
              <a:rPr lang="en-GB" sz="2000" dirty="0" smtClean="0"/>
              <a:t> </a:t>
            </a:r>
            <a:r>
              <a:rPr lang="en-GB" sz="2000" dirty="0" err="1" smtClean="0"/>
              <a:t>attuali</a:t>
            </a:r>
            <a:r>
              <a:rPr lang="en-GB" sz="2000" dirty="0" smtClean="0"/>
              <a:t>;</a:t>
            </a:r>
          </a:p>
          <a:p>
            <a:pPr lvl="2" eaLnBrk="1" hangingPunct="1">
              <a:buFont typeface="Arial" pitchFamily="34" charset="0"/>
              <a:buChar char="˗"/>
            </a:pPr>
            <a:r>
              <a:rPr lang="en-GB" sz="2000" dirty="0" err="1"/>
              <a:t>v</a:t>
            </a:r>
            <a:r>
              <a:rPr lang="en-GB" sz="2000" dirty="0" err="1" smtClean="0"/>
              <a:t>endita</a:t>
            </a:r>
            <a:r>
              <a:rPr lang="en-GB" sz="2000" dirty="0" smtClean="0"/>
              <a:t> </a:t>
            </a:r>
            <a:r>
              <a:rPr lang="en-GB" sz="2000" dirty="0" err="1" smtClean="0"/>
              <a:t>altamente</a:t>
            </a:r>
            <a:r>
              <a:rPr lang="en-GB" sz="2000" dirty="0" smtClean="0"/>
              <a:t> </a:t>
            </a:r>
            <a:r>
              <a:rPr lang="en-GB" sz="2000" dirty="0" err="1" smtClean="0"/>
              <a:t>probabile</a:t>
            </a:r>
            <a:r>
              <a:rPr lang="en-GB" sz="2000" dirty="0" smtClean="0"/>
              <a:t>;</a:t>
            </a:r>
          </a:p>
          <a:p>
            <a:pPr lvl="2" eaLnBrk="1" hangingPunct="1">
              <a:buFont typeface="Arial" pitchFamily="34" charset="0"/>
              <a:buChar char="˗"/>
            </a:pPr>
            <a:r>
              <a:rPr lang="en-GB" sz="2000" dirty="0" err="1"/>
              <a:t>v</a:t>
            </a:r>
            <a:r>
              <a:rPr lang="en-GB" sz="2000" dirty="0" err="1" smtClean="0"/>
              <a:t>endita</a:t>
            </a:r>
            <a:r>
              <a:rPr lang="en-GB" sz="2000" dirty="0" smtClean="0"/>
              <a:t> </a:t>
            </a:r>
            <a:r>
              <a:rPr lang="en-GB" sz="2000" dirty="0" err="1" smtClean="0"/>
              <a:t>dovrebbe</a:t>
            </a:r>
            <a:r>
              <a:rPr lang="en-GB" sz="2000" dirty="0" smtClean="0"/>
              <a:t> </a:t>
            </a:r>
            <a:r>
              <a:rPr lang="en-GB" sz="2000" dirty="0" err="1" smtClean="0"/>
              <a:t>concludersi</a:t>
            </a:r>
            <a:r>
              <a:rPr lang="en-GB" sz="2000" dirty="0" smtClean="0"/>
              <a:t> </a:t>
            </a:r>
            <a:r>
              <a:rPr lang="en-GB" sz="2000" dirty="0" err="1" smtClean="0"/>
              <a:t>nel</a:t>
            </a:r>
            <a:r>
              <a:rPr lang="en-GB" sz="2000" dirty="0" smtClean="0"/>
              <a:t> </a:t>
            </a:r>
            <a:r>
              <a:rPr lang="en-GB" sz="2000" dirty="0" err="1" smtClean="0"/>
              <a:t>breve</a:t>
            </a:r>
            <a:r>
              <a:rPr lang="en-GB" sz="2000" dirty="0" smtClean="0"/>
              <a:t> </a:t>
            </a:r>
            <a:r>
              <a:rPr lang="en-GB" sz="2000" dirty="0" err="1" smtClean="0"/>
              <a:t>termine</a:t>
            </a:r>
            <a:r>
              <a:rPr lang="en-GB" sz="2000" dirty="0" smtClean="0"/>
              <a:t>.</a:t>
            </a:r>
          </a:p>
          <a:p>
            <a:pPr marL="914400" lvl="2" indent="0" eaLnBrk="1" hangingPunct="1">
              <a:buNone/>
            </a:pPr>
            <a:endParaRPr lang="en-GB" sz="2000" dirty="0" smtClean="0"/>
          </a:p>
          <a:p>
            <a:pPr marL="0" indent="0" algn="ctr">
              <a:buNone/>
            </a:pPr>
            <a:r>
              <a:rPr lang="it-IT" sz="2000" dirty="0" smtClean="0"/>
              <a:t>I beni </a:t>
            </a:r>
            <a:r>
              <a:rPr lang="it-IT" sz="2000" dirty="0"/>
              <a:t>destinati alla vendita </a:t>
            </a:r>
            <a:r>
              <a:rPr lang="it-IT" sz="2000" u="sng" dirty="0"/>
              <a:t>non </a:t>
            </a:r>
            <a:r>
              <a:rPr lang="it-IT" sz="2000" u="sng" dirty="0" smtClean="0"/>
              <a:t>sono</a:t>
            </a:r>
            <a:r>
              <a:rPr lang="it-IT" sz="2000" dirty="0" smtClean="0"/>
              <a:t> più </a:t>
            </a:r>
            <a:r>
              <a:rPr lang="it-IT" sz="2000" dirty="0"/>
              <a:t>oggetto di ammortamento</a:t>
            </a:r>
            <a:r>
              <a:rPr lang="it-IT" dirty="0"/>
              <a:t>.</a:t>
            </a:r>
            <a:endParaRPr lang="en-GB" sz="6000" dirty="0" smtClean="0"/>
          </a:p>
        </p:txBody>
      </p:sp>
      <p:sp>
        <p:nvSpPr>
          <p:cNvPr id="8"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153</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2114905461"/>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0" y="611187"/>
            <a:ext cx="9144000" cy="484188"/>
          </a:xfrm>
        </p:spPr>
        <p:txBody>
          <a:bodyPr/>
          <a:lstStyle/>
          <a:p>
            <a:pPr eaLnBrk="1" hangingPunct="1"/>
            <a:r>
              <a:rPr lang="en-GB" sz="2400" dirty="0" smtClean="0">
                <a:solidFill>
                  <a:srgbClr val="364D47"/>
                </a:solidFill>
                <a:latin typeface="Arial" charset="0"/>
              </a:rPr>
              <a:t>IMMOBILIZZAZIONI e RIVALUTAZIONE </a:t>
            </a:r>
            <a:endParaRPr lang="en-GB" sz="2400" dirty="0">
              <a:solidFill>
                <a:srgbClr val="364D47"/>
              </a:solidFill>
              <a:latin typeface="Arial" charset="0"/>
            </a:endParaRPr>
          </a:p>
        </p:txBody>
      </p:sp>
      <p:sp>
        <p:nvSpPr>
          <p:cNvPr id="20483" name="Segnaposto contenuto 2"/>
          <p:cNvSpPr>
            <a:spLocks noGrp="1"/>
          </p:cNvSpPr>
          <p:nvPr>
            <p:ph idx="1"/>
          </p:nvPr>
        </p:nvSpPr>
        <p:spPr/>
        <p:txBody>
          <a:bodyPr/>
          <a:lstStyle/>
          <a:p>
            <a:pPr eaLnBrk="1" hangingPunct="1">
              <a:buFont typeface="Wingdings" pitchFamily="2" charset="2"/>
              <a:buChar char="q"/>
            </a:pPr>
            <a:r>
              <a:rPr lang="en-GB" sz="2800" b="1" dirty="0" smtClean="0"/>
              <a:t>OIC 16 </a:t>
            </a:r>
            <a:r>
              <a:rPr lang="en-GB" sz="2800" b="1" dirty="0" err="1" smtClean="0"/>
              <a:t>attuale</a:t>
            </a:r>
            <a:r>
              <a:rPr lang="en-GB" sz="2800" dirty="0" smtClean="0"/>
              <a:t>:</a:t>
            </a:r>
          </a:p>
          <a:p>
            <a:pPr lvl="1" eaLnBrk="1" hangingPunct="1">
              <a:buFont typeface="Wingdings" pitchFamily="2" charset="2"/>
              <a:buChar char="§"/>
            </a:pPr>
            <a:r>
              <a:rPr lang="en-GB" sz="2400" dirty="0" smtClean="0"/>
              <a:t>in </a:t>
            </a:r>
            <a:r>
              <a:rPr lang="en-GB" sz="2400" dirty="0" err="1" smtClean="0"/>
              <a:t>caso</a:t>
            </a:r>
            <a:r>
              <a:rPr lang="en-GB" sz="2400" dirty="0" smtClean="0"/>
              <a:t> di </a:t>
            </a:r>
            <a:r>
              <a:rPr lang="en-GB" sz="2400" dirty="0" err="1" smtClean="0"/>
              <a:t>rivalutazione</a:t>
            </a:r>
            <a:r>
              <a:rPr lang="en-GB" sz="2400" dirty="0" smtClean="0"/>
              <a:t> </a:t>
            </a:r>
            <a:r>
              <a:rPr lang="en-GB" sz="2400" dirty="0" err="1" smtClean="0"/>
              <a:t>monetaria</a:t>
            </a:r>
            <a:r>
              <a:rPr lang="en-GB" sz="2400" dirty="0" smtClean="0"/>
              <a:t>, </a:t>
            </a:r>
            <a:r>
              <a:rPr lang="en-GB" sz="2400" dirty="0" err="1" smtClean="0"/>
              <a:t>il</a:t>
            </a:r>
            <a:r>
              <a:rPr lang="en-GB" sz="2400" dirty="0" smtClean="0"/>
              <a:t> </a:t>
            </a:r>
            <a:r>
              <a:rPr lang="en-GB" sz="2400" dirty="0" err="1" smtClean="0"/>
              <a:t>valore</a:t>
            </a:r>
            <a:r>
              <a:rPr lang="en-GB" sz="2400" dirty="0" smtClean="0"/>
              <a:t> </a:t>
            </a:r>
            <a:r>
              <a:rPr lang="en-GB" sz="2400" dirty="0" err="1" smtClean="0"/>
              <a:t>massimo</a:t>
            </a:r>
            <a:r>
              <a:rPr lang="en-GB" sz="2400" dirty="0" smtClean="0"/>
              <a:t> è </a:t>
            </a:r>
            <a:r>
              <a:rPr lang="en-GB" sz="2400" dirty="0" err="1" smtClean="0"/>
              <a:t>pari</a:t>
            </a:r>
            <a:r>
              <a:rPr lang="en-GB" sz="2400" dirty="0" smtClean="0"/>
              <a:t> al </a:t>
            </a:r>
            <a:r>
              <a:rPr lang="en-GB" sz="2400" dirty="0" err="1" smtClean="0"/>
              <a:t>valore</a:t>
            </a:r>
            <a:r>
              <a:rPr lang="en-GB" sz="2400" dirty="0" smtClean="0"/>
              <a:t> </a:t>
            </a:r>
            <a:r>
              <a:rPr lang="en-GB" sz="2400" dirty="0" err="1" smtClean="0"/>
              <a:t>d’uso</a:t>
            </a:r>
            <a:r>
              <a:rPr lang="en-GB" sz="2400" dirty="0" smtClean="0"/>
              <a:t>.</a:t>
            </a:r>
          </a:p>
          <a:p>
            <a:pPr eaLnBrk="1" hangingPunct="1">
              <a:buFont typeface="Wingdings" pitchFamily="2" charset="2"/>
              <a:buChar char="q"/>
            </a:pPr>
            <a:r>
              <a:rPr lang="en-GB" sz="2800" b="1" dirty="0" smtClean="0"/>
              <a:t>OIC 16 in </a:t>
            </a:r>
            <a:r>
              <a:rPr lang="en-GB" sz="2800" b="1" dirty="0" err="1" smtClean="0"/>
              <a:t>consultazione</a:t>
            </a:r>
            <a:r>
              <a:rPr lang="en-GB" sz="2800" dirty="0" smtClean="0"/>
              <a:t>:</a:t>
            </a:r>
          </a:p>
          <a:p>
            <a:pPr lvl="1">
              <a:buFont typeface="Wingdings" pitchFamily="2" charset="2"/>
              <a:buChar char="§"/>
            </a:pPr>
            <a:r>
              <a:rPr lang="en-GB" sz="2400" dirty="0"/>
              <a:t>in </a:t>
            </a:r>
            <a:r>
              <a:rPr lang="en-GB" sz="2400" dirty="0" err="1"/>
              <a:t>caso</a:t>
            </a:r>
            <a:r>
              <a:rPr lang="en-GB" sz="2400" dirty="0"/>
              <a:t> di </a:t>
            </a:r>
            <a:r>
              <a:rPr lang="en-GB" sz="2400" dirty="0" err="1"/>
              <a:t>rivalutazione</a:t>
            </a:r>
            <a:r>
              <a:rPr lang="en-GB" sz="2400" dirty="0"/>
              <a:t> </a:t>
            </a:r>
            <a:r>
              <a:rPr lang="en-GB" sz="2400" dirty="0" err="1"/>
              <a:t>monetaria</a:t>
            </a:r>
            <a:r>
              <a:rPr lang="en-GB" sz="2400" dirty="0"/>
              <a:t>, </a:t>
            </a:r>
            <a:r>
              <a:rPr lang="en-GB" sz="2400" dirty="0" err="1"/>
              <a:t>il</a:t>
            </a:r>
            <a:r>
              <a:rPr lang="en-GB" sz="2400" dirty="0"/>
              <a:t> </a:t>
            </a:r>
            <a:r>
              <a:rPr lang="en-GB" sz="2400" dirty="0" err="1"/>
              <a:t>valore</a:t>
            </a:r>
            <a:r>
              <a:rPr lang="en-GB" sz="2400" dirty="0"/>
              <a:t> </a:t>
            </a:r>
            <a:r>
              <a:rPr lang="en-GB" sz="2400" dirty="0" err="1"/>
              <a:t>massimo</a:t>
            </a:r>
            <a:r>
              <a:rPr lang="en-GB" sz="2400" dirty="0"/>
              <a:t> è </a:t>
            </a:r>
            <a:r>
              <a:rPr lang="en-GB" sz="2400" dirty="0" err="1"/>
              <a:t>pari</a:t>
            </a:r>
            <a:r>
              <a:rPr lang="en-GB" sz="2400" dirty="0"/>
              <a:t> al </a:t>
            </a:r>
            <a:r>
              <a:rPr lang="en-GB" sz="2400" dirty="0" err="1"/>
              <a:t>valore</a:t>
            </a:r>
            <a:r>
              <a:rPr lang="en-GB" sz="2400" dirty="0"/>
              <a:t> </a:t>
            </a:r>
            <a:r>
              <a:rPr lang="en-GB" sz="2400" dirty="0" err="1" smtClean="0"/>
              <a:t>recuperabile</a:t>
            </a:r>
            <a:r>
              <a:rPr lang="en-GB" sz="2400" dirty="0" smtClean="0"/>
              <a:t>.</a:t>
            </a:r>
          </a:p>
        </p:txBody>
      </p:sp>
      <p:sp>
        <p:nvSpPr>
          <p:cNvPr id="8"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154</a:t>
            </a:fld>
            <a:endParaRPr lang="it-IT" sz="1000" dirty="0">
              <a:latin typeface="Arial" pitchFamily="34" charset="0"/>
              <a:cs typeface="Arial" pitchFamily="34" charset="0"/>
            </a:endParaRPr>
          </a:p>
        </p:txBody>
      </p:sp>
    </p:spTree>
    <p:extLst>
      <p:ext uri="{BB962C8B-B14F-4D97-AF65-F5344CB8AC3E}">
        <p14:creationId xmlns:p14="http://schemas.microsoft.com/office/powerpoint/2010/main" xmlns="" val="1024213872"/>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0" y="611187"/>
            <a:ext cx="9144000" cy="484188"/>
          </a:xfrm>
        </p:spPr>
        <p:txBody>
          <a:bodyPr/>
          <a:lstStyle/>
          <a:p>
            <a:pPr eaLnBrk="1" hangingPunct="1"/>
            <a:r>
              <a:rPr lang="en-GB" dirty="0" smtClean="0">
                <a:solidFill>
                  <a:srgbClr val="364D47"/>
                </a:solidFill>
                <a:latin typeface="Arial" charset="0"/>
              </a:rPr>
              <a:t>AVVIAMENTO</a:t>
            </a:r>
            <a:endParaRPr lang="en-GB" sz="2400" dirty="0">
              <a:solidFill>
                <a:srgbClr val="364D47"/>
              </a:solidFill>
              <a:latin typeface="Arial" charset="0"/>
            </a:endParaRPr>
          </a:p>
        </p:txBody>
      </p:sp>
      <p:sp>
        <p:nvSpPr>
          <p:cNvPr id="20483" name="Segnaposto contenuto 2"/>
          <p:cNvSpPr>
            <a:spLocks noGrp="1"/>
          </p:cNvSpPr>
          <p:nvPr>
            <p:ph idx="1"/>
          </p:nvPr>
        </p:nvSpPr>
        <p:spPr/>
        <p:txBody>
          <a:bodyPr/>
          <a:lstStyle/>
          <a:p>
            <a:pPr eaLnBrk="1" hangingPunct="1">
              <a:buFont typeface="Wingdings" pitchFamily="2" charset="2"/>
              <a:buChar char="q"/>
            </a:pPr>
            <a:r>
              <a:rPr lang="en-GB" sz="2800" b="1" dirty="0" smtClean="0"/>
              <a:t>OIC 24 </a:t>
            </a:r>
            <a:r>
              <a:rPr lang="en-GB" sz="2800" b="1" dirty="0" err="1" smtClean="0"/>
              <a:t>attuale</a:t>
            </a:r>
            <a:r>
              <a:rPr lang="en-GB" sz="2800" dirty="0" smtClean="0"/>
              <a:t>:</a:t>
            </a:r>
          </a:p>
          <a:p>
            <a:pPr lvl="1" eaLnBrk="1" hangingPunct="1">
              <a:buFont typeface="Wingdings" pitchFamily="2" charset="2"/>
              <a:buChar char="§"/>
            </a:pPr>
            <a:r>
              <a:rPr lang="en-GB" sz="2400" dirty="0" smtClean="0"/>
              <a:t>In </a:t>
            </a:r>
            <a:r>
              <a:rPr lang="en-GB" sz="2400" dirty="0" err="1" smtClean="0"/>
              <a:t>presenza</a:t>
            </a:r>
            <a:r>
              <a:rPr lang="en-GB" sz="2400" dirty="0" smtClean="0"/>
              <a:t> di </a:t>
            </a:r>
            <a:r>
              <a:rPr lang="en-GB" sz="2400" dirty="0" err="1" smtClean="0"/>
              <a:t>particolari</a:t>
            </a:r>
            <a:r>
              <a:rPr lang="en-GB" sz="2400" dirty="0" smtClean="0"/>
              <a:t> </a:t>
            </a:r>
            <a:r>
              <a:rPr lang="en-GB" sz="2400" dirty="0" err="1" smtClean="0"/>
              <a:t>ragioni</a:t>
            </a:r>
            <a:r>
              <a:rPr lang="en-GB" sz="2400" dirty="0" smtClean="0"/>
              <a:t> è </a:t>
            </a:r>
            <a:r>
              <a:rPr lang="en-GB" sz="2400" dirty="0" err="1" smtClean="0"/>
              <a:t>possibile</a:t>
            </a:r>
            <a:r>
              <a:rPr lang="en-GB" sz="2400" dirty="0" smtClean="0"/>
              <a:t> </a:t>
            </a:r>
            <a:r>
              <a:rPr lang="en-GB" sz="2400" dirty="0" err="1" smtClean="0"/>
              <a:t>ammortizzarlo</a:t>
            </a:r>
            <a:r>
              <a:rPr lang="en-GB" sz="2400" dirty="0" smtClean="0"/>
              <a:t> </a:t>
            </a:r>
            <a:r>
              <a:rPr lang="en-GB" sz="2400" dirty="0" err="1" smtClean="0"/>
              <a:t>fino</a:t>
            </a:r>
            <a:r>
              <a:rPr lang="en-GB" sz="2400" dirty="0" smtClean="0"/>
              <a:t> ad un </a:t>
            </a:r>
            <a:r>
              <a:rPr lang="en-GB" sz="2400" dirty="0" err="1" smtClean="0"/>
              <a:t>periodo</a:t>
            </a:r>
            <a:r>
              <a:rPr lang="en-GB" sz="2400" dirty="0" smtClean="0"/>
              <a:t> di 20 </a:t>
            </a:r>
            <a:r>
              <a:rPr lang="en-GB" sz="2400" dirty="0" err="1" smtClean="0"/>
              <a:t>esercizi</a:t>
            </a:r>
            <a:r>
              <a:rPr lang="en-GB" sz="2400" dirty="0" smtClean="0"/>
              <a:t>.</a:t>
            </a:r>
          </a:p>
          <a:p>
            <a:pPr eaLnBrk="1" hangingPunct="1">
              <a:buFont typeface="Wingdings" pitchFamily="2" charset="2"/>
              <a:buChar char="q"/>
            </a:pPr>
            <a:r>
              <a:rPr lang="en-GB" sz="2800" b="1" dirty="0" smtClean="0"/>
              <a:t>OIC 24 in </a:t>
            </a:r>
            <a:r>
              <a:rPr lang="en-GB" sz="2800" b="1" dirty="0" err="1" smtClean="0"/>
              <a:t>consultazione</a:t>
            </a:r>
            <a:r>
              <a:rPr lang="en-GB" sz="2800" dirty="0" smtClean="0"/>
              <a:t>:</a:t>
            </a:r>
          </a:p>
          <a:p>
            <a:pPr lvl="1">
              <a:buFont typeface="Wingdings" pitchFamily="2" charset="2"/>
              <a:buChar char="§"/>
            </a:pPr>
            <a:r>
              <a:rPr lang="en-GB" sz="2400" dirty="0"/>
              <a:t>In </a:t>
            </a:r>
            <a:r>
              <a:rPr lang="en-GB" sz="2400" dirty="0" err="1"/>
              <a:t>presenza</a:t>
            </a:r>
            <a:r>
              <a:rPr lang="en-GB" sz="2400" dirty="0"/>
              <a:t> di </a:t>
            </a:r>
            <a:r>
              <a:rPr lang="en-GB" sz="2400" dirty="0" err="1"/>
              <a:t>particolari</a:t>
            </a:r>
            <a:r>
              <a:rPr lang="en-GB" sz="2400" dirty="0"/>
              <a:t> </a:t>
            </a:r>
            <a:r>
              <a:rPr lang="en-GB" sz="2400" dirty="0" err="1"/>
              <a:t>ragioni</a:t>
            </a:r>
            <a:r>
              <a:rPr lang="en-GB" sz="2400" dirty="0"/>
              <a:t> è </a:t>
            </a:r>
            <a:r>
              <a:rPr lang="en-GB" sz="2400" dirty="0" err="1"/>
              <a:t>possibile</a:t>
            </a:r>
            <a:r>
              <a:rPr lang="en-GB" sz="2400" dirty="0"/>
              <a:t> </a:t>
            </a:r>
            <a:r>
              <a:rPr lang="en-GB" sz="2400" dirty="0" err="1"/>
              <a:t>ammortizzarlo</a:t>
            </a:r>
            <a:r>
              <a:rPr lang="en-GB" sz="2400" dirty="0"/>
              <a:t> </a:t>
            </a:r>
            <a:r>
              <a:rPr lang="en-GB" sz="2400" dirty="0" err="1"/>
              <a:t>fino</a:t>
            </a:r>
            <a:r>
              <a:rPr lang="en-GB" sz="2400" dirty="0"/>
              <a:t> ad un </a:t>
            </a:r>
            <a:r>
              <a:rPr lang="en-GB" sz="2400" dirty="0" err="1"/>
              <a:t>periodo</a:t>
            </a:r>
            <a:r>
              <a:rPr lang="en-GB" sz="2400" dirty="0"/>
              <a:t> di </a:t>
            </a:r>
            <a:r>
              <a:rPr lang="en-GB" sz="2400" dirty="0" smtClean="0"/>
              <a:t>10 </a:t>
            </a:r>
            <a:r>
              <a:rPr lang="en-GB" sz="2400" dirty="0" err="1"/>
              <a:t>esercizi</a:t>
            </a:r>
            <a:r>
              <a:rPr lang="en-GB" sz="2400" dirty="0" smtClean="0"/>
              <a:t>.</a:t>
            </a:r>
          </a:p>
          <a:p>
            <a:pPr marL="457200" lvl="1" indent="0">
              <a:buNone/>
            </a:pPr>
            <a:endParaRPr lang="en-GB" sz="2400" dirty="0"/>
          </a:p>
          <a:p>
            <a:pPr lvl="1">
              <a:buFont typeface="Wingdings" pitchFamily="2" charset="2"/>
              <a:buChar char="§"/>
            </a:pPr>
            <a:endParaRPr lang="en-GB" sz="2400" dirty="0" smtClean="0"/>
          </a:p>
          <a:p>
            <a:pPr lvl="1">
              <a:buFont typeface="Wingdings" pitchFamily="2" charset="2"/>
              <a:buChar char="§"/>
            </a:pPr>
            <a:endParaRPr lang="en-GB" sz="2400" dirty="0"/>
          </a:p>
          <a:p>
            <a:pPr marL="457200" lvl="1" indent="0" algn="ctr">
              <a:buNone/>
            </a:pPr>
            <a:r>
              <a:rPr lang="en-GB" sz="2400" dirty="0" smtClean="0"/>
              <a:t>È </a:t>
            </a:r>
            <a:r>
              <a:rPr lang="en-GB" sz="2400" dirty="0" err="1" smtClean="0"/>
              <a:t>opportuno</a:t>
            </a:r>
            <a:r>
              <a:rPr lang="en-GB" sz="2400" dirty="0" smtClean="0"/>
              <a:t> non </a:t>
            </a:r>
            <a:r>
              <a:rPr lang="en-GB" sz="2400" dirty="0" err="1" smtClean="0"/>
              <a:t>superare</a:t>
            </a:r>
            <a:r>
              <a:rPr lang="en-GB" sz="2400" dirty="0" smtClean="0"/>
              <a:t> </a:t>
            </a:r>
            <a:r>
              <a:rPr lang="en-GB" sz="2400" dirty="0" err="1" smtClean="0"/>
              <a:t>i</a:t>
            </a:r>
            <a:r>
              <a:rPr lang="en-GB" sz="2400" dirty="0" smtClean="0"/>
              <a:t> 10 </a:t>
            </a:r>
            <a:r>
              <a:rPr lang="en-GB" sz="2400" dirty="0" err="1" smtClean="0"/>
              <a:t>esercizi</a:t>
            </a:r>
            <a:r>
              <a:rPr lang="en-GB" sz="2400" dirty="0" smtClean="0"/>
              <a:t> per </a:t>
            </a:r>
            <a:r>
              <a:rPr lang="en-GB" sz="2400" dirty="0" err="1" smtClean="0"/>
              <a:t>gli</a:t>
            </a:r>
            <a:r>
              <a:rPr lang="en-GB" sz="2400" dirty="0" smtClean="0"/>
              <a:t> </a:t>
            </a:r>
            <a:r>
              <a:rPr lang="en-GB" sz="2400" dirty="0" err="1" smtClean="0"/>
              <a:t>avviamenti</a:t>
            </a:r>
            <a:r>
              <a:rPr lang="en-GB" sz="2400" dirty="0" smtClean="0"/>
              <a:t> </a:t>
            </a:r>
            <a:r>
              <a:rPr lang="en-GB" sz="2400" dirty="0" err="1" smtClean="0"/>
              <a:t>iscritti</a:t>
            </a:r>
            <a:r>
              <a:rPr lang="en-GB" sz="2400" dirty="0" smtClean="0"/>
              <a:t> </a:t>
            </a:r>
            <a:r>
              <a:rPr lang="en-GB" sz="2400" dirty="0" err="1" smtClean="0"/>
              <a:t>nel</a:t>
            </a:r>
            <a:r>
              <a:rPr lang="en-GB" sz="2400" dirty="0" smtClean="0"/>
              <a:t> </a:t>
            </a:r>
            <a:r>
              <a:rPr lang="en-GB" sz="2400" dirty="0" err="1" smtClean="0"/>
              <a:t>corso</a:t>
            </a:r>
            <a:r>
              <a:rPr lang="en-GB" sz="2400" dirty="0" smtClean="0"/>
              <a:t> del 2013</a:t>
            </a:r>
            <a:endParaRPr lang="en-GB" sz="2400" dirty="0"/>
          </a:p>
        </p:txBody>
      </p:sp>
      <p:sp>
        <p:nvSpPr>
          <p:cNvPr id="8"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NUOVI OIC</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smtClean="0">
                <a:latin typeface="Arial" pitchFamily="34" charset="0"/>
                <a:cs typeface="Arial" pitchFamily="34" charset="0"/>
              </a:rPr>
              <a:pPr>
                <a:defRPr/>
              </a:pPr>
              <a:t>155</a:t>
            </a:fld>
            <a:endParaRPr lang="it-IT" sz="1000" dirty="0">
              <a:latin typeface="Arial" pitchFamily="34" charset="0"/>
              <a:cs typeface="Arial" pitchFamily="34" charset="0"/>
            </a:endParaRPr>
          </a:p>
        </p:txBody>
      </p:sp>
      <p:sp>
        <p:nvSpPr>
          <p:cNvPr id="2" name="Freccia in giù 1"/>
          <p:cNvSpPr/>
          <p:nvPr/>
        </p:nvSpPr>
        <p:spPr>
          <a:xfrm>
            <a:off x="4067944" y="4653136"/>
            <a:ext cx="936104" cy="5040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916049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79512" y="1940403"/>
            <a:ext cx="8640960" cy="2631490"/>
          </a:xfrm>
          <a:prstGeom prst="rect">
            <a:avLst/>
          </a:prstGeom>
        </p:spPr>
        <p:txBody>
          <a:bodyPr wrap="square">
            <a:spAutoFit/>
          </a:bodyPr>
          <a:lstStyle/>
          <a:p>
            <a:pPr marL="457200" lvl="0" indent="-457200">
              <a:lnSpc>
                <a:spcPct val="150000"/>
              </a:lnSpc>
              <a:buFont typeface="+mj-lt"/>
              <a:buAutoNum type="arabicPeriod"/>
            </a:pPr>
            <a:r>
              <a:rPr lang="it-IT" sz="2200" dirty="0" smtClean="0"/>
              <a:t>Crediti scaduti da sei mesi a fine esercizio senza rinuncia o prescrizione, non esigibili.</a:t>
            </a:r>
            <a:endParaRPr lang="it-IT" sz="2200" dirty="0"/>
          </a:p>
          <a:p>
            <a:pPr marL="457200" lvl="0" indent="-457200">
              <a:lnSpc>
                <a:spcPct val="150000"/>
              </a:lnSpc>
              <a:buFont typeface="+mj-lt"/>
              <a:buAutoNum type="arabicPeriod"/>
            </a:pPr>
            <a:r>
              <a:rPr lang="it-IT" sz="2200" dirty="0"/>
              <a:t>Crediti scaduti da sei mesi a fine esercizio </a:t>
            </a:r>
            <a:r>
              <a:rPr lang="it-IT" sz="2200" dirty="0" smtClean="0"/>
              <a:t>senza </a:t>
            </a:r>
            <a:r>
              <a:rPr lang="it-IT" sz="2200" dirty="0"/>
              <a:t>rinuncia o prescrizione, </a:t>
            </a:r>
            <a:r>
              <a:rPr lang="it-IT" sz="2200" dirty="0" smtClean="0"/>
              <a:t>esigibili.</a:t>
            </a:r>
            <a:endParaRPr lang="it-IT" sz="2200" dirty="0"/>
          </a:p>
          <a:p>
            <a:pPr marL="457200" indent="-457200">
              <a:lnSpc>
                <a:spcPct val="150000"/>
              </a:lnSpc>
              <a:buFont typeface="+mj-lt"/>
              <a:buAutoNum type="arabicPeriod"/>
            </a:pPr>
            <a:r>
              <a:rPr lang="it-IT" sz="2200" dirty="0" smtClean="0"/>
              <a:t>Rinuncia o prescrizione </a:t>
            </a:r>
            <a:r>
              <a:rPr lang="it-IT" sz="2200" dirty="0"/>
              <a:t>all’incasso dei crediti </a:t>
            </a:r>
            <a:r>
              <a:rPr lang="it-IT" sz="2200" dirty="0" smtClean="0"/>
              <a:t>scaduti.</a:t>
            </a:r>
            <a:endParaRPr lang="it-IT" sz="2200" dirty="0"/>
          </a:p>
        </p:txBody>
      </p:sp>
      <p:sp>
        <p:nvSpPr>
          <p:cNvPr id="8" name="Freccia in giù 7"/>
          <p:cNvSpPr/>
          <p:nvPr/>
        </p:nvSpPr>
        <p:spPr>
          <a:xfrm>
            <a:off x="3851920" y="4569557"/>
            <a:ext cx="648072" cy="648072"/>
          </a:xfrm>
          <a:prstGeom prst="downArrow">
            <a:avLst/>
          </a:prstGeom>
          <a:solidFill>
            <a:srgbClr val="00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p:cNvSpPr/>
          <p:nvPr/>
        </p:nvSpPr>
        <p:spPr>
          <a:xfrm>
            <a:off x="645864" y="5421124"/>
            <a:ext cx="7310511" cy="600164"/>
          </a:xfrm>
          <a:prstGeom prst="rect">
            <a:avLst/>
          </a:prstGeom>
          <a:noFill/>
          <a:ln w="25400" cap="flat" cmpd="sng" algn="ctr">
            <a:solidFill>
              <a:schemeClr val="tx2"/>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algn="ctr" defTabSz="914400" fontAlgn="auto">
              <a:spcBef>
                <a:spcPts val="0"/>
              </a:spcBef>
              <a:spcAft>
                <a:spcPts val="0"/>
              </a:spcAft>
            </a:pPr>
            <a:r>
              <a:rPr lang="it-IT" sz="2000" kern="0" dirty="0" smtClean="0">
                <a:solidFill>
                  <a:sysClr val="windowText" lastClr="000000"/>
                </a:solidFill>
                <a:latin typeface="+mj-lt"/>
                <a:ea typeface="+mn-ea"/>
                <a:cs typeface="+mn-cs"/>
              </a:rPr>
              <a:t>TRATTAMENTO CONTABILE E DEDUCIBILIT</a:t>
            </a:r>
            <a:r>
              <a:rPr lang="it-IT" sz="2000" kern="0" dirty="0" smtClean="0">
                <a:solidFill>
                  <a:sysClr val="windowText" lastClr="000000"/>
                </a:solidFill>
                <a:latin typeface="Arial"/>
                <a:ea typeface="+mn-ea"/>
                <a:cs typeface="Arial"/>
              </a:rPr>
              <a:t>À</a:t>
            </a:r>
            <a:r>
              <a:rPr lang="it-IT" sz="2000" kern="0" dirty="0" smtClean="0">
                <a:solidFill>
                  <a:sysClr val="windowText" lastClr="000000"/>
                </a:solidFill>
                <a:latin typeface="+mj-lt"/>
                <a:ea typeface="+mn-ea"/>
                <a:cs typeface="+mn-cs"/>
              </a:rPr>
              <a:t> FISCALE</a:t>
            </a:r>
            <a:endParaRPr lang="it-IT" sz="2000" kern="0" dirty="0">
              <a:solidFill>
                <a:sysClr val="windowText" lastClr="000000"/>
              </a:solidFill>
              <a:latin typeface="+mj-lt"/>
              <a:ea typeface="+mn-ea"/>
              <a:cs typeface="+mn-cs"/>
            </a:endParaRPr>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16</a:t>
            </a:fld>
            <a:endParaRPr lang="it-IT" sz="1000" dirty="0">
              <a:latin typeface="Arial" pitchFamily="34" charset="0"/>
              <a:cs typeface="Arial" pitchFamily="34" charset="0"/>
            </a:endParaRPr>
          </a:p>
        </p:txBody>
      </p:sp>
      <p:sp>
        <p:nvSpPr>
          <p:cNvPr id="1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953837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147836" y="2135013"/>
            <a:ext cx="8312596" cy="646331"/>
          </a:xfrm>
          <a:prstGeom prst="rect">
            <a:avLst/>
          </a:prstGeom>
          <a:ln>
            <a:solidFill>
              <a:schemeClr val="tx1"/>
            </a:solidFill>
          </a:ln>
          <a:extLst/>
        </p:spPr>
        <p:txBody>
          <a:bodyPr vert="horz" wrap="square" lIns="91440" tIns="45720" rIns="91440" bIns="45720" numCol="1" anchor="ctr" anchorCtr="0" compatLnSpc="1">
            <a:prstTxWarp prst="textNoShape">
              <a:avLst/>
            </a:prstTxWarp>
          </a:bodyPr>
          <a:lstStyle>
            <a:defPPr>
              <a:defRPr lang="it-IT"/>
            </a:defPPr>
            <a:lvl1pPr algn="ctr">
              <a:defRPr b="1"/>
            </a:lvl1pPr>
          </a:lstStyle>
          <a:p>
            <a:r>
              <a:rPr lang="it-IT" dirty="0"/>
              <a:t>Crediti scaduti da sei mesi a fine </a:t>
            </a:r>
            <a:r>
              <a:rPr lang="it-IT" dirty="0" smtClean="0"/>
              <a:t>esercizio, </a:t>
            </a:r>
            <a:r>
              <a:rPr lang="it-IT" dirty="0"/>
              <a:t>senza prescrizione o rinuncia, non esigibili</a:t>
            </a:r>
          </a:p>
        </p:txBody>
      </p:sp>
      <p:sp>
        <p:nvSpPr>
          <p:cNvPr id="13" name="Rettangolo 12"/>
          <p:cNvSpPr/>
          <p:nvPr/>
        </p:nvSpPr>
        <p:spPr>
          <a:xfrm>
            <a:off x="1227956" y="3675965"/>
            <a:ext cx="2862064" cy="1477328"/>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000" b="1" dirty="0" smtClean="0"/>
              <a:t>NO</a:t>
            </a:r>
            <a:r>
              <a:rPr lang="it-IT" sz="2000" dirty="0" smtClean="0"/>
              <a:t> Perdita </a:t>
            </a:r>
            <a:endParaRPr lang="it-IT" sz="2000" dirty="0"/>
          </a:p>
        </p:txBody>
      </p:sp>
      <p:sp>
        <p:nvSpPr>
          <p:cNvPr id="14" name="Rettangolo 13"/>
          <p:cNvSpPr/>
          <p:nvPr/>
        </p:nvSpPr>
        <p:spPr>
          <a:xfrm>
            <a:off x="4540324" y="3711212"/>
            <a:ext cx="3024336" cy="1477328"/>
          </a:xfrm>
          <a:prstGeom prst="rect">
            <a:avLst/>
          </a:prstGeom>
          <a:ln>
            <a:solidFill>
              <a:schemeClr val="tx1"/>
            </a:solidFill>
          </a:ln>
          <a:effectLst/>
        </p:spPr>
        <p:txBody>
          <a:bodyPr vert="horz" wrap="square" lIns="91440" tIns="45720" rIns="91440" bIns="45720" numCol="1" anchor="ctr" anchorCtr="0" compatLnSpc="1">
            <a:prstTxWarp prst="textNoShape">
              <a:avLst/>
            </a:prstTxWarp>
          </a:bodyPr>
          <a:lstStyle/>
          <a:p>
            <a:pPr algn="ctr"/>
            <a:r>
              <a:rPr lang="it-IT" sz="2000" dirty="0" smtClean="0"/>
              <a:t>Svalutazione in Conto Economico</a:t>
            </a:r>
            <a:endParaRPr lang="it-IT" sz="2000" dirty="0"/>
          </a:p>
        </p:txBody>
      </p:sp>
      <p:cxnSp>
        <p:nvCxnSpPr>
          <p:cNvPr id="15" name="Connettore 2 14"/>
          <p:cNvCxnSpPr>
            <a:stCxn id="3" idx="2"/>
            <a:endCxn id="13" idx="0"/>
          </p:cNvCxnSpPr>
          <p:nvPr/>
        </p:nvCxnSpPr>
        <p:spPr>
          <a:xfrm flipH="1">
            <a:off x="2658988" y="2781344"/>
            <a:ext cx="1645146" cy="894621"/>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7" name="Connettore 2 16"/>
          <p:cNvCxnSpPr>
            <a:stCxn id="3" idx="2"/>
            <a:endCxn id="14" idx="0"/>
          </p:cNvCxnSpPr>
          <p:nvPr/>
        </p:nvCxnSpPr>
        <p:spPr>
          <a:xfrm>
            <a:off x="4304134" y="2781344"/>
            <a:ext cx="1748358" cy="929868"/>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26" name="Rettangolo 25"/>
          <p:cNvSpPr/>
          <p:nvPr/>
        </p:nvSpPr>
        <p:spPr>
          <a:xfrm>
            <a:off x="4552553" y="5733256"/>
            <a:ext cx="3012107" cy="576064"/>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000" dirty="0" smtClean="0"/>
              <a:t>Deducibile</a:t>
            </a:r>
            <a:endParaRPr lang="it-IT" sz="2000" dirty="0"/>
          </a:p>
        </p:txBody>
      </p:sp>
      <p:cxnSp>
        <p:nvCxnSpPr>
          <p:cNvPr id="29" name="Connettore 2 28"/>
          <p:cNvCxnSpPr>
            <a:stCxn id="14" idx="2"/>
            <a:endCxn id="26" idx="0"/>
          </p:cNvCxnSpPr>
          <p:nvPr/>
        </p:nvCxnSpPr>
        <p:spPr>
          <a:xfrm>
            <a:off x="6052492" y="5188540"/>
            <a:ext cx="6115" cy="5447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17</a:t>
            </a:fld>
            <a:endParaRPr lang="it-IT" sz="1000" dirty="0">
              <a:latin typeface="Arial" pitchFamily="34" charset="0"/>
              <a:cs typeface="Arial" pitchFamily="34" charset="0"/>
            </a:endParaRPr>
          </a:p>
        </p:txBody>
      </p:sp>
      <p:sp>
        <p:nvSpPr>
          <p:cNvPr id="1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6"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28945252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3" name="CasellaDiTesto 2"/>
          <p:cNvSpPr txBox="1"/>
          <p:nvPr/>
        </p:nvSpPr>
        <p:spPr bwMode="auto">
          <a:xfrm>
            <a:off x="2411760" y="1988840"/>
            <a:ext cx="3744416" cy="718356"/>
          </a:xfrm>
          <a:prstGeom prst="rect">
            <a:avLst/>
          </a:prstGeom>
          <a:ln>
            <a:solidFill>
              <a:schemeClr val="tx1"/>
            </a:solidFill>
          </a:ln>
          <a:extLst/>
        </p:spPr>
        <p:txBody>
          <a:bodyPr vert="horz" wrap="square" lIns="91440" tIns="45720" rIns="91440" bIns="45720" numCol="1" anchor="ctr" anchorCtr="0" compatLnSpc="1">
            <a:prstTxWarp prst="textNoShape">
              <a:avLst/>
            </a:prstTxWarp>
          </a:bodyPr>
          <a:lstStyle>
            <a:defPPr>
              <a:defRPr lang="it-IT"/>
            </a:defPPr>
            <a:lvl1pPr algn="ctr">
              <a:defRPr b="1"/>
            </a:lvl1pPr>
          </a:lstStyle>
          <a:p>
            <a:r>
              <a:rPr lang="it-IT" sz="2400" dirty="0"/>
              <a:t>Crediti prescritti o rinuncia</a:t>
            </a:r>
          </a:p>
        </p:txBody>
      </p:sp>
      <p:sp>
        <p:nvSpPr>
          <p:cNvPr id="13" name="Rettangolo 12"/>
          <p:cNvSpPr/>
          <p:nvPr/>
        </p:nvSpPr>
        <p:spPr>
          <a:xfrm>
            <a:off x="2411760" y="3421343"/>
            <a:ext cx="3744416" cy="1477328"/>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400" dirty="0" smtClean="0"/>
              <a:t>«Perdita» su crediti </a:t>
            </a:r>
            <a:endParaRPr lang="it-IT" sz="2400" dirty="0"/>
          </a:p>
        </p:txBody>
      </p:sp>
      <p:cxnSp>
        <p:nvCxnSpPr>
          <p:cNvPr id="15" name="Connettore 2 14"/>
          <p:cNvCxnSpPr>
            <a:stCxn id="3" idx="2"/>
            <a:endCxn id="13" idx="0"/>
          </p:cNvCxnSpPr>
          <p:nvPr/>
        </p:nvCxnSpPr>
        <p:spPr>
          <a:xfrm>
            <a:off x="4283968" y="2707196"/>
            <a:ext cx="0" cy="7141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Rettangolo 25"/>
          <p:cNvSpPr/>
          <p:nvPr/>
        </p:nvSpPr>
        <p:spPr>
          <a:xfrm>
            <a:off x="2455193" y="5733256"/>
            <a:ext cx="3672407" cy="576064"/>
          </a:xfrm>
          <a:prstGeom prst="rect">
            <a:avLst/>
          </a:prstGeom>
          <a:ln>
            <a:solidFill>
              <a:schemeClr val="tx1"/>
            </a:solidFill>
          </a:ln>
        </p:spPr>
        <p:txBody>
          <a:bodyPr vert="horz" wrap="square" lIns="91440" tIns="45720" rIns="91440" bIns="45720" numCol="1" anchor="ctr" anchorCtr="0" compatLnSpc="1">
            <a:prstTxWarp prst="textNoShape">
              <a:avLst/>
            </a:prstTxWarp>
          </a:bodyPr>
          <a:lstStyle/>
          <a:p>
            <a:pPr algn="ctr"/>
            <a:r>
              <a:rPr lang="it-IT" sz="2400" b="1" dirty="0" smtClean="0"/>
              <a:t>SI</a:t>
            </a:r>
            <a:r>
              <a:rPr lang="it-IT" sz="2400" dirty="0" smtClean="0"/>
              <a:t> deducibilità</a:t>
            </a:r>
            <a:endParaRPr lang="it-IT" sz="2400" dirty="0"/>
          </a:p>
        </p:txBody>
      </p:sp>
      <p:cxnSp>
        <p:nvCxnSpPr>
          <p:cNvPr id="29" name="Connettore 2 28"/>
          <p:cNvCxnSpPr>
            <a:stCxn id="13" idx="2"/>
            <a:endCxn id="26" idx="0"/>
          </p:cNvCxnSpPr>
          <p:nvPr/>
        </p:nvCxnSpPr>
        <p:spPr>
          <a:xfrm>
            <a:off x="4283968" y="4898671"/>
            <a:ext cx="7429" cy="8345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18</a:t>
            </a:fld>
            <a:endParaRPr lang="it-IT" sz="1000" dirty="0">
              <a:latin typeface="Arial" pitchFamily="34" charset="0"/>
              <a:cs typeface="Arial" pitchFamily="34" charset="0"/>
            </a:endParaRPr>
          </a:p>
        </p:txBody>
      </p:sp>
      <p:sp>
        <p:nvSpPr>
          <p:cNvPr id="12" name="Text Box 1027"/>
          <p:cNvSpPr txBox="1">
            <a:spLocks noChangeArrowheads="1"/>
          </p:cNvSpPr>
          <p:nvPr/>
        </p:nvSpPr>
        <p:spPr bwMode="auto">
          <a:xfrm>
            <a:off x="-180528" y="663352"/>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12375713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518796" y="1762938"/>
            <a:ext cx="302433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C00000"/>
                </a:solidFill>
              </a:rPr>
              <a:t>ESEMPIO  1</a:t>
            </a:r>
            <a:endParaRPr lang="it-IT" sz="1800" b="1" dirty="0">
              <a:solidFill>
                <a:srgbClr val="C00000"/>
              </a:solidFill>
            </a:endParaRPr>
          </a:p>
        </p:txBody>
      </p:sp>
      <p:sp>
        <p:nvSpPr>
          <p:cNvPr id="5" name="Rettangolo 4"/>
          <p:cNvSpPr/>
          <p:nvPr/>
        </p:nvSpPr>
        <p:spPr>
          <a:xfrm>
            <a:off x="251520" y="2082328"/>
            <a:ext cx="8496944" cy="4154984"/>
          </a:xfrm>
          <a:prstGeom prst="rect">
            <a:avLst/>
          </a:prstGeom>
        </p:spPr>
        <p:txBody>
          <a:bodyPr wrap="square">
            <a:spAutoFit/>
          </a:bodyPr>
          <a:lstStyle/>
          <a:p>
            <a:r>
              <a:rPr lang="it-IT" sz="2400" dirty="0"/>
              <a:t>Una impresa di modeste </a:t>
            </a:r>
            <a:r>
              <a:rPr lang="it-IT" sz="2400" dirty="0" smtClean="0"/>
              <a:t>dimensioni </a:t>
            </a:r>
            <a:r>
              <a:rPr lang="it-IT" sz="2400" dirty="0"/>
              <a:t>al </a:t>
            </a:r>
            <a:r>
              <a:rPr lang="it-IT" sz="2400" dirty="0" smtClean="0"/>
              <a:t>31/12/2013 </a:t>
            </a:r>
            <a:r>
              <a:rPr lang="it-IT" sz="2400" dirty="0"/>
              <a:t>presenta la seguente situazione con riferimento ai </a:t>
            </a:r>
            <a:r>
              <a:rPr lang="it-IT" sz="2400" dirty="0" smtClean="0"/>
              <a:t>crediti:</a:t>
            </a:r>
            <a:endParaRPr lang="it-IT" sz="2000" dirty="0"/>
          </a:p>
          <a:p>
            <a:pPr marL="342900" lvl="0" indent="-342900">
              <a:buFont typeface="Wingdings" pitchFamily="2" charset="2"/>
              <a:buChar char="q"/>
            </a:pPr>
            <a:r>
              <a:rPr lang="it-IT" sz="2400" dirty="0"/>
              <a:t>C</a:t>
            </a:r>
            <a:r>
              <a:rPr lang="it-IT" sz="2400" dirty="0" smtClean="0"/>
              <a:t>rediti </a:t>
            </a:r>
            <a:r>
              <a:rPr lang="it-IT" sz="2400" dirty="0"/>
              <a:t>scaduti da oltre sei </a:t>
            </a:r>
            <a:r>
              <a:rPr lang="it-IT" sz="2400" dirty="0" smtClean="0"/>
              <a:t>mesi</a:t>
            </a:r>
            <a:endParaRPr lang="it-IT" sz="2000" dirty="0"/>
          </a:p>
          <a:p>
            <a:pPr marL="800100" lvl="1" indent="-342900">
              <a:buFont typeface="Wingdings" pitchFamily="2" charset="2"/>
              <a:buChar char="§"/>
            </a:pPr>
            <a:r>
              <a:rPr lang="it-IT" sz="2400" dirty="0"/>
              <a:t>credito A: </a:t>
            </a:r>
            <a:r>
              <a:rPr lang="it-IT" sz="2400" dirty="0" smtClean="0"/>
              <a:t> 		  2.000  (non esigibile, rinuncia)</a:t>
            </a:r>
            <a:endParaRPr lang="it-IT" sz="2000" dirty="0"/>
          </a:p>
          <a:p>
            <a:pPr marL="800100" lvl="1" indent="-342900">
              <a:buFont typeface="Wingdings" pitchFamily="2" charset="2"/>
              <a:buChar char="§"/>
            </a:pPr>
            <a:r>
              <a:rPr lang="it-IT" sz="2400" dirty="0"/>
              <a:t>credito B: </a:t>
            </a:r>
            <a:r>
              <a:rPr lang="it-IT" sz="2400" dirty="0" smtClean="0"/>
              <a:t> 		  1.500  (esigibile)</a:t>
            </a:r>
            <a:endParaRPr lang="it-IT" sz="2000" dirty="0"/>
          </a:p>
          <a:p>
            <a:pPr marL="800100" lvl="1" indent="-342900">
              <a:buFont typeface="Wingdings" pitchFamily="2" charset="2"/>
              <a:buChar char="§"/>
            </a:pPr>
            <a:r>
              <a:rPr lang="it-IT" sz="2400" dirty="0"/>
              <a:t>credito C: </a:t>
            </a:r>
            <a:r>
              <a:rPr lang="it-IT" sz="2400" dirty="0" smtClean="0"/>
              <a:t>		23.100  (oltre i 2.500, non esigibile)</a:t>
            </a:r>
            <a:endParaRPr lang="it-IT" sz="2000" dirty="0"/>
          </a:p>
          <a:p>
            <a:pPr marL="800100" lvl="1" indent="-342900">
              <a:buFont typeface="Wingdings" pitchFamily="2" charset="2"/>
              <a:buChar char="§"/>
            </a:pPr>
            <a:r>
              <a:rPr lang="it-IT" sz="2400" dirty="0"/>
              <a:t>credito D: </a:t>
            </a:r>
            <a:r>
              <a:rPr lang="it-IT" sz="2400" dirty="0" smtClean="0"/>
              <a:t> 		  2.400  (non esigibile)</a:t>
            </a:r>
            <a:endParaRPr lang="it-IT" sz="2000" dirty="0"/>
          </a:p>
          <a:p>
            <a:pPr marL="342900" lvl="0" indent="-342900">
              <a:buFont typeface="Wingdings" pitchFamily="2" charset="2"/>
              <a:buChar char="q"/>
            </a:pPr>
            <a:r>
              <a:rPr lang="it-IT" sz="2400" dirty="0"/>
              <a:t>C</a:t>
            </a:r>
            <a:r>
              <a:rPr lang="it-IT" sz="2400" dirty="0" smtClean="0"/>
              <a:t>rediti </a:t>
            </a:r>
            <a:r>
              <a:rPr lang="it-IT" sz="2400" dirty="0"/>
              <a:t>prescritti: </a:t>
            </a:r>
            <a:r>
              <a:rPr lang="it-IT" sz="2400" dirty="0" smtClean="0"/>
              <a:t>	10.000</a:t>
            </a:r>
            <a:endParaRPr lang="it-IT" sz="2000" dirty="0"/>
          </a:p>
          <a:p>
            <a:endParaRPr lang="it-IT" sz="2400" dirty="0" smtClean="0"/>
          </a:p>
          <a:p>
            <a:r>
              <a:rPr lang="it-IT" sz="2400" dirty="0" smtClean="0"/>
              <a:t>Il </a:t>
            </a:r>
            <a:r>
              <a:rPr lang="it-IT" sz="2400" dirty="0"/>
              <a:t>fondo svalutazione crediti alla data di chiusura dell’esercizio presenta un </a:t>
            </a:r>
            <a:r>
              <a:rPr lang="it-IT" sz="2400" dirty="0">
                <a:solidFill>
                  <a:srgbClr val="C00000"/>
                </a:solidFill>
              </a:rPr>
              <a:t>saldo pari a zero</a:t>
            </a:r>
            <a:r>
              <a:rPr lang="it-IT" sz="2400" dirty="0"/>
              <a:t>.</a:t>
            </a:r>
            <a:endParaRPr lang="it-IT" sz="2000" dirty="0"/>
          </a:p>
        </p:txBody>
      </p:sp>
      <p:sp>
        <p:nvSpPr>
          <p:cNvPr id="1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6"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19</a:t>
            </a:fld>
            <a:endParaRPr lang="it-IT" sz="1000" dirty="0">
              <a:latin typeface="Arial" pitchFamily="34" charset="0"/>
              <a:cs typeface="Arial" pitchFamily="34" charset="0"/>
            </a:endParaRPr>
          </a:p>
        </p:txBody>
      </p:sp>
      <p:sp>
        <p:nvSpPr>
          <p:cNvPr id="8"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2409858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NOVITÀ DEL BILANCIO 2013</a:t>
            </a:r>
            <a:endParaRPr lang="en-GB" sz="2000" dirty="0">
              <a:solidFill>
                <a:srgbClr val="7F7F7F"/>
              </a:solidFill>
              <a:latin typeface="Rotis Semi Sans Std 65 Bold" charset="0"/>
            </a:endParaRPr>
          </a:p>
        </p:txBody>
      </p:sp>
      <p:sp>
        <p:nvSpPr>
          <p:cNvPr id="3" name="Segnaposto contenuto 2"/>
          <p:cNvSpPr>
            <a:spLocks noGrp="1"/>
          </p:cNvSpPr>
          <p:nvPr>
            <p:ph idx="1"/>
          </p:nvPr>
        </p:nvSpPr>
        <p:spPr/>
        <p:txBody>
          <a:bodyPr/>
          <a:lstStyle/>
          <a:p>
            <a:pPr>
              <a:buAutoNum type="arabicPeriod"/>
            </a:pPr>
            <a:r>
              <a:rPr lang="it-IT" sz="2000" dirty="0" smtClean="0"/>
              <a:t>Perdite su crediti 				Novità della Legge di stabilità										2014 (L. 147/2013)</a:t>
            </a:r>
          </a:p>
          <a:p>
            <a:pPr marL="0" indent="0">
              <a:buNone/>
            </a:pPr>
            <a:endParaRPr lang="it-IT" sz="2000" dirty="0" smtClean="0"/>
          </a:p>
          <a:p>
            <a:pPr>
              <a:buAutoNum type="arabicPeriod" startAt="2"/>
            </a:pPr>
            <a:r>
              <a:rPr lang="it-IT" sz="2000" dirty="0" smtClean="0"/>
              <a:t>Utilizzo Fondo svalutazione crediti alla luce dei «mini crediti» </a:t>
            </a:r>
          </a:p>
          <a:p>
            <a:pPr marL="0" indent="0">
              <a:buNone/>
            </a:pPr>
            <a:endParaRPr lang="it-IT" sz="2000" dirty="0" smtClean="0"/>
          </a:p>
          <a:p>
            <a:pPr>
              <a:buAutoNum type="arabicPeriod" startAt="3"/>
            </a:pPr>
            <a:r>
              <a:rPr lang="it-IT" sz="2000" dirty="0" smtClean="0"/>
              <a:t>Correzione errori 				Circolare AE 31/E/2013</a:t>
            </a:r>
          </a:p>
          <a:p>
            <a:pPr>
              <a:buAutoNum type="arabicPeriod" startAt="3"/>
            </a:pPr>
            <a:endParaRPr lang="it-IT" sz="2000" dirty="0"/>
          </a:p>
          <a:p>
            <a:pPr>
              <a:buAutoNum type="arabicPeriod" startAt="3"/>
            </a:pPr>
            <a:r>
              <a:rPr lang="it-IT" sz="2000" dirty="0" smtClean="0"/>
              <a:t>Nuovi OIC</a:t>
            </a:r>
          </a:p>
          <a:p>
            <a:pPr>
              <a:buAutoNum type="arabicPeriod" startAt="3"/>
            </a:pPr>
            <a:endParaRPr lang="it-IT" sz="2000" dirty="0"/>
          </a:p>
          <a:p>
            <a:pPr marL="0" indent="0">
              <a:buNone/>
            </a:pPr>
            <a:r>
              <a:rPr lang="it-IT" sz="2000" dirty="0" smtClean="0"/>
              <a:t>5. Rivalutazione	   					Novità </a:t>
            </a:r>
            <a:r>
              <a:rPr lang="it-IT" sz="2000" dirty="0"/>
              <a:t>della Legge </a:t>
            </a:r>
            <a:r>
              <a:rPr lang="it-IT" sz="2000" dirty="0" smtClean="0"/>
              <a:t>di stabilità 										2014 (</a:t>
            </a:r>
            <a:r>
              <a:rPr lang="it-IT" sz="2000" dirty="0"/>
              <a:t>L. 147/2013</a:t>
            </a:r>
            <a:r>
              <a:rPr lang="it-IT" sz="2000" dirty="0" smtClean="0"/>
              <a:t>)</a:t>
            </a:r>
            <a:endParaRPr lang="it-IT" sz="2000" dirty="0"/>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mn-lt"/>
                <a:cs typeface="Arial" pitchFamily="34" charset="0"/>
              </a:rPr>
              <a:pPr>
                <a:defRPr/>
              </a:pPr>
              <a:t>2</a:t>
            </a:fld>
            <a:endParaRPr lang="it-IT" sz="1000" dirty="0">
              <a:latin typeface="+mn-lt"/>
              <a:cs typeface="Arial" pitchFamily="34" charset="0"/>
            </a:endParaRPr>
          </a:p>
        </p:txBody>
      </p:sp>
      <p:sp>
        <p:nvSpPr>
          <p:cNvPr id="24" name="Titolo 1"/>
          <p:cNvSpPr txBox="1">
            <a:spLocks/>
          </p:cNvSpPr>
          <p:nvPr/>
        </p:nvSpPr>
        <p:spPr>
          <a:xfrm>
            <a:off x="190500" y="573680"/>
            <a:ext cx="8229600" cy="541784"/>
          </a:xfrm>
          <a:prstGeom prst="rect">
            <a:avLst/>
          </a:prstGeom>
        </p:spPr>
        <p:txBody>
          <a:bodyPr/>
          <a:lstStyle/>
          <a:p>
            <a:pPr marL="0" marR="0" lvl="0" indent="0" algn="ctr" latinLnBrk="0">
              <a:lnSpc>
                <a:spcPct val="100000"/>
              </a:lnSpc>
              <a:spcBef>
                <a:spcPct val="50000"/>
              </a:spcBef>
              <a:buClrTx/>
              <a:buSzTx/>
              <a:buFontTx/>
              <a:buNone/>
              <a:tabLst/>
              <a:defRPr/>
            </a:pPr>
            <a:r>
              <a:rPr lang="it-IT" sz="2400" dirty="0" smtClean="0">
                <a:solidFill>
                  <a:srgbClr val="364D47"/>
                </a:solidFill>
              </a:rPr>
              <a:t>LE NOVITÀ DEL BILANCIO 2013</a:t>
            </a:r>
            <a:endParaRPr lang="it-IT" sz="2400" dirty="0">
              <a:solidFill>
                <a:srgbClr val="364D47"/>
              </a:solidFill>
            </a:endParaRPr>
          </a:p>
        </p:txBody>
      </p:sp>
      <p:sp>
        <p:nvSpPr>
          <p:cNvPr id="6" name="Freccia a destra 5"/>
          <p:cNvSpPr/>
          <p:nvPr/>
        </p:nvSpPr>
        <p:spPr>
          <a:xfrm>
            <a:off x="3203848" y="1628800"/>
            <a:ext cx="792088" cy="316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000"/>
          </a:p>
        </p:txBody>
      </p:sp>
      <p:sp>
        <p:nvSpPr>
          <p:cNvPr id="15" name="Freccia a destra 14"/>
          <p:cNvSpPr/>
          <p:nvPr/>
        </p:nvSpPr>
        <p:spPr>
          <a:xfrm>
            <a:off x="3203848" y="3443300"/>
            <a:ext cx="792088" cy="316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000"/>
          </a:p>
        </p:txBody>
      </p:sp>
      <p:sp>
        <p:nvSpPr>
          <p:cNvPr id="16" name="Freccia a destra 15"/>
          <p:cNvSpPr/>
          <p:nvPr/>
        </p:nvSpPr>
        <p:spPr>
          <a:xfrm>
            <a:off x="3203848" y="4840560"/>
            <a:ext cx="792088" cy="316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000"/>
          </a:p>
        </p:txBody>
      </p:sp>
    </p:spTree>
    <p:extLst>
      <p:ext uri="{BB962C8B-B14F-4D97-AF65-F5344CB8AC3E}">
        <p14:creationId xmlns:p14="http://schemas.microsoft.com/office/powerpoint/2010/main" xmlns="" val="40192002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3236540" y="1696608"/>
            <a:ext cx="831259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ts val="0"/>
              </a:spcBef>
            </a:pPr>
            <a:r>
              <a:rPr lang="it-IT" sz="2000" b="1" dirty="0" smtClean="0">
                <a:solidFill>
                  <a:srgbClr val="C00000"/>
                </a:solidFill>
              </a:rPr>
              <a:t>ESEMPIO 1   </a:t>
            </a:r>
          </a:p>
        </p:txBody>
      </p:sp>
      <p:graphicFrame>
        <p:nvGraphicFramePr>
          <p:cNvPr id="32" name="Tabella 31"/>
          <p:cNvGraphicFramePr>
            <a:graphicFrameLocks noGrp="1"/>
          </p:cNvGraphicFramePr>
          <p:nvPr>
            <p:extLst>
              <p:ext uri="{D42A27DB-BD31-4B8C-83A1-F6EECF244321}">
                <p14:modId xmlns:p14="http://schemas.microsoft.com/office/powerpoint/2010/main" xmlns="" val="3721489559"/>
              </p:ext>
            </p:extLst>
          </p:nvPr>
        </p:nvGraphicFramePr>
        <p:xfrm>
          <a:off x="118523" y="3640824"/>
          <a:ext cx="7128792" cy="652272"/>
        </p:xfrm>
        <a:graphic>
          <a:graphicData uri="http://schemas.openxmlformats.org/drawingml/2006/table">
            <a:tbl>
              <a:tblPr>
                <a:tableStyleId>{5C22544A-7EE6-4342-B048-85BDC9FD1C3A}</a:tableStyleId>
              </a:tblPr>
              <a:tblGrid>
                <a:gridCol w="203884"/>
                <a:gridCol w="203884"/>
                <a:gridCol w="2393848"/>
                <a:gridCol w="236676"/>
                <a:gridCol w="2396700"/>
                <a:gridCol w="846900"/>
                <a:gridCol w="846900"/>
              </a:tblGrid>
              <a:tr h="391414">
                <a:tc>
                  <a:txBody>
                    <a:bodyPr/>
                    <a:lstStyle/>
                    <a:p>
                      <a:pPr algn="just">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a:effectLst/>
                        </a:rPr>
                        <a:t> </a:t>
                      </a:r>
                      <a:endParaRPr lang="it-IT" sz="20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dirty="0" smtClean="0">
                          <a:effectLst/>
                        </a:rPr>
                        <a:t>Svalutazione</a:t>
                      </a:r>
                      <a:r>
                        <a:rPr lang="it-IT" sz="2000" baseline="0" dirty="0" smtClean="0">
                          <a:effectLst/>
                        </a:rPr>
                        <a:t> crediti</a:t>
                      </a:r>
                      <a:endParaRPr lang="it-IT" sz="2000" dirty="0">
                        <a:effectLst/>
                      </a:endParaRPr>
                    </a:p>
                    <a:p>
                      <a:pPr algn="just">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dirty="0">
                          <a:effectLst/>
                        </a:rPr>
                        <a:t>a</a:t>
                      </a:r>
                      <a:endParaRPr lang="it-IT" sz="20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dirty="0" smtClean="0">
                          <a:effectLst/>
                        </a:rPr>
                        <a:t>Fondo svalutazione crediti</a:t>
                      </a:r>
                      <a:endParaRPr lang="it-IT" sz="2000" dirty="0">
                        <a:effectLst/>
                        <a:latin typeface="Calibri"/>
                        <a:ea typeface="Calibri"/>
                        <a:cs typeface="Times New Roman"/>
                      </a:endParaRPr>
                    </a:p>
                  </a:txBody>
                  <a:tcPr marL="44450" marR="44450" marT="0" marB="0"/>
                </a:tc>
                <a:tc>
                  <a:txBody>
                    <a:bodyPr/>
                    <a:lstStyle/>
                    <a:p>
                      <a:pPr algn="r">
                        <a:lnSpc>
                          <a:spcPct val="107000"/>
                        </a:lnSpc>
                        <a:spcAft>
                          <a:spcPts val="0"/>
                        </a:spcAft>
                      </a:pPr>
                      <a:r>
                        <a:rPr lang="it-IT" sz="2000" dirty="0">
                          <a:effectLst/>
                        </a:rPr>
                        <a:t> </a:t>
                      </a:r>
                    </a:p>
                    <a:p>
                      <a:pPr algn="r">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c>
                  <a:txBody>
                    <a:bodyPr/>
                    <a:lstStyle/>
                    <a:p>
                      <a:pPr algn="r">
                        <a:lnSpc>
                          <a:spcPct val="107000"/>
                        </a:lnSpc>
                        <a:spcAft>
                          <a:spcPts val="0"/>
                        </a:spcAft>
                        <a:tabLst>
                          <a:tab pos="324485" algn="ctr"/>
                          <a:tab pos="648970" algn="r"/>
                        </a:tabLst>
                      </a:pPr>
                      <a:r>
                        <a:rPr lang="it-IT" sz="2000" dirty="0" smtClean="0">
                          <a:effectLst/>
                        </a:rPr>
                        <a:t>2.400</a:t>
                      </a:r>
                      <a:endParaRPr lang="it-IT" sz="2000" dirty="0">
                        <a:effectLst/>
                        <a:latin typeface="Calibri"/>
                        <a:ea typeface="Calibri"/>
                        <a:cs typeface="Times New Roman"/>
                      </a:endParaRPr>
                    </a:p>
                  </a:txBody>
                  <a:tcPr marL="44450" marR="44450" marT="0" marB="0"/>
                </a:tc>
              </a:tr>
            </a:tbl>
          </a:graphicData>
        </a:graphic>
      </p:graphicFrame>
      <p:graphicFrame>
        <p:nvGraphicFramePr>
          <p:cNvPr id="33" name="Tabella 32"/>
          <p:cNvGraphicFramePr>
            <a:graphicFrameLocks noGrp="1"/>
          </p:cNvGraphicFramePr>
          <p:nvPr>
            <p:extLst>
              <p:ext uri="{D42A27DB-BD31-4B8C-83A1-F6EECF244321}">
                <p14:modId xmlns:p14="http://schemas.microsoft.com/office/powerpoint/2010/main" xmlns="" val="2949800817"/>
              </p:ext>
            </p:extLst>
          </p:nvPr>
        </p:nvGraphicFramePr>
        <p:xfrm>
          <a:off x="126038" y="2488696"/>
          <a:ext cx="7121276" cy="652272"/>
        </p:xfrm>
        <a:graphic>
          <a:graphicData uri="http://schemas.openxmlformats.org/drawingml/2006/table">
            <a:tbl>
              <a:tblPr>
                <a:tableStyleId>{5C22544A-7EE6-4342-B048-85BDC9FD1C3A}</a:tableStyleId>
              </a:tblPr>
              <a:tblGrid>
                <a:gridCol w="203669"/>
                <a:gridCol w="203669"/>
                <a:gridCol w="2391324"/>
                <a:gridCol w="236427"/>
                <a:gridCol w="1631678"/>
                <a:gridCol w="1608502"/>
                <a:gridCol w="846007"/>
              </a:tblGrid>
              <a:tr h="391414">
                <a:tc>
                  <a:txBody>
                    <a:bodyPr/>
                    <a:lstStyle/>
                    <a:p>
                      <a:pPr algn="just">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a:effectLst/>
                        </a:rPr>
                        <a:t> </a:t>
                      </a:r>
                      <a:endParaRPr lang="it-IT" sz="20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dirty="0">
                          <a:effectLst/>
                        </a:rPr>
                        <a:t>Perdita su crediti</a:t>
                      </a:r>
                    </a:p>
                    <a:p>
                      <a:pPr algn="just">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a:effectLst/>
                        </a:rPr>
                        <a:t>a</a:t>
                      </a:r>
                      <a:endParaRPr lang="it-IT" sz="20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2000">
                          <a:effectLst/>
                        </a:rPr>
                        <a:t>Clienti</a:t>
                      </a:r>
                      <a:endParaRPr lang="it-IT" sz="2000">
                        <a:effectLst/>
                        <a:latin typeface="Calibri"/>
                        <a:ea typeface="Calibri"/>
                        <a:cs typeface="Times New Roman"/>
                      </a:endParaRPr>
                    </a:p>
                  </a:txBody>
                  <a:tcPr marL="44450" marR="44450" marT="0" marB="0"/>
                </a:tc>
                <a:tc>
                  <a:txBody>
                    <a:bodyPr/>
                    <a:lstStyle/>
                    <a:p>
                      <a:pPr algn="r">
                        <a:lnSpc>
                          <a:spcPct val="107000"/>
                        </a:lnSpc>
                        <a:spcAft>
                          <a:spcPts val="0"/>
                        </a:spcAft>
                      </a:pPr>
                      <a:r>
                        <a:rPr lang="it-IT" sz="2000">
                          <a:effectLst/>
                        </a:rPr>
                        <a:t> </a:t>
                      </a:r>
                    </a:p>
                    <a:p>
                      <a:pPr algn="r">
                        <a:lnSpc>
                          <a:spcPct val="107000"/>
                        </a:lnSpc>
                        <a:spcAft>
                          <a:spcPts val="0"/>
                        </a:spcAft>
                      </a:pPr>
                      <a:r>
                        <a:rPr lang="it-IT" sz="2000">
                          <a:effectLst/>
                        </a:rPr>
                        <a:t> </a:t>
                      </a:r>
                      <a:endParaRPr lang="it-IT" sz="2000">
                        <a:effectLst/>
                        <a:latin typeface="Calibri"/>
                        <a:ea typeface="Calibri"/>
                        <a:cs typeface="Times New Roman"/>
                      </a:endParaRPr>
                    </a:p>
                  </a:txBody>
                  <a:tcPr marL="44450" marR="44450" marT="0" marB="0"/>
                </a:tc>
                <a:tc>
                  <a:txBody>
                    <a:bodyPr/>
                    <a:lstStyle/>
                    <a:p>
                      <a:pPr algn="r">
                        <a:lnSpc>
                          <a:spcPct val="107000"/>
                        </a:lnSpc>
                        <a:spcAft>
                          <a:spcPts val="0"/>
                        </a:spcAft>
                        <a:tabLst>
                          <a:tab pos="324485" algn="ctr"/>
                          <a:tab pos="648970" algn="r"/>
                        </a:tabLst>
                      </a:pPr>
                      <a:r>
                        <a:rPr lang="it-IT" sz="2000" dirty="0">
                          <a:effectLst/>
                        </a:rPr>
                        <a:t>	2.000</a:t>
                      </a:r>
                    </a:p>
                    <a:p>
                      <a:pPr algn="r">
                        <a:lnSpc>
                          <a:spcPct val="107000"/>
                        </a:lnSpc>
                        <a:spcAft>
                          <a:spcPts val="0"/>
                        </a:spcAft>
                      </a:pPr>
                      <a:r>
                        <a:rPr lang="it-IT" sz="2000" dirty="0">
                          <a:effectLst/>
                        </a:rPr>
                        <a:t> </a:t>
                      </a:r>
                      <a:endParaRPr lang="it-IT" sz="2000" dirty="0">
                        <a:effectLst/>
                        <a:latin typeface="Calibri"/>
                        <a:ea typeface="Calibri"/>
                        <a:cs typeface="Times New Roman"/>
                      </a:endParaRPr>
                    </a:p>
                  </a:txBody>
                  <a:tcPr marL="44450" marR="44450" marT="0" marB="0"/>
                </a:tc>
              </a:tr>
            </a:tbl>
          </a:graphicData>
        </a:graphic>
      </p:graphicFrame>
      <p:graphicFrame>
        <p:nvGraphicFramePr>
          <p:cNvPr id="34" name="Tabella 33"/>
          <p:cNvGraphicFramePr>
            <a:graphicFrameLocks noGrp="1"/>
          </p:cNvGraphicFramePr>
          <p:nvPr>
            <p:extLst>
              <p:ext uri="{D42A27DB-BD31-4B8C-83A1-F6EECF244321}">
                <p14:modId xmlns:p14="http://schemas.microsoft.com/office/powerpoint/2010/main" xmlns="" val="376890049"/>
              </p:ext>
            </p:extLst>
          </p:nvPr>
        </p:nvGraphicFramePr>
        <p:xfrm>
          <a:off x="118522" y="5945080"/>
          <a:ext cx="7128793" cy="652272"/>
        </p:xfrm>
        <a:graphic>
          <a:graphicData uri="http://schemas.openxmlformats.org/drawingml/2006/table">
            <a:tbl>
              <a:tblPr>
                <a:tableStyleId>{5C22544A-7EE6-4342-B048-85BDC9FD1C3A}</a:tableStyleId>
              </a:tblPr>
              <a:tblGrid>
                <a:gridCol w="203884"/>
                <a:gridCol w="203884"/>
                <a:gridCol w="2393849"/>
                <a:gridCol w="236676"/>
                <a:gridCol w="2396700"/>
                <a:gridCol w="846900"/>
                <a:gridCol w="846900"/>
              </a:tblGrid>
              <a:tr h="576064">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Perdita su crediti</a:t>
                      </a: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c>
                  <a:txBody>
                    <a:bodyPr/>
                    <a:lstStyle/>
                    <a:p>
                      <a:pPr marL="0" algn="just" defTabSz="457200" rtl="0" eaLnBrk="1" latinLnBrk="0" hangingPunct="1">
                        <a:lnSpc>
                          <a:spcPct val="107000"/>
                        </a:lnSpc>
                        <a:spcAft>
                          <a:spcPts val="0"/>
                        </a:spcAft>
                      </a:pPr>
                      <a:r>
                        <a:rPr lang="it-IT" sz="2000" kern="1200">
                          <a:solidFill>
                            <a:schemeClr val="dk1"/>
                          </a:solidFill>
                          <a:effectLst/>
                          <a:latin typeface="+mn-lt"/>
                          <a:ea typeface="+mn-ea"/>
                          <a:cs typeface="+mn-cs"/>
                        </a:rPr>
                        <a:t>a</a:t>
                      </a: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Clienti</a:t>
                      </a: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c>
                  <a:txBody>
                    <a:bodyPr/>
                    <a:lstStyle/>
                    <a:p>
                      <a:pPr marL="0" algn="just" defTabSz="457200" rtl="0" eaLnBrk="1" latinLnBrk="0" hangingPunct="1">
                        <a:lnSpc>
                          <a:spcPct val="107000"/>
                        </a:lnSpc>
                        <a:spcAft>
                          <a:spcPts val="0"/>
                        </a:spcAft>
                        <a:tabLst>
                          <a:tab pos="324485" algn="ctr"/>
                          <a:tab pos="648970" algn="r"/>
                        </a:tabLst>
                      </a:pPr>
                      <a:r>
                        <a:rPr lang="it-IT" sz="1800" kern="1200" dirty="0">
                          <a:solidFill>
                            <a:schemeClr val="dk1"/>
                          </a:solidFill>
                          <a:effectLst/>
                          <a:latin typeface="+mn-lt"/>
                          <a:ea typeface="+mn-ea"/>
                          <a:cs typeface="+mn-cs"/>
                        </a:rPr>
                        <a:t>	10.000</a:t>
                      </a: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r>
            </a:tbl>
          </a:graphicData>
        </a:graphic>
      </p:graphicFrame>
      <p:graphicFrame>
        <p:nvGraphicFramePr>
          <p:cNvPr id="35" name="Tabella 34"/>
          <p:cNvGraphicFramePr>
            <a:graphicFrameLocks noGrp="1"/>
          </p:cNvGraphicFramePr>
          <p:nvPr>
            <p:extLst>
              <p:ext uri="{D42A27DB-BD31-4B8C-83A1-F6EECF244321}">
                <p14:modId xmlns:p14="http://schemas.microsoft.com/office/powerpoint/2010/main" xmlns="" val="327051445"/>
              </p:ext>
            </p:extLst>
          </p:nvPr>
        </p:nvGraphicFramePr>
        <p:xfrm>
          <a:off x="118522" y="4782022"/>
          <a:ext cx="7128793" cy="652272"/>
        </p:xfrm>
        <a:graphic>
          <a:graphicData uri="http://schemas.openxmlformats.org/drawingml/2006/table">
            <a:tbl>
              <a:tblPr>
                <a:tableStyleId>{5C22544A-7EE6-4342-B048-85BDC9FD1C3A}</a:tableStyleId>
              </a:tblPr>
              <a:tblGrid>
                <a:gridCol w="203884"/>
                <a:gridCol w="203884"/>
                <a:gridCol w="2393849"/>
                <a:gridCol w="236676"/>
                <a:gridCol w="2396700"/>
                <a:gridCol w="846900"/>
                <a:gridCol w="846900"/>
              </a:tblGrid>
              <a:tr h="391414">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Svalutazione crediti </a:t>
                      </a: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a</a:t>
                      </a: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Fondo svalutazione crediti</a:t>
                      </a:r>
                    </a:p>
                  </a:txBody>
                  <a:tcPr marL="44450" marR="44450" marT="0" marB="0"/>
                </a:tc>
                <a:tc>
                  <a:txBody>
                    <a:bodyPr/>
                    <a:lstStyle/>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c>
                  <a:txBody>
                    <a:bodyPr/>
                    <a:lstStyle/>
                    <a:p>
                      <a:pPr marL="0" algn="just" defTabSz="457200" rtl="0" eaLnBrk="1" latinLnBrk="0" hangingPunct="1">
                        <a:lnSpc>
                          <a:spcPct val="107000"/>
                        </a:lnSpc>
                        <a:spcAft>
                          <a:spcPts val="0"/>
                        </a:spcAft>
                        <a:tabLst>
                          <a:tab pos="324485" algn="ctr"/>
                          <a:tab pos="648970" algn="r"/>
                        </a:tabLst>
                      </a:pPr>
                      <a:r>
                        <a:rPr lang="it-IT" sz="2000" kern="1200" dirty="0">
                          <a:solidFill>
                            <a:schemeClr val="dk1"/>
                          </a:solidFill>
                          <a:effectLst/>
                          <a:latin typeface="+mn-lt"/>
                          <a:ea typeface="+mn-ea"/>
                          <a:cs typeface="+mn-cs"/>
                        </a:rPr>
                        <a:t>	</a:t>
                      </a:r>
                      <a:r>
                        <a:rPr lang="it-IT" sz="1800" kern="1200" dirty="0" smtClean="0">
                          <a:solidFill>
                            <a:schemeClr val="dk1"/>
                          </a:solidFill>
                          <a:effectLst/>
                          <a:latin typeface="+mn-lt"/>
                          <a:ea typeface="+mn-ea"/>
                          <a:cs typeface="+mn-cs"/>
                        </a:rPr>
                        <a:t>23.100</a:t>
                      </a:r>
                      <a:endParaRPr lang="it-IT" sz="1800" kern="1200" dirty="0">
                        <a:solidFill>
                          <a:schemeClr val="dk1"/>
                        </a:solidFill>
                        <a:effectLst/>
                        <a:latin typeface="+mn-lt"/>
                        <a:ea typeface="+mn-ea"/>
                        <a:cs typeface="+mn-cs"/>
                      </a:endParaRPr>
                    </a:p>
                    <a:p>
                      <a:pPr marL="0" algn="just" defTabSz="457200" rtl="0" eaLnBrk="1" latinLnBrk="0" hangingPunct="1">
                        <a:lnSpc>
                          <a:spcPct val="107000"/>
                        </a:lnSpc>
                        <a:spcAft>
                          <a:spcPts val="0"/>
                        </a:spcAft>
                      </a:pPr>
                      <a:r>
                        <a:rPr lang="it-IT" sz="2000" kern="1200" dirty="0">
                          <a:solidFill>
                            <a:schemeClr val="dk1"/>
                          </a:solidFill>
                          <a:effectLst/>
                          <a:latin typeface="+mn-lt"/>
                          <a:ea typeface="+mn-ea"/>
                          <a:cs typeface="+mn-cs"/>
                        </a:rPr>
                        <a:t> </a:t>
                      </a:r>
                    </a:p>
                  </a:txBody>
                  <a:tcPr marL="44450" marR="44450" marT="0" marB="0"/>
                </a:tc>
              </a:tr>
            </a:tbl>
          </a:graphicData>
        </a:graphic>
      </p:graphicFrame>
      <p:sp>
        <p:nvSpPr>
          <p:cNvPr id="36" name="Rettangolo 35"/>
          <p:cNvSpPr/>
          <p:nvPr/>
        </p:nvSpPr>
        <p:spPr>
          <a:xfrm>
            <a:off x="181428" y="5462032"/>
            <a:ext cx="7704856" cy="369332"/>
          </a:xfrm>
          <a:prstGeom prst="rect">
            <a:avLst/>
          </a:prstGeom>
        </p:spPr>
        <p:txBody>
          <a:bodyPr wrap="square">
            <a:spAutoFit/>
          </a:bodyPr>
          <a:lstStyle/>
          <a:p>
            <a:r>
              <a:rPr lang="it-IT" dirty="0">
                <a:solidFill>
                  <a:prstClr val="black"/>
                </a:solidFill>
                <a:latin typeface="+mn-lt"/>
                <a:ea typeface="Calibri" pitchFamily="34" charset="0"/>
                <a:cs typeface="Times New Roman" pitchFamily="18" charset="0"/>
              </a:rPr>
              <a:t>R</a:t>
            </a:r>
            <a:r>
              <a:rPr lang="it-IT" dirty="0" smtClean="0">
                <a:solidFill>
                  <a:prstClr val="black"/>
                </a:solidFill>
                <a:latin typeface="+mn-lt"/>
                <a:ea typeface="Calibri" pitchFamily="34" charset="0"/>
                <a:cs typeface="Times New Roman" pitchFamily="18" charset="0"/>
              </a:rPr>
              <a:t>ilevazione </a:t>
            </a:r>
            <a:r>
              <a:rPr lang="it-IT" dirty="0">
                <a:solidFill>
                  <a:prstClr val="black"/>
                </a:solidFill>
                <a:latin typeface="+mn-lt"/>
                <a:ea typeface="Calibri" pitchFamily="34" charset="0"/>
                <a:cs typeface="Times New Roman" pitchFamily="18" charset="0"/>
              </a:rPr>
              <a:t>della perdita su crediti relativa ai crediti prescritti</a:t>
            </a:r>
            <a:endParaRPr lang="it-IT" dirty="0">
              <a:latin typeface="+mn-lt"/>
            </a:endParaRPr>
          </a:p>
        </p:txBody>
      </p:sp>
      <p:sp>
        <p:nvSpPr>
          <p:cNvPr id="37" name="Rettangolo 36"/>
          <p:cNvSpPr/>
          <p:nvPr/>
        </p:nvSpPr>
        <p:spPr>
          <a:xfrm>
            <a:off x="118521" y="4360904"/>
            <a:ext cx="8312595" cy="369332"/>
          </a:xfrm>
          <a:prstGeom prst="rect">
            <a:avLst/>
          </a:prstGeom>
        </p:spPr>
        <p:txBody>
          <a:bodyPr wrap="square">
            <a:spAutoFit/>
          </a:bodyPr>
          <a:lstStyle/>
          <a:p>
            <a:r>
              <a:rPr lang="it-IT" dirty="0">
                <a:solidFill>
                  <a:prstClr val="black"/>
                </a:solidFill>
                <a:latin typeface="+mn-lt"/>
                <a:ea typeface="Calibri" pitchFamily="34" charset="0"/>
                <a:cs typeface="Times New Roman" pitchFamily="18" charset="0"/>
              </a:rPr>
              <a:t>R</a:t>
            </a:r>
            <a:r>
              <a:rPr lang="it-IT" dirty="0" smtClean="0">
                <a:solidFill>
                  <a:prstClr val="black"/>
                </a:solidFill>
                <a:latin typeface="+mn-lt"/>
                <a:ea typeface="Calibri" pitchFamily="34" charset="0"/>
                <a:cs typeface="Times New Roman" pitchFamily="18" charset="0"/>
              </a:rPr>
              <a:t>ilevazione </a:t>
            </a:r>
            <a:r>
              <a:rPr lang="it-IT" dirty="0">
                <a:solidFill>
                  <a:prstClr val="black"/>
                </a:solidFill>
                <a:latin typeface="+mn-lt"/>
                <a:ea typeface="Calibri" pitchFamily="34" charset="0"/>
                <a:cs typeface="Times New Roman" pitchFamily="18" charset="0"/>
              </a:rPr>
              <a:t>della </a:t>
            </a:r>
            <a:r>
              <a:rPr lang="it-IT" dirty="0" smtClean="0">
                <a:solidFill>
                  <a:prstClr val="black"/>
                </a:solidFill>
                <a:latin typeface="+mn-lt"/>
                <a:ea typeface="Calibri" pitchFamily="34" charset="0"/>
                <a:cs typeface="Times New Roman" pitchFamily="18" charset="0"/>
              </a:rPr>
              <a:t>svalutazione su </a:t>
            </a:r>
            <a:r>
              <a:rPr lang="it-IT" dirty="0">
                <a:solidFill>
                  <a:prstClr val="black"/>
                </a:solidFill>
                <a:latin typeface="+mn-lt"/>
                <a:ea typeface="Calibri" pitchFamily="34" charset="0"/>
                <a:cs typeface="Times New Roman" pitchFamily="18" charset="0"/>
              </a:rPr>
              <a:t>crediti </a:t>
            </a:r>
            <a:r>
              <a:rPr lang="it-IT" dirty="0" smtClean="0">
                <a:solidFill>
                  <a:prstClr val="black"/>
                </a:solidFill>
                <a:latin typeface="+mn-lt"/>
                <a:ea typeface="Calibri" pitchFamily="34" charset="0"/>
                <a:cs typeface="Times New Roman" pitchFamily="18" charset="0"/>
              </a:rPr>
              <a:t>oltre i 2.500 non esigibili (credito C)</a:t>
            </a:r>
            <a:endParaRPr lang="it-IT" dirty="0">
              <a:latin typeface="+mn-lt"/>
            </a:endParaRPr>
          </a:p>
        </p:txBody>
      </p:sp>
      <p:sp>
        <p:nvSpPr>
          <p:cNvPr id="38" name="Rettangolo 37"/>
          <p:cNvSpPr/>
          <p:nvPr/>
        </p:nvSpPr>
        <p:spPr>
          <a:xfrm>
            <a:off x="118521" y="3208776"/>
            <a:ext cx="8928993" cy="369332"/>
          </a:xfrm>
          <a:prstGeom prst="rect">
            <a:avLst/>
          </a:prstGeom>
        </p:spPr>
        <p:txBody>
          <a:bodyPr wrap="square">
            <a:spAutoFit/>
          </a:bodyPr>
          <a:lstStyle/>
          <a:p>
            <a:r>
              <a:rPr lang="it-IT" dirty="0">
                <a:solidFill>
                  <a:prstClr val="black"/>
                </a:solidFill>
                <a:latin typeface="+mn-lt"/>
                <a:ea typeface="Calibri" pitchFamily="34" charset="0"/>
                <a:cs typeface="Times New Roman" pitchFamily="18" charset="0"/>
              </a:rPr>
              <a:t>R</a:t>
            </a:r>
            <a:r>
              <a:rPr lang="it-IT" dirty="0" smtClean="0">
                <a:solidFill>
                  <a:prstClr val="black"/>
                </a:solidFill>
                <a:latin typeface="+mn-lt"/>
                <a:ea typeface="Calibri" pitchFamily="34" charset="0"/>
                <a:cs typeface="Times New Roman" pitchFamily="18" charset="0"/>
              </a:rPr>
              <a:t>ilevazione </a:t>
            </a:r>
            <a:r>
              <a:rPr lang="it-IT" dirty="0">
                <a:solidFill>
                  <a:prstClr val="black"/>
                </a:solidFill>
                <a:latin typeface="+mn-lt"/>
                <a:ea typeface="Calibri" pitchFamily="34" charset="0"/>
                <a:cs typeface="Times New Roman" pitchFamily="18" charset="0"/>
              </a:rPr>
              <a:t>della </a:t>
            </a:r>
            <a:r>
              <a:rPr lang="it-IT" dirty="0" smtClean="0">
                <a:solidFill>
                  <a:prstClr val="black"/>
                </a:solidFill>
                <a:latin typeface="+mn-lt"/>
                <a:ea typeface="Calibri" pitchFamily="34" charset="0"/>
                <a:cs typeface="Times New Roman" pitchFamily="18" charset="0"/>
              </a:rPr>
              <a:t>svalutazione </a:t>
            </a:r>
            <a:r>
              <a:rPr lang="it-IT" dirty="0">
                <a:solidFill>
                  <a:prstClr val="black"/>
                </a:solidFill>
                <a:latin typeface="+mn-lt"/>
                <a:ea typeface="Calibri" pitchFamily="34" charset="0"/>
                <a:cs typeface="Times New Roman" pitchFamily="18" charset="0"/>
              </a:rPr>
              <a:t>su crediti relativa </a:t>
            </a:r>
            <a:r>
              <a:rPr lang="it-IT" dirty="0" smtClean="0">
                <a:solidFill>
                  <a:prstClr val="black"/>
                </a:solidFill>
                <a:latin typeface="+mn-lt"/>
                <a:ea typeface="Calibri" pitchFamily="34" charset="0"/>
                <a:cs typeface="Times New Roman" pitchFamily="18" charset="0"/>
              </a:rPr>
              <a:t>al credito D (non esigibile)</a:t>
            </a:r>
            <a:endParaRPr lang="it-IT" dirty="0">
              <a:latin typeface="+mn-lt"/>
            </a:endParaRPr>
          </a:p>
        </p:txBody>
      </p:sp>
      <p:sp>
        <p:nvSpPr>
          <p:cNvPr id="39" name="Rettangolo 38"/>
          <p:cNvSpPr/>
          <p:nvPr/>
        </p:nvSpPr>
        <p:spPr>
          <a:xfrm>
            <a:off x="118522" y="2088586"/>
            <a:ext cx="7704856" cy="369332"/>
          </a:xfrm>
          <a:prstGeom prst="rect">
            <a:avLst/>
          </a:prstGeom>
        </p:spPr>
        <p:txBody>
          <a:bodyPr wrap="square">
            <a:spAutoFit/>
          </a:bodyPr>
          <a:lstStyle/>
          <a:p>
            <a:r>
              <a:rPr lang="it-IT" dirty="0">
                <a:solidFill>
                  <a:prstClr val="black"/>
                </a:solidFill>
                <a:latin typeface="+mn-lt"/>
                <a:ea typeface="Calibri" pitchFamily="34" charset="0"/>
                <a:cs typeface="Times New Roman" pitchFamily="18" charset="0"/>
              </a:rPr>
              <a:t>R</a:t>
            </a:r>
            <a:r>
              <a:rPr lang="it-IT" dirty="0" smtClean="0">
                <a:solidFill>
                  <a:prstClr val="black"/>
                </a:solidFill>
                <a:latin typeface="+mn-lt"/>
                <a:ea typeface="Calibri" pitchFamily="34" charset="0"/>
                <a:cs typeface="Times New Roman" pitchFamily="18" charset="0"/>
              </a:rPr>
              <a:t>ilevazione </a:t>
            </a:r>
            <a:r>
              <a:rPr lang="it-IT" dirty="0">
                <a:solidFill>
                  <a:prstClr val="black"/>
                </a:solidFill>
                <a:latin typeface="+mn-lt"/>
                <a:ea typeface="Calibri" pitchFamily="34" charset="0"/>
                <a:cs typeface="Times New Roman" pitchFamily="18" charset="0"/>
              </a:rPr>
              <a:t>della perdita su crediti relativa </a:t>
            </a:r>
            <a:r>
              <a:rPr lang="it-IT" dirty="0" smtClean="0">
                <a:solidFill>
                  <a:prstClr val="black"/>
                </a:solidFill>
                <a:latin typeface="+mn-lt"/>
                <a:ea typeface="Calibri" pitchFamily="34" charset="0"/>
                <a:cs typeface="Times New Roman" pitchFamily="18" charset="0"/>
              </a:rPr>
              <a:t>al credito A (rinuncia)</a:t>
            </a:r>
            <a:endParaRPr lang="it-IT" dirty="0">
              <a:latin typeface="+mn-lt"/>
            </a:endParaRPr>
          </a:p>
        </p:txBody>
      </p:sp>
      <p:sp>
        <p:nvSpPr>
          <p:cNvPr id="31" name="CasellaDiTesto 30"/>
          <p:cNvSpPr txBox="1"/>
          <p:nvPr/>
        </p:nvSpPr>
        <p:spPr bwMode="auto">
          <a:xfrm>
            <a:off x="7164288" y="1772816"/>
            <a:ext cx="165618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C00000"/>
                </a:solidFill>
              </a:rPr>
              <a:t>DEDUCIBILE</a:t>
            </a:r>
            <a:endParaRPr lang="it-IT" sz="1800" b="1" dirty="0">
              <a:solidFill>
                <a:srgbClr val="C00000"/>
              </a:solidFill>
            </a:endParaRPr>
          </a:p>
        </p:txBody>
      </p:sp>
      <p:sp>
        <p:nvSpPr>
          <p:cNvPr id="14336" name="Rettangolo 14335"/>
          <p:cNvSpPr/>
          <p:nvPr/>
        </p:nvSpPr>
        <p:spPr>
          <a:xfrm>
            <a:off x="7668344" y="2501912"/>
            <a:ext cx="792087" cy="369332"/>
          </a:xfrm>
          <a:prstGeom prst="rect">
            <a:avLst/>
          </a:prstGeom>
        </p:spPr>
        <p:txBody>
          <a:bodyPr wrap="square">
            <a:spAutoFit/>
          </a:bodyPr>
          <a:lstStyle/>
          <a:p>
            <a:pPr algn="ctr"/>
            <a:r>
              <a:rPr lang="it-IT" b="1" dirty="0" smtClean="0">
                <a:solidFill>
                  <a:srgbClr val="C00000"/>
                </a:solidFill>
                <a:cs typeface="Times New Roman" pitchFamily="18" charset="0"/>
              </a:rPr>
              <a:t>SI</a:t>
            </a:r>
            <a:endParaRPr lang="it-IT" b="1" dirty="0">
              <a:solidFill>
                <a:srgbClr val="C00000"/>
              </a:solidFill>
            </a:endParaRPr>
          </a:p>
        </p:txBody>
      </p:sp>
      <p:sp>
        <p:nvSpPr>
          <p:cNvPr id="42" name="Rettangolo 41"/>
          <p:cNvSpPr/>
          <p:nvPr/>
        </p:nvSpPr>
        <p:spPr>
          <a:xfrm>
            <a:off x="7668344" y="3703540"/>
            <a:ext cx="792087" cy="369332"/>
          </a:xfrm>
          <a:prstGeom prst="rect">
            <a:avLst/>
          </a:prstGeom>
        </p:spPr>
        <p:txBody>
          <a:bodyPr wrap="square">
            <a:spAutoFit/>
          </a:bodyPr>
          <a:lstStyle/>
          <a:p>
            <a:pPr algn="ctr"/>
            <a:r>
              <a:rPr lang="it-IT" b="1" dirty="0" smtClean="0">
                <a:solidFill>
                  <a:srgbClr val="C00000"/>
                </a:solidFill>
                <a:cs typeface="Times New Roman" pitchFamily="18" charset="0"/>
              </a:rPr>
              <a:t>SI</a:t>
            </a:r>
            <a:endParaRPr lang="it-IT" b="1" dirty="0">
              <a:solidFill>
                <a:srgbClr val="C00000"/>
              </a:solidFill>
            </a:endParaRPr>
          </a:p>
        </p:txBody>
      </p:sp>
      <p:sp>
        <p:nvSpPr>
          <p:cNvPr id="43" name="Rettangolo 42"/>
          <p:cNvSpPr/>
          <p:nvPr/>
        </p:nvSpPr>
        <p:spPr>
          <a:xfrm>
            <a:off x="7164288" y="4720944"/>
            <a:ext cx="1944216" cy="646331"/>
          </a:xfrm>
          <a:prstGeom prst="rect">
            <a:avLst/>
          </a:prstGeom>
        </p:spPr>
        <p:txBody>
          <a:bodyPr wrap="square">
            <a:spAutoFit/>
          </a:bodyPr>
          <a:lstStyle/>
          <a:p>
            <a:pPr algn="ctr"/>
            <a:r>
              <a:rPr lang="it-IT" b="1" dirty="0" smtClean="0">
                <a:solidFill>
                  <a:srgbClr val="C00000"/>
                </a:solidFill>
                <a:cs typeface="Times New Roman" pitchFamily="18" charset="0"/>
              </a:rPr>
              <a:t>SI, ENTRO LIMITI</a:t>
            </a:r>
            <a:endParaRPr lang="it-IT" b="1" dirty="0">
              <a:solidFill>
                <a:srgbClr val="C00000"/>
              </a:solidFill>
            </a:endParaRPr>
          </a:p>
        </p:txBody>
      </p:sp>
      <p:sp>
        <p:nvSpPr>
          <p:cNvPr id="44" name="Rettangolo 43"/>
          <p:cNvSpPr/>
          <p:nvPr/>
        </p:nvSpPr>
        <p:spPr>
          <a:xfrm>
            <a:off x="7740353" y="5945080"/>
            <a:ext cx="792087" cy="369332"/>
          </a:xfrm>
          <a:prstGeom prst="rect">
            <a:avLst/>
          </a:prstGeom>
        </p:spPr>
        <p:txBody>
          <a:bodyPr wrap="square">
            <a:spAutoFit/>
          </a:bodyPr>
          <a:lstStyle/>
          <a:p>
            <a:pPr algn="ctr"/>
            <a:r>
              <a:rPr lang="it-IT" b="1" dirty="0" smtClean="0">
                <a:solidFill>
                  <a:srgbClr val="C00000"/>
                </a:solidFill>
                <a:cs typeface="Times New Roman" pitchFamily="18" charset="0"/>
              </a:rPr>
              <a:t>SI</a:t>
            </a:r>
            <a:endParaRPr lang="it-IT" b="1" dirty="0">
              <a:solidFill>
                <a:srgbClr val="C00000"/>
              </a:solidFill>
            </a:endParaRPr>
          </a:p>
        </p:txBody>
      </p:sp>
      <p:sp>
        <p:nvSpPr>
          <p:cNvPr id="18"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20</a:t>
            </a:fld>
            <a:endParaRPr lang="it-IT" sz="1000" dirty="0">
              <a:latin typeface="Arial" pitchFamily="34" charset="0"/>
              <a:cs typeface="Arial" pitchFamily="34" charset="0"/>
            </a:endParaRPr>
          </a:p>
        </p:txBody>
      </p:sp>
      <p:sp>
        <p:nvSpPr>
          <p:cNvPr id="2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2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16002874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5052526"/>
            <a:ext cx="8424936" cy="391545"/>
          </a:xfrm>
          <a:prstGeom prst="rect">
            <a:avLst/>
          </a:prstGeom>
          <a:noFill/>
          <a:ln w="1905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ttangolo 4"/>
          <p:cNvSpPr/>
          <p:nvPr/>
        </p:nvSpPr>
        <p:spPr>
          <a:xfrm>
            <a:off x="179512" y="2625293"/>
            <a:ext cx="8640960" cy="2862322"/>
          </a:xfrm>
          <a:prstGeom prst="rect">
            <a:avLst/>
          </a:prstGeom>
        </p:spPr>
        <p:txBody>
          <a:bodyPr wrap="square">
            <a:spAutoFit/>
          </a:bodyPr>
          <a:lstStyle/>
          <a:p>
            <a:pPr marL="457200" lvl="0" indent="-457200">
              <a:lnSpc>
                <a:spcPct val="150000"/>
              </a:lnSpc>
              <a:buFont typeface="+mj-lt"/>
              <a:buAutoNum type="arabicPeriod"/>
            </a:pPr>
            <a:r>
              <a:rPr lang="it-IT" sz="2000" dirty="0" smtClean="0"/>
              <a:t>Crediti </a:t>
            </a:r>
            <a:r>
              <a:rPr lang="it-IT" sz="2000" dirty="0"/>
              <a:t>scaduti da oltre sei </a:t>
            </a:r>
            <a:r>
              <a:rPr lang="it-IT" sz="2000" dirty="0" smtClean="0"/>
              <a:t>mesi in </a:t>
            </a:r>
            <a:r>
              <a:rPr lang="it-IT" sz="2000" dirty="0"/>
              <a:t>esercizi </a:t>
            </a:r>
            <a:r>
              <a:rPr lang="it-IT" sz="2000" dirty="0" smtClean="0"/>
              <a:t>precedenti.</a:t>
            </a:r>
            <a:endParaRPr lang="it-IT" sz="2000" dirty="0"/>
          </a:p>
          <a:p>
            <a:pPr marL="457200" lvl="0" indent="-457200">
              <a:lnSpc>
                <a:spcPct val="150000"/>
              </a:lnSpc>
              <a:buFont typeface="+mj-lt"/>
              <a:buAutoNum type="arabicPeriod"/>
            </a:pPr>
            <a:r>
              <a:rPr lang="it-IT" sz="2000" dirty="0" smtClean="0"/>
              <a:t>Svalutazione </a:t>
            </a:r>
            <a:r>
              <a:rPr lang="it-IT" sz="2000" dirty="0"/>
              <a:t>parziale dei crediti scaduti da oltre sei mesi nell’esercizio 2012 e ulteriore svalutazione nei successivi </a:t>
            </a:r>
            <a:r>
              <a:rPr lang="it-IT" sz="2000" dirty="0" smtClean="0"/>
              <a:t>esercizi.</a:t>
            </a:r>
          </a:p>
          <a:p>
            <a:pPr marL="457200" lvl="0" indent="-457200">
              <a:lnSpc>
                <a:spcPct val="150000"/>
              </a:lnSpc>
              <a:buAutoNum type="arabicPeriod" startAt="3"/>
            </a:pPr>
            <a:r>
              <a:rPr lang="it-IT" sz="2000" dirty="0" smtClean="0"/>
              <a:t>Relazioni </a:t>
            </a:r>
            <a:r>
              <a:rPr lang="it-IT" sz="2000" dirty="0"/>
              <a:t>tra tale disciplina della deducibilità delle perdite su crediti e la svalutazione forfettaria dello 0,5% di cui all’art. 106 del </a:t>
            </a:r>
            <a:r>
              <a:rPr lang="it-IT" sz="2000" dirty="0" smtClean="0"/>
              <a:t>TUIR.</a:t>
            </a:r>
          </a:p>
          <a:p>
            <a:pPr lvl="0">
              <a:lnSpc>
                <a:spcPct val="150000"/>
              </a:lnSpc>
            </a:pPr>
            <a:r>
              <a:rPr lang="it-IT" sz="2000" dirty="0" smtClean="0"/>
              <a:t>4.    Presenza </a:t>
            </a:r>
            <a:r>
              <a:rPr lang="it-IT" sz="2000" dirty="0"/>
              <a:t>del fondo svalutazioni crediti </a:t>
            </a:r>
            <a:r>
              <a:rPr lang="it-IT" sz="2000" dirty="0" smtClean="0"/>
              <a:t>pregresso.</a:t>
            </a:r>
            <a:endParaRPr lang="it-IT" sz="2000" dirty="0"/>
          </a:p>
        </p:txBody>
      </p:sp>
      <p:sp>
        <p:nvSpPr>
          <p:cNvPr id="6" name="CasellaDiTesto 5"/>
          <p:cNvSpPr txBox="1"/>
          <p:nvPr/>
        </p:nvSpPr>
        <p:spPr bwMode="auto">
          <a:xfrm>
            <a:off x="-540568" y="2123564"/>
            <a:ext cx="662473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C00000"/>
                </a:solidFill>
              </a:rPr>
              <a:t>ALTRE PROBLEMATICHE OPERATIVE</a:t>
            </a:r>
            <a:endParaRPr lang="it-IT" sz="1800" b="1" dirty="0">
              <a:solidFill>
                <a:srgbClr val="C00000"/>
              </a:solidFill>
            </a:endParaRPr>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9"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21</a:t>
            </a:fld>
            <a:endParaRPr lang="it-IT" sz="1000" dirty="0">
              <a:latin typeface="Arial" pitchFamily="34" charset="0"/>
              <a:cs typeface="Arial" pitchFamily="34" charset="0"/>
            </a:endParaRPr>
          </a:p>
        </p:txBody>
      </p:sp>
      <p:sp>
        <p:nvSpPr>
          <p:cNvPr id="1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2339392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323528" y="1835532"/>
            <a:ext cx="576064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eaLnBrk="1" hangingPunct="1">
              <a:spcBef>
                <a:spcPct val="50000"/>
              </a:spcBef>
            </a:pPr>
            <a:r>
              <a:rPr lang="it-IT" sz="1800" b="1" dirty="0" smtClean="0">
                <a:solidFill>
                  <a:srgbClr val="C00000"/>
                </a:solidFill>
              </a:rPr>
              <a:t>ESEMPIO  2 – CASO A)</a:t>
            </a:r>
            <a:endParaRPr lang="it-IT" sz="1800" b="1" dirty="0">
              <a:solidFill>
                <a:srgbClr val="C00000"/>
              </a:solidFill>
            </a:endParaRPr>
          </a:p>
        </p:txBody>
      </p:sp>
      <p:sp>
        <p:nvSpPr>
          <p:cNvPr id="5" name="Rettangolo 4"/>
          <p:cNvSpPr/>
          <p:nvPr/>
        </p:nvSpPr>
        <p:spPr>
          <a:xfrm>
            <a:off x="285428" y="2154336"/>
            <a:ext cx="8496944" cy="4154984"/>
          </a:xfrm>
          <a:prstGeom prst="rect">
            <a:avLst/>
          </a:prstGeom>
        </p:spPr>
        <p:txBody>
          <a:bodyPr wrap="square">
            <a:spAutoFit/>
          </a:bodyPr>
          <a:lstStyle/>
          <a:p>
            <a:r>
              <a:rPr lang="it-IT" sz="2400" dirty="0"/>
              <a:t>Una impresa di modeste </a:t>
            </a:r>
            <a:r>
              <a:rPr lang="it-IT" sz="2400" dirty="0" smtClean="0"/>
              <a:t>dimensioni </a:t>
            </a:r>
            <a:r>
              <a:rPr lang="it-IT" sz="2400" dirty="0"/>
              <a:t>al </a:t>
            </a:r>
            <a:r>
              <a:rPr lang="it-IT" sz="2400" dirty="0" smtClean="0"/>
              <a:t>31/12/2013 </a:t>
            </a:r>
            <a:r>
              <a:rPr lang="it-IT" sz="2400" dirty="0"/>
              <a:t>presenta la seguente situazione con riferimento ai </a:t>
            </a:r>
            <a:r>
              <a:rPr lang="it-IT" sz="2400" dirty="0" smtClean="0"/>
              <a:t>crediti:</a:t>
            </a:r>
            <a:endParaRPr lang="it-IT" sz="2000" dirty="0"/>
          </a:p>
          <a:p>
            <a:pPr marL="342900" lvl="0" indent="-342900">
              <a:buFont typeface="Wingdings" pitchFamily="2" charset="2"/>
              <a:buChar char="q"/>
            </a:pPr>
            <a:r>
              <a:rPr lang="it-IT" sz="2400" dirty="0"/>
              <a:t>C</a:t>
            </a:r>
            <a:r>
              <a:rPr lang="it-IT" sz="2400" dirty="0" smtClean="0"/>
              <a:t>rediti </a:t>
            </a:r>
            <a:r>
              <a:rPr lang="it-IT" sz="2400" dirty="0"/>
              <a:t>scaduti da oltre sei mesi:</a:t>
            </a:r>
            <a:endParaRPr lang="it-IT" sz="2000" dirty="0"/>
          </a:p>
          <a:p>
            <a:pPr marL="800100" lvl="1" indent="-342900">
              <a:buFont typeface="Arial" pitchFamily="34" charset="0"/>
              <a:buChar char="•"/>
            </a:pPr>
            <a:r>
              <a:rPr lang="it-IT" sz="2400" dirty="0"/>
              <a:t>credito A: </a:t>
            </a:r>
            <a:r>
              <a:rPr lang="it-IT" sz="2400" dirty="0" smtClean="0"/>
              <a:t> 		  2.000  (non esigibile)</a:t>
            </a:r>
            <a:endParaRPr lang="it-IT" sz="2000" dirty="0"/>
          </a:p>
          <a:p>
            <a:pPr marL="800100" lvl="1" indent="-342900">
              <a:buFont typeface="Arial" pitchFamily="34" charset="0"/>
              <a:buChar char="•"/>
            </a:pPr>
            <a:r>
              <a:rPr lang="it-IT" sz="2400" dirty="0"/>
              <a:t>credito B: </a:t>
            </a:r>
            <a:r>
              <a:rPr lang="it-IT" sz="2400" dirty="0" smtClean="0"/>
              <a:t> 		  1.500  (esigibile)</a:t>
            </a:r>
            <a:endParaRPr lang="it-IT" sz="2000" dirty="0"/>
          </a:p>
          <a:p>
            <a:pPr marL="800100" lvl="1" indent="-342900">
              <a:buFont typeface="Arial" pitchFamily="34" charset="0"/>
              <a:buChar char="•"/>
            </a:pPr>
            <a:r>
              <a:rPr lang="it-IT" sz="2400" dirty="0"/>
              <a:t>credito C: </a:t>
            </a:r>
            <a:r>
              <a:rPr lang="it-IT" sz="2400" dirty="0" smtClean="0"/>
              <a:t>		23.100  (oltre i 2.500, non esigibile)</a:t>
            </a:r>
            <a:endParaRPr lang="it-IT" sz="2000" dirty="0"/>
          </a:p>
          <a:p>
            <a:pPr marL="800100" lvl="1" indent="-342900">
              <a:buFont typeface="Arial" pitchFamily="34" charset="0"/>
              <a:buChar char="•"/>
            </a:pPr>
            <a:r>
              <a:rPr lang="it-IT" sz="2400" dirty="0"/>
              <a:t>credito D: </a:t>
            </a:r>
            <a:r>
              <a:rPr lang="it-IT" sz="2400" dirty="0" smtClean="0"/>
              <a:t> 		  2.400  (non esigibile)</a:t>
            </a:r>
            <a:endParaRPr lang="it-IT" sz="2000" dirty="0"/>
          </a:p>
          <a:p>
            <a:pPr marL="342900" lvl="0" indent="-342900">
              <a:buFont typeface="Wingdings" pitchFamily="2" charset="2"/>
              <a:buChar char="q"/>
            </a:pPr>
            <a:r>
              <a:rPr lang="it-IT" sz="2400" dirty="0"/>
              <a:t>C</a:t>
            </a:r>
            <a:r>
              <a:rPr lang="it-IT" sz="2400" dirty="0" smtClean="0"/>
              <a:t>rediti </a:t>
            </a:r>
            <a:r>
              <a:rPr lang="it-IT" sz="2400" dirty="0"/>
              <a:t>prescritti: </a:t>
            </a:r>
            <a:r>
              <a:rPr lang="it-IT" sz="2400" dirty="0" smtClean="0"/>
              <a:t>	10.000</a:t>
            </a:r>
            <a:endParaRPr lang="it-IT" sz="2000" dirty="0"/>
          </a:p>
          <a:p>
            <a:endParaRPr lang="it-IT" sz="2400" dirty="0" smtClean="0"/>
          </a:p>
          <a:p>
            <a:r>
              <a:rPr lang="it-IT" sz="2400" dirty="0" smtClean="0"/>
              <a:t>Il </a:t>
            </a:r>
            <a:r>
              <a:rPr lang="it-IT" sz="2400" dirty="0"/>
              <a:t>fondo svalutazione crediti alla data di chiusura dell’esercizio presenta un </a:t>
            </a:r>
            <a:r>
              <a:rPr lang="it-IT" sz="2400" dirty="0">
                <a:solidFill>
                  <a:srgbClr val="C00000"/>
                </a:solidFill>
              </a:rPr>
              <a:t>saldo pari </a:t>
            </a:r>
            <a:r>
              <a:rPr lang="it-IT" sz="2400" dirty="0" smtClean="0">
                <a:solidFill>
                  <a:srgbClr val="C00000"/>
                </a:solidFill>
              </a:rPr>
              <a:t>a</a:t>
            </a:r>
            <a:r>
              <a:rPr lang="it-IT" sz="2400" dirty="0" smtClean="0">
                <a:solidFill>
                  <a:srgbClr val="FF0000"/>
                </a:solidFill>
              </a:rPr>
              <a:t> </a:t>
            </a:r>
            <a:r>
              <a:rPr lang="it-IT" sz="2400" dirty="0" smtClean="0"/>
              <a:t>€</a:t>
            </a:r>
            <a:r>
              <a:rPr lang="it-IT" sz="2400" dirty="0" smtClean="0">
                <a:solidFill>
                  <a:srgbClr val="FF0000"/>
                </a:solidFill>
              </a:rPr>
              <a:t> </a:t>
            </a:r>
            <a:r>
              <a:rPr lang="it-IT" sz="2400" dirty="0" smtClean="0"/>
              <a:t>30.000 di cui tassato € 27.000.</a:t>
            </a:r>
          </a:p>
        </p:txBody>
      </p:sp>
      <p:sp>
        <p:nvSpPr>
          <p:cNvPr id="7"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8"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22</a:t>
            </a:fld>
            <a:endParaRPr lang="it-IT" sz="1000" dirty="0">
              <a:latin typeface="Arial" pitchFamily="34" charset="0"/>
              <a:cs typeface="Arial" pitchFamily="34" charset="0"/>
            </a:endParaRPr>
          </a:p>
        </p:txBody>
      </p:sp>
      <p:sp>
        <p:nvSpPr>
          <p:cNvPr id="10"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5951908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35496" y="1835532"/>
            <a:ext cx="302433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C00000"/>
                </a:solidFill>
              </a:rPr>
              <a:t>ESEMPIO  2 – CASO A)</a:t>
            </a:r>
            <a:endParaRPr lang="it-IT" sz="1800" b="1" dirty="0">
              <a:solidFill>
                <a:srgbClr val="C00000"/>
              </a:solidFill>
            </a:endParaRPr>
          </a:p>
        </p:txBody>
      </p:sp>
      <p:graphicFrame>
        <p:nvGraphicFramePr>
          <p:cNvPr id="2" name="Tabella 1"/>
          <p:cNvGraphicFramePr>
            <a:graphicFrameLocks noGrp="1"/>
          </p:cNvGraphicFramePr>
          <p:nvPr>
            <p:extLst>
              <p:ext uri="{D42A27DB-BD31-4B8C-83A1-F6EECF244321}">
                <p14:modId xmlns:p14="http://schemas.microsoft.com/office/powerpoint/2010/main" xmlns="" val="1271937913"/>
              </p:ext>
            </p:extLst>
          </p:nvPr>
        </p:nvGraphicFramePr>
        <p:xfrm>
          <a:off x="190499" y="2597068"/>
          <a:ext cx="8229601" cy="586994"/>
        </p:xfrm>
        <a:graphic>
          <a:graphicData uri="http://schemas.openxmlformats.org/drawingml/2006/table">
            <a:tbl>
              <a:tblPr>
                <a:tableStyleId>{5C22544A-7EE6-4342-B048-85BDC9FD1C3A}</a:tableStyleId>
              </a:tblPr>
              <a:tblGrid>
                <a:gridCol w="235367"/>
                <a:gridCol w="235367"/>
                <a:gridCol w="2763500"/>
                <a:gridCol w="273223"/>
                <a:gridCol w="2766792"/>
                <a:gridCol w="977676"/>
                <a:gridCol w="977676"/>
              </a:tblGrid>
              <a:tr h="411300">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dirty="0" smtClean="0">
                          <a:effectLst/>
                        </a:rPr>
                        <a:t>Fondo </a:t>
                      </a:r>
                      <a:r>
                        <a:rPr lang="it-IT" sz="1800" dirty="0">
                          <a:effectLst/>
                        </a:rPr>
                        <a:t>svalutazione crediti</a:t>
                      </a:r>
                    </a:p>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a</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dirty="0">
                          <a:effectLst/>
                        </a:rPr>
                        <a:t>Clienti</a:t>
                      </a:r>
                      <a:endParaRPr lang="it-IT" sz="1800" dirty="0">
                        <a:effectLst/>
                        <a:latin typeface="Calibri"/>
                        <a:ea typeface="Calibri"/>
                        <a:cs typeface="Times New Roman"/>
                      </a:endParaRPr>
                    </a:p>
                  </a:txBody>
                  <a:tcPr marL="44450" marR="44450" marT="0" marB="0"/>
                </a:tc>
                <a:tc>
                  <a:txBody>
                    <a:bodyPr/>
                    <a:lstStyle/>
                    <a:p>
                      <a:pPr algn="r">
                        <a:lnSpc>
                          <a:spcPct val="107000"/>
                        </a:lnSpc>
                        <a:spcAft>
                          <a:spcPts val="0"/>
                        </a:spcAft>
                      </a:pPr>
                      <a:r>
                        <a:rPr lang="it-IT" sz="1800" dirty="0">
                          <a:effectLst/>
                        </a:rPr>
                        <a:t> </a:t>
                      </a:r>
                    </a:p>
                  </a:txBody>
                  <a:tcPr marL="44450" marR="44450" marT="0" marB="0"/>
                </a:tc>
                <a:tc>
                  <a:txBody>
                    <a:bodyPr/>
                    <a:lstStyle/>
                    <a:p>
                      <a:pPr algn="r">
                        <a:lnSpc>
                          <a:spcPct val="107000"/>
                        </a:lnSpc>
                        <a:spcAft>
                          <a:spcPts val="0"/>
                        </a:spcAft>
                        <a:tabLst>
                          <a:tab pos="324485" algn="ctr"/>
                          <a:tab pos="648970" algn="r"/>
                        </a:tabLst>
                      </a:pPr>
                      <a:r>
                        <a:rPr lang="it-IT" sz="1800" dirty="0">
                          <a:effectLst/>
                        </a:rPr>
                        <a:t>	10.000</a:t>
                      </a:r>
                    </a:p>
                    <a:p>
                      <a:pPr algn="r">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r>
            </a:tbl>
          </a:graphicData>
        </a:graphic>
      </p:graphicFrame>
      <p:sp>
        <p:nvSpPr>
          <p:cNvPr id="4" name="Rettangolo 3"/>
          <p:cNvSpPr/>
          <p:nvPr/>
        </p:nvSpPr>
        <p:spPr>
          <a:xfrm>
            <a:off x="190498" y="2206988"/>
            <a:ext cx="7117805" cy="369332"/>
          </a:xfrm>
          <a:prstGeom prst="rect">
            <a:avLst/>
          </a:prstGeom>
        </p:spPr>
        <p:txBody>
          <a:bodyPr wrap="square">
            <a:spAutoFit/>
          </a:bodyPr>
          <a:lstStyle/>
          <a:p>
            <a:r>
              <a:rPr lang="it-IT" dirty="0" smtClean="0"/>
              <a:t>Rilevazione </a:t>
            </a:r>
            <a:r>
              <a:rPr lang="it-IT" dirty="0"/>
              <a:t>della perdita su crediti relativa ai crediti prescritti</a:t>
            </a:r>
          </a:p>
        </p:txBody>
      </p:sp>
      <p:graphicFrame>
        <p:nvGraphicFramePr>
          <p:cNvPr id="6" name="Tabella 5"/>
          <p:cNvGraphicFramePr>
            <a:graphicFrameLocks noGrp="1"/>
          </p:cNvGraphicFramePr>
          <p:nvPr>
            <p:extLst>
              <p:ext uri="{D42A27DB-BD31-4B8C-83A1-F6EECF244321}">
                <p14:modId xmlns:p14="http://schemas.microsoft.com/office/powerpoint/2010/main" xmlns="" val="1605523265"/>
              </p:ext>
            </p:extLst>
          </p:nvPr>
        </p:nvGraphicFramePr>
        <p:xfrm>
          <a:off x="147686" y="4801017"/>
          <a:ext cx="8229601" cy="586994"/>
        </p:xfrm>
        <a:graphic>
          <a:graphicData uri="http://schemas.openxmlformats.org/drawingml/2006/table">
            <a:tbl>
              <a:tblPr>
                <a:tableStyleId>{5C22544A-7EE6-4342-B048-85BDC9FD1C3A}</a:tableStyleId>
              </a:tblPr>
              <a:tblGrid>
                <a:gridCol w="235367"/>
                <a:gridCol w="235367"/>
                <a:gridCol w="2763500"/>
                <a:gridCol w="273223"/>
                <a:gridCol w="2766792"/>
                <a:gridCol w="977676"/>
                <a:gridCol w="977676"/>
              </a:tblGrid>
              <a:tr h="391414">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Svalutazione crediti </a:t>
                      </a:r>
                    </a:p>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a</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dirty="0">
                          <a:effectLst/>
                        </a:rPr>
                        <a:t>Fondo svalutazione crediti</a:t>
                      </a:r>
                      <a:endParaRPr lang="it-IT" sz="1800" dirty="0">
                        <a:effectLst/>
                        <a:latin typeface="Calibri"/>
                        <a:ea typeface="Calibri"/>
                        <a:cs typeface="Times New Roman"/>
                      </a:endParaRPr>
                    </a:p>
                  </a:txBody>
                  <a:tcPr marL="44450" marR="44450" marT="0" marB="0"/>
                </a:tc>
                <a:tc>
                  <a:txBody>
                    <a:bodyPr/>
                    <a:lstStyle/>
                    <a:p>
                      <a:pPr algn="r">
                        <a:lnSpc>
                          <a:spcPct val="107000"/>
                        </a:lnSpc>
                        <a:spcAft>
                          <a:spcPts val="0"/>
                        </a:spcAft>
                      </a:pPr>
                      <a:r>
                        <a:rPr lang="it-IT" sz="1800">
                          <a:effectLst/>
                        </a:rPr>
                        <a:t> </a:t>
                      </a:r>
                    </a:p>
                    <a:p>
                      <a:pPr algn="r">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r">
                        <a:lnSpc>
                          <a:spcPct val="107000"/>
                        </a:lnSpc>
                        <a:spcAft>
                          <a:spcPts val="0"/>
                        </a:spcAft>
                        <a:tabLst>
                          <a:tab pos="324485" algn="ctr"/>
                          <a:tab pos="648970" algn="r"/>
                        </a:tabLst>
                      </a:pPr>
                      <a:r>
                        <a:rPr lang="it-IT" sz="1800" dirty="0" smtClean="0">
                          <a:effectLst/>
                        </a:rPr>
                        <a:t>7.500</a:t>
                      </a:r>
                      <a:endParaRPr lang="it-IT" sz="1800" dirty="0">
                        <a:effectLst/>
                      </a:endParaRPr>
                    </a:p>
                    <a:p>
                      <a:pPr algn="r">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r>
            </a:tbl>
          </a:graphicData>
        </a:graphic>
      </p:graphicFrame>
      <p:sp>
        <p:nvSpPr>
          <p:cNvPr id="7" name="Rettangolo 6"/>
          <p:cNvSpPr/>
          <p:nvPr/>
        </p:nvSpPr>
        <p:spPr>
          <a:xfrm>
            <a:off x="107504" y="4419109"/>
            <a:ext cx="5109329" cy="369332"/>
          </a:xfrm>
          <a:prstGeom prst="rect">
            <a:avLst/>
          </a:prstGeom>
        </p:spPr>
        <p:txBody>
          <a:bodyPr wrap="square">
            <a:spAutoFit/>
          </a:bodyPr>
          <a:lstStyle/>
          <a:p>
            <a:r>
              <a:rPr lang="it-IT" dirty="0" smtClean="0"/>
              <a:t>Adeguamento del fondo svalutazione crediti</a:t>
            </a:r>
            <a:endParaRPr lang="it-IT" dirty="0"/>
          </a:p>
        </p:txBody>
      </p:sp>
      <p:sp>
        <p:nvSpPr>
          <p:cNvPr id="8" name="Freccia in giù 7"/>
          <p:cNvSpPr/>
          <p:nvPr/>
        </p:nvSpPr>
        <p:spPr>
          <a:xfrm>
            <a:off x="827584" y="5293657"/>
            <a:ext cx="648072" cy="792088"/>
          </a:xfrm>
          <a:prstGeom prst="downArrow">
            <a:avLst/>
          </a:prstGeom>
          <a:solidFill>
            <a:srgbClr val="00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p:cNvSpPr/>
          <p:nvPr/>
        </p:nvSpPr>
        <p:spPr>
          <a:xfrm>
            <a:off x="1583668" y="5517232"/>
            <a:ext cx="7524836" cy="1015663"/>
          </a:xfrm>
          <a:prstGeom prst="rect">
            <a:avLst/>
          </a:prstGeom>
        </p:spPr>
        <p:txBody>
          <a:bodyPr wrap="square">
            <a:spAutoFit/>
          </a:bodyPr>
          <a:lstStyle/>
          <a:p>
            <a:r>
              <a:rPr lang="it-IT" sz="2000" dirty="0" smtClean="0"/>
              <a:t>Di cui:</a:t>
            </a:r>
          </a:p>
          <a:p>
            <a:pPr marL="342900" indent="-342900">
              <a:buFont typeface="Wingdings" pitchFamily="2" charset="2"/>
              <a:buChar char="§"/>
            </a:pPr>
            <a:r>
              <a:rPr lang="it-IT" sz="2000" dirty="0" smtClean="0"/>
              <a:t>€ 4.400 interamente deducibile</a:t>
            </a:r>
          </a:p>
          <a:p>
            <a:pPr marL="342900" indent="-342900">
              <a:buFont typeface="Wingdings" pitchFamily="2" charset="2"/>
              <a:buChar char="§"/>
            </a:pPr>
            <a:r>
              <a:rPr lang="it-IT" sz="2000" dirty="0" smtClean="0"/>
              <a:t>€ 3.100 deducibile entro i limiti (art. 106 co. 1)</a:t>
            </a:r>
            <a:endParaRPr lang="it-IT" sz="2000" dirty="0"/>
          </a:p>
        </p:txBody>
      </p:sp>
      <p:sp>
        <p:nvSpPr>
          <p:cNvPr id="13" name="Freccia in giù 12"/>
          <p:cNvSpPr/>
          <p:nvPr/>
        </p:nvSpPr>
        <p:spPr>
          <a:xfrm>
            <a:off x="683568" y="3296400"/>
            <a:ext cx="648072" cy="792088"/>
          </a:xfrm>
          <a:prstGeom prst="downArrow">
            <a:avLst/>
          </a:prstGeom>
          <a:solidFill>
            <a:srgbClr val="00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Rettangolo 13"/>
          <p:cNvSpPr/>
          <p:nvPr/>
        </p:nvSpPr>
        <p:spPr>
          <a:xfrm>
            <a:off x="1439652" y="3656440"/>
            <a:ext cx="7524836" cy="707886"/>
          </a:xfrm>
          <a:prstGeom prst="rect">
            <a:avLst/>
          </a:prstGeom>
        </p:spPr>
        <p:txBody>
          <a:bodyPr wrap="square">
            <a:spAutoFit/>
          </a:bodyPr>
          <a:lstStyle/>
          <a:p>
            <a:r>
              <a:rPr lang="it-IT" sz="2000" dirty="0" smtClean="0"/>
              <a:t>Variazione in diminuzione di € 7.000 </a:t>
            </a:r>
          </a:p>
          <a:p>
            <a:r>
              <a:rPr lang="it-IT" sz="2000" dirty="0" smtClean="0"/>
              <a:t>(€ 10.000 – € 3.000 di fondo dedotto) </a:t>
            </a:r>
            <a:endParaRPr lang="it-IT" sz="2000" dirty="0"/>
          </a:p>
        </p:txBody>
      </p:sp>
      <p:sp>
        <p:nvSpPr>
          <p:cNvPr id="1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23</a:t>
            </a:fld>
            <a:endParaRPr lang="it-IT" sz="1000" dirty="0">
              <a:latin typeface="Arial" pitchFamily="34" charset="0"/>
              <a:cs typeface="Arial" pitchFamily="34" charset="0"/>
            </a:endParaRPr>
          </a:p>
        </p:txBody>
      </p:sp>
      <p:sp>
        <p:nvSpPr>
          <p:cNvPr id="1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31166145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3" name="CasellaDiTesto 2"/>
          <p:cNvSpPr txBox="1"/>
          <p:nvPr/>
        </p:nvSpPr>
        <p:spPr bwMode="auto">
          <a:xfrm>
            <a:off x="301756" y="1835532"/>
            <a:ext cx="576064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eaLnBrk="1" hangingPunct="1">
              <a:spcBef>
                <a:spcPct val="50000"/>
              </a:spcBef>
            </a:pPr>
            <a:r>
              <a:rPr lang="it-IT" sz="1800" b="1" dirty="0" smtClean="0">
                <a:solidFill>
                  <a:srgbClr val="C00000"/>
                </a:solidFill>
              </a:rPr>
              <a:t>ESEMPIO  2 – CASO B)</a:t>
            </a:r>
            <a:endParaRPr lang="it-IT" sz="1800" b="1" dirty="0">
              <a:solidFill>
                <a:srgbClr val="C00000"/>
              </a:solidFill>
            </a:endParaRPr>
          </a:p>
        </p:txBody>
      </p:sp>
      <p:sp>
        <p:nvSpPr>
          <p:cNvPr id="5" name="Rettangolo 4"/>
          <p:cNvSpPr/>
          <p:nvPr/>
        </p:nvSpPr>
        <p:spPr>
          <a:xfrm>
            <a:off x="285428" y="2163628"/>
            <a:ext cx="8496944" cy="3785652"/>
          </a:xfrm>
          <a:prstGeom prst="rect">
            <a:avLst/>
          </a:prstGeom>
        </p:spPr>
        <p:txBody>
          <a:bodyPr wrap="square">
            <a:spAutoFit/>
          </a:bodyPr>
          <a:lstStyle/>
          <a:p>
            <a:r>
              <a:rPr lang="it-IT" sz="2400" dirty="0"/>
              <a:t>Una impresa di modeste </a:t>
            </a:r>
            <a:r>
              <a:rPr lang="it-IT" sz="2400" dirty="0" smtClean="0"/>
              <a:t>dimensioni </a:t>
            </a:r>
            <a:r>
              <a:rPr lang="it-IT" sz="2400" dirty="0"/>
              <a:t>al </a:t>
            </a:r>
            <a:r>
              <a:rPr lang="it-IT" sz="2400" dirty="0" smtClean="0"/>
              <a:t>31/12/2013 </a:t>
            </a:r>
            <a:r>
              <a:rPr lang="it-IT" sz="2400" dirty="0"/>
              <a:t>presenta la seguente situazione con riferimento ai </a:t>
            </a:r>
            <a:r>
              <a:rPr lang="it-IT" sz="2400" dirty="0" smtClean="0"/>
              <a:t>crediti</a:t>
            </a:r>
            <a:endParaRPr lang="it-IT" sz="2000" dirty="0"/>
          </a:p>
          <a:p>
            <a:pPr marL="342900" lvl="0" indent="-342900">
              <a:buFont typeface="Wingdings" pitchFamily="2" charset="2"/>
              <a:buChar char="q"/>
            </a:pPr>
            <a:r>
              <a:rPr lang="it-IT" sz="2400" dirty="0" smtClean="0"/>
              <a:t>Crediti </a:t>
            </a:r>
            <a:r>
              <a:rPr lang="it-IT" sz="2400" dirty="0"/>
              <a:t>scaduti da oltre sei mesi:</a:t>
            </a:r>
            <a:endParaRPr lang="it-IT" sz="2000" dirty="0"/>
          </a:p>
          <a:p>
            <a:pPr marL="800100" lvl="1" indent="-342900">
              <a:buFont typeface="Wingdings" pitchFamily="2" charset="2"/>
              <a:buChar char="§"/>
            </a:pPr>
            <a:r>
              <a:rPr lang="it-IT" sz="2400" dirty="0"/>
              <a:t>credito A: </a:t>
            </a:r>
            <a:r>
              <a:rPr lang="it-IT" sz="2400" dirty="0" smtClean="0"/>
              <a:t> 		  2.000  (non esigibile)</a:t>
            </a:r>
            <a:endParaRPr lang="it-IT" sz="2000" dirty="0"/>
          </a:p>
          <a:p>
            <a:pPr marL="800100" lvl="1" indent="-342900">
              <a:buFont typeface="Wingdings" pitchFamily="2" charset="2"/>
              <a:buChar char="§"/>
            </a:pPr>
            <a:r>
              <a:rPr lang="it-IT" sz="2400" dirty="0"/>
              <a:t>credito B: </a:t>
            </a:r>
            <a:r>
              <a:rPr lang="it-IT" sz="2400" dirty="0" smtClean="0"/>
              <a:t> 		  1.500  (esigibile)</a:t>
            </a:r>
            <a:endParaRPr lang="it-IT" sz="2000" dirty="0"/>
          </a:p>
          <a:p>
            <a:pPr marL="800100" lvl="1" indent="-342900">
              <a:buFont typeface="Wingdings" pitchFamily="2" charset="2"/>
              <a:buChar char="§"/>
            </a:pPr>
            <a:r>
              <a:rPr lang="it-IT" sz="2400" dirty="0"/>
              <a:t>credito C: </a:t>
            </a:r>
            <a:r>
              <a:rPr lang="it-IT" sz="2400" dirty="0" smtClean="0"/>
              <a:t>		23.100  (oltre i 2.500, non esigibile)</a:t>
            </a:r>
            <a:endParaRPr lang="it-IT" sz="2000" dirty="0"/>
          </a:p>
          <a:p>
            <a:pPr marL="800100" lvl="1" indent="-342900">
              <a:buFont typeface="Wingdings" pitchFamily="2" charset="2"/>
              <a:buChar char="§"/>
            </a:pPr>
            <a:r>
              <a:rPr lang="it-IT" sz="2400" dirty="0"/>
              <a:t>credito D: </a:t>
            </a:r>
            <a:r>
              <a:rPr lang="it-IT" sz="2400" dirty="0" smtClean="0"/>
              <a:t> 		  2.400  (non esigibile)</a:t>
            </a:r>
            <a:endParaRPr lang="it-IT" sz="2000" dirty="0"/>
          </a:p>
          <a:p>
            <a:endParaRPr lang="it-IT" sz="2400" dirty="0" smtClean="0"/>
          </a:p>
          <a:p>
            <a:r>
              <a:rPr lang="it-IT" sz="2400" dirty="0" smtClean="0"/>
              <a:t>Il </a:t>
            </a:r>
            <a:r>
              <a:rPr lang="it-IT" sz="2400" dirty="0"/>
              <a:t>fondo svalutazione crediti alla data di chiusura dell’esercizio presenta un </a:t>
            </a:r>
            <a:r>
              <a:rPr lang="it-IT" sz="2400" dirty="0">
                <a:solidFill>
                  <a:srgbClr val="C00000"/>
                </a:solidFill>
              </a:rPr>
              <a:t>saldo pari </a:t>
            </a:r>
            <a:r>
              <a:rPr lang="it-IT" sz="2400" dirty="0" smtClean="0">
                <a:solidFill>
                  <a:srgbClr val="C00000"/>
                </a:solidFill>
              </a:rPr>
              <a:t>a</a:t>
            </a:r>
            <a:r>
              <a:rPr lang="it-IT" sz="2400" dirty="0" smtClean="0">
                <a:solidFill>
                  <a:srgbClr val="FF0000"/>
                </a:solidFill>
              </a:rPr>
              <a:t> </a:t>
            </a:r>
            <a:r>
              <a:rPr lang="it-IT" sz="2400" dirty="0" smtClean="0"/>
              <a:t>€</a:t>
            </a:r>
            <a:r>
              <a:rPr lang="it-IT" sz="2400" dirty="0" smtClean="0">
                <a:solidFill>
                  <a:srgbClr val="FF0000"/>
                </a:solidFill>
              </a:rPr>
              <a:t> </a:t>
            </a:r>
            <a:r>
              <a:rPr lang="it-IT" sz="2400" dirty="0" smtClean="0"/>
              <a:t>8.000 di cui tassato € 5.000.</a:t>
            </a:r>
          </a:p>
        </p:txBody>
      </p:sp>
      <p:sp>
        <p:nvSpPr>
          <p:cNvPr id="6"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24</a:t>
            </a:fld>
            <a:endParaRPr lang="it-IT" sz="1000" dirty="0">
              <a:latin typeface="Arial" pitchFamily="34" charset="0"/>
              <a:cs typeface="Arial" pitchFamily="34" charset="0"/>
            </a:endParaRPr>
          </a:p>
        </p:txBody>
      </p:sp>
      <p:sp>
        <p:nvSpPr>
          <p:cNvPr id="8"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18833556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bwMode="auto">
          <a:xfrm>
            <a:off x="35496" y="2060848"/>
            <a:ext cx="302433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C00000"/>
                </a:solidFill>
              </a:rPr>
              <a:t>ESEMPIO  2 – CASO B)</a:t>
            </a:r>
            <a:endParaRPr lang="it-IT" sz="1800" b="1" dirty="0">
              <a:solidFill>
                <a:srgbClr val="C00000"/>
              </a:solidFill>
            </a:endParaRPr>
          </a:p>
        </p:txBody>
      </p:sp>
      <p:graphicFrame>
        <p:nvGraphicFramePr>
          <p:cNvPr id="6" name="Tabella 5"/>
          <p:cNvGraphicFramePr>
            <a:graphicFrameLocks noGrp="1"/>
          </p:cNvGraphicFramePr>
          <p:nvPr>
            <p:extLst>
              <p:ext uri="{D42A27DB-BD31-4B8C-83A1-F6EECF244321}">
                <p14:modId xmlns:p14="http://schemas.microsoft.com/office/powerpoint/2010/main" xmlns="" val="1004542658"/>
              </p:ext>
            </p:extLst>
          </p:nvPr>
        </p:nvGraphicFramePr>
        <p:xfrm>
          <a:off x="147686" y="2949912"/>
          <a:ext cx="8229601" cy="586994"/>
        </p:xfrm>
        <a:graphic>
          <a:graphicData uri="http://schemas.openxmlformats.org/drawingml/2006/table">
            <a:tbl>
              <a:tblPr>
                <a:tableStyleId>{5C22544A-7EE6-4342-B048-85BDC9FD1C3A}</a:tableStyleId>
              </a:tblPr>
              <a:tblGrid>
                <a:gridCol w="235367"/>
                <a:gridCol w="235367"/>
                <a:gridCol w="2763500"/>
                <a:gridCol w="273223"/>
                <a:gridCol w="2766792"/>
                <a:gridCol w="977676"/>
                <a:gridCol w="977676"/>
              </a:tblGrid>
              <a:tr h="391414">
                <a:tc>
                  <a:txBody>
                    <a:bodyPr/>
                    <a:lstStyle/>
                    <a:p>
                      <a:pPr algn="just">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Svalutazione crediti </a:t>
                      </a:r>
                    </a:p>
                    <a:p>
                      <a:pPr algn="just">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a:effectLst/>
                        </a:rPr>
                        <a:t>a</a:t>
                      </a:r>
                      <a:endParaRPr lang="it-IT" sz="1800">
                        <a:effectLst/>
                        <a:latin typeface="Calibri"/>
                        <a:ea typeface="Calibri"/>
                        <a:cs typeface="Times New Roman"/>
                      </a:endParaRPr>
                    </a:p>
                  </a:txBody>
                  <a:tcPr marL="44450" marR="44450" marT="0" marB="0"/>
                </a:tc>
                <a:tc>
                  <a:txBody>
                    <a:bodyPr/>
                    <a:lstStyle/>
                    <a:p>
                      <a:pPr algn="just">
                        <a:lnSpc>
                          <a:spcPct val="107000"/>
                        </a:lnSpc>
                        <a:spcAft>
                          <a:spcPts val="0"/>
                        </a:spcAft>
                      </a:pPr>
                      <a:r>
                        <a:rPr lang="it-IT" sz="1800" dirty="0">
                          <a:effectLst/>
                        </a:rPr>
                        <a:t>Fondo svalutazione crediti</a:t>
                      </a:r>
                      <a:endParaRPr lang="it-IT" sz="1800" dirty="0">
                        <a:effectLst/>
                        <a:latin typeface="Calibri"/>
                        <a:ea typeface="Calibri"/>
                        <a:cs typeface="Times New Roman"/>
                      </a:endParaRPr>
                    </a:p>
                  </a:txBody>
                  <a:tcPr marL="44450" marR="44450" marT="0" marB="0"/>
                </a:tc>
                <a:tc>
                  <a:txBody>
                    <a:bodyPr/>
                    <a:lstStyle/>
                    <a:p>
                      <a:pPr algn="r">
                        <a:lnSpc>
                          <a:spcPct val="107000"/>
                        </a:lnSpc>
                        <a:spcAft>
                          <a:spcPts val="0"/>
                        </a:spcAft>
                      </a:pPr>
                      <a:r>
                        <a:rPr lang="it-IT" sz="1800">
                          <a:effectLst/>
                        </a:rPr>
                        <a:t> </a:t>
                      </a:r>
                    </a:p>
                    <a:p>
                      <a:pPr algn="r">
                        <a:lnSpc>
                          <a:spcPct val="107000"/>
                        </a:lnSpc>
                        <a:spcAft>
                          <a:spcPts val="0"/>
                        </a:spcAft>
                      </a:pPr>
                      <a:r>
                        <a:rPr lang="it-IT" sz="1800">
                          <a:effectLst/>
                        </a:rPr>
                        <a:t> </a:t>
                      </a:r>
                      <a:endParaRPr lang="it-IT" sz="1800">
                        <a:effectLst/>
                        <a:latin typeface="Calibri"/>
                        <a:ea typeface="Calibri"/>
                        <a:cs typeface="Times New Roman"/>
                      </a:endParaRPr>
                    </a:p>
                  </a:txBody>
                  <a:tcPr marL="44450" marR="44450" marT="0" marB="0"/>
                </a:tc>
                <a:tc>
                  <a:txBody>
                    <a:bodyPr/>
                    <a:lstStyle/>
                    <a:p>
                      <a:pPr algn="r">
                        <a:lnSpc>
                          <a:spcPct val="107000"/>
                        </a:lnSpc>
                        <a:spcAft>
                          <a:spcPts val="0"/>
                        </a:spcAft>
                        <a:tabLst>
                          <a:tab pos="324485" algn="ctr"/>
                          <a:tab pos="648970" algn="r"/>
                        </a:tabLst>
                      </a:pPr>
                      <a:r>
                        <a:rPr lang="it-IT" sz="1800" dirty="0" smtClean="0">
                          <a:effectLst/>
                        </a:rPr>
                        <a:t>19.500</a:t>
                      </a:r>
                      <a:endParaRPr lang="it-IT" sz="1800" dirty="0">
                        <a:effectLst/>
                      </a:endParaRPr>
                    </a:p>
                    <a:p>
                      <a:pPr algn="r">
                        <a:lnSpc>
                          <a:spcPct val="107000"/>
                        </a:lnSpc>
                        <a:spcAft>
                          <a:spcPts val="0"/>
                        </a:spcAft>
                      </a:pPr>
                      <a:r>
                        <a:rPr lang="it-IT" sz="1800" dirty="0">
                          <a:effectLst/>
                        </a:rPr>
                        <a:t> </a:t>
                      </a:r>
                      <a:endParaRPr lang="it-IT" sz="1800" dirty="0">
                        <a:effectLst/>
                        <a:latin typeface="Calibri"/>
                        <a:ea typeface="Calibri"/>
                        <a:cs typeface="Times New Roman"/>
                      </a:endParaRPr>
                    </a:p>
                  </a:txBody>
                  <a:tcPr marL="44450" marR="44450" marT="0" marB="0"/>
                </a:tc>
              </a:tr>
            </a:tbl>
          </a:graphicData>
        </a:graphic>
      </p:graphicFrame>
      <p:sp>
        <p:nvSpPr>
          <p:cNvPr id="7" name="Rettangolo 6"/>
          <p:cNvSpPr/>
          <p:nvPr/>
        </p:nvSpPr>
        <p:spPr>
          <a:xfrm>
            <a:off x="182751" y="2492896"/>
            <a:ext cx="5109329" cy="400110"/>
          </a:xfrm>
          <a:prstGeom prst="rect">
            <a:avLst/>
          </a:prstGeom>
        </p:spPr>
        <p:txBody>
          <a:bodyPr wrap="square">
            <a:spAutoFit/>
          </a:bodyPr>
          <a:lstStyle/>
          <a:p>
            <a:r>
              <a:rPr lang="it-IT" sz="2000" dirty="0" smtClean="0"/>
              <a:t>Adeguamento del fondo svalutazione crediti</a:t>
            </a:r>
            <a:endParaRPr lang="it-IT" sz="2000" dirty="0"/>
          </a:p>
        </p:txBody>
      </p:sp>
      <p:sp>
        <p:nvSpPr>
          <p:cNvPr id="8" name="Freccia in giù 7"/>
          <p:cNvSpPr/>
          <p:nvPr/>
        </p:nvSpPr>
        <p:spPr>
          <a:xfrm>
            <a:off x="827584" y="3669992"/>
            <a:ext cx="648072" cy="792088"/>
          </a:xfrm>
          <a:prstGeom prst="downArrow">
            <a:avLst/>
          </a:prstGeom>
          <a:solidFill>
            <a:srgbClr val="00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p:cNvSpPr/>
          <p:nvPr/>
        </p:nvSpPr>
        <p:spPr>
          <a:xfrm>
            <a:off x="1583668" y="4030032"/>
            <a:ext cx="7524836" cy="1631216"/>
          </a:xfrm>
          <a:prstGeom prst="rect">
            <a:avLst/>
          </a:prstGeom>
        </p:spPr>
        <p:txBody>
          <a:bodyPr wrap="square">
            <a:spAutoFit/>
          </a:bodyPr>
          <a:lstStyle/>
          <a:p>
            <a:r>
              <a:rPr lang="it-IT" sz="2000" dirty="0" smtClean="0"/>
              <a:t>Di cui:</a:t>
            </a:r>
          </a:p>
          <a:p>
            <a:pPr marL="342900" indent="-342900">
              <a:buFont typeface="Wingdings" pitchFamily="2" charset="2"/>
              <a:buChar char="q"/>
            </a:pPr>
            <a:r>
              <a:rPr lang="it-IT" sz="2000" dirty="0" smtClean="0"/>
              <a:t>€ 1.400 interamente deducibile poiché si utilizza il fondo</a:t>
            </a:r>
          </a:p>
          <a:p>
            <a:r>
              <a:rPr lang="it-IT" sz="2000" dirty="0" smtClean="0"/>
              <a:t>     (€ 4.400 – fondo dedotto € 3.000 = € 1.400)</a:t>
            </a:r>
          </a:p>
          <a:p>
            <a:pPr marL="342900" indent="-342900">
              <a:buFont typeface="Wingdings" pitchFamily="2" charset="2"/>
              <a:buChar char="q"/>
            </a:pPr>
            <a:endParaRPr lang="it-IT" sz="2000" dirty="0" smtClean="0"/>
          </a:p>
          <a:p>
            <a:pPr marL="342900" indent="-342900">
              <a:buFont typeface="Wingdings" pitchFamily="2" charset="2"/>
              <a:buChar char="q"/>
            </a:pPr>
            <a:r>
              <a:rPr lang="it-IT" sz="2000" dirty="0" smtClean="0"/>
              <a:t>La restante parte deducibile entro i limiti</a:t>
            </a:r>
            <a:endParaRPr lang="it-IT" sz="2000" dirty="0"/>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25</a:t>
            </a:fld>
            <a:endParaRPr lang="it-IT" sz="1000" dirty="0">
              <a:latin typeface="Arial" pitchFamily="34" charset="0"/>
              <a:cs typeface="Arial" pitchFamily="34" charset="0"/>
            </a:endParaRPr>
          </a:p>
        </p:txBody>
      </p:sp>
      <p:sp>
        <p:nvSpPr>
          <p:cNvPr id="13" name="Text Box 1027"/>
          <p:cNvSpPr txBox="1">
            <a:spLocks noChangeArrowheads="1"/>
          </p:cNvSpPr>
          <p:nvPr/>
        </p:nvSpPr>
        <p:spPr bwMode="auto">
          <a:xfrm>
            <a:off x="-28128" y="7699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 ART. 101 CO. 5</a:t>
            </a:r>
            <a:endParaRPr lang="it-IT" dirty="0"/>
          </a:p>
        </p:txBody>
      </p:sp>
    </p:spTree>
    <p:extLst>
      <p:ext uri="{BB962C8B-B14F-4D97-AF65-F5344CB8AC3E}">
        <p14:creationId xmlns:p14="http://schemas.microsoft.com/office/powerpoint/2010/main" xmlns="" val="2166895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26</a:t>
            </a:fld>
            <a:endParaRPr lang="it-IT" sz="1000" dirty="0">
              <a:latin typeface="Arial" pitchFamily="34" charset="0"/>
              <a:cs typeface="Arial" pitchFamily="34" charset="0"/>
            </a:endParaRPr>
          </a:p>
        </p:txBody>
      </p:sp>
      <p:sp>
        <p:nvSpPr>
          <p:cNvPr id="1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a:t>
            </a:r>
            <a:endParaRPr lang="it-IT" dirty="0"/>
          </a:p>
        </p:txBody>
      </p:sp>
      <p:sp>
        <p:nvSpPr>
          <p:cNvPr id="2" name="Rettangolo 1"/>
          <p:cNvSpPr/>
          <p:nvPr/>
        </p:nvSpPr>
        <p:spPr>
          <a:xfrm>
            <a:off x="268395" y="2884294"/>
            <a:ext cx="8147248" cy="1754326"/>
          </a:xfrm>
          <a:prstGeom prst="rect">
            <a:avLst/>
          </a:prstGeom>
          <a:ln>
            <a:solidFill>
              <a:schemeClr val="tx1"/>
            </a:solidFill>
          </a:ln>
        </p:spPr>
        <p:txBody>
          <a:bodyPr wrap="square">
            <a:spAutoFit/>
          </a:bodyPr>
          <a:lstStyle/>
          <a:p>
            <a:pPr algn="ctr"/>
            <a:r>
              <a:rPr lang="it-IT" dirty="0"/>
              <a:t>Le perdite realizzate su crediti derivanti da elementi “certi e precisi” e quindi non derivanti da valutazioni, (ad es</a:t>
            </a:r>
            <a:r>
              <a:rPr lang="it-IT" dirty="0" smtClean="0"/>
              <a:t>. derivanti </a:t>
            </a:r>
            <a:r>
              <a:rPr lang="it-IT" dirty="0"/>
              <a:t>da un riconoscimento giudiziale inferiore al valore del credito, da una transazione o da prescrizione) si</a:t>
            </a:r>
          </a:p>
          <a:p>
            <a:pPr algn="ctr"/>
            <a:r>
              <a:rPr lang="it-IT" dirty="0"/>
              <a:t>classificano nella voce B.14 </a:t>
            </a:r>
            <a:r>
              <a:rPr lang="it-IT" i="1" dirty="0"/>
              <a:t>Oneri diversi di gestione </a:t>
            </a:r>
            <a:r>
              <a:rPr lang="it-IT" dirty="0"/>
              <a:t>del conto economico, </a:t>
            </a:r>
            <a:r>
              <a:rPr lang="it-IT" b="1" dirty="0">
                <a:solidFill>
                  <a:srgbClr val="FF0000"/>
                </a:solidFill>
              </a:rPr>
              <a:t>previo l’utilizzo dell’eventuale fondo</a:t>
            </a:r>
          </a:p>
          <a:p>
            <a:pPr algn="ctr"/>
            <a:r>
              <a:rPr lang="it-IT" b="1" dirty="0">
                <a:solidFill>
                  <a:srgbClr val="FF0000"/>
                </a:solidFill>
              </a:rPr>
              <a:t>svalutazione crediti.</a:t>
            </a:r>
          </a:p>
        </p:txBody>
      </p:sp>
      <p:sp>
        <p:nvSpPr>
          <p:cNvPr id="3" name="Rettangolo 2"/>
          <p:cNvSpPr/>
          <p:nvPr/>
        </p:nvSpPr>
        <p:spPr>
          <a:xfrm>
            <a:off x="268395" y="1660158"/>
            <a:ext cx="8147248" cy="646331"/>
          </a:xfrm>
          <a:prstGeom prst="rect">
            <a:avLst/>
          </a:prstGeom>
          <a:ln>
            <a:solidFill>
              <a:schemeClr val="tx1"/>
            </a:solidFill>
          </a:ln>
        </p:spPr>
        <p:txBody>
          <a:bodyPr wrap="square">
            <a:spAutoFit/>
          </a:bodyPr>
          <a:lstStyle/>
          <a:p>
            <a:pPr algn="ctr"/>
            <a:r>
              <a:rPr lang="it-IT" dirty="0"/>
              <a:t>Il fondo svalutazione crediti accantonato alla fine dell’esercizio è utilizzato negli esercizi successiva copertura </a:t>
            </a:r>
            <a:r>
              <a:rPr lang="it-IT" dirty="0" smtClean="0"/>
              <a:t>di perdite </a:t>
            </a:r>
            <a:r>
              <a:rPr lang="it-IT" dirty="0"/>
              <a:t>realizzate sui crediti.</a:t>
            </a:r>
          </a:p>
        </p:txBody>
      </p:sp>
      <p:sp>
        <p:nvSpPr>
          <p:cNvPr id="4" name="Freccia in giù 3"/>
          <p:cNvSpPr/>
          <p:nvPr/>
        </p:nvSpPr>
        <p:spPr>
          <a:xfrm>
            <a:off x="3923928" y="2380238"/>
            <a:ext cx="360040"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Freccia in giù 7"/>
          <p:cNvSpPr/>
          <p:nvPr/>
        </p:nvSpPr>
        <p:spPr>
          <a:xfrm>
            <a:off x="3834569" y="4900518"/>
            <a:ext cx="360040"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sellaDiTesto 4"/>
          <p:cNvSpPr txBox="1"/>
          <p:nvPr/>
        </p:nvSpPr>
        <p:spPr bwMode="auto">
          <a:xfrm>
            <a:off x="2771800" y="5435932"/>
            <a:ext cx="2592288" cy="36933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b="1" dirty="0" smtClean="0">
                <a:solidFill>
                  <a:srgbClr val="262626"/>
                </a:solidFill>
              </a:rPr>
              <a:t>NUOVO OIC 15</a:t>
            </a:r>
            <a:endParaRPr lang="it-IT" sz="1800" b="1" dirty="0">
              <a:solidFill>
                <a:srgbClr val="262626"/>
              </a:solidFill>
            </a:endParaRPr>
          </a:p>
        </p:txBody>
      </p:sp>
    </p:spTree>
    <p:extLst>
      <p:ext uri="{BB962C8B-B14F-4D97-AF65-F5344CB8AC3E}">
        <p14:creationId xmlns:p14="http://schemas.microsoft.com/office/powerpoint/2010/main" xmlns="" val="4015765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27</a:t>
            </a:fld>
            <a:endParaRPr lang="it-IT" sz="1000" dirty="0">
              <a:latin typeface="Arial" pitchFamily="34" charset="0"/>
              <a:cs typeface="Arial" pitchFamily="34" charset="0"/>
            </a:endParaRPr>
          </a:p>
        </p:txBody>
      </p:sp>
      <p:sp>
        <p:nvSpPr>
          <p:cNvPr id="11" name="Text Box 1027"/>
          <p:cNvSpPr txBox="1">
            <a:spLocks noChangeArrowheads="1"/>
          </p:cNvSpPr>
          <p:nvPr/>
        </p:nvSpPr>
        <p:spPr bwMode="auto">
          <a:xfrm>
            <a:off x="-141920"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sp>
        <p:nvSpPr>
          <p:cNvPr id="6" name="Rettangolo 5"/>
          <p:cNvSpPr/>
          <p:nvPr/>
        </p:nvSpPr>
        <p:spPr>
          <a:xfrm>
            <a:off x="539552" y="1124744"/>
            <a:ext cx="7776864" cy="2585323"/>
          </a:xfrm>
          <a:prstGeom prst="rect">
            <a:avLst/>
          </a:prstGeom>
        </p:spPr>
        <p:txBody>
          <a:bodyPr wrap="square">
            <a:spAutoFit/>
          </a:bodyPr>
          <a:lstStyle/>
          <a:p>
            <a:pPr>
              <a:lnSpc>
                <a:spcPct val="150000"/>
              </a:lnSpc>
            </a:pPr>
            <a:r>
              <a:rPr lang="it-IT" dirty="0"/>
              <a:t>Nel prosieguo si presenta un caso di determinazione e utilizzo del fondo svalutazione crediti. </a:t>
            </a:r>
          </a:p>
          <a:p>
            <a:pPr marL="342900" lvl="0" indent="-342900">
              <a:lnSpc>
                <a:spcPct val="150000"/>
              </a:lnSpc>
              <a:buFont typeface="+mj-lt"/>
              <a:buAutoNum type="arabicPeriod"/>
            </a:pPr>
            <a:r>
              <a:rPr lang="it-IT" dirty="0" smtClean="0"/>
              <a:t>l’iscrizione </a:t>
            </a:r>
            <a:r>
              <a:rPr lang="it-IT" dirty="0"/>
              <a:t>all’anno </a:t>
            </a:r>
            <a:r>
              <a:rPr lang="it-IT" dirty="0" smtClean="0"/>
              <a:t>1</a:t>
            </a:r>
          </a:p>
          <a:p>
            <a:pPr lvl="0">
              <a:lnSpc>
                <a:spcPct val="150000"/>
              </a:lnSpc>
            </a:pPr>
            <a:r>
              <a:rPr lang="it-IT" dirty="0" smtClean="0"/>
              <a:t>     (</a:t>
            </a:r>
            <a:r>
              <a:rPr lang="it-IT" dirty="0"/>
              <a:t>primo anno di determinazione del fondo svalutazione crediti</a:t>
            </a:r>
            <a:r>
              <a:rPr lang="it-IT" dirty="0" smtClean="0"/>
              <a:t>);</a:t>
            </a:r>
          </a:p>
          <a:p>
            <a:pPr marL="342900" lvl="0" indent="-342900">
              <a:lnSpc>
                <a:spcPct val="150000"/>
              </a:lnSpc>
              <a:buAutoNum type="arabicPeriod" startAt="2"/>
            </a:pPr>
            <a:r>
              <a:rPr lang="it-IT" dirty="0" smtClean="0"/>
              <a:t>utilizzo </a:t>
            </a:r>
            <a:r>
              <a:rPr lang="it-IT" dirty="0"/>
              <a:t>del fondo svalutazione crediti all’anno </a:t>
            </a:r>
            <a:r>
              <a:rPr lang="it-IT" dirty="0" smtClean="0"/>
              <a:t>2;</a:t>
            </a:r>
          </a:p>
          <a:p>
            <a:pPr marL="342900" lvl="0" indent="-342900">
              <a:lnSpc>
                <a:spcPct val="150000"/>
              </a:lnSpc>
              <a:buAutoNum type="arabicPeriod" startAt="2"/>
            </a:pPr>
            <a:r>
              <a:rPr lang="it-IT" dirty="0" err="1" smtClean="0"/>
              <a:t>ri</a:t>
            </a:r>
            <a:r>
              <a:rPr lang="it-IT" dirty="0" smtClean="0"/>
              <a:t>-adeguamento </a:t>
            </a:r>
            <a:r>
              <a:rPr lang="it-IT" dirty="0"/>
              <a:t>del fondo svalutazione crediti a fine anno 2.</a:t>
            </a:r>
          </a:p>
        </p:txBody>
      </p:sp>
      <p:sp>
        <p:nvSpPr>
          <p:cNvPr id="7" name="Rettangolo 6"/>
          <p:cNvSpPr/>
          <p:nvPr/>
        </p:nvSpPr>
        <p:spPr>
          <a:xfrm>
            <a:off x="611560" y="4122946"/>
            <a:ext cx="7560840" cy="1754326"/>
          </a:xfrm>
          <a:prstGeom prst="rect">
            <a:avLst/>
          </a:prstGeom>
        </p:spPr>
        <p:txBody>
          <a:bodyPr wrap="square">
            <a:spAutoFit/>
          </a:bodyPr>
          <a:lstStyle/>
          <a:p>
            <a:r>
              <a:rPr lang="it-IT" dirty="0"/>
              <a:t>Le fasi sub </a:t>
            </a:r>
            <a:r>
              <a:rPr lang="it-IT" dirty="0" smtClean="0"/>
              <a:t>2) </a:t>
            </a:r>
            <a:r>
              <a:rPr lang="it-IT" dirty="0"/>
              <a:t>e </a:t>
            </a:r>
            <a:r>
              <a:rPr lang="it-IT" dirty="0" smtClean="0"/>
              <a:t>3) </a:t>
            </a:r>
            <a:r>
              <a:rPr lang="it-IT" dirty="0"/>
              <a:t>sono presentate utilizzando due diverse modalità contabili</a:t>
            </a:r>
            <a:r>
              <a:rPr lang="it-IT" dirty="0" smtClean="0"/>
              <a:t>: </a:t>
            </a:r>
            <a:endParaRPr lang="it-IT" dirty="0"/>
          </a:p>
          <a:p>
            <a:pPr marL="342900" lvl="0" indent="-342900" algn="just">
              <a:buFont typeface="+mj-lt"/>
              <a:buAutoNum type="arabicPeriod"/>
            </a:pPr>
            <a:r>
              <a:rPr lang="it-IT" dirty="0"/>
              <a:t>utilizzo del fondo svalutazione crediti civilistico </a:t>
            </a:r>
            <a:r>
              <a:rPr lang="it-IT" b="1" dirty="0">
                <a:solidFill>
                  <a:srgbClr val="FF0000"/>
                </a:solidFill>
              </a:rPr>
              <a:t>senza diretto allineamento dei fondi fiscali</a:t>
            </a:r>
            <a:r>
              <a:rPr lang="it-IT" dirty="0"/>
              <a:t>;</a:t>
            </a:r>
          </a:p>
          <a:p>
            <a:pPr marL="342900" lvl="0" indent="-342900" algn="just">
              <a:buFont typeface="+mj-lt"/>
              <a:buAutoNum type="arabicPeriod"/>
            </a:pPr>
            <a:r>
              <a:rPr lang="it-IT" dirty="0"/>
              <a:t>utilizzo del fondo svalutazione crediti civilistico </a:t>
            </a:r>
            <a:r>
              <a:rPr lang="it-IT" b="1" dirty="0">
                <a:solidFill>
                  <a:srgbClr val="FF0000"/>
                </a:solidFill>
              </a:rPr>
              <a:t>con diretto allineamento dei fondi fiscali</a:t>
            </a:r>
            <a:r>
              <a:rPr lang="it-IT" dirty="0"/>
              <a:t>.</a:t>
            </a:r>
          </a:p>
        </p:txBody>
      </p:sp>
      <p:sp>
        <p:nvSpPr>
          <p:cNvPr id="12" name="Freccia in giù 11"/>
          <p:cNvSpPr/>
          <p:nvPr/>
        </p:nvSpPr>
        <p:spPr>
          <a:xfrm>
            <a:off x="3635896" y="3710067"/>
            <a:ext cx="648072" cy="36700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p:cNvSpPr/>
          <p:nvPr/>
        </p:nvSpPr>
        <p:spPr>
          <a:xfrm>
            <a:off x="179512" y="5949280"/>
            <a:ext cx="8639175" cy="4587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1400" b="1" dirty="0" smtClean="0">
                <a:solidFill>
                  <a:schemeClr val="tx2"/>
                </a:solidFill>
              </a:rPr>
              <a:t>NON SI CONSIDERANO LE PROBLEMATICHE CONNESSE ALLA FISCALITA’ ANTICIPATA</a:t>
            </a:r>
            <a:endParaRPr lang="it-IT" sz="1400" b="1" dirty="0">
              <a:solidFill>
                <a:schemeClr val="tx2"/>
              </a:solidFill>
            </a:endParaRPr>
          </a:p>
        </p:txBody>
      </p:sp>
    </p:spTree>
    <p:extLst>
      <p:ext uri="{BB962C8B-B14F-4D97-AF65-F5344CB8AC3E}">
        <p14:creationId xmlns:p14="http://schemas.microsoft.com/office/powerpoint/2010/main" xmlns="" val="16711997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28</a:t>
            </a:fld>
            <a:endParaRPr lang="it-IT" sz="1000" dirty="0">
              <a:latin typeface="Arial" pitchFamily="34" charset="0"/>
              <a:cs typeface="Arial" pitchFamily="34" charset="0"/>
            </a:endParaRPr>
          </a:p>
        </p:txBody>
      </p:sp>
      <p:sp>
        <p:nvSpPr>
          <p:cNvPr id="1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sp>
        <p:nvSpPr>
          <p:cNvPr id="4" name="Ovale 3"/>
          <p:cNvSpPr/>
          <p:nvPr/>
        </p:nvSpPr>
        <p:spPr>
          <a:xfrm>
            <a:off x="7380312" y="4149080"/>
            <a:ext cx="648072" cy="360040"/>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5" name="Tabella 4"/>
          <p:cNvGraphicFramePr>
            <a:graphicFrameLocks noGrp="1"/>
          </p:cNvGraphicFramePr>
          <p:nvPr>
            <p:extLst>
              <p:ext uri="{D42A27DB-BD31-4B8C-83A1-F6EECF244321}">
                <p14:modId xmlns:p14="http://schemas.microsoft.com/office/powerpoint/2010/main" xmlns="" val="3461901983"/>
              </p:ext>
            </p:extLst>
          </p:nvPr>
        </p:nvGraphicFramePr>
        <p:xfrm>
          <a:off x="340491" y="5954283"/>
          <a:ext cx="8246993" cy="283029"/>
        </p:xfrm>
        <a:graphic>
          <a:graphicData uri="http://schemas.openxmlformats.org/drawingml/2006/table">
            <a:tbl>
              <a:tblPr>
                <a:tableStyleId>{5C22544A-7EE6-4342-B048-85BDC9FD1C3A}</a:tableStyleId>
              </a:tblPr>
              <a:tblGrid>
                <a:gridCol w="4095039"/>
                <a:gridCol w="372276"/>
                <a:gridCol w="2315538"/>
                <a:gridCol w="1464140"/>
              </a:tblGrid>
              <a:tr h="181610">
                <a:tc>
                  <a:txBody>
                    <a:bodyPr/>
                    <a:lstStyle/>
                    <a:p>
                      <a:pPr algn="l" fontAlgn="b"/>
                      <a:r>
                        <a:rPr lang="it-IT" sz="1800" u="none" strike="noStrike" dirty="0">
                          <a:effectLst/>
                        </a:rPr>
                        <a:t>Svalutazione </a:t>
                      </a:r>
                      <a:endParaRPr lang="it-IT" sz="18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800" u="none" strike="noStrike" dirty="0">
                          <a:effectLst/>
                        </a:rPr>
                        <a:t>a </a:t>
                      </a:r>
                      <a:endParaRPr lang="it-IT" sz="18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t-IT" sz="1800" u="none" strike="noStrike" dirty="0">
                          <a:effectLst/>
                        </a:rPr>
                        <a:t>Fondo </a:t>
                      </a:r>
                      <a:r>
                        <a:rPr lang="it-IT" sz="1800" u="none" strike="noStrike" dirty="0" err="1">
                          <a:effectLst/>
                        </a:rPr>
                        <a:t>sval</a:t>
                      </a:r>
                      <a:r>
                        <a:rPr lang="it-IT" sz="1800" u="none" strike="noStrike" dirty="0">
                          <a:effectLst/>
                        </a:rPr>
                        <a:t>.</a:t>
                      </a:r>
                      <a:endParaRPr lang="it-IT" sz="18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800" u="none" strike="noStrike" dirty="0">
                          <a:effectLst/>
                        </a:rPr>
                        <a:t>599,5</a:t>
                      </a:r>
                      <a:endParaRPr lang="it-IT" sz="18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Freccia in giù 6"/>
          <p:cNvSpPr/>
          <p:nvPr/>
        </p:nvSpPr>
        <p:spPr>
          <a:xfrm>
            <a:off x="4282058" y="5301208"/>
            <a:ext cx="505966"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4471" y="4941168"/>
            <a:ext cx="6457709" cy="2880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2" name="Group 4"/>
          <p:cNvGrpSpPr>
            <a:grpSpLocks noChangeAspect="1"/>
          </p:cNvGrpSpPr>
          <p:nvPr/>
        </p:nvGrpSpPr>
        <p:grpSpPr bwMode="auto">
          <a:xfrm>
            <a:off x="363538" y="1268413"/>
            <a:ext cx="8223250" cy="3586162"/>
            <a:chOff x="229" y="799"/>
            <a:chExt cx="5180" cy="2259"/>
          </a:xfrm>
        </p:grpSpPr>
        <p:sp>
          <p:nvSpPr>
            <p:cNvPr id="3" name="AutoShape 3"/>
            <p:cNvSpPr>
              <a:spLocks noChangeAspect="1" noChangeArrowheads="1" noTextEdit="1"/>
            </p:cNvSpPr>
            <p:nvPr/>
          </p:nvSpPr>
          <p:spPr bwMode="auto">
            <a:xfrm>
              <a:off x="229" y="799"/>
              <a:ext cx="5180" cy="22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grpSp>
          <p:nvGrpSpPr>
            <p:cNvPr id="6" name="Group 205"/>
            <p:cNvGrpSpPr>
              <a:grpSpLocks/>
            </p:cNvGrpSpPr>
            <p:nvPr/>
          </p:nvGrpSpPr>
          <p:grpSpPr bwMode="auto">
            <a:xfrm>
              <a:off x="229" y="799"/>
              <a:ext cx="5186" cy="2278"/>
              <a:chOff x="229" y="799"/>
              <a:chExt cx="5186" cy="2278"/>
            </a:xfrm>
          </p:grpSpPr>
          <p:sp>
            <p:nvSpPr>
              <p:cNvPr id="2056" name="Rectangle 5"/>
              <p:cNvSpPr>
                <a:spLocks noChangeArrowheads="1"/>
              </p:cNvSpPr>
              <p:nvPr/>
            </p:nvSpPr>
            <p:spPr bwMode="auto">
              <a:xfrm>
                <a:off x="229" y="799"/>
                <a:ext cx="2316" cy="139"/>
              </a:xfrm>
              <a:prstGeom prst="rect">
                <a:avLst/>
              </a:prstGeom>
              <a:solidFill>
                <a:srgbClr val="F2F2F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57" name="Rectangle 6"/>
              <p:cNvSpPr>
                <a:spLocks noChangeArrowheads="1"/>
              </p:cNvSpPr>
              <p:nvPr/>
            </p:nvSpPr>
            <p:spPr bwMode="auto">
              <a:xfrm>
                <a:off x="229" y="1197"/>
                <a:ext cx="3098" cy="138"/>
              </a:xfrm>
              <a:prstGeom prst="rect">
                <a:avLst/>
              </a:prstGeom>
              <a:solidFill>
                <a:srgbClr val="FFC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58" name="Rectangle 7"/>
              <p:cNvSpPr>
                <a:spLocks noChangeArrowheads="1"/>
              </p:cNvSpPr>
              <p:nvPr/>
            </p:nvSpPr>
            <p:spPr bwMode="auto">
              <a:xfrm>
                <a:off x="3321" y="2654"/>
                <a:ext cx="2088" cy="139"/>
              </a:xfrm>
              <a:prstGeom prst="rect">
                <a:avLst/>
              </a:prstGeom>
              <a:solidFill>
                <a:srgbClr val="F2F2F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59" name="Rectangle 8"/>
              <p:cNvSpPr>
                <a:spLocks noChangeArrowheads="1"/>
              </p:cNvSpPr>
              <p:nvPr/>
            </p:nvSpPr>
            <p:spPr bwMode="auto">
              <a:xfrm>
                <a:off x="229" y="2787"/>
                <a:ext cx="3098" cy="139"/>
              </a:xfrm>
              <a:prstGeom prst="rect">
                <a:avLst/>
              </a:prstGeom>
              <a:solidFill>
                <a:srgbClr val="FFC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60" name="Rectangle 9"/>
              <p:cNvSpPr>
                <a:spLocks noChangeArrowheads="1"/>
              </p:cNvSpPr>
              <p:nvPr/>
            </p:nvSpPr>
            <p:spPr bwMode="auto">
              <a:xfrm>
                <a:off x="248" y="812"/>
                <a:ext cx="35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Anno 1</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1" name="Rectangle 10"/>
              <p:cNvSpPr>
                <a:spLocks noChangeArrowheads="1"/>
              </p:cNvSpPr>
              <p:nvPr/>
            </p:nvSpPr>
            <p:spPr bwMode="auto">
              <a:xfrm>
                <a:off x="248" y="1077"/>
                <a:ext cx="61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Crediti clienti</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2" name="Rectangle 11"/>
              <p:cNvSpPr>
                <a:spLocks noChangeArrowheads="1"/>
              </p:cNvSpPr>
              <p:nvPr/>
            </p:nvSpPr>
            <p:spPr bwMode="auto">
              <a:xfrm>
                <a:off x="2999" y="1077"/>
                <a:ext cx="25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Euro</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3" name="Rectangle 12"/>
              <p:cNvSpPr>
                <a:spLocks noChangeArrowheads="1"/>
              </p:cNvSpPr>
              <p:nvPr/>
            </p:nvSpPr>
            <p:spPr bwMode="auto">
              <a:xfrm>
                <a:off x="3340" y="1077"/>
                <a:ext cx="68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 svalutazione</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4" name="Rectangle 13"/>
              <p:cNvSpPr>
                <a:spLocks noChangeArrowheads="1"/>
              </p:cNvSpPr>
              <p:nvPr/>
            </p:nvSpPr>
            <p:spPr bwMode="auto">
              <a:xfrm>
                <a:off x="4368" y="1077"/>
                <a:ext cx="59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Svalutazione</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5" name="Rectangle 14"/>
              <p:cNvSpPr>
                <a:spLocks noChangeArrowheads="1"/>
              </p:cNvSpPr>
              <p:nvPr/>
            </p:nvSpPr>
            <p:spPr bwMode="auto">
              <a:xfrm>
                <a:off x="248" y="1209"/>
                <a:ext cx="555"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Non scaduti</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6" name="Rectangle 15"/>
              <p:cNvSpPr>
                <a:spLocks noChangeArrowheads="1"/>
              </p:cNvSpPr>
              <p:nvPr/>
            </p:nvSpPr>
            <p:spPr bwMode="auto">
              <a:xfrm>
                <a:off x="3049" y="1209"/>
                <a:ext cx="242"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dirty="0" smtClean="0">
                    <a:ln>
                      <a:noFill/>
                    </a:ln>
                    <a:solidFill>
                      <a:srgbClr val="000000"/>
                    </a:solidFill>
                    <a:effectLst/>
                    <a:latin typeface="Calibri" pitchFamily="34" charset="0"/>
                    <a:cs typeface="Arial" pitchFamily="34" charset="0"/>
                  </a:rPr>
                  <a:t>4.495</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7" name="Rectangle 16"/>
              <p:cNvSpPr>
                <a:spLocks noChangeArrowheads="1"/>
              </p:cNvSpPr>
              <p:nvPr/>
            </p:nvSpPr>
            <p:spPr bwMode="auto">
              <a:xfrm>
                <a:off x="2923" y="1209"/>
                <a:ext cx="17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8" name="Rectangle 17"/>
              <p:cNvSpPr>
                <a:spLocks noChangeArrowheads="1"/>
              </p:cNvSpPr>
              <p:nvPr/>
            </p:nvSpPr>
            <p:spPr bwMode="auto">
              <a:xfrm>
                <a:off x="3049" y="1209"/>
                <a:ext cx="8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69" name="Rectangle 18"/>
              <p:cNvSpPr>
                <a:spLocks noChangeArrowheads="1"/>
              </p:cNvSpPr>
              <p:nvPr/>
            </p:nvSpPr>
            <p:spPr bwMode="auto">
              <a:xfrm>
                <a:off x="248" y="1342"/>
                <a:ext cx="36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scaduti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0" name="Rectangle 19"/>
              <p:cNvSpPr>
                <a:spLocks noChangeArrowheads="1"/>
              </p:cNvSpPr>
              <p:nvPr/>
            </p:nvSpPr>
            <p:spPr bwMode="auto">
              <a:xfrm>
                <a:off x="2557" y="1342"/>
                <a:ext cx="27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30 gg</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1" name="Rectangle 20"/>
              <p:cNvSpPr>
                <a:spLocks noChangeArrowheads="1"/>
              </p:cNvSpPr>
              <p:nvPr/>
            </p:nvSpPr>
            <p:spPr bwMode="auto">
              <a:xfrm>
                <a:off x="3125" y="1342"/>
                <a:ext cx="20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2" name="Rectangle 21"/>
              <p:cNvSpPr>
                <a:spLocks noChangeArrowheads="1"/>
              </p:cNvSpPr>
              <p:nvPr/>
            </p:nvSpPr>
            <p:spPr bwMode="auto">
              <a:xfrm>
                <a:off x="2923" y="1342"/>
                <a:ext cx="23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3" name="Rectangle 22"/>
              <p:cNvSpPr>
                <a:spLocks noChangeArrowheads="1"/>
              </p:cNvSpPr>
              <p:nvPr/>
            </p:nvSpPr>
            <p:spPr bwMode="auto">
              <a:xfrm>
                <a:off x="3125" y="1342"/>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4" name="Rectangle 23"/>
              <p:cNvSpPr>
                <a:spLocks noChangeArrowheads="1"/>
              </p:cNvSpPr>
              <p:nvPr/>
            </p:nvSpPr>
            <p:spPr bwMode="auto">
              <a:xfrm>
                <a:off x="3781" y="1342"/>
                <a:ext cx="17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5" name="Rectangle 24"/>
              <p:cNvSpPr>
                <a:spLocks noChangeArrowheads="1"/>
              </p:cNvSpPr>
              <p:nvPr/>
            </p:nvSpPr>
            <p:spPr bwMode="auto">
              <a:xfrm>
                <a:off x="4854" y="1342"/>
                <a:ext cx="10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6" name="Rectangle 25"/>
              <p:cNvSpPr>
                <a:spLocks noChangeArrowheads="1"/>
              </p:cNvSpPr>
              <p:nvPr/>
            </p:nvSpPr>
            <p:spPr bwMode="auto">
              <a:xfrm>
                <a:off x="248" y="1474"/>
                <a:ext cx="36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scaduti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7" name="Rectangle 26"/>
              <p:cNvSpPr>
                <a:spLocks noChangeArrowheads="1"/>
              </p:cNvSpPr>
              <p:nvPr/>
            </p:nvSpPr>
            <p:spPr bwMode="auto">
              <a:xfrm>
                <a:off x="2557" y="1474"/>
                <a:ext cx="27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60 gg</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8" name="Rectangle 27"/>
              <p:cNvSpPr>
                <a:spLocks noChangeArrowheads="1"/>
              </p:cNvSpPr>
              <p:nvPr/>
            </p:nvSpPr>
            <p:spPr bwMode="auto">
              <a:xfrm>
                <a:off x="3176" y="1474"/>
                <a:ext cx="15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70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79" name="Rectangle 28"/>
              <p:cNvSpPr>
                <a:spLocks noChangeArrowheads="1"/>
              </p:cNvSpPr>
              <p:nvPr/>
            </p:nvSpPr>
            <p:spPr bwMode="auto">
              <a:xfrm>
                <a:off x="2923" y="1474"/>
                <a:ext cx="27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0" name="Rectangle 29"/>
              <p:cNvSpPr>
                <a:spLocks noChangeArrowheads="1"/>
              </p:cNvSpPr>
              <p:nvPr/>
            </p:nvSpPr>
            <p:spPr bwMode="auto">
              <a:xfrm>
                <a:off x="3176" y="1474"/>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1" name="Rectangle 30"/>
              <p:cNvSpPr>
                <a:spLocks noChangeArrowheads="1"/>
              </p:cNvSpPr>
              <p:nvPr/>
            </p:nvSpPr>
            <p:spPr bwMode="auto">
              <a:xfrm>
                <a:off x="3781" y="1474"/>
                <a:ext cx="17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7%</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2" name="Rectangle 31"/>
              <p:cNvSpPr>
                <a:spLocks noChangeArrowheads="1"/>
              </p:cNvSpPr>
              <p:nvPr/>
            </p:nvSpPr>
            <p:spPr bwMode="auto">
              <a:xfrm>
                <a:off x="4816" y="1474"/>
                <a:ext cx="177"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4,9</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3" name="Rectangle 32"/>
              <p:cNvSpPr>
                <a:spLocks noChangeArrowheads="1"/>
              </p:cNvSpPr>
              <p:nvPr/>
            </p:nvSpPr>
            <p:spPr bwMode="auto">
              <a:xfrm>
                <a:off x="248" y="1607"/>
                <a:ext cx="36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scaduti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4" name="Rectangle 33"/>
              <p:cNvSpPr>
                <a:spLocks noChangeArrowheads="1"/>
              </p:cNvSpPr>
              <p:nvPr/>
            </p:nvSpPr>
            <p:spPr bwMode="auto">
              <a:xfrm>
                <a:off x="2557" y="1607"/>
                <a:ext cx="27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90 gg</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5" name="Rectangle 34"/>
              <p:cNvSpPr>
                <a:spLocks noChangeArrowheads="1"/>
              </p:cNvSpPr>
              <p:nvPr/>
            </p:nvSpPr>
            <p:spPr bwMode="auto">
              <a:xfrm>
                <a:off x="3125" y="1607"/>
                <a:ext cx="20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120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6" name="Rectangle 35"/>
              <p:cNvSpPr>
                <a:spLocks noChangeArrowheads="1"/>
              </p:cNvSpPr>
              <p:nvPr/>
            </p:nvSpPr>
            <p:spPr bwMode="auto">
              <a:xfrm>
                <a:off x="2923" y="1607"/>
                <a:ext cx="23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7" name="Rectangle 36"/>
              <p:cNvSpPr>
                <a:spLocks noChangeArrowheads="1"/>
              </p:cNvSpPr>
              <p:nvPr/>
            </p:nvSpPr>
            <p:spPr bwMode="auto">
              <a:xfrm>
                <a:off x="3125" y="1607"/>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8" name="Rectangle 37"/>
              <p:cNvSpPr>
                <a:spLocks noChangeArrowheads="1"/>
              </p:cNvSpPr>
              <p:nvPr/>
            </p:nvSpPr>
            <p:spPr bwMode="auto">
              <a:xfrm>
                <a:off x="3781" y="1607"/>
                <a:ext cx="17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8%</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89" name="Rectangle 38"/>
              <p:cNvSpPr>
                <a:spLocks noChangeArrowheads="1"/>
              </p:cNvSpPr>
              <p:nvPr/>
            </p:nvSpPr>
            <p:spPr bwMode="auto">
              <a:xfrm>
                <a:off x="4816" y="1607"/>
                <a:ext cx="177"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9,6</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0" name="Rectangle 39"/>
              <p:cNvSpPr>
                <a:spLocks noChangeArrowheads="1"/>
              </p:cNvSpPr>
              <p:nvPr/>
            </p:nvSpPr>
            <p:spPr bwMode="auto">
              <a:xfrm>
                <a:off x="248" y="1739"/>
                <a:ext cx="36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scaduti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1" name="Rectangle 40"/>
              <p:cNvSpPr>
                <a:spLocks noChangeArrowheads="1"/>
              </p:cNvSpPr>
              <p:nvPr/>
            </p:nvSpPr>
            <p:spPr bwMode="auto">
              <a:xfrm>
                <a:off x="2557" y="1739"/>
                <a:ext cx="32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180 gg</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2" name="Rectangle 41"/>
              <p:cNvSpPr>
                <a:spLocks noChangeArrowheads="1"/>
              </p:cNvSpPr>
              <p:nvPr/>
            </p:nvSpPr>
            <p:spPr bwMode="auto">
              <a:xfrm>
                <a:off x="3125" y="1739"/>
                <a:ext cx="20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150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3" name="Rectangle 42"/>
              <p:cNvSpPr>
                <a:spLocks noChangeArrowheads="1"/>
              </p:cNvSpPr>
              <p:nvPr/>
            </p:nvSpPr>
            <p:spPr bwMode="auto">
              <a:xfrm>
                <a:off x="2923" y="1739"/>
                <a:ext cx="23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4" name="Rectangle 43"/>
              <p:cNvSpPr>
                <a:spLocks noChangeArrowheads="1"/>
              </p:cNvSpPr>
              <p:nvPr/>
            </p:nvSpPr>
            <p:spPr bwMode="auto">
              <a:xfrm>
                <a:off x="3125" y="1739"/>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5" name="Rectangle 44"/>
              <p:cNvSpPr>
                <a:spLocks noChangeArrowheads="1"/>
              </p:cNvSpPr>
              <p:nvPr/>
            </p:nvSpPr>
            <p:spPr bwMode="auto">
              <a:xfrm>
                <a:off x="3756" y="1739"/>
                <a:ext cx="227"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6" name="Rectangle 45"/>
              <p:cNvSpPr>
                <a:spLocks noChangeArrowheads="1"/>
              </p:cNvSpPr>
              <p:nvPr/>
            </p:nvSpPr>
            <p:spPr bwMode="auto">
              <a:xfrm>
                <a:off x="4829" y="1739"/>
                <a:ext cx="15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7" name="Rectangle 46"/>
              <p:cNvSpPr>
                <a:spLocks noChangeArrowheads="1"/>
              </p:cNvSpPr>
              <p:nvPr/>
            </p:nvSpPr>
            <p:spPr bwMode="auto">
              <a:xfrm>
                <a:off x="248" y="1872"/>
                <a:ext cx="47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procedure</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8" name="Rectangle 47"/>
              <p:cNvSpPr>
                <a:spLocks noChangeArrowheads="1"/>
              </p:cNvSpPr>
              <p:nvPr/>
            </p:nvSpPr>
            <p:spPr bwMode="auto">
              <a:xfrm>
                <a:off x="3176" y="1872"/>
                <a:ext cx="15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65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099" name="Rectangle 48"/>
              <p:cNvSpPr>
                <a:spLocks noChangeArrowheads="1"/>
              </p:cNvSpPr>
              <p:nvPr/>
            </p:nvSpPr>
            <p:spPr bwMode="auto">
              <a:xfrm>
                <a:off x="2923" y="1872"/>
                <a:ext cx="27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0" name="Rectangle 49"/>
              <p:cNvSpPr>
                <a:spLocks noChangeArrowheads="1"/>
              </p:cNvSpPr>
              <p:nvPr/>
            </p:nvSpPr>
            <p:spPr bwMode="auto">
              <a:xfrm>
                <a:off x="3176" y="1872"/>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1" name="Rectangle 50"/>
              <p:cNvSpPr>
                <a:spLocks noChangeArrowheads="1"/>
              </p:cNvSpPr>
              <p:nvPr/>
            </p:nvSpPr>
            <p:spPr bwMode="auto">
              <a:xfrm>
                <a:off x="3731" y="1872"/>
                <a:ext cx="27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100%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2" name="Rectangle 51"/>
              <p:cNvSpPr>
                <a:spLocks noChangeArrowheads="1"/>
              </p:cNvSpPr>
              <p:nvPr/>
            </p:nvSpPr>
            <p:spPr bwMode="auto">
              <a:xfrm>
                <a:off x="4829" y="1872"/>
                <a:ext cx="15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65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3" name="Rectangle 52"/>
              <p:cNvSpPr>
                <a:spLocks noChangeArrowheads="1"/>
              </p:cNvSpPr>
              <p:nvPr/>
            </p:nvSpPr>
            <p:spPr bwMode="auto">
              <a:xfrm>
                <a:off x="3358" y="2137"/>
                <a:ext cx="991"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1" u="none" strike="noStrike" cap="none" normalizeH="0" baseline="0" smtClean="0">
                    <a:ln>
                      <a:noFill/>
                    </a:ln>
                    <a:solidFill>
                      <a:srgbClr val="000000"/>
                    </a:solidFill>
                    <a:effectLst/>
                    <a:latin typeface="Calibri" pitchFamily="34" charset="0"/>
                    <a:cs typeface="Arial" pitchFamily="34" charset="0"/>
                  </a:rPr>
                  <a:t>Totale (escluso &lt; 2500)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4" name="Rectangle 53"/>
              <p:cNvSpPr>
                <a:spLocks noChangeArrowheads="1"/>
              </p:cNvSpPr>
              <p:nvPr/>
            </p:nvSpPr>
            <p:spPr bwMode="auto">
              <a:xfrm>
                <a:off x="4784" y="2137"/>
                <a:ext cx="227"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1" u="none" strike="noStrike" cap="none" normalizeH="0" baseline="0" smtClean="0">
                    <a:ln>
                      <a:noFill/>
                    </a:ln>
                    <a:solidFill>
                      <a:srgbClr val="000000"/>
                    </a:solidFill>
                    <a:effectLst/>
                    <a:latin typeface="Calibri" pitchFamily="34" charset="0"/>
                    <a:cs typeface="Arial" pitchFamily="34" charset="0"/>
                  </a:rPr>
                  <a:t>99,5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5" name="Rectangle 54"/>
              <p:cNvSpPr>
                <a:spLocks noChangeArrowheads="1"/>
              </p:cNvSpPr>
              <p:nvPr/>
            </p:nvSpPr>
            <p:spPr bwMode="auto">
              <a:xfrm>
                <a:off x="248" y="2402"/>
                <a:ext cx="625"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Crediti &lt; 2500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6" name="Rectangle 55"/>
              <p:cNvSpPr>
                <a:spLocks noChangeArrowheads="1"/>
              </p:cNvSpPr>
              <p:nvPr/>
            </p:nvSpPr>
            <p:spPr bwMode="auto">
              <a:xfrm>
                <a:off x="3125" y="2402"/>
                <a:ext cx="20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7" name="Rectangle 56"/>
              <p:cNvSpPr>
                <a:spLocks noChangeArrowheads="1"/>
              </p:cNvSpPr>
              <p:nvPr/>
            </p:nvSpPr>
            <p:spPr bwMode="auto">
              <a:xfrm>
                <a:off x="2923" y="2402"/>
                <a:ext cx="23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8" name="Rectangle 57"/>
              <p:cNvSpPr>
                <a:spLocks noChangeArrowheads="1"/>
              </p:cNvSpPr>
              <p:nvPr/>
            </p:nvSpPr>
            <p:spPr bwMode="auto">
              <a:xfrm>
                <a:off x="3125" y="2402"/>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09" name="Rectangle 58"/>
              <p:cNvSpPr>
                <a:spLocks noChangeArrowheads="1"/>
              </p:cNvSpPr>
              <p:nvPr/>
            </p:nvSpPr>
            <p:spPr bwMode="auto">
              <a:xfrm>
                <a:off x="3718" y="2402"/>
                <a:ext cx="27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1" u="none" strike="noStrike" cap="none" normalizeH="0" baseline="0" smtClean="0">
                    <a:ln>
                      <a:noFill/>
                    </a:ln>
                    <a:solidFill>
                      <a:srgbClr val="000000"/>
                    </a:solidFill>
                    <a:effectLst/>
                    <a:latin typeface="Calibri" pitchFamily="34" charset="0"/>
                    <a:cs typeface="Arial" pitchFamily="34" charset="0"/>
                  </a:rPr>
                  <a:t>100%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0" name="Rectangle 59"/>
              <p:cNvSpPr>
                <a:spLocks noChangeArrowheads="1"/>
              </p:cNvSpPr>
              <p:nvPr/>
            </p:nvSpPr>
            <p:spPr bwMode="auto">
              <a:xfrm>
                <a:off x="4797" y="2402"/>
                <a:ext cx="20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1" u="none" strike="noStrike" cap="none" normalizeH="0" baseline="0" smtClean="0">
                    <a:ln>
                      <a:noFill/>
                    </a:ln>
                    <a:solidFill>
                      <a:srgbClr val="000000"/>
                    </a:solidFill>
                    <a:effectLst/>
                    <a:latin typeface="Calibri" pitchFamily="34" charset="0"/>
                    <a:cs typeface="Arial" pitchFamily="34" charset="0"/>
                  </a:rPr>
                  <a:t>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1" name="Rectangle 60"/>
              <p:cNvSpPr>
                <a:spLocks noChangeArrowheads="1"/>
              </p:cNvSpPr>
              <p:nvPr/>
            </p:nvSpPr>
            <p:spPr bwMode="auto">
              <a:xfrm>
                <a:off x="248" y="2667"/>
                <a:ext cx="111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VN crediti (esclusi &lt; 2500)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2" name="Rectangle 61"/>
              <p:cNvSpPr>
                <a:spLocks noChangeArrowheads="1"/>
              </p:cNvSpPr>
              <p:nvPr/>
            </p:nvSpPr>
            <p:spPr bwMode="auto">
              <a:xfrm>
                <a:off x="3049" y="2667"/>
                <a:ext cx="278"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5.000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3" name="Rectangle 62"/>
              <p:cNvSpPr>
                <a:spLocks noChangeArrowheads="1"/>
              </p:cNvSpPr>
              <p:nvPr/>
            </p:nvSpPr>
            <p:spPr bwMode="auto">
              <a:xfrm>
                <a:off x="2923" y="2667"/>
                <a:ext cx="164"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4" name="Rectangle 63"/>
              <p:cNvSpPr>
                <a:spLocks noChangeArrowheads="1"/>
              </p:cNvSpPr>
              <p:nvPr/>
            </p:nvSpPr>
            <p:spPr bwMode="auto">
              <a:xfrm>
                <a:off x="3049" y="2667"/>
                <a:ext cx="76"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0"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5" name="Rectangle 64"/>
              <p:cNvSpPr>
                <a:spLocks noChangeArrowheads="1"/>
              </p:cNvSpPr>
              <p:nvPr/>
            </p:nvSpPr>
            <p:spPr bwMode="auto">
              <a:xfrm>
                <a:off x="3340" y="2667"/>
                <a:ext cx="593"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Totale fondo</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6" name="Rectangle 65"/>
              <p:cNvSpPr>
                <a:spLocks noChangeArrowheads="1"/>
              </p:cNvSpPr>
              <p:nvPr/>
            </p:nvSpPr>
            <p:spPr bwMode="auto">
              <a:xfrm>
                <a:off x="4765" y="2667"/>
                <a:ext cx="284"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599,5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7" name="Rectangle 66"/>
              <p:cNvSpPr>
                <a:spLocks noChangeArrowheads="1"/>
              </p:cNvSpPr>
              <p:nvPr/>
            </p:nvSpPr>
            <p:spPr bwMode="auto">
              <a:xfrm>
                <a:off x="248" y="2799"/>
                <a:ext cx="32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Totale</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8" name="Rectangle 67"/>
              <p:cNvSpPr>
                <a:spLocks noChangeArrowheads="1"/>
              </p:cNvSpPr>
              <p:nvPr/>
            </p:nvSpPr>
            <p:spPr bwMode="auto">
              <a:xfrm>
                <a:off x="3049" y="2799"/>
                <a:ext cx="29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5.500</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19" name="Rectangle 68"/>
              <p:cNvSpPr>
                <a:spLocks noChangeArrowheads="1"/>
              </p:cNvSpPr>
              <p:nvPr/>
            </p:nvSpPr>
            <p:spPr bwMode="auto">
              <a:xfrm>
                <a:off x="2917" y="2799"/>
                <a:ext cx="170"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20" name="Rectangle 69"/>
              <p:cNvSpPr>
                <a:spLocks noChangeArrowheads="1"/>
              </p:cNvSpPr>
              <p:nvPr/>
            </p:nvSpPr>
            <p:spPr bwMode="auto">
              <a:xfrm>
                <a:off x="3043" y="2799"/>
                <a:ext cx="82"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 </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21" name="Rectangle 70"/>
              <p:cNvSpPr>
                <a:spLocks noChangeArrowheads="1"/>
              </p:cNvSpPr>
              <p:nvPr/>
            </p:nvSpPr>
            <p:spPr bwMode="auto">
              <a:xfrm>
                <a:off x="248" y="2932"/>
                <a:ext cx="827"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Svalutazione anno</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22" name="Rectangle 71"/>
              <p:cNvSpPr>
                <a:spLocks noChangeArrowheads="1"/>
              </p:cNvSpPr>
              <p:nvPr/>
            </p:nvSpPr>
            <p:spPr bwMode="auto">
              <a:xfrm>
                <a:off x="4765" y="2932"/>
                <a:ext cx="284" cy="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300" b="1" i="0" u="none" strike="noStrike" cap="none" normalizeH="0" baseline="0" smtClean="0">
                    <a:ln>
                      <a:noFill/>
                    </a:ln>
                    <a:solidFill>
                      <a:srgbClr val="000000"/>
                    </a:solidFill>
                    <a:effectLst/>
                    <a:latin typeface="Calibri" pitchFamily="34" charset="0"/>
                    <a:cs typeface="Arial" pitchFamily="34" charset="0"/>
                  </a:rPr>
                  <a:t>599,5</a:t>
                </a: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23" name="Rectangle 72"/>
              <p:cNvSpPr>
                <a:spLocks noChangeArrowheads="1"/>
              </p:cNvSpPr>
              <p:nvPr/>
            </p:nvSpPr>
            <p:spPr bwMode="auto">
              <a:xfrm>
                <a:off x="229" y="799"/>
                <a:ext cx="6" cy="1"/>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24" name="Rectangle 73"/>
              <p:cNvSpPr>
                <a:spLocks noChangeArrowheads="1"/>
              </p:cNvSpPr>
              <p:nvPr/>
            </p:nvSpPr>
            <p:spPr bwMode="auto">
              <a:xfrm>
                <a:off x="2538" y="799"/>
                <a:ext cx="7" cy="1"/>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25" name="Line 74"/>
              <p:cNvSpPr>
                <a:spLocks noChangeShapeType="1"/>
              </p:cNvSpPr>
              <p:nvPr/>
            </p:nvSpPr>
            <p:spPr bwMode="auto">
              <a:xfrm>
                <a:off x="229" y="938"/>
                <a:ext cx="0" cy="259"/>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26" name="Rectangle 75"/>
              <p:cNvSpPr>
                <a:spLocks noChangeArrowheads="1"/>
              </p:cNvSpPr>
              <p:nvPr/>
            </p:nvSpPr>
            <p:spPr bwMode="auto">
              <a:xfrm>
                <a:off x="229" y="938"/>
                <a:ext cx="6" cy="259"/>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27" name="Line 76"/>
              <p:cNvSpPr>
                <a:spLocks noChangeShapeType="1"/>
              </p:cNvSpPr>
              <p:nvPr/>
            </p:nvSpPr>
            <p:spPr bwMode="auto">
              <a:xfrm>
                <a:off x="2538" y="938"/>
                <a:ext cx="0" cy="259"/>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28" name="Rectangle 77"/>
              <p:cNvSpPr>
                <a:spLocks noChangeArrowheads="1"/>
              </p:cNvSpPr>
              <p:nvPr/>
            </p:nvSpPr>
            <p:spPr bwMode="auto">
              <a:xfrm>
                <a:off x="2538" y="938"/>
                <a:ext cx="7" cy="259"/>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29" name="Line 78"/>
              <p:cNvSpPr>
                <a:spLocks noChangeShapeType="1"/>
              </p:cNvSpPr>
              <p:nvPr/>
            </p:nvSpPr>
            <p:spPr bwMode="auto">
              <a:xfrm>
                <a:off x="2866" y="799"/>
                <a:ext cx="0" cy="398"/>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0" name="Rectangle 79"/>
              <p:cNvSpPr>
                <a:spLocks noChangeArrowheads="1"/>
              </p:cNvSpPr>
              <p:nvPr/>
            </p:nvSpPr>
            <p:spPr bwMode="auto">
              <a:xfrm>
                <a:off x="2866" y="799"/>
                <a:ext cx="7" cy="398"/>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31" name="Line 80"/>
              <p:cNvSpPr>
                <a:spLocks noChangeShapeType="1"/>
              </p:cNvSpPr>
              <p:nvPr/>
            </p:nvSpPr>
            <p:spPr bwMode="auto">
              <a:xfrm>
                <a:off x="3321" y="799"/>
                <a:ext cx="0" cy="398"/>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2" name="Rectangle 81"/>
              <p:cNvSpPr>
                <a:spLocks noChangeArrowheads="1"/>
              </p:cNvSpPr>
              <p:nvPr/>
            </p:nvSpPr>
            <p:spPr bwMode="auto">
              <a:xfrm>
                <a:off x="3321" y="799"/>
                <a:ext cx="6" cy="398"/>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33" name="Line 82"/>
              <p:cNvSpPr>
                <a:spLocks noChangeShapeType="1"/>
              </p:cNvSpPr>
              <p:nvPr/>
            </p:nvSpPr>
            <p:spPr bwMode="auto">
              <a:xfrm>
                <a:off x="4349" y="799"/>
                <a:ext cx="0" cy="398"/>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4" name="Rectangle 83"/>
              <p:cNvSpPr>
                <a:spLocks noChangeArrowheads="1"/>
              </p:cNvSpPr>
              <p:nvPr/>
            </p:nvSpPr>
            <p:spPr bwMode="auto">
              <a:xfrm>
                <a:off x="4349" y="799"/>
                <a:ext cx="6" cy="398"/>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35" name="Line 84"/>
              <p:cNvSpPr>
                <a:spLocks noChangeShapeType="1"/>
              </p:cNvSpPr>
              <p:nvPr/>
            </p:nvSpPr>
            <p:spPr bwMode="auto">
              <a:xfrm>
                <a:off x="235" y="1197"/>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6" name="Rectangle 85"/>
              <p:cNvSpPr>
                <a:spLocks noChangeArrowheads="1"/>
              </p:cNvSpPr>
              <p:nvPr/>
            </p:nvSpPr>
            <p:spPr bwMode="auto">
              <a:xfrm>
                <a:off x="235" y="1197"/>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37" name="Line 86"/>
              <p:cNvSpPr>
                <a:spLocks noChangeShapeType="1"/>
              </p:cNvSpPr>
              <p:nvPr/>
            </p:nvSpPr>
            <p:spPr bwMode="auto">
              <a:xfrm>
                <a:off x="5403" y="799"/>
                <a:ext cx="0" cy="398"/>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8" name="Rectangle 87"/>
              <p:cNvSpPr>
                <a:spLocks noChangeArrowheads="1"/>
              </p:cNvSpPr>
              <p:nvPr/>
            </p:nvSpPr>
            <p:spPr bwMode="auto">
              <a:xfrm>
                <a:off x="5403" y="799"/>
                <a:ext cx="6" cy="398"/>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39" name="Line 88"/>
              <p:cNvSpPr>
                <a:spLocks noChangeShapeType="1"/>
              </p:cNvSpPr>
              <p:nvPr/>
            </p:nvSpPr>
            <p:spPr bwMode="auto">
              <a:xfrm>
                <a:off x="235" y="1329"/>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0" name="Rectangle 89"/>
              <p:cNvSpPr>
                <a:spLocks noChangeArrowheads="1"/>
              </p:cNvSpPr>
              <p:nvPr/>
            </p:nvSpPr>
            <p:spPr bwMode="auto">
              <a:xfrm>
                <a:off x="235" y="1329"/>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41" name="Line 90"/>
              <p:cNvSpPr>
                <a:spLocks noChangeShapeType="1"/>
              </p:cNvSpPr>
              <p:nvPr/>
            </p:nvSpPr>
            <p:spPr bwMode="auto">
              <a:xfrm>
                <a:off x="235" y="1462"/>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2" name="Rectangle 91"/>
              <p:cNvSpPr>
                <a:spLocks noChangeArrowheads="1"/>
              </p:cNvSpPr>
              <p:nvPr/>
            </p:nvSpPr>
            <p:spPr bwMode="auto">
              <a:xfrm>
                <a:off x="235" y="1462"/>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43" name="Line 92"/>
              <p:cNvSpPr>
                <a:spLocks noChangeShapeType="1"/>
              </p:cNvSpPr>
              <p:nvPr/>
            </p:nvSpPr>
            <p:spPr bwMode="auto">
              <a:xfrm>
                <a:off x="235" y="1594"/>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4" name="Rectangle 93"/>
              <p:cNvSpPr>
                <a:spLocks noChangeArrowheads="1"/>
              </p:cNvSpPr>
              <p:nvPr/>
            </p:nvSpPr>
            <p:spPr bwMode="auto">
              <a:xfrm>
                <a:off x="235" y="1594"/>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45" name="Line 94"/>
              <p:cNvSpPr>
                <a:spLocks noChangeShapeType="1"/>
              </p:cNvSpPr>
              <p:nvPr/>
            </p:nvSpPr>
            <p:spPr bwMode="auto">
              <a:xfrm>
                <a:off x="235" y="1727"/>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6" name="Rectangle 95"/>
              <p:cNvSpPr>
                <a:spLocks noChangeArrowheads="1"/>
              </p:cNvSpPr>
              <p:nvPr/>
            </p:nvSpPr>
            <p:spPr bwMode="auto">
              <a:xfrm>
                <a:off x="235" y="1727"/>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47" name="Line 96"/>
              <p:cNvSpPr>
                <a:spLocks noChangeShapeType="1"/>
              </p:cNvSpPr>
              <p:nvPr/>
            </p:nvSpPr>
            <p:spPr bwMode="auto">
              <a:xfrm>
                <a:off x="235" y="1859"/>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8" name="Rectangle 97"/>
              <p:cNvSpPr>
                <a:spLocks noChangeArrowheads="1"/>
              </p:cNvSpPr>
              <p:nvPr/>
            </p:nvSpPr>
            <p:spPr bwMode="auto">
              <a:xfrm>
                <a:off x="235" y="1859"/>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49" name="Line 98"/>
              <p:cNvSpPr>
                <a:spLocks noChangeShapeType="1"/>
              </p:cNvSpPr>
              <p:nvPr/>
            </p:nvSpPr>
            <p:spPr bwMode="auto">
              <a:xfrm>
                <a:off x="229" y="1197"/>
                <a:ext cx="0" cy="801"/>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0" name="Rectangle 99"/>
              <p:cNvSpPr>
                <a:spLocks noChangeArrowheads="1"/>
              </p:cNvSpPr>
              <p:nvPr/>
            </p:nvSpPr>
            <p:spPr bwMode="auto">
              <a:xfrm>
                <a:off x="229" y="1197"/>
                <a:ext cx="6" cy="801"/>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51" name="Line 100"/>
              <p:cNvSpPr>
                <a:spLocks noChangeShapeType="1"/>
              </p:cNvSpPr>
              <p:nvPr/>
            </p:nvSpPr>
            <p:spPr bwMode="auto">
              <a:xfrm>
                <a:off x="2538" y="1203"/>
                <a:ext cx="0" cy="795"/>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2" name="Rectangle 101"/>
              <p:cNvSpPr>
                <a:spLocks noChangeArrowheads="1"/>
              </p:cNvSpPr>
              <p:nvPr/>
            </p:nvSpPr>
            <p:spPr bwMode="auto">
              <a:xfrm>
                <a:off x="2538" y="1203"/>
                <a:ext cx="7" cy="79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53" name="Line 102"/>
              <p:cNvSpPr>
                <a:spLocks noChangeShapeType="1"/>
              </p:cNvSpPr>
              <p:nvPr/>
            </p:nvSpPr>
            <p:spPr bwMode="auto">
              <a:xfrm>
                <a:off x="2866" y="1203"/>
                <a:ext cx="0" cy="795"/>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4" name="Rectangle 103"/>
              <p:cNvSpPr>
                <a:spLocks noChangeArrowheads="1"/>
              </p:cNvSpPr>
              <p:nvPr/>
            </p:nvSpPr>
            <p:spPr bwMode="auto">
              <a:xfrm>
                <a:off x="2866" y="1203"/>
                <a:ext cx="7" cy="79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55" name="Line 104"/>
              <p:cNvSpPr>
                <a:spLocks noChangeShapeType="1"/>
              </p:cNvSpPr>
              <p:nvPr/>
            </p:nvSpPr>
            <p:spPr bwMode="auto">
              <a:xfrm>
                <a:off x="235" y="1992"/>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6" name="Rectangle 105"/>
              <p:cNvSpPr>
                <a:spLocks noChangeArrowheads="1"/>
              </p:cNvSpPr>
              <p:nvPr/>
            </p:nvSpPr>
            <p:spPr bwMode="auto">
              <a:xfrm>
                <a:off x="235" y="1992"/>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57" name="Line 106"/>
              <p:cNvSpPr>
                <a:spLocks noChangeShapeType="1"/>
              </p:cNvSpPr>
              <p:nvPr/>
            </p:nvSpPr>
            <p:spPr bwMode="auto">
              <a:xfrm>
                <a:off x="229" y="2124"/>
                <a:ext cx="3092" cy="0"/>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8" name="Rectangle 107"/>
              <p:cNvSpPr>
                <a:spLocks noChangeArrowheads="1"/>
              </p:cNvSpPr>
              <p:nvPr/>
            </p:nvSpPr>
            <p:spPr bwMode="auto">
              <a:xfrm>
                <a:off x="229" y="2124"/>
                <a:ext cx="3092"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59" name="Line 108"/>
              <p:cNvSpPr>
                <a:spLocks noChangeShapeType="1"/>
              </p:cNvSpPr>
              <p:nvPr/>
            </p:nvSpPr>
            <p:spPr bwMode="auto">
              <a:xfrm>
                <a:off x="3327" y="2124"/>
                <a:ext cx="2082"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0" name="Rectangle 109"/>
              <p:cNvSpPr>
                <a:spLocks noChangeArrowheads="1"/>
              </p:cNvSpPr>
              <p:nvPr/>
            </p:nvSpPr>
            <p:spPr bwMode="auto">
              <a:xfrm>
                <a:off x="3327" y="2124"/>
                <a:ext cx="2082"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61" name="Line 110"/>
              <p:cNvSpPr>
                <a:spLocks noChangeShapeType="1"/>
              </p:cNvSpPr>
              <p:nvPr/>
            </p:nvSpPr>
            <p:spPr bwMode="auto">
              <a:xfrm>
                <a:off x="229" y="2257"/>
                <a:ext cx="3092" cy="0"/>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2" name="Rectangle 111"/>
              <p:cNvSpPr>
                <a:spLocks noChangeArrowheads="1"/>
              </p:cNvSpPr>
              <p:nvPr/>
            </p:nvSpPr>
            <p:spPr bwMode="auto">
              <a:xfrm>
                <a:off x="229" y="2257"/>
                <a:ext cx="3092"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63" name="Line 112"/>
              <p:cNvSpPr>
                <a:spLocks noChangeShapeType="1"/>
              </p:cNvSpPr>
              <p:nvPr/>
            </p:nvSpPr>
            <p:spPr bwMode="auto">
              <a:xfrm>
                <a:off x="3327" y="2257"/>
                <a:ext cx="2082"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4" name="Rectangle 113"/>
              <p:cNvSpPr>
                <a:spLocks noChangeArrowheads="1"/>
              </p:cNvSpPr>
              <p:nvPr/>
            </p:nvSpPr>
            <p:spPr bwMode="auto">
              <a:xfrm>
                <a:off x="3327" y="2257"/>
                <a:ext cx="2082"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65" name="Line 114"/>
              <p:cNvSpPr>
                <a:spLocks noChangeShapeType="1"/>
              </p:cNvSpPr>
              <p:nvPr/>
            </p:nvSpPr>
            <p:spPr bwMode="auto">
              <a:xfrm>
                <a:off x="229" y="1998"/>
                <a:ext cx="0" cy="39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6" name="Rectangle 115"/>
              <p:cNvSpPr>
                <a:spLocks noChangeArrowheads="1"/>
              </p:cNvSpPr>
              <p:nvPr/>
            </p:nvSpPr>
            <p:spPr bwMode="auto">
              <a:xfrm>
                <a:off x="229" y="1998"/>
                <a:ext cx="6" cy="391"/>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67" name="Line 116"/>
              <p:cNvSpPr>
                <a:spLocks noChangeShapeType="1"/>
              </p:cNvSpPr>
              <p:nvPr/>
            </p:nvSpPr>
            <p:spPr bwMode="auto">
              <a:xfrm>
                <a:off x="2538" y="1998"/>
                <a:ext cx="0" cy="39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8" name="Rectangle 117"/>
              <p:cNvSpPr>
                <a:spLocks noChangeArrowheads="1"/>
              </p:cNvSpPr>
              <p:nvPr/>
            </p:nvSpPr>
            <p:spPr bwMode="auto">
              <a:xfrm>
                <a:off x="2538" y="1998"/>
                <a:ext cx="7" cy="391"/>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69" name="Line 118"/>
              <p:cNvSpPr>
                <a:spLocks noChangeShapeType="1"/>
              </p:cNvSpPr>
              <p:nvPr/>
            </p:nvSpPr>
            <p:spPr bwMode="auto">
              <a:xfrm>
                <a:off x="2866" y="1998"/>
                <a:ext cx="0" cy="39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0" name="Rectangle 119"/>
              <p:cNvSpPr>
                <a:spLocks noChangeArrowheads="1"/>
              </p:cNvSpPr>
              <p:nvPr/>
            </p:nvSpPr>
            <p:spPr bwMode="auto">
              <a:xfrm>
                <a:off x="2866" y="1998"/>
                <a:ext cx="7" cy="391"/>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71" name="Line 120"/>
              <p:cNvSpPr>
                <a:spLocks noChangeShapeType="1"/>
              </p:cNvSpPr>
              <p:nvPr/>
            </p:nvSpPr>
            <p:spPr bwMode="auto">
              <a:xfrm>
                <a:off x="235" y="2389"/>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2" name="Rectangle 121"/>
              <p:cNvSpPr>
                <a:spLocks noChangeArrowheads="1"/>
              </p:cNvSpPr>
              <p:nvPr/>
            </p:nvSpPr>
            <p:spPr bwMode="auto">
              <a:xfrm>
                <a:off x="235" y="2389"/>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73" name="Line 122"/>
              <p:cNvSpPr>
                <a:spLocks noChangeShapeType="1"/>
              </p:cNvSpPr>
              <p:nvPr/>
            </p:nvSpPr>
            <p:spPr bwMode="auto">
              <a:xfrm>
                <a:off x="229" y="2389"/>
                <a:ext cx="0" cy="139"/>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4" name="Rectangle 123"/>
              <p:cNvSpPr>
                <a:spLocks noChangeArrowheads="1"/>
              </p:cNvSpPr>
              <p:nvPr/>
            </p:nvSpPr>
            <p:spPr bwMode="auto">
              <a:xfrm>
                <a:off x="229" y="2389"/>
                <a:ext cx="6" cy="139"/>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75" name="Line 124"/>
              <p:cNvSpPr>
                <a:spLocks noChangeShapeType="1"/>
              </p:cNvSpPr>
              <p:nvPr/>
            </p:nvSpPr>
            <p:spPr bwMode="auto">
              <a:xfrm>
                <a:off x="2538" y="2395"/>
                <a:ext cx="0" cy="133"/>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6" name="Rectangle 125"/>
              <p:cNvSpPr>
                <a:spLocks noChangeArrowheads="1"/>
              </p:cNvSpPr>
              <p:nvPr/>
            </p:nvSpPr>
            <p:spPr bwMode="auto">
              <a:xfrm>
                <a:off x="2538" y="2395"/>
                <a:ext cx="7" cy="13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77" name="Line 126"/>
              <p:cNvSpPr>
                <a:spLocks noChangeShapeType="1"/>
              </p:cNvSpPr>
              <p:nvPr/>
            </p:nvSpPr>
            <p:spPr bwMode="auto">
              <a:xfrm>
                <a:off x="2866" y="2395"/>
                <a:ext cx="0" cy="133"/>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8" name="Rectangle 127"/>
              <p:cNvSpPr>
                <a:spLocks noChangeArrowheads="1"/>
              </p:cNvSpPr>
              <p:nvPr/>
            </p:nvSpPr>
            <p:spPr bwMode="auto">
              <a:xfrm>
                <a:off x="2866" y="2395"/>
                <a:ext cx="7" cy="13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79" name="Line 128"/>
              <p:cNvSpPr>
                <a:spLocks noChangeShapeType="1"/>
              </p:cNvSpPr>
              <p:nvPr/>
            </p:nvSpPr>
            <p:spPr bwMode="auto">
              <a:xfrm>
                <a:off x="3321" y="1203"/>
                <a:ext cx="0" cy="1325"/>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0" name="Rectangle 129"/>
              <p:cNvSpPr>
                <a:spLocks noChangeArrowheads="1"/>
              </p:cNvSpPr>
              <p:nvPr/>
            </p:nvSpPr>
            <p:spPr bwMode="auto">
              <a:xfrm>
                <a:off x="3321" y="1203"/>
                <a:ext cx="6" cy="132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81" name="Line 130"/>
              <p:cNvSpPr>
                <a:spLocks noChangeShapeType="1"/>
              </p:cNvSpPr>
              <p:nvPr/>
            </p:nvSpPr>
            <p:spPr bwMode="auto">
              <a:xfrm>
                <a:off x="4349" y="1203"/>
                <a:ext cx="0" cy="1325"/>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2" name="Rectangle 131"/>
              <p:cNvSpPr>
                <a:spLocks noChangeArrowheads="1"/>
              </p:cNvSpPr>
              <p:nvPr/>
            </p:nvSpPr>
            <p:spPr bwMode="auto">
              <a:xfrm>
                <a:off x="4349" y="1203"/>
                <a:ext cx="6" cy="132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83" name="Line 132"/>
              <p:cNvSpPr>
                <a:spLocks noChangeShapeType="1"/>
              </p:cNvSpPr>
              <p:nvPr/>
            </p:nvSpPr>
            <p:spPr bwMode="auto">
              <a:xfrm>
                <a:off x="235" y="2522"/>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4" name="Rectangle 133"/>
              <p:cNvSpPr>
                <a:spLocks noChangeArrowheads="1"/>
              </p:cNvSpPr>
              <p:nvPr/>
            </p:nvSpPr>
            <p:spPr bwMode="auto">
              <a:xfrm>
                <a:off x="235" y="2522"/>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85" name="Line 134"/>
              <p:cNvSpPr>
                <a:spLocks noChangeShapeType="1"/>
              </p:cNvSpPr>
              <p:nvPr/>
            </p:nvSpPr>
            <p:spPr bwMode="auto">
              <a:xfrm>
                <a:off x="5403" y="1203"/>
                <a:ext cx="0" cy="1325"/>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6" name="Rectangle 135"/>
              <p:cNvSpPr>
                <a:spLocks noChangeArrowheads="1"/>
              </p:cNvSpPr>
              <p:nvPr/>
            </p:nvSpPr>
            <p:spPr bwMode="auto">
              <a:xfrm>
                <a:off x="5403" y="1203"/>
                <a:ext cx="6" cy="132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87" name="Line 136"/>
              <p:cNvSpPr>
                <a:spLocks noChangeShapeType="1"/>
              </p:cNvSpPr>
              <p:nvPr/>
            </p:nvSpPr>
            <p:spPr bwMode="auto">
              <a:xfrm>
                <a:off x="229"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8" name="Rectangle 137"/>
              <p:cNvSpPr>
                <a:spLocks noChangeArrowheads="1"/>
              </p:cNvSpPr>
              <p:nvPr/>
            </p:nvSpPr>
            <p:spPr bwMode="auto">
              <a:xfrm>
                <a:off x="229" y="2528"/>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89" name="Line 138"/>
              <p:cNvSpPr>
                <a:spLocks noChangeShapeType="1"/>
              </p:cNvSpPr>
              <p:nvPr/>
            </p:nvSpPr>
            <p:spPr bwMode="auto">
              <a:xfrm>
                <a:off x="2538"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0" name="Rectangle 139"/>
              <p:cNvSpPr>
                <a:spLocks noChangeArrowheads="1"/>
              </p:cNvSpPr>
              <p:nvPr/>
            </p:nvSpPr>
            <p:spPr bwMode="auto">
              <a:xfrm>
                <a:off x="2538" y="2528"/>
                <a:ext cx="7"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91" name="Line 140"/>
              <p:cNvSpPr>
                <a:spLocks noChangeShapeType="1"/>
              </p:cNvSpPr>
              <p:nvPr/>
            </p:nvSpPr>
            <p:spPr bwMode="auto">
              <a:xfrm>
                <a:off x="2866"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2" name="Rectangle 141"/>
              <p:cNvSpPr>
                <a:spLocks noChangeArrowheads="1"/>
              </p:cNvSpPr>
              <p:nvPr/>
            </p:nvSpPr>
            <p:spPr bwMode="auto">
              <a:xfrm>
                <a:off x="2866" y="2528"/>
                <a:ext cx="7"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93" name="Line 142"/>
              <p:cNvSpPr>
                <a:spLocks noChangeShapeType="1"/>
              </p:cNvSpPr>
              <p:nvPr/>
            </p:nvSpPr>
            <p:spPr bwMode="auto">
              <a:xfrm>
                <a:off x="3321"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4" name="Rectangle 143"/>
              <p:cNvSpPr>
                <a:spLocks noChangeArrowheads="1"/>
              </p:cNvSpPr>
              <p:nvPr/>
            </p:nvSpPr>
            <p:spPr bwMode="auto">
              <a:xfrm>
                <a:off x="3321" y="2528"/>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95" name="Line 144"/>
              <p:cNvSpPr>
                <a:spLocks noChangeShapeType="1"/>
              </p:cNvSpPr>
              <p:nvPr/>
            </p:nvSpPr>
            <p:spPr bwMode="auto">
              <a:xfrm>
                <a:off x="4349"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6" name="Rectangle 145"/>
              <p:cNvSpPr>
                <a:spLocks noChangeArrowheads="1"/>
              </p:cNvSpPr>
              <p:nvPr/>
            </p:nvSpPr>
            <p:spPr bwMode="auto">
              <a:xfrm>
                <a:off x="4349" y="2528"/>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97" name="Line 146"/>
              <p:cNvSpPr>
                <a:spLocks noChangeShapeType="1"/>
              </p:cNvSpPr>
              <p:nvPr/>
            </p:nvSpPr>
            <p:spPr bwMode="auto">
              <a:xfrm>
                <a:off x="235" y="2654"/>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8" name="Rectangle 147"/>
              <p:cNvSpPr>
                <a:spLocks noChangeArrowheads="1"/>
              </p:cNvSpPr>
              <p:nvPr/>
            </p:nvSpPr>
            <p:spPr bwMode="auto">
              <a:xfrm>
                <a:off x="235" y="2654"/>
                <a:ext cx="5174" cy="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199" name="Line 148"/>
              <p:cNvSpPr>
                <a:spLocks noChangeShapeType="1"/>
              </p:cNvSpPr>
              <p:nvPr/>
            </p:nvSpPr>
            <p:spPr bwMode="auto">
              <a:xfrm>
                <a:off x="5403" y="2528"/>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0" name="Rectangle 149"/>
              <p:cNvSpPr>
                <a:spLocks noChangeArrowheads="1"/>
              </p:cNvSpPr>
              <p:nvPr/>
            </p:nvSpPr>
            <p:spPr bwMode="auto">
              <a:xfrm>
                <a:off x="5403" y="2528"/>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01" name="Line 150"/>
              <p:cNvSpPr>
                <a:spLocks noChangeShapeType="1"/>
              </p:cNvSpPr>
              <p:nvPr/>
            </p:nvSpPr>
            <p:spPr bwMode="auto">
              <a:xfrm>
                <a:off x="229" y="2654"/>
                <a:ext cx="0" cy="139"/>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2" name="Rectangle 151"/>
              <p:cNvSpPr>
                <a:spLocks noChangeArrowheads="1"/>
              </p:cNvSpPr>
              <p:nvPr/>
            </p:nvSpPr>
            <p:spPr bwMode="auto">
              <a:xfrm>
                <a:off x="229" y="2654"/>
                <a:ext cx="6" cy="139"/>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03" name="Line 152"/>
              <p:cNvSpPr>
                <a:spLocks noChangeShapeType="1"/>
              </p:cNvSpPr>
              <p:nvPr/>
            </p:nvSpPr>
            <p:spPr bwMode="auto">
              <a:xfrm>
                <a:off x="2538" y="2661"/>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4" name="Rectangle 153"/>
              <p:cNvSpPr>
                <a:spLocks noChangeArrowheads="1"/>
              </p:cNvSpPr>
              <p:nvPr/>
            </p:nvSpPr>
            <p:spPr bwMode="auto">
              <a:xfrm>
                <a:off x="2538" y="2661"/>
                <a:ext cx="7"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05" name="Line 154"/>
              <p:cNvSpPr>
                <a:spLocks noChangeShapeType="1"/>
              </p:cNvSpPr>
              <p:nvPr/>
            </p:nvSpPr>
            <p:spPr bwMode="auto">
              <a:xfrm>
                <a:off x="2866" y="2661"/>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6" name="Rectangle 155"/>
              <p:cNvSpPr>
                <a:spLocks noChangeArrowheads="1"/>
              </p:cNvSpPr>
              <p:nvPr/>
            </p:nvSpPr>
            <p:spPr bwMode="auto">
              <a:xfrm>
                <a:off x="2866" y="2661"/>
                <a:ext cx="7"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07" name="Line 156"/>
              <p:cNvSpPr>
                <a:spLocks noChangeShapeType="1"/>
              </p:cNvSpPr>
              <p:nvPr/>
            </p:nvSpPr>
            <p:spPr bwMode="auto">
              <a:xfrm>
                <a:off x="3321" y="2661"/>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8" name="Rectangle 157"/>
              <p:cNvSpPr>
                <a:spLocks noChangeArrowheads="1"/>
              </p:cNvSpPr>
              <p:nvPr/>
            </p:nvSpPr>
            <p:spPr bwMode="auto">
              <a:xfrm>
                <a:off x="3321" y="2661"/>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09" name="Line 158"/>
              <p:cNvSpPr>
                <a:spLocks noChangeShapeType="1"/>
              </p:cNvSpPr>
              <p:nvPr/>
            </p:nvSpPr>
            <p:spPr bwMode="auto">
              <a:xfrm>
                <a:off x="4349" y="2661"/>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0" name="Rectangle 159"/>
              <p:cNvSpPr>
                <a:spLocks noChangeArrowheads="1"/>
              </p:cNvSpPr>
              <p:nvPr/>
            </p:nvSpPr>
            <p:spPr bwMode="auto">
              <a:xfrm>
                <a:off x="4349" y="2661"/>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11" name="Line 160"/>
              <p:cNvSpPr>
                <a:spLocks noChangeShapeType="1"/>
              </p:cNvSpPr>
              <p:nvPr/>
            </p:nvSpPr>
            <p:spPr bwMode="auto">
              <a:xfrm>
                <a:off x="235" y="2787"/>
                <a:ext cx="517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2" name="Rectangle 161"/>
              <p:cNvSpPr>
                <a:spLocks noChangeArrowheads="1"/>
              </p:cNvSpPr>
              <p:nvPr/>
            </p:nvSpPr>
            <p:spPr bwMode="auto">
              <a:xfrm>
                <a:off x="235" y="2787"/>
                <a:ext cx="517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13" name="Line 162"/>
              <p:cNvSpPr>
                <a:spLocks noChangeShapeType="1"/>
              </p:cNvSpPr>
              <p:nvPr/>
            </p:nvSpPr>
            <p:spPr bwMode="auto">
              <a:xfrm>
                <a:off x="5403" y="2661"/>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4" name="Rectangle 163"/>
              <p:cNvSpPr>
                <a:spLocks noChangeArrowheads="1"/>
              </p:cNvSpPr>
              <p:nvPr/>
            </p:nvSpPr>
            <p:spPr bwMode="auto">
              <a:xfrm>
                <a:off x="5403" y="2661"/>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15" name="Line 164"/>
              <p:cNvSpPr>
                <a:spLocks noChangeShapeType="1"/>
              </p:cNvSpPr>
              <p:nvPr/>
            </p:nvSpPr>
            <p:spPr bwMode="auto">
              <a:xfrm>
                <a:off x="4349" y="2793"/>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6" name="Rectangle 165"/>
              <p:cNvSpPr>
                <a:spLocks noChangeArrowheads="1"/>
              </p:cNvSpPr>
              <p:nvPr/>
            </p:nvSpPr>
            <p:spPr bwMode="auto">
              <a:xfrm>
                <a:off x="4349" y="2793"/>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17" name="Line 166"/>
              <p:cNvSpPr>
                <a:spLocks noChangeShapeType="1"/>
              </p:cNvSpPr>
              <p:nvPr/>
            </p:nvSpPr>
            <p:spPr bwMode="auto">
              <a:xfrm>
                <a:off x="2545" y="2919"/>
                <a:ext cx="286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8" name="Rectangle 167"/>
              <p:cNvSpPr>
                <a:spLocks noChangeArrowheads="1"/>
              </p:cNvSpPr>
              <p:nvPr/>
            </p:nvSpPr>
            <p:spPr bwMode="auto">
              <a:xfrm>
                <a:off x="2545" y="2919"/>
                <a:ext cx="2864" cy="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19" name="Line 168"/>
              <p:cNvSpPr>
                <a:spLocks noChangeShapeType="1"/>
              </p:cNvSpPr>
              <p:nvPr/>
            </p:nvSpPr>
            <p:spPr bwMode="auto">
              <a:xfrm>
                <a:off x="5403" y="2793"/>
                <a:ext cx="0" cy="126"/>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0" name="Rectangle 169"/>
              <p:cNvSpPr>
                <a:spLocks noChangeArrowheads="1"/>
              </p:cNvSpPr>
              <p:nvPr/>
            </p:nvSpPr>
            <p:spPr bwMode="auto">
              <a:xfrm>
                <a:off x="5403" y="2793"/>
                <a:ext cx="6" cy="12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21" name="Line 170"/>
              <p:cNvSpPr>
                <a:spLocks noChangeShapeType="1"/>
              </p:cNvSpPr>
              <p:nvPr/>
            </p:nvSpPr>
            <p:spPr bwMode="auto">
              <a:xfrm>
                <a:off x="229" y="3052"/>
                <a:ext cx="2309" cy="0"/>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2" name="Rectangle 171"/>
              <p:cNvSpPr>
                <a:spLocks noChangeArrowheads="1"/>
              </p:cNvSpPr>
              <p:nvPr/>
            </p:nvSpPr>
            <p:spPr bwMode="auto">
              <a:xfrm>
                <a:off x="229" y="3052"/>
                <a:ext cx="2309"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23" name="Line 172"/>
              <p:cNvSpPr>
                <a:spLocks noChangeShapeType="1"/>
              </p:cNvSpPr>
              <p:nvPr/>
            </p:nvSpPr>
            <p:spPr bwMode="auto">
              <a:xfrm>
                <a:off x="2538" y="2919"/>
                <a:ext cx="0" cy="139"/>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4" name="Rectangle 173"/>
              <p:cNvSpPr>
                <a:spLocks noChangeArrowheads="1"/>
              </p:cNvSpPr>
              <p:nvPr/>
            </p:nvSpPr>
            <p:spPr bwMode="auto">
              <a:xfrm>
                <a:off x="2538" y="2919"/>
                <a:ext cx="7" cy="139"/>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25" name="Line 174"/>
              <p:cNvSpPr>
                <a:spLocks noChangeShapeType="1"/>
              </p:cNvSpPr>
              <p:nvPr/>
            </p:nvSpPr>
            <p:spPr bwMode="auto">
              <a:xfrm>
                <a:off x="2866" y="2926"/>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6" name="Rectangle 175"/>
              <p:cNvSpPr>
                <a:spLocks noChangeArrowheads="1"/>
              </p:cNvSpPr>
              <p:nvPr/>
            </p:nvSpPr>
            <p:spPr bwMode="auto">
              <a:xfrm>
                <a:off x="2866" y="2926"/>
                <a:ext cx="7"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27" name="Line 176"/>
              <p:cNvSpPr>
                <a:spLocks noChangeShapeType="1"/>
              </p:cNvSpPr>
              <p:nvPr/>
            </p:nvSpPr>
            <p:spPr bwMode="auto">
              <a:xfrm>
                <a:off x="3321" y="2926"/>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8" name="Rectangle 177"/>
              <p:cNvSpPr>
                <a:spLocks noChangeArrowheads="1"/>
              </p:cNvSpPr>
              <p:nvPr/>
            </p:nvSpPr>
            <p:spPr bwMode="auto">
              <a:xfrm>
                <a:off x="3321" y="2926"/>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29" name="Line 178"/>
              <p:cNvSpPr>
                <a:spLocks noChangeShapeType="1"/>
              </p:cNvSpPr>
              <p:nvPr/>
            </p:nvSpPr>
            <p:spPr bwMode="auto">
              <a:xfrm>
                <a:off x="4349" y="2926"/>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0" name="Rectangle 179"/>
              <p:cNvSpPr>
                <a:spLocks noChangeArrowheads="1"/>
              </p:cNvSpPr>
              <p:nvPr/>
            </p:nvSpPr>
            <p:spPr bwMode="auto">
              <a:xfrm>
                <a:off x="4349" y="2926"/>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31" name="Line 180"/>
              <p:cNvSpPr>
                <a:spLocks noChangeShapeType="1"/>
              </p:cNvSpPr>
              <p:nvPr/>
            </p:nvSpPr>
            <p:spPr bwMode="auto">
              <a:xfrm>
                <a:off x="2545" y="3052"/>
                <a:ext cx="2864" cy="0"/>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2" name="Rectangle 181"/>
              <p:cNvSpPr>
                <a:spLocks noChangeArrowheads="1"/>
              </p:cNvSpPr>
              <p:nvPr/>
            </p:nvSpPr>
            <p:spPr bwMode="auto">
              <a:xfrm>
                <a:off x="2545" y="3052"/>
                <a:ext cx="2864" cy="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33" name="Line 182"/>
              <p:cNvSpPr>
                <a:spLocks noChangeShapeType="1"/>
              </p:cNvSpPr>
              <p:nvPr/>
            </p:nvSpPr>
            <p:spPr bwMode="auto">
              <a:xfrm>
                <a:off x="5403" y="2926"/>
                <a:ext cx="0" cy="132"/>
              </a:xfrm>
              <a:prstGeom prst="line">
                <a:avLst/>
              </a:prstGeom>
              <a:noFill/>
              <a:ln w="0">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4" name="Rectangle 183"/>
              <p:cNvSpPr>
                <a:spLocks noChangeArrowheads="1"/>
              </p:cNvSpPr>
              <p:nvPr/>
            </p:nvSpPr>
            <p:spPr bwMode="auto">
              <a:xfrm>
                <a:off x="5403" y="2926"/>
                <a:ext cx="6" cy="13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35" name="Line 184"/>
              <p:cNvSpPr>
                <a:spLocks noChangeShapeType="1"/>
              </p:cNvSpPr>
              <p:nvPr/>
            </p:nvSpPr>
            <p:spPr bwMode="auto">
              <a:xfrm>
                <a:off x="229" y="2926"/>
                <a:ext cx="1" cy="132"/>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6" name="Rectangle 185"/>
              <p:cNvSpPr>
                <a:spLocks noChangeArrowheads="1"/>
              </p:cNvSpPr>
              <p:nvPr/>
            </p:nvSpPr>
            <p:spPr bwMode="auto">
              <a:xfrm>
                <a:off x="229" y="2926"/>
                <a:ext cx="6" cy="138"/>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37" name="Line 186"/>
              <p:cNvSpPr>
                <a:spLocks noChangeShapeType="1"/>
              </p:cNvSpPr>
              <p:nvPr/>
            </p:nvSpPr>
            <p:spPr bwMode="auto">
              <a:xfrm>
                <a:off x="2538" y="3058"/>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8" name="Rectangle 187"/>
              <p:cNvSpPr>
                <a:spLocks noChangeArrowheads="1"/>
              </p:cNvSpPr>
              <p:nvPr/>
            </p:nvSpPr>
            <p:spPr bwMode="auto">
              <a:xfrm>
                <a:off x="2538" y="3058"/>
                <a:ext cx="7"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39" name="Line 188"/>
              <p:cNvSpPr>
                <a:spLocks noChangeShapeType="1"/>
              </p:cNvSpPr>
              <p:nvPr/>
            </p:nvSpPr>
            <p:spPr bwMode="auto">
              <a:xfrm>
                <a:off x="2866" y="3058"/>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0" name="Rectangle 189"/>
              <p:cNvSpPr>
                <a:spLocks noChangeArrowheads="1"/>
              </p:cNvSpPr>
              <p:nvPr/>
            </p:nvSpPr>
            <p:spPr bwMode="auto">
              <a:xfrm>
                <a:off x="2866" y="3058"/>
                <a:ext cx="7"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41" name="Line 190"/>
              <p:cNvSpPr>
                <a:spLocks noChangeShapeType="1"/>
              </p:cNvSpPr>
              <p:nvPr/>
            </p:nvSpPr>
            <p:spPr bwMode="auto">
              <a:xfrm>
                <a:off x="3321" y="3058"/>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2" name="Rectangle 191"/>
              <p:cNvSpPr>
                <a:spLocks noChangeArrowheads="1"/>
              </p:cNvSpPr>
              <p:nvPr/>
            </p:nvSpPr>
            <p:spPr bwMode="auto">
              <a:xfrm>
                <a:off x="3321" y="3058"/>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43" name="Line 192"/>
              <p:cNvSpPr>
                <a:spLocks noChangeShapeType="1"/>
              </p:cNvSpPr>
              <p:nvPr/>
            </p:nvSpPr>
            <p:spPr bwMode="auto">
              <a:xfrm>
                <a:off x="4349" y="3058"/>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4" name="Rectangle 193"/>
              <p:cNvSpPr>
                <a:spLocks noChangeArrowheads="1"/>
              </p:cNvSpPr>
              <p:nvPr/>
            </p:nvSpPr>
            <p:spPr bwMode="auto">
              <a:xfrm>
                <a:off x="4349" y="3058"/>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45" name="Line 194"/>
              <p:cNvSpPr>
                <a:spLocks noChangeShapeType="1"/>
              </p:cNvSpPr>
              <p:nvPr/>
            </p:nvSpPr>
            <p:spPr bwMode="auto">
              <a:xfrm>
                <a:off x="5403" y="3058"/>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6" name="Rectangle 195"/>
              <p:cNvSpPr>
                <a:spLocks noChangeArrowheads="1"/>
              </p:cNvSpPr>
              <p:nvPr/>
            </p:nvSpPr>
            <p:spPr bwMode="auto">
              <a:xfrm>
                <a:off x="5403" y="3058"/>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47" name="Line 196"/>
              <p:cNvSpPr>
                <a:spLocks noChangeShapeType="1"/>
              </p:cNvSpPr>
              <p:nvPr/>
            </p:nvSpPr>
            <p:spPr bwMode="auto">
              <a:xfrm>
                <a:off x="2545" y="799"/>
                <a:ext cx="2864"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8" name="Rectangle 197"/>
              <p:cNvSpPr>
                <a:spLocks noChangeArrowheads="1"/>
              </p:cNvSpPr>
              <p:nvPr/>
            </p:nvSpPr>
            <p:spPr bwMode="auto">
              <a:xfrm>
                <a:off x="2545" y="799"/>
                <a:ext cx="2870"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49" name="Line 198"/>
              <p:cNvSpPr>
                <a:spLocks noChangeShapeType="1"/>
              </p:cNvSpPr>
              <p:nvPr/>
            </p:nvSpPr>
            <p:spPr bwMode="auto">
              <a:xfrm>
                <a:off x="2545" y="932"/>
                <a:ext cx="2864"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50" name="Rectangle 199"/>
              <p:cNvSpPr>
                <a:spLocks noChangeArrowheads="1"/>
              </p:cNvSpPr>
              <p:nvPr/>
            </p:nvSpPr>
            <p:spPr bwMode="auto">
              <a:xfrm>
                <a:off x="2545" y="932"/>
                <a:ext cx="2870"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51" name="Line 200"/>
              <p:cNvSpPr>
                <a:spLocks noChangeShapeType="1"/>
              </p:cNvSpPr>
              <p:nvPr/>
            </p:nvSpPr>
            <p:spPr bwMode="auto">
              <a:xfrm>
                <a:off x="229" y="1064"/>
                <a:ext cx="5180"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52" name="Rectangle 201"/>
              <p:cNvSpPr>
                <a:spLocks noChangeArrowheads="1"/>
              </p:cNvSpPr>
              <p:nvPr/>
            </p:nvSpPr>
            <p:spPr bwMode="auto">
              <a:xfrm>
                <a:off x="229" y="1064"/>
                <a:ext cx="518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53" name="Line 202"/>
              <p:cNvSpPr>
                <a:spLocks noChangeShapeType="1"/>
              </p:cNvSpPr>
              <p:nvPr/>
            </p:nvSpPr>
            <p:spPr bwMode="auto">
              <a:xfrm>
                <a:off x="5409" y="1197"/>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54" name="Rectangle 203"/>
              <p:cNvSpPr>
                <a:spLocks noChangeArrowheads="1"/>
              </p:cNvSpPr>
              <p:nvPr/>
            </p:nvSpPr>
            <p:spPr bwMode="auto">
              <a:xfrm>
                <a:off x="5409" y="1197"/>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55" name="Line 204"/>
              <p:cNvSpPr>
                <a:spLocks noChangeShapeType="1"/>
              </p:cNvSpPr>
              <p:nvPr/>
            </p:nvSpPr>
            <p:spPr bwMode="auto">
              <a:xfrm>
                <a:off x="5409" y="1329"/>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8" name="Rectangle 206"/>
            <p:cNvSpPr>
              <a:spLocks noChangeArrowheads="1"/>
            </p:cNvSpPr>
            <p:nvPr/>
          </p:nvSpPr>
          <p:spPr bwMode="auto">
            <a:xfrm>
              <a:off x="5409" y="1329"/>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2" name="Line 207"/>
            <p:cNvSpPr>
              <a:spLocks noChangeShapeType="1"/>
            </p:cNvSpPr>
            <p:nvPr/>
          </p:nvSpPr>
          <p:spPr bwMode="auto">
            <a:xfrm>
              <a:off x="5409" y="1462"/>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3" name="Rectangle 208"/>
            <p:cNvSpPr>
              <a:spLocks noChangeArrowheads="1"/>
            </p:cNvSpPr>
            <p:nvPr/>
          </p:nvSpPr>
          <p:spPr bwMode="auto">
            <a:xfrm>
              <a:off x="5409" y="1462"/>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4" name="Line 209"/>
            <p:cNvSpPr>
              <a:spLocks noChangeShapeType="1"/>
            </p:cNvSpPr>
            <p:nvPr/>
          </p:nvSpPr>
          <p:spPr bwMode="auto">
            <a:xfrm>
              <a:off x="5409" y="1594"/>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 name="Rectangle 210"/>
            <p:cNvSpPr>
              <a:spLocks noChangeArrowheads="1"/>
            </p:cNvSpPr>
            <p:nvPr/>
          </p:nvSpPr>
          <p:spPr bwMode="auto">
            <a:xfrm>
              <a:off x="5409" y="1594"/>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6" name="Line 211"/>
            <p:cNvSpPr>
              <a:spLocks noChangeShapeType="1"/>
            </p:cNvSpPr>
            <p:nvPr/>
          </p:nvSpPr>
          <p:spPr bwMode="auto">
            <a:xfrm>
              <a:off x="5409" y="1727"/>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 name="Rectangle 212"/>
            <p:cNvSpPr>
              <a:spLocks noChangeArrowheads="1"/>
            </p:cNvSpPr>
            <p:nvPr/>
          </p:nvSpPr>
          <p:spPr bwMode="auto">
            <a:xfrm>
              <a:off x="5409" y="1727"/>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8" name="Line 213"/>
            <p:cNvSpPr>
              <a:spLocks noChangeShapeType="1"/>
            </p:cNvSpPr>
            <p:nvPr/>
          </p:nvSpPr>
          <p:spPr bwMode="auto">
            <a:xfrm>
              <a:off x="5409" y="1859"/>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 name="Rectangle 214"/>
            <p:cNvSpPr>
              <a:spLocks noChangeArrowheads="1"/>
            </p:cNvSpPr>
            <p:nvPr/>
          </p:nvSpPr>
          <p:spPr bwMode="auto">
            <a:xfrm>
              <a:off x="5409" y="1859"/>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 name="Line 215"/>
            <p:cNvSpPr>
              <a:spLocks noChangeShapeType="1"/>
            </p:cNvSpPr>
            <p:nvPr/>
          </p:nvSpPr>
          <p:spPr bwMode="auto">
            <a:xfrm>
              <a:off x="5409" y="1992"/>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 name="Rectangle 216"/>
            <p:cNvSpPr>
              <a:spLocks noChangeArrowheads="1"/>
            </p:cNvSpPr>
            <p:nvPr/>
          </p:nvSpPr>
          <p:spPr bwMode="auto">
            <a:xfrm>
              <a:off x="5409" y="1992"/>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2" name="Line 217"/>
            <p:cNvSpPr>
              <a:spLocks noChangeShapeType="1"/>
            </p:cNvSpPr>
            <p:nvPr/>
          </p:nvSpPr>
          <p:spPr bwMode="auto">
            <a:xfrm>
              <a:off x="5409" y="2124"/>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 name="Rectangle 218"/>
            <p:cNvSpPr>
              <a:spLocks noChangeArrowheads="1"/>
            </p:cNvSpPr>
            <p:nvPr/>
          </p:nvSpPr>
          <p:spPr bwMode="auto">
            <a:xfrm>
              <a:off x="5409" y="2124"/>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4" name="Line 219"/>
            <p:cNvSpPr>
              <a:spLocks noChangeShapeType="1"/>
            </p:cNvSpPr>
            <p:nvPr/>
          </p:nvSpPr>
          <p:spPr bwMode="auto">
            <a:xfrm>
              <a:off x="5409" y="2257"/>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 name="Rectangle 220"/>
            <p:cNvSpPr>
              <a:spLocks noChangeArrowheads="1"/>
            </p:cNvSpPr>
            <p:nvPr/>
          </p:nvSpPr>
          <p:spPr bwMode="auto">
            <a:xfrm>
              <a:off x="5409" y="2257"/>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6" name="Line 221"/>
            <p:cNvSpPr>
              <a:spLocks noChangeShapeType="1"/>
            </p:cNvSpPr>
            <p:nvPr/>
          </p:nvSpPr>
          <p:spPr bwMode="auto">
            <a:xfrm>
              <a:off x="5409" y="2389"/>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 name="Rectangle 222"/>
            <p:cNvSpPr>
              <a:spLocks noChangeArrowheads="1"/>
            </p:cNvSpPr>
            <p:nvPr/>
          </p:nvSpPr>
          <p:spPr bwMode="auto">
            <a:xfrm>
              <a:off x="5409" y="2389"/>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8" name="Line 223"/>
            <p:cNvSpPr>
              <a:spLocks noChangeShapeType="1"/>
            </p:cNvSpPr>
            <p:nvPr/>
          </p:nvSpPr>
          <p:spPr bwMode="auto">
            <a:xfrm>
              <a:off x="5409" y="2522"/>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 name="Rectangle 224"/>
            <p:cNvSpPr>
              <a:spLocks noChangeArrowheads="1"/>
            </p:cNvSpPr>
            <p:nvPr/>
          </p:nvSpPr>
          <p:spPr bwMode="auto">
            <a:xfrm>
              <a:off x="5409" y="2522"/>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30" name="Line 225"/>
            <p:cNvSpPr>
              <a:spLocks noChangeShapeType="1"/>
            </p:cNvSpPr>
            <p:nvPr/>
          </p:nvSpPr>
          <p:spPr bwMode="auto">
            <a:xfrm>
              <a:off x="5409" y="2654"/>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 name="Rectangle 226"/>
            <p:cNvSpPr>
              <a:spLocks noChangeArrowheads="1"/>
            </p:cNvSpPr>
            <p:nvPr/>
          </p:nvSpPr>
          <p:spPr bwMode="auto">
            <a:xfrm>
              <a:off x="5409" y="2654"/>
              <a:ext cx="6" cy="7"/>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48" name="Line 227"/>
            <p:cNvSpPr>
              <a:spLocks noChangeShapeType="1"/>
            </p:cNvSpPr>
            <p:nvPr/>
          </p:nvSpPr>
          <p:spPr bwMode="auto">
            <a:xfrm>
              <a:off x="5409" y="2787"/>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50" name="Rectangle 228"/>
            <p:cNvSpPr>
              <a:spLocks noChangeArrowheads="1"/>
            </p:cNvSpPr>
            <p:nvPr/>
          </p:nvSpPr>
          <p:spPr bwMode="auto">
            <a:xfrm>
              <a:off x="5409" y="2787"/>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52" name="Line 229"/>
            <p:cNvSpPr>
              <a:spLocks noChangeShapeType="1"/>
            </p:cNvSpPr>
            <p:nvPr/>
          </p:nvSpPr>
          <p:spPr bwMode="auto">
            <a:xfrm>
              <a:off x="5409" y="2919"/>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53" name="Rectangle 230"/>
            <p:cNvSpPr>
              <a:spLocks noChangeArrowheads="1"/>
            </p:cNvSpPr>
            <p:nvPr/>
          </p:nvSpPr>
          <p:spPr bwMode="auto">
            <a:xfrm>
              <a:off x="5409" y="2919"/>
              <a:ext cx="6" cy="7"/>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054" name="Line 231"/>
            <p:cNvSpPr>
              <a:spLocks noChangeShapeType="1"/>
            </p:cNvSpPr>
            <p:nvPr/>
          </p:nvSpPr>
          <p:spPr bwMode="auto">
            <a:xfrm>
              <a:off x="5409" y="3052"/>
              <a:ext cx="1" cy="1"/>
            </a:xfrm>
            <a:prstGeom prst="line">
              <a:avLst/>
            </a:prstGeom>
            <a:noFill/>
            <a:ln w="0">
              <a:solidFill>
                <a:srgbClr val="DADCD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55" name="Rectangle 232"/>
            <p:cNvSpPr>
              <a:spLocks noChangeArrowheads="1"/>
            </p:cNvSpPr>
            <p:nvPr/>
          </p:nvSpPr>
          <p:spPr bwMode="auto">
            <a:xfrm>
              <a:off x="5409" y="3052"/>
              <a:ext cx="6" cy="6"/>
            </a:xfrm>
            <a:prstGeom prst="rect">
              <a:avLst/>
            </a:prstGeom>
            <a:solidFill>
              <a:srgbClr val="DADC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grpSp>
    </p:spTree>
    <p:extLst>
      <p:ext uri="{BB962C8B-B14F-4D97-AF65-F5344CB8AC3E}">
        <p14:creationId xmlns:p14="http://schemas.microsoft.com/office/powerpoint/2010/main" xmlns="" val="25228186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29</a:t>
            </a:fld>
            <a:endParaRPr lang="it-IT"/>
          </a:p>
        </p:txBody>
      </p:sp>
      <p:sp>
        <p:nvSpPr>
          <p:cNvPr id="4"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graphicFrame>
        <p:nvGraphicFramePr>
          <p:cNvPr id="6" name="Tabella 5"/>
          <p:cNvGraphicFramePr>
            <a:graphicFrameLocks noGrp="1"/>
          </p:cNvGraphicFramePr>
          <p:nvPr>
            <p:extLst>
              <p:ext uri="{D42A27DB-BD31-4B8C-83A1-F6EECF244321}">
                <p14:modId xmlns:p14="http://schemas.microsoft.com/office/powerpoint/2010/main" xmlns="" val="3915289560"/>
              </p:ext>
            </p:extLst>
          </p:nvPr>
        </p:nvGraphicFramePr>
        <p:xfrm>
          <a:off x="467544" y="1844824"/>
          <a:ext cx="5530397" cy="1894185"/>
        </p:xfrm>
        <a:graphic>
          <a:graphicData uri="http://schemas.openxmlformats.org/drawingml/2006/table">
            <a:tbl>
              <a:tblPr>
                <a:tableStyleId>{5C22544A-7EE6-4342-B048-85BDC9FD1C3A}</a:tableStyleId>
              </a:tblPr>
              <a:tblGrid>
                <a:gridCol w="4623083"/>
                <a:gridCol w="907314"/>
              </a:tblGrid>
              <a:tr h="378837">
                <a:tc>
                  <a:txBody>
                    <a:bodyPr/>
                    <a:lstStyle/>
                    <a:p>
                      <a:pPr algn="l" fontAlgn="b"/>
                      <a:r>
                        <a:rPr lang="it-IT" sz="1600" b="1" u="none" strike="noStrike" dirty="0">
                          <a:effectLst/>
                        </a:rPr>
                        <a:t>Stratificazione </a:t>
                      </a:r>
                      <a:r>
                        <a:rPr lang="it-IT" sz="1600" b="1" u="none" strike="noStrike" dirty="0" smtClean="0">
                          <a:effectLst/>
                        </a:rPr>
                        <a:t>Fondo</a:t>
                      </a:r>
                      <a:r>
                        <a:rPr lang="it-IT" sz="1600" b="1" u="none" strike="noStrike" baseline="0" dirty="0" smtClean="0">
                          <a:effectLst/>
                        </a:rPr>
                        <a:t> Svalutazione crediti</a:t>
                      </a:r>
                      <a:endParaRPr lang="it-IT" sz="1600" b="1"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endParaRPr lang="it-IT" sz="11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8837">
                <a:tc>
                  <a:txBody>
                    <a:bodyPr/>
                    <a:lstStyle/>
                    <a:p>
                      <a:pPr algn="l" fontAlgn="b"/>
                      <a:r>
                        <a:rPr lang="it-IT" sz="1600" u="none" strike="noStrike" dirty="0">
                          <a:effectLst/>
                        </a:rPr>
                        <a:t>Fondo svalutazione totale</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it-IT" sz="1600" u="none" strike="noStrike">
                          <a:effectLst/>
                        </a:rPr>
                        <a:t>      599,5 </a:t>
                      </a:r>
                      <a:endParaRPr lang="it-IT" sz="1600" b="0" i="0" u="none" strike="noStrike">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8837">
                <a:tc>
                  <a:txBody>
                    <a:bodyPr/>
                    <a:lstStyle/>
                    <a:p>
                      <a:pPr algn="l" fontAlgn="b"/>
                      <a:r>
                        <a:rPr lang="it-IT" sz="1600" u="none" strike="noStrike" dirty="0">
                          <a:effectLst/>
                        </a:rPr>
                        <a:t>Fondo svalutazione dedotto (art. 106)</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it-IT" sz="1600" u="none" strike="noStrike" dirty="0">
                          <a:effectLst/>
                        </a:rPr>
                        <a:t>        25,0 </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8837">
                <a:tc>
                  <a:txBody>
                    <a:bodyPr/>
                    <a:lstStyle/>
                    <a:p>
                      <a:pPr algn="l" fontAlgn="b"/>
                      <a:r>
                        <a:rPr lang="it-IT" sz="1600" u="none" strike="noStrike" dirty="0">
                          <a:effectLst/>
                        </a:rPr>
                        <a:t>Fondo svalutazione tassato</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it-IT" sz="1600" u="none" strike="noStrike" dirty="0">
                          <a:effectLst/>
                        </a:rPr>
                        <a:t>        74,5 </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8837">
                <a:tc>
                  <a:txBody>
                    <a:bodyPr/>
                    <a:lstStyle/>
                    <a:p>
                      <a:pPr algn="l" fontAlgn="b"/>
                      <a:r>
                        <a:rPr lang="it-IT" sz="1600" u="none" strike="noStrike" dirty="0">
                          <a:effectLst/>
                        </a:rPr>
                        <a:t>Fondo svalutazione dedotto (art. 101 comma 5)</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it-IT" sz="1600" u="none" strike="noStrike" dirty="0">
                          <a:effectLst/>
                        </a:rPr>
                        <a:t>      500,0 </a:t>
                      </a:r>
                      <a:endParaRPr lang="it-IT" sz="1600" b="0" i="0" u="none" strike="noStrike" dirty="0">
                        <a:solidFill>
                          <a:srgbClr val="000000"/>
                        </a:solidFill>
                        <a:effectLst/>
                        <a:latin typeface="Calibri"/>
                      </a:endParaRPr>
                    </a:p>
                  </a:txBody>
                  <a:tcPr marL="8709" marR="8709" marT="870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7" name="Parentesi graffa chiusa 6"/>
          <p:cNvSpPr/>
          <p:nvPr/>
        </p:nvSpPr>
        <p:spPr>
          <a:xfrm>
            <a:off x="6084168" y="2708920"/>
            <a:ext cx="144016" cy="64807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8" name="Rettangolo 7"/>
          <p:cNvSpPr/>
          <p:nvPr/>
        </p:nvSpPr>
        <p:spPr>
          <a:xfrm>
            <a:off x="6372200" y="2848290"/>
            <a:ext cx="761747" cy="369332"/>
          </a:xfrm>
          <a:prstGeom prst="rect">
            <a:avLst/>
          </a:prstGeom>
          <a:ln>
            <a:solidFill>
              <a:schemeClr val="tx1"/>
            </a:solidFill>
          </a:ln>
        </p:spPr>
        <p:txBody>
          <a:bodyPr wrap="none">
            <a:spAutoFit/>
          </a:bodyPr>
          <a:lstStyle/>
          <a:p>
            <a:r>
              <a:rPr lang="it-IT" dirty="0"/>
              <a:t> </a:t>
            </a:r>
            <a:r>
              <a:rPr lang="it-IT" dirty="0" smtClean="0"/>
              <a:t>99,5 </a:t>
            </a:r>
            <a:endParaRPr lang="it-IT" dirty="0"/>
          </a:p>
        </p:txBody>
      </p:sp>
      <p:cxnSp>
        <p:nvCxnSpPr>
          <p:cNvPr id="10" name="Connettore 4 9"/>
          <p:cNvCxnSpPr/>
          <p:nvPr/>
        </p:nvCxnSpPr>
        <p:spPr>
          <a:xfrm>
            <a:off x="467544" y="3217622"/>
            <a:ext cx="1813092" cy="1188132"/>
          </a:xfrm>
          <a:prstGeom prst="bentConnector3">
            <a:avLst>
              <a:gd name="adj1" fmla="val -8396"/>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Rettangolo 15"/>
          <p:cNvSpPr/>
          <p:nvPr/>
        </p:nvSpPr>
        <p:spPr>
          <a:xfrm>
            <a:off x="2280636" y="4221088"/>
            <a:ext cx="6595267" cy="400110"/>
          </a:xfrm>
          <a:prstGeom prst="rect">
            <a:avLst/>
          </a:prstGeom>
        </p:spPr>
        <p:txBody>
          <a:bodyPr wrap="none">
            <a:spAutoFit/>
          </a:bodyPr>
          <a:lstStyle/>
          <a:p>
            <a:pPr fontAlgn="b"/>
            <a:r>
              <a:rPr lang="it-IT" sz="2000" dirty="0" smtClean="0"/>
              <a:t>Variazione in aumento di 74,5 in dichiarazione dei redditi</a:t>
            </a:r>
            <a:endParaRPr lang="it-IT" sz="2000" dirty="0">
              <a:solidFill>
                <a:srgbClr val="000000"/>
              </a:solidFill>
              <a:latin typeface="Calibri"/>
            </a:endParaRPr>
          </a:p>
        </p:txBody>
      </p:sp>
    </p:spTree>
    <p:extLst>
      <p:ext uri="{BB962C8B-B14F-4D97-AF65-F5344CB8AC3E}">
        <p14:creationId xmlns:p14="http://schemas.microsoft.com/office/powerpoint/2010/main" xmlns="" val="2993622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mn-lt"/>
                <a:cs typeface="Arial" pitchFamily="34" charset="0"/>
              </a:rPr>
              <a:pPr>
                <a:defRPr/>
              </a:pPr>
              <a:t>3</a:t>
            </a:fld>
            <a:endParaRPr lang="it-IT" sz="1000" dirty="0">
              <a:latin typeface="+mn-lt"/>
              <a:cs typeface="Arial" pitchFamily="34" charset="0"/>
            </a:endParaRPr>
          </a:p>
        </p:txBody>
      </p:sp>
      <p:sp>
        <p:nvSpPr>
          <p:cNvPr id="18" name="Rettangolo 17"/>
          <p:cNvSpPr/>
          <p:nvPr/>
        </p:nvSpPr>
        <p:spPr>
          <a:xfrm>
            <a:off x="1187624" y="1772816"/>
            <a:ext cx="6984776" cy="641232"/>
          </a:xfrm>
          <a:prstGeom prst="rect">
            <a:avLst/>
          </a:prstGeom>
          <a:solidFill>
            <a:sysClr val="window" lastClr="FFFFFF"/>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I ricavi devono essere rilavati contabilmente al verificarsi di due contestuali condizioni:</a:t>
            </a:r>
          </a:p>
        </p:txBody>
      </p:sp>
      <p:sp>
        <p:nvSpPr>
          <p:cNvPr id="20" name="Rettangolo 19"/>
          <p:cNvSpPr/>
          <p:nvPr/>
        </p:nvSpPr>
        <p:spPr>
          <a:xfrm>
            <a:off x="1187624" y="3147238"/>
            <a:ext cx="6984776" cy="576064"/>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Il processo produttivo dei beni e dei servizi è già stato</a:t>
            </a:r>
            <a:r>
              <a:rPr kumimoji="0" lang="it-IT" i="0" u="none" strike="noStrike" kern="0" cap="none" spc="0" normalizeH="0" noProof="0" dirty="0" smtClean="0">
                <a:ln>
                  <a:noFill/>
                </a:ln>
                <a:solidFill>
                  <a:sysClr val="windowText" lastClr="000000"/>
                </a:solidFill>
                <a:effectLst/>
                <a:uLnTx/>
                <a:uFillTx/>
                <a:latin typeface="+mn-lt"/>
                <a:ea typeface="+mn-ea"/>
                <a:cs typeface="+mn-cs"/>
                <a:sym typeface="Wingdings" pitchFamily="2" charset="2"/>
              </a:rPr>
              <a:t> completato</a:t>
            </a:r>
            <a:endPar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endParaRPr>
          </a:p>
        </p:txBody>
      </p:sp>
      <p:sp>
        <p:nvSpPr>
          <p:cNvPr id="21" name="Rettangolo 20"/>
          <p:cNvSpPr/>
          <p:nvPr/>
        </p:nvSpPr>
        <p:spPr>
          <a:xfrm>
            <a:off x="1187624" y="3782431"/>
            <a:ext cx="6984776" cy="648072"/>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Lo scambio</a:t>
            </a:r>
            <a:r>
              <a:rPr kumimoji="0" lang="it-IT" i="0" u="none" strike="noStrike" kern="0" cap="none" spc="0" normalizeH="0" noProof="0" dirty="0" smtClean="0">
                <a:ln>
                  <a:noFill/>
                </a:ln>
                <a:solidFill>
                  <a:sysClr val="windowText" lastClr="000000"/>
                </a:solidFill>
                <a:effectLst/>
                <a:uLnTx/>
                <a:uFillTx/>
                <a:latin typeface="+mn-lt"/>
                <a:ea typeface="+mn-ea"/>
                <a:cs typeface="+mn-cs"/>
                <a:sym typeface="Wingdings" pitchFamily="2" charset="2"/>
              </a:rPr>
              <a:t> è già avvenuto, deve cioè essersi già verificato lo scambio sostanziale e non formale del titolo di proprietà</a:t>
            </a:r>
            <a:endPar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endParaRPr>
          </a:p>
        </p:txBody>
      </p:sp>
      <p:sp>
        <p:nvSpPr>
          <p:cNvPr id="22" name="Freccia in giù 21"/>
          <p:cNvSpPr/>
          <p:nvPr/>
        </p:nvSpPr>
        <p:spPr>
          <a:xfrm>
            <a:off x="4427661" y="2643182"/>
            <a:ext cx="432048" cy="360040"/>
          </a:xfrm>
          <a:prstGeom prst="downArrow">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23" name="Callout con freccia in su 22"/>
          <p:cNvSpPr/>
          <p:nvPr/>
        </p:nvSpPr>
        <p:spPr>
          <a:xfrm>
            <a:off x="1187624" y="4811402"/>
            <a:ext cx="6984776" cy="1000132"/>
          </a:xfrm>
          <a:prstGeom prst="upArrowCallou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ea typeface="+mn-ea"/>
                <a:cs typeface="+mn-cs"/>
              </a:rPr>
              <a:t>si considera solitamente avvenuto alla</a:t>
            </a:r>
            <a:r>
              <a:rPr kumimoji="0" lang="it-IT" i="0" u="none" strike="noStrike" kern="0" cap="none" spc="0" normalizeH="0" noProof="0" dirty="0" smtClean="0">
                <a:ln>
                  <a:noFill/>
                </a:ln>
                <a:solidFill>
                  <a:sysClr val="windowText" lastClr="000000"/>
                </a:solidFill>
                <a:effectLst/>
                <a:uLnTx/>
                <a:uFillTx/>
                <a:ea typeface="+mn-ea"/>
                <a:cs typeface="+mn-cs"/>
              </a:rPr>
              <a:t> data di spedizione o di consegna dei beni mobili</a:t>
            </a:r>
            <a:endParaRPr kumimoji="0" lang="it-IT" i="0" u="none" strike="noStrike" kern="0" cap="none" spc="0" normalizeH="0" baseline="0" noProof="0" dirty="0">
              <a:ln>
                <a:noFill/>
              </a:ln>
              <a:solidFill>
                <a:sysClr val="windowText" lastClr="000000"/>
              </a:solidFill>
              <a:effectLst/>
              <a:uLnTx/>
              <a:uFillTx/>
              <a:ea typeface="+mn-ea"/>
              <a:cs typeface="+mn-cs"/>
            </a:endParaRPr>
          </a:p>
        </p:txBody>
      </p:sp>
      <p:sp>
        <p:nvSpPr>
          <p:cNvPr id="24" name="Titolo 1"/>
          <p:cNvSpPr txBox="1">
            <a:spLocks/>
          </p:cNvSpPr>
          <p:nvPr/>
        </p:nvSpPr>
        <p:spPr>
          <a:xfrm>
            <a:off x="190500" y="573680"/>
            <a:ext cx="8229600" cy="541784"/>
          </a:xfrm>
          <a:prstGeom prst="rect">
            <a:avLst/>
          </a:prstGeom>
        </p:spPr>
        <p:txBody>
          <a:bodyPr/>
          <a:lstStyle/>
          <a:p>
            <a:pPr marL="0" marR="0" lvl="0" indent="0" algn="ctr" latinLnBrk="0">
              <a:lnSpc>
                <a:spcPct val="100000"/>
              </a:lnSpc>
              <a:spcBef>
                <a:spcPct val="50000"/>
              </a:spcBef>
              <a:buClrTx/>
              <a:buSzTx/>
              <a:buFontTx/>
              <a:buNone/>
              <a:tabLst/>
              <a:defRPr/>
            </a:pPr>
            <a:r>
              <a:rPr lang="it-IT" sz="2400" dirty="0" smtClean="0">
                <a:solidFill>
                  <a:srgbClr val="364D47"/>
                </a:solidFill>
              </a:rPr>
              <a:t>REQUISITI PER LA RILEVAZIONE CONTABILE</a:t>
            </a:r>
            <a:endParaRPr lang="it-IT" sz="2400" dirty="0">
              <a:solidFill>
                <a:srgbClr val="364D47"/>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30</a:t>
            </a:fld>
            <a:endParaRPr lang="it-IT"/>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17410"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b="4747"/>
          <a:stretch/>
        </p:blipFill>
        <p:spPr bwMode="auto">
          <a:xfrm>
            <a:off x="18534" y="1124744"/>
            <a:ext cx="8868738" cy="36124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Ovale 7"/>
          <p:cNvSpPr/>
          <p:nvPr/>
        </p:nvSpPr>
        <p:spPr>
          <a:xfrm>
            <a:off x="8100392" y="4437112"/>
            <a:ext cx="864096" cy="324036"/>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9" name="Gruppo 8"/>
          <p:cNvGrpSpPr/>
          <p:nvPr/>
        </p:nvGrpSpPr>
        <p:grpSpPr>
          <a:xfrm>
            <a:off x="4716016" y="5270565"/>
            <a:ext cx="1800200" cy="792089"/>
            <a:chOff x="899592" y="5085184"/>
            <a:chExt cx="1800200" cy="1008112"/>
          </a:xfrm>
        </p:grpSpPr>
        <p:cxnSp>
          <p:nvCxnSpPr>
            <p:cNvPr id="10" name="Connettore 1 9"/>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nettore 1 10"/>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uppo 11"/>
          <p:cNvGrpSpPr/>
          <p:nvPr/>
        </p:nvGrpSpPr>
        <p:grpSpPr>
          <a:xfrm>
            <a:off x="611560" y="5270566"/>
            <a:ext cx="1800200" cy="792088"/>
            <a:chOff x="899592" y="5085184"/>
            <a:chExt cx="1800200" cy="1008112"/>
          </a:xfrm>
        </p:grpSpPr>
        <p:cxnSp>
          <p:nvCxnSpPr>
            <p:cNvPr id="13" name="Connettore 1 12"/>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uppo 14"/>
          <p:cNvGrpSpPr/>
          <p:nvPr/>
        </p:nvGrpSpPr>
        <p:grpSpPr>
          <a:xfrm>
            <a:off x="2627784" y="5270565"/>
            <a:ext cx="1800200" cy="792089"/>
            <a:chOff x="899592" y="5085184"/>
            <a:chExt cx="1800200" cy="1008112"/>
          </a:xfrm>
        </p:grpSpPr>
        <p:cxnSp>
          <p:nvCxnSpPr>
            <p:cNvPr id="16" name="Connettore 1 15"/>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Connettore 1 16"/>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1" name="CasellaDiTesto 20"/>
          <p:cNvSpPr txBox="1"/>
          <p:nvPr/>
        </p:nvSpPr>
        <p:spPr bwMode="auto">
          <a:xfrm>
            <a:off x="2555776" y="4766509"/>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tassato</a:t>
            </a:r>
          </a:p>
        </p:txBody>
      </p:sp>
      <p:sp>
        <p:nvSpPr>
          <p:cNvPr id="22" name="CasellaDiTesto 21"/>
          <p:cNvSpPr txBox="1"/>
          <p:nvPr/>
        </p:nvSpPr>
        <p:spPr bwMode="auto">
          <a:xfrm>
            <a:off x="3347864" y="548658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74,5</a:t>
            </a:r>
            <a:endParaRPr lang="it-IT" sz="1400" dirty="0">
              <a:solidFill>
                <a:srgbClr val="262626"/>
              </a:solidFill>
            </a:endParaRPr>
          </a:p>
        </p:txBody>
      </p:sp>
      <p:sp>
        <p:nvSpPr>
          <p:cNvPr id="23" name="CasellaDiTesto 22"/>
          <p:cNvSpPr txBox="1"/>
          <p:nvPr/>
        </p:nvSpPr>
        <p:spPr bwMode="auto">
          <a:xfrm>
            <a:off x="2627784" y="548658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FF0000"/>
                </a:solidFill>
              </a:rPr>
              <a:t>74,5</a:t>
            </a:r>
            <a:endParaRPr lang="it-IT" sz="1400" b="1" dirty="0">
              <a:solidFill>
                <a:srgbClr val="FF0000"/>
              </a:solidFill>
            </a:endParaRPr>
          </a:p>
        </p:txBody>
      </p:sp>
      <p:sp>
        <p:nvSpPr>
          <p:cNvPr id="24" name="CasellaDiTesto 23"/>
          <p:cNvSpPr txBox="1"/>
          <p:nvPr/>
        </p:nvSpPr>
        <p:spPr bwMode="auto">
          <a:xfrm>
            <a:off x="395536" y="4766510"/>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i="1" dirty="0" smtClean="0">
                <a:solidFill>
                  <a:srgbClr val="262626"/>
                </a:solidFill>
              </a:rPr>
              <a:t>Fondo svalutazione dedotto</a:t>
            </a:r>
            <a:endParaRPr lang="it-IT" sz="1400" b="1" i="1" dirty="0">
              <a:solidFill>
                <a:srgbClr val="262626"/>
              </a:solidFill>
            </a:endParaRPr>
          </a:p>
        </p:txBody>
      </p:sp>
      <p:sp>
        <p:nvSpPr>
          <p:cNvPr id="25" name="CasellaDiTesto 24"/>
          <p:cNvSpPr txBox="1"/>
          <p:nvPr/>
        </p:nvSpPr>
        <p:spPr bwMode="auto">
          <a:xfrm>
            <a:off x="1259632" y="5538852"/>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25</a:t>
            </a:r>
            <a:endParaRPr lang="it-IT" sz="1400" dirty="0">
              <a:solidFill>
                <a:srgbClr val="262626"/>
              </a:solidFill>
            </a:endParaRPr>
          </a:p>
        </p:txBody>
      </p:sp>
      <p:sp>
        <p:nvSpPr>
          <p:cNvPr id="26" name="CasellaDiTesto 25"/>
          <p:cNvSpPr txBox="1"/>
          <p:nvPr/>
        </p:nvSpPr>
        <p:spPr bwMode="auto">
          <a:xfrm>
            <a:off x="446028" y="549404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a:solidFill>
                  <a:schemeClr val="tx1"/>
                </a:solidFill>
              </a:rPr>
              <a:t>25</a:t>
            </a:r>
          </a:p>
        </p:txBody>
      </p:sp>
      <p:sp>
        <p:nvSpPr>
          <p:cNvPr id="27" name="CasellaDiTesto 26"/>
          <p:cNvSpPr txBox="1"/>
          <p:nvPr/>
        </p:nvSpPr>
        <p:spPr bwMode="auto">
          <a:xfrm>
            <a:off x="4499992" y="4777988"/>
            <a:ext cx="208823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art. 101 co 5</a:t>
            </a:r>
          </a:p>
        </p:txBody>
      </p:sp>
      <p:sp>
        <p:nvSpPr>
          <p:cNvPr id="28" name="CasellaDiTesto 27"/>
          <p:cNvSpPr txBox="1"/>
          <p:nvPr/>
        </p:nvSpPr>
        <p:spPr bwMode="auto">
          <a:xfrm>
            <a:off x="5364088" y="548658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500</a:t>
            </a:r>
            <a:endParaRPr lang="it-IT" sz="1400" dirty="0">
              <a:solidFill>
                <a:srgbClr val="262626"/>
              </a:solidFill>
            </a:endParaRPr>
          </a:p>
        </p:txBody>
      </p:sp>
      <p:sp>
        <p:nvSpPr>
          <p:cNvPr id="29" name="CasellaDiTesto 28"/>
          <p:cNvSpPr txBox="1"/>
          <p:nvPr/>
        </p:nvSpPr>
        <p:spPr bwMode="auto">
          <a:xfrm>
            <a:off x="4683249" y="5497487"/>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t>20,5</a:t>
            </a:r>
            <a:endParaRPr lang="it-IT" dirty="0"/>
          </a:p>
        </p:txBody>
      </p:sp>
      <p:sp>
        <p:nvSpPr>
          <p:cNvPr id="32" name="CasellaDiTesto 31"/>
          <p:cNvSpPr txBox="1"/>
          <p:nvPr/>
        </p:nvSpPr>
        <p:spPr bwMode="auto">
          <a:xfrm>
            <a:off x="3491880" y="6309320"/>
            <a:ext cx="12241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sz="2000" dirty="0" smtClean="0"/>
              <a:t>320</a:t>
            </a:r>
            <a:endParaRPr lang="it-IT" sz="2000" dirty="0"/>
          </a:p>
        </p:txBody>
      </p:sp>
      <p:cxnSp>
        <p:nvCxnSpPr>
          <p:cNvPr id="33" name="Connettore 4 32"/>
          <p:cNvCxnSpPr>
            <a:stCxn id="26" idx="2"/>
            <a:endCxn id="32" idx="0"/>
          </p:cNvCxnSpPr>
          <p:nvPr/>
        </p:nvCxnSpPr>
        <p:spPr>
          <a:xfrm rot="16200000" flipH="1">
            <a:off x="2327275" y="4532647"/>
            <a:ext cx="507494" cy="3045852"/>
          </a:xfrm>
          <a:prstGeom prst="bentConnector3">
            <a:avLst/>
          </a:prstGeom>
          <a:ln w="9525">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4" name="Connettore 4 33"/>
          <p:cNvCxnSpPr>
            <a:stCxn id="23" idx="2"/>
            <a:endCxn id="32" idx="0"/>
          </p:cNvCxnSpPr>
          <p:nvPr/>
        </p:nvCxnSpPr>
        <p:spPr>
          <a:xfrm rot="16200000" flipH="1">
            <a:off x="3414423" y="5619795"/>
            <a:ext cx="514954" cy="864096"/>
          </a:xfrm>
          <a:prstGeom prst="bentConnector3">
            <a:avLst/>
          </a:prstGeom>
          <a:ln w="9525">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5" name="Connettore 4 34"/>
          <p:cNvCxnSpPr>
            <a:stCxn id="29" idx="2"/>
            <a:endCxn id="32" idx="0"/>
          </p:cNvCxnSpPr>
          <p:nvPr/>
        </p:nvCxnSpPr>
        <p:spPr>
          <a:xfrm rot="5400000">
            <a:off x="4447605" y="5461608"/>
            <a:ext cx="504056" cy="1191369"/>
          </a:xfrm>
          <a:prstGeom prst="bentConnector3">
            <a:avLst/>
          </a:prstGeom>
          <a:ln w="9525">
            <a:prstDash val="sysDash"/>
            <a:tailEnd type="arrow"/>
          </a:ln>
        </p:spPr>
        <p:style>
          <a:lnRef idx="2">
            <a:schemeClr val="accent1"/>
          </a:lnRef>
          <a:fillRef idx="0">
            <a:schemeClr val="accent1"/>
          </a:fillRef>
          <a:effectRef idx="1">
            <a:schemeClr val="accent1"/>
          </a:effectRef>
          <a:fontRef idx="minor">
            <a:schemeClr val="tx1"/>
          </a:fontRef>
        </p:style>
      </p:cxnSp>
      <p:cxnSp>
        <p:nvCxnSpPr>
          <p:cNvPr id="7" name="Connettore 2 6"/>
          <p:cNvCxnSpPr>
            <a:stCxn id="28" idx="3"/>
          </p:cNvCxnSpPr>
          <p:nvPr/>
        </p:nvCxnSpPr>
        <p:spPr>
          <a:xfrm flipV="1">
            <a:off x="6588224" y="4777988"/>
            <a:ext cx="1728192" cy="86249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CasellaDiTesto 40"/>
          <p:cNvSpPr txBox="1"/>
          <p:nvPr/>
        </p:nvSpPr>
        <p:spPr bwMode="auto">
          <a:xfrm>
            <a:off x="4644008" y="530120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solidFill>
                  <a:schemeClr val="tx1"/>
                </a:solidFill>
              </a:rPr>
              <a:t>200</a:t>
            </a:r>
            <a:endParaRPr lang="it-IT" dirty="0">
              <a:solidFill>
                <a:schemeClr val="tx1"/>
              </a:solidFill>
            </a:endParaRPr>
          </a:p>
        </p:txBody>
      </p:sp>
      <p:sp>
        <p:nvSpPr>
          <p:cNvPr id="5" name="CasellaDiTesto 4"/>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1</a:t>
            </a:r>
            <a:endParaRPr lang="it-IT" sz="1800" dirty="0">
              <a:solidFill>
                <a:srgbClr val="FF0000"/>
              </a:solidFill>
            </a:endParaRPr>
          </a:p>
        </p:txBody>
      </p: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31</a:t>
            </a:fld>
            <a:endParaRPr lang="it-IT"/>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2204864"/>
            <a:ext cx="8856984" cy="1152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7"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sp>
        <p:nvSpPr>
          <p:cNvPr id="8" name="Ovale 7"/>
          <p:cNvSpPr/>
          <p:nvPr/>
        </p:nvSpPr>
        <p:spPr>
          <a:xfrm>
            <a:off x="4716016" y="2204864"/>
            <a:ext cx="864096" cy="324036"/>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asellaDiTesto 8"/>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1</a:t>
            </a:r>
            <a:endParaRPr lang="it-IT" sz="1800" dirty="0">
              <a:solidFill>
                <a:srgbClr val="FF0000"/>
              </a:solidFill>
            </a:endParaRPr>
          </a:p>
        </p:txBody>
      </p: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32</a:t>
            </a:fld>
            <a:endParaRPr lang="it-IT"/>
          </a:p>
        </p:txBody>
      </p:sp>
      <p:sp>
        <p:nvSpPr>
          <p:cNvPr id="5"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6"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19458"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4856"/>
          <a:stretch/>
        </p:blipFill>
        <p:spPr bwMode="auto">
          <a:xfrm>
            <a:off x="224571" y="1181857"/>
            <a:ext cx="8257602" cy="39965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11" name="Gruppo 10"/>
          <p:cNvGrpSpPr/>
          <p:nvPr/>
        </p:nvGrpSpPr>
        <p:grpSpPr>
          <a:xfrm>
            <a:off x="5220072" y="5702612"/>
            <a:ext cx="1800200" cy="792089"/>
            <a:chOff x="899592" y="5085184"/>
            <a:chExt cx="1800200" cy="1008112"/>
          </a:xfrm>
        </p:grpSpPr>
        <p:cxnSp>
          <p:nvCxnSpPr>
            <p:cNvPr id="12" name="Connettore 1 11"/>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Connettore 1 12"/>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 name="Gruppo 13"/>
          <p:cNvGrpSpPr/>
          <p:nvPr/>
        </p:nvGrpSpPr>
        <p:grpSpPr>
          <a:xfrm>
            <a:off x="1115616" y="5702613"/>
            <a:ext cx="1800200" cy="792088"/>
            <a:chOff x="899592" y="5085184"/>
            <a:chExt cx="1800200" cy="1008112"/>
          </a:xfrm>
        </p:grpSpPr>
        <p:cxnSp>
          <p:nvCxnSpPr>
            <p:cNvPr id="15" name="Connettore 1 14"/>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nettore 1 15"/>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7" name="Gruppo 16"/>
          <p:cNvGrpSpPr/>
          <p:nvPr/>
        </p:nvGrpSpPr>
        <p:grpSpPr>
          <a:xfrm>
            <a:off x="3131840" y="5702612"/>
            <a:ext cx="1800200" cy="792089"/>
            <a:chOff x="899592" y="5085184"/>
            <a:chExt cx="1800200" cy="1008112"/>
          </a:xfrm>
        </p:grpSpPr>
        <p:cxnSp>
          <p:nvCxnSpPr>
            <p:cNvPr id="18" name="Connettore 1 17"/>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Connettore 1 18"/>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0" name="CasellaDiTesto 19"/>
          <p:cNvSpPr txBox="1"/>
          <p:nvPr/>
        </p:nvSpPr>
        <p:spPr bwMode="auto">
          <a:xfrm>
            <a:off x="3059832" y="5198556"/>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tassato</a:t>
            </a:r>
          </a:p>
        </p:txBody>
      </p:sp>
      <p:sp>
        <p:nvSpPr>
          <p:cNvPr id="21" name="CasellaDiTesto 20"/>
          <p:cNvSpPr txBox="1"/>
          <p:nvPr/>
        </p:nvSpPr>
        <p:spPr bwMode="auto">
          <a:xfrm>
            <a:off x="3851920" y="5918636"/>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FF0000"/>
                </a:solidFill>
              </a:rPr>
              <a:t>105,21</a:t>
            </a:r>
            <a:endParaRPr lang="it-IT" sz="1400" b="1" dirty="0">
              <a:solidFill>
                <a:srgbClr val="FF0000"/>
              </a:solidFill>
            </a:endParaRPr>
          </a:p>
        </p:txBody>
      </p:sp>
      <p:sp>
        <p:nvSpPr>
          <p:cNvPr id="22" name="CasellaDiTesto 21"/>
          <p:cNvSpPr txBox="1"/>
          <p:nvPr/>
        </p:nvSpPr>
        <p:spPr bwMode="auto">
          <a:xfrm>
            <a:off x="3131840" y="5918636"/>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endParaRPr lang="it-IT" sz="1400" b="1" dirty="0">
              <a:solidFill>
                <a:srgbClr val="FF0000"/>
              </a:solidFill>
            </a:endParaRPr>
          </a:p>
        </p:txBody>
      </p:sp>
      <p:sp>
        <p:nvSpPr>
          <p:cNvPr id="23" name="CasellaDiTesto 22"/>
          <p:cNvSpPr txBox="1"/>
          <p:nvPr/>
        </p:nvSpPr>
        <p:spPr bwMode="auto">
          <a:xfrm>
            <a:off x="899592" y="5198557"/>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i="1" dirty="0" smtClean="0">
                <a:solidFill>
                  <a:srgbClr val="262626"/>
                </a:solidFill>
              </a:rPr>
              <a:t>Fondo svalutazione dedotto</a:t>
            </a:r>
            <a:endParaRPr lang="it-IT" sz="1400" b="1" i="1" dirty="0">
              <a:solidFill>
                <a:srgbClr val="262626"/>
              </a:solidFill>
            </a:endParaRPr>
          </a:p>
        </p:txBody>
      </p:sp>
      <p:sp>
        <p:nvSpPr>
          <p:cNvPr id="24" name="CasellaDiTesto 23"/>
          <p:cNvSpPr txBox="1"/>
          <p:nvPr/>
        </p:nvSpPr>
        <p:spPr bwMode="auto">
          <a:xfrm>
            <a:off x="1763688" y="597089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t>30</a:t>
            </a:r>
            <a:endParaRPr lang="it-IT" sz="1400" b="1" dirty="0"/>
          </a:p>
        </p:txBody>
      </p:sp>
      <p:sp>
        <p:nvSpPr>
          <p:cNvPr id="25" name="CasellaDiTesto 24"/>
          <p:cNvSpPr txBox="1"/>
          <p:nvPr/>
        </p:nvSpPr>
        <p:spPr bwMode="auto">
          <a:xfrm>
            <a:off x="950084" y="5926096"/>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endParaRPr lang="it-IT" dirty="0"/>
          </a:p>
        </p:txBody>
      </p:sp>
      <p:sp>
        <p:nvSpPr>
          <p:cNvPr id="26" name="CasellaDiTesto 25"/>
          <p:cNvSpPr txBox="1"/>
          <p:nvPr/>
        </p:nvSpPr>
        <p:spPr bwMode="auto">
          <a:xfrm>
            <a:off x="5004048" y="5210035"/>
            <a:ext cx="208823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art. 101 co 5</a:t>
            </a:r>
          </a:p>
        </p:txBody>
      </p:sp>
      <p:sp>
        <p:nvSpPr>
          <p:cNvPr id="27" name="CasellaDiTesto 26"/>
          <p:cNvSpPr txBox="1"/>
          <p:nvPr/>
        </p:nvSpPr>
        <p:spPr bwMode="auto">
          <a:xfrm>
            <a:off x="5868144" y="5733256"/>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262626"/>
                </a:solidFill>
              </a:rPr>
              <a:t>279,5</a:t>
            </a:r>
            <a:endParaRPr lang="it-IT" sz="1400" b="1" dirty="0">
              <a:solidFill>
                <a:srgbClr val="262626"/>
              </a:solidFill>
            </a:endParaRPr>
          </a:p>
        </p:txBody>
      </p:sp>
      <p:sp>
        <p:nvSpPr>
          <p:cNvPr id="32" name="CasellaDiTesto 31"/>
          <p:cNvSpPr txBox="1"/>
          <p:nvPr/>
        </p:nvSpPr>
        <p:spPr bwMode="auto">
          <a:xfrm>
            <a:off x="5868144" y="5949280"/>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solidFill>
                  <a:schemeClr val="tx1"/>
                </a:solidFill>
              </a:rPr>
              <a:t>1</a:t>
            </a:r>
            <a:r>
              <a:rPr lang="it-IT" dirty="0" smtClean="0"/>
              <a:t>20,5</a:t>
            </a:r>
            <a:endParaRPr lang="it-IT" dirty="0"/>
          </a:p>
        </p:txBody>
      </p:sp>
      <p:sp>
        <p:nvSpPr>
          <p:cNvPr id="34" name="CasellaDiTesto 33"/>
          <p:cNvSpPr txBox="1"/>
          <p:nvPr/>
        </p:nvSpPr>
        <p:spPr bwMode="auto">
          <a:xfrm>
            <a:off x="5859506" y="6176113"/>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solidFill>
                  <a:schemeClr val="tx1"/>
                </a:solidFill>
              </a:rPr>
              <a:t>400</a:t>
            </a:r>
            <a:endParaRPr lang="it-IT" dirty="0">
              <a:solidFill>
                <a:schemeClr val="tx1"/>
              </a:solidFill>
            </a:endParaRPr>
          </a:p>
        </p:txBody>
      </p:sp>
      <p:cxnSp>
        <p:nvCxnSpPr>
          <p:cNvPr id="7" name="Connettore 2 6"/>
          <p:cNvCxnSpPr/>
          <p:nvPr/>
        </p:nvCxnSpPr>
        <p:spPr>
          <a:xfrm flipV="1">
            <a:off x="6804248" y="3717032"/>
            <a:ext cx="936104" cy="2561644"/>
          </a:xfrm>
          <a:prstGeom prst="straightConnector1">
            <a:avLst/>
          </a:prstGeom>
          <a:ln>
            <a:prstDash val="sysDot"/>
            <a:headEnd type="arrow"/>
            <a:tailEnd type="arrow"/>
          </a:ln>
        </p:spPr>
        <p:style>
          <a:lnRef idx="2">
            <a:schemeClr val="accent1"/>
          </a:lnRef>
          <a:fillRef idx="0">
            <a:schemeClr val="accent1"/>
          </a:fillRef>
          <a:effectRef idx="1">
            <a:schemeClr val="accent1"/>
          </a:effectRef>
          <a:fontRef idx="minor">
            <a:schemeClr val="tx1"/>
          </a:fontRef>
        </p:style>
      </p:cxnSp>
      <p:cxnSp>
        <p:nvCxnSpPr>
          <p:cNvPr id="45" name="Connettore 2 44"/>
          <p:cNvCxnSpPr/>
          <p:nvPr/>
        </p:nvCxnSpPr>
        <p:spPr>
          <a:xfrm>
            <a:off x="2699792" y="6079984"/>
            <a:ext cx="1440160" cy="0"/>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47" name="Connettore 2 46"/>
          <p:cNvCxnSpPr>
            <a:endCxn id="32" idx="1"/>
          </p:cNvCxnSpPr>
          <p:nvPr/>
        </p:nvCxnSpPr>
        <p:spPr>
          <a:xfrm flipV="1">
            <a:off x="4868670" y="6103169"/>
            <a:ext cx="999474" cy="2656"/>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53" name="Connettore 2 52"/>
          <p:cNvCxnSpPr/>
          <p:nvPr/>
        </p:nvCxnSpPr>
        <p:spPr>
          <a:xfrm>
            <a:off x="6812886" y="6095952"/>
            <a:ext cx="567426" cy="2705"/>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sp>
        <p:nvSpPr>
          <p:cNvPr id="55" name="CasellaDiTesto 54"/>
          <p:cNvSpPr txBox="1"/>
          <p:nvPr/>
        </p:nvSpPr>
        <p:spPr bwMode="auto">
          <a:xfrm>
            <a:off x="7236296" y="5949280"/>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t>255,71</a:t>
            </a:r>
            <a:endParaRPr lang="it-IT" dirty="0"/>
          </a:p>
        </p:txBody>
      </p:sp>
      <p:cxnSp>
        <p:nvCxnSpPr>
          <p:cNvPr id="56" name="Connettore 1 55"/>
          <p:cNvCxnSpPr/>
          <p:nvPr/>
        </p:nvCxnSpPr>
        <p:spPr>
          <a:xfrm>
            <a:off x="6195910" y="6219145"/>
            <a:ext cx="576064" cy="0"/>
          </a:xfrm>
          <a:prstGeom prst="line">
            <a:avLst/>
          </a:prstGeom>
        </p:spPr>
        <p:style>
          <a:lnRef idx="2">
            <a:schemeClr val="accent1"/>
          </a:lnRef>
          <a:fillRef idx="0">
            <a:schemeClr val="accent1"/>
          </a:fillRef>
          <a:effectRef idx="1">
            <a:schemeClr val="accent1"/>
          </a:effectRef>
          <a:fontRef idx="minor">
            <a:schemeClr val="tx1"/>
          </a:fontRef>
        </p:style>
      </p:cxnSp>
      <p:sp>
        <p:nvSpPr>
          <p:cNvPr id="31" name="CasellaDiTesto 30"/>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1</a:t>
            </a:r>
            <a:endParaRPr lang="it-IT" sz="1800" dirty="0">
              <a:solidFill>
                <a:srgbClr val="FF0000"/>
              </a:solidFill>
            </a:endParaRPr>
          </a:p>
        </p:txBody>
      </p: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33</a:t>
            </a:fld>
            <a:endParaRPr lang="it-IT"/>
          </a:p>
        </p:txBody>
      </p:sp>
      <p:pic>
        <p:nvPicPr>
          <p:cNvPr id="20482"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r="43264"/>
          <a:stretch/>
        </p:blipFill>
        <p:spPr bwMode="auto">
          <a:xfrm>
            <a:off x="253451" y="1052736"/>
            <a:ext cx="5125547" cy="21806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4428" y="3861048"/>
            <a:ext cx="5104569" cy="13681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reccia in giù 5"/>
          <p:cNvSpPr/>
          <p:nvPr/>
        </p:nvSpPr>
        <p:spPr>
          <a:xfrm>
            <a:off x="2339752" y="3356992"/>
            <a:ext cx="360040" cy="36004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CasellaDiTesto 7"/>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1</a:t>
            </a:r>
            <a:endParaRPr lang="it-IT" sz="1800" dirty="0">
              <a:solidFill>
                <a:srgbClr val="FF0000"/>
              </a:solidFill>
            </a:endParaRPr>
          </a:p>
        </p:txBody>
      </p:sp>
      <p:sp>
        <p:nvSpPr>
          <p:cNvPr id="3" name="Freccia a destra 2"/>
          <p:cNvSpPr/>
          <p:nvPr/>
        </p:nvSpPr>
        <p:spPr>
          <a:xfrm>
            <a:off x="5436096" y="4401108"/>
            <a:ext cx="360040" cy="25202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p:cNvSpPr txBox="1"/>
          <p:nvPr/>
        </p:nvSpPr>
        <p:spPr bwMode="auto">
          <a:xfrm>
            <a:off x="5796136" y="4355812"/>
            <a:ext cx="1656184" cy="36933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sz="1800" dirty="0" smtClean="0">
                <a:solidFill>
                  <a:srgbClr val="262626"/>
                </a:solidFill>
              </a:rPr>
              <a:t>120 - 25</a:t>
            </a:r>
            <a:endParaRPr lang="it-IT" sz="1800" dirty="0">
              <a:solidFill>
                <a:srgbClr val="262626"/>
              </a:solidFill>
            </a:endParaRPr>
          </a:p>
        </p:txBody>
      </p:sp>
      <p:sp>
        <p:nvSpPr>
          <p:cNvPr id="11" name="CasellaDiTesto 10"/>
          <p:cNvSpPr txBox="1"/>
          <p:nvPr/>
        </p:nvSpPr>
        <p:spPr bwMode="auto">
          <a:xfrm>
            <a:off x="5796136" y="3779748"/>
            <a:ext cx="1656184" cy="36933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rtlCol="0" anchor="ctr">
            <a:spAutoFit/>
          </a:bodyPr>
          <a:lstStyle/>
          <a:p>
            <a:pPr eaLnBrk="1" hangingPunct="1">
              <a:spcBef>
                <a:spcPct val="50000"/>
              </a:spcBef>
            </a:pPr>
            <a:r>
              <a:rPr lang="it-IT" sz="1800" dirty="0" smtClean="0">
                <a:solidFill>
                  <a:srgbClr val="262626"/>
                </a:solidFill>
              </a:rPr>
              <a:t>105,21 + </a:t>
            </a:r>
            <a:r>
              <a:rPr lang="it-IT" sz="1800" b="1" dirty="0" smtClean="0">
                <a:solidFill>
                  <a:srgbClr val="FF0000"/>
                </a:solidFill>
              </a:rPr>
              <a:t>20,5</a:t>
            </a:r>
            <a:endParaRPr lang="it-IT" sz="1800" b="1" dirty="0">
              <a:solidFill>
                <a:srgbClr val="FF0000"/>
              </a:solidFill>
            </a:endParaRPr>
          </a:p>
        </p:txBody>
      </p:sp>
      <p:sp>
        <p:nvSpPr>
          <p:cNvPr id="12" name="Freccia a destra 11"/>
          <p:cNvSpPr/>
          <p:nvPr/>
        </p:nvSpPr>
        <p:spPr>
          <a:xfrm>
            <a:off x="5436096" y="3861048"/>
            <a:ext cx="360040" cy="25202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0" name="Connettore 2 9"/>
          <p:cNvCxnSpPr>
            <a:endCxn id="13" idx="1"/>
          </p:cNvCxnSpPr>
          <p:nvPr/>
        </p:nvCxnSpPr>
        <p:spPr>
          <a:xfrm flipV="1">
            <a:off x="6966266" y="3176102"/>
            <a:ext cx="342038" cy="6849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CasellaDiTesto 12"/>
          <p:cNvSpPr txBox="1"/>
          <p:nvPr/>
        </p:nvSpPr>
        <p:spPr bwMode="auto">
          <a:xfrm>
            <a:off x="7308304" y="2852936"/>
            <a:ext cx="1800200" cy="646331"/>
          </a:xfrm>
          <a:prstGeom prst="rect">
            <a:avLst/>
          </a:prstGeom>
          <a:solidFill>
            <a:schemeClr val="bg1"/>
          </a:solidFill>
          <a:ln>
            <a:solidFill>
              <a:schemeClr val="accent1"/>
            </a:solidFill>
          </a:ln>
          <a:extLst/>
        </p:spPr>
        <p:txBody>
          <a:bodyPr wrap="square" rtlCol="0" anchor="ctr">
            <a:spAutoFit/>
          </a:bodyPr>
          <a:lstStyle/>
          <a:p>
            <a:pPr algn="ctr" eaLnBrk="1" hangingPunct="1">
              <a:spcBef>
                <a:spcPct val="50000"/>
              </a:spcBef>
            </a:pPr>
            <a:r>
              <a:rPr lang="it-IT" sz="1800" dirty="0" smtClean="0">
                <a:solidFill>
                  <a:srgbClr val="262626"/>
                </a:solidFill>
              </a:rPr>
              <a:t>PARTE MINICREDITI</a:t>
            </a:r>
            <a:endParaRPr lang="it-IT" sz="1800" dirty="0">
              <a:solidFill>
                <a:srgbClr val="262626"/>
              </a:solidFill>
            </a:endParaRPr>
          </a:p>
        </p:txBody>
      </p:sp>
      <p:sp>
        <p:nvSpPr>
          <p:cNvPr id="17" name="Freccia in giù 16"/>
          <p:cNvSpPr/>
          <p:nvPr/>
        </p:nvSpPr>
        <p:spPr>
          <a:xfrm flipV="1">
            <a:off x="7524328" y="3789040"/>
            <a:ext cx="216024" cy="324036"/>
          </a:xfrm>
          <a:prstGeom prst="down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Freccia in giù 19"/>
          <p:cNvSpPr/>
          <p:nvPr/>
        </p:nvSpPr>
        <p:spPr>
          <a:xfrm rot="10800000" flipV="1">
            <a:off x="7524329" y="4363198"/>
            <a:ext cx="216024" cy="361946"/>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34</a:t>
            </a:fld>
            <a:endParaRPr lang="it-IT"/>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31745" name="Picture 1"/>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1" r="31681" b="26201"/>
          <a:stretch/>
        </p:blipFill>
        <p:spPr bwMode="auto">
          <a:xfrm>
            <a:off x="251520" y="1109241"/>
            <a:ext cx="6624736" cy="3430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10" name="Gruppo 9"/>
          <p:cNvGrpSpPr/>
          <p:nvPr/>
        </p:nvGrpSpPr>
        <p:grpSpPr>
          <a:xfrm>
            <a:off x="4716016" y="5085184"/>
            <a:ext cx="1800200" cy="792089"/>
            <a:chOff x="899592" y="5085184"/>
            <a:chExt cx="1800200" cy="1008112"/>
          </a:xfrm>
        </p:grpSpPr>
        <p:cxnSp>
          <p:nvCxnSpPr>
            <p:cNvPr id="7" name="Connettore 1 6"/>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uppo 11"/>
          <p:cNvGrpSpPr/>
          <p:nvPr/>
        </p:nvGrpSpPr>
        <p:grpSpPr>
          <a:xfrm>
            <a:off x="611560" y="5085185"/>
            <a:ext cx="1800200" cy="792088"/>
            <a:chOff x="899592" y="5085184"/>
            <a:chExt cx="1800200" cy="1008112"/>
          </a:xfrm>
        </p:grpSpPr>
        <p:cxnSp>
          <p:nvCxnSpPr>
            <p:cNvPr id="13" name="Connettore 1 12"/>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uppo 14"/>
          <p:cNvGrpSpPr/>
          <p:nvPr/>
        </p:nvGrpSpPr>
        <p:grpSpPr>
          <a:xfrm>
            <a:off x="2627784" y="5085184"/>
            <a:ext cx="1800200" cy="792089"/>
            <a:chOff x="899592" y="5085184"/>
            <a:chExt cx="1800200" cy="1008112"/>
          </a:xfrm>
        </p:grpSpPr>
        <p:cxnSp>
          <p:nvCxnSpPr>
            <p:cNvPr id="16" name="Connettore 1 15"/>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Connettore 1 16"/>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8" name="Gruppo 17"/>
          <p:cNvGrpSpPr/>
          <p:nvPr/>
        </p:nvGrpSpPr>
        <p:grpSpPr>
          <a:xfrm>
            <a:off x="6876256" y="5085184"/>
            <a:ext cx="1800200" cy="792089"/>
            <a:chOff x="899592" y="5085184"/>
            <a:chExt cx="1800200" cy="1008112"/>
          </a:xfrm>
        </p:grpSpPr>
        <p:cxnSp>
          <p:nvCxnSpPr>
            <p:cNvPr id="19" name="Connettore 1 18"/>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sp>
        <p:nvSpPr>
          <p:cNvPr id="11" name="CasellaDiTesto 10"/>
          <p:cNvSpPr txBox="1"/>
          <p:nvPr/>
        </p:nvSpPr>
        <p:spPr bwMode="auto">
          <a:xfrm>
            <a:off x="2555776" y="4581128"/>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tassato</a:t>
            </a:r>
          </a:p>
        </p:txBody>
      </p:sp>
      <p:sp>
        <p:nvSpPr>
          <p:cNvPr id="22" name="CasellaDiTesto 21"/>
          <p:cNvSpPr txBox="1"/>
          <p:nvPr/>
        </p:nvSpPr>
        <p:spPr bwMode="auto">
          <a:xfrm>
            <a:off x="3347864" y="530120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74,5</a:t>
            </a:r>
            <a:endParaRPr lang="it-IT" sz="1400" dirty="0">
              <a:solidFill>
                <a:srgbClr val="262626"/>
              </a:solidFill>
            </a:endParaRPr>
          </a:p>
        </p:txBody>
      </p:sp>
      <p:sp>
        <p:nvSpPr>
          <p:cNvPr id="23" name="CasellaDiTesto 22"/>
          <p:cNvSpPr txBox="1"/>
          <p:nvPr/>
        </p:nvSpPr>
        <p:spPr bwMode="auto">
          <a:xfrm>
            <a:off x="2627784" y="530120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00B050"/>
                </a:solidFill>
              </a:rPr>
              <a:t>74,5</a:t>
            </a:r>
            <a:endParaRPr lang="it-IT" sz="1400" b="1" dirty="0">
              <a:solidFill>
                <a:srgbClr val="00B050"/>
              </a:solidFill>
            </a:endParaRPr>
          </a:p>
        </p:txBody>
      </p:sp>
      <p:sp>
        <p:nvSpPr>
          <p:cNvPr id="24" name="CasellaDiTesto 23"/>
          <p:cNvSpPr txBox="1"/>
          <p:nvPr/>
        </p:nvSpPr>
        <p:spPr bwMode="auto">
          <a:xfrm>
            <a:off x="395536" y="4581129"/>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i="1" dirty="0" smtClean="0">
                <a:solidFill>
                  <a:srgbClr val="262626"/>
                </a:solidFill>
              </a:rPr>
              <a:t>Fondo svalutazione dedotto</a:t>
            </a:r>
            <a:endParaRPr lang="it-IT" sz="1400" b="1" i="1" dirty="0">
              <a:solidFill>
                <a:srgbClr val="262626"/>
              </a:solidFill>
            </a:endParaRPr>
          </a:p>
        </p:txBody>
      </p:sp>
      <p:sp>
        <p:nvSpPr>
          <p:cNvPr id="25" name="CasellaDiTesto 24"/>
          <p:cNvSpPr txBox="1"/>
          <p:nvPr/>
        </p:nvSpPr>
        <p:spPr bwMode="auto">
          <a:xfrm>
            <a:off x="1259632" y="5353471"/>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25</a:t>
            </a:r>
            <a:endParaRPr lang="it-IT" sz="1400" dirty="0">
              <a:solidFill>
                <a:srgbClr val="262626"/>
              </a:solidFill>
            </a:endParaRPr>
          </a:p>
        </p:txBody>
      </p:sp>
      <p:sp>
        <p:nvSpPr>
          <p:cNvPr id="26" name="CasellaDiTesto 25"/>
          <p:cNvSpPr txBox="1"/>
          <p:nvPr/>
        </p:nvSpPr>
        <p:spPr bwMode="auto">
          <a:xfrm>
            <a:off x="446028" y="5281463"/>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a:solidFill>
                  <a:schemeClr val="tx1"/>
                </a:solidFill>
              </a:rPr>
              <a:t>25</a:t>
            </a:r>
          </a:p>
        </p:txBody>
      </p:sp>
      <p:sp>
        <p:nvSpPr>
          <p:cNvPr id="27" name="CasellaDiTesto 26"/>
          <p:cNvSpPr txBox="1"/>
          <p:nvPr/>
        </p:nvSpPr>
        <p:spPr bwMode="auto">
          <a:xfrm>
            <a:off x="4572000" y="4539763"/>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art. 101 co 5</a:t>
            </a:r>
          </a:p>
        </p:txBody>
      </p:sp>
      <p:sp>
        <p:nvSpPr>
          <p:cNvPr id="29" name="CasellaDiTesto 28"/>
          <p:cNvSpPr txBox="1"/>
          <p:nvPr/>
        </p:nvSpPr>
        <p:spPr bwMode="auto">
          <a:xfrm>
            <a:off x="5364088" y="530120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500</a:t>
            </a:r>
            <a:endParaRPr lang="it-IT" sz="1400" dirty="0">
              <a:solidFill>
                <a:srgbClr val="262626"/>
              </a:solidFill>
            </a:endParaRPr>
          </a:p>
        </p:txBody>
      </p:sp>
      <p:sp>
        <p:nvSpPr>
          <p:cNvPr id="30" name="CasellaDiTesto 29"/>
          <p:cNvSpPr txBox="1"/>
          <p:nvPr/>
        </p:nvSpPr>
        <p:spPr bwMode="auto">
          <a:xfrm>
            <a:off x="4683249" y="5311447"/>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a:solidFill>
                  <a:schemeClr val="tx1"/>
                </a:solidFill>
              </a:rPr>
              <a:t>200</a:t>
            </a:r>
          </a:p>
        </p:txBody>
      </p:sp>
      <p:sp>
        <p:nvSpPr>
          <p:cNvPr id="31" name="CasellaDiTesto 30"/>
          <p:cNvSpPr txBox="1"/>
          <p:nvPr/>
        </p:nvSpPr>
        <p:spPr bwMode="auto">
          <a:xfrm>
            <a:off x="6732240" y="4688849"/>
            <a:ext cx="216024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Perdita su crediti</a:t>
            </a:r>
          </a:p>
        </p:txBody>
      </p:sp>
      <p:sp>
        <p:nvSpPr>
          <p:cNvPr id="32" name="CasellaDiTesto 31"/>
          <p:cNvSpPr txBox="1"/>
          <p:nvPr/>
        </p:nvSpPr>
        <p:spPr bwMode="auto">
          <a:xfrm>
            <a:off x="6804248" y="530120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a:t>20,5</a:t>
            </a:r>
          </a:p>
        </p:txBody>
      </p:sp>
      <p:sp>
        <p:nvSpPr>
          <p:cNvPr id="33" name="CasellaDiTesto 32"/>
          <p:cNvSpPr txBox="1"/>
          <p:nvPr/>
        </p:nvSpPr>
        <p:spPr bwMode="auto">
          <a:xfrm>
            <a:off x="3491880" y="6263154"/>
            <a:ext cx="12241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sz="2000" dirty="0" smtClean="0"/>
              <a:t>320</a:t>
            </a:r>
            <a:endParaRPr lang="it-IT" sz="2000" dirty="0"/>
          </a:p>
        </p:txBody>
      </p:sp>
      <p:cxnSp>
        <p:nvCxnSpPr>
          <p:cNvPr id="34" name="Connettore 4 33"/>
          <p:cNvCxnSpPr>
            <a:stCxn id="26" idx="2"/>
            <a:endCxn id="33" idx="0"/>
          </p:cNvCxnSpPr>
          <p:nvPr/>
        </p:nvCxnSpPr>
        <p:spPr>
          <a:xfrm rot="16200000" flipH="1">
            <a:off x="2244065" y="4403271"/>
            <a:ext cx="673914" cy="3045852"/>
          </a:xfrm>
          <a:prstGeom prst="bentConnector3">
            <a:avLst/>
          </a:prstGeom>
          <a:ln>
            <a:tailEnd type="arrow"/>
          </a:ln>
        </p:spPr>
        <p:style>
          <a:lnRef idx="1">
            <a:schemeClr val="accent2"/>
          </a:lnRef>
          <a:fillRef idx="0">
            <a:schemeClr val="accent2"/>
          </a:fillRef>
          <a:effectRef idx="0">
            <a:schemeClr val="accent2"/>
          </a:effectRef>
          <a:fontRef idx="minor">
            <a:schemeClr val="tx1"/>
          </a:fontRef>
        </p:style>
      </p:cxnSp>
      <p:cxnSp>
        <p:nvCxnSpPr>
          <p:cNvPr id="36" name="Connettore 4 35"/>
          <p:cNvCxnSpPr>
            <a:stCxn id="23" idx="2"/>
            <a:endCxn id="33" idx="0"/>
          </p:cNvCxnSpPr>
          <p:nvPr/>
        </p:nvCxnSpPr>
        <p:spPr>
          <a:xfrm rot="16200000" flipH="1">
            <a:off x="3344816" y="5504021"/>
            <a:ext cx="654169" cy="864096"/>
          </a:xfrm>
          <a:prstGeom prst="bentConnector3">
            <a:avLst/>
          </a:prstGeom>
          <a:ln>
            <a:tailEnd type="arrow"/>
          </a:ln>
        </p:spPr>
        <p:style>
          <a:lnRef idx="1">
            <a:schemeClr val="accent2"/>
          </a:lnRef>
          <a:fillRef idx="0">
            <a:schemeClr val="accent2"/>
          </a:fillRef>
          <a:effectRef idx="0">
            <a:schemeClr val="accent2"/>
          </a:effectRef>
          <a:fontRef idx="minor">
            <a:schemeClr val="tx1"/>
          </a:fontRef>
        </p:style>
      </p:cxnSp>
      <p:cxnSp>
        <p:nvCxnSpPr>
          <p:cNvPr id="38" name="Connettore 4 37"/>
          <p:cNvCxnSpPr>
            <a:stCxn id="30" idx="2"/>
            <a:endCxn id="33" idx="0"/>
          </p:cNvCxnSpPr>
          <p:nvPr/>
        </p:nvCxnSpPr>
        <p:spPr>
          <a:xfrm rot="5400000">
            <a:off x="4377668" y="5345505"/>
            <a:ext cx="643930" cy="1191369"/>
          </a:xfrm>
          <a:prstGeom prst="bentConnector3">
            <a:avLst/>
          </a:prstGeom>
          <a:ln>
            <a:tailEnd type="arrow"/>
          </a:ln>
        </p:spPr>
        <p:style>
          <a:lnRef idx="1">
            <a:schemeClr val="accent2"/>
          </a:lnRef>
          <a:fillRef idx="0">
            <a:schemeClr val="accent2"/>
          </a:fillRef>
          <a:effectRef idx="0">
            <a:schemeClr val="accent2"/>
          </a:effectRef>
          <a:fontRef idx="minor">
            <a:schemeClr val="tx1"/>
          </a:fontRef>
        </p:style>
      </p:cxnSp>
      <p:cxnSp>
        <p:nvCxnSpPr>
          <p:cNvPr id="40" name="Connettore 4 39"/>
          <p:cNvCxnSpPr>
            <a:stCxn id="32" idx="2"/>
            <a:endCxn id="33" idx="0"/>
          </p:cNvCxnSpPr>
          <p:nvPr/>
        </p:nvCxnSpPr>
        <p:spPr>
          <a:xfrm rot="5400000">
            <a:off x="5433048" y="4279885"/>
            <a:ext cx="654169" cy="3312368"/>
          </a:xfrm>
          <a:prstGeom prst="bentConnector3">
            <a:avLst/>
          </a:prstGeom>
          <a:ln>
            <a:tailEnd type="arrow"/>
          </a:ln>
        </p:spPr>
        <p:style>
          <a:lnRef idx="1">
            <a:schemeClr val="accent2"/>
          </a:lnRef>
          <a:fillRef idx="0">
            <a:schemeClr val="accent2"/>
          </a:fillRef>
          <a:effectRef idx="0">
            <a:schemeClr val="accent2"/>
          </a:effectRef>
          <a:fontRef idx="minor">
            <a:schemeClr val="tx1"/>
          </a:fontRef>
        </p:style>
      </p:cxnSp>
      <p:sp>
        <p:nvSpPr>
          <p:cNvPr id="35" name="CasellaDiTesto 34"/>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2</a:t>
            </a:r>
            <a:endParaRPr lang="it-IT" sz="1800" dirty="0">
              <a:solidFill>
                <a:srgbClr val="FF0000"/>
              </a:solidFill>
            </a:endParaRPr>
          </a:p>
        </p:txBody>
      </p:sp>
      <p:sp>
        <p:nvSpPr>
          <p:cNvPr id="212" name="Rectangle 36"/>
          <p:cNvSpPr>
            <a:spLocks noChangeArrowheads="1"/>
          </p:cNvSpPr>
          <p:nvPr/>
        </p:nvSpPr>
        <p:spPr bwMode="auto">
          <a:xfrm>
            <a:off x="4198246" y="4048125"/>
            <a:ext cx="517770" cy="153888"/>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Calibri" pitchFamily="34" charset="0"/>
                <a:cs typeface="Arial" pitchFamily="34" charset="0"/>
              </a:rPr>
              <a:t>        74,5  </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CasellaDiTesto 38"/>
          <p:cNvSpPr txBox="1"/>
          <p:nvPr/>
        </p:nvSpPr>
        <p:spPr bwMode="auto">
          <a:xfrm>
            <a:off x="4788024" y="6093296"/>
            <a:ext cx="1800200" cy="523220"/>
          </a:xfrm>
          <a:prstGeom prst="rect">
            <a:avLst/>
          </a:prstGeom>
          <a:solidFill>
            <a:schemeClr val="accent3">
              <a:lumMod val="20000"/>
              <a:lumOff val="80000"/>
            </a:schemeClr>
          </a:solidFill>
          <a:ln>
            <a:solidFill>
              <a:schemeClr val="accent1"/>
            </a:solidFill>
          </a:ln>
          <a:extLst/>
        </p:spPr>
        <p:txBody>
          <a:bodyPr wrap="square" rtlCol="0" anchor="ctr">
            <a:spAutoFit/>
          </a:bodyPr>
          <a:lstStyle/>
          <a:p>
            <a:pPr algn="ctr" eaLnBrk="1" hangingPunct="1">
              <a:spcBef>
                <a:spcPct val="50000"/>
              </a:spcBef>
            </a:pPr>
            <a:r>
              <a:rPr lang="it-IT" sz="1400" b="1" dirty="0" smtClean="0">
                <a:solidFill>
                  <a:srgbClr val="262626"/>
                </a:solidFill>
              </a:rPr>
              <a:t>NON HA RILEVANZA</a:t>
            </a:r>
            <a:endParaRPr lang="it-IT" sz="1400" b="1" dirty="0">
              <a:solidFill>
                <a:srgbClr val="262626"/>
              </a:solidFill>
            </a:endParaRPr>
          </a:p>
        </p:txBody>
      </p:sp>
      <p:cxnSp>
        <p:nvCxnSpPr>
          <p:cNvPr id="6" name="Connettore 2 5"/>
          <p:cNvCxnSpPr/>
          <p:nvPr/>
        </p:nvCxnSpPr>
        <p:spPr>
          <a:xfrm>
            <a:off x="5292080" y="5619224"/>
            <a:ext cx="0" cy="4740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155623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35</a:t>
            </a:fld>
            <a:endParaRPr lang="it-IT" dirty="0"/>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08236" y="1052736"/>
            <a:ext cx="7890272" cy="4248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6" name="Gruppo 5"/>
          <p:cNvGrpSpPr/>
          <p:nvPr/>
        </p:nvGrpSpPr>
        <p:grpSpPr>
          <a:xfrm>
            <a:off x="5292080" y="5877271"/>
            <a:ext cx="1800200" cy="792089"/>
            <a:chOff x="899592" y="5085184"/>
            <a:chExt cx="1800200" cy="1008112"/>
          </a:xfrm>
        </p:grpSpPr>
        <p:cxnSp>
          <p:nvCxnSpPr>
            <p:cNvPr id="7" name="Connettore 1 6"/>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Connettore 1 7"/>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 name="Gruppo 8"/>
          <p:cNvGrpSpPr/>
          <p:nvPr/>
        </p:nvGrpSpPr>
        <p:grpSpPr>
          <a:xfrm>
            <a:off x="1187624" y="5877272"/>
            <a:ext cx="1800200" cy="792088"/>
            <a:chOff x="899592" y="5085184"/>
            <a:chExt cx="1800200" cy="1008112"/>
          </a:xfrm>
        </p:grpSpPr>
        <p:cxnSp>
          <p:nvCxnSpPr>
            <p:cNvPr id="10" name="Connettore 1 9"/>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nettore 1 10"/>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uppo 11"/>
          <p:cNvGrpSpPr/>
          <p:nvPr/>
        </p:nvGrpSpPr>
        <p:grpSpPr>
          <a:xfrm>
            <a:off x="3203848" y="5877271"/>
            <a:ext cx="1800200" cy="792089"/>
            <a:chOff x="899592" y="5085184"/>
            <a:chExt cx="1800200" cy="1008112"/>
          </a:xfrm>
        </p:grpSpPr>
        <p:cxnSp>
          <p:nvCxnSpPr>
            <p:cNvPr id="13" name="Connettore 1 12"/>
            <p:cNvCxnSpPr/>
            <p:nvPr/>
          </p:nvCxnSpPr>
          <p:spPr>
            <a:xfrm>
              <a:off x="899592" y="5085184"/>
              <a:ext cx="1800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Connettore 1 13"/>
            <p:cNvCxnSpPr/>
            <p:nvPr/>
          </p:nvCxnSpPr>
          <p:spPr>
            <a:xfrm>
              <a:off x="1799692" y="5085184"/>
              <a:ext cx="0" cy="1008112"/>
            </a:xfrm>
            <a:prstGeom prst="line">
              <a:avLst/>
            </a:prstGeom>
          </p:spPr>
          <p:style>
            <a:lnRef idx="2">
              <a:schemeClr val="accent1"/>
            </a:lnRef>
            <a:fillRef idx="0">
              <a:schemeClr val="accent1"/>
            </a:fillRef>
            <a:effectRef idx="1">
              <a:schemeClr val="accent1"/>
            </a:effectRef>
            <a:fontRef idx="minor">
              <a:schemeClr val="tx1"/>
            </a:fontRef>
          </p:style>
        </p:cxnSp>
      </p:grpSp>
      <p:sp>
        <p:nvSpPr>
          <p:cNvPr id="15" name="CasellaDiTesto 14"/>
          <p:cNvSpPr txBox="1"/>
          <p:nvPr/>
        </p:nvSpPr>
        <p:spPr bwMode="auto">
          <a:xfrm>
            <a:off x="3131840" y="5373215"/>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tassato</a:t>
            </a:r>
          </a:p>
        </p:txBody>
      </p:sp>
      <p:sp>
        <p:nvSpPr>
          <p:cNvPr id="16" name="CasellaDiTesto 15"/>
          <p:cNvSpPr txBox="1"/>
          <p:nvPr/>
        </p:nvSpPr>
        <p:spPr bwMode="auto">
          <a:xfrm>
            <a:off x="3923928" y="6093295"/>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FF0000"/>
                </a:solidFill>
              </a:rPr>
              <a:t>105,21</a:t>
            </a:r>
            <a:endParaRPr lang="it-IT" sz="1400" b="1" dirty="0">
              <a:solidFill>
                <a:srgbClr val="FF0000"/>
              </a:solidFill>
            </a:endParaRPr>
          </a:p>
        </p:txBody>
      </p:sp>
      <p:sp>
        <p:nvSpPr>
          <p:cNvPr id="17" name="CasellaDiTesto 16"/>
          <p:cNvSpPr txBox="1"/>
          <p:nvPr/>
        </p:nvSpPr>
        <p:spPr bwMode="auto">
          <a:xfrm>
            <a:off x="3203848" y="6093295"/>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endParaRPr lang="it-IT" sz="1400" b="1" dirty="0">
              <a:solidFill>
                <a:srgbClr val="FF0000"/>
              </a:solidFill>
            </a:endParaRPr>
          </a:p>
        </p:txBody>
      </p:sp>
      <p:sp>
        <p:nvSpPr>
          <p:cNvPr id="18" name="CasellaDiTesto 17"/>
          <p:cNvSpPr txBox="1"/>
          <p:nvPr/>
        </p:nvSpPr>
        <p:spPr bwMode="auto">
          <a:xfrm>
            <a:off x="971600" y="5373216"/>
            <a:ext cx="21602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i="1" dirty="0" smtClean="0">
                <a:solidFill>
                  <a:srgbClr val="262626"/>
                </a:solidFill>
              </a:rPr>
              <a:t>Fondo svalutazione dedotto</a:t>
            </a:r>
            <a:endParaRPr lang="it-IT" sz="1400" b="1" i="1" dirty="0">
              <a:solidFill>
                <a:srgbClr val="262626"/>
              </a:solidFill>
            </a:endParaRPr>
          </a:p>
        </p:txBody>
      </p:sp>
      <p:sp>
        <p:nvSpPr>
          <p:cNvPr id="19" name="CasellaDiTesto 18"/>
          <p:cNvSpPr txBox="1"/>
          <p:nvPr/>
        </p:nvSpPr>
        <p:spPr bwMode="auto">
          <a:xfrm>
            <a:off x="1835696" y="6145558"/>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dirty="0" smtClean="0">
                <a:solidFill>
                  <a:srgbClr val="262626"/>
                </a:solidFill>
              </a:rPr>
              <a:t>30</a:t>
            </a:r>
            <a:endParaRPr lang="it-IT" sz="1400" dirty="0">
              <a:solidFill>
                <a:srgbClr val="262626"/>
              </a:solidFill>
            </a:endParaRPr>
          </a:p>
        </p:txBody>
      </p:sp>
      <p:sp>
        <p:nvSpPr>
          <p:cNvPr id="20" name="CasellaDiTesto 19"/>
          <p:cNvSpPr txBox="1"/>
          <p:nvPr/>
        </p:nvSpPr>
        <p:spPr bwMode="auto">
          <a:xfrm>
            <a:off x="1022092" y="6100755"/>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endParaRPr lang="it-IT" dirty="0"/>
          </a:p>
        </p:txBody>
      </p:sp>
      <p:sp>
        <p:nvSpPr>
          <p:cNvPr id="21" name="CasellaDiTesto 20"/>
          <p:cNvSpPr txBox="1"/>
          <p:nvPr/>
        </p:nvSpPr>
        <p:spPr bwMode="auto">
          <a:xfrm>
            <a:off x="5076056" y="5384694"/>
            <a:ext cx="208823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i="1">
                <a:solidFill>
                  <a:srgbClr val="262626"/>
                </a:solidFill>
              </a:defRPr>
            </a:lvl1pPr>
          </a:lstStyle>
          <a:p>
            <a:r>
              <a:rPr lang="it-IT" dirty="0"/>
              <a:t>Fondo svalutazione art. 101 co 5</a:t>
            </a:r>
          </a:p>
        </p:txBody>
      </p:sp>
      <p:sp>
        <p:nvSpPr>
          <p:cNvPr id="22" name="CasellaDiTesto 21"/>
          <p:cNvSpPr txBox="1"/>
          <p:nvPr/>
        </p:nvSpPr>
        <p:spPr bwMode="auto">
          <a:xfrm>
            <a:off x="5940152" y="5907915"/>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400" b="1" dirty="0" smtClean="0">
                <a:solidFill>
                  <a:srgbClr val="262626"/>
                </a:solidFill>
              </a:rPr>
              <a:t>300</a:t>
            </a:r>
            <a:endParaRPr lang="it-IT" sz="1400" b="1" dirty="0">
              <a:solidFill>
                <a:srgbClr val="262626"/>
              </a:solidFill>
            </a:endParaRPr>
          </a:p>
        </p:txBody>
      </p:sp>
      <p:sp>
        <p:nvSpPr>
          <p:cNvPr id="23" name="CasellaDiTesto 22"/>
          <p:cNvSpPr txBox="1"/>
          <p:nvPr/>
        </p:nvSpPr>
        <p:spPr bwMode="auto">
          <a:xfrm>
            <a:off x="5940152" y="612393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t>100</a:t>
            </a:r>
            <a:endParaRPr lang="it-IT" dirty="0"/>
          </a:p>
        </p:txBody>
      </p:sp>
      <p:sp>
        <p:nvSpPr>
          <p:cNvPr id="24" name="CasellaDiTesto 23"/>
          <p:cNvSpPr txBox="1"/>
          <p:nvPr/>
        </p:nvSpPr>
        <p:spPr bwMode="auto">
          <a:xfrm>
            <a:off x="5931514" y="6350772"/>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solidFill>
                  <a:schemeClr val="tx1"/>
                </a:solidFill>
              </a:rPr>
              <a:t>400</a:t>
            </a:r>
            <a:endParaRPr lang="it-IT" dirty="0">
              <a:solidFill>
                <a:schemeClr val="tx1"/>
              </a:solidFill>
            </a:endParaRPr>
          </a:p>
        </p:txBody>
      </p:sp>
      <p:cxnSp>
        <p:nvCxnSpPr>
          <p:cNvPr id="25" name="Connettore 2 24"/>
          <p:cNvCxnSpPr/>
          <p:nvPr/>
        </p:nvCxnSpPr>
        <p:spPr>
          <a:xfrm>
            <a:off x="2771800" y="6254643"/>
            <a:ext cx="1440160" cy="0"/>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26" name="Connettore 2 25"/>
          <p:cNvCxnSpPr>
            <a:endCxn id="23" idx="1"/>
          </p:cNvCxnSpPr>
          <p:nvPr/>
        </p:nvCxnSpPr>
        <p:spPr>
          <a:xfrm flipV="1">
            <a:off x="4940678" y="6277828"/>
            <a:ext cx="999474" cy="2656"/>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27" name="Connettore 2 26"/>
          <p:cNvCxnSpPr/>
          <p:nvPr/>
        </p:nvCxnSpPr>
        <p:spPr>
          <a:xfrm>
            <a:off x="6884894" y="6270611"/>
            <a:ext cx="567426" cy="2705"/>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sp>
        <p:nvSpPr>
          <p:cNvPr id="28" name="CasellaDiTesto 27"/>
          <p:cNvSpPr txBox="1"/>
          <p:nvPr/>
        </p:nvSpPr>
        <p:spPr bwMode="auto">
          <a:xfrm>
            <a:off x="7308304" y="6123939"/>
            <a:ext cx="122413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defPPr>
              <a:defRPr lang="it-IT"/>
            </a:defPPr>
            <a:lvl1pPr algn="ctr" eaLnBrk="1" hangingPunct="1">
              <a:spcBef>
                <a:spcPct val="50000"/>
              </a:spcBef>
              <a:defRPr sz="1400" b="1">
                <a:solidFill>
                  <a:srgbClr val="FF0000"/>
                </a:solidFill>
              </a:defRPr>
            </a:lvl1pPr>
          </a:lstStyle>
          <a:p>
            <a:r>
              <a:rPr lang="it-IT" dirty="0" smtClean="0"/>
              <a:t>235,21</a:t>
            </a:r>
            <a:endParaRPr lang="it-IT" dirty="0"/>
          </a:p>
        </p:txBody>
      </p:sp>
      <p:cxnSp>
        <p:nvCxnSpPr>
          <p:cNvPr id="29" name="Connettore 1 28"/>
          <p:cNvCxnSpPr/>
          <p:nvPr/>
        </p:nvCxnSpPr>
        <p:spPr>
          <a:xfrm>
            <a:off x="6267918" y="6393804"/>
            <a:ext cx="576064"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CasellaDiTesto 29"/>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2</a:t>
            </a:r>
            <a:endParaRPr lang="it-IT" sz="1800" dirty="0">
              <a:solidFill>
                <a:srgbClr val="FF0000"/>
              </a:solidFill>
            </a:endParaRPr>
          </a:p>
        </p:txBody>
      </p: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36</a:t>
            </a:fld>
            <a:endParaRPr lang="it-IT"/>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29697"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8713" y="3678742"/>
            <a:ext cx="5688633" cy="1405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96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8713" y="1649142"/>
            <a:ext cx="5688633" cy="9850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Freccia in giù 5"/>
          <p:cNvSpPr/>
          <p:nvPr/>
        </p:nvSpPr>
        <p:spPr>
          <a:xfrm>
            <a:off x="2987824" y="2852936"/>
            <a:ext cx="504056" cy="5040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CasellaDiTesto 7"/>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2</a:t>
            </a:r>
            <a:endParaRPr lang="it-IT" sz="1800" dirty="0">
              <a:solidFill>
                <a:srgbClr val="FF0000"/>
              </a:solidFill>
            </a:endParaRPr>
          </a:p>
        </p:txBody>
      </p:sp>
      <p:sp>
        <p:nvSpPr>
          <p:cNvPr id="9" name="Rectangle 36"/>
          <p:cNvSpPr>
            <a:spLocks noChangeArrowheads="1"/>
          </p:cNvSpPr>
          <p:nvPr/>
        </p:nvSpPr>
        <p:spPr bwMode="auto">
          <a:xfrm>
            <a:off x="5053437" y="3697287"/>
            <a:ext cx="1030731" cy="307777"/>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2000" b="0" i="0" u="none" strike="noStrike" cap="none" normalizeH="0" baseline="0" dirty="0" smtClean="0">
                <a:ln>
                  <a:noFill/>
                </a:ln>
                <a:solidFill>
                  <a:srgbClr val="000000"/>
                </a:solidFill>
                <a:effectLst/>
                <a:latin typeface="Calibri" pitchFamily="34" charset="0"/>
                <a:cs typeface="Arial" pitchFamily="34" charset="0"/>
              </a:rPr>
              <a:t>       74,5   </a:t>
            </a:r>
            <a:endParaRPr kumimoji="0" lang="it-IT" altLang="it-IT"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6"/>
          <p:cNvSpPr>
            <a:spLocks noChangeArrowheads="1"/>
          </p:cNvSpPr>
          <p:nvPr/>
        </p:nvSpPr>
        <p:spPr bwMode="auto">
          <a:xfrm>
            <a:off x="5004048" y="4725144"/>
            <a:ext cx="1160574" cy="307777"/>
          </a:xfrm>
          <a:prstGeom prst="rect">
            <a:avLst/>
          </a:prstGeom>
          <a:solidFill>
            <a:schemeClr val="bg1"/>
          </a:solidFill>
          <a:ln>
            <a:noFill/>
          </a:ln>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2000" b="0" i="0" u="none" strike="noStrike" cap="none" normalizeH="0" baseline="0" dirty="0" smtClean="0">
                <a:ln>
                  <a:noFill/>
                </a:ln>
                <a:solidFill>
                  <a:srgbClr val="000000"/>
                </a:solidFill>
                <a:effectLst/>
                <a:latin typeface="Calibri" pitchFamily="34" charset="0"/>
                <a:cs typeface="Arial" pitchFamily="34" charset="0"/>
              </a:rPr>
              <a:t>       30,71   </a:t>
            </a:r>
            <a:endParaRPr kumimoji="0" lang="it-IT" altLang="it-IT"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Freccia a destra 10"/>
          <p:cNvSpPr/>
          <p:nvPr/>
        </p:nvSpPr>
        <p:spPr>
          <a:xfrm>
            <a:off x="6228184" y="4149080"/>
            <a:ext cx="360040" cy="25202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CasellaDiTesto 11"/>
          <p:cNvSpPr txBox="1"/>
          <p:nvPr/>
        </p:nvSpPr>
        <p:spPr bwMode="auto">
          <a:xfrm>
            <a:off x="6588224" y="4149080"/>
            <a:ext cx="1656184" cy="36933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sz="1800" dirty="0" smtClean="0">
                <a:solidFill>
                  <a:srgbClr val="262626"/>
                </a:solidFill>
              </a:rPr>
              <a:t>105,21</a:t>
            </a:r>
            <a:endParaRPr lang="it-IT" sz="1800" dirty="0">
              <a:solidFill>
                <a:srgbClr val="262626"/>
              </a:solidFill>
            </a:endParaRPr>
          </a:p>
        </p:txBody>
      </p:sp>
      <p:sp>
        <p:nvSpPr>
          <p:cNvPr id="13" name="CasellaDiTesto 12"/>
          <p:cNvSpPr txBox="1"/>
          <p:nvPr/>
        </p:nvSpPr>
        <p:spPr bwMode="auto">
          <a:xfrm>
            <a:off x="6588224" y="3645024"/>
            <a:ext cx="1656184" cy="36933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wrap="square" rtlCol="0" anchor="ctr">
            <a:spAutoFit/>
          </a:bodyPr>
          <a:lstStyle/>
          <a:p>
            <a:pPr algn="ctr" eaLnBrk="1" hangingPunct="1">
              <a:spcBef>
                <a:spcPct val="50000"/>
              </a:spcBef>
            </a:pPr>
            <a:r>
              <a:rPr lang="it-IT" dirty="0" smtClean="0">
                <a:solidFill>
                  <a:srgbClr val="262626"/>
                </a:solidFill>
              </a:rPr>
              <a:t>74,5</a:t>
            </a:r>
            <a:endParaRPr lang="it-IT" sz="1800" b="1" dirty="0">
              <a:solidFill>
                <a:srgbClr val="FF0000"/>
              </a:solidFill>
            </a:endParaRPr>
          </a:p>
        </p:txBody>
      </p:sp>
      <p:sp>
        <p:nvSpPr>
          <p:cNvPr id="14" name="Freccia a destra 13"/>
          <p:cNvSpPr/>
          <p:nvPr/>
        </p:nvSpPr>
        <p:spPr>
          <a:xfrm>
            <a:off x="6228184" y="3726324"/>
            <a:ext cx="360040" cy="25202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5" name="Connettore 2 14"/>
          <p:cNvCxnSpPr>
            <a:endCxn id="16" idx="1"/>
          </p:cNvCxnSpPr>
          <p:nvPr/>
        </p:nvCxnSpPr>
        <p:spPr>
          <a:xfrm flipV="1">
            <a:off x="6804248" y="3032084"/>
            <a:ext cx="342038" cy="6129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CasellaDiTesto 15"/>
          <p:cNvSpPr txBox="1"/>
          <p:nvPr/>
        </p:nvSpPr>
        <p:spPr bwMode="auto">
          <a:xfrm>
            <a:off x="7146286" y="2770474"/>
            <a:ext cx="1800200" cy="523220"/>
          </a:xfrm>
          <a:prstGeom prst="rect">
            <a:avLst/>
          </a:prstGeom>
          <a:solidFill>
            <a:schemeClr val="accent3">
              <a:lumMod val="20000"/>
              <a:lumOff val="80000"/>
            </a:schemeClr>
          </a:solidFill>
          <a:ln>
            <a:solidFill>
              <a:schemeClr val="accent1"/>
            </a:solidFill>
          </a:ln>
          <a:extLst/>
        </p:spPr>
        <p:txBody>
          <a:bodyPr wrap="square" rtlCol="0" anchor="ctr">
            <a:spAutoFit/>
          </a:bodyPr>
          <a:lstStyle/>
          <a:p>
            <a:pPr algn="ctr" eaLnBrk="1" hangingPunct="1">
              <a:spcBef>
                <a:spcPct val="50000"/>
              </a:spcBef>
            </a:pPr>
            <a:r>
              <a:rPr lang="it-IT" sz="1400" b="1" dirty="0" smtClean="0">
                <a:solidFill>
                  <a:srgbClr val="262626"/>
                </a:solidFill>
              </a:rPr>
              <a:t>DA FONDO TASSATO</a:t>
            </a:r>
            <a:endParaRPr lang="it-IT" sz="1400" b="1" dirty="0">
              <a:solidFill>
                <a:srgbClr val="262626"/>
              </a:solidFill>
            </a:endParaRPr>
          </a:p>
        </p:txBody>
      </p:sp>
      <p:sp>
        <p:nvSpPr>
          <p:cNvPr id="17" name="Freccia in giù 16"/>
          <p:cNvSpPr/>
          <p:nvPr/>
        </p:nvSpPr>
        <p:spPr>
          <a:xfrm flipV="1">
            <a:off x="8366908" y="4158372"/>
            <a:ext cx="216024" cy="324036"/>
          </a:xfrm>
          <a:prstGeom prst="down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Freccia in giù 17"/>
          <p:cNvSpPr/>
          <p:nvPr/>
        </p:nvSpPr>
        <p:spPr>
          <a:xfrm rot="10800000" flipV="1">
            <a:off x="8345551" y="3652410"/>
            <a:ext cx="216024" cy="361946"/>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9" name="Connettore 2 18"/>
          <p:cNvCxnSpPr/>
          <p:nvPr/>
        </p:nvCxnSpPr>
        <p:spPr>
          <a:xfrm flipV="1">
            <a:off x="8244408" y="3401416"/>
            <a:ext cx="101143" cy="756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37</a:t>
            </a:fld>
            <a:endParaRPr lang="it-IT"/>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6731" y="1412776"/>
            <a:ext cx="8687569" cy="46285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86025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38</a:t>
            </a:fld>
            <a:endParaRPr lang="it-IT"/>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4354" y="1916832"/>
            <a:ext cx="8367713" cy="3286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5" name="CasellaDiTesto 4"/>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1</a:t>
            </a:r>
            <a:endParaRPr lang="it-IT" sz="1800" dirty="0">
              <a:solidFill>
                <a:srgbClr val="FF0000"/>
              </a:solidFill>
            </a:endParaRPr>
          </a:p>
        </p:txBody>
      </p:sp>
      <p:sp>
        <p:nvSpPr>
          <p:cNvPr id="6"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spTree>
    <p:extLst>
      <p:ext uri="{BB962C8B-B14F-4D97-AF65-F5344CB8AC3E}">
        <p14:creationId xmlns:p14="http://schemas.microsoft.com/office/powerpoint/2010/main" xmlns="" val="10078750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39</a:t>
            </a:fld>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7544" y="1868612"/>
            <a:ext cx="7759173" cy="3576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UTILIZZO FONDI: ESEMPIO</a:t>
            </a:r>
            <a:endParaRPr lang="it-IT" dirty="0"/>
          </a:p>
        </p:txBody>
      </p:sp>
      <p:sp>
        <p:nvSpPr>
          <p:cNvPr id="5"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6" name="CasellaDiTesto 5"/>
          <p:cNvSpPr txBox="1"/>
          <p:nvPr/>
        </p:nvSpPr>
        <p:spPr bwMode="auto">
          <a:xfrm>
            <a:off x="7060604" y="692696"/>
            <a:ext cx="1759868" cy="369332"/>
          </a:xfrm>
          <a:prstGeom prst="rect">
            <a:avLst/>
          </a:prstGeom>
          <a:solidFill>
            <a:srgbClr val="FFFF00"/>
          </a:solidFill>
          <a:ln>
            <a:noFill/>
          </a:ln>
          <a:extLst/>
        </p:spPr>
        <p:txBody>
          <a:bodyPr wrap="square" rtlCol="0" anchor="ctr">
            <a:spAutoFit/>
          </a:bodyPr>
          <a:lstStyle/>
          <a:p>
            <a:pPr algn="ctr" eaLnBrk="1" hangingPunct="1">
              <a:spcBef>
                <a:spcPct val="50000"/>
              </a:spcBef>
            </a:pPr>
            <a:r>
              <a:rPr lang="it-IT" sz="1800" dirty="0" smtClean="0">
                <a:solidFill>
                  <a:srgbClr val="FF0000"/>
                </a:solidFill>
              </a:rPr>
              <a:t>Metodo 2</a:t>
            </a:r>
            <a:endParaRPr lang="it-IT" sz="1800" dirty="0">
              <a:solidFill>
                <a:srgbClr val="FF0000"/>
              </a:solidFill>
            </a:endParaRPr>
          </a:p>
        </p:txBody>
      </p:sp>
    </p:spTree>
    <p:extLst>
      <p:ext uri="{BB962C8B-B14F-4D97-AF65-F5344CB8AC3E}">
        <p14:creationId xmlns:p14="http://schemas.microsoft.com/office/powerpoint/2010/main" xmlns="" val="3773129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 name="Titolo 1"/>
          <p:cNvSpPr>
            <a:spLocks noGrp="1"/>
          </p:cNvSpPr>
          <p:nvPr>
            <p:ph type="title"/>
          </p:nvPr>
        </p:nvSpPr>
        <p:spPr>
          <a:xfrm>
            <a:off x="457200" y="485800"/>
            <a:ext cx="8229600" cy="566936"/>
          </a:xfrm>
        </p:spPr>
        <p:txBody>
          <a:bodyPr/>
          <a:lstStyle/>
          <a:p>
            <a:pPr>
              <a:spcBef>
                <a:spcPct val="50000"/>
              </a:spcBef>
            </a:pPr>
            <a:r>
              <a:rPr lang="it-IT" dirty="0">
                <a:solidFill>
                  <a:srgbClr val="364D47"/>
                </a:solidFill>
                <a:latin typeface="Arial" charset="0"/>
              </a:rPr>
              <a:t>Valutazione civilistica</a:t>
            </a:r>
          </a:p>
        </p:txBody>
      </p:sp>
      <p:sp>
        <p:nvSpPr>
          <p:cNvPr id="4" name="Segnaposto contenuto 3"/>
          <p:cNvSpPr>
            <a:spLocks noGrp="1"/>
          </p:cNvSpPr>
          <p:nvPr>
            <p:ph idx="1"/>
          </p:nvPr>
        </p:nvSpPr>
        <p:spPr>
          <a:xfrm>
            <a:off x="3707904" y="2813248"/>
            <a:ext cx="5203304" cy="4648200"/>
          </a:xfrm>
        </p:spPr>
        <p:txBody>
          <a:bodyPr/>
          <a:lstStyle/>
          <a:p>
            <a:pPr marL="0" indent="0">
              <a:spcBef>
                <a:spcPts val="0"/>
              </a:spcBef>
              <a:spcAft>
                <a:spcPts val="0"/>
              </a:spcAft>
              <a:buNone/>
            </a:pPr>
            <a:endParaRPr lang="it-IT" sz="1800" dirty="0" smtClean="0">
              <a:latin typeface="+mj-lt"/>
            </a:endParaRPr>
          </a:p>
          <a:p>
            <a:pPr marL="0" indent="0">
              <a:spcBef>
                <a:spcPts val="0"/>
              </a:spcBef>
              <a:spcAft>
                <a:spcPts val="0"/>
              </a:spcAft>
              <a:buNone/>
            </a:pPr>
            <a:endParaRPr lang="it-IT" sz="1800" dirty="0" smtClean="0">
              <a:latin typeface="+mj-lt"/>
            </a:endParaRPr>
          </a:p>
          <a:p>
            <a:pPr marL="0" indent="0" algn="l">
              <a:spcBef>
                <a:spcPts val="0"/>
              </a:spcBef>
              <a:spcAft>
                <a:spcPts val="0"/>
              </a:spcAft>
              <a:buNone/>
            </a:pPr>
            <a:r>
              <a:rPr lang="it-IT" sz="1800" dirty="0" smtClean="0">
                <a:latin typeface="+mj-lt"/>
              </a:rPr>
              <a:t>Il valore nominale deve essere rettificato per tenere conto di:</a:t>
            </a:r>
          </a:p>
          <a:p>
            <a:pPr algn="l">
              <a:spcBef>
                <a:spcPts val="0"/>
              </a:spcBef>
              <a:spcAft>
                <a:spcPts val="0"/>
              </a:spcAft>
            </a:pPr>
            <a:r>
              <a:rPr lang="it-IT" sz="1800" dirty="0" smtClean="0">
                <a:latin typeface="+mj-lt"/>
              </a:rPr>
              <a:t>perdite per inesigibilità</a:t>
            </a:r>
          </a:p>
          <a:p>
            <a:pPr algn="l">
              <a:spcBef>
                <a:spcPts val="0"/>
              </a:spcBef>
              <a:spcAft>
                <a:spcPts val="0"/>
              </a:spcAft>
            </a:pPr>
            <a:r>
              <a:rPr lang="it-IT" sz="1800" dirty="0" smtClean="0">
                <a:latin typeface="+mj-lt"/>
              </a:rPr>
              <a:t>resi e rettifiche di fatturazione</a:t>
            </a:r>
          </a:p>
          <a:p>
            <a:pPr algn="l">
              <a:spcBef>
                <a:spcPts val="0"/>
              </a:spcBef>
              <a:spcAft>
                <a:spcPts val="0"/>
              </a:spcAft>
            </a:pPr>
            <a:r>
              <a:rPr lang="it-IT" sz="1800" dirty="0" smtClean="0">
                <a:latin typeface="+mj-lt"/>
              </a:rPr>
              <a:t>sconti ed abbuoni</a:t>
            </a:r>
          </a:p>
          <a:p>
            <a:pPr algn="l">
              <a:spcBef>
                <a:spcPts val="0"/>
              </a:spcBef>
              <a:spcAft>
                <a:spcPts val="0"/>
              </a:spcAft>
            </a:pPr>
            <a:r>
              <a:rPr lang="it-IT" sz="1800" dirty="0" smtClean="0">
                <a:latin typeface="+mj-lt"/>
              </a:rPr>
              <a:t>interessi non maturati</a:t>
            </a:r>
          </a:p>
          <a:p>
            <a:pPr algn="l">
              <a:spcBef>
                <a:spcPts val="0"/>
              </a:spcBef>
              <a:spcAft>
                <a:spcPts val="0"/>
              </a:spcAft>
            </a:pPr>
            <a:r>
              <a:rPr lang="it-IT" sz="1800" dirty="0" smtClean="0">
                <a:latin typeface="+mj-lt"/>
              </a:rPr>
              <a:t>altre cause di non realizzo</a:t>
            </a:r>
          </a:p>
          <a:p>
            <a:pPr>
              <a:spcBef>
                <a:spcPts val="0"/>
              </a:spcBef>
              <a:spcAft>
                <a:spcPts val="0"/>
              </a:spcAft>
            </a:pPr>
            <a:endParaRPr lang="it-IT" sz="1800" dirty="0">
              <a:latin typeface="+mj-lt"/>
            </a:endParaRP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4</a:t>
            </a:fld>
            <a:endParaRPr lang="it-IT" sz="1000" dirty="0">
              <a:latin typeface="Arial" pitchFamily="34" charset="0"/>
              <a:cs typeface="Arial" pitchFamily="34" charset="0"/>
            </a:endParaRPr>
          </a:p>
        </p:txBody>
      </p:sp>
      <p:sp>
        <p:nvSpPr>
          <p:cNvPr id="5" name="Rettangolo 4"/>
          <p:cNvSpPr/>
          <p:nvPr/>
        </p:nvSpPr>
        <p:spPr>
          <a:xfrm>
            <a:off x="683568" y="1700808"/>
            <a:ext cx="2643206" cy="1000132"/>
          </a:xfrm>
          <a:prstGeom prst="rect">
            <a:avLst/>
          </a:prstGeom>
          <a:solidFill>
            <a:sysClr val="window" lastClr="FFFFFF"/>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Valore di Iscrizione</a:t>
            </a:r>
            <a:endParaRPr kumimoji="0" lang="it-IT" i="0" u="none" strike="noStrike" kern="0" cap="none" spc="0" normalizeH="0" baseline="0" noProof="0" dirty="0">
              <a:ln>
                <a:noFill/>
              </a:ln>
              <a:solidFill>
                <a:sysClr val="windowText" lastClr="000000"/>
              </a:solidFill>
              <a:effectLst/>
              <a:uLnTx/>
              <a:uFillTx/>
              <a:latin typeface="+mj-lt"/>
              <a:ea typeface="+mn-ea"/>
              <a:cs typeface="+mn-cs"/>
            </a:endParaRPr>
          </a:p>
        </p:txBody>
      </p:sp>
      <p:sp>
        <p:nvSpPr>
          <p:cNvPr id="6" name="Freccia in giù 5"/>
          <p:cNvSpPr/>
          <p:nvPr/>
        </p:nvSpPr>
        <p:spPr>
          <a:xfrm rot="16200000">
            <a:off x="3734788" y="2006651"/>
            <a:ext cx="432048" cy="360040"/>
          </a:xfrm>
          <a:prstGeom prst="downArrow">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b="0" i="0" u="none" strike="noStrike" kern="0" cap="none" spc="0" normalizeH="0" baseline="0" noProof="0" dirty="0">
              <a:ln>
                <a:noFill/>
              </a:ln>
              <a:solidFill>
                <a:sysClr val="windowText" lastClr="000000"/>
              </a:solidFill>
              <a:effectLst/>
              <a:uLnTx/>
              <a:uFillTx/>
              <a:latin typeface="+mj-lt"/>
              <a:ea typeface="+mn-ea"/>
              <a:cs typeface="+mn-cs"/>
            </a:endParaRPr>
          </a:p>
        </p:txBody>
      </p:sp>
      <p:sp>
        <p:nvSpPr>
          <p:cNvPr id="8" name="Rettangolo 7"/>
          <p:cNvSpPr/>
          <p:nvPr/>
        </p:nvSpPr>
        <p:spPr>
          <a:xfrm>
            <a:off x="4342296" y="1724084"/>
            <a:ext cx="2647196" cy="92869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b="1" i="0" u="none" strike="noStrike" kern="0" cap="none" spc="0" normalizeH="0" baseline="0" noProof="0" dirty="0" smtClean="0">
                <a:ln>
                  <a:noFill/>
                </a:ln>
                <a:solidFill>
                  <a:sysClr val="windowText" lastClr="000000"/>
                </a:solidFill>
                <a:effectLst/>
                <a:uLnTx/>
                <a:uFillTx/>
                <a:latin typeface="+mj-lt"/>
                <a:ea typeface="+mn-ea"/>
                <a:cs typeface="+mn-cs"/>
              </a:rPr>
              <a:t>Presumibile valore di realizzo</a:t>
            </a:r>
            <a:endParaRPr kumimoji="0" lang="it-IT" b="1" i="0" u="none" strike="noStrike" kern="0" cap="none" spc="0" normalizeH="0" baseline="0" noProof="0" dirty="0">
              <a:ln>
                <a:noFill/>
              </a:ln>
              <a:solidFill>
                <a:srgbClr val="FF0000"/>
              </a:solidFill>
              <a:effectLst/>
              <a:uLnTx/>
              <a:uFillTx/>
              <a:latin typeface="+mj-lt"/>
              <a:ea typeface="+mn-ea"/>
              <a:cs typeface="+mn-cs"/>
            </a:endParaRPr>
          </a:p>
        </p:txBody>
      </p:sp>
      <p:sp>
        <p:nvSpPr>
          <p:cNvPr id="9" name="Rettangolo 8"/>
          <p:cNvSpPr/>
          <p:nvPr/>
        </p:nvSpPr>
        <p:spPr>
          <a:xfrm>
            <a:off x="683568" y="3204996"/>
            <a:ext cx="2376264" cy="714380"/>
          </a:xfrm>
          <a:prstGeom prst="rect">
            <a:avLst/>
          </a:prstGeom>
          <a:solidFill>
            <a:sysClr val="window" lastClr="FFFFFF"/>
          </a:solidFill>
          <a:ln w="25400" cap="flat" cmpd="sng" algn="ctr">
            <a:solidFill>
              <a:srgbClr val="9BBB59"/>
            </a:solidFill>
            <a:prstDash val="solid"/>
          </a:ln>
          <a:effectLst/>
        </p:spPr>
        <p:txBody>
          <a:bodyPr rtlCol="0" anchor="ctr"/>
          <a:lstStyle/>
          <a:p>
            <a:pPr marL="0" marR="0" lvl="2"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Valore nominale</a:t>
            </a:r>
          </a:p>
        </p:txBody>
      </p:sp>
      <p:sp>
        <p:nvSpPr>
          <p:cNvPr id="10" name="Rettangolo 9"/>
          <p:cNvSpPr/>
          <p:nvPr/>
        </p:nvSpPr>
        <p:spPr>
          <a:xfrm>
            <a:off x="683568" y="4272053"/>
            <a:ext cx="2376264" cy="714380"/>
          </a:xfrm>
          <a:prstGeom prst="rect">
            <a:avLst/>
          </a:prstGeom>
          <a:solidFill>
            <a:sysClr val="window" lastClr="FFFFFF"/>
          </a:solidFill>
          <a:ln w="25400" cap="flat" cmpd="sng" algn="ctr">
            <a:solidFill>
              <a:srgbClr val="C0504D"/>
            </a:solidFill>
            <a:prstDash val="solid"/>
          </a:ln>
          <a:effectLst/>
        </p:spPr>
        <p:txBody>
          <a:bodyPr rtlCol="0" anchor="ctr"/>
          <a:lstStyle/>
          <a:p>
            <a:pPr marL="0" marR="0" lvl="2"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Fondo svalutazione crediti</a:t>
            </a:r>
          </a:p>
        </p:txBody>
      </p:sp>
      <p:sp>
        <p:nvSpPr>
          <p:cNvPr id="11" name="Meno 10"/>
          <p:cNvSpPr/>
          <p:nvPr/>
        </p:nvSpPr>
        <p:spPr>
          <a:xfrm>
            <a:off x="1547664" y="3997084"/>
            <a:ext cx="648072" cy="216024"/>
          </a:xfrm>
          <a:prstGeom prst="mathMinus">
            <a:avLst/>
          </a:prstGeom>
          <a:solidFill>
            <a:sysClr val="windowText" lastClr="000000"/>
          </a:solidFill>
          <a:ln w="25400" cap="flat" cmpd="sng" algn="ctr">
            <a:solidFill>
              <a:sysClr val="windowText" lastClr="000000">
                <a:shade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i="0" u="none" strike="noStrike" kern="0" cap="none" spc="0" normalizeH="0" baseline="0" noProof="0" smtClean="0">
              <a:ln>
                <a:noFill/>
              </a:ln>
              <a:solidFill>
                <a:sysClr val="window" lastClr="FFFFFF"/>
              </a:solidFill>
              <a:effectLst/>
              <a:uLnTx/>
              <a:uFillTx/>
              <a:latin typeface="+mj-lt"/>
              <a:ea typeface="+mn-ea"/>
              <a:cs typeface="+mn-cs"/>
            </a:endParaRPr>
          </a:p>
        </p:txBody>
      </p:sp>
      <p:sp>
        <p:nvSpPr>
          <p:cNvPr id="12" name="Uguale 11"/>
          <p:cNvSpPr/>
          <p:nvPr/>
        </p:nvSpPr>
        <p:spPr>
          <a:xfrm>
            <a:off x="1501782" y="5149212"/>
            <a:ext cx="720080" cy="288032"/>
          </a:xfrm>
          <a:prstGeom prst="mathEqual">
            <a:avLst/>
          </a:prstGeom>
          <a:solidFill>
            <a:sysClr val="windowText" lastClr="000000"/>
          </a:solidFill>
          <a:ln w="25400" cap="flat" cmpd="sng" algn="ctr">
            <a:solidFill>
              <a:sysClr val="windowText" lastClr="000000">
                <a:shade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i="0" u="none" strike="noStrike" kern="0" cap="none" spc="0" normalizeH="0" baseline="0" noProof="0" smtClean="0">
              <a:ln>
                <a:noFill/>
              </a:ln>
              <a:solidFill>
                <a:sysClr val="windowText" lastClr="000000"/>
              </a:solidFill>
              <a:effectLst/>
              <a:uLnTx/>
              <a:uFillTx/>
              <a:latin typeface="+mj-lt"/>
              <a:ea typeface="+mn-ea"/>
              <a:cs typeface="+mn-cs"/>
            </a:endParaRPr>
          </a:p>
        </p:txBody>
      </p:sp>
      <p:sp>
        <p:nvSpPr>
          <p:cNvPr id="13" name="Rettangolo 12"/>
          <p:cNvSpPr/>
          <p:nvPr/>
        </p:nvSpPr>
        <p:spPr>
          <a:xfrm>
            <a:off x="683568" y="5586960"/>
            <a:ext cx="2376264" cy="714380"/>
          </a:xfrm>
          <a:prstGeom prst="rect">
            <a:avLst/>
          </a:prstGeom>
          <a:solidFill>
            <a:sysClr val="window" lastClr="FFFFFF"/>
          </a:solidFill>
          <a:ln w="25400" cap="flat" cmpd="sng" algn="ctr">
            <a:solidFill>
              <a:srgbClr val="8064A2"/>
            </a:solidFill>
            <a:prstDash val="solid"/>
          </a:ln>
          <a:effectLst/>
        </p:spPr>
        <p:txBody>
          <a:bodyPr rtlCol="0" anchor="ctr"/>
          <a:lstStyle/>
          <a:p>
            <a:pPr marL="0" marR="0" lvl="2"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Valore di presumibile realizzo</a:t>
            </a:r>
          </a:p>
        </p:txBody>
      </p:sp>
      <p:sp>
        <p:nvSpPr>
          <p:cNvPr id="15"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3"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3" name="Rettangolo 2"/>
          <p:cNvSpPr/>
          <p:nvPr/>
        </p:nvSpPr>
        <p:spPr>
          <a:xfrm>
            <a:off x="847750" y="1988840"/>
            <a:ext cx="7448500" cy="1477328"/>
          </a:xfrm>
          <a:prstGeom prst="rect">
            <a:avLst/>
          </a:prstGeom>
          <a:ln>
            <a:solidFill>
              <a:schemeClr val="tx2"/>
            </a:solidFill>
          </a:ln>
        </p:spPr>
        <p:txBody>
          <a:bodyPr wrap="square">
            <a:spAutoFit/>
          </a:bodyPr>
          <a:lstStyle/>
          <a:p>
            <a:pPr algn="ctr">
              <a:lnSpc>
                <a:spcPct val="150000"/>
              </a:lnSpc>
            </a:pPr>
            <a:r>
              <a:rPr lang="it-IT" sz="2000" dirty="0"/>
              <a:t>Rappresentazione qualitativa o quantitativa non corretta di un dato di bilancio oppure di un’informazione fornita in nota integrativa </a:t>
            </a:r>
          </a:p>
        </p:txBody>
      </p:sp>
      <p:sp>
        <p:nvSpPr>
          <p:cNvPr id="14" name="CasellaDiTesto 3"/>
          <p:cNvSpPr txBox="1">
            <a:spLocks noChangeArrowheads="1"/>
          </p:cNvSpPr>
          <p:nvPr/>
        </p:nvSpPr>
        <p:spPr bwMode="auto">
          <a:xfrm>
            <a:off x="847749" y="4365104"/>
            <a:ext cx="7448501" cy="10156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dirty="0">
                <a:ea typeface="ＭＳ Ｐゴシック" charset="0"/>
              </a:rPr>
              <a:t>Applicazione impropria di un Principio contabile nonostante la disponibilità delle informazioni necessarie per un corretto trattamento</a:t>
            </a:r>
          </a:p>
        </p:txBody>
      </p:sp>
      <p:sp>
        <p:nvSpPr>
          <p:cNvPr id="15" name="Freccia in giù 14"/>
          <p:cNvSpPr/>
          <p:nvPr/>
        </p:nvSpPr>
        <p:spPr>
          <a:xfrm>
            <a:off x="4138042" y="3789040"/>
            <a:ext cx="361950"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40602883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CasellaDiTesto 4"/>
          <p:cNvSpPr txBox="1">
            <a:spLocks noChangeArrowheads="1"/>
          </p:cNvSpPr>
          <p:nvPr/>
        </p:nvSpPr>
        <p:spPr bwMode="auto">
          <a:xfrm>
            <a:off x="249238" y="2132856"/>
            <a:ext cx="8640762"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La correzione deve avvenire</a:t>
            </a:r>
          </a:p>
        </p:txBody>
      </p:sp>
      <p:sp>
        <p:nvSpPr>
          <p:cNvPr id="4101" name="CasellaDiTesto 5"/>
          <p:cNvSpPr txBox="1">
            <a:spLocks noChangeArrowheads="1"/>
          </p:cNvSpPr>
          <p:nvPr/>
        </p:nvSpPr>
        <p:spPr bwMode="auto">
          <a:xfrm>
            <a:off x="249238" y="3479056"/>
            <a:ext cx="3851275"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Nell’immediato, non appena individuato</a:t>
            </a:r>
          </a:p>
        </p:txBody>
      </p:sp>
      <p:sp>
        <p:nvSpPr>
          <p:cNvPr id="4102" name="CasellaDiTesto 6"/>
          <p:cNvSpPr txBox="1">
            <a:spLocks noChangeArrowheads="1"/>
          </p:cNvSpPr>
          <p:nvPr/>
        </p:nvSpPr>
        <p:spPr bwMode="auto">
          <a:xfrm>
            <a:off x="5038725" y="3479056"/>
            <a:ext cx="3851275"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Disponibilità delle informazioni per la corretta applicazione</a:t>
            </a:r>
          </a:p>
        </p:txBody>
      </p:sp>
      <p:cxnSp>
        <p:nvCxnSpPr>
          <p:cNvPr id="9" name="Connettore 4 8"/>
          <p:cNvCxnSpPr>
            <a:stCxn id="4100" idx="2"/>
            <a:endCxn id="4101" idx="0"/>
          </p:cNvCxnSpPr>
          <p:nvPr/>
        </p:nvCxnSpPr>
        <p:spPr bwMode="auto">
          <a:xfrm rot="5400000">
            <a:off x="2930525" y="1839169"/>
            <a:ext cx="884237" cy="2395538"/>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Connettore 4 10"/>
          <p:cNvCxnSpPr>
            <a:stCxn id="4100" idx="2"/>
            <a:endCxn id="4102" idx="0"/>
          </p:cNvCxnSpPr>
          <p:nvPr/>
        </p:nvCxnSpPr>
        <p:spPr bwMode="auto">
          <a:xfrm rot="16200000" flipH="1">
            <a:off x="5325269" y="1839963"/>
            <a:ext cx="884237" cy="2393950"/>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3"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36443810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asellaDiTesto 3"/>
          <p:cNvSpPr txBox="1">
            <a:spLocks noChangeArrowheads="1"/>
          </p:cNvSpPr>
          <p:nvPr/>
        </p:nvSpPr>
        <p:spPr bwMode="auto">
          <a:xfrm>
            <a:off x="203329" y="1556792"/>
            <a:ext cx="8473127"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dirty="0" smtClean="0"/>
              <a:t>NON SONO ERRORI</a:t>
            </a:r>
            <a:endParaRPr lang="it-IT" altLang="it-IT" sz="2400" dirty="0"/>
          </a:p>
        </p:txBody>
      </p:sp>
      <p:sp>
        <p:nvSpPr>
          <p:cNvPr id="5123" name="CasellaDiTesto 5"/>
          <p:cNvSpPr txBox="1">
            <a:spLocks noChangeArrowheads="1"/>
          </p:cNvSpPr>
          <p:nvPr/>
        </p:nvSpPr>
        <p:spPr bwMode="auto">
          <a:xfrm>
            <a:off x="5006933" y="2636292"/>
            <a:ext cx="3669523" cy="4016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Cambiamenti di stime contabili</a:t>
            </a:r>
          </a:p>
        </p:txBody>
      </p:sp>
      <p:sp>
        <p:nvSpPr>
          <p:cNvPr id="5124" name="CasellaDiTesto 6"/>
          <p:cNvSpPr txBox="1">
            <a:spLocks noChangeArrowheads="1"/>
          </p:cNvSpPr>
          <p:nvPr/>
        </p:nvSpPr>
        <p:spPr bwMode="auto">
          <a:xfrm>
            <a:off x="107504" y="2636292"/>
            <a:ext cx="4474227" cy="40011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b="1" dirty="0">
                <a:solidFill>
                  <a:srgbClr val="FF0000"/>
                </a:solidFill>
              </a:rPr>
              <a:t>Cambiamento di </a:t>
            </a:r>
            <a:r>
              <a:rPr lang="it-IT" altLang="it-IT" sz="2000" b="1" dirty="0" smtClean="0">
                <a:solidFill>
                  <a:srgbClr val="FF0000"/>
                </a:solidFill>
              </a:rPr>
              <a:t>principi </a:t>
            </a:r>
            <a:r>
              <a:rPr lang="it-IT" altLang="it-IT" sz="2000" b="1" dirty="0">
                <a:solidFill>
                  <a:srgbClr val="FF0000"/>
                </a:solidFill>
              </a:rPr>
              <a:t>contabili</a:t>
            </a:r>
          </a:p>
        </p:txBody>
      </p:sp>
      <p:graphicFrame>
        <p:nvGraphicFramePr>
          <p:cNvPr id="3" name="Tabella 2"/>
          <p:cNvGraphicFramePr>
            <a:graphicFrameLocks noGrp="1"/>
          </p:cNvGraphicFramePr>
          <p:nvPr>
            <p:extLst>
              <p:ext uri="{D42A27DB-BD31-4B8C-83A1-F6EECF244321}">
                <p14:modId xmlns:p14="http://schemas.microsoft.com/office/powerpoint/2010/main" xmlns="" val="4177914618"/>
              </p:ext>
            </p:extLst>
          </p:nvPr>
        </p:nvGraphicFramePr>
        <p:xfrm>
          <a:off x="249238" y="3572917"/>
          <a:ext cx="3851275" cy="1387484"/>
        </p:xfrm>
        <a:graphic>
          <a:graphicData uri="http://schemas.openxmlformats.org/drawingml/2006/table">
            <a:tbl>
              <a:tblPr firstRow="1" bandRow="1">
                <a:tableStyleId>{F5AB1C69-6EDB-4FF4-983F-18BD219EF322}</a:tableStyleId>
              </a:tblPr>
              <a:tblGrid>
                <a:gridCol w="768045"/>
                <a:gridCol w="1412856"/>
                <a:gridCol w="1670374"/>
              </a:tblGrid>
              <a:tr h="640024">
                <a:tc>
                  <a:txBody>
                    <a:bodyPr/>
                    <a:lstStyle/>
                    <a:p>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it-IT" sz="1800" kern="1200" dirty="0" smtClean="0">
                          <a:solidFill>
                            <a:schemeClr val="tx1"/>
                          </a:solidFill>
                        </a:rPr>
                        <a:t>Rimanenze Inziali</a:t>
                      </a:r>
                      <a:endParaRPr lang="it-IT" sz="1800" kern="1200" dirty="0">
                        <a:solidFill>
                          <a:schemeClr val="tx1"/>
                        </a:solidFill>
                        <a:latin typeface="+mn-lt"/>
                        <a:ea typeface="+mn-ea"/>
                        <a:cs typeface="+mn-cs"/>
                      </a:endParaRPr>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457200" rtl="0" eaLnBrk="1" latinLnBrk="0" hangingPunct="1"/>
                      <a:r>
                        <a:rPr lang="it-IT" sz="1800" kern="1200" dirty="0" smtClean="0">
                          <a:solidFill>
                            <a:schemeClr val="tx1"/>
                          </a:solidFill>
                        </a:rPr>
                        <a:t>Rimanenze Finali</a:t>
                      </a:r>
                      <a:endParaRPr lang="it-IT" sz="1800" kern="1200" dirty="0">
                        <a:solidFill>
                          <a:schemeClr val="tx1"/>
                        </a:solidFill>
                        <a:latin typeface="+mn-lt"/>
                        <a:ea typeface="+mn-ea"/>
                        <a:cs typeface="+mn-cs"/>
                      </a:endParaRPr>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3725">
                <a:tc>
                  <a:txBody>
                    <a:bodyPr/>
                    <a:lstStyle/>
                    <a:p>
                      <a:r>
                        <a:rPr lang="it-IT" sz="1800" dirty="0" smtClean="0"/>
                        <a:t>LIFO</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800" dirty="0" smtClean="0"/>
                        <a:t>200</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800" dirty="0" smtClean="0"/>
                        <a:t>300</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3725">
                <a:tc>
                  <a:txBody>
                    <a:bodyPr/>
                    <a:lstStyle/>
                    <a:p>
                      <a:r>
                        <a:rPr lang="it-IT" sz="1800" dirty="0" smtClean="0"/>
                        <a:t>FIFO</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800" dirty="0" smtClean="0"/>
                        <a:t>260</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800" dirty="0" smtClean="0"/>
                        <a:t>350</a:t>
                      </a:r>
                      <a:endParaRPr lang="it-IT" sz="1800" dirty="0"/>
                    </a:p>
                  </a:txBody>
                  <a:tcPr marL="91423" marR="91423" marT="45697" marB="4569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xmlns="" val="2149183017"/>
              </p:ext>
            </p:extLst>
          </p:nvPr>
        </p:nvGraphicFramePr>
        <p:xfrm>
          <a:off x="250825" y="5506492"/>
          <a:ext cx="6985000" cy="371475"/>
        </p:xfrm>
        <a:graphic>
          <a:graphicData uri="http://schemas.openxmlformats.org/drawingml/2006/table">
            <a:tbl>
              <a:tblPr firstRow="1" bandRow="1">
                <a:tableStyleId>{5C22544A-7EE6-4342-B048-85BDC9FD1C3A}</a:tableStyleId>
              </a:tblPr>
              <a:tblGrid>
                <a:gridCol w="2670321"/>
                <a:gridCol w="322932"/>
                <a:gridCol w="3055613"/>
                <a:gridCol w="432062"/>
                <a:gridCol w="504072"/>
              </a:tblGrid>
              <a:tr h="371475">
                <a:tc>
                  <a:txBody>
                    <a:bodyPr/>
                    <a:lstStyle/>
                    <a:p>
                      <a:r>
                        <a:rPr lang="it-IT" sz="1800" b="0" dirty="0" smtClean="0">
                          <a:solidFill>
                            <a:schemeClr val="tx1"/>
                          </a:solidFill>
                        </a:rPr>
                        <a:t>Variazione</a:t>
                      </a:r>
                      <a:r>
                        <a:rPr lang="it-IT" sz="1800" b="0" baseline="0" dirty="0" smtClean="0">
                          <a:solidFill>
                            <a:schemeClr val="tx1"/>
                          </a:solidFill>
                        </a:rPr>
                        <a:t> rimanenze</a:t>
                      </a:r>
                      <a:endParaRPr lang="it-IT" sz="1800" b="0" dirty="0">
                        <a:solidFill>
                          <a:schemeClr val="tx1"/>
                        </a:solidFill>
                      </a:endParaRPr>
                    </a:p>
                  </a:txBody>
                  <a:tcPr marL="91443" marR="91443" marT="45798" marB="4579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a</a:t>
                      </a:r>
                      <a:endParaRPr lang="it-IT" sz="1800" b="0" dirty="0">
                        <a:solidFill>
                          <a:schemeClr val="tx1"/>
                        </a:solidFill>
                      </a:endParaRPr>
                    </a:p>
                  </a:txBody>
                  <a:tcPr marL="91443" marR="91443" marT="45798" marB="4579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1" dirty="0" smtClean="0">
                          <a:solidFill>
                            <a:schemeClr val="tx1"/>
                          </a:solidFill>
                        </a:rPr>
                        <a:t>Proventi straordinari (E20)</a:t>
                      </a:r>
                      <a:endParaRPr lang="it-IT" sz="1800" b="1" dirty="0">
                        <a:solidFill>
                          <a:schemeClr val="tx1"/>
                        </a:solidFill>
                      </a:endParaRPr>
                    </a:p>
                  </a:txBody>
                  <a:tcPr marL="91443" marR="91443" marT="45798" marB="4579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dirty="0"/>
                    </a:p>
                  </a:txBody>
                  <a:tcPr marL="91443" marR="91443" marT="45798" marB="457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60</a:t>
                      </a:r>
                      <a:endParaRPr lang="it-IT" sz="1800" b="0" dirty="0">
                        <a:solidFill>
                          <a:schemeClr val="tx1"/>
                        </a:solidFill>
                      </a:endParaRPr>
                    </a:p>
                  </a:txBody>
                  <a:tcPr marL="91443" marR="91443" marT="45798" marB="457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6" name="Freccia in giù 15"/>
          <p:cNvSpPr/>
          <p:nvPr/>
        </p:nvSpPr>
        <p:spPr bwMode="auto">
          <a:xfrm>
            <a:off x="2021028" y="3112823"/>
            <a:ext cx="360363" cy="36036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8" name="Freccia in giù 17"/>
          <p:cNvSpPr/>
          <p:nvPr/>
        </p:nvSpPr>
        <p:spPr bwMode="auto">
          <a:xfrm>
            <a:off x="1995488" y="5073105"/>
            <a:ext cx="360362" cy="35877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17"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cxnSp>
        <p:nvCxnSpPr>
          <p:cNvPr id="4" name="Connettore 2 3"/>
          <p:cNvCxnSpPr>
            <a:stCxn id="5122" idx="2"/>
            <a:endCxn id="5124" idx="0"/>
          </p:cNvCxnSpPr>
          <p:nvPr/>
        </p:nvCxnSpPr>
        <p:spPr>
          <a:xfrm flipH="1">
            <a:off x="2344618" y="2018755"/>
            <a:ext cx="2095275" cy="617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Connettore 2 6"/>
          <p:cNvCxnSpPr>
            <a:stCxn id="5122" idx="2"/>
          </p:cNvCxnSpPr>
          <p:nvPr/>
        </p:nvCxnSpPr>
        <p:spPr>
          <a:xfrm>
            <a:off x="4439893" y="2018755"/>
            <a:ext cx="2748436" cy="617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00493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asellaDiTesto 3"/>
          <p:cNvSpPr txBox="1">
            <a:spLocks noChangeArrowheads="1"/>
          </p:cNvSpPr>
          <p:nvPr/>
        </p:nvSpPr>
        <p:spPr bwMode="auto">
          <a:xfrm>
            <a:off x="179512" y="1474440"/>
            <a:ext cx="8498539"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dirty="0"/>
              <a:t>NON SONO ERRORI</a:t>
            </a:r>
          </a:p>
        </p:txBody>
      </p:sp>
      <p:sp>
        <p:nvSpPr>
          <p:cNvPr id="6147" name="CasellaDiTesto 5"/>
          <p:cNvSpPr txBox="1">
            <a:spLocks noChangeArrowheads="1"/>
          </p:cNvSpPr>
          <p:nvPr/>
        </p:nvSpPr>
        <p:spPr bwMode="auto">
          <a:xfrm>
            <a:off x="4967412" y="2555468"/>
            <a:ext cx="3709739" cy="70788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b="1" dirty="0">
                <a:solidFill>
                  <a:srgbClr val="FF0000"/>
                </a:solidFill>
              </a:rPr>
              <a:t>Cambiamenti di stime contabili</a:t>
            </a:r>
          </a:p>
        </p:txBody>
      </p:sp>
      <p:sp>
        <p:nvSpPr>
          <p:cNvPr id="6148" name="CasellaDiTesto 6"/>
          <p:cNvSpPr txBox="1">
            <a:spLocks noChangeArrowheads="1"/>
          </p:cNvSpPr>
          <p:nvPr/>
        </p:nvSpPr>
        <p:spPr bwMode="auto">
          <a:xfrm>
            <a:off x="179512" y="2553940"/>
            <a:ext cx="3851275" cy="4016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dirty="0"/>
              <a:t>Cambiamento di Principi contabili</a:t>
            </a:r>
          </a:p>
        </p:txBody>
      </p:sp>
      <p:sp>
        <p:nvSpPr>
          <p:cNvPr id="12" name="Freccia in giù 11"/>
          <p:cNvSpPr/>
          <p:nvPr/>
        </p:nvSpPr>
        <p:spPr bwMode="auto">
          <a:xfrm>
            <a:off x="4318125" y="2109440"/>
            <a:ext cx="360362" cy="36036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graphicFrame>
        <p:nvGraphicFramePr>
          <p:cNvPr id="5" name="Tabella 4"/>
          <p:cNvGraphicFramePr>
            <a:graphicFrameLocks noGrp="1"/>
          </p:cNvGraphicFramePr>
          <p:nvPr>
            <p:extLst>
              <p:ext uri="{D42A27DB-BD31-4B8C-83A1-F6EECF244321}">
                <p14:modId xmlns:p14="http://schemas.microsoft.com/office/powerpoint/2010/main" xmlns="" val="796197717"/>
              </p:ext>
            </p:extLst>
          </p:nvPr>
        </p:nvGraphicFramePr>
        <p:xfrm>
          <a:off x="1476500" y="5219353"/>
          <a:ext cx="7342187" cy="369887"/>
        </p:xfrm>
        <a:graphic>
          <a:graphicData uri="http://schemas.openxmlformats.org/drawingml/2006/table">
            <a:tbl>
              <a:tblPr firstRow="1" bandRow="1">
                <a:tableStyleId>{5C22544A-7EE6-4342-B048-85BDC9FD1C3A}</a:tableStyleId>
              </a:tblPr>
              <a:tblGrid>
                <a:gridCol w="2736156"/>
                <a:gridCol w="288016"/>
                <a:gridCol w="3167879"/>
                <a:gridCol w="536730"/>
                <a:gridCol w="613406"/>
              </a:tblGrid>
              <a:tr h="369887">
                <a:tc>
                  <a:txBody>
                    <a:bodyPr/>
                    <a:lstStyle/>
                    <a:p>
                      <a:r>
                        <a:rPr lang="it-IT" sz="1800" b="0" dirty="0" smtClean="0">
                          <a:solidFill>
                            <a:schemeClr val="tx1"/>
                          </a:solidFill>
                        </a:rPr>
                        <a:t>Fondo rischi</a:t>
                      </a:r>
                      <a:r>
                        <a:rPr lang="it-IT" sz="1800" b="0" baseline="0" dirty="0" smtClean="0">
                          <a:solidFill>
                            <a:schemeClr val="tx1"/>
                          </a:solidFill>
                        </a:rPr>
                        <a:t> ……</a:t>
                      </a:r>
                      <a:endParaRPr lang="it-IT" sz="1800" b="0" dirty="0">
                        <a:solidFill>
                          <a:schemeClr val="tx1"/>
                        </a:solidFill>
                      </a:endParaRPr>
                    </a:p>
                  </a:txBody>
                  <a:tcPr marL="91435" marR="91435" marT="45603" marB="45603">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800" b="0" dirty="0" smtClean="0">
                          <a:solidFill>
                            <a:schemeClr val="tx1"/>
                          </a:solidFill>
                        </a:rPr>
                        <a:t>a</a:t>
                      </a:r>
                      <a:endParaRPr lang="it-IT" sz="1800" b="0" dirty="0">
                        <a:solidFill>
                          <a:schemeClr val="tx1"/>
                        </a:solidFill>
                      </a:endParaRPr>
                    </a:p>
                  </a:txBody>
                  <a:tcPr marL="91435" marR="91435" marT="45603" marB="45603">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1" dirty="0" smtClean="0">
                          <a:solidFill>
                            <a:schemeClr val="tx1"/>
                          </a:solidFill>
                        </a:rPr>
                        <a:t>Sopravvenienza</a:t>
                      </a:r>
                      <a:r>
                        <a:rPr lang="it-IT" sz="1800" b="1" baseline="0" dirty="0" smtClean="0">
                          <a:solidFill>
                            <a:schemeClr val="tx1"/>
                          </a:solidFill>
                        </a:rPr>
                        <a:t> attiva (A5)</a:t>
                      </a:r>
                      <a:endParaRPr lang="it-IT" sz="1800" b="1" dirty="0">
                        <a:solidFill>
                          <a:schemeClr val="tx1"/>
                        </a:solidFill>
                      </a:endParaRPr>
                    </a:p>
                  </a:txBody>
                  <a:tcPr marL="91435" marR="91435" marT="45603" marB="45603">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dirty="0"/>
                    </a:p>
                  </a:txBody>
                  <a:tcPr marL="91435" marR="91435" marT="45603" marB="45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a:t>
                      </a:r>
                      <a:endParaRPr lang="it-IT" sz="1800" b="0" dirty="0">
                        <a:solidFill>
                          <a:schemeClr val="tx1"/>
                        </a:solidFill>
                      </a:endParaRPr>
                    </a:p>
                  </a:txBody>
                  <a:tcPr marL="91435" marR="91435" marT="45603" marB="45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Freccia in giù 14"/>
          <p:cNvSpPr/>
          <p:nvPr/>
        </p:nvSpPr>
        <p:spPr bwMode="auto">
          <a:xfrm>
            <a:off x="6642100" y="3418482"/>
            <a:ext cx="360362" cy="36036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6166" name="CasellaDiTesto 17"/>
          <p:cNvSpPr txBox="1">
            <a:spLocks noChangeArrowheads="1"/>
          </p:cNvSpPr>
          <p:nvPr/>
        </p:nvSpPr>
        <p:spPr bwMode="auto">
          <a:xfrm>
            <a:off x="4967412" y="3863047"/>
            <a:ext cx="3709739" cy="70788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Es: Riduzione di un fondo rischi in quanto eccedente</a:t>
            </a:r>
          </a:p>
        </p:txBody>
      </p:sp>
      <p:sp>
        <p:nvSpPr>
          <p:cNvPr id="20" name="Freccia in giù 19"/>
          <p:cNvSpPr/>
          <p:nvPr/>
        </p:nvSpPr>
        <p:spPr bwMode="auto">
          <a:xfrm>
            <a:off x="6713662" y="4733578"/>
            <a:ext cx="358775" cy="35877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6"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17"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4018232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181099" y="1525885"/>
            <a:ext cx="864235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La correzione di Errori contabili comporta</a:t>
            </a:r>
          </a:p>
        </p:txBody>
      </p:sp>
      <p:sp>
        <p:nvSpPr>
          <p:cNvPr id="7172" name="CasellaDiTesto 5"/>
          <p:cNvSpPr txBox="1">
            <a:spLocks noChangeArrowheads="1"/>
          </p:cNvSpPr>
          <p:nvPr/>
        </p:nvSpPr>
        <p:spPr bwMode="auto">
          <a:xfrm>
            <a:off x="179512" y="2780010"/>
            <a:ext cx="3851275"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Effetti contabili</a:t>
            </a:r>
          </a:p>
        </p:txBody>
      </p:sp>
      <p:sp>
        <p:nvSpPr>
          <p:cNvPr id="7173" name="CasellaDiTesto 6"/>
          <p:cNvSpPr txBox="1">
            <a:spLocks noChangeArrowheads="1"/>
          </p:cNvSpPr>
          <p:nvPr/>
        </p:nvSpPr>
        <p:spPr bwMode="auto">
          <a:xfrm>
            <a:off x="4968999" y="2780010"/>
            <a:ext cx="3851275"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Effetti fiscali</a:t>
            </a:r>
          </a:p>
        </p:txBody>
      </p:sp>
      <p:sp>
        <p:nvSpPr>
          <p:cNvPr id="7174" name="CasellaDiTesto 5"/>
          <p:cNvSpPr txBox="1">
            <a:spLocks noChangeArrowheads="1"/>
          </p:cNvSpPr>
          <p:nvPr/>
        </p:nvSpPr>
        <p:spPr bwMode="auto">
          <a:xfrm>
            <a:off x="179512" y="4037310"/>
            <a:ext cx="3851275" cy="8302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OIC 29 – versione attuale</a:t>
            </a:r>
          </a:p>
          <a:p>
            <a:pPr algn="ctr" eaLnBrk="1" hangingPunct="1">
              <a:spcBef>
                <a:spcPct val="0"/>
              </a:spcBef>
              <a:buFontTx/>
              <a:buNone/>
            </a:pPr>
            <a:r>
              <a:rPr lang="it-IT" altLang="it-IT" sz="2400"/>
              <a:t>OIC 29 – versione in bozza</a:t>
            </a:r>
          </a:p>
        </p:txBody>
      </p:sp>
      <p:sp>
        <p:nvSpPr>
          <p:cNvPr id="7175" name="CasellaDiTesto 5"/>
          <p:cNvSpPr txBox="1">
            <a:spLocks noChangeArrowheads="1"/>
          </p:cNvSpPr>
          <p:nvPr/>
        </p:nvSpPr>
        <p:spPr bwMode="auto">
          <a:xfrm>
            <a:off x="4968999" y="4037310"/>
            <a:ext cx="3851275" cy="8318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(Circolare 31/E/2013 – Agenzia entrate)</a:t>
            </a:r>
          </a:p>
        </p:txBody>
      </p:sp>
      <p:cxnSp>
        <p:nvCxnSpPr>
          <p:cNvPr id="3" name="Connettore 4 2"/>
          <p:cNvCxnSpPr>
            <a:stCxn id="7170" idx="2"/>
            <a:endCxn id="7172" idx="0"/>
          </p:cNvCxnSpPr>
          <p:nvPr/>
        </p:nvCxnSpPr>
        <p:spPr bwMode="auto">
          <a:xfrm rot="5400000">
            <a:off x="2907630" y="1185366"/>
            <a:ext cx="792163" cy="2397125"/>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 name="Connettore 4 5"/>
          <p:cNvCxnSpPr>
            <a:stCxn id="7170" idx="2"/>
            <a:endCxn id="7173" idx="0"/>
          </p:cNvCxnSpPr>
          <p:nvPr/>
        </p:nvCxnSpPr>
        <p:spPr bwMode="auto">
          <a:xfrm rot="16200000" flipH="1">
            <a:off x="5302374" y="1187747"/>
            <a:ext cx="792163" cy="2392363"/>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4" name="Freccia in giù 23"/>
          <p:cNvSpPr/>
          <p:nvPr/>
        </p:nvSpPr>
        <p:spPr bwMode="auto">
          <a:xfrm>
            <a:off x="1925762" y="3459460"/>
            <a:ext cx="358775" cy="36036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25" name="Freccia in giù 24"/>
          <p:cNvSpPr/>
          <p:nvPr/>
        </p:nvSpPr>
        <p:spPr bwMode="auto">
          <a:xfrm>
            <a:off x="6713662" y="3459460"/>
            <a:ext cx="360362" cy="36036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2"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3"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28069014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asellaDiTesto 3"/>
          <p:cNvSpPr txBox="1">
            <a:spLocks noChangeArrowheads="1"/>
          </p:cNvSpPr>
          <p:nvPr/>
        </p:nvSpPr>
        <p:spPr bwMode="auto">
          <a:xfrm>
            <a:off x="250825" y="1628800"/>
            <a:ext cx="8642350"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Regola Generale</a:t>
            </a:r>
          </a:p>
        </p:txBody>
      </p:sp>
      <p:sp>
        <p:nvSpPr>
          <p:cNvPr id="8196" name="CasellaDiTesto 9"/>
          <p:cNvSpPr txBox="1">
            <a:spLocks noChangeArrowheads="1"/>
          </p:cNvSpPr>
          <p:nvPr/>
        </p:nvSpPr>
        <p:spPr bwMode="auto">
          <a:xfrm>
            <a:off x="249238" y="2573363"/>
            <a:ext cx="3851275"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Rettifica della voce patrimoniale</a:t>
            </a:r>
          </a:p>
        </p:txBody>
      </p:sp>
      <p:sp>
        <p:nvSpPr>
          <p:cNvPr id="8197" name="CasellaDiTesto 12"/>
          <p:cNvSpPr txBox="1">
            <a:spLocks noChangeArrowheads="1"/>
          </p:cNvSpPr>
          <p:nvPr/>
        </p:nvSpPr>
        <p:spPr bwMode="auto">
          <a:xfrm>
            <a:off x="5038725" y="2573363"/>
            <a:ext cx="3851275"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Componenti straordinari nel C.E. </a:t>
            </a:r>
          </a:p>
        </p:txBody>
      </p:sp>
      <p:cxnSp>
        <p:nvCxnSpPr>
          <p:cNvPr id="8" name="Connettore 4 7"/>
          <p:cNvCxnSpPr>
            <a:stCxn id="8195" idx="2"/>
            <a:endCxn id="8196" idx="0"/>
          </p:cNvCxnSpPr>
          <p:nvPr/>
        </p:nvCxnSpPr>
        <p:spPr bwMode="auto">
          <a:xfrm rot="5400000">
            <a:off x="3132138" y="1133500"/>
            <a:ext cx="482600" cy="2397125"/>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Connettore 4 16"/>
          <p:cNvCxnSpPr>
            <a:stCxn id="8195" idx="2"/>
            <a:endCxn id="8197" idx="0"/>
          </p:cNvCxnSpPr>
          <p:nvPr/>
        </p:nvCxnSpPr>
        <p:spPr bwMode="auto">
          <a:xfrm rot="16200000" flipH="1">
            <a:off x="5526882" y="1135881"/>
            <a:ext cx="482600" cy="2392363"/>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8200" name="CasellaDiTesto 17"/>
          <p:cNvSpPr txBox="1">
            <a:spLocks noChangeArrowheads="1"/>
          </p:cNvSpPr>
          <p:nvPr/>
        </p:nvSpPr>
        <p:spPr bwMode="auto">
          <a:xfrm>
            <a:off x="254000" y="3833838"/>
            <a:ext cx="8640763"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dirty="0">
                <a:solidFill>
                  <a:srgbClr val="FF0000"/>
                </a:solidFill>
              </a:rPr>
              <a:t>Eccezione</a:t>
            </a:r>
            <a:r>
              <a:rPr lang="it-IT" altLang="it-IT" sz="2400" dirty="0"/>
              <a:t> </a:t>
            </a:r>
            <a:r>
              <a:rPr lang="it-IT" altLang="it-IT" sz="1600" dirty="0"/>
              <a:t>(bozza OIC </a:t>
            </a:r>
            <a:r>
              <a:rPr lang="it-IT" altLang="it-IT" sz="1600" dirty="0" smtClean="0"/>
              <a:t>29</a:t>
            </a:r>
            <a:r>
              <a:rPr lang="it-IT" altLang="it-IT" sz="1600" dirty="0"/>
              <a:t>,§50)</a:t>
            </a:r>
          </a:p>
        </p:txBody>
      </p:sp>
      <p:sp>
        <p:nvSpPr>
          <p:cNvPr id="8201" name="CasellaDiTesto 18"/>
          <p:cNvSpPr txBox="1">
            <a:spLocks noChangeArrowheads="1"/>
          </p:cNvSpPr>
          <p:nvPr/>
        </p:nvSpPr>
        <p:spPr bwMode="auto">
          <a:xfrm>
            <a:off x="250825" y="5453088"/>
            <a:ext cx="3852863"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Rettifica della voce patrimoniale</a:t>
            </a:r>
          </a:p>
        </p:txBody>
      </p:sp>
      <p:sp>
        <p:nvSpPr>
          <p:cNvPr id="8202" name="CasellaDiTesto 19"/>
          <p:cNvSpPr txBox="1">
            <a:spLocks noChangeArrowheads="1"/>
          </p:cNvSpPr>
          <p:nvPr/>
        </p:nvSpPr>
        <p:spPr bwMode="auto">
          <a:xfrm>
            <a:off x="5040313" y="5453088"/>
            <a:ext cx="3852862"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Posta di patrimonio netto </a:t>
            </a:r>
          </a:p>
        </p:txBody>
      </p:sp>
      <p:sp>
        <p:nvSpPr>
          <p:cNvPr id="8203" name="CasellaDiTesto 22"/>
          <p:cNvSpPr txBox="1">
            <a:spLocks noChangeArrowheads="1"/>
          </p:cNvSpPr>
          <p:nvPr/>
        </p:nvSpPr>
        <p:spPr bwMode="auto">
          <a:xfrm>
            <a:off x="249238" y="4481538"/>
            <a:ext cx="8640762"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t>Fatti che non hanno mai avuto influenza diretta sul C.E. </a:t>
            </a:r>
            <a:endParaRPr lang="it-IT" altLang="it-IT" sz="1600"/>
          </a:p>
        </p:txBody>
      </p:sp>
      <p:cxnSp>
        <p:nvCxnSpPr>
          <p:cNvPr id="25" name="Connettore 4 24"/>
          <p:cNvCxnSpPr>
            <a:stCxn id="8203" idx="2"/>
            <a:endCxn id="8201" idx="0"/>
          </p:cNvCxnSpPr>
          <p:nvPr/>
        </p:nvCxnSpPr>
        <p:spPr bwMode="auto">
          <a:xfrm rot="5400000">
            <a:off x="3119438" y="4002112"/>
            <a:ext cx="509588" cy="2392363"/>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7" name="Connettore 4 26"/>
          <p:cNvCxnSpPr>
            <a:stCxn id="8203" idx="2"/>
            <a:endCxn id="8202" idx="0"/>
          </p:cNvCxnSpPr>
          <p:nvPr/>
        </p:nvCxnSpPr>
        <p:spPr bwMode="auto">
          <a:xfrm rot="16200000" flipH="1">
            <a:off x="5513388" y="4000525"/>
            <a:ext cx="509588" cy="2395537"/>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19161353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asellaDiTesto 3"/>
          <p:cNvSpPr txBox="1">
            <a:spLocks noChangeArrowheads="1"/>
          </p:cNvSpPr>
          <p:nvPr/>
        </p:nvSpPr>
        <p:spPr bwMode="auto">
          <a:xfrm>
            <a:off x="250825" y="1628800"/>
            <a:ext cx="8642350"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Regola Generale</a:t>
            </a:r>
          </a:p>
        </p:txBody>
      </p:sp>
      <p:sp>
        <p:nvSpPr>
          <p:cNvPr id="8196" name="CasellaDiTesto 9"/>
          <p:cNvSpPr txBox="1">
            <a:spLocks noChangeArrowheads="1"/>
          </p:cNvSpPr>
          <p:nvPr/>
        </p:nvSpPr>
        <p:spPr bwMode="auto">
          <a:xfrm>
            <a:off x="249238" y="2573363"/>
            <a:ext cx="3851275"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dirty="0"/>
              <a:t>Rettifica della voce patrimoniale</a:t>
            </a:r>
          </a:p>
        </p:txBody>
      </p:sp>
      <p:sp>
        <p:nvSpPr>
          <p:cNvPr id="8197" name="CasellaDiTesto 12"/>
          <p:cNvSpPr txBox="1">
            <a:spLocks noChangeArrowheads="1"/>
          </p:cNvSpPr>
          <p:nvPr/>
        </p:nvSpPr>
        <p:spPr bwMode="auto">
          <a:xfrm>
            <a:off x="5038725" y="2573363"/>
            <a:ext cx="3851275"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Componenti straordinari nel C.E. </a:t>
            </a:r>
          </a:p>
        </p:txBody>
      </p:sp>
      <p:cxnSp>
        <p:nvCxnSpPr>
          <p:cNvPr id="8" name="Connettore 4 7"/>
          <p:cNvCxnSpPr>
            <a:stCxn id="8195" idx="2"/>
            <a:endCxn id="8196" idx="0"/>
          </p:cNvCxnSpPr>
          <p:nvPr/>
        </p:nvCxnSpPr>
        <p:spPr bwMode="auto">
          <a:xfrm rot="5400000">
            <a:off x="3132138" y="1133500"/>
            <a:ext cx="482600" cy="2397125"/>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Connettore 4 16"/>
          <p:cNvCxnSpPr>
            <a:stCxn id="8195" idx="2"/>
            <a:endCxn id="8197" idx="0"/>
          </p:cNvCxnSpPr>
          <p:nvPr/>
        </p:nvCxnSpPr>
        <p:spPr bwMode="auto">
          <a:xfrm rot="16200000" flipH="1">
            <a:off x="5526882" y="1135881"/>
            <a:ext cx="482600" cy="2392363"/>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5"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graphicFrame>
        <p:nvGraphicFramePr>
          <p:cNvPr id="2" name="Tabella 1"/>
          <p:cNvGraphicFramePr>
            <a:graphicFrameLocks noGrp="1"/>
          </p:cNvGraphicFramePr>
          <p:nvPr>
            <p:extLst>
              <p:ext uri="{D42A27DB-BD31-4B8C-83A1-F6EECF244321}">
                <p14:modId xmlns:p14="http://schemas.microsoft.com/office/powerpoint/2010/main" xmlns="" val="1470204804"/>
              </p:ext>
            </p:extLst>
          </p:nvPr>
        </p:nvGraphicFramePr>
        <p:xfrm>
          <a:off x="457200" y="3356993"/>
          <a:ext cx="8229599" cy="1048416"/>
        </p:xfrm>
        <a:graphic>
          <a:graphicData uri="http://schemas.openxmlformats.org/drawingml/2006/table">
            <a:tbl>
              <a:tblPr>
                <a:tableStyleId>{5C22544A-7EE6-4342-B048-85BDC9FD1C3A}</a:tableStyleId>
              </a:tblPr>
              <a:tblGrid>
                <a:gridCol w="223845"/>
                <a:gridCol w="223845"/>
                <a:gridCol w="2753624"/>
                <a:gridCol w="340705"/>
                <a:gridCol w="2755270"/>
                <a:gridCol w="966155"/>
                <a:gridCol w="966155"/>
              </a:tblGrid>
              <a:tr h="1048416">
                <a:tc>
                  <a:txBody>
                    <a:bodyPr/>
                    <a:lstStyle/>
                    <a:p>
                      <a:pPr algn="just">
                        <a:lnSpc>
                          <a:spcPts val="1400"/>
                        </a:lnSpc>
                        <a:spcAft>
                          <a:spcPts val="0"/>
                        </a:spcAft>
                      </a:pPr>
                      <a:r>
                        <a:rPr lang="it-IT" sz="1800" dirty="0">
                          <a:effectLst/>
                        </a:rPr>
                        <a:t> </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r>
                        <a:rPr lang="it-IT" sz="1800">
                          <a:effectLst/>
                        </a:rPr>
                        <a:t> </a:t>
                      </a:r>
                      <a:endParaRPr lang="it-IT" sz="1600">
                        <a:effectLst/>
                        <a:latin typeface="Times New Roman"/>
                        <a:ea typeface="Times New Roman"/>
                      </a:endParaRPr>
                    </a:p>
                  </a:txBody>
                  <a:tcPr marL="44450" marR="44450" marT="0" marB="0"/>
                </a:tc>
                <a:tc>
                  <a:txBody>
                    <a:bodyPr/>
                    <a:lstStyle/>
                    <a:p>
                      <a:pPr algn="l">
                        <a:lnSpc>
                          <a:spcPts val="1400"/>
                        </a:lnSpc>
                        <a:spcAft>
                          <a:spcPts val="0"/>
                        </a:spcAft>
                      </a:pPr>
                      <a:endParaRPr lang="it-IT" sz="1800" dirty="0" smtClean="0">
                        <a:effectLst/>
                      </a:endParaRPr>
                    </a:p>
                    <a:p>
                      <a:pPr algn="l">
                        <a:lnSpc>
                          <a:spcPts val="1400"/>
                        </a:lnSpc>
                        <a:spcAft>
                          <a:spcPts val="0"/>
                        </a:spcAft>
                      </a:pPr>
                      <a:r>
                        <a:rPr lang="it-IT" sz="1800" dirty="0" smtClean="0">
                          <a:effectLst/>
                        </a:rPr>
                        <a:t>Componenti </a:t>
                      </a:r>
                      <a:r>
                        <a:rPr lang="it-IT" sz="1800" dirty="0">
                          <a:effectLst/>
                        </a:rPr>
                        <a:t>negativi di reddito </a:t>
                      </a:r>
                      <a:br>
                        <a:rPr lang="it-IT" sz="1800" dirty="0">
                          <a:effectLst/>
                        </a:rPr>
                      </a:br>
                      <a:r>
                        <a:rPr lang="it-IT" sz="1800" dirty="0">
                          <a:effectLst/>
                        </a:rPr>
                        <a:t>relativi ad esercizi precedenti</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endParaRPr lang="it-IT" sz="1800" dirty="0" smtClean="0">
                        <a:effectLst/>
                      </a:endParaRPr>
                    </a:p>
                    <a:p>
                      <a:pPr algn="just">
                        <a:lnSpc>
                          <a:spcPts val="1400"/>
                        </a:lnSpc>
                        <a:spcAft>
                          <a:spcPts val="0"/>
                        </a:spcAft>
                      </a:pPr>
                      <a:r>
                        <a:rPr lang="it-IT" sz="1800" dirty="0" smtClean="0">
                          <a:effectLst/>
                        </a:rPr>
                        <a:t>a</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endParaRPr lang="it-IT" sz="1800" dirty="0" smtClean="0">
                        <a:effectLst/>
                      </a:endParaRPr>
                    </a:p>
                    <a:p>
                      <a:pPr algn="just">
                        <a:lnSpc>
                          <a:spcPts val="1400"/>
                        </a:lnSpc>
                        <a:spcAft>
                          <a:spcPts val="0"/>
                        </a:spcAft>
                      </a:pPr>
                      <a:r>
                        <a:rPr lang="it-IT" sz="1800" dirty="0" smtClean="0">
                          <a:effectLst/>
                        </a:rPr>
                        <a:t>Attività </a:t>
                      </a:r>
                      <a:r>
                        <a:rPr lang="it-IT" sz="1800" dirty="0">
                          <a:effectLst/>
                        </a:rPr>
                        <a:t>(o passività)</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r>
                        <a:rPr lang="it-IT" sz="1800">
                          <a:effectLst/>
                        </a:rPr>
                        <a:t> </a:t>
                      </a:r>
                      <a:endParaRPr lang="it-IT" sz="1600">
                        <a:effectLst/>
                        <a:latin typeface="Times New Roman"/>
                        <a:ea typeface="Times New Roman"/>
                      </a:endParaRPr>
                    </a:p>
                  </a:txBody>
                  <a:tcPr marL="44450" marR="44450" marT="0" marB="0"/>
                </a:tc>
                <a:tc>
                  <a:txBody>
                    <a:bodyPr/>
                    <a:lstStyle/>
                    <a:p>
                      <a:pPr algn="just">
                        <a:lnSpc>
                          <a:spcPts val="1400"/>
                        </a:lnSpc>
                        <a:spcAft>
                          <a:spcPts val="0"/>
                        </a:spcAft>
                      </a:pPr>
                      <a:r>
                        <a:rPr lang="it-IT" sz="1800" dirty="0">
                          <a:effectLst/>
                        </a:rPr>
                        <a:t>…..</a:t>
                      </a:r>
                      <a:endParaRPr lang="it-IT" sz="1600" dirty="0">
                        <a:effectLst/>
                        <a:latin typeface="Times New Roman"/>
                        <a:ea typeface="Times New Roman"/>
                      </a:endParaRPr>
                    </a:p>
                  </a:txBody>
                  <a:tcPr marL="44450" marR="44450" marT="0" marB="0"/>
                </a:tc>
              </a:tr>
            </a:tbl>
          </a:graphicData>
        </a:graphic>
      </p:graphicFrame>
      <p:graphicFrame>
        <p:nvGraphicFramePr>
          <p:cNvPr id="3" name="Tabella 2"/>
          <p:cNvGraphicFramePr>
            <a:graphicFrameLocks noGrp="1"/>
          </p:cNvGraphicFramePr>
          <p:nvPr>
            <p:extLst>
              <p:ext uri="{D42A27DB-BD31-4B8C-83A1-F6EECF244321}">
                <p14:modId xmlns:p14="http://schemas.microsoft.com/office/powerpoint/2010/main" xmlns="" val="1019682104"/>
              </p:ext>
            </p:extLst>
          </p:nvPr>
        </p:nvGraphicFramePr>
        <p:xfrm>
          <a:off x="457200" y="5157192"/>
          <a:ext cx="8260741" cy="1008112"/>
        </p:xfrm>
        <a:graphic>
          <a:graphicData uri="http://schemas.openxmlformats.org/drawingml/2006/table">
            <a:tbl>
              <a:tblPr>
                <a:tableStyleId>{5C22544A-7EE6-4342-B048-85BDC9FD1C3A}</a:tableStyleId>
              </a:tblPr>
              <a:tblGrid>
                <a:gridCol w="199910"/>
                <a:gridCol w="199910"/>
                <a:gridCol w="2739261"/>
                <a:gridCol w="317213"/>
                <a:gridCol w="2916042"/>
                <a:gridCol w="946681"/>
                <a:gridCol w="941724"/>
              </a:tblGrid>
              <a:tr h="1008112">
                <a:tc>
                  <a:txBody>
                    <a:bodyPr/>
                    <a:lstStyle/>
                    <a:p>
                      <a:pPr algn="just">
                        <a:lnSpc>
                          <a:spcPts val="1400"/>
                        </a:lnSpc>
                        <a:spcAft>
                          <a:spcPts val="0"/>
                        </a:spcAft>
                      </a:pPr>
                      <a:r>
                        <a:rPr lang="it-IT" sz="1800" dirty="0">
                          <a:effectLst/>
                        </a:rPr>
                        <a:t> </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r>
                        <a:rPr lang="it-IT" sz="1800" dirty="0">
                          <a:effectLst/>
                        </a:rPr>
                        <a:t> </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endParaRPr lang="it-IT" sz="1800" dirty="0" smtClean="0">
                        <a:effectLst/>
                      </a:endParaRPr>
                    </a:p>
                    <a:p>
                      <a:pPr algn="just">
                        <a:lnSpc>
                          <a:spcPts val="1400"/>
                        </a:lnSpc>
                        <a:spcAft>
                          <a:spcPts val="0"/>
                        </a:spcAft>
                      </a:pPr>
                      <a:r>
                        <a:rPr lang="it-IT" sz="1800" dirty="0" smtClean="0">
                          <a:effectLst/>
                        </a:rPr>
                        <a:t>Attività </a:t>
                      </a:r>
                      <a:r>
                        <a:rPr lang="it-IT" sz="1800" dirty="0">
                          <a:effectLst/>
                        </a:rPr>
                        <a:t>(o passività)</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endParaRPr lang="it-IT" sz="1800" dirty="0" smtClean="0">
                        <a:effectLst/>
                      </a:endParaRPr>
                    </a:p>
                    <a:p>
                      <a:pPr algn="just">
                        <a:lnSpc>
                          <a:spcPts val="1400"/>
                        </a:lnSpc>
                        <a:spcAft>
                          <a:spcPts val="0"/>
                        </a:spcAft>
                      </a:pPr>
                      <a:r>
                        <a:rPr lang="it-IT" sz="1800" dirty="0" smtClean="0">
                          <a:effectLst/>
                        </a:rPr>
                        <a:t>a</a:t>
                      </a:r>
                      <a:endParaRPr lang="it-IT" sz="1600" dirty="0">
                        <a:effectLst/>
                        <a:latin typeface="Times New Roman"/>
                        <a:ea typeface="Times New Roman"/>
                      </a:endParaRPr>
                    </a:p>
                  </a:txBody>
                  <a:tcPr marL="44450" marR="44450" marT="0" marB="0"/>
                </a:tc>
                <a:tc>
                  <a:txBody>
                    <a:bodyPr/>
                    <a:lstStyle/>
                    <a:p>
                      <a:pPr algn="l">
                        <a:lnSpc>
                          <a:spcPts val="1400"/>
                        </a:lnSpc>
                        <a:spcAft>
                          <a:spcPts val="0"/>
                        </a:spcAft>
                      </a:pPr>
                      <a:endParaRPr lang="it-IT" sz="1800" dirty="0" smtClean="0">
                        <a:effectLst/>
                      </a:endParaRPr>
                    </a:p>
                    <a:p>
                      <a:pPr algn="l">
                        <a:lnSpc>
                          <a:spcPts val="1400"/>
                        </a:lnSpc>
                        <a:spcAft>
                          <a:spcPts val="0"/>
                        </a:spcAft>
                      </a:pPr>
                      <a:r>
                        <a:rPr lang="it-IT" sz="1800" dirty="0" smtClean="0">
                          <a:effectLst/>
                        </a:rPr>
                        <a:t>Componenti </a:t>
                      </a:r>
                      <a:r>
                        <a:rPr lang="it-IT" sz="1800" dirty="0">
                          <a:effectLst/>
                        </a:rPr>
                        <a:t>positivi di reddito </a:t>
                      </a:r>
                      <a:br>
                        <a:rPr lang="it-IT" sz="1800" dirty="0">
                          <a:effectLst/>
                        </a:rPr>
                      </a:br>
                      <a:r>
                        <a:rPr lang="it-IT" sz="1800" dirty="0">
                          <a:effectLst/>
                        </a:rPr>
                        <a:t>relativi ad esercizi precedenti </a:t>
                      </a:r>
                      <a:endParaRPr lang="it-IT" sz="1600" dirty="0">
                        <a:effectLst/>
                        <a:latin typeface="Times New Roman"/>
                        <a:ea typeface="Times New Roman"/>
                      </a:endParaRPr>
                    </a:p>
                  </a:txBody>
                  <a:tcPr marL="44450" marR="44450" marT="0" marB="0"/>
                </a:tc>
                <a:tc>
                  <a:txBody>
                    <a:bodyPr/>
                    <a:lstStyle/>
                    <a:p>
                      <a:pPr algn="just">
                        <a:lnSpc>
                          <a:spcPts val="1400"/>
                        </a:lnSpc>
                        <a:spcAft>
                          <a:spcPts val="0"/>
                        </a:spcAft>
                      </a:pPr>
                      <a:r>
                        <a:rPr lang="it-IT" sz="1800">
                          <a:effectLst/>
                        </a:rPr>
                        <a:t> </a:t>
                      </a:r>
                      <a:endParaRPr lang="it-IT" sz="1600">
                        <a:effectLst/>
                        <a:latin typeface="Times New Roman"/>
                        <a:ea typeface="Times New Roman"/>
                      </a:endParaRPr>
                    </a:p>
                  </a:txBody>
                  <a:tcPr marL="44450" marR="44450" marT="0" marB="0"/>
                </a:tc>
                <a:tc>
                  <a:txBody>
                    <a:bodyPr/>
                    <a:lstStyle/>
                    <a:p>
                      <a:pPr algn="just">
                        <a:lnSpc>
                          <a:spcPts val="1400"/>
                        </a:lnSpc>
                        <a:spcAft>
                          <a:spcPts val="0"/>
                        </a:spcAft>
                      </a:pPr>
                      <a:r>
                        <a:rPr lang="it-IT" sz="1800" dirty="0">
                          <a:effectLst/>
                        </a:rPr>
                        <a:t>…..</a:t>
                      </a:r>
                      <a:endParaRPr lang="it-IT" sz="1600" dirty="0">
                        <a:effectLst/>
                        <a:latin typeface="Times New Roman"/>
                        <a:ea typeface="Times New Roman"/>
                      </a:endParaRPr>
                    </a:p>
                  </a:txBody>
                  <a:tcPr marL="44450" marR="44450" marT="0" marB="0"/>
                </a:tc>
              </a:tr>
            </a:tbl>
          </a:graphicData>
        </a:graphic>
      </p:graphicFrame>
    </p:spTree>
    <p:extLst>
      <p:ext uri="{BB962C8B-B14F-4D97-AF65-F5344CB8AC3E}">
        <p14:creationId xmlns:p14="http://schemas.microsoft.com/office/powerpoint/2010/main" xmlns="" val="11195255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asellaDiTesto 14"/>
          <p:cNvSpPr txBox="1">
            <a:spLocks noChangeArrowheads="1"/>
          </p:cNvSpPr>
          <p:nvPr/>
        </p:nvSpPr>
        <p:spPr bwMode="auto">
          <a:xfrm>
            <a:off x="250825" y="1628800"/>
            <a:ext cx="8414476"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Circolare 31/E/2013 </a:t>
            </a:r>
            <a:r>
              <a:rPr lang="it-IT" altLang="it-IT" sz="2400">
                <a:solidFill>
                  <a:srgbClr val="FF0000"/>
                </a:solidFill>
                <a:sym typeface="Wingdings" pitchFamily="2" charset="2"/>
              </a:rPr>
              <a:t>– Agenzia delle entrate</a:t>
            </a:r>
            <a:endParaRPr lang="it-IT" altLang="it-IT" sz="2400">
              <a:solidFill>
                <a:srgbClr val="FF0000"/>
              </a:solidFill>
            </a:endParaRPr>
          </a:p>
        </p:txBody>
      </p:sp>
      <p:sp>
        <p:nvSpPr>
          <p:cNvPr id="9220" name="CasellaDiTesto 15"/>
          <p:cNvSpPr txBox="1">
            <a:spLocks noChangeArrowheads="1"/>
          </p:cNvSpPr>
          <p:nvPr/>
        </p:nvSpPr>
        <p:spPr bwMode="auto">
          <a:xfrm>
            <a:off x="263525" y="2540025"/>
            <a:ext cx="8412931"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La componente di reddito non può assumere immediato rilievo fiscale</a:t>
            </a:r>
          </a:p>
        </p:txBody>
      </p:sp>
      <p:sp>
        <p:nvSpPr>
          <p:cNvPr id="9221" name="CasellaDiTesto 21"/>
          <p:cNvSpPr txBox="1">
            <a:spLocks noChangeArrowheads="1"/>
          </p:cNvSpPr>
          <p:nvPr/>
        </p:nvSpPr>
        <p:spPr bwMode="auto">
          <a:xfrm>
            <a:off x="249238" y="3416325"/>
            <a:ext cx="8412930"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Inderogabilità del principio di competenza temporale dei componenti di reddito</a:t>
            </a:r>
          </a:p>
        </p:txBody>
      </p:sp>
      <p:sp>
        <p:nvSpPr>
          <p:cNvPr id="9222" name="CasellaDiTesto 23"/>
          <p:cNvSpPr txBox="1">
            <a:spLocks noChangeArrowheads="1"/>
          </p:cNvSpPr>
          <p:nvPr/>
        </p:nvSpPr>
        <p:spPr bwMode="auto">
          <a:xfrm>
            <a:off x="249238" y="4557738"/>
            <a:ext cx="8412930" cy="123031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r>
              <a:rPr lang="it-IT" altLang="it-IT" sz="2000"/>
              <a:t>Deroga al rispetto formale del principio di </a:t>
            </a:r>
            <a:r>
              <a:rPr lang="it-IT" altLang="it-IT" sz="1800"/>
              <a:t>«…</a:t>
            </a:r>
            <a:r>
              <a:rPr lang="it-IT" altLang="it-IT" sz="1800" i="1"/>
              <a:t>le spese e gli altri componenti negativi non sono ammessi in deduzione se e nella misura in cui non risultano imputati al Conto Economico relativo all’esercizio di competenza…</a:t>
            </a:r>
            <a:r>
              <a:rPr lang="it-IT" altLang="it-IT" sz="1800"/>
              <a:t>» (art. 109, co.4 TUIR)</a:t>
            </a:r>
          </a:p>
        </p:txBody>
      </p:sp>
      <p:sp>
        <p:nvSpPr>
          <p:cNvPr id="7"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391695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asellaDiTesto 14"/>
          <p:cNvSpPr txBox="1">
            <a:spLocks noChangeArrowheads="1"/>
          </p:cNvSpPr>
          <p:nvPr/>
        </p:nvSpPr>
        <p:spPr bwMode="auto">
          <a:xfrm>
            <a:off x="250825" y="2012950"/>
            <a:ext cx="8356746" cy="46196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Circolare 31/E/2013 </a:t>
            </a:r>
            <a:r>
              <a:rPr lang="it-IT" altLang="it-IT" sz="2400">
                <a:solidFill>
                  <a:srgbClr val="FF0000"/>
                </a:solidFill>
                <a:sym typeface="Wingdings" pitchFamily="2" charset="2"/>
              </a:rPr>
              <a:t>– Agenzia delle entrate</a:t>
            </a:r>
            <a:endParaRPr lang="it-IT" altLang="it-IT" sz="2400">
              <a:solidFill>
                <a:srgbClr val="FF0000"/>
              </a:solidFill>
            </a:endParaRPr>
          </a:p>
        </p:txBody>
      </p:sp>
      <p:sp>
        <p:nvSpPr>
          <p:cNvPr id="10244" name="CasellaDiTesto 9"/>
          <p:cNvSpPr txBox="1">
            <a:spLocks noChangeArrowheads="1"/>
          </p:cNvSpPr>
          <p:nvPr/>
        </p:nvSpPr>
        <p:spPr bwMode="auto">
          <a:xfrm>
            <a:off x="249238" y="3065463"/>
            <a:ext cx="835521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marL="342900" indent="-342900">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 typeface="Wingdings" pitchFamily="2" charset="2"/>
              <a:buChar char="ü"/>
            </a:pPr>
            <a:r>
              <a:rPr lang="it-IT" altLang="it-IT" sz="2000">
                <a:solidFill>
                  <a:srgbClr val="FF0000"/>
                </a:solidFill>
              </a:rPr>
              <a:t>Riconoscimento dei componenti negativi di reddito (CNR)</a:t>
            </a:r>
          </a:p>
        </p:txBody>
      </p:sp>
      <p:sp>
        <p:nvSpPr>
          <p:cNvPr id="10245" name="CasellaDiTesto 9"/>
          <p:cNvSpPr txBox="1">
            <a:spLocks noChangeArrowheads="1"/>
          </p:cNvSpPr>
          <p:nvPr/>
        </p:nvSpPr>
        <p:spPr bwMode="auto">
          <a:xfrm>
            <a:off x="249238" y="3933825"/>
            <a:ext cx="8355210" cy="70788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marL="342900" indent="-342900">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 typeface="Wingdings" pitchFamily="2" charset="2"/>
              <a:buChar char="ü"/>
            </a:pPr>
            <a:r>
              <a:rPr lang="it-IT" altLang="it-IT" sz="2000"/>
              <a:t>Assoggettamento a tassazione dei componenti positivi di reddito (CPR)</a:t>
            </a:r>
          </a:p>
        </p:txBody>
      </p:sp>
      <p:sp>
        <p:nvSpPr>
          <p:cNvPr id="10246" name="CasellaDiTesto 9"/>
          <p:cNvSpPr txBox="1">
            <a:spLocks noChangeArrowheads="1"/>
          </p:cNvSpPr>
          <p:nvPr/>
        </p:nvSpPr>
        <p:spPr bwMode="auto">
          <a:xfrm>
            <a:off x="249238" y="4829175"/>
            <a:ext cx="835521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marL="342900" indent="-342900">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 typeface="Wingdings" pitchFamily="2" charset="2"/>
              <a:buChar char="ü"/>
            </a:pPr>
            <a:r>
              <a:rPr lang="it-IT" altLang="it-IT" sz="2000"/>
              <a:t>Riconoscimento dei CNR e Assoggettamento a tassazione dei CPR</a:t>
            </a:r>
          </a:p>
        </p:txBody>
      </p:sp>
      <p:sp>
        <p:nvSpPr>
          <p:cNvPr id="7"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4485502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asellaDiTesto 14"/>
          <p:cNvSpPr txBox="1">
            <a:spLocks noChangeArrowheads="1"/>
          </p:cNvSpPr>
          <p:nvPr/>
        </p:nvSpPr>
        <p:spPr bwMode="auto">
          <a:xfrm>
            <a:off x="250825" y="1484784"/>
            <a:ext cx="8428767"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solidFill>
                  <a:srgbClr val="FF0000"/>
                </a:solidFill>
                <a:sym typeface="Wingdings" pitchFamily="2" charset="2"/>
              </a:rPr>
              <a:t>Riconoscimento del CNR non contabilizzato nel corretto esercizio</a:t>
            </a:r>
            <a:endParaRPr lang="it-IT" altLang="it-IT" sz="2000">
              <a:solidFill>
                <a:srgbClr val="FF0000"/>
              </a:solidFill>
            </a:endParaRPr>
          </a:p>
        </p:txBody>
      </p:sp>
      <p:sp>
        <p:nvSpPr>
          <p:cNvPr id="11268" name="CasellaDiTesto 9"/>
          <p:cNvSpPr txBox="1">
            <a:spLocks noChangeArrowheads="1"/>
          </p:cNvSpPr>
          <p:nvPr/>
        </p:nvSpPr>
        <p:spPr bwMode="auto">
          <a:xfrm>
            <a:off x="249238" y="2253134"/>
            <a:ext cx="8427218"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1. Variazione in aumento nella dichiarazione dei redditi al fine di neutralizzare il CNR transitato da Conto Economico</a:t>
            </a:r>
          </a:p>
        </p:txBody>
      </p:sp>
      <p:sp>
        <p:nvSpPr>
          <p:cNvPr id="11269" name="CasellaDiTesto 9"/>
          <p:cNvSpPr txBox="1">
            <a:spLocks noChangeArrowheads="1"/>
          </p:cNvSpPr>
          <p:nvPr/>
        </p:nvSpPr>
        <p:spPr bwMode="auto">
          <a:xfrm>
            <a:off x="249238" y="3332634"/>
            <a:ext cx="2949449"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solidFill>
                  <a:srgbClr val="FF0000"/>
                </a:solidFill>
              </a:rPr>
              <a:t>Annualità emendabile</a:t>
            </a:r>
          </a:p>
        </p:txBody>
      </p:sp>
      <p:sp>
        <p:nvSpPr>
          <p:cNvPr id="11270" name="CasellaDiTesto 12"/>
          <p:cNvSpPr txBox="1">
            <a:spLocks noChangeArrowheads="1"/>
          </p:cNvSpPr>
          <p:nvPr/>
        </p:nvSpPr>
        <p:spPr bwMode="auto">
          <a:xfrm>
            <a:off x="4140200" y="3332634"/>
            <a:ext cx="4633964" cy="70788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solidFill>
                  <a:srgbClr val="FF0000"/>
                </a:solidFill>
              </a:rPr>
              <a:t>Annualità non emendabile ma accertabile</a:t>
            </a:r>
          </a:p>
        </p:txBody>
      </p:sp>
      <p:sp>
        <p:nvSpPr>
          <p:cNvPr id="11271" name="CasellaDiTesto 14"/>
          <p:cNvSpPr txBox="1">
            <a:spLocks noChangeArrowheads="1"/>
          </p:cNvSpPr>
          <p:nvPr/>
        </p:nvSpPr>
        <p:spPr bwMode="auto">
          <a:xfrm>
            <a:off x="249238" y="4040659"/>
            <a:ext cx="2949449" cy="707886"/>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Dichiarazione integrativa</a:t>
            </a:r>
          </a:p>
        </p:txBody>
      </p:sp>
      <p:sp>
        <p:nvSpPr>
          <p:cNvPr id="11272" name="CasellaDiTesto 15"/>
          <p:cNvSpPr txBox="1">
            <a:spLocks noChangeArrowheads="1"/>
          </p:cNvSpPr>
          <p:nvPr/>
        </p:nvSpPr>
        <p:spPr bwMode="auto">
          <a:xfrm>
            <a:off x="249238" y="4826472"/>
            <a:ext cx="2949449" cy="7080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t>Applicazione anche in caso di perdita</a:t>
            </a:r>
          </a:p>
        </p:txBody>
      </p:sp>
      <p:sp>
        <p:nvSpPr>
          <p:cNvPr id="11273" name="CasellaDiTesto 16"/>
          <p:cNvSpPr txBox="1">
            <a:spLocks noChangeArrowheads="1"/>
          </p:cNvSpPr>
          <p:nvPr/>
        </p:nvSpPr>
        <p:spPr bwMode="auto">
          <a:xfrm>
            <a:off x="4153234" y="4145012"/>
            <a:ext cx="4739246" cy="2308324"/>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square"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r>
              <a:rPr lang="it-IT" altLang="it-IT" sz="1800" dirty="0"/>
              <a:t>1. </a:t>
            </a:r>
            <a:r>
              <a:rPr lang="it-IT" altLang="it-IT" sz="1800" dirty="0" err="1"/>
              <a:t>Ri</a:t>
            </a:r>
            <a:r>
              <a:rPr lang="it-IT" altLang="it-IT" sz="1800" dirty="0"/>
              <a:t>-liquidazione autonoma della dichiarazione riferita all’annualità oggetto di errore</a:t>
            </a:r>
          </a:p>
          <a:p>
            <a:pPr eaLnBrk="1" hangingPunct="1">
              <a:spcBef>
                <a:spcPct val="0"/>
              </a:spcBef>
              <a:buFontTx/>
              <a:buNone/>
            </a:pPr>
            <a:r>
              <a:rPr lang="it-IT" altLang="it-IT" sz="1800" dirty="0"/>
              <a:t>2. </a:t>
            </a:r>
            <a:r>
              <a:rPr lang="it-IT" altLang="it-IT" sz="1800" dirty="0" err="1"/>
              <a:t>Ri</a:t>
            </a:r>
            <a:r>
              <a:rPr lang="it-IT" altLang="it-IT" sz="1800" dirty="0"/>
              <a:t>-liquidazione autonoma delle annualità successive fino a quella emendabile</a:t>
            </a:r>
          </a:p>
          <a:p>
            <a:pPr eaLnBrk="1" hangingPunct="1">
              <a:spcBef>
                <a:spcPct val="0"/>
              </a:spcBef>
              <a:buFontTx/>
              <a:buNone/>
            </a:pPr>
            <a:r>
              <a:rPr lang="it-IT" altLang="it-IT" sz="1800" dirty="0"/>
              <a:t>3. Dichiarazione integrativa per annualità emendabile </a:t>
            </a:r>
            <a:endParaRPr lang="it-IT" altLang="it-IT" sz="1800" dirty="0" smtClean="0"/>
          </a:p>
          <a:p>
            <a:pPr eaLnBrk="1" hangingPunct="1">
              <a:spcBef>
                <a:spcPct val="0"/>
              </a:spcBef>
              <a:buFontTx/>
              <a:buNone/>
            </a:pPr>
            <a:endParaRPr lang="it-IT" altLang="it-IT" sz="1800" dirty="0"/>
          </a:p>
        </p:txBody>
      </p:sp>
      <p:sp>
        <p:nvSpPr>
          <p:cNvPr id="2" name="Freccia in giù 1"/>
          <p:cNvSpPr/>
          <p:nvPr/>
        </p:nvSpPr>
        <p:spPr bwMode="auto">
          <a:xfrm rot="5400000">
            <a:off x="3520941" y="4942492"/>
            <a:ext cx="360363" cy="44899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cxnSp>
        <p:nvCxnSpPr>
          <p:cNvPr id="4" name="Connettore 4 3"/>
          <p:cNvCxnSpPr>
            <a:stCxn id="11268" idx="2"/>
            <a:endCxn id="11269" idx="0"/>
          </p:cNvCxnSpPr>
          <p:nvPr/>
        </p:nvCxnSpPr>
        <p:spPr bwMode="auto">
          <a:xfrm rot="5400000">
            <a:off x="2907668" y="1777454"/>
            <a:ext cx="371475" cy="2738884"/>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6" name="Connettore 4 5"/>
          <p:cNvCxnSpPr>
            <a:stCxn id="11268" idx="2"/>
            <a:endCxn id="11270" idx="0"/>
          </p:cNvCxnSpPr>
          <p:nvPr/>
        </p:nvCxnSpPr>
        <p:spPr bwMode="auto">
          <a:xfrm rot="16200000" flipH="1">
            <a:off x="5274277" y="2149728"/>
            <a:ext cx="371475" cy="1994335"/>
          </a:xfrm>
          <a:prstGeom prst="bentConnector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Connettore 2 21"/>
          <p:cNvCxnSpPr>
            <a:stCxn id="11269" idx="2"/>
            <a:endCxn id="11271" idx="0"/>
          </p:cNvCxnSpPr>
          <p:nvPr/>
        </p:nvCxnSpPr>
        <p:spPr bwMode="auto">
          <a:xfrm>
            <a:off x="1723963" y="3732684"/>
            <a:ext cx="0" cy="3079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Connettore 2 23"/>
          <p:cNvCxnSpPr>
            <a:stCxn id="11271" idx="2"/>
            <a:endCxn id="11272" idx="0"/>
          </p:cNvCxnSpPr>
          <p:nvPr/>
        </p:nvCxnSpPr>
        <p:spPr bwMode="auto">
          <a:xfrm>
            <a:off x="1723963" y="4748545"/>
            <a:ext cx="0" cy="7792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7" name="Connettore 2 26"/>
          <p:cNvCxnSpPr>
            <a:stCxn id="11270" idx="2"/>
            <a:endCxn id="11273" idx="0"/>
          </p:cNvCxnSpPr>
          <p:nvPr/>
        </p:nvCxnSpPr>
        <p:spPr bwMode="auto">
          <a:xfrm>
            <a:off x="6457182" y="4040520"/>
            <a:ext cx="65675" cy="10449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6"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17"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567593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 name="Rettangolo 16"/>
          <p:cNvSpPr/>
          <p:nvPr/>
        </p:nvSpPr>
        <p:spPr>
          <a:xfrm>
            <a:off x="541512" y="1844824"/>
            <a:ext cx="7632848" cy="1080120"/>
          </a:xfrm>
          <a:prstGeom prst="rect">
            <a:avLst/>
          </a:prstGeom>
          <a:solidFill>
            <a:sysClr val="window" lastClr="FFFFFF"/>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Il fondo svalutazione crediti deve essere stanziato per coprire perdite per inesigibilità che possono ragionevolmente essere previste e che sono inerenti ai saldi dei crediti esposti in bilancio.</a:t>
            </a:r>
          </a:p>
        </p:txBody>
      </p:sp>
      <p:sp>
        <p:nvSpPr>
          <p:cNvPr id="18" name="Rettangolo 17"/>
          <p:cNvSpPr/>
          <p:nvPr/>
        </p:nvSpPr>
        <p:spPr>
          <a:xfrm>
            <a:off x="4069904" y="3356992"/>
            <a:ext cx="4104456" cy="648072"/>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delle perdite per situazioni di inesigibilità già manifestatesi</a:t>
            </a:r>
          </a:p>
        </p:txBody>
      </p:sp>
      <p:sp>
        <p:nvSpPr>
          <p:cNvPr id="19" name="Rettangolo 18"/>
          <p:cNvSpPr/>
          <p:nvPr/>
        </p:nvSpPr>
        <p:spPr>
          <a:xfrm>
            <a:off x="4069904" y="4077072"/>
            <a:ext cx="4104456" cy="864096"/>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delle perdite per altre inesigibilità non ancora manifestatesi ma temute o latenti</a:t>
            </a:r>
          </a:p>
        </p:txBody>
      </p:sp>
      <p:sp>
        <p:nvSpPr>
          <p:cNvPr id="20" name="Rettangolo 19"/>
          <p:cNvSpPr/>
          <p:nvPr/>
        </p:nvSpPr>
        <p:spPr>
          <a:xfrm>
            <a:off x="541512" y="3356992"/>
            <a:ext cx="3384376" cy="1584176"/>
          </a:xfrm>
          <a:prstGeom prst="rect">
            <a:avLst/>
          </a:prstGeom>
          <a:solidFill>
            <a:schemeClr val="bg1">
              <a:lumMod val="95000"/>
            </a:schemeClr>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Nel rispetto del principio di competenza, occorre tenere conto:</a:t>
            </a:r>
          </a:p>
        </p:txBody>
      </p:sp>
      <p:sp>
        <p:nvSpPr>
          <p:cNvPr id="21" name="Rettangolo 20"/>
          <p:cNvSpPr/>
          <p:nvPr/>
        </p:nvSpPr>
        <p:spPr>
          <a:xfrm>
            <a:off x="541512" y="5373216"/>
            <a:ext cx="7632848" cy="864096"/>
          </a:xfrm>
          <a:prstGeom prst="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sym typeface="Wingdings" pitchFamily="2" charset="2"/>
              </a:rPr>
              <a:t>Deve inoltre coprire le perdite che si potranno subire sui crediti ceduti a terzi per i quali sussista ancora un'obbligazione di regresso.</a:t>
            </a:r>
          </a:p>
        </p:txBody>
      </p:sp>
      <p:sp>
        <p:nvSpPr>
          <p:cNvPr id="22" name="Titolo 1"/>
          <p:cNvSpPr txBox="1">
            <a:spLocks/>
          </p:cNvSpPr>
          <p:nvPr/>
        </p:nvSpPr>
        <p:spPr>
          <a:xfrm>
            <a:off x="395536" y="620688"/>
            <a:ext cx="8229600" cy="469776"/>
          </a:xfrm>
          <a:prstGeom prst="rect">
            <a:avLst/>
          </a:prstGeom>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FONDO SVALUTAZIONE CREDITI</a:t>
            </a:r>
            <a:endParaRPr lang="it-IT" dirty="0"/>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5</a:t>
            </a:fld>
            <a:endParaRPr lang="it-IT"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asellaDiTesto 14"/>
          <p:cNvSpPr txBox="1">
            <a:spLocks noChangeArrowheads="1"/>
          </p:cNvSpPr>
          <p:nvPr/>
        </p:nvSpPr>
        <p:spPr bwMode="auto">
          <a:xfrm>
            <a:off x="219075" y="3017838"/>
            <a:ext cx="864235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dirty="0" smtClean="0">
                <a:sym typeface="Wingdings" pitchFamily="2" charset="2"/>
              </a:rPr>
              <a:t>Riconoscimento </a:t>
            </a:r>
            <a:r>
              <a:rPr lang="it-IT" altLang="it-IT" sz="2000" dirty="0">
                <a:sym typeface="Wingdings" pitchFamily="2" charset="2"/>
              </a:rPr>
              <a:t>fiscale del CNR</a:t>
            </a:r>
            <a:endParaRPr lang="it-IT" altLang="it-IT" sz="2000" dirty="0"/>
          </a:p>
        </p:txBody>
      </p:sp>
      <p:sp>
        <p:nvSpPr>
          <p:cNvPr id="12292" name="CasellaDiTesto 14"/>
          <p:cNvSpPr txBox="1">
            <a:spLocks noChangeArrowheads="1"/>
          </p:cNvSpPr>
          <p:nvPr/>
        </p:nvSpPr>
        <p:spPr bwMode="auto">
          <a:xfrm>
            <a:off x="222250" y="2133600"/>
            <a:ext cx="8642350" cy="4000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sym typeface="Wingdings" pitchFamily="2" charset="2"/>
              </a:rPr>
              <a:t>Presentazione dichiarazione integrativa</a:t>
            </a:r>
            <a:endParaRPr lang="it-IT" altLang="it-IT" sz="2000"/>
          </a:p>
        </p:txBody>
      </p:sp>
      <p:sp>
        <p:nvSpPr>
          <p:cNvPr id="12293" name="CasellaDiTesto 14"/>
          <p:cNvSpPr txBox="1">
            <a:spLocks noChangeArrowheads="1"/>
          </p:cNvSpPr>
          <p:nvPr/>
        </p:nvSpPr>
        <p:spPr bwMode="auto">
          <a:xfrm>
            <a:off x="257175" y="3927475"/>
            <a:ext cx="8642350" cy="4016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36000" rIns="36000">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000">
                <a:sym typeface="Wingdings" pitchFamily="2" charset="2"/>
              </a:rPr>
              <a:t>Credito tributario connesso al riconoscimento fiscale</a:t>
            </a:r>
            <a:endParaRPr lang="it-IT" altLang="it-IT" sz="2000"/>
          </a:p>
        </p:txBody>
      </p:sp>
      <p:graphicFrame>
        <p:nvGraphicFramePr>
          <p:cNvPr id="18" name="Tabella 17"/>
          <p:cNvGraphicFramePr>
            <a:graphicFrameLocks noGrp="1"/>
          </p:cNvGraphicFramePr>
          <p:nvPr/>
        </p:nvGraphicFramePr>
        <p:xfrm>
          <a:off x="277813" y="5300663"/>
          <a:ext cx="8639175" cy="641350"/>
        </p:xfrm>
        <a:graphic>
          <a:graphicData uri="http://schemas.openxmlformats.org/drawingml/2006/table">
            <a:tbl>
              <a:tblPr firstRow="1" bandRow="1">
                <a:tableStyleId>{5C22544A-7EE6-4342-B048-85BDC9FD1C3A}</a:tableStyleId>
              </a:tblPr>
              <a:tblGrid>
                <a:gridCol w="4077490"/>
                <a:gridCol w="432048"/>
                <a:gridCol w="2971810"/>
                <a:gridCol w="534382"/>
                <a:gridCol w="623445"/>
              </a:tblGrid>
              <a:tr h="641350">
                <a:tc>
                  <a:txBody>
                    <a:bodyPr/>
                    <a:lstStyle/>
                    <a:p>
                      <a:r>
                        <a:rPr lang="it-IT" sz="1800" b="0" dirty="0" smtClean="0">
                          <a:solidFill>
                            <a:schemeClr val="tx1"/>
                          </a:solidFill>
                        </a:rPr>
                        <a:t>Crediti tributari</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800" b="0" dirty="0" smtClean="0">
                          <a:solidFill>
                            <a:schemeClr val="tx1"/>
                          </a:solidFill>
                        </a:rPr>
                        <a:t>a</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Sopravvenienza</a:t>
                      </a:r>
                      <a:r>
                        <a:rPr lang="it-IT" sz="1800" b="0" baseline="0" dirty="0" smtClean="0">
                          <a:solidFill>
                            <a:schemeClr val="tx1"/>
                          </a:solidFill>
                        </a:rPr>
                        <a:t> attiva non imponibile</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b="0" dirty="0"/>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Freccia in giù 18"/>
          <p:cNvSpPr/>
          <p:nvPr/>
        </p:nvSpPr>
        <p:spPr bwMode="auto">
          <a:xfrm>
            <a:off x="4318000" y="4529138"/>
            <a:ext cx="446088" cy="56832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9"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118262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49D3D66D-330D-684B-9103-107F03E4171B}" type="slidenum">
              <a:rPr lang="it-IT" smtClean="0"/>
              <a:pPr>
                <a:defRPr/>
              </a:pPr>
              <a:t>51</a:t>
            </a:fld>
            <a:endParaRPr lang="it-IT"/>
          </a:p>
        </p:txBody>
      </p:sp>
      <p:sp>
        <p:nvSpPr>
          <p:cNvPr id="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4"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ESEMPIO DI ERRORE «2013»</a:t>
            </a:r>
            <a:endParaRPr lang="it-IT" dirty="0"/>
          </a:p>
        </p:txBody>
      </p:sp>
      <p:sp>
        <p:nvSpPr>
          <p:cNvPr id="5" name="Rettangolo 4"/>
          <p:cNvSpPr/>
          <p:nvPr/>
        </p:nvSpPr>
        <p:spPr>
          <a:xfrm>
            <a:off x="1979712" y="1700808"/>
            <a:ext cx="4536819" cy="461665"/>
          </a:xfrm>
          <a:prstGeom prst="rect">
            <a:avLst/>
          </a:prstGeom>
        </p:spPr>
        <p:txBody>
          <a:bodyPr wrap="none">
            <a:spAutoFit/>
          </a:bodyPr>
          <a:lstStyle/>
          <a:p>
            <a:r>
              <a:rPr lang="it-IT" sz="2400" dirty="0"/>
              <a:t>I</a:t>
            </a:r>
            <a:r>
              <a:rPr lang="it-IT" sz="2400" dirty="0" smtClean="0"/>
              <a:t>ndennità </a:t>
            </a:r>
            <a:r>
              <a:rPr lang="it-IT" sz="2400" dirty="0"/>
              <a:t>suppletiva di </a:t>
            </a:r>
            <a:r>
              <a:rPr lang="it-IT" sz="2400" dirty="0" smtClean="0"/>
              <a:t>clientela </a:t>
            </a:r>
            <a:endParaRPr lang="it-IT" sz="2400" dirty="0"/>
          </a:p>
        </p:txBody>
      </p:sp>
      <p:sp>
        <p:nvSpPr>
          <p:cNvPr id="6" name="Rettangolo 5"/>
          <p:cNvSpPr/>
          <p:nvPr/>
        </p:nvSpPr>
        <p:spPr>
          <a:xfrm>
            <a:off x="539552" y="2852936"/>
            <a:ext cx="7880548" cy="2308324"/>
          </a:xfrm>
          <a:prstGeom prst="rect">
            <a:avLst/>
          </a:prstGeom>
        </p:spPr>
        <p:txBody>
          <a:bodyPr wrap="square">
            <a:spAutoFit/>
          </a:bodyPr>
          <a:lstStyle/>
          <a:p>
            <a:pPr algn="ctr"/>
            <a:r>
              <a:rPr lang="it-IT" sz="2400" dirty="0"/>
              <a:t>La Circolare n. </a:t>
            </a:r>
            <a:r>
              <a:rPr lang="it-IT" sz="2400" dirty="0" smtClean="0"/>
              <a:t>33/E/2013 </a:t>
            </a:r>
            <a:r>
              <a:rPr lang="it-IT" sz="2400" dirty="0"/>
              <a:t>modifica la posizione espressa dall’Agenzia delle entrate con la Circolare del 6/07/2007, n. 42/E in cui aveva sostenuto la deducibilità esclusivamente “</a:t>
            </a:r>
            <a:r>
              <a:rPr lang="it-IT" sz="2400" b="1" dirty="0">
                <a:solidFill>
                  <a:srgbClr val="FF0000"/>
                </a:solidFill>
              </a:rPr>
              <a:t>per cassa</a:t>
            </a:r>
            <a:r>
              <a:rPr lang="it-IT" sz="2400" dirty="0"/>
              <a:t>” (che peraltro resta valida per le controversie riguardanti accantonamenti effettuati in periodi di imposta anteriori il 1° gennaio 1993). </a:t>
            </a:r>
          </a:p>
        </p:txBody>
      </p:sp>
      <p:sp>
        <p:nvSpPr>
          <p:cNvPr id="7" name="Freccia in giù 6"/>
          <p:cNvSpPr/>
          <p:nvPr/>
        </p:nvSpPr>
        <p:spPr>
          <a:xfrm>
            <a:off x="3779912" y="2276872"/>
            <a:ext cx="432048" cy="57606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Freccia in giù 7"/>
          <p:cNvSpPr/>
          <p:nvPr/>
        </p:nvSpPr>
        <p:spPr>
          <a:xfrm>
            <a:off x="3923928" y="5301208"/>
            <a:ext cx="429444"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Rettangolo 8"/>
          <p:cNvSpPr/>
          <p:nvPr/>
        </p:nvSpPr>
        <p:spPr>
          <a:xfrm>
            <a:off x="2616546" y="5908335"/>
            <a:ext cx="3107582" cy="461665"/>
          </a:xfrm>
          <a:prstGeom prst="rect">
            <a:avLst/>
          </a:prstGeom>
        </p:spPr>
        <p:txBody>
          <a:bodyPr wrap="none">
            <a:spAutoFit/>
          </a:bodyPr>
          <a:lstStyle/>
          <a:p>
            <a:r>
              <a:rPr lang="it-IT" sz="2400" b="1" dirty="0" smtClean="0">
                <a:solidFill>
                  <a:srgbClr val="FF0000"/>
                </a:solidFill>
              </a:rPr>
              <a:t>PER COMPETENZA </a:t>
            </a:r>
            <a:endParaRPr lang="it-IT" sz="2400" b="1" dirty="0">
              <a:solidFill>
                <a:srgbClr val="FF0000"/>
              </a:solidFill>
            </a:endParaRPr>
          </a:p>
        </p:txBody>
      </p:sp>
    </p:spTree>
    <p:extLst>
      <p:ext uri="{BB962C8B-B14F-4D97-AF65-F5344CB8AC3E}">
        <p14:creationId xmlns:p14="http://schemas.microsoft.com/office/powerpoint/2010/main" xmlns="" val="10838550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asellaDiTesto 14"/>
          <p:cNvSpPr txBox="1">
            <a:spLocks noChangeArrowheads="1"/>
          </p:cNvSpPr>
          <p:nvPr/>
        </p:nvSpPr>
        <p:spPr bwMode="auto">
          <a:xfrm>
            <a:off x="250825" y="1412776"/>
            <a:ext cx="864235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Caso operativo A (1/3)</a:t>
            </a:r>
          </a:p>
        </p:txBody>
      </p:sp>
      <p:sp>
        <p:nvSpPr>
          <p:cNvPr id="13316" name="Text Box 1028"/>
          <p:cNvSpPr txBox="1">
            <a:spLocks noChangeArrowheads="1"/>
          </p:cNvSpPr>
          <p:nvPr/>
        </p:nvSpPr>
        <p:spPr bwMode="auto">
          <a:xfrm>
            <a:off x="249238" y="2017613"/>
            <a:ext cx="91440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ts val="600"/>
              </a:spcBef>
              <a:buFontTx/>
              <a:buNone/>
            </a:pPr>
            <a:r>
              <a:rPr lang="it-IT" altLang="it-IT" sz="2000">
                <a:solidFill>
                  <a:srgbClr val="000000"/>
                </a:solidFill>
                <a:cs typeface="Tahoma" pitchFamily="34" charset="0"/>
              </a:rPr>
              <a:t>Alfa corregge nel 2013 due errori riferiti all’annualità 2012 (1):</a:t>
            </a:r>
          </a:p>
        </p:txBody>
      </p:sp>
      <p:sp>
        <p:nvSpPr>
          <p:cNvPr id="10" name="Rettangolo 9"/>
          <p:cNvSpPr/>
          <p:nvPr/>
        </p:nvSpPr>
        <p:spPr>
          <a:xfrm>
            <a:off x="231775" y="5877272"/>
            <a:ext cx="8639175" cy="45878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it-IT" sz="1400" b="1" dirty="0">
                <a:solidFill>
                  <a:schemeClr val="tx1"/>
                </a:solidFill>
              </a:rPr>
              <a:t>(</a:t>
            </a:r>
            <a:r>
              <a:rPr lang="it-IT" sz="1400" b="1" baseline="30000" dirty="0">
                <a:solidFill>
                  <a:schemeClr val="tx1"/>
                </a:solidFill>
              </a:rPr>
              <a:t>1</a:t>
            </a:r>
            <a:r>
              <a:rPr lang="it-IT" sz="1400" b="1" dirty="0">
                <a:solidFill>
                  <a:schemeClr val="tx1"/>
                </a:solidFill>
              </a:rPr>
              <a:t>) Nell’esempio non si considerano le problematiche IVA e si assume che non vi siano altre immobilizzazioni in corso di realizzazione</a:t>
            </a:r>
          </a:p>
        </p:txBody>
      </p:sp>
      <p:graphicFrame>
        <p:nvGraphicFramePr>
          <p:cNvPr id="13" name="Tabella 12"/>
          <p:cNvGraphicFramePr>
            <a:graphicFrameLocks noGrp="1"/>
          </p:cNvGraphicFramePr>
          <p:nvPr>
            <p:extLst>
              <p:ext uri="{D42A27DB-BD31-4B8C-83A1-F6EECF244321}">
                <p14:modId xmlns:p14="http://schemas.microsoft.com/office/powerpoint/2010/main" xmlns="" val="1561368091"/>
              </p:ext>
            </p:extLst>
          </p:nvPr>
        </p:nvGraphicFramePr>
        <p:xfrm>
          <a:off x="266700" y="4825901"/>
          <a:ext cx="8639175" cy="641350"/>
        </p:xfrm>
        <a:graphic>
          <a:graphicData uri="http://schemas.openxmlformats.org/drawingml/2006/table">
            <a:tbl>
              <a:tblPr firstRow="1" bandRow="1">
                <a:tableStyleId>{5C22544A-7EE6-4342-B048-85BDC9FD1C3A}</a:tableStyleId>
              </a:tblPr>
              <a:tblGrid>
                <a:gridCol w="4077490"/>
                <a:gridCol w="432048"/>
                <a:gridCol w="2971810"/>
                <a:gridCol w="534382"/>
                <a:gridCol w="623445"/>
              </a:tblGrid>
              <a:tr h="641350">
                <a:tc>
                  <a:txBody>
                    <a:bodyPr/>
                    <a:lstStyle/>
                    <a:p>
                      <a:r>
                        <a:rPr lang="it-IT" sz="1800" b="0" dirty="0" smtClean="0">
                          <a:solidFill>
                            <a:schemeClr val="tx1"/>
                          </a:solidFill>
                        </a:rPr>
                        <a:t>Componente</a:t>
                      </a:r>
                      <a:r>
                        <a:rPr lang="it-IT" sz="1800" b="0" baseline="0" dirty="0" smtClean="0">
                          <a:solidFill>
                            <a:schemeClr val="tx1"/>
                          </a:solidFill>
                        </a:rPr>
                        <a:t> di reddito riferito ad esercizi precedenti</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800" b="0" dirty="0" smtClean="0">
                          <a:solidFill>
                            <a:schemeClr val="tx1"/>
                          </a:solidFill>
                        </a:rPr>
                        <a:t>a</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Debiti verso</a:t>
                      </a:r>
                      <a:r>
                        <a:rPr lang="it-IT" sz="1800" b="0" baseline="0" dirty="0" smtClean="0">
                          <a:solidFill>
                            <a:schemeClr val="tx1"/>
                          </a:solidFill>
                        </a:rPr>
                        <a:t> fornitori</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b="0" dirty="0"/>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150</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5" name="Tabella 14"/>
          <p:cNvGraphicFramePr>
            <a:graphicFrameLocks noGrp="1"/>
          </p:cNvGraphicFramePr>
          <p:nvPr>
            <p:extLst>
              <p:ext uri="{D42A27DB-BD31-4B8C-83A1-F6EECF244321}">
                <p14:modId xmlns:p14="http://schemas.microsoft.com/office/powerpoint/2010/main" xmlns="" val="3243353233"/>
              </p:ext>
            </p:extLst>
          </p:nvPr>
        </p:nvGraphicFramePr>
        <p:xfrm>
          <a:off x="250825" y="3241576"/>
          <a:ext cx="8639175" cy="641350"/>
        </p:xfrm>
        <a:graphic>
          <a:graphicData uri="http://schemas.openxmlformats.org/drawingml/2006/table">
            <a:tbl>
              <a:tblPr firstRow="1" bandRow="1">
                <a:tableStyleId>{5C22544A-7EE6-4342-B048-85BDC9FD1C3A}</a:tableStyleId>
              </a:tblPr>
              <a:tblGrid>
                <a:gridCol w="4077490"/>
                <a:gridCol w="432048"/>
                <a:gridCol w="2971810"/>
                <a:gridCol w="534382"/>
                <a:gridCol w="623445"/>
              </a:tblGrid>
              <a:tr h="641350">
                <a:tc>
                  <a:txBody>
                    <a:bodyPr/>
                    <a:lstStyle/>
                    <a:p>
                      <a:r>
                        <a:rPr lang="it-IT" sz="1800" b="0" dirty="0" smtClean="0">
                          <a:solidFill>
                            <a:schemeClr val="tx1"/>
                          </a:solidFill>
                        </a:rPr>
                        <a:t>Componente</a:t>
                      </a:r>
                      <a:r>
                        <a:rPr lang="it-IT" sz="1800" b="0" baseline="0" dirty="0" smtClean="0">
                          <a:solidFill>
                            <a:schemeClr val="tx1"/>
                          </a:solidFill>
                        </a:rPr>
                        <a:t> di reddito riferito ad esercizi precedenti</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800" b="0" dirty="0" smtClean="0">
                          <a:solidFill>
                            <a:schemeClr val="tx1"/>
                          </a:solidFill>
                        </a:rPr>
                        <a:t>a</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Fondo indennità suppletiva</a:t>
                      </a:r>
                      <a:endParaRPr lang="it-IT" sz="1800" b="0" dirty="0">
                        <a:solidFill>
                          <a:schemeClr val="tx1"/>
                        </a:solidFill>
                      </a:endParaRPr>
                    </a:p>
                  </a:txBody>
                  <a:tcPr marL="91443" marR="91443" marT="45878" marB="45878">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b="0" dirty="0"/>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300</a:t>
                      </a:r>
                      <a:endParaRPr lang="it-IT" sz="1800" b="0" dirty="0">
                        <a:solidFill>
                          <a:schemeClr val="tx1"/>
                        </a:solidFill>
                      </a:endParaRPr>
                    </a:p>
                  </a:txBody>
                  <a:tcPr marL="91443" marR="91443" marT="45878" marB="4587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3342" name="Text Box 1028"/>
          <p:cNvSpPr txBox="1">
            <a:spLocks noChangeArrowheads="1"/>
          </p:cNvSpPr>
          <p:nvPr/>
        </p:nvSpPr>
        <p:spPr bwMode="auto">
          <a:xfrm>
            <a:off x="231775" y="2679601"/>
            <a:ext cx="91440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ts val="600"/>
              </a:spcBef>
              <a:buFontTx/>
              <a:buNone/>
            </a:pPr>
            <a:r>
              <a:rPr lang="it-IT" altLang="it-IT" sz="2000" dirty="0">
                <a:solidFill>
                  <a:srgbClr val="000000"/>
                </a:solidFill>
                <a:cs typeface="Tahoma" pitchFamily="34" charset="0"/>
              </a:rPr>
              <a:t>1. Errore di </a:t>
            </a:r>
            <a:r>
              <a:rPr lang="it-IT" altLang="it-IT" sz="2000" dirty="0" smtClean="0">
                <a:solidFill>
                  <a:srgbClr val="000000"/>
                </a:solidFill>
                <a:cs typeface="Tahoma" pitchFamily="34" charset="0"/>
              </a:rPr>
              <a:t>iscrizione del fondo indennità suppletiva </a:t>
            </a:r>
            <a:endParaRPr lang="it-IT" altLang="it-IT" sz="2000" dirty="0">
              <a:solidFill>
                <a:srgbClr val="000000"/>
              </a:solidFill>
              <a:cs typeface="Tahoma" pitchFamily="34" charset="0"/>
            </a:endParaRPr>
          </a:p>
        </p:txBody>
      </p:sp>
      <p:sp>
        <p:nvSpPr>
          <p:cNvPr id="13343" name="Text Box 1028"/>
          <p:cNvSpPr txBox="1">
            <a:spLocks noChangeArrowheads="1"/>
          </p:cNvSpPr>
          <p:nvPr/>
        </p:nvSpPr>
        <p:spPr bwMode="auto">
          <a:xfrm>
            <a:off x="214313" y="4300438"/>
            <a:ext cx="91440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ts val="600"/>
              </a:spcBef>
              <a:buFontTx/>
              <a:buNone/>
            </a:pPr>
            <a:r>
              <a:rPr lang="it-IT" altLang="it-IT" sz="2000">
                <a:solidFill>
                  <a:srgbClr val="000000"/>
                </a:solidFill>
                <a:cs typeface="Tahoma" pitchFamily="34" charset="0"/>
              </a:rPr>
              <a:t>2. Fattura di acquisto per 150 non rilevata</a:t>
            </a:r>
          </a:p>
        </p:txBody>
      </p:sp>
      <p:sp>
        <p:nvSpPr>
          <p:cNvPr id="20" name="Rettangolo 19"/>
          <p:cNvSpPr/>
          <p:nvPr/>
        </p:nvSpPr>
        <p:spPr bwMode="auto">
          <a:xfrm>
            <a:off x="179388" y="2564904"/>
            <a:ext cx="8820150" cy="3053159"/>
          </a:xfrm>
          <a:prstGeom prst="rect">
            <a:avLst/>
          </a:prstGeom>
          <a:noFill/>
          <a:ln w="38100" cap="flat" cmpd="sng" algn="ctr">
            <a:solidFill>
              <a:schemeClr val="accent1">
                <a:lumMod val="75000"/>
              </a:schemeClr>
            </a:solidFill>
            <a:prstDash val="solid"/>
            <a:round/>
            <a:headEnd type="none" w="med" len="med"/>
            <a:tailEnd type="none" w="med" len="med"/>
          </a:ln>
          <a:effectLst/>
          <a:extLst/>
        </p:spPr>
        <p:txBody>
          <a:bodyPr/>
          <a:lstStyle/>
          <a:p>
            <a:pPr>
              <a:defRPr/>
            </a:pPr>
            <a:endParaRPr lang="it-IT" b="1">
              <a:latin typeface="Tahoma" pitchFamily="34" charset="0"/>
              <a:ea typeface="ＭＳ Ｐゴシック" pitchFamily="1" charset="-128"/>
            </a:endParaRPr>
          </a:p>
        </p:txBody>
      </p:sp>
      <p:sp>
        <p:nvSpPr>
          <p:cNvPr id="1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2"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20899232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asellaDiTesto 14"/>
          <p:cNvSpPr txBox="1">
            <a:spLocks noChangeArrowheads="1"/>
          </p:cNvSpPr>
          <p:nvPr/>
        </p:nvSpPr>
        <p:spPr bwMode="auto">
          <a:xfrm>
            <a:off x="250825" y="1196752"/>
            <a:ext cx="864235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Caso operativo A (2/3)</a:t>
            </a:r>
          </a:p>
        </p:txBody>
      </p:sp>
      <p:sp>
        <p:nvSpPr>
          <p:cNvPr id="14340" name="Text Box 1028"/>
          <p:cNvSpPr txBox="1">
            <a:spLocks noChangeArrowheads="1"/>
          </p:cNvSpPr>
          <p:nvPr/>
        </p:nvSpPr>
        <p:spPr bwMode="auto">
          <a:xfrm>
            <a:off x="249238" y="1699989"/>
            <a:ext cx="91440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ts val="600"/>
              </a:spcBef>
              <a:buFontTx/>
              <a:buNone/>
            </a:pPr>
            <a:r>
              <a:rPr lang="it-IT" altLang="it-IT" sz="2000">
                <a:solidFill>
                  <a:srgbClr val="000000"/>
                </a:solidFill>
                <a:cs typeface="Tahoma" pitchFamily="34" charset="0"/>
              </a:rPr>
              <a:t>Dal conto economico alla rideterminazione delle basi imponibili</a:t>
            </a:r>
          </a:p>
        </p:txBody>
      </p:sp>
      <p:graphicFrame>
        <p:nvGraphicFramePr>
          <p:cNvPr id="2" name="Tabella 1"/>
          <p:cNvGraphicFramePr>
            <a:graphicFrameLocks noGrp="1"/>
          </p:cNvGraphicFramePr>
          <p:nvPr>
            <p:extLst>
              <p:ext uri="{D42A27DB-BD31-4B8C-83A1-F6EECF244321}">
                <p14:modId xmlns:p14="http://schemas.microsoft.com/office/powerpoint/2010/main" xmlns="" val="3910292714"/>
              </p:ext>
            </p:extLst>
          </p:nvPr>
        </p:nvGraphicFramePr>
        <p:xfrm>
          <a:off x="249238" y="2158777"/>
          <a:ext cx="8640762" cy="4079878"/>
        </p:xfrm>
        <a:graphic>
          <a:graphicData uri="http://schemas.openxmlformats.org/drawingml/2006/table">
            <a:tbl>
              <a:tblPr firstRow="1" bandRow="1">
                <a:tableStyleId>{F5AB1C69-6EDB-4FF4-983F-18BD219EF322}</a:tableStyleId>
              </a:tblPr>
              <a:tblGrid>
                <a:gridCol w="6050954"/>
                <a:gridCol w="1296144"/>
                <a:gridCol w="1293664"/>
              </a:tblGrid>
              <a:tr h="370898">
                <a:tc>
                  <a:txBody>
                    <a:bodyPr/>
                    <a:lstStyle/>
                    <a:p>
                      <a:r>
                        <a:rPr lang="it-IT" sz="1800" dirty="0" smtClean="0">
                          <a:solidFill>
                            <a:schemeClr val="tx1"/>
                          </a:solidFill>
                        </a:rPr>
                        <a:t>Anni di imposta</a:t>
                      </a:r>
                      <a:endParaRPr lang="it-IT" sz="1800" dirty="0">
                        <a:solidFill>
                          <a:schemeClr val="tx1"/>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tx1"/>
                          </a:solidFill>
                        </a:rPr>
                        <a:t>2012</a:t>
                      </a:r>
                      <a:endParaRPr lang="it-IT" sz="1800" dirty="0">
                        <a:solidFill>
                          <a:schemeClr val="tx1"/>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tx1"/>
                          </a:solidFill>
                        </a:rPr>
                        <a:t>2013</a:t>
                      </a:r>
                      <a:endParaRPr lang="it-IT" sz="1800" dirty="0">
                        <a:solidFill>
                          <a:schemeClr val="tx1"/>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t>Risultato</a:t>
                      </a:r>
                      <a:r>
                        <a:rPr lang="it-IT" sz="1800" baseline="0" dirty="0" smtClean="0"/>
                        <a:t> ante area straordinaria (HP)</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t>200</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buFontTx/>
                        <a:buChar char="-"/>
                      </a:pPr>
                      <a:r>
                        <a:rPr lang="it-IT" sz="1800" dirty="0" smtClean="0"/>
                        <a:t> 100</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t>Correzione</a:t>
                      </a:r>
                      <a:r>
                        <a:rPr lang="it-IT" sz="1800" baseline="0" dirty="0" smtClean="0"/>
                        <a:t> fondo indennità (modifica imponibile 2012)</a:t>
                      </a:r>
                      <a:endParaRPr lang="it-IT" sz="16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r">
                        <a:buFontTx/>
                        <a:buChar char="-"/>
                      </a:pPr>
                      <a:r>
                        <a:rPr lang="it-IT" sz="1800" dirty="0" smtClean="0"/>
                        <a:t> 300</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t>Correzione</a:t>
                      </a:r>
                      <a:r>
                        <a:rPr lang="it-IT" sz="1800" baseline="0" dirty="0" smtClean="0"/>
                        <a:t> fattura di acquisto </a:t>
                      </a:r>
                      <a:r>
                        <a:rPr lang="it-IT" sz="1600" baseline="0" dirty="0" smtClean="0"/>
                        <a:t>(modifica imponibile 2012)</a:t>
                      </a:r>
                      <a:endParaRPr lang="it-IT" sz="16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buFontTx/>
                        <a:buChar char="-"/>
                      </a:pPr>
                      <a:r>
                        <a:rPr lang="it-IT" sz="1800" dirty="0" smtClean="0"/>
                        <a:t> 150</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t>Sopravvenienza</a:t>
                      </a:r>
                      <a:r>
                        <a:rPr lang="it-IT" sz="1800" baseline="0" dirty="0" smtClean="0"/>
                        <a:t> attiva per recupero CNR (non imponibile)</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t>123,75</a:t>
                      </a:r>
                      <a:endParaRPr lang="it-IT" sz="1800"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b="1" dirty="0" smtClean="0"/>
                        <a:t>Risultato</a:t>
                      </a:r>
                      <a:r>
                        <a:rPr lang="it-IT" sz="1800" b="1" baseline="0" dirty="0" smtClean="0"/>
                        <a:t> ante imposte</a:t>
                      </a:r>
                      <a:endParaRPr lang="it-IT" sz="1800" b="1"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b="1" dirty="0" smtClean="0"/>
                        <a:t>200</a:t>
                      </a:r>
                      <a:endParaRPr lang="it-IT" sz="1800" b="1"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b="1" dirty="0" smtClean="0"/>
                        <a:t>-426,25</a:t>
                      </a:r>
                      <a:endParaRPr lang="it-IT" sz="1800" b="1" dirty="0"/>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solidFill>
                            <a:schemeClr val="accent2"/>
                          </a:solidFill>
                        </a:rPr>
                        <a:t>DICHIARAZIONE DEI</a:t>
                      </a:r>
                      <a:r>
                        <a:rPr lang="it-IT" sz="1800" baseline="0" dirty="0" smtClean="0">
                          <a:solidFill>
                            <a:schemeClr val="accent2"/>
                          </a:solidFill>
                        </a:rPr>
                        <a:t> REDDITI</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solidFill>
                            <a:schemeClr val="accent2"/>
                          </a:solidFill>
                        </a:rPr>
                        <a:t>Risultato</a:t>
                      </a:r>
                      <a:r>
                        <a:rPr lang="it-IT" sz="1800" baseline="0" dirty="0" smtClean="0">
                          <a:solidFill>
                            <a:schemeClr val="accent2"/>
                          </a:solidFill>
                        </a:rPr>
                        <a:t> ante imposte</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accent2"/>
                          </a:solidFill>
                        </a:rPr>
                        <a:t>200</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accent2"/>
                          </a:solidFill>
                        </a:rPr>
                        <a:t>- 426,25</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solidFill>
                            <a:schemeClr val="accent2"/>
                          </a:solidFill>
                        </a:rPr>
                        <a:t>Variazioni in diminuzione</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accent2"/>
                          </a:solidFill>
                        </a:rPr>
                        <a:t>- 450</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accent2"/>
                          </a:solidFill>
                        </a:rPr>
                        <a:t>-</a:t>
                      </a:r>
                      <a:r>
                        <a:rPr lang="it-IT" sz="1800" baseline="0" dirty="0" smtClean="0">
                          <a:solidFill>
                            <a:schemeClr val="accent2"/>
                          </a:solidFill>
                        </a:rPr>
                        <a:t> 123,75</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dirty="0" smtClean="0">
                          <a:solidFill>
                            <a:schemeClr val="accent2"/>
                          </a:solidFill>
                        </a:rPr>
                        <a:t>Variazione</a:t>
                      </a:r>
                      <a:r>
                        <a:rPr lang="it-IT" sz="1800" baseline="0" dirty="0" smtClean="0">
                          <a:solidFill>
                            <a:schemeClr val="accent2"/>
                          </a:solidFill>
                        </a:rPr>
                        <a:t> in aumento</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dirty="0" smtClean="0">
                          <a:solidFill>
                            <a:schemeClr val="accent2"/>
                          </a:solidFill>
                        </a:rPr>
                        <a:t>450</a:t>
                      </a:r>
                      <a:endParaRPr lang="it-IT" sz="1800"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98">
                <a:tc>
                  <a:txBody>
                    <a:bodyPr/>
                    <a:lstStyle/>
                    <a:p>
                      <a:r>
                        <a:rPr lang="it-IT" sz="1800" b="1" dirty="0" smtClean="0">
                          <a:solidFill>
                            <a:schemeClr val="accent2"/>
                          </a:solidFill>
                        </a:rPr>
                        <a:t>Reddito imponibile</a:t>
                      </a:r>
                      <a:endParaRPr lang="it-IT" sz="1800" b="1"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b="1" dirty="0" smtClean="0">
                          <a:solidFill>
                            <a:schemeClr val="accent2"/>
                          </a:solidFill>
                        </a:rPr>
                        <a:t>-(250)</a:t>
                      </a:r>
                      <a:endParaRPr lang="it-IT" sz="1800" b="1"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it-IT" sz="1800" b="1" dirty="0" smtClean="0">
                          <a:solidFill>
                            <a:schemeClr val="accent2"/>
                          </a:solidFill>
                        </a:rPr>
                        <a:t>(100)</a:t>
                      </a:r>
                      <a:endParaRPr lang="it-IT" sz="1800" b="1" dirty="0">
                        <a:solidFill>
                          <a:schemeClr val="accent2"/>
                        </a:solidFill>
                      </a:endParaRPr>
                    </a:p>
                  </a:txBody>
                  <a:tcPr marT="45727" marB="4572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395" name="Ovale 2"/>
          <p:cNvSpPr>
            <a:spLocks noChangeArrowheads="1"/>
          </p:cNvSpPr>
          <p:nvPr/>
        </p:nvSpPr>
        <p:spPr bwMode="auto">
          <a:xfrm>
            <a:off x="8027988" y="5805264"/>
            <a:ext cx="1008062" cy="576263"/>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4396" name="Ovale 18"/>
          <p:cNvSpPr>
            <a:spLocks noChangeArrowheads="1"/>
          </p:cNvSpPr>
          <p:nvPr/>
        </p:nvSpPr>
        <p:spPr bwMode="auto">
          <a:xfrm>
            <a:off x="6875463" y="5084539"/>
            <a:ext cx="865187" cy="431800"/>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14397" name="Ovale 20"/>
          <p:cNvSpPr>
            <a:spLocks noChangeArrowheads="1"/>
          </p:cNvSpPr>
          <p:nvPr/>
        </p:nvSpPr>
        <p:spPr bwMode="auto">
          <a:xfrm>
            <a:off x="8101013" y="2852936"/>
            <a:ext cx="863600" cy="791741"/>
          </a:xfrm>
          <a:prstGeom prst="ellipse">
            <a:avLst/>
          </a:prstGeom>
          <a:noFill/>
          <a:ln w="9525" algn="ctr">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it-IT" altLang="it-IT" sz="2400">
              <a:solidFill>
                <a:srgbClr val="000000"/>
              </a:solidFill>
            </a:endParaRPr>
          </a:p>
        </p:txBody>
      </p:sp>
      <p:sp>
        <p:nvSpPr>
          <p:cNvPr id="9"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3855807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asellaDiTesto 14"/>
          <p:cNvSpPr txBox="1">
            <a:spLocks noChangeArrowheads="1"/>
          </p:cNvSpPr>
          <p:nvPr/>
        </p:nvSpPr>
        <p:spPr bwMode="auto">
          <a:xfrm>
            <a:off x="250825" y="1557338"/>
            <a:ext cx="8642350" cy="461962"/>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pPr>
            <a:r>
              <a:rPr lang="it-IT" altLang="it-IT" sz="2400">
                <a:solidFill>
                  <a:srgbClr val="FF0000"/>
                </a:solidFill>
              </a:rPr>
              <a:t>Caso operativo A (3/3)</a:t>
            </a:r>
          </a:p>
        </p:txBody>
      </p:sp>
      <p:graphicFrame>
        <p:nvGraphicFramePr>
          <p:cNvPr id="9" name="Tabella 8"/>
          <p:cNvGraphicFramePr>
            <a:graphicFrameLocks noGrp="1"/>
          </p:cNvGraphicFramePr>
          <p:nvPr>
            <p:extLst>
              <p:ext uri="{D42A27DB-BD31-4B8C-83A1-F6EECF244321}">
                <p14:modId xmlns:p14="http://schemas.microsoft.com/office/powerpoint/2010/main" xmlns="" val="425816947"/>
              </p:ext>
            </p:extLst>
          </p:nvPr>
        </p:nvGraphicFramePr>
        <p:xfrm>
          <a:off x="250825" y="3487241"/>
          <a:ext cx="8639175" cy="587375"/>
        </p:xfrm>
        <a:graphic>
          <a:graphicData uri="http://schemas.openxmlformats.org/drawingml/2006/table">
            <a:tbl>
              <a:tblPr firstRow="1" bandRow="1">
                <a:tableStyleId>{5C22544A-7EE6-4342-B048-85BDC9FD1C3A}</a:tableStyleId>
              </a:tblPr>
              <a:tblGrid>
                <a:gridCol w="4077490"/>
                <a:gridCol w="432048"/>
                <a:gridCol w="2691957"/>
                <a:gridCol w="360040"/>
                <a:gridCol w="1077640"/>
              </a:tblGrid>
              <a:tr h="587375">
                <a:tc>
                  <a:txBody>
                    <a:bodyPr/>
                    <a:lstStyle/>
                    <a:p>
                      <a:r>
                        <a:rPr lang="it-IT" sz="1800" b="0" dirty="0" smtClean="0">
                          <a:solidFill>
                            <a:schemeClr val="tx1"/>
                          </a:solidFill>
                        </a:rPr>
                        <a:t>Crediti</a:t>
                      </a:r>
                      <a:r>
                        <a:rPr lang="it-IT" sz="1800" b="0" baseline="0" dirty="0" smtClean="0">
                          <a:solidFill>
                            <a:schemeClr val="tx1"/>
                          </a:solidFill>
                        </a:rPr>
                        <a:t> tributari</a:t>
                      </a:r>
                      <a:endParaRPr lang="it-IT" sz="1800" b="0" dirty="0">
                        <a:solidFill>
                          <a:schemeClr val="tx1"/>
                        </a:solidFill>
                      </a:endParaRPr>
                    </a:p>
                  </a:txBody>
                  <a:tcPr marL="91443" marR="91443" marT="45831" marB="45831">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800" b="0" dirty="0" smtClean="0">
                          <a:solidFill>
                            <a:schemeClr val="tx1"/>
                          </a:solidFill>
                        </a:rPr>
                        <a:t>a</a:t>
                      </a:r>
                      <a:endParaRPr lang="it-IT" sz="1800" b="0" dirty="0">
                        <a:solidFill>
                          <a:schemeClr val="tx1"/>
                        </a:solidFill>
                      </a:endParaRPr>
                    </a:p>
                  </a:txBody>
                  <a:tcPr marL="91443" marR="91443" marT="45831" marB="4583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Sopravvenienza attiva</a:t>
                      </a:r>
                      <a:endParaRPr lang="it-IT" sz="1800" b="0" dirty="0">
                        <a:solidFill>
                          <a:schemeClr val="tx1"/>
                        </a:solidFill>
                      </a:endParaRPr>
                    </a:p>
                  </a:txBody>
                  <a:tcPr marL="91443" marR="91443" marT="45831" marB="4583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it-IT" sz="1800" b="0" dirty="0"/>
                    </a:p>
                  </a:txBody>
                  <a:tcPr marL="91443" marR="91443" marT="45831" marB="458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it-IT" sz="1800" b="0" dirty="0" smtClean="0">
                          <a:solidFill>
                            <a:schemeClr val="tx1"/>
                          </a:solidFill>
                        </a:rPr>
                        <a:t>123,75</a:t>
                      </a:r>
                      <a:endParaRPr lang="it-IT" sz="1800" b="0" dirty="0">
                        <a:solidFill>
                          <a:schemeClr val="tx1"/>
                        </a:solidFill>
                      </a:endParaRPr>
                    </a:p>
                  </a:txBody>
                  <a:tcPr marL="91443" marR="91443" marT="45831" marB="458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376" name="Text Box 1028"/>
          <p:cNvSpPr txBox="1">
            <a:spLocks noChangeArrowheads="1"/>
          </p:cNvSpPr>
          <p:nvPr/>
        </p:nvSpPr>
        <p:spPr bwMode="auto">
          <a:xfrm>
            <a:off x="231775" y="2564904"/>
            <a:ext cx="91440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ts val="600"/>
              </a:spcBef>
              <a:buFontTx/>
              <a:buNone/>
            </a:pPr>
            <a:r>
              <a:rPr lang="it-IT" altLang="it-IT" sz="2000">
                <a:solidFill>
                  <a:srgbClr val="000000"/>
                </a:solidFill>
                <a:cs typeface="Tahoma" pitchFamily="34" charset="0"/>
              </a:rPr>
              <a:t>3. Iscrizione del credito tributario a fronte del riconoscimento della deducibilità nell’esercizio di competenza del costo</a:t>
            </a:r>
          </a:p>
        </p:txBody>
      </p:sp>
      <p:sp>
        <p:nvSpPr>
          <p:cNvPr id="15377" name="CasellaDiTesto 3"/>
          <p:cNvSpPr txBox="1">
            <a:spLocks noChangeArrowheads="1"/>
          </p:cNvSpPr>
          <p:nvPr/>
        </p:nvSpPr>
        <p:spPr bwMode="auto">
          <a:xfrm>
            <a:off x="255588" y="4877891"/>
            <a:ext cx="3960812" cy="3381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600"/>
              <a:t>S.P. attivo C.II.4.bis) Crediti tributari</a:t>
            </a:r>
          </a:p>
        </p:txBody>
      </p:sp>
      <p:sp>
        <p:nvSpPr>
          <p:cNvPr id="15378" name="CasellaDiTesto 11"/>
          <p:cNvSpPr txBox="1">
            <a:spLocks noChangeArrowheads="1"/>
          </p:cNvSpPr>
          <p:nvPr/>
        </p:nvSpPr>
        <p:spPr bwMode="auto">
          <a:xfrm>
            <a:off x="4572000" y="4877891"/>
            <a:ext cx="3024188" cy="33813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it-IT" altLang="it-IT" sz="1600"/>
              <a:t>C.E. E.20. Proventi straordinari</a:t>
            </a:r>
          </a:p>
        </p:txBody>
      </p:sp>
      <p:sp>
        <p:nvSpPr>
          <p:cNvPr id="13" name="Freccia in giù 12"/>
          <p:cNvSpPr/>
          <p:nvPr/>
        </p:nvSpPr>
        <p:spPr bwMode="auto">
          <a:xfrm>
            <a:off x="2012950" y="4300041"/>
            <a:ext cx="446088" cy="33972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5" name="Freccia in giù 14"/>
          <p:cNvSpPr/>
          <p:nvPr/>
        </p:nvSpPr>
        <p:spPr bwMode="auto">
          <a:xfrm>
            <a:off x="5751513" y="4300041"/>
            <a:ext cx="444500" cy="33972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it-IT">
              <a:solidFill>
                <a:srgbClr val="000000"/>
              </a:solidFill>
              <a:ea typeface="ＭＳ Ｐゴシック" charset="0"/>
            </a:endParaRPr>
          </a:p>
        </p:txBody>
      </p:sp>
      <p:sp>
        <p:nvSpPr>
          <p:cNvPr id="1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
        <p:nvSpPr>
          <p:cNvPr id="11"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ERRORI CONTABILI</a:t>
            </a:r>
            <a:endParaRPr lang="it-IT" dirty="0"/>
          </a:p>
        </p:txBody>
      </p:sp>
    </p:spTree>
    <p:extLst>
      <p:ext uri="{BB962C8B-B14F-4D97-AF65-F5344CB8AC3E}">
        <p14:creationId xmlns:p14="http://schemas.microsoft.com/office/powerpoint/2010/main" xmlns="" val="12617645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ttangolo 29"/>
          <p:cNvSpPr/>
          <p:nvPr/>
        </p:nvSpPr>
        <p:spPr>
          <a:xfrm>
            <a:off x="107504" y="5517232"/>
            <a:ext cx="8640960" cy="1008112"/>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ttangolo 4"/>
          <p:cNvSpPr/>
          <p:nvPr/>
        </p:nvSpPr>
        <p:spPr>
          <a:xfrm>
            <a:off x="107504" y="4365104"/>
            <a:ext cx="8640960" cy="1008112"/>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376" name="Titolo 20"/>
          <p:cNvSpPr>
            <a:spLocks noGrp="1"/>
          </p:cNvSpPr>
          <p:nvPr>
            <p:ph type="title"/>
          </p:nvPr>
        </p:nvSpPr>
        <p:spPr>
          <a:xfrm>
            <a:off x="-36512" y="557808"/>
            <a:ext cx="8229600" cy="1143000"/>
          </a:xfrm>
        </p:spPr>
        <p:txBody>
          <a:bodyPr/>
          <a:lstStyle/>
          <a:p>
            <a:r>
              <a:rPr lang="it-IT" altLang="it-IT" sz="2400" dirty="0" smtClean="0"/>
              <a:t>PRUDENZA</a:t>
            </a:r>
          </a:p>
        </p:txBody>
      </p:sp>
      <p:sp>
        <p:nvSpPr>
          <p:cNvPr id="19"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
        <p:nvSpPr>
          <p:cNvPr id="2" name="Rettangolo 1"/>
          <p:cNvSpPr/>
          <p:nvPr/>
        </p:nvSpPr>
        <p:spPr>
          <a:xfrm>
            <a:off x="755576" y="1268760"/>
            <a:ext cx="7448500" cy="2554545"/>
          </a:xfrm>
          <a:prstGeom prst="rect">
            <a:avLst/>
          </a:prstGeom>
        </p:spPr>
        <p:txBody>
          <a:bodyPr wrap="square">
            <a:spAutoFit/>
          </a:bodyPr>
          <a:lstStyle/>
          <a:p>
            <a:pPr algn="ctr"/>
            <a:r>
              <a:rPr lang="it-IT" sz="2000" dirty="0"/>
              <a:t>Il principio della prudenza si estrinseca </a:t>
            </a:r>
            <a:r>
              <a:rPr lang="it-IT" sz="2000" dirty="0" smtClean="0"/>
              <a:t>nella </a:t>
            </a:r>
            <a:r>
              <a:rPr lang="it-IT" sz="2000" dirty="0"/>
              <a:t>regola secondo la quale </a:t>
            </a:r>
            <a:r>
              <a:rPr lang="it-IT" sz="2000" b="1" dirty="0"/>
              <a:t>profitti non realizzati non devono essere contabilizzati</a:t>
            </a:r>
            <a:r>
              <a:rPr lang="it-IT" sz="2000" dirty="0"/>
              <a:t>, mentre tutte le </a:t>
            </a:r>
            <a:r>
              <a:rPr lang="it-IT" sz="2000" b="1" dirty="0"/>
              <a:t>perdite anche se non  definitivamente realizzate devono essere riflesse in bilancio</a:t>
            </a:r>
            <a:r>
              <a:rPr lang="it-IT" sz="2000" dirty="0"/>
              <a:t>; infatti come previsto dall’art.  2423-bis comma 1 n. 4 si deve tener conto dei rischi e delle perdite di competenza  dell’esercizio </a:t>
            </a:r>
            <a:r>
              <a:rPr lang="it-IT" sz="2000" b="1" dirty="0">
                <a:solidFill>
                  <a:srgbClr val="FF0000"/>
                </a:solidFill>
              </a:rPr>
              <a:t>anche se conosciuti dopo la chiusura dello stesso</a:t>
            </a:r>
            <a:r>
              <a:rPr lang="it-IT" sz="2000" dirty="0"/>
              <a:t>. </a:t>
            </a:r>
          </a:p>
        </p:txBody>
      </p:sp>
      <p:sp>
        <p:nvSpPr>
          <p:cNvPr id="3" name="Freccia in giù 2"/>
          <p:cNvSpPr/>
          <p:nvPr/>
        </p:nvSpPr>
        <p:spPr>
          <a:xfrm>
            <a:off x="4139952" y="3789040"/>
            <a:ext cx="504056" cy="5040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4" name="CasellaDiTesto 3"/>
          <p:cNvSpPr txBox="1"/>
          <p:nvPr/>
        </p:nvSpPr>
        <p:spPr bwMode="auto">
          <a:xfrm>
            <a:off x="-36512" y="4365104"/>
            <a:ext cx="2520280" cy="10618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b="1" dirty="0" smtClean="0">
                <a:solidFill>
                  <a:srgbClr val="FF0000"/>
                </a:solidFill>
              </a:rPr>
              <a:t>NO</a:t>
            </a:r>
            <a:r>
              <a:rPr lang="it-IT" sz="1800" dirty="0" smtClean="0">
                <a:solidFill>
                  <a:srgbClr val="262626"/>
                </a:solidFill>
              </a:rPr>
              <a:t> RIVALUTAZIONI</a:t>
            </a:r>
          </a:p>
          <a:p>
            <a:pPr algn="ctr" eaLnBrk="1" hangingPunct="1">
              <a:spcBef>
                <a:spcPct val="50000"/>
              </a:spcBef>
            </a:pPr>
            <a:r>
              <a:rPr lang="it-IT" dirty="0" smtClean="0">
                <a:solidFill>
                  <a:srgbClr val="262626"/>
                </a:solidFill>
              </a:rPr>
              <a:t>SALVO CASI ECCEZIONALI</a:t>
            </a:r>
            <a:endParaRPr lang="it-IT" sz="1800" dirty="0">
              <a:solidFill>
                <a:srgbClr val="262626"/>
              </a:solidFill>
            </a:endParaRPr>
          </a:p>
        </p:txBody>
      </p:sp>
      <p:sp>
        <p:nvSpPr>
          <p:cNvPr id="23" name="CasellaDiTesto 22"/>
          <p:cNvSpPr txBox="1"/>
          <p:nvPr/>
        </p:nvSpPr>
        <p:spPr bwMode="auto">
          <a:xfrm>
            <a:off x="2915816" y="4562837"/>
            <a:ext cx="252028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b="1" dirty="0" smtClean="0">
                <a:solidFill>
                  <a:srgbClr val="FF0000"/>
                </a:solidFill>
              </a:rPr>
              <a:t>SI</a:t>
            </a:r>
            <a:r>
              <a:rPr lang="it-IT" dirty="0" smtClean="0">
                <a:solidFill>
                  <a:srgbClr val="262626"/>
                </a:solidFill>
              </a:rPr>
              <a:t> SVA</a:t>
            </a:r>
            <a:r>
              <a:rPr lang="it-IT" sz="1800" dirty="0" smtClean="0">
                <a:solidFill>
                  <a:srgbClr val="262626"/>
                </a:solidFill>
              </a:rPr>
              <a:t>LUTAZIONI</a:t>
            </a:r>
            <a:endParaRPr lang="it-IT" sz="1800" dirty="0">
              <a:solidFill>
                <a:srgbClr val="262626"/>
              </a:solidFill>
            </a:endParaRPr>
          </a:p>
        </p:txBody>
      </p:sp>
      <p:sp>
        <p:nvSpPr>
          <p:cNvPr id="24" name="CasellaDiTesto 23"/>
          <p:cNvSpPr txBox="1"/>
          <p:nvPr/>
        </p:nvSpPr>
        <p:spPr bwMode="auto">
          <a:xfrm>
            <a:off x="5672808" y="4418821"/>
            <a:ext cx="307565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b="1" dirty="0" smtClean="0">
                <a:solidFill>
                  <a:srgbClr val="FF0000"/>
                </a:solidFill>
              </a:rPr>
              <a:t>SI</a:t>
            </a:r>
            <a:r>
              <a:rPr lang="it-IT" dirty="0" smtClean="0">
                <a:solidFill>
                  <a:srgbClr val="262626"/>
                </a:solidFill>
              </a:rPr>
              <a:t> ACCANTONAMENTI FONDI E RISCHI</a:t>
            </a:r>
            <a:endParaRPr lang="it-IT" sz="1800" dirty="0">
              <a:solidFill>
                <a:srgbClr val="262626"/>
              </a:solidFill>
            </a:endParaRPr>
          </a:p>
        </p:txBody>
      </p:sp>
      <p:sp>
        <p:nvSpPr>
          <p:cNvPr id="25" name="CasellaDiTesto 24"/>
          <p:cNvSpPr txBox="1"/>
          <p:nvPr/>
        </p:nvSpPr>
        <p:spPr bwMode="auto">
          <a:xfrm>
            <a:off x="2905058" y="5427006"/>
            <a:ext cx="338437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b="1" dirty="0" smtClean="0">
                <a:solidFill>
                  <a:srgbClr val="FF0000"/>
                </a:solidFill>
              </a:rPr>
              <a:t>ECCEZIONI PREVISTE</a:t>
            </a:r>
            <a:endParaRPr lang="it-IT" sz="1800" dirty="0">
              <a:solidFill>
                <a:srgbClr val="262626"/>
              </a:solidFill>
            </a:endParaRPr>
          </a:p>
        </p:txBody>
      </p:sp>
      <p:sp>
        <p:nvSpPr>
          <p:cNvPr id="26" name="CasellaDiTesto 25"/>
          <p:cNvSpPr txBox="1"/>
          <p:nvPr/>
        </p:nvSpPr>
        <p:spPr bwMode="auto">
          <a:xfrm>
            <a:off x="107504" y="5805264"/>
            <a:ext cx="252028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dirty="0" smtClean="0">
                <a:solidFill>
                  <a:srgbClr val="262626"/>
                </a:solidFill>
              </a:rPr>
              <a:t>METODO PN</a:t>
            </a:r>
            <a:endParaRPr lang="it-IT" sz="1800" dirty="0">
              <a:solidFill>
                <a:srgbClr val="262626"/>
              </a:solidFill>
            </a:endParaRPr>
          </a:p>
        </p:txBody>
      </p:sp>
      <p:sp>
        <p:nvSpPr>
          <p:cNvPr id="27" name="CasellaDiTesto 26"/>
          <p:cNvSpPr txBox="1"/>
          <p:nvPr/>
        </p:nvSpPr>
        <p:spPr bwMode="auto">
          <a:xfrm>
            <a:off x="2987824" y="5687079"/>
            <a:ext cx="293649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dirty="0" smtClean="0">
                <a:solidFill>
                  <a:srgbClr val="262626"/>
                </a:solidFill>
              </a:rPr>
              <a:t>VALUTAZIONE OPERAZIONI IN CAMBI</a:t>
            </a:r>
            <a:endParaRPr lang="it-IT" sz="1800" dirty="0">
              <a:solidFill>
                <a:srgbClr val="262626"/>
              </a:solidFill>
            </a:endParaRPr>
          </a:p>
        </p:txBody>
      </p:sp>
      <p:sp>
        <p:nvSpPr>
          <p:cNvPr id="28" name="CasellaDiTesto 27"/>
          <p:cNvSpPr txBox="1"/>
          <p:nvPr/>
        </p:nvSpPr>
        <p:spPr bwMode="auto">
          <a:xfrm>
            <a:off x="5996468" y="5825577"/>
            <a:ext cx="293649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dirty="0" smtClean="0">
                <a:solidFill>
                  <a:srgbClr val="262626"/>
                </a:solidFill>
              </a:rPr>
              <a:t>METODO S.A.L.</a:t>
            </a:r>
            <a:endParaRPr lang="it-IT" sz="1800" dirty="0">
              <a:solidFill>
                <a:srgbClr val="262626"/>
              </a:solidFill>
            </a:endParaRPr>
          </a:p>
        </p:txBody>
      </p:sp>
    </p:spTree>
    <p:extLst>
      <p:ext uri="{BB962C8B-B14F-4D97-AF65-F5344CB8AC3E}">
        <p14:creationId xmlns:p14="http://schemas.microsoft.com/office/powerpoint/2010/main" xmlns="" val="38976955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ma 10"/>
          <p:cNvGraphicFramePr/>
          <p:nvPr>
            <p:extLst>
              <p:ext uri="{D42A27DB-BD31-4B8C-83A1-F6EECF244321}">
                <p14:modId xmlns:p14="http://schemas.microsoft.com/office/powerpoint/2010/main" xmlns="" val="2881313833"/>
              </p:ext>
            </p:extLst>
          </p:nvPr>
        </p:nvGraphicFramePr>
        <p:xfrm>
          <a:off x="539552" y="1397000"/>
          <a:ext cx="7704856" cy="3328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Freccia in giù 9"/>
          <p:cNvSpPr>
            <a:spLocks noChangeArrowheads="1"/>
          </p:cNvSpPr>
          <p:nvPr/>
        </p:nvSpPr>
        <p:spPr bwMode="auto">
          <a:xfrm>
            <a:off x="1475656" y="5013176"/>
            <a:ext cx="1643062" cy="571500"/>
          </a:xfrm>
          <a:prstGeom prst="downArrow">
            <a:avLst>
              <a:gd name="adj1" fmla="val 50000"/>
              <a:gd name="adj2" fmla="val 50000"/>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wrap="none" lIns="82945" tIns="41473" rIns="82945" bIns="41473" anchor="ctr"/>
          <a:lstStyle/>
          <a:p>
            <a:endParaRPr lang="it-IT" sz="2200">
              <a:solidFill>
                <a:schemeClr val="tx2"/>
              </a:solidFill>
              <a:latin typeface="Calibri" pitchFamily="34" charset="0"/>
            </a:endParaRPr>
          </a:p>
        </p:txBody>
      </p:sp>
      <p:sp>
        <p:nvSpPr>
          <p:cNvPr id="13" name="Freccia in giù 9"/>
          <p:cNvSpPr>
            <a:spLocks noChangeArrowheads="1"/>
          </p:cNvSpPr>
          <p:nvPr/>
        </p:nvSpPr>
        <p:spPr bwMode="auto">
          <a:xfrm>
            <a:off x="5652120" y="5013176"/>
            <a:ext cx="1643062" cy="571500"/>
          </a:xfrm>
          <a:prstGeom prst="downArrow">
            <a:avLst>
              <a:gd name="adj1" fmla="val 50000"/>
              <a:gd name="adj2" fmla="val 50000"/>
            </a:avLst>
          </a:prstGeom>
          <a:solidFill>
            <a:srgbClr val="002060"/>
          </a:solidFill>
          <a:ln>
            <a:noFill/>
            <a:headEnd/>
            <a:tailEnd/>
          </a:ln>
        </p:spPr>
        <p:style>
          <a:lnRef idx="2">
            <a:schemeClr val="accent2"/>
          </a:lnRef>
          <a:fillRef idx="1">
            <a:schemeClr val="lt1"/>
          </a:fillRef>
          <a:effectRef idx="0">
            <a:schemeClr val="accent2"/>
          </a:effectRef>
          <a:fontRef idx="minor">
            <a:schemeClr val="dk1"/>
          </a:fontRef>
        </p:style>
        <p:txBody>
          <a:bodyPr wrap="none" lIns="82945" tIns="41473" rIns="82945" bIns="41473" anchor="ctr"/>
          <a:lstStyle/>
          <a:p>
            <a:endParaRPr lang="it-IT" sz="2200">
              <a:solidFill>
                <a:schemeClr val="tx2"/>
              </a:solidFill>
              <a:latin typeface="Calibri" pitchFamily="34" charset="0"/>
            </a:endParaRPr>
          </a:p>
        </p:txBody>
      </p:sp>
      <p:sp>
        <p:nvSpPr>
          <p:cNvPr id="15" name="CasellaDiTesto 14"/>
          <p:cNvSpPr txBox="1"/>
          <p:nvPr/>
        </p:nvSpPr>
        <p:spPr>
          <a:xfrm>
            <a:off x="251520" y="5877272"/>
            <a:ext cx="4071966" cy="430887"/>
          </a:xfrm>
          <a:prstGeom prst="rect">
            <a:avLst/>
          </a:prstGeom>
          <a:noFill/>
        </p:spPr>
        <p:txBody>
          <a:bodyPr wrap="square" rtlCol="0">
            <a:spAutoFit/>
          </a:bodyPr>
          <a:lstStyle/>
          <a:p>
            <a:pPr algn="ctr"/>
            <a:r>
              <a:rPr lang="it-IT" sz="2200" b="1" dirty="0" smtClean="0">
                <a:solidFill>
                  <a:srgbClr val="C00000"/>
                </a:solidFill>
              </a:rPr>
              <a:t>Obbligo di capitalizzazione</a:t>
            </a:r>
            <a:endParaRPr lang="it-IT" sz="2200" b="1" dirty="0">
              <a:solidFill>
                <a:srgbClr val="C00000"/>
              </a:solidFill>
            </a:endParaRPr>
          </a:p>
        </p:txBody>
      </p:sp>
      <p:sp>
        <p:nvSpPr>
          <p:cNvPr id="16" name="CasellaDiTesto 15"/>
          <p:cNvSpPr txBox="1"/>
          <p:nvPr/>
        </p:nvSpPr>
        <p:spPr>
          <a:xfrm>
            <a:off x="3923928" y="5877272"/>
            <a:ext cx="5087139" cy="430887"/>
          </a:xfrm>
          <a:prstGeom prst="rect">
            <a:avLst/>
          </a:prstGeom>
          <a:noFill/>
        </p:spPr>
        <p:txBody>
          <a:bodyPr wrap="square" rtlCol="0">
            <a:spAutoFit/>
          </a:bodyPr>
          <a:lstStyle/>
          <a:p>
            <a:pPr algn="ctr"/>
            <a:r>
              <a:rPr lang="it-IT" sz="2200" b="1" dirty="0" smtClean="0">
                <a:solidFill>
                  <a:srgbClr val="C00000"/>
                </a:solidFill>
              </a:rPr>
              <a:t>Facoltà di capitalizzazione</a:t>
            </a:r>
            <a:endParaRPr lang="it-IT" sz="2200" b="1" dirty="0">
              <a:solidFill>
                <a:srgbClr val="C00000"/>
              </a:solidFill>
            </a:endParaRPr>
          </a:p>
        </p:txBody>
      </p:sp>
      <p:sp>
        <p:nvSpPr>
          <p:cNvPr id="9"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a:solidFill>
                  <a:srgbClr val="364D47"/>
                </a:solidFill>
                <a:ea typeface="ＭＳ Ｐゴシック" charset="0"/>
                <a:cs typeface="ＭＳ Ｐゴシック" charset="0"/>
              </a:rPr>
              <a:t>I</a:t>
            </a:r>
            <a:r>
              <a:rPr lang="it-IT" sz="2400" b="0" dirty="0" smtClean="0">
                <a:solidFill>
                  <a:srgbClr val="364D47"/>
                </a:solidFill>
                <a:latin typeface="Arial" charset="0"/>
                <a:ea typeface="ＭＳ Ｐゴシック" charset="0"/>
                <a:cs typeface="ＭＳ Ｐゴシック" charset="0"/>
              </a:rPr>
              <a:t> </a:t>
            </a:r>
            <a:r>
              <a:rPr lang="it-IT" sz="2400" b="0" dirty="0">
                <a:solidFill>
                  <a:srgbClr val="364D47"/>
                </a:solidFill>
                <a:ea typeface="ＭＳ Ｐゴシック" charset="0"/>
                <a:cs typeface="ＭＳ Ｐゴシック" charset="0"/>
              </a:rPr>
              <a:t>BENI IMMATERIALI E </a:t>
            </a:r>
            <a:r>
              <a:rPr lang="it-IT" sz="2400" b="0" dirty="0" smtClean="0">
                <a:solidFill>
                  <a:srgbClr val="364D47"/>
                </a:solidFill>
                <a:ea typeface="ＭＳ Ｐゴシック" charset="0"/>
                <a:cs typeface="ＭＳ Ｐゴシック" charset="0"/>
              </a:rPr>
              <a:t>GLI ONERI </a:t>
            </a:r>
            <a:r>
              <a:rPr lang="it-IT" sz="2400" b="0" dirty="0">
                <a:solidFill>
                  <a:srgbClr val="364D47"/>
                </a:solidFill>
                <a:ea typeface="ＭＳ Ｐゴシック" charset="0"/>
                <a:cs typeface="ＭＳ Ｐゴシック" charset="0"/>
              </a:rPr>
              <a:t>PLURIENNALI</a:t>
            </a:r>
          </a:p>
        </p:txBody>
      </p:sp>
      <p:sp>
        <p:nvSpPr>
          <p:cNvPr id="14"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56</a:t>
            </a:fld>
            <a:endParaRPr lang="it-IT" sz="1000" b="0" dirty="0">
              <a:latin typeface="Arial" pitchFamily="34" charset="0"/>
              <a:cs typeface="Arial" pitchFamily="34" charset="0"/>
            </a:endParaRPr>
          </a:p>
        </p:txBody>
      </p:sp>
      <p:sp>
        <p:nvSpPr>
          <p:cNvPr id="1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2741332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arrotondato 8"/>
          <p:cNvSpPr/>
          <p:nvPr/>
        </p:nvSpPr>
        <p:spPr>
          <a:xfrm>
            <a:off x="755576" y="1268760"/>
            <a:ext cx="7272808" cy="3312368"/>
          </a:xfrm>
          <a:prstGeom prst="roundRect">
            <a:avLst/>
          </a:prstGeom>
          <a:solidFill>
            <a:srgbClr val="FADF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0" dirty="0" smtClean="0">
                <a:solidFill>
                  <a:schemeClr val="tx1"/>
                </a:solidFill>
              </a:rPr>
              <a:t>OIC 24</a:t>
            </a:r>
          </a:p>
          <a:p>
            <a:pPr algn="just"/>
            <a:r>
              <a:rPr lang="it-IT" sz="2000" b="0" dirty="0" smtClean="0">
                <a:solidFill>
                  <a:schemeClr val="tx1"/>
                </a:solidFill>
              </a:rPr>
              <a:t>La facoltà concessa di capitalizzazione “… </a:t>
            </a:r>
            <a:r>
              <a:rPr lang="it-IT" sz="2000" b="0" i="1" dirty="0" smtClean="0">
                <a:solidFill>
                  <a:srgbClr val="C00000"/>
                </a:solidFill>
              </a:rPr>
              <a:t>non deve essere intesa come uno strumento per politiche di bilancio finalizzate all’alleggerimento del conto economico</a:t>
            </a:r>
            <a:r>
              <a:rPr lang="it-IT" sz="2000" b="0" i="1" dirty="0" smtClean="0">
                <a:solidFill>
                  <a:srgbClr val="FF0000"/>
                </a:solidFill>
              </a:rPr>
              <a:t> </a:t>
            </a:r>
            <a:r>
              <a:rPr lang="it-IT" sz="2000" b="0" i="1" dirty="0" smtClean="0">
                <a:solidFill>
                  <a:schemeClr val="tx1"/>
                </a:solidFill>
              </a:rPr>
              <a:t>dell’impresa di costi che potrebbero significativamente ridurre i risultati economici della stessa, né la capitalizzazione di tutti quei costi è l’automatica conseguenza del fatto che gli stessi siano sostenuti </a:t>
            </a:r>
            <a:r>
              <a:rPr lang="it-IT" sz="2000" b="0" dirty="0" smtClean="0">
                <a:solidFill>
                  <a:schemeClr val="tx1"/>
                </a:solidFill>
              </a:rPr>
              <a:t>…”</a:t>
            </a:r>
            <a:endParaRPr lang="it-IT" sz="2000" b="0" dirty="0">
              <a:solidFill>
                <a:schemeClr val="tx1"/>
              </a:solidFill>
            </a:endParaRPr>
          </a:p>
        </p:txBody>
      </p:sp>
      <p:sp>
        <p:nvSpPr>
          <p:cNvPr id="10" name="CasellaDiTesto 9"/>
          <p:cNvSpPr txBox="1"/>
          <p:nvPr/>
        </p:nvSpPr>
        <p:spPr>
          <a:xfrm>
            <a:off x="899592" y="5085184"/>
            <a:ext cx="6120680" cy="1200329"/>
          </a:xfrm>
          <a:prstGeom prst="rect">
            <a:avLst/>
          </a:prstGeom>
          <a:solidFill>
            <a:srgbClr val="ADF9B4"/>
          </a:solidFill>
        </p:spPr>
        <p:txBody>
          <a:bodyPr wrap="square" rtlCol="0">
            <a:spAutoFit/>
          </a:bodyPr>
          <a:lstStyle/>
          <a:p>
            <a:pPr algn="just"/>
            <a:r>
              <a:rPr lang="it-IT" sz="1800" b="0" dirty="0" smtClean="0">
                <a:solidFill>
                  <a:schemeClr val="tx1"/>
                </a:solidFill>
              </a:rPr>
              <a:t>Si ponga estrema attenzione ai casi in cui si è vicini alle soglie di riduzione del capitale sociale per perdite al di sotto del minimo legale (artt. 2446-2447 c.c. per le spa e artt. 2482-</a:t>
            </a:r>
            <a:r>
              <a:rPr lang="it-IT" sz="1800" b="0" i="1" dirty="0" smtClean="0">
                <a:solidFill>
                  <a:schemeClr val="tx1"/>
                </a:solidFill>
              </a:rPr>
              <a:t>bis</a:t>
            </a:r>
            <a:r>
              <a:rPr lang="it-IT" sz="1800" b="0" dirty="0" smtClean="0">
                <a:solidFill>
                  <a:schemeClr val="tx1"/>
                </a:solidFill>
              </a:rPr>
              <a:t> c.c. e 2482-</a:t>
            </a:r>
            <a:r>
              <a:rPr lang="it-IT" sz="1800" b="0" i="1" dirty="0" smtClean="0">
                <a:solidFill>
                  <a:schemeClr val="tx1"/>
                </a:solidFill>
              </a:rPr>
              <a:t>ter</a:t>
            </a:r>
            <a:r>
              <a:rPr lang="it-IT" sz="1800" b="0" dirty="0" smtClean="0">
                <a:solidFill>
                  <a:schemeClr val="tx1"/>
                </a:solidFill>
              </a:rPr>
              <a:t> c.c. per le srl) </a:t>
            </a:r>
            <a:endParaRPr lang="it-IT" sz="1800" b="0" dirty="0">
              <a:solidFill>
                <a:schemeClr val="tx1"/>
              </a:solidFill>
            </a:endParaRPr>
          </a:p>
        </p:txBody>
      </p:sp>
      <p:sp>
        <p:nvSpPr>
          <p:cNvPr id="11" name="Freccia ad arco 10"/>
          <p:cNvSpPr/>
          <p:nvPr/>
        </p:nvSpPr>
        <p:spPr>
          <a:xfrm rot="6242120">
            <a:off x="6645515" y="4231783"/>
            <a:ext cx="1266813" cy="1404116"/>
          </a:xfrm>
          <a:prstGeom prst="circularArrow">
            <a:avLst>
              <a:gd name="adj1" fmla="val 12500"/>
              <a:gd name="adj2" fmla="val 1142319"/>
              <a:gd name="adj3" fmla="val 20457681"/>
              <a:gd name="adj4" fmla="val 13921820"/>
              <a:gd name="adj5" fmla="val 16741"/>
            </a:avLst>
          </a:prstGeom>
          <a:solidFill>
            <a:srgbClr val="002060"/>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solidFill>
                <a:schemeClr val="tx1"/>
              </a:solidFill>
            </a:endParaRPr>
          </a:p>
        </p:txBody>
      </p:sp>
      <p:sp>
        <p:nvSpPr>
          <p:cNvPr id="6"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LE </a:t>
            </a:r>
            <a:r>
              <a:rPr lang="it-IT" sz="2400" b="0" dirty="0">
                <a:solidFill>
                  <a:srgbClr val="364D47"/>
                </a:solidFill>
                <a:ea typeface="ＭＳ Ｐゴシック" charset="0"/>
                <a:cs typeface="ＭＳ Ｐゴシック" charset="0"/>
              </a:rPr>
              <a:t>“CAUTELE” NELLE INDICAZIONI DELL’OIC </a:t>
            </a:r>
            <a:r>
              <a:rPr lang="it-IT" sz="2400" b="0" dirty="0" smtClean="0">
                <a:solidFill>
                  <a:srgbClr val="364D47"/>
                </a:solidFill>
                <a:ea typeface="ＭＳ Ｐゴシック" charset="0"/>
                <a:cs typeface="ＭＳ Ｐゴシック" charset="0"/>
              </a:rPr>
              <a:t>24</a:t>
            </a:r>
            <a:endParaRPr lang="it-IT" sz="2400" b="0" dirty="0">
              <a:solidFill>
                <a:srgbClr val="364D47"/>
              </a:solidFill>
              <a:ea typeface="ＭＳ Ｐゴシック" charset="0"/>
              <a:cs typeface="ＭＳ Ｐゴシック" charset="0"/>
            </a:endParaRPr>
          </a:p>
        </p:txBody>
      </p:sp>
      <p:sp>
        <p:nvSpPr>
          <p:cNvPr id="8"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57</a:t>
            </a:fld>
            <a:endParaRPr lang="it-IT" sz="1000" b="0" dirty="0">
              <a:latin typeface="Arial" pitchFamily="34" charset="0"/>
              <a:cs typeface="Arial" pitchFamily="34" charset="0"/>
            </a:endParaRPr>
          </a:p>
        </p:txBody>
      </p:sp>
      <p:sp>
        <p:nvSpPr>
          <p:cNvPr id="12"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298508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5"/>
          <p:cNvSpPr>
            <a:spLocks noGrp="1"/>
          </p:cNvSpPr>
          <p:nvPr>
            <p:ph idx="1"/>
          </p:nvPr>
        </p:nvSpPr>
        <p:spPr>
          <a:xfrm>
            <a:off x="251520" y="1556792"/>
            <a:ext cx="8229600" cy="4525963"/>
          </a:xfrm>
        </p:spPr>
        <p:txBody>
          <a:bodyPr/>
          <a:lstStyle/>
          <a:p>
            <a:pPr marL="0" indent="0" algn="just" eaLnBrk="1" fontAlgn="auto" hangingPunct="1">
              <a:spcAft>
                <a:spcPts val="0"/>
              </a:spcAft>
              <a:buFont typeface="Wingdings" pitchFamily="2" charset="2"/>
              <a:buNone/>
              <a:defRPr/>
            </a:pPr>
            <a:r>
              <a:rPr lang="it-IT" sz="2000" dirty="0" smtClean="0"/>
              <a:t>I costi di impianto ed ampliamento sono oneri che vengono sostenuti in specifici momenti della vita dell’impresa, come la fase </a:t>
            </a:r>
            <a:r>
              <a:rPr lang="it-IT" sz="2000" dirty="0" err="1" smtClean="0"/>
              <a:t>pre-operativa</a:t>
            </a:r>
            <a:r>
              <a:rPr lang="it-IT" sz="2000" dirty="0" smtClean="0"/>
              <a:t> o la fase di incremento della capacità operativa esistente.</a:t>
            </a:r>
          </a:p>
          <a:p>
            <a:pPr algn="just" eaLnBrk="1" fontAlgn="auto" hangingPunct="1">
              <a:spcAft>
                <a:spcPts val="0"/>
              </a:spcAft>
              <a:buFont typeface="Wingdings" pitchFamily="2" charset="2"/>
              <a:buNone/>
              <a:defRPr/>
            </a:pPr>
            <a:endParaRPr lang="it-IT" sz="2000" dirty="0" smtClean="0"/>
          </a:p>
        </p:txBody>
      </p:sp>
      <p:sp>
        <p:nvSpPr>
          <p:cNvPr id="5" name="Rettangolo arrotondato 4"/>
          <p:cNvSpPr/>
          <p:nvPr/>
        </p:nvSpPr>
        <p:spPr>
          <a:xfrm>
            <a:off x="395536" y="3933056"/>
            <a:ext cx="1872208" cy="648072"/>
          </a:xfrm>
          <a:prstGeom prst="roundRect">
            <a:avLst/>
          </a:prstGeom>
          <a:ln w="28575">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1800" b="0" dirty="0" smtClean="0">
                <a:solidFill>
                  <a:schemeClr val="tx1"/>
                </a:solidFill>
              </a:rPr>
              <a:t>Esempi</a:t>
            </a:r>
            <a:endParaRPr lang="it-IT" sz="1800" b="0" dirty="0">
              <a:solidFill>
                <a:schemeClr val="tx1"/>
              </a:solidFill>
            </a:endParaRPr>
          </a:p>
        </p:txBody>
      </p:sp>
      <p:sp>
        <p:nvSpPr>
          <p:cNvPr id="9" name="Freccia a destra 8"/>
          <p:cNvSpPr/>
          <p:nvPr/>
        </p:nvSpPr>
        <p:spPr>
          <a:xfrm>
            <a:off x="2699792" y="4005064"/>
            <a:ext cx="864096" cy="504056"/>
          </a:xfrm>
          <a:prstGeom prst="rightArrow">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sz="1800" b="0"/>
          </a:p>
        </p:txBody>
      </p:sp>
      <p:sp>
        <p:nvSpPr>
          <p:cNvPr id="10" name="Rettangolo arrotondato 9"/>
          <p:cNvSpPr/>
          <p:nvPr/>
        </p:nvSpPr>
        <p:spPr>
          <a:xfrm>
            <a:off x="4067944" y="3140968"/>
            <a:ext cx="4104456" cy="2520280"/>
          </a:xfrm>
          <a:prstGeom prst="roundRect">
            <a:avLst/>
          </a:prstGeom>
          <a:solidFill>
            <a:srgbClr val="E5ECFF"/>
          </a:solidFill>
          <a:ln w="28575">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marL="342900" indent="-342900" algn="just" eaLnBrk="1" fontAlgn="auto" hangingPunct="1">
              <a:spcAft>
                <a:spcPts val="0"/>
              </a:spcAft>
              <a:buAutoNum type="arabicPeriod"/>
              <a:defRPr/>
            </a:pPr>
            <a:r>
              <a:rPr lang="it-IT" sz="1800" b="0" dirty="0" smtClean="0">
                <a:solidFill>
                  <a:schemeClr val="tx1"/>
                </a:solidFill>
              </a:rPr>
              <a:t>spese di costituzione della società;</a:t>
            </a:r>
          </a:p>
          <a:p>
            <a:pPr marL="342900" indent="-342900" algn="just" eaLnBrk="1" fontAlgn="auto" hangingPunct="1">
              <a:spcAft>
                <a:spcPts val="0"/>
              </a:spcAft>
              <a:buAutoNum type="arabicPeriod"/>
              <a:defRPr/>
            </a:pPr>
            <a:r>
              <a:rPr lang="it-IT" sz="1800" b="0" dirty="0" smtClean="0">
                <a:solidFill>
                  <a:schemeClr val="tx1"/>
                </a:solidFill>
              </a:rPr>
              <a:t>spese per l’avviamento della società (es. studi preparatori, formazione del personale, ecc.);</a:t>
            </a:r>
          </a:p>
          <a:p>
            <a:pPr marL="342900" indent="-342900" algn="just" eaLnBrk="1" fontAlgn="auto" hangingPunct="1">
              <a:spcAft>
                <a:spcPts val="0"/>
              </a:spcAft>
              <a:buAutoNum type="arabicPeriod"/>
              <a:defRPr/>
            </a:pPr>
            <a:r>
              <a:rPr lang="it-IT" sz="1800" b="0" dirty="0" smtClean="0">
                <a:solidFill>
                  <a:schemeClr val="tx1"/>
                </a:solidFill>
              </a:rPr>
              <a:t>ampliamento della società.</a:t>
            </a:r>
            <a:endParaRPr lang="it-IT" sz="1800" b="0" dirty="0"/>
          </a:p>
        </p:txBody>
      </p:sp>
      <p:sp>
        <p:nvSpPr>
          <p:cNvPr id="7"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COSTI </a:t>
            </a:r>
            <a:r>
              <a:rPr lang="it-IT" sz="2400" b="0" dirty="0">
                <a:solidFill>
                  <a:srgbClr val="364D47"/>
                </a:solidFill>
                <a:ea typeface="ＭＳ Ｐゴシック" charset="0"/>
                <a:cs typeface="ＭＳ Ｐゴシック" charset="0"/>
              </a:rPr>
              <a:t>DI IMPIANTO ED AMPIAMENTO</a:t>
            </a:r>
          </a:p>
        </p:txBody>
      </p:sp>
      <p:sp>
        <p:nvSpPr>
          <p:cNvPr id="11"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58</a:t>
            </a:fld>
            <a:endParaRPr lang="it-IT" sz="1000" b="0" dirty="0">
              <a:latin typeface="Arial" pitchFamily="34" charset="0"/>
              <a:cs typeface="Arial" pitchFamily="34" charset="0"/>
            </a:endParaRPr>
          </a:p>
        </p:txBody>
      </p:sp>
      <p:sp>
        <p:nvSpPr>
          <p:cNvPr id="12"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6878163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p:cNvGraphicFramePr>
            <a:graphicFrameLocks noGrp="1"/>
          </p:cNvGraphicFramePr>
          <p:nvPr>
            <p:extLst>
              <p:ext uri="{D42A27DB-BD31-4B8C-83A1-F6EECF244321}">
                <p14:modId xmlns:p14="http://schemas.microsoft.com/office/powerpoint/2010/main" xmlns="" val="1010592832"/>
              </p:ext>
            </p:extLst>
          </p:nvPr>
        </p:nvGraphicFramePr>
        <p:xfrm>
          <a:off x="323528" y="1340769"/>
          <a:ext cx="8280920" cy="4808595"/>
        </p:xfrm>
        <a:graphic>
          <a:graphicData uri="http://schemas.openxmlformats.org/drawingml/2006/table">
            <a:tbl>
              <a:tblPr firstRow="1" bandRow="1">
                <a:tableStyleId>{B301B821-A1FF-4177-AEE7-76D212191A09}</a:tableStyleId>
              </a:tblPr>
              <a:tblGrid>
                <a:gridCol w="2018137"/>
                <a:gridCol w="6262783"/>
              </a:tblGrid>
              <a:tr h="696660">
                <a:tc gridSpan="2">
                  <a:txBody>
                    <a:bodyPr/>
                    <a:lstStyle/>
                    <a:p>
                      <a:r>
                        <a:rPr lang="it-IT" sz="2400" dirty="0" smtClean="0">
                          <a:solidFill>
                            <a:schemeClr val="tx1"/>
                          </a:solidFill>
                        </a:rPr>
                        <a:t>Principio</a:t>
                      </a:r>
                      <a:r>
                        <a:rPr lang="it-IT" sz="2400" baseline="0" dirty="0" smtClean="0">
                          <a:solidFill>
                            <a:schemeClr val="tx1"/>
                          </a:solidFill>
                        </a:rPr>
                        <a:t> contabile nazionale n. 24 (OIC)</a:t>
                      </a:r>
                      <a:endParaRPr lang="it-IT" sz="2400" dirty="0">
                        <a:solidFill>
                          <a:schemeClr val="tx1"/>
                        </a:solidFill>
                      </a:endParaRPr>
                    </a:p>
                  </a:txBody>
                  <a:tcPr>
                    <a:solidFill>
                      <a:srgbClr val="FFFF99"/>
                    </a:solidFill>
                  </a:tcPr>
                </a:tc>
                <a:tc hMerge="1">
                  <a:txBody>
                    <a:bodyPr/>
                    <a:lstStyle/>
                    <a:p>
                      <a:endParaRPr lang="it-IT" dirty="0"/>
                    </a:p>
                  </a:txBody>
                  <a:tcPr/>
                </a:tc>
              </a:tr>
              <a:tr h="898635">
                <a:tc>
                  <a:txBody>
                    <a:bodyPr/>
                    <a:lstStyle/>
                    <a:p>
                      <a:pPr algn="ctr"/>
                      <a:r>
                        <a:rPr lang="it-IT" sz="1600" b="1" dirty="0" smtClean="0"/>
                        <a:t>Spese di costituzione</a:t>
                      </a:r>
                      <a:r>
                        <a:rPr lang="it-IT" sz="1600" b="1" baseline="0" dirty="0" smtClean="0"/>
                        <a:t> della società</a:t>
                      </a:r>
                      <a:endParaRPr lang="it-IT" sz="1600" b="1" dirty="0"/>
                    </a:p>
                  </a:txBody>
                  <a:tcPr/>
                </a:tc>
                <a:tc>
                  <a:txBody>
                    <a:bodyPr/>
                    <a:lstStyle/>
                    <a:p>
                      <a:pPr marL="285750" indent="-285750">
                        <a:buFont typeface="Wingdings" pitchFamily="2" charset="2"/>
                        <a:buChar char="§"/>
                      </a:pPr>
                      <a:r>
                        <a:rPr lang="it-IT" sz="1600" dirty="0" smtClean="0"/>
                        <a:t>Costi per l’atto costitutivo e relative tasse, diritti e altri tributi</a:t>
                      </a:r>
                    </a:p>
                    <a:p>
                      <a:pPr marL="285750" indent="-285750">
                        <a:buFont typeface="Wingdings" pitchFamily="2" charset="2"/>
                        <a:buChar char="§"/>
                      </a:pPr>
                      <a:r>
                        <a:rPr lang="it-IT" sz="1600" dirty="0" smtClean="0"/>
                        <a:t>Consulenze per la formulazione</a:t>
                      </a:r>
                      <a:r>
                        <a:rPr lang="it-IT" sz="1600" baseline="0" dirty="0" smtClean="0"/>
                        <a:t> dell’atto costitutivo</a:t>
                      </a:r>
                    </a:p>
                    <a:p>
                      <a:pPr marL="285750" indent="-285750">
                        <a:buFont typeface="Wingdings" pitchFamily="2" charset="2"/>
                        <a:buChar char="§"/>
                      </a:pPr>
                      <a:r>
                        <a:rPr lang="it-IT" sz="1600" baseline="0" dirty="0" smtClean="0"/>
                        <a:t>Ottenimento licenze, permessi e autorizzazioni richieste </a:t>
                      </a:r>
                      <a:endParaRPr lang="it-IT" sz="1600" b="0" dirty="0" smtClean="0"/>
                    </a:p>
                  </a:txBody>
                  <a:tcPr/>
                </a:tc>
              </a:tr>
              <a:tr h="1656060">
                <a:tc>
                  <a:txBody>
                    <a:bodyPr/>
                    <a:lstStyle/>
                    <a:p>
                      <a:pPr algn="ctr"/>
                      <a:r>
                        <a:rPr lang="it-IT" sz="1600" b="1" dirty="0" smtClean="0"/>
                        <a:t>Costi di start-up</a:t>
                      </a:r>
                      <a:endParaRPr lang="it-IT" sz="1600" b="1" dirty="0"/>
                    </a:p>
                  </a:txBody>
                  <a:tcPr anchor="ctr"/>
                </a:tc>
                <a:tc>
                  <a:txBody>
                    <a:bodyPr/>
                    <a:lstStyle/>
                    <a:p>
                      <a:pPr marL="285750" indent="-285750">
                        <a:buFont typeface="Wingdings" pitchFamily="2" charset="2"/>
                        <a:buChar char="§"/>
                      </a:pPr>
                      <a:r>
                        <a:rPr lang="it-IT" sz="1600" dirty="0" smtClean="0"/>
                        <a:t>Spese per disegnare e rendere operativa la struttura aziendale iniziale</a:t>
                      </a:r>
                    </a:p>
                    <a:p>
                      <a:pPr marL="285750" indent="-285750">
                        <a:buFont typeface="Wingdings" pitchFamily="2" charset="2"/>
                        <a:buChar char="§"/>
                      </a:pPr>
                      <a:r>
                        <a:rPr lang="it-IT" sz="1600" dirty="0" smtClean="0"/>
                        <a:t>Spese</a:t>
                      </a:r>
                      <a:r>
                        <a:rPr lang="it-IT" sz="1600" baseline="0" dirty="0" smtClean="0"/>
                        <a:t> sostenute per gli studi preparatori</a:t>
                      </a:r>
                    </a:p>
                    <a:p>
                      <a:pPr marL="285750" indent="-285750">
                        <a:buFont typeface="Wingdings" pitchFamily="2" charset="2"/>
                        <a:buChar char="§"/>
                      </a:pPr>
                      <a:r>
                        <a:rPr lang="it-IT" sz="1600" baseline="0" dirty="0" smtClean="0"/>
                        <a:t>Spese per ricerche di mercato</a:t>
                      </a:r>
                    </a:p>
                    <a:p>
                      <a:pPr marL="285750" indent="-285750">
                        <a:buFont typeface="Wingdings" pitchFamily="2" charset="2"/>
                        <a:buChar char="§"/>
                      </a:pPr>
                      <a:r>
                        <a:rPr lang="it-IT" sz="1600" baseline="0" dirty="0" smtClean="0"/>
                        <a:t>Spese per addestramento iniziale del personale e/o agenti </a:t>
                      </a:r>
                    </a:p>
                    <a:p>
                      <a:pPr marL="285750" indent="-285750">
                        <a:buFont typeface="Wingdings" pitchFamily="2" charset="2"/>
                        <a:buChar char="§"/>
                      </a:pPr>
                      <a:r>
                        <a:rPr lang="it-IT" sz="1600" baseline="0" dirty="0" smtClean="0"/>
                        <a:t>Costi di allacciamento di servizi generali</a:t>
                      </a:r>
                      <a:endParaRPr lang="it-IT" sz="1600" b="0" dirty="0"/>
                    </a:p>
                  </a:txBody>
                  <a:tcPr/>
                </a:tc>
              </a:tr>
              <a:tr h="1557240">
                <a:tc>
                  <a:txBody>
                    <a:bodyPr/>
                    <a:lstStyle/>
                    <a:p>
                      <a:pPr algn="ctr"/>
                      <a:r>
                        <a:rPr lang="it-IT" sz="1600" b="1" dirty="0" smtClean="0"/>
                        <a:t>Costi di ampliamento</a:t>
                      </a:r>
                      <a:endParaRPr lang="it-IT" sz="1600" b="1" dirty="0"/>
                    </a:p>
                  </a:txBody>
                  <a:tcPr anchor="ctr"/>
                </a:tc>
                <a:tc>
                  <a:txBody>
                    <a:bodyPr/>
                    <a:lstStyle/>
                    <a:p>
                      <a:pPr marL="285750" indent="-285750">
                        <a:buFont typeface="Wingdings" pitchFamily="2" charset="2"/>
                        <a:buChar char="§"/>
                      </a:pPr>
                      <a:r>
                        <a:rPr lang="it-IT" sz="1600" dirty="0" smtClean="0"/>
                        <a:t>Spese per aumento di capitale sociale</a:t>
                      </a:r>
                    </a:p>
                    <a:p>
                      <a:pPr marL="285750" indent="-285750">
                        <a:buFont typeface="Wingdings" pitchFamily="2" charset="2"/>
                        <a:buChar char="§"/>
                      </a:pPr>
                      <a:r>
                        <a:rPr lang="it-IT" sz="1600" dirty="0" smtClean="0"/>
                        <a:t>Spese per operazioni di trasformazione, fusione, scissione</a:t>
                      </a:r>
                    </a:p>
                    <a:p>
                      <a:pPr marL="285750" indent="-285750">
                        <a:buFont typeface="Wingdings" pitchFamily="2" charset="2"/>
                        <a:buChar char="§"/>
                      </a:pPr>
                      <a:r>
                        <a:rPr lang="it-IT" sz="1600" dirty="0" smtClean="0"/>
                        <a:t>Spese per l’avviamento di</a:t>
                      </a:r>
                      <a:r>
                        <a:rPr lang="it-IT" sz="1600" baseline="0" dirty="0" smtClean="0"/>
                        <a:t> nuove produzioni (fino alla messa a regime)</a:t>
                      </a:r>
                    </a:p>
                    <a:p>
                      <a:pPr marL="285750" indent="-285750">
                        <a:buFont typeface="Wingdings" pitchFamily="2" charset="2"/>
                        <a:buChar char="§"/>
                      </a:pPr>
                      <a:r>
                        <a:rPr lang="it-IT" sz="1600" baseline="0" dirty="0" smtClean="0"/>
                        <a:t>Spese per la pre-apertura di nuovi centri commerciali</a:t>
                      </a:r>
                    </a:p>
                    <a:p>
                      <a:pPr marL="285750" indent="-285750">
                        <a:buFont typeface="Wingdings" pitchFamily="2" charset="2"/>
                        <a:buChar char="§"/>
                      </a:pPr>
                      <a:r>
                        <a:rPr lang="it-IT" sz="1600" baseline="0" dirty="0" smtClean="0"/>
                        <a:t>Spese per l’ammissione alla quotazione in borsa </a:t>
                      </a:r>
                      <a:endParaRPr lang="it-IT" sz="1600" b="0" dirty="0"/>
                    </a:p>
                  </a:txBody>
                  <a:tcPr/>
                </a:tc>
              </a:tr>
            </a:tbl>
          </a:graphicData>
        </a:graphic>
      </p:graphicFrame>
      <p:sp>
        <p:nvSpPr>
          <p:cNvPr id="4"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IL CONTENUTO DEI COSTI DI </a:t>
            </a:r>
            <a:r>
              <a:rPr lang="it-IT" sz="2400" b="0" dirty="0">
                <a:solidFill>
                  <a:srgbClr val="364D47"/>
                </a:solidFill>
                <a:ea typeface="ＭＳ Ｐゴシック" charset="0"/>
                <a:cs typeface="ＭＳ Ｐゴシック" charset="0"/>
              </a:rPr>
              <a:t>IMPIANTO ED AMPIAMENTO</a:t>
            </a:r>
          </a:p>
        </p:txBody>
      </p:sp>
      <p:sp>
        <p:nvSpPr>
          <p:cNvPr id="6"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59</a:t>
            </a:fld>
            <a:endParaRPr lang="it-IT" sz="1000" b="0" dirty="0">
              <a:latin typeface="Arial" pitchFamily="34" charset="0"/>
              <a:cs typeface="Arial" pitchFamily="34" charset="0"/>
            </a:endParaRPr>
          </a:p>
        </p:txBody>
      </p:sp>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491938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Rettangolo 8"/>
          <p:cNvSpPr/>
          <p:nvPr/>
        </p:nvSpPr>
        <p:spPr>
          <a:xfrm>
            <a:off x="601682" y="1484784"/>
            <a:ext cx="7786742" cy="714380"/>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34290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Lo stanziamento del fondo svalutazione crediti può avvenire utilizzando diverse metodologie, ad esempio:</a:t>
            </a:r>
          </a:p>
        </p:txBody>
      </p:sp>
      <p:sp>
        <p:nvSpPr>
          <p:cNvPr id="10" name="Rettangolo 9"/>
          <p:cNvSpPr/>
          <p:nvPr/>
        </p:nvSpPr>
        <p:spPr>
          <a:xfrm>
            <a:off x="601682" y="2971917"/>
            <a:ext cx="7743804" cy="642943"/>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34290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Analisi dei singoli crediti e determinazione delle perdite presunte per ciascuna situazione di inesigibilità già manifestatasi</a:t>
            </a:r>
          </a:p>
        </p:txBody>
      </p:sp>
      <p:sp>
        <p:nvSpPr>
          <p:cNvPr id="11" name="Rettangolo 10"/>
          <p:cNvSpPr/>
          <p:nvPr/>
        </p:nvSpPr>
        <p:spPr>
          <a:xfrm>
            <a:off x="601682" y="3770800"/>
            <a:ext cx="7743804" cy="872646"/>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34290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Stima, in base all'esperienza ed ad ogni altro elemento utile, delle ulteriori perdite che si presume si dovranno subire sui crediti in essere alla data di bilancio</a:t>
            </a:r>
          </a:p>
        </p:txBody>
      </p:sp>
      <p:sp>
        <p:nvSpPr>
          <p:cNvPr id="12" name="Rettangolo 11"/>
          <p:cNvSpPr/>
          <p:nvPr/>
        </p:nvSpPr>
        <p:spPr>
          <a:xfrm>
            <a:off x="601682" y="4818717"/>
            <a:ext cx="7743804" cy="642943"/>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34290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Valutazione dell'andamento degli indici di anzianità dei crediti scaduti rispetto a quelli degli esercizi precedenti</a:t>
            </a:r>
          </a:p>
        </p:txBody>
      </p:sp>
      <p:sp>
        <p:nvSpPr>
          <p:cNvPr id="13" name="Freccia in giù 12"/>
          <p:cNvSpPr/>
          <p:nvPr/>
        </p:nvSpPr>
        <p:spPr>
          <a:xfrm>
            <a:off x="1177505" y="2391442"/>
            <a:ext cx="432048" cy="360040"/>
          </a:xfrm>
          <a:prstGeom prst="downArrow">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14" name="Rettangolo 13"/>
          <p:cNvSpPr/>
          <p:nvPr/>
        </p:nvSpPr>
        <p:spPr>
          <a:xfrm>
            <a:off x="601682" y="5640251"/>
            <a:ext cx="7743804" cy="453045"/>
          </a:xfrm>
          <a:prstGeom prst="rect">
            <a:avLst/>
          </a:prstGeom>
          <a:solidFill>
            <a:sysClr val="window" lastClr="FFFFFF"/>
          </a:solidFill>
          <a:ln w="25400" cap="flat" cmpd="sng" algn="ctr">
            <a:solidFill>
              <a:srgbClr val="4F81BD"/>
            </a:solidFill>
            <a:prstDash val="solid"/>
          </a:ln>
          <a:effectLst/>
        </p:spPr>
        <p:txBody>
          <a:bodyPr rtlCol="0" anchor="ctr"/>
          <a:lstStyle/>
          <a:p>
            <a:pPr marL="0" marR="0" lvl="0" indent="-34290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Esame delle condizioni economiche generali, di settore e di rischio paese</a:t>
            </a:r>
          </a:p>
        </p:txBody>
      </p:sp>
      <p:sp>
        <p:nvSpPr>
          <p:cNvPr id="15" name="Titolo 1"/>
          <p:cNvSpPr txBox="1">
            <a:spLocks/>
          </p:cNvSpPr>
          <p:nvPr/>
        </p:nvSpPr>
        <p:spPr>
          <a:xfrm>
            <a:off x="395536" y="620688"/>
            <a:ext cx="8229600" cy="469776"/>
          </a:xfrm>
          <a:prstGeom prst="rect">
            <a:avLst/>
          </a:prstGeom>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FONDO SVALUTAZIONE CREDITI</a:t>
            </a:r>
            <a:endParaRPr lang="it-IT" dirty="0"/>
          </a:p>
        </p:txBody>
      </p:sp>
      <p:sp>
        <p:nvSpPr>
          <p:cNvPr id="1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1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6</a:t>
            </a:fld>
            <a:endParaRPr lang="it-IT"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losione 1 6"/>
          <p:cNvSpPr/>
          <p:nvPr/>
        </p:nvSpPr>
        <p:spPr>
          <a:xfrm>
            <a:off x="2411760" y="1196752"/>
            <a:ext cx="3888432" cy="2160240"/>
          </a:xfrm>
          <a:prstGeom prst="irregularSeal1">
            <a:avLst/>
          </a:prstGeom>
          <a:solidFill>
            <a:srgbClr val="F0694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200" b="1" dirty="0" smtClean="0">
                <a:solidFill>
                  <a:schemeClr val="tx1"/>
                </a:solidFill>
              </a:rPr>
              <a:t>Non sono mai capitalizzabili</a:t>
            </a:r>
            <a:endParaRPr lang="it-IT" sz="2200" b="1" dirty="0">
              <a:solidFill>
                <a:schemeClr val="tx1"/>
              </a:solidFill>
            </a:endParaRPr>
          </a:p>
        </p:txBody>
      </p:sp>
      <p:sp>
        <p:nvSpPr>
          <p:cNvPr id="8" name="Rettangolo 7"/>
          <p:cNvSpPr/>
          <p:nvPr/>
        </p:nvSpPr>
        <p:spPr>
          <a:xfrm>
            <a:off x="395536" y="4149080"/>
            <a:ext cx="8136904" cy="2246769"/>
          </a:xfrm>
          <a:prstGeom prst="rect">
            <a:avLst/>
          </a:prstGeom>
        </p:spPr>
        <p:txBody>
          <a:bodyPr wrap="square">
            <a:spAutoFit/>
          </a:bodyPr>
          <a:lstStyle/>
          <a:p>
            <a:pPr algn="just"/>
            <a:r>
              <a:rPr lang="it-IT" sz="2000" b="0" i="1" dirty="0" smtClean="0">
                <a:solidFill>
                  <a:srgbClr val="C00000"/>
                </a:solidFill>
              </a:rPr>
              <a:t>Gli incentivi all’esodo e/o i costi sostenuti per la messa in mobilità del personale dipendente</a:t>
            </a:r>
            <a:r>
              <a:rPr lang="it-IT" sz="2000" b="0" dirty="0" smtClean="0">
                <a:solidFill>
                  <a:schemeClr val="tx1"/>
                </a:solidFill>
              </a:rPr>
              <a:t>, anche se derivanti da una più articolata e profonda ristrutturazione aziendale, destinata all’ottimizzazione del processo produttivo o per il raggiungimento di una migliore organizzazione dell’impresa. Si tratta di costi sostenuti per rimuovere inefficienze produttive, commerciali e amministrative che non generano maggiori flussi di ricavi.</a:t>
            </a:r>
            <a:endParaRPr lang="it-IT" sz="2000" b="0" dirty="0">
              <a:solidFill>
                <a:schemeClr val="tx1"/>
              </a:solidFill>
            </a:endParaRPr>
          </a:p>
        </p:txBody>
      </p:sp>
      <p:sp>
        <p:nvSpPr>
          <p:cNvPr id="9" name="Freccia in giù 8"/>
          <p:cNvSpPr/>
          <p:nvPr/>
        </p:nvSpPr>
        <p:spPr>
          <a:xfrm>
            <a:off x="3995936" y="3429000"/>
            <a:ext cx="648072" cy="576064"/>
          </a:xfrm>
          <a:prstGeom prst="downArrow">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a:p>
        </p:txBody>
      </p:sp>
      <p:sp>
        <p:nvSpPr>
          <p:cNvPr id="6"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COSTI DI </a:t>
            </a:r>
            <a:r>
              <a:rPr lang="it-IT" sz="2400" b="0" dirty="0">
                <a:solidFill>
                  <a:srgbClr val="364D47"/>
                </a:solidFill>
                <a:ea typeface="ＭＳ Ｐゴシック" charset="0"/>
                <a:cs typeface="ＭＳ Ｐゴシック" charset="0"/>
              </a:rPr>
              <a:t>IMPIANTO ED AMPIAMENTO</a:t>
            </a:r>
          </a:p>
        </p:txBody>
      </p:sp>
      <p:sp>
        <p:nvSpPr>
          <p:cNvPr id="11"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60</a:t>
            </a:fld>
            <a:endParaRPr lang="it-IT" sz="1000" b="0" dirty="0">
              <a:latin typeface="Arial" pitchFamily="34" charset="0"/>
              <a:cs typeface="Arial" pitchFamily="34" charset="0"/>
            </a:endParaRPr>
          </a:p>
        </p:txBody>
      </p:sp>
      <p:sp>
        <p:nvSpPr>
          <p:cNvPr id="12"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3543161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p:txBody>
          <a:bodyPr/>
          <a:lstStyle/>
          <a:p>
            <a:pPr marL="0" indent="0">
              <a:buNone/>
            </a:pPr>
            <a:r>
              <a:rPr lang="it-IT" sz="2000" b="1" dirty="0" smtClean="0"/>
              <a:t>OIC 24 – Costi di addestramento/riqualificazione del personale</a:t>
            </a:r>
          </a:p>
          <a:p>
            <a:pPr marL="0" indent="0" algn="ctr">
              <a:buNone/>
            </a:pPr>
            <a:endParaRPr lang="it-IT" sz="2000" dirty="0" smtClean="0">
              <a:solidFill>
                <a:srgbClr val="FF0000"/>
              </a:solidFill>
            </a:endParaRPr>
          </a:p>
          <a:p>
            <a:pPr marL="0" indent="0" algn="ctr">
              <a:buNone/>
            </a:pPr>
            <a:endParaRPr lang="it-IT" sz="2000" dirty="0">
              <a:solidFill>
                <a:srgbClr val="FF0000"/>
              </a:solidFill>
            </a:endParaRPr>
          </a:p>
          <a:p>
            <a:pPr marL="0" indent="0" algn="ctr">
              <a:buNone/>
            </a:pPr>
            <a:endParaRPr lang="it-IT" sz="2000" dirty="0" smtClean="0">
              <a:solidFill>
                <a:srgbClr val="FF0000"/>
              </a:solidFill>
            </a:endParaRPr>
          </a:p>
          <a:p>
            <a:pPr marL="0" indent="0" algn="ctr">
              <a:buNone/>
            </a:pPr>
            <a:r>
              <a:rPr lang="it-IT" sz="2000" dirty="0" smtClean="0">
                <a:solidFill>
                  <a:srgbClr val="C00000"/>
                </a:solidFill>
              </a:rPr>
              <a:t>Sono costi di periodo </a:t>
            </a:r>
            <a:r>
              <a:rPr lang="it-IT" sz="2000" dirty="0" smtClean="0"/>
              <a:t>e sono iscritti nel Conto economico dell'esercizio in cui vengono sostenuti (</a:t>
            </a:r>
            <a:r>
              <a:rPr lang="it-IT" sz="2000" i="1" dirty="0" smtClean="0"/>
              <a:t>omissis</a:t>
            </a:r>
            <a:r>
              <a:rPr lang="it-IT" sz="2000" dirty="0" smtClean="0"/>
              <a:t>…) </a:t>
            </a:r>
          </a:p>
          <a:p>
            <a:pPr marL="457200" indent="-457200">
              <a:buNone/>
            </a:pPr>
            <a:endParaRPr lang="it-IT" sz="2000" dirty="0"/>
          </a:p>
        </p:txBody>
      </p:sp>
      <p:sp>
        <p:nvSpPr>
          <p:cNvPr id="5" name="Freccia in giù 4"/>
          <p:cNvSpPr/>
          <p:nvPr/>
        </p:nvSpPr>
        <p:spPr>
          <a:xfrm>
            <a:off x="3923928" y="2060848"/>
            <a:ext cx="648072" cy="576064"/>
          </a:xfrm>
          <a:prstGeom prst="downArrow">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a:p>
        </p:txBody>
      </p:sp>
      <p:sp>
        <p:nvSpPr>
          <p:cNvPr id="6" name="Rettangolo arrotondato 5"/>
          <p:cNvSpPr/>
          <p:nvPr/>
        </p:nvSpPr>
        <p:spPr>
          <a:xfrm>
            <a:off x="643236" y="4149080"/>
            <a:ext cx="7776864" cy="1944216"/>
          </a:xfrm>
          <a:prstGeom prst="roundRect">
            <a:avLst/>
          </a:prstGeom>
          <a:solidFill>
            <a:srgbClr val="FFFF9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2000" b="0" dirty="0" smtClean="0">
                <a:solidFill>
                  <a:schemeClr val="tx1"/>
                </a:solidFill>
              </a:rPr>
              <a:t>È accettabile il differimento di tali costi se sono sostenuti in relazione ad un processo di riconversione/ristrutturazione che comporta un profondo cambiamento nella struttura produttiva, commerciale ed amministrativa dell'impresa. Tale processo viene di norma attuato per fronteggiare una situazione di difficoltà dell'impresa medesima</a:t>
            </a:r>
            <a:r>
              <a:rPr lang="it-IT" sz="1800" b="0" dirty="0" smtClean="0">
                <a:solidFill>
                  <a:schemeClr val="tx1"/>
                </a:solidFill>
              </a:rPr>
              <a:t>.</a:t>
            </a:r>
            <a:endParaRPr lang="it-IT" sz="1800" b="0" dirty="0">
              <a:solidFill>
                <a:schemeClr val="tx1"/>
              </a:solidFill>
            </a:endParaRPr>
          </a:p>
        </p:txBody>
      </p:sp>
      <p:sp>
        <p:nvSpPr>
          <p:cNvPr id="7"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COSTI DI </a:t>
            </a:r>
            <a:r>
              <a:rPr lang="it-IT" sz="2400" b="0" dirty="0">
                <a:solidFill>
                  <a:srgbClr val="364D47"/>
                </a:solidFill>
                <a:ea typeface="ＭＳ Ｐゴシック" charset="0"/>
                <a:cs typeface="ＭＳ Ｐゴシック" charset="0"/>
              </a:rPr>
              <a:t>IMPIANTO ED AMPIAMENTO</a:t>
            </a: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61</a:t>
            </a:fld>
            <a:endParaRPr lang="it-IT" sz="1000" b="0" dirty="0">
              <a:latin typeface="Arial" pitchFamily="34" charset="0"/>
              <a:cs typeface="Arial" pitchFamily="34" charset="0"/>
            </a:endParaRPr>
          </a:p>
        </p:txBody>
      </p:sp>
      <p:sp>
        <p:nvSpPr>
          <p:cNvPr id="10"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86510904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arrotondato 4"/>
          <p:cNvSpPr/>
          <p:nvPr/>
        </p:nvSpPr>
        <p:spPr>
          <a:xfrm>
            <a:off x="1475656" y="1628800"/>
            <a:ext cx="5688632" cy="93610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rPr>
              <a:t>Condizione necessaria per la capitalizzazione</a:t>
            </a:r>
          </a:p>
          <a:p>
            <a:pPr algn="ctr"/>
            <a:endParaRPr lang="it-IT" sz="2000" dirty="0">
              <a:solidFill>
                <a:schemeClr val="tx1"/>
              </a:solidFill>
            </a:endParaRPr>
          </a:p>
        </p:txBody>
      </p:sp>
      <p:sp>
        <p:nvSpPr>
          <p:cNvPr id="6" name="Freccia in giù 5"/>
          <p:cNvSpPr/>
          <p:nvPr/>
        </p:nvSpPr>
        <p:spPr>
          <a:xfrm>
            <a:off x="3995936" y="2564904"/>
            <a:ext cx="648072" cy="576064"/>
          </a:xfrm>
          <a:prstGeom prst="downArrow">
            <a:avLst/>
          </a:prstGeom>
          <a:solidFill>
            <a:srgbClr val="00206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sz="2000" dirty="0"/>
          </a:p>
        </p:txBody>
      </p:sp>
      <p:sp>
        <p:nvSpPr>
          <p:cNvPr id="7" name="Rettangolo arrotondato 6"/>
          <p:cNvSpPr/>
          <p:nvPr/>
        </p:nvSpPr>
        <p:spPr>
          <a:xfrm>
            <a:off x="755576" y="3284984"/>
            <a:ext cx="7200800" cy="2664296"/>
          </a:xfrm>
          <a:prstGeom prst="roundRect">
            <a:avLst/>
          </a:prstGeom>
          <a:solidFill>
            <a:srgbClr val="FFFF9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just"/>
            <a:r>
              <a:rPr lang="it-IT" sz="2000" b="0" dirty="0" smtClean="0">
                <a:solidFill>
                  <a:schemeClr val="tx1"/>
                </a:solidFill>
              </a:rPr>
              <a:t>Tali ristrutturazioni e riconversioni industriali e/o commerciali debbono risultare da un piano approvato, da cui risulti la capacità prospettica dell’azienda di generare flussi di reddito futuri, sufficienti a coprire tutti i costi e le spese, inclusi gli ammortamenti dei costi capitalizzati.</a:t>
            </a:r>
          </a:p>
        </p:txBody>
      </p:sp>
      <p:sp>
        <p:nvSpPr>
          <p:cNvPr id="8"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COSTI DI </a:t>
            </a:r>
            <a:r>
              <a:rPr lang="it-IT" sz="2400" b="0" dirty="0">
                <a:solidFill>
                  <a:srgbClr val="364D47"/>
                </a:solidFill>
                <a:ea typeface="ＭＳ Ｐゴシック" charset="0"/>
                <a:cs typeface="ＭＳ Ｐゴシック" charset="0"/>
              </a:rPr>
              <a:t>IMPIANTO ED AMPIAMENTO</a:t>
            </a:r>
          </a:p>
        </p:txBody>
      </p:sp>
      <p:sp>
        <p:nvSpPr>
          <p:cNvPr id="10"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62</a:t>
            </a:fld>
            <a:endParaRPr lang="it-IT" sz="1000" b="0" dirty="0">
              <a:latin typeface="Arial" pitchFamily="34" charset="0"/>
              <a:cs typeface="Arial" pitchFamily="34" charset="0"/>
            </a:endParaRPr>
          </a:p>
        </p:txBody>
      </p:sp>
      <p:sp>
        <p:nvSpPr>
          <p:cNvPr id="11"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418530181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71472" y="1619232"/>
            <a:ext cx="2571768" cy="1000132"/>
          </a:xfrm>
          <a:prstGeom prst="rect">
            <a:avLst/>
          </a:prstGeom>
          <a:solidFill>
            <a:srgbClr val="99CCFF"/>
          </a:solidFill>
          <a:ln w="9525">
            <a:noFill/>
            <a:miter lim="800000"/>
            <a:headEnd/>
            <a:tailEnd/>
          </a:ln>
          <a:effectLst/>
        </p:spPr>
        <p:txBody>
          <a:bodyPr wrap="none" lIns="85679" tIns="42840" rIns="85679" bIns="42840" anchor="ctr"/>
          <a:lstStyle/>
          <a:p>
            <a:pPr algn="ctr" defTabSz="857161" fontAlgn="auto">
              <a:spcBef>
                <a:spcPts val="0"/>
              </a:spcBef>
              <a:spcAft>
                <a:spcPts val="0"/>
              </a:spcAft>
              <a:defRPr/>
            </a:pPr>
            <a:r>
              <a:rPr lang="it-IT" sz="2000" b="1" dirty="0" smtClean="0">
                <a:solidFill>
                  <a:schemeClr val="tx1"/>
                </a:solidFill>
                <a:ea typeface="MS Gothic" charset="-128"/>
              </a:rPr>
              <a:t>Ricerca di base</a:t>
            </a:r>
            <a:endParaRPr lang="it-IT" sz="2000" b="1" dirty="0">
              <a:solidFill>
                <a:schemeClr val="tx1"/>
              </a:solidFill>
              <a:ea typeface="MS Gothic" charset="-128"/>
            </a:endParaRPr>
          </a:p>
        </p:txBody>
      </p:sp>
      <p:sp>
        <p:nvSpPr>
          <p:cNvPr id="6" name="Rettangolo 5"/>
          <p:cNvSpPr/>
          <p:nvPr/>
        </p:nvSpPr>
        <p:spPr>
          <a:xfrm>
            <a:off x="571472" y="3238496"/>
            <a:ext cx="2571768" cy="1000132"/>
          </a:xfrm>
          <a:prstGeom prst="rect">
            <a:avLst/>
          </a:prstGeom>
          <a:solidFill>
            <a:srgbClr val="99CCFF"/>
          </a:solidFill>
          <a:ln w="9525">
            <a:noFill/>
            <a:miter lim="800000"/>
            <a:headEnd/>
            <a:tailEnd/>
          </a:ln>
          <a:effectLst/>
        </p:spPr>
        <p:txBody>
          <a:bodyPr wrap="none" lIns="85679" tIns="42840" rIns="85679" bIns="42840" anchor="ctr"/>
          <a:lstStyle/>
          <a:p>
            <a:pPr algn="ctr" defTabSz="857161" fontAlgn="auto">
              <a:spcBef>
                <a:spcPts val="0"/>
              </a:spcBef>
              <a:spcAft>
                <a:spcPts val="0"/>
              </a:spcAft>
              <a:defRPr/>
            </a:pPr>
            <a:r>
              <a:rPr lang="it-IT" sz="2000" b="1" dirty="0" smtClean="0">
                <a:solidFill>
                  <a:schemeClr val="tx1"/>
                </a:solidFill>
                <a:ea typeface="MS Gothic" charset="-128"/>
              </a:rPr>
              <a:t>Ricerca applicata</a:t>
            </a:r>
            <a:endParaRPr lang="it-IT" sz="2000" b="1" dirty="0">
              <a:solidFill>
                <a:schemeClr val="tx1"/>
              </a:solidFill>
              <a:ea typeface="MS Gothic" charset="-128"/>
            </a:endParaRPr>
          </a:p>
        </p:txBody>
      </p:sp>
      <p:sp>
        <p:nvSpPr>
          <p:cNvPr id="7" name="Rettangolo arrotondato 6"/>
          <p:cNvSpPr/>
          <p:nvPr/>
        </p:nvSpPr>
        <p:spPr>
          <a:xfrm>
            <a:off x="4143372" y="1417638"/>
            <a:ext cx="4619628" cy="1528762"/>
          </a:xfrm>
          <a:prstGeom prst="roundRect">
            <a:avLst/>
          </a:prstGeom>
          <a:solidFill>
            <a:srgbClr val="FADF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b="0" dirty="0" smtClean="0">
                <a:solidFill>
                  <a:schemeClr val="tx1"/>
                </a:solidFill>
              </a:rPr>
              <a:t>Insieme di studi, esperimenti, indagini e ricerche che non hanno una finalità definita con precisione ma che è da considerarsi di utilità generica all’impresa. Sono nella sostanza di supporto ordinario alla attività per cui non sono capitalizzabili.</a:t>
            </a:r>
            <a:endParaRPr lang="it-IT" sz="1600" b="0" dirty="0">
              <a:solidFill>
                <a:schemeClr val="tx1"/>
              </a:solidFill>
            </a:endParaRPr>
          </a:p>
        </p:txBody>
      </p:sp>
      <p:sp>
        <p:nvSpPr>
          <p:cNvPr id="8" name="Rettangolo arrotondato 7"/>
          <p:cNvSpPr/>
          <p:nvPr/>
        </p:nvSpPr>
        <p:spPr>
          <a:xfrm>
            <a:off x="4143372" y="3095620"/>
            <a:ext cx="4543428" cy="1357322"/>
          </a:xfrm>
          <a:prstGeom prst="roundRect">
            <a:avLst/>
          </a:prstGeom>
          <a:solidFill>
            <a:srgbClr val="FADFB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0" dirty="0" smtClean="0">
                <a:solidFill>
                  <a:schemeClr val="tx1"/>
                </a:solidFill>
              </a:rPr>
              <a:t>Insieme di studi, esperimenti, indagini e ricerche che si riferiscono direttamente alla possibilità ed utilità di realizzare uno specifico progetto</a:t>
            </a:r>
            <a:endParaRPr lang="it-IT" b="0" dirty="0">
              <a:solidFill>
                <a:schemeClr val="tx1"/>
              </a:solidFill>
            </a:endParaRPr>
          </a:p>
        </p:txBody>
      </p:sp>
      <p:sp>
        <p:nvSpPr>
          <p:cNvPr id="9" name="Rettangolo 8"/>
          <p:cNvSpPr/>
          <p:nvPr/>
        </p:nvSpPr>
        <p:spPr>
          <a:xfrm>
            <a:off x="571472" y="4718060"/>
            <a:ext cx="2571768" cy="1000132"/>
          </a:xfrm>
          <a:prstGeom prst="rect">
            <a:avLst/>
          </a:prstGeom>
          <a:solidFill>
            <a:srgbClr val="99CCFF"/>
          </a:solidFill>
          <a:ln w="9525">
            <a:noFill/>
            <a:miter lim="800000"/>
            <a:headEnd/>
            <a:tailEnd/>
          </a:ln>
          <a:effectLst/>
        </p:spPr>
        <p:txBody>
          <a:bodyPr wrap="none" lIns="85679" tIns="42840" rIns="85679" bIns="42840" anchor="ctr"/>
          <a:lstStyle/>
          <a:p>
            <a:pPr algn="ctr" defTabSz="857161" fontAlgn="auto">
              <a:spcBef>
                <a:spcPts val="0"/>
              </a:spcBef>
              <a:spcAft>
                <a:spcPts val="0"/>
              </a:spcAft>
              <a:defRPr/>
            </a:pPr>
            <a:r>
              <a:rPr lang="it-IT" sz="2000" b="1" dirty="0" smtClean="0">
                <a:solidFill>
                  <a:schemeClr val="tx1"/>
                </a:solidFill>
                <a:ea typeface="MS Gothic" charset="-128"/>
              </a:rPr>
              <a:t>Sviluppo</a:t>
            </a:r>
            <a:endParaRPr lang="it-IT" sz="2000" b="1" dirty="0">
              <a:solidFill>
                <a:schemeClr val="tx1"/>
              </a:solidFill>
              <a:ea typeface="MS Gothic" charset="-128"/>
            </a:endParaRPr>
          </a:p>
        </p:txBody>
      </p:sp>
      <p:sp>
        <p:nvSpPr>
          <p:cNvPr id="10" name="Rettangolo arrotondato 9"/>
          <p:cNvSpPr/>
          <p:nvPr/>
        </p:nvSpPr>
        <p:spPr>
          <a:xfrm>
            <a:off x="4143372" y="4648230"/>
            <a:ext cx="4543428" cy="1284276"/>
          </a:xfrm>
          <a:prstGeom prst="roundRect">
            <a:avLst/>
          </a:prstGeom>
          <a:solidFill>
            <a:srgbClr val="FADFB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b="0" dirty="0" smtClean="0">
                <a:solidFill>
                  <a:schemeClr val="tx1"/>
                </a:solidFill>
              </a:rPr>
              <a:t>Applicazione dei risultati della ricerca applicata o di altre conoscenze possedute o acquisite in un progetto o programma per la produzione di beni, processi, sistemi o servizi nuovi</a:t>
            </a:r>
            <a:endParaRPr lang="it-IT" b="0" dirty="0">
              <a:solidFill>
                <a:schemeClr val="tx1"/>
              </a:solidFill>
            </a:endParaRPr>
          </a:p>
        </p:txBody>
      </p:sp>
      <p:sp>
        <p:nvSpPr>
          <p:cNvPr id="11" name="Freccia a destra 10"/>
          <p:cNvSpPr/>
          <p:nvPr/>
        </p:nvSpPr>
        <p:spPr>
          <a:xfrm>
            <a:off x="3286116" y="1833546"/>
            <a:ext cx="785818" cy="571504"/>
          </a:xfrm>
          <a:prstGeom prst="rightArrow">
            <a:avLst/>
          </a:prstGeom>
          <a:solidFill>
            <a:srgbClr val="002060"/>
          </a:solidFill>
          <a:ln>
            <a:noFill/>
            <a:headEnd type="none" w="sm" len="sm"/>
            <a:tailEnd type="none" w="sm" len="sm"/>
          </a:ln>
        </p:spPr>
        <p:style>
          <a:lnRef idx="2">
            <a:schemeClr val="accent1"/>
          </a:lnRef>
          <a:fillRef idx="1">
            <a:schemeClr val="lt1"/>
          </a:fillRef>
          <a:effectRef idx="0">
            <a:schemeClr val="accent1"/>
          </a:effectRef>
          <a:fontRef idx="minor">
            <a:schemeClr val="dk1"/>
          </a:fontRef>
        </p:style>
        <p:txBody>
          <a:bodyPr wrap="none" lIns="91430" tIns="45715" rIns="91430" bIns="45715" anchor="ctr"/>
          <a:lstStyle/>
          <a:p>
            <a:endParaRPr lang="it-IT" sz="2000">
              <a:solidFill>
                <a:schemeClr val="tx1"/>
              </a:solidFill>
              <a:latin typeface="Calibri" pitchFamily="34" charset="0"/>
            </a:endParaRPr>
          </a:p>
        </p:txBody>
      </p:sp>
      <p:sp>
        <p:nvSpPr>
          <p:cNvPr id="12" name="Freccia a destra 11"/>
          <p:cNvSpPr/>
          <p:nvPr/>
        </p:nvSpPr>
        <p:spPr>
          <a:xfrm>
            <a:off x="3286116" y="3452810"/>
            <a:ext cx="785818" cy="571504"/>
          </a:xfrm>
          <a:prstGeom prst="rightArrow">
            <a:avLst/>
          </a:prstGeom>
          <a:solidFill>
            <a:srgbClr val="002060"/>
          </a:solidFill>
          <a:ln>
            <a:noFill/>
            <a:headEnd type="none" w="sm" len="sm"/>
            <a:tailEnd type="none" w="sm" len="sm"/>
          </a:ln>
        </p:spPr>
        <p:style>
          <a:lnRef idx="2">
            <a:schemeClr val="accent1"/>
          </a:lnRef>
          <a:fillRef idx="1">
            <a:schemeClr val="lt1"/>
          </a:fillRef>
          <a:effectRef idx="0">
            <a:schemeClr val="accent1"/>
          </a:effectRef>
          <a:fontRef idx="minor">
            <a:schemeClr val="dk1"/>
          </a:fontRef>
        </p:style>
        <p:txBody>
          <a:bodyPr wrap="none" lIns="91430" tIns="45715" rIns="91430" bIns="45715" anchor="ctr"/>
          <a:lstStyle/>
          <a:p>
            <a:endParaRPr lang="it-IT" sz="2000">
              <a:solidFill>
                <a:schemeClr val="tx1"/>
              </a:solidFill>
              <a:latin typeface="Calibri" pitchFamily="34" charset="0"/>
            </a:endParaRPr>
          </a:p>
        </p:txBody>
      </p:sp>
      <p:sp>
        <p:nvSpPr>
          <p:cNvPr id="13" name="Freccia a destra 12"/>
          <p:cNvSpPr/>
          <p:nvPr/>
        </p:nvSpPr>
        <p:spPr>
          <a:xfrm>
            <a:off x="3286116" y="4932374"/>
            <a:ext cx="785818" cy="571504"/>
          </a:xfrm>
          <a:prstGeom prst="rightArrow">
            <a:avLst/>
          </a:prstGeom>
          <a:solidFill>
            <a:srgbClr val="002060"/>
          </a:solidFill>
          <a:ln>
            <a:noFill/>
            <a:headEnd type="none" w="sm" len="sm"/>
            <a:tailEnd type="none" w="sm" len="sm"/>
          </a:ln>
        </p:spPr>
        <p:style>
          <a:lnRef idx="2">
            <a:schemeClr val="accent1"/>
          </a:lnRef>
          <a:fillRef idx="1">
            <a:schemeClr val="lt1"/>
          </a:fillRef>
          <a:effectRef idx="0">
            <a:schemeClr val="accent1"/>
          </a:effectRef>
          <a:fontRef idx="minor">
            <a:schemeClr val="dk1"/>
          </a:fontRef>
        </p:style>
        <p:txBody>
          <a:bodyPr wrap="none" lIns="91430" tIns="45715" rIns="91430" bIns="45715" anchor="ctr"/>
          <a:lstStyle/>
          <a:p>
            <a:endParaRPr lang="it-IT" sz="2000">
              <a:solidFill>
                <a:schemeClr val="tx1"/>
              </a:solidFill>
              <a:latin typeface="Calibri" pitchFamily="34" charset="0"/>
            </a:endParaRPr>
          </a:p>
        </p:txBody>
      </p:sp>
      <p:sp>
        <p:nvSpPr>
          <p:cNvPr id="14" name="CasellaDiTesto 13"/>
          <p:cNvSpPr txBox="1"/>
          <p:nvPr/>
        </p:nvSpPr>
        <p:spPr>
          <a:xfrm>
            <a:off x="5220072" y="6093296"/>
            <a:ext cx="3571900" cy="338554"/>
          </a:xfrm>
          <a:prstGeom prst="rect">
            <a:avLst/>
          </a:prstGeom>
          <a:noFill/>
        </p:spPr>
        <p:txBody>
          <a:bodyPr wrap="square" rtlCol="0">
            <a:spAutoFit/>
          </a:bodyPr>
          <a:lstStyle/>
          <a:p>
            <a:r>
              <a:rPr lang="it-IT" sz="1600" dirty="0" smtClean="0">
                <a:solidFill>
                  <a:srgbClr val="FF0000"/>
                </a:solidFill>
              </a:rPr>
              <a:t>   </a:t>
            </a:r>
            <a:endParaRPr lang="it-IT" sz="1600" dirty="0">
              <a:solidFill>
                <a:srgbClr val="FF0000"/>
              </a:solidFill>
            </a:endParaRPr>
          </a:p>
        </p:txBody>
      </p:sp>
      <p:sp>
        <p:nvSpPr>
          <p:cNvPr id="19" name="Callout con freccia in su 18"/>
          <p:cNvSpPr/>
          <p:nvPr/>
        </p:nvSpPr>
        <p:spPr>
          <a:xfrm>
            <a:off x="251520" y="5805264"/>
            <a:ext cx="3528392" cy="504056"/>
          </a:xfrm>
          <a:prstGeom prst="upArrowCallou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solidFill>
                  <a:srgbClr val="C00000"/>
                </a:solidFill>
              </a:rPr>
              <a:t>IAS 38 – unici capitalizzabili</a:t>
            </a:r>
            <a:endParaRPr lang="it-IT" b="1" dirty="0">
              <a:solidFill>
                <a:srgbClr val="C00000"/>
              </a:solidFill>
            </a:endParaRPr>
          </a:p>
        </p:txBody>
      </p:sp>
      <p:sp>
        <p:nvSpPr>
          <p:cNvPr id="16" name="Text Box 7"/>
          <p:cNvSpPr txBox="1">
            <a:spLocks noChangeArrowheads="1"/>
          </p:cNvSpPr>
          <p:nvPr/>
        </p:nvSpPr>
        <p:spPr bwMode="auto">
          <a:xfrm>
            <a:off x="-76200" y="663352"/>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SPESE </a:t>
            </a:r>
            <a:r>
              <a:rPr lang="it-IT" sz="2400" b="0" dirty="0">
                <a:solidFill>
                  <a:srgbClr val="364D47"/>
                </a:solidFill>
                <a:ea typeface="ＭＳ Ｐゴシック" charset="0"/>
                <a:cs typeface="ＭＳ Ｐゴシック" charset="0"/>
              </a:rPr>
              <a:t>DI RICERCA E </a:t>
            </a:r>
            <a:r>
              <a:rPr lang="it-IT" sz="2400" b="0" dirty="0" smtClean="0">
                <a:solidFill>
                  <a:srgbClr val="364D47"/>
                </a:solidFill>
                <a:ea typeface="ＭＳ Ｐゴシック" charset="0"/>
                <a:cs typeface="ＭＳ Ｐゴシック" charset="0"/>
              </a:rPr>
              <a:t>SVILUPPO: </a:t>
            </a:r>
            <a:r>
              <a:rPr lang="it-IT" sz="2400" b="0" dirty="0">
                <a:solidFill>
                  <a:srgbClr val="364D47"/>
                </a:solidFill>
                <a:ea typeface="ＭＳ Ｐゴシック" charset="0"/>
                <a:cs typeface="ＭＳ Ｐゴシック" charset="0"/>
              </a:rPr>
              <a:t>FASI </a:t>
            </a:r>
            <a:r>
              <a:rPr lang="it-IT" sz="2400" b="0" dirty="0" smtClean="0">
                <a:solidFill>
                  <a:srgbClr val="364D47"/>
                </a:solidFill>
                <a:ea typeface="ＭＳ Ｐゴシック" charset="0"/>
                <a:cs typeface="ＭＳ Ｐゴシック" charset="0"/>
              </a:rPr>
              <a:t>DELL’ATTIVITÀ </a:t>
            </a:r>
            <a:r>
              <a:rPr lang="it-IT" sz="2400" b="0" dirty="0">
                <a:solidFill>
                  <a:srgbClr val="364D47"/>
                </a:solidFill>
                <a:ea typeface="ＭＳ Ｐゴシック" charset="0"/>
                <a:cs typeface="ＭＳ Ｐゴシック" charset="0"/>
              </a:rPr>
              <a:t>DI RICERCA</a:t>
            </a:r>
          </a:p>
        </p:txBody>
      </p:sp>
      <p:sp>
        <p:nvSpPr>
          <p:cNvPr id="20"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63</a:t>
            </a:fld>
            <a:endParaRPr lang="it-IT" sz="1000" b="0" dirty="0">
              <a:latin typeface="Arial" pitchFamily="34" charset="0"/>
              <a:cs typeface="Arial" pitchFamily="34" charset="0"/>
            </a:endParaRPr>
          </a:p>
        </p:txBody>
      </p:sp>
      <p:sp>
        <p:nvSpPr>
          <p:cNvPr id="1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61938661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egnaposto contenuto 2"/>
          <p:cNvSpPr>
            <a:spLocks noGrp="1"/>
          </p:cNvSpPr>
          <p:nvPr>
            <p:ph idx="1"/>
          </p:nvPr>
        </p:nvSpPr>
        <p:spPr>
          <a:xfrm>
            <a:off x="281236" y="1484784"/>
            <a:ext cx="8229600" cy="4525963"/>
          </a:xfrm>
        </p:spPr>
        <p:txBody>
          <a:bodyPr/>
          <a:lstStyle/>
          <a:p>
            <a:pPr algn="just" eaLnBrk="1" hangingPunct="1">
              <a:lnSpc>
                <a:spcPct val="150000"/>
              </a:lnSpc>
              <a:buFont typeface="Wingdings" pitchFamily="2" charset="2"/>
              <a:buChar char="q"/>
            </a:pPr>
            <a:r>
              <a:rPr lang="it-IT" sz="2000" dirty="0" smtClean="0"/>
              <a:t>Prodotto o processo chiaramente definito</a:t>
            </a:r>
          </a:p>
          <a:p>
            <a:pPr algn="just" eaLnBrk="1" hangingPunct="1">
              <a:lnSpc>
                <a:spcPct val="150000"/>
              </a:lnSpc>
              <a:buFont typeface="Wingdings" pitchFamily="2" charset="2"/>
              <a:buChar char="q"/>
            </a:pPr>
            <a:r>
              <a:rPr lang="it-IT" sz="2000" dirty="0" smtClean="0"/>
              <a:t>Costi identificabili e misurabili</a:t>
            </a:r>
          </a:p>
          <a:p>
            <a:pPr algn="just" eaLnBrk="1" hangingPunct="1">
              <a:lnSpc>
                <a:spcPct val="150000"/>
              </a:lnSpc>
              <a:buFont typeface="Wingdings" pitchFamily="2" charset="2"/>
              <a:buChar char="q"/>
            </a:pPr>
            <a:r>
              <a:rPr lang="it-IT" sz="2000" dirty="0" smtClean="0"/>
              <a:t>Progetto tecnicamente fattibile</a:t>
            </a:r>
          </a:p>
          <a:p>
            <a:pPr algn="just" eaLnBrk="1" hangingPunct="1">
              <a:lnSpc>
                <a:spcPct val="150000"/>
              </a:lnSpc>
              <a:buFont typeface="Wingdings" pitchFamily="2" charset="2"/>
              <a:buChar char="q"/>
            </a:pPr>
            <a:r>
              <a:rPr lang="it-IT" sz="2000" dirty="0" smtClean="0"/>
              <a:t>Disponibilità di risorse finanziarie sufficienti a completare l’attività</a:t>
            </a:r>
          </a:p>
          <a:p>
            <a:pPr algn="just" eaLnBrk="1" hangingPunct="1">
              <a:lnSpc>
                <a:spcPct val="150000"/>
              </a:lnSpc>
              <a:buFont typeface="Wingdings" pitchFamily="2" charset="2"/>
              <a:buChar char="q"/>
            </a:pPr>
            <a:r>
              <a:rPr lang="it-IT" sz="2000" dirty="0" smtClean="0"/>
              <a:t>Recuperabilità attraverso ricavi futuri</a:t>
            </a:r>
          </a:p>
          <a:p>
            <a:pPr algn="just" eaLnBrk="1" hangingPunct="1">
              <a:lnSpc>
                <a:spcPct val="150000"/>
              </a:lnSpc>
              <a:buFont typeface="Wingdings" pitchFamily="2" charset="2"/>
              <a:buChar char="q"/>
            </a:pPr>
            <a:r>
              <a:rPr lang="it-IT" sz="2000" dirty="0" smtClean="0"/>
              <a:t>Richiesta del consenso al Collegio Sindacale, ove esistente</a:t>
            </a:r>
          </a:p>
          <a:p>
            <a:pPr algn="just" eaLnBrk="1" hangingPunct="1"/>
            <a:endParaRPr lang="it-IT" sz="2800" dirty="0" smtClean="0"/>
          </a:p>
        </p:txBody>
      </p:sp>
      <p:sp>
        <p:nvSpPr>
          <p:cNvPr id="7" name="Text Box 7"/>
          <p:cNvSpPr txBox="1">
            <a:spLocks noChangeArrowheads="1"/>
          </p:cNvSpPr>
          <p:nvPr/>
        </p:nvSpPr>
        <p:spPr bwMode="auto">
          <a:xfrm>
            <a:off x="-76200" y="663352"/>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SPESE </a:t>
            </a:r>
            <a:r>
              <a:rPr lang="it-IT" sz="2400" b="0" dirty="0">
                <a:solidFill>
                  <a:srgbClr val="364D47"/>
                </a:solidFill>
                <a:ea typeface="ＭＳ Ｐゴシック" charset="0"/>
                <a:cs typeface="ＭＳ Ｐゴシック" charset="0"/>
              </a:rPr>
              <a:t>DI RICERCA E </a:t>
            </a:r>
            <a:r>
              <a:rPr lang="it-IT" sz="2400" b="0" dirty="0" smtClean="0">
                <a:solidFill>
                  <a:srgbClr val="364D47"/>
                </a:solidFill>
                <a:ea typeface="ＭＳ Ｐゴシック" charset="0"/>
                <a:cs typeface="ＭＳ Ｐゴシック" charset="0"/>
              </a:rPr>
              <a:t>SVILUPPO: </a:t>
            </a:r>
            <a:r>
              <a:rPr lang="it-IT" sz="2400" b="0" dirty="0">
                <a:solidFill>
                  <a:srgbClr val="364D47"/>
                </a:solidFill>
                <a:ea typeface="ＭＳ Ｐゴシック" charset="0"/>
                <a:cs typeface="ＭＳ Ｐゴシック" charset="0"/>
              </a:rPr>
              <a:t>REQUISITI PER LA CAPITALIZZAZIONE</a:t>
            </a: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64</a:t>
            </a:fld>
            <a:endParaRPr lang="it-IT" sz="1000" b="0" dirty="0">
              <a:latin typeface="Arial" pitchFamily="34" charset="0"/>
              <a:cs typeface="Arial" pitchFamily="34" charset="0"/>
            </a:endParaRPr>
          </a:p>
        </p:txBody>
      </p:sp>
      <p:sp>
        <p:nvSpPr>
          <p:cNvPr id="10"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1734714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342900" y="1628800"/>
            <a:ext cx="8229600" cy="4525963"/>
          </a:xfrm>
        </p:spPr>
        <p:txBody>
          <a:bodyPr/>
          <a:lstStyle/>
          <a:p>
            <a:pPr>
              <a:lnSpc>
                <a:spcPct val="150000"/>
              </a:lnSpc>
              <a:spcBef>
                <a:spcPts val="0"/>
              </a:spcBef>
              <a:buFont typeface="Wingdings" pitchFamily="2" charset="2"/>
              <a:buChar char="q"/>
            </a:pPr>
            <a:r>
              <a:rPr lang="it-IT" sz="2000" dirty="0" smtClean="0"/>
              <a:t>Retribuzione del personale impegnato nelle attività di ricerca e sviluppo</a:t>
            </a:r>
          </a:p>
          <a:p>
            <a:pPr>
              <a:lnSpc>
                <a:spcPct val="150000"/>
              </a:lnSpc>
              <a:spcBef>
                <a:spcPts val="0"/>
              </a:spcBef>
              <a:buFont typeface="Wingdings" pitchFamily="2" charset="2"/>
              <a:buChar char="q"/>
            </a:pPr>
            <a:r>
              <a:rPr lang="it-IT" sz="2000" dirty="0" smtClean="0"/>
              <a:t>Costi dei materiali e dei servizi impiegati nell’attività di </a:t>
            </a:r>
            <a:r>
              <a:rPr lang="it-IT" sz="2000" dirty="0" err="1" smtClean="0"/>
              <a:t>R&amp;D</a:t>
            </a:r>
            <a:endParaRPr lang="it-IT" sz="2000" dirty="0" smtClean="0"/>
          </a:p>
          <a:p>
            <a:pPr>
              <a:lnSpc>
                <a:spcPct val="150000"/>
              </a:lnSpc>
              <a:spcBef>
                <a:spcPts val="0"/>
              </a:spcBef>
              <a:buFont typeface="Wingdings" pitchFamily="2" charset="2"/>
              <a:buChar char="q"/>
            </a:pPr>
            <a:r>
              <a:rPr lang="it-IT" sz="2000" dirty="0" smtClean="0"/>
              <a:t>Ammortamenti di beni strumentali nella misura in cui sono impiegati nelle attività di </a:t>
            </a:r>
            <a:r>
              <a:rPr lang="it-IT" sz="2000" dirty="0" err="1" smtClean="0"/>
              <a:t>R&amp;D</a:t>
            </a:r>
            <a:endParaRPr lang="it-IT" sz="2000" dirty="0" smtClean="0"/>
          </a:p>
          <a:p>
            <a:pPr>
              <a:lnSpc>
                <a:spcPct val="150000"/>
              </a:lnSpc>
              <a:spcBef>
                <a:spcPts val="0"/>
              </a:spcBef>
              <a:buFont typeface="Wingdings" pitchFamily="2" charset="2"/>
              <a:buChar char="q"/>
            </a:pPr>
            <a:r>
              <a:rPr lang="it-IT" sz="2000" dirty="0" smtClean="0"/>
              <a:t>Costi indiretti, diversi da quelli amministrativi e generali, relativi all’attività di </a:t>
            </a:r>
            <a:r>
              <a:rPr lang="it-IT" sz="2000" dirty="0" err="1" smtClean="0"/>
              <a:t>R&amp;D</a:t>
            </a:r>
            <a:endParaRPr lang="it-IT" sz="2000" dirty="0" smtClean="0"/>
          </a:p>
          <a:p>
            <a:pPr>
              <a:lnSpc>
                <a:spcPct val="150000"/>
              </a:lnSpc>
              <a:spcBef>
                <a:spcPts val="0"/>
              </a:spcBef>
              <a:buFont typeface="Wingdings" pitchFamily="2" charset="2"/>
              <a:buChar char="q"/>
            </a:pPr>
            <a:r>
              <a:rPr lang="it-IT" sz="2000" dirty="0" smtClean="0"/>
              <a:t>Interessi passivi sostenuti a fronte di specifici finanziamenti</a:t>
            </a:r>
          </a:p>
          <a:p>
            <a:pPr>
              <a:lnSpc>
                <a:spcPct val="150000"/>
              </a:lnSpc>
              <a:spcBef>
                <a:spcPts val="0"/>
              </a:spcBef>
              <a:buFont typeface="Wingdings" pitchFamily="2" charset="2"/>
              <a:buChar char="q"/>
            </a:pPr>
            <a:r>
              <a:rPr lang="it-IT" sz="2000" dirty="0" smtClean="0"/>
              <a:t>Altri costi quali ammortamenti di brevetti e licenze, nella misura in cui sono impiegati nell’attività di </a:t>
            </a:r>
            <a:r>
              <a:rPr lang="it-IT" sz="2000" dirty="0" err="1" smtClean="0"/>
              <a:t>R&amp;D</a:t>
            </a:r>
            <a:endParaRPr lang="it-IT" sz="2000" dirty="0" smtClean="0"/>
          </a:p>
          <a:p>
            <a:pPr>
              <a:spcBef>
                <a:spcPts val="0"/>
              </a:spcBef>
              <a:buFont typeface="Wingdings" pitchFamily="2" charset="2"/>
              <a:buChar char="q"/>
            </a:pPr>
            <a:endParaRPr lang="it-IT" sz="2000" dirty="0"/>
          </a:p>
        </p:txBody>
      </p:sp>
      <p:sp>
        <p:nvSpPr>
          <p:cNvPr id="5" name="Text Box 7"/>
          <p:cNvSpPr txBox="1">
            <a:spLocks noChangeArrowheads="1"/>
          </p:cNvSpPr>
          <p:nvPr/>
        </p:nvSpPr>
        <p:spPr bwMode="auto">
          <a:xfrm>
            <a:off x="-76200" y="663352"/>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SPESE </a:t>
            </a:r>
            <a:r>
              <a:rPr lang="it-IT" sz="2400" b="0" dirty="0">
                <a:solidFill>
                  <a:srgbClr val="364D47"/>
                </a:solidFill>
                <a:ea typeface="ＭＳ Ｐゴシック" charset="0"/>
                <a:cs typeface="ＭＳ Ｐゴシック" charset="0"/>
              </a:rPr>
              <a:t>DI RICERCA E </a:t>
            </a:r>
            <a:r>
              <a:rPr lang="it-IT" sz="2400" b="0" dirty="0" smtClean="0">
                <a:solidFill>
                  <a:srgbClr val="364D47"/>
                </a:solidFill>
                <a:ea typeface="ＭＳ Ｐゴシック" charset="0"/>
                <a:cs typeface="ＭＳ Ｐゴシック" charset="0"/>
              </a:rPr>
              <a:t>SVILUPPO: </a:t>
            </a:r>
            <a:r>
              <a:rPr lang="it-IT" sz="2400" b="0" dirty="0">
                <a:solidFill>
                  <a:srgbClr val="364D47"/>
                </a:solidFill>
                <a:ea typeface="ＭＳ Ｐゴシック" charset="0"/>
                <a:cs typeface="ＭＳ Ｐゴシック" charset="0"/>
              </a:rPr>
              <a:t>ESEMPI DI COSTI CAPITALIZZABILI </a:t>
            </a:r>
          </a:p>
        </p:txBody>
      </p:sp>
      <p:sp>
        <p:nvSpPr>
          <p:cNvPr id="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65</a:t>
            </a:fld>
            <a:endParaRPr lang="it-IT" sz="1000" b="0" dirty="0">
              <a:latin typeface="Arial" pitchFamily="34" charset="0"/>
              <a:cs typeface="Arial" pitchFamily="34" charset="0"/>
            </a:endParaRPr>
          </a:p>
        </p:txBody>
      </p:sp>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5211960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4644008" y="1772816"/>
            <a:ext cx="3643313" cy="709734"/>
          </a:xfrm>
          <a:prstGeom prst="rect">
            <a:avLst/>
          </a:prstGeom>
          <a:noFill/>
          <a:ln w="25400">
            <a:noFill/>
            <a:miter lim="800000"/>
            <a:headEnd type="none" w="sm" len="sm"/>
            <a:tailEnd type="none" w="sm" len="sm"/>
          </a:ln>
        </p:spPr>
        <p:txBody>
          <a:bodyPr lIns="93272" tIns="46635" rIns="93272" bIns="46635">
            <a:spAutoFit/>
          </a:bodyPr>
          <a:lstStyle/>
          <a:p>
            <a:pPr defTabSz="931863"/>
            <a:r>
              <a:rPr lang="it-IT" sz="2000" b="0" dirty="0">
                <a:solidFill>
                  <a:schemeClr val="tx1"/>
                </a:solidFill>
                <a:latin typeface="+mn-lt"/>
              </a:rPr>
              <a:t>devono essere </a:t>
            </a:r>
            <a:r>
              <a:rPr lang="it-IT" sz="2000" b="0" dirty="0" smtClean="0">
                <a:solidFill>
                  <a:schemeClr val="tx1"/>
                </a:solidFill>
                <a:latin typeface="+mn-lt"/>
              </a:rPr>
              <a:t>iscritti</a:t>
            </a:r>
            <a:br>
              <a:rPr lang="it-IT" sz="2000" b="0" dirty="0" smtClean="0">
                <a:solidFill>
                  <a:schemeClr val="tx1"/>
                </a:solidFill>
                <a:latin typeface="+mn-lt"/>
              </a:rPr>
            </a:br>
            <a:r>
              <a:rPr lang="it-IT" sz="2000" b="0" dirty="0" smtClean="0">
                <a:solidFill>
                  <a:schemeClr val="tx1"/>
                </a:solidFill>
                <a:latin typeface="+mn-lt"/>
              </a:rPr>
              <a:t>in </a:t>
            </a:r>
            <a:r>
              <a:rPr lang="it-IT" sz="2000" b="0" dirty="0">
                <a:solidFill>
                  <a:schemeClr val="tx1"/>
                </a:solidFill>
                <a:latin typeface="+mn-lt"/>
              </a:rPr>
              <a:t>C</a:t>
            </a:r>
            <a:r>
              <a:rPr lang="it-IT" sz="2000" b="0" dirty="0" smtClean="0">
                <a:solidFill>
                  <a:schemeClr val="tx1"/>
                </a:solidFill>
                <a:latin typeface="+mn-lt"/>
              </a:rPr>
              <a:t>onto economico.</a:t>
            </a:r>
            <a:endParaRPr lang="it-IT" sz="2000" b="0" dirty="0">
              <a:solidFill>
                <a:schemeClr val="tx1"/>
              </a:solidFill>
              <a:latin typeface="+mn-lt"/>
            </a:endParaRPr>
          </a:p>
        </p:txBody>
      </p:sp>
      <p:sp>
        <p:nvSpPr>
          <p:cNvPr id="14340" name="Text Box 4"/>
          <p:cNvSpPr txBox="1">
            <a:spLocks noChangeArrowheads="1"/>
          </p:cNvSpPr>
          <p:nvPr/>
        </p:nvSpPr>
        <p:spPr bwMode="auto">
          <a:xfrm>
            <a:off x="4788024" y="2804691"/>
            <a:ext cx="3405188" cy="1325287"/>
          </a:xfrm>
          <a:prstGeom prst="rect">
            <a:avLst/>
          </a:prstGeom>
          <a:noFill/>
          <a:ln w="25400">
            <a:noFill/>
            <a:miter lim="800000"/>
            <a:headEnd type="none" w="sm" len="sm"/>
            <a:tailEnd type="none" w="sm" len="sm"/>
          </a:ln>
        </p:spPr>
        <p:txBody>
          <a:bodyPr lIns="93272" tIns="46635" rIns="93272" bIns="46635">
            <a:spAutoFit/>
          </a:bodyPr>
          <a:lstStyle/>
          <a:p>
            <a:pPr defTabSz="931863"/>
            <a:r>
              <a:rPr lang="it-IT" sz="2000" b="0" dirty="0">
                <a:solidFill>
                  <a:schemeClr val="tx1"/>
                </a:solidFill>
                <a:latin typeface="+mn-lt"/>
              </a:rPr>
              <a:t>possono, in presenza di determinati requisiti, essere capitalizzati e quindi iscritti in S</a:t>
            </a:r>
            <a:r>
              <a:rPr lang="it-IT" sz="2000" b="0" dirty="0" smtClean="0">
                <a:solidFill>
                  <a:schemeClr val="tx1"/>
                </a:solidFill>
                <a:latin typeface="+mn-lt"/>
              </a:rPr>
              <a:t>tato </a:t>
            </a:r>
            <a:r>
              <a:rPr lang="it-IT" sz="2000" b="0" dirty="0">
                <a:solidFill>
                  <a:schemeClr val="tx1"/>
                </a:solidFill>
                <a:latin typeface="+mn-lt"/>
              </a:rPr>
              <a:t>patrimoniale</a:t>
            </a:r>
          </a:p>
        </p:txBody>
      </p:sp>
      <p:sp>
        <p:nvSpPr>
          <p:cNvPr id="12" name="Callout con freccia in su 11"/>
          <p:cNvSpPr/>
          <p:nvPr/>
        </p:nvSpPr>
        <p:spPr bwMode="auto">
          <a:xfrm>
            <a:off x="4572000" y="4653136"/>
            <a:ext cx="3810000" cy="1656184"/>
          </a:xfrm>
          <a:prstGeom prst="upArrowCallout">
            <a:avLst/>
          </a:prstGeom>
          <a:solidFill>
            <a:srgbClr val="FFFF99"/>
          </a:solidFill>
          <a:ln w="12700" cap="flat" cmpd="sng" algn="ctr">
            <a:solidFill>
              <a:schemeClr val="bg1"/>
            </a:solid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marL="0" marR="0" indent="0" algn="ctr" defTabSz="762000" rtl="0" eaLnBrk="0" fontAlgn="base" latinLnBrk="0" hangingPunct="0">
              <a:lnSpc>
                <a:spcPct val="100000"/>
              </a:lnSpc>
              <a:spcBef>
                <a:spcPct val="50000"/>
              </a:spcBef>
              <a:spcAft>
                <a:spcPct val="0"/>
              </a:spcAft>
              <a:buClrTx/>
              <a:buSzTx/>
              <a:buFontTx/>
              <a:buNone/>
              <a:tabLst/>
            </a:pPr>
            <a:r>
              <a:rPr kumimoji="0" lang="it-IT" sz="2000" b="1" i="0" u="none" strike="noStrike" cap="none" normalizeH="0" baseline="0" dirty="0" smtClean="0">
                <a:ln>
                  <a:noFill/>
                </a:ln>
                <a:solidFill>
                  <a:schemeClr val="tx1"/>
                </a:solidFill>
                <a:effectLst/>
                <a:latin typeface="Arial" charset="0"/>
              </a:rPr>
              <a:t>Secondo i principi contabili internazionali non</a:t>
            </a:r>
            <a:r>
              <a:rPr kumimoji="0" lang="it-IT" sz="2000" b="1" i="0" u="none" strike="noStrike" cap="none" normalizeH="0" dirty="0" smtClean="0">
                <a:ln>
                  <a:noFill/>
                </a:ln>
                <a:solidFill>
                  <a:schemeClr val="tx1"/>
                </a:solidFill>
                <a:effectLst/>
                <a:latin typeface="Arial" charset="0"/>
              </a:rPr>
              <a:t> sono MAI capitalizzabili</a:t>
            </a:r>
            <a:endParaRPr kumimoji="0" lang="it-IT" sz="2000" b="1" i="0" u="none" strike="noStrike" cap="none" normalizeH="0" baseline="0" dirty="0" smtClean="0">
              <a:ln>
                <a:noFill/>
              </a:ln>
              <a:solidFill>
                <a:schemeClr val="tx1"/>
              </a:solidFill>
              <a:effectLst/>
              <a:latin typeface="Arial" charset="0"/>
            </a:endParaRPr>
          </a:p>
        </p:txBody>
      </p:sp>
      <p:sp>
        <p:nvSpPr>
          <p:cNvPr id="13" name="AutoShape 5"/>
          <p:cNvSpPr>
            <a:spLocks noChangeArrowheads="1"/>
          </p:cNvSpPr>
          <p:nvPr/>
        </p:nvSpPr>
        <p:spPr bwMode="auto">
          <a:xfrm>
            <a:off x="4139952" y="1844824"/>
            <a:ext cx="523875" cy="593725"/>
          </a:xfrm>
          <a:prstGeom prst="rightArrow">
            <a:avLst>
              <a:gd name="adj1" fmla="val 100000"/>
              <a:gd name="adj2" fmla="val 100000"/>
            </a:avLst>
          </a:prstGeom>
          <a:solidFill>
            <a:srgbClr val="002060"/>
          </a:solidFill>
          <a:ln>
            <a:noFill/>
            <a:headEnd type="none" w="sm" len="sm"/>
            <a:tailEnd type="none" w="sm" len="sm"/>
          </a:ln>
        </p:spPr>
        <p:style>
          <a:lnRef idx="2">
            <a:schemeClr val="accent1"/>
          </a:lnRef>
          <a:fillRef idx="1">
            <a:schemeClr val="lt1"/>
          </a:fillRef>
          <a:effectRef idx="0">
            <a:schemeClr val="accent1"/>
          </a:effectRef>
          <a:fontRef idx="minor">
            <a:schemeClr val="dk1"/>
          </a:fontRef>
        </p:style>
        <p:txBody>
          <a:bodyPr wrap="none" lIns="91430" tIns="45715" rIns="91430" bIns="45715" anchor="ctr"/>
          <a:lstStyle/>
          <a:p>
            <a:endParaRPr lang="it-IT" sz="2000">
              <a:solidFill>
                <a:schemeClr val="tx1"/>
              </a:solidFill>
              <a:latin typeface="Calibri" pitchFamily="34" charset="0"/>
            </a:endParaRPr>
          </a:p>
        </p:txBody>
      </p:sp>
      <p:sp>
        <p:nvSpPr>
          <p:cNvPr id="14" name="AutoShape 11"/>
          <p:cNvSpPr>
            <a:spLocks noChangeArrowheads="1"/>
          </p:cNvSpPr>
          <p:nvPr/>
        </p:nvSpPr>
        <p:spPr bwMode="auto">
          <a:xfrm>
            <a:off x="4139952" y="3212976"/>
            <a:ext cx="523875" cy="595313"/>
          </a:xfrm>
          <a:prstGeom prst="rightArrow">
            <a:avLst>
              <a:gd name="adj1" fmla="val 100000"/>
              <a:gd name="adj2" fmla="val 100000"/>
            </a:avLst>
          </a:prstGeom>
          <a:solidFill>
            <a:srgbClr val="002060"/>
          </a:solidFill>
          <a:ln>
            <a:noFill/>
            <a:headEnd type="none" w="sm" len="sm"/>
            <a:tailEnd type="none" w="sm" len="sm"/>
          </a:ln>
        </p:spPr>
        <p:style>
          <a:lnRef idx="2">
            <a:schemeClr val="accent1"/>
          </a:lnRef>
          <a:fillRef idx="1">
            <a:schemeClr val="lt1"/>
          </a:fillRef>
          <a:effectRef idx="0">
            <a:schemeClr val="accent1"/>
          </a:effectRef>
          <a:fontRef idx="minor">
            <a:schemeClr val="dk1"/>
          </a:fontRef>
        </p:style>
        <p:txBody>
          <a:bodyPr wrap="none" lIns="91430" tIns="45715" rIns="91430" bIns="45715" anchor="ctr"/>
          <a:lstStyle/>
          <a:p>
            <a:endParaRPr lang="it-IT" sz="2000">
              <a:solidFill>
                <a:schemeClr val="tx1"/>
              </a:solidFill>
              <a:latin typeface="Calibri" pitchFamily="34" charset="0"/>
            </a:endParaRPr>
          </a:p>
        </p:txBody>
      </p:sp>
      <p:sp>
        <p:nvSpPr>
          <p:cNvPr id="17" name="AutoShape 7"/>
          <p:cNvSpPr>
            <a:spLocks noChangeArrowheads="1"/>
          </p:cNvSpPr>
          <p:nvPr/>
        </p:nvSpPr>
        <p:spPr bwMode="auto">
          <a:xfrm>
            <a:off x="251520" y="1628800"/>
            <a:ext cx="3405187" cy="1001712"/>
          </a:xfrm>
          <a:prstGeom prst="flowChartProcess">
            <a:avLst/>
          </a:prstGeom>
          <a:solidFill>
            <a:schemeClr val="accent1">
              <a:lumMod val="20000"/>
              <a:lumOff val="80000"/>
            </a:schemeClr>
          </a:solidFill>
          <a:ln w="9525">
            <a:noFill/>
            <a:miter lim="800000"/>
            <a:headEnd/>
            <a:tailEnd/>
          </a:ln>
          <a:effectLst/>
        </p:spPr>
        <p:txBody>
          <a:bodyPr wrap="none" lIns="85679" tIns="42840" rIns="85679" bIns="42840" anchor="ctr"/>
          <a:lstStyle/>
          <a:p>
            <a:pPr algn="ctr" defTabSz="857161" fontAlgn="auto">
              <a:spcBef>
                <a:spcPts val="0"/>
              </a:spcBef>
              <a:spcAft>
                <a:spcPts val="0"/>
              </a:spcAft>
              <a:defRPr/>
            </a:pPr>
            <a:r>
              <a:rPr lang="it-IT" sz="2000" dirty="0" smtClean="0">
                <a:solidFill>
                  <a:schemeClr val="tx1"/>
                </a:solidFill>
                <a:ea typeface="MS Gothic" charset="-128"/>
              </a:rPr>
              <a:t>REGOLA GENERALE</a:t>
            </a:r>
          </a:p>
          <a:p>
            <a:pPr algn="ctr" defTabSz="857161" fontAlgn="auto">
              <a:spcBef>
                <a:spcPts val="0"/>
              </a:spcBef>
              <a:spcAft>
                <a:spcPts val="0"/>
              </a:spcAft>
              <a:defRPr/>
            </a:pPr>
            <a:r>
              <a:rPr lang="it-IT" sz="2000" dirty="0" smtClean="0">
                <a:solidFill>
                  <a:schemeClr val="tx1"/>
                </a:solidFill>
                <a:ea typeface="MS Gothic" charset="-128"/>
              </a:rPr>
              <a:t>costi di pubblicità</a:t>
            </a:r>
            <a:endParaRPr lang="es-ES" sz="2000" dirty="0">
              <a:solidFill>
                <a:schemeClr val="tx1"/>
              </a:solidFill>
              <a:ea typeface="MS Gothic" charset="-128"/>
            </a:endParaRPr>
          </a:p>
        </p:txBody>
      </p:sp>
      <p:sp>
        <p:nvSpPr>
          <p:cNvPr id="18" name="AutoShape 8"/>
          <p:cNvSpPr>
            <a:spLocks noChangeArrowheads="1"/>
          </p:cNvSpPr>
          <p:nvPr/>
        </p:nvSpPr>
        <p:spPr bwMode="auto">
          <a:xfrm>
            <a:off x="251520" y="2887687"/>
            <a:ext cx="3405187" cy="1243013"/>
          </a:xfrm>
          <a:prstGeom prst="flowChartProcess">
            <a:avLst/>
          </a:prstGeom>
          <a:solidFill>
            <a:schemeClr val="accent1">
              <a:lumMod val="20000"/>
              <a:lumOff val="80000"/>
            </a:schemeClr>
          </a:solidFill>
          <a:ln w="9525">
            <a:noFill/>
            <a:miter lim="800000"/>
            <a:headEnd/>
            <a:tailEnd/>
          </a:ln>
          <a:effectLst/>
        </p:spPr>
        <p:txBody>
          <a:bodyPr wrap="none" lIns="85679" tIns="42840" rIns="85679" bIns="42840" anchor="ctr"/>
          <a:lstStyle/>
          <a:p>
            <a:pPr algn="ctr" defTabSz="857161" fontAlgn="auto">
              <a:spcBef>
                <a:spcPts val="0"/>
              </a:spcBef>
              <a:spcAft>
                <a:spcPts val="0"/>
              </a:spcAft>
              <a:defRPr/>
            </a:pPr>
            <a:endParaRPr lang="it-IT" sz="2000" dirty="0">
              <a:solidFill>
                <a:schemeClr val="tx1"/>
              </a:solidFill>
              <a:latin typeface="+mn-lt"/>
              <a:ea typeface="MS Gothic" charset="-128"/>
            </a:endParaRPr>
          </a:p>
          <a:p>
            <a:pPr algn="ctr" defTabSz="857161" fontAlgn="auto">
              <a:spcBef>
                <a:spcPts val="0"/>
              </a:spcBef>
              <a:spcAft>
                <a:spcPts val="0"/>
              </a:spcAft>
              <a:defRPr/>
            </a:pPr>
            <a:r>
              <a:rPr lang="it-IT" sz="2000" dirty="0" smtClean="0">
                <a:solidFill>
                  <a:schemeClr val="tx1"/>
                </a:solidFill>
                <a:ea typeface="MS Gothic" charset="-128"/>
              </a:rPr>
              <a:t>Costi  di pubblicità </a:t>
            </a:r>
          </a:p>
          <a:p>
            <a:pPr algn="ctr" defTabSz="857161" fontAlgn="auto">
              <a:spcBef>
                <a:spcPts val="0"/>
              </a:spcBef>
              <a:spcAft>
                <a:spcPts val="0"/>
              </a:spcAft>
              <a:defRPr/>
            </a:pPr>
            <a:r>
              <a:rPr lang="it-IT" sz="2000" b="1" dirty="0" smtClean="0">
                <a:solidFill>
                  <a:schemeClr val="tx1"/>
                </a:solidFill>
                <a:ea typeface="MS Gothic" charset="-128"/>
              </a:rPr>
              <a:t>collegati al “lancio” </a:t>
            </a:r>
            <a:r>
              <a:rPr lang="it-IT" sz="2000" dirty="0" smtClean="0">
                <a:solidFill>
                  <a:schemeClr val="tx1"/>
                </a:solidFill>
                <a:ea typeface="MS Gothic" charset="-128"/>
              </a:rPr>
              <a:t>di </a:t>
            </a:r>
          </a:p>
          <a:p>
            <a:pPr algn="ctr" defTabSz="857161" fontAlgn="auto">
              <a:spcBef>
                <a:spcPts val="0"/>
              </a:spcBef>
              <a:spcAft>
                <a:spcPts val="0"/>
              </a:spcAft>
              <a:defRPr/>
            </a:pPr>
            <a:r>
              <a:rPr lang="it-IT" sz="2000" dirty="0" smtClean="0">
                <a:solidFill>
                  <a:schemeClr val="tx1"/>
                </a:solidFill>
                <a:ea typeface="MS Gothic" charset="-128"/>
              </a:rPr>
              <a:t>un nuovo prodotto</a:t>
            </a:r>
            <a:endParaRPr lang="es-ES" sz="2000" dirty="0" smtClean="0">
              <a:solidFill>
                <a:schemeClr val="tx1"/>
              </a:solidFill>
              <a:ea typeface="MS Gothic" charset="-128"/>
            </a:endParaRPr>
          </a:p>
          <a:p>
            <a:pPr algn="ctr" defTabSz="857161" fontAlgn="auto">
              <a:spcBef>
                <a:spcPts val="0"/>
              </a:spcBef>
              <a:spcAft>
                <a:spcPts val="0"/>
              </a:spcAft>
              <a:defRPr/>
            </a:pPr>
            <a:endParaRPr lang="es-ES" sz="2000" dirty="0">
              <a:solidFill>
                <a:schemeClr val="tx1"/>
              </a:solidFill>
              <a:latin typeface="+mn-lt"/>
              <a:ea typeface="MS Gothic" charset="-128"/>
            </a:endParaRPr>
          </a:p>
        </p:txBody>
      </p:sp>
      <p:sp>
        <p:nvSpPr>
          <p:cNvPr id="11"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SPESE </a:t>
            </a:r>
            <a:r>
              <a:rPr lang="it-IT" sz="2400" b="0" dirty="0">
                <a:solidFill>
                  <a:srgbClr val="364D47"/>
                </a:solidFill>
                <a:ea typeface="ＭＳ Ｐゴシック" charset="0"/>
                <a:cs typeface="ＭＳ Ｐゴシック" charset="0"/>
              </a:rPr>
              <a:t>DI RICERCA E SVILUPPO</a:t>
            </a:r>
          </a:p>
        </p:txBody>
      </p:sp>
      <p:sp>
        <p:nvSpPr>
          <p:cNvPr id="16"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66</a:t>
            </a:fld>
            <a:endParaRPr lang="it-IT" sz="1000" b="0" dirty="0">
              <a:latin typeface="Arial" pitchFamily="34" charset="0"/>
              <a:cs typeface="Arial" pitchFamily="34" charset="0"/>
            </a:endParaRPr>
          </a:p>
        </p:txBody>
      </p:sp>
      <p:sp>
        <p:nvSpPr>
          <p:cNvPr id="19"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3625846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51520" y="3333985"/>
            <a:ext cx="3357586" cy="923330"/>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1800" b="0" dirty="0" smtClean="0">
                <a:solidFill>
                  <a:schemeClr val="tx1"/>
                </a:solidFill>
              </a:rPr>
              <a:t>Maggior valore dell’azienda recuperabile tramite redditi futuri</a:t>
            </a:r>
            <a:endParaRPr lang="it-IT" sz="1800" b="0" dirty="0">
              <a:solidFill>
                <a:schemeClr val="tx1"/>
              </a:solidFill>
            </a:endParaRPr>
          </a:p>
        </p:txBody>
      </p:sp>
      <p:sp>
        <p:nvSpPr>
          <p:cNvPr id="9" name="CasellaDiTesto 8"/>
          <p:cNvSpPr txBox="1"/>
          <p:nvPr/>
        </p:nvSpPr>
        <p:spPr>
          <a:xfrm>
            <a:off x="3779912" y="3285073"/>
            <a:ext cx="4737624" cy="1901105"/>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marL="177800" indent="-177800" algn="l" defTabSz="762000">
              <a:buFont typeface="Wingdings" pitchFamily="2" charset="2"/>
              <a:buChar char="§"/>
              <a:tabLst>
                <a:tab pos="177800" algn="l"/>
              </a:tabLst>
            </a:pPr>
            <a:r>
              <a:rPr lang="it-IT" sz="1800" b="0" dirty="0" smtClean="0">
                <a:solidFill>
                  <a:schemeClr val="tx1"/>
                </a:solidFill>
              </a:rPr>
              <a:t>Cattivo affare</a:t>
            </a:r>
          </a:p>
          <a:p>
            <a:pPr marL="177800" indent="-177800" algn="l" defTabSz="762000">
              <a:buFont typeface="Wingdings" pitchFamily="2" charset="2"/>
              <a:buChar char="§"/>
              <a:tabLst>
                <a:tab pos="177800" algn="l"/>
              </a:tabLst>
            </a:pPr>
            <a:r>
              <a:rPr lang="it-IT" sz="1800" b="0" dirty="0" smtClean="0">
                <a:solidFill>
                  <a:schemeClr val="tx1"/>
                </a:solidFill>
              </a:rPr>
              <a:t>Decisioni non correlabili alla redditività dell’azienda acquisita, fusa, incorporata, ecc., ma legate ad altri fattori (es. eliminare un concorrente, penetrare un nuovo mercato)</a:t>
            </a:r>
            <a:endParaRPr lang="it-IT" sz="1800" b="0" dirty="0">
              <a:solidFill>
                <a:schemeClr val="tx1"/>
              </a:solidFill>
            </a:endParaRPr>
          </a:p>
        </p:txBody>
      </p:sp>
      <p:sp>
        <p:nvSpPr>
          <p:cNvPr id="14" name="Rettangolo 13"/>
          <p:cNvSpPr/>
          <p:nvPr/>
        </p:nvSpPr>
        <p:spPr bwMode="auto">
          <a:xfrm>
            <a:off x="2258148" y="1375310"/>
            <a:ext cx="3479800" cy="1346200"/>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dirty="0" smtClean="0">
                <a:solidFill>
                  <a:schemeClr val="tx1"/>
                </a:solidFill>
              </a:rPr>
              <a:t>Eccedenza tra costo di acquisizione e valore corrente dei beni e altri elementi patrimoniali acquisiti</a:t>
            </a:r>
          </a:p>
          <a:p>
            <a:pPr marL="0" marR="0" indent="0" algn="ctr" defTabSz="762000" rtl="0" eaLnBrk="0" fontAlgn="base" latinLnBrk="0" hangingPunct="0">
              <a:lnSpc>
                <a:spcPct val="100000"/>
              </a:lnSpc>
              <a:spcBef>
                <a:spcPct val="50000"/>
              </a:spcBef>
              <a:spcAft>
                <a:spcPct val="0"/>
              </a:spcAft>
              <a:buClrTx/>
              <a:buSzTx/>
              <a:buFontTx/>
              <a:buNone/>
              <a:tabLst/>
            </a:pPr>
            <a:endParaRPr kumimoji="0" lang="it-IT" sz="2000" b="0" i="0" u="none" strike="noStrike" cap="none" normalizeH="0" baseline="0" dirty="0" smtClean="0">
              <a:ln>
                <a:noFill/>
              </a:ln>
              <a:solidFill>
                <a:schemeClr val="tx1"/>
              </a:solidFill>
              <a:effectLst/>
            </a:endParaRPr>
          </a:p>
        </p:txBody>
      </p:sp>
      <p:cxnSp>
        <p:nvCxnSpPr>
          <p:cNvPr id="16" name="Connettore 4 15"/>
          <p:cNvCxnSpPr>
            <a:stCxn id="14" idx="2"/>
            <a:endCxn id="9" idx="0"/>
          </p:cNvCxnSpPr>
          <p:nvPr/>
        </p:nvCxnSpPr>
        <p:spPr bwMode="auto">
          <a:xfrm rot="16200000" flipH="1">
            <a:off x="4791605" y="1927953"/>
            <a:ext cx="563563" cy="2150676"/>
          </a:xfrm>
          <a:prstGeom prst="bentConnector3">
            <a:avLst>
              <a:gd name="adj1" fmla="val 50000"/>
            </a:avLst>
          </a:prstGeom>
          <a:ln>
            <a:solidFill>
              <a:srgbClr val="002060"/>
            </a:solidFill>
            <a:headEnd type="none" w="med" len="med"/>
            <a:tailEnd type="arrow"/>
          </a:ln>
          <a:effectLst/>
        </p:spPr>
        <p:style>
          <a:lnRef idx="3">
            <a:schemeClr val="accent6"/>
          </a:lnRef>
          <a:fillRef idx="0">
            <a:schemeClr val="accent6"/>
          </a:fillRef>
          <a:effectRef idx="2">
            <a:schemeClr val="accent6"/>
          </a:effectRef>
          <a:fontRef idx="minor">
            <a:schemeClr val="tx1"/>
          </a:fontRef>
        </p:style>
      </p:cxnSp>
      <p:cxnSp>
        <p:nvCxnSpPr>
          <p:cNvPr id="18" name="Connettore 4 17"/>
          <p:cNvCxnSpPr/>
          <p:nvPr/>
        </p:nvCxnSpPr>
        <p:spPr bwMode="auto">
          <a:xfrm rot="5400000">
            <a:off x="2657944" y="1981290"/>
            <a:ext cx="612475" cy="2067735"/>
          </a:xfrm>
          <a:prstGeom prst="bentConnector3">
            <a:avLst>
              <a:gd name="adj1" fmla="val 50000"/>
            </a:avLst>
          </a:prstGeom>
          <a:ln>
            <a:solidFill>
              <a:srgbClr val="002060"/>
            </a:solidFill>
            <a:headEnd type="none" w="med" len="med"/>
            <a:tailEnd type="arrow"/>
          </a:ln>
          <a:effectLst/>
        </p:spPr>
        <p:style>
          <a:lnRef idx="3">
            <a:schemeClr val="accent6"/>
          </a:lnRef>
          <a:fillRef idx="0">
            <a:schemeClr val="accent6"/>
          </a:fillRef>
          <a:effectRef idx="2">
            <a:schemeClr val="accent6"/>
          </a:effectRef>
          <a:fontRef idx="minor">
            <a:schemeClr val="tx1"/>
          </a:fontRef>
        </p:style>
      </p:cxnSp>
      <p:sp>
        <p:nvSpPr>
          <p:cNvPr id="19" name="CasellaDiTesto 18"/>
          <p:cNvSpPr txBox="1"/>
          <p:nvPr/>
        </p:nvSpPr>
        <p:spPr>
          <a:xfrm>
            <a:off x="381587" y="5896510"/>
            <a:ext cx="3175869" cy="400110"/>
          </a:xfrm>
          <a:prstGeom prst="rect">
            <a:avLst/>
          </a:prstGeom>
          <a:solidFill>
            <a:schemeClr val="accent5">
              <a:lumMod val="40000"/>
              <a:lumOff val="60000"/>
            </a:schemeClr>
          </a:solidFill>
        </p:spPr>
        <p:txBody>
          <a:bodyPr wrap="none" rtlCol="0">
            <a:spAutoFit/>
          </a:bodyPr>
          <a:lstStyle/>
          <a:p>
            <a:r>
              <a:rPr lang="it-IT" sz="2000" b="0" dirty="0" smtClean="0">
                <a:solidFill>
                  <a:schemeClr val="tx1"/>
                </a:solidFill>
              </a:rPr>
              <a:t>Iscrizione nell’attivo (B.I.5)</a:t>
            </a:r>
            <a:endParaRPr lang="it-IT" sz="2000" b="0" dirty="0">
              <a:solidFill>
                <a:schemeClr val="tx1"/>
              </a:solidFill>
            </a:endParaRPr>
          </a:p>
        </p:txBody>
      </p:sp>
      <p:sp>
        <p:nvSpPr>
          <p:cNvPr id="20" name="CasellaDiTesto 19"/>
          <p:cNvSpPr txBox="1"/>
          <p:nvPr/>
        </p:nvSpPr>
        <p:spPr>
          <a:xfrm>
            <a:off x="4314689" y="5909210"/>
            <a:ext cx="3818674" cy="400110"/>
          </a:xfrm>
          <a:prstGeom prst="rect">
            <a:avLst/>
          </a:prstGeom>
          <a:solidFill>
            <a:schemeClr val="accent5">
              <a:lumMod val="40000"/>
              <a:lumOff val="60000"/>
            </a:schemeClr>
          </a:solidFill>
        </p:spPr>
        <p:txBody>
          <a:bodyPr wrap="none" rtlCol="0">
            <a:spAutoFit/>
          </a:bodyPr>
          <a:lstStyle/>
          <a:p>
            <a:r>
              <a:rPr lang="it-IT" sz="2000" b="0" dirty="0" smtClean="0">
                <a:solidFill>
                  <a:schemeClr val="tx1"/>
                </a:solidFill>
              </a:rPr>
              <a:t>Componente negativa di reddito</a:t>
            </a:r>
            <a:endParaRPr lang="it-IT" sz="2000" b="0" dirty="0">
              <a:solidFill>
                <a:schemeClr val="tx1"/>
              </a:solidFill>
            </a:endParaRPr>
          </a:p>
        </p:txBody>
      </p:sp>
      <p:sp>
        <p:nvSpPr>
          <p:cNvPr id="21" name="Freccia in giù 20"/>
          <p:cNvSpPr/>
          <p:nvPr/>
        </p:nvSpPr>
        <p:spPr bwMode="auto">
          <a:xfrm>
            <a:off x="1394548" y="5274210"/>
            <a:ext cx="1206500" cy="520700"/>
          </a:xfrm>
          <a:prstGeom prst="downArrow">
            <a:avLst/>
          </a:prstGeom>
          <a:solidFill>
            <a:srgbClr val="002060"/>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54000" tIns="54000" rIns="54000" bIns="54000" numCol="1" rtlCol="0" anchor="t" anchorCtr="0" compatLnSpc="1">
            <a:prstTxWarp prst="textNoShape">
              <a:avLst/>
            </a:prstTxWarp>
          </a:bodyPr>
          <a:lstStyle/>
          <a:p>
            <a:pPr marL="0" marR="0" indent="0" algn="ctr" defTabSz="762000" rtl="0" eaLnBrk="0" fontAlgn="base" latinLnBrk="0" hangingPunct="0">
              <a:lnSpc>
                <a:spcPct val="100000"/>
              </a:lnSpc>
              <a:spcBef>
                <a:spcPct val="50000"/>
              </a:spcBef>
              <a:spcAft>
                <a:spcPct val="0"/>
              </a:spcAft>
              <a:buClrTx/>
              <a:buSzTx/>
              <a:buFontTx/>
              <a:buNone/>
              <a:tabLst/>
            </a:pPr>
            <a:endParaRPr kumimoji="0" lang="it-IT" sz="1600" b="1" i="0" u="none" strike="noStrike" cap="none" normalizeH="0" baseline="0" smtClean="0">
              <a:ln>
                <a:noFill/>
              </a:ln>
              <a:solidFill>
                <a:schemeClr val="bg1"/>
              </a:solidFill>
              <a:effectLst/>
              <a:latin typeface="Arial" charset="0"/>
            </a:endParaRPr>
          </a:p>
        </p:txBody>
      </p:sp>
      <p:sp>
        <p:nvSpPr>
          <p:cNvPr id="23" name="Freccia in giù 22"/>
          <p:cNvSpPr/>
          <p:nvPr/>
        </p:nvSpPr>
        <p:spPr bwMode="auto">
          <a:xfrm>
            <a:off x="5712548" y="5258186"/>
            <a:ext cx="1206500" cy="520700"/>
          </a:xfrm>
          <a:prstGeom prst="downArrow">
            <a:avLst/>
          </a:prstGeom>
          <a:solidFill>
            <a:srgbClr val="002060"/>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54000" tIns="54000" rIns="54000" bIns="54000" numCol="1" rtlCol="0" anchor="t" anchorCtr="0" compatLnSpc="1">
            <a:prstTxWarp prst="textNoShape">
              <a:avLst/>
            </a:prstTxWarp>
          </a:bodyPr>
          <a:lstStyle/>
          <a:p>
            <a:pPr marL="0" marR="0" indent="0" algn="ctr" defTabSz="762000" rtl="0" eaLnBrk="0" fontAlgn="base" latinLnBrk="0" hangingPunct="0">
              <a:lnSpc>
                <a:spcPct val="100000"/>
              </a:lnSpc>
              <a:spcBef>
                <a:spcPct val="50000"/>
              </a:spcBef>
              <a:spcAft>
                <a:spcPct val="0"/>
              </a:spcAft>
              <a:buClrTx/>
              <a:buSzTx/>
              <a:buFontTx/>
              <a:buNone/>
              <a:tabLst/>
            </a:pPr>
            <a:endParaRPr kumimoji="0" lang="it-IT" sz="1600" b="1" i="0" u="none" strike="noStrike" cap="none" normalizeH="0" baseline="0" smtClean="0">
              <a:ln>
                <a:noFill/>
              </a:ln>
              <a:solidFill>
                <a:schemeClr val="bg1"/>
              </a:solidFill>
              <a:effectLst/>
              <a:latin typeface="Arial" charset="0"/>
            </a:endParaRPr>
          </a:p>
        </p:txBody>
      </p:sp>
      <p:sp>
        <p:nvSpPr>
          <p:cNvPr id="15"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AVVIAMENTO: </a:t>
            </a:r>
            <a:r>
              <a:rPr lang="it-IT" sz="2400" b="0" dirty="0">
                <a:solidFill>
                  <a:srgbClr val="364D47"/>
                </a:solidFill>
                <a:ea typeface="ＭＳ Ｐゴシック" charset="0"/>
                <a:cs typeface="ＭＳ Ｐゴシック" charset="0"/>
              </a:rPr>
              <a:t>ORIGINE E TRATTAMENTO CONTABILE</a:t>
            </a:r>
          </a:p>
        </p:txBody>
      </p:sp>
      <p:sp>
        <p:nvSpPr>
          <p:cNvPr id="22"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67</a:t>
            </a:fld>
            <a:endParaRPr lang="it-IT" sz="1000" b="0" dirty="0">
              <a:latin typeface="Arial" pitchFamily="34" charset="0"/>
              <a:cs typeface="Arial" pitchFamily="34" charset="0"/>
            </a:endParaRPr>
          </a:p>
        </p:txBody>
      </p:sp>
      <p:sp>
        <p:nvSpPr>
          <p:cNvPr id="2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9446471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8" name="Text Box 6"/>
          <p:cNvSpPr txBox="1">
            <a:spLocks noChangeArrowheads="1"/>
          </p:cNvSpPr>
          <p:nvPr/>
        </p:nvSpPr>
        <p:spPr bwMode="auto">
          <a:xfrm>
            <a:off x="2197224" y="1431385"/>
            <a:ext cx="3671888" cy="735756"/>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dirty="0" smtClean="0">
                <a:solidFill>
                  <a:schemeClr val="tx1"/>
                </a:solidFill>
              </a:rPr>
              <a:t>Iscrizione e ammortamento dell’avviamento</a:t>
            </a:r>
          </a:p>
        </p:txBody>
      </p:sp>
      <p:sp>
        <p:nvSpPr>
          <p:cNvPr id="571399" name="Text Box 7"/>
          <p:cNvSpPr txBox="1">
            <a:spLocks noChangeArrowheads="1"/>
          </p:cNvSpPr>
          <p:nvPr/>
        </p:nvSpPr>
        <p:spPr bwMode="auto">
          <a:xfrm>
            <a:off x="179512" y="3141122"/>
            <a:ext cx="3024187" cy="735756"/>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dirty="0" smtClean="0">
                <a:solidFill>
                  <a:schemeClr val="tx1"/>
                </a:solidFill>
              </a:rPr>
              <a:t>Iscrizione, se acquisito a titolo oneroso</a:t>
            </a:r>
          </a:p>
        </p:txBody>
      </p:sp>
      <p:sp>
        <p:nvSpPr>
          <p:cNvPr id="571400" name="Text Box 8"/>
          <p:cNvSpPr txBox="1">
            <a:spLocks noChangeArrowheads="1"/>
          </p:cNvSpPr>
          <p:nvPr/>
        </p:nvSpPr>
        <p:spPr bwMode="auto">
          <a:xfrm>
            <a:off x="179512" y="4654010"/>
            <a:ext cx="3024187" cy="735756"/>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dirty="0" smtClean="0">
                <a:solidFill>
                  <a:schemeClr val="tx1"/>
                </a:solidFill>
              </a:rPr>
              <a:t>Consenso del Collegio Sindacale, se esistente</a:t>
            </a:r>
          </a:p>
        </p:txBody>
      </p:sp>
      <p:sp>
        <p:nvSpPr>
          <p:cNvPr id="571401" name="Text Box 9"/>
          <p:cNvSpPr txBox="1">
            <a:spLocks noChangeArrowheads="1"/>
          </p:cNvSpPr>
          <p:nvPr/>
        </p:nvSpPr>
        <p:spPr bwMode="auto">
          <a:xfrm>
            <a:off x="5364287" y="3141122"/>
            <a:ext cx="3024187" cy="735756"/>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dirty="0" smtClean="0">
                <a:solidFill>
                  <a:schemeClr val="tx1"/>
                </a:solidFill>
              </a:rPr>
              <a:t>Ammortamento entro 5 anni</a:t>
            </a:r>
          </a:p>
        </p:txBody>
      </p:sp>
      <p:sp>
        <p:nvSpPr>
          <p:cNvPr id="571402" name="Text Box 10"/>
          <p:cNvSpPr txBox="1">
            <a:spLocks noChangeArrowheads="1"/>
          </p:cNvSpPr>
          <p:nvPr/>
        </p:nvSpPr>
        <p:spPr bwMode="auto">
          <a:xfrm>
            <a:off x="5181724" y="4458747"/>
            <a:ext cx="3402013" cy="1562541"/>
          </a:xfrm>
          <a:prstGeom prst="rect">
            <a:avLst/>
          </a:prstGeom>
          <a:solidFill>
            <a:srgbClr val="99CCFF"/>
          </a:solidFill>
          <a:ln w="12700" cap="flat" cmpd="sng" algn="ctr">
            <a:noFill/>
            <a:prstDash val="solid"/>
            <a:round/>
            <a:headEnd type="none" w="med" len="med"/>
            <a:tailEnd type="none" w="med" len="med"/>
          </a:ln>
          <a:effectLst/>
        </p:spPr>
        <p:txBody>
          <a:bodyPr vert="horz" wrap="square" lIns="54000" tIns="54000" rIns="54000" bIns="54000" numCol="1" rtlCol="0" anchor="t" anchorCtr="0" compatLnSpc="1">
            <a:prstTxWarp prst="textNoShape">
              <a:avLst/>
            </a:prstTxWarp>
          </a:bodyPr>
          <a:lstStyle/>
          <a:p>
            <a:pPr algn="ctr" defTabSz="762000"/>
            <a:r>
              <a:rPr lang="it-IT" sz="2000" b="0" u="sng" dirty="0" smtClean="0">
                <a:solidFill>
                  <a:schemeClr val="tx1"/>
                </a:solidFill>
              </a:rPr>
              <a:t>Possibile eccezione</a:t>
            </a:r>
          </a:p>
          <a:p>
            <a:pPr algn="ctr" defTabSz="762000"/>
            <a:r>
              <a:rPr lang="it-IT" sz="2000" b="0" dirty="0" smtClean="0">
                <a:solidFill>
                  <a:schemeClr val="tx1"/>
                </a:solidFill>
              </a:rPr>
              <a:t>Periodo limitato di durata superiore (non superiore a 20 esercizi)</a:t>
            </a:r>
          </a:p>
        </p:txBody>
      </p:sp>
      <p:cxnSp>
        <p:nvCxnSpPr>
          <p:cNvPr id="571403" name="AutoShape 11"/>
          <p:cNvCxnSpPr>
            <a:cxnSpLocks noChangeShapeType="1"/>
            <a:stCxn id="571398" idx="2"/>
            <a:endCxn id="571399" idx="0"/>
          </p:cNvCxnSpPr>
          <p:nvPr/>
        </p:nvCxnSpPr>
        <p:spPr bwMode="auto">
          <a:xfrm rot="5400000">
            <a:off x="2375397" y="1483350"/>
            <a:ext cx="973981" cy="2341562"/>
          </a:xfrm>
          <a:prstGeom prst="bentConnector3">
            <a:avLst>
              <a:gd name="adj1" fmla="val 50000"/>
            </a:avLst>
          </a:prstGeom>
          <a:noFill/>
          <a:ln w="19050">
            <a:solidFill>
              <a:srgbClr val="002060"/>
            </a:solidFill>
            <a:miter lim="800000"/>
            <a:headEnd/>
            <a:tailEnd type="triangle" w="med" len="med"/>
          </a:ln>
          <a:effectLst/>
        </p:spPr>
      </p:cxnSp>
      <p:cxnSp>
        <p:nvCxnSpPr>
          <p:cNvPr id="571404" name="AutoShape 12"/>
          <p:cNvCxnSpPr>
            <a:cxnSpLocks noChangeShapeType="1"/>
            <a:stCxn id="571399" idx="2"/>
            <a:endCxn id="571400" idx="0"/>
          </p:cNvCxnSpPr>
          <p:nvPr/>
        </p:nvCxnSpPr>
        <p:spPr bwMode="auto">
          <a:xfrm rot="5400000">
            <a:off x="1303040" y="4265444"/>
            <a:ext cx="777132" cy="1588"/>
          </a:xfrm>
          <a:prstGeom prst="straightConnector1">
            <a:avLst/>
          </a:prstGeom>
          <a:noFill/>
          <a:ln w="19050">
            <a:solidFill>
              <a:srgbClr val="002060"/>
            </a:solidFill>
            <a:round/>
            <a:headEnd/>
            <a:tailEnd type="triangle" w="med" len="med"/>
          </a:ln>
          <a:effectLst/>
        </p:spPr>
      </p:cxnSp>
      <p:cxnSp>
        <p:nvCxnSpPr>
          <p:cNvPr id="571405" name="AutoShape 13"/>
          <p:cNvCxnSpPr>
            <a:cxnSpLocks noChangeShapeType="1"/>
            <a:stCxn id="571398" idx="2"/>
            <a:endCxn id="571401" idx="0"/>
          </p:cNvCxnSpPr>
          <p:nvPr/>
        </p:nvCxnSpPr>
        <p:spPr bwMode="auto">
          <a:xfrm rot="16200000" flipH="1">
            <a:off x="4967784" y="1232524"/>
            <a:ext cx="973981" cy="2843213"/>
          </a:xfrm>
          <a:prstGeom prst="bentConnector3">
            <a:avLst>
              <a:gd name="adj1" fmla="val 50000"/>
            </a:avLst>
          </a:prstGeom>
          <a:noFill/>
          <a:ln w="19050">
            <a:solidFill>
              <a:srgbClr val="002060"/>
            </a:solidFill>
            <a:miter lim="800000"/>
            <a:headEnd/>
            <a:tailEnd type="triangle" w="med" len="med"/>
          </a:ln>
          <a:effectLst/>
        </p:spPr>
      </p:cxnSp>
      <p:cxnSp>
        <p:nvCxnSpPr>
          <p:cNvPr id="571406" name="AutoShape 14"/>
          <p:cNvCxnSpPr>
            <a:cxnSpLocks noChangeShapeType="1"/>
            <a:stCxn id="571401" idx="2"/>
            <a:endCxn id="571402" idx="0"/>
          </p:cNvCxnSpPr>
          <p:nvPr/>
        </p:nvCxnSpPr>
        <p:spPr bwMode="auto">
          <a:xfrm>
            <a:off x="6876381" y="3876878"/>
            <a:ext cx="6350" cy="581869"/>
          </a:xfrm>
          <a:prstGeom prst="straightConnector1">
            <a:avLst/>
          </a:prstGeom>
          <a:noFill/>
          <a:ln w="19050">
            <a:solidFill>
              <a:srgbClr val="002060"/>
            </a:solidFill>
            <a:round/>
            <a:headEnd/>
            <a:tailEnd type="triangle" w="med" len="med"/>
          </a:ln>
          <a:effectLst/>
        </p:spPr>
      </p:cxnSp>
      <p:sp>
        <p:nvSpPr>
          <p:cNvPr id="15"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AVVIAMENTO: </a:t>
            </a:r>
            <a:r>
              <a:rPr lang="it-IT" sz="2400" b="0" dirty="0">
                <a:solidFill>
                  <a:srgbClr val="364D47"/>
                </a:solidFill>
                <a:ea typeface="ＭＳ Ｐゴシック" charset="0"/>
                <a:cs typeface="ＭＳ Ｐゴシック" charset="0"/>
              </a:rPr>
              <a:t>ORIGINE E TRATTAMENTO CONTABILE</a:t>
            </a:r>
          </a:p>
        </p:txBody>
      </p:sp>
      <p:sp>
        <p:nvSpPr>
          <p:cNvPr id="17"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68</a:t>
            </a:fld>
            <a:endParaRPr lang="it-IT" sz="1000" b="0" dirty="0">
              <a:latin typeface="Arial" pitchFamily="34" charset="0"/>
              <a:cs typeface="Arial" pitchFamily="34" charset="0"/>
            </a:endParaRPr>
          </a:p>
        </p:txBody>
      </p:sp>
      <p:sp>
        <p:nvSpPr>
          <p:cNvPr id="1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36650981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title"/>
          </p:nvPr>
        </p:nvSpPr>
        <p:spPr>
          <a:xfrm>
            <a:off x="457200" y="267296"/>
            <a:ext cx="8228013" cy="1433512"/>
          </a:xfrm>
          <a:noFill/>
          <a:ln w="9525">
            <a:noFill/>
            <a:round/>
            <a:headEnd/>
            <a:tailEnd/>
          </a:ln>
        </p:spPr>
        <p:txBody>
          <a:bodyPr lIns="90000" tIns="46800" rIns="90000" bIns="46800" anchor="ctr"/>
          <a:lstStyle/>
          <a:p>
            <a:pPr defTabSz="449263">
              <a:spcBef>
                <a:spcPts val="1000"/>
              </a:spcBef>
              <a:buClr>
                <a:srgbClr val="000000"/>
              </a:buClr>
              <a:buSzPct val="100000"/>
              <a:buFont typeface="Times New Roman" pitchFamily="16" charset="0"/>
            </a:pPr>
            <a:r>
              <a:rPr lang="it-IT" sz="2400" dirty="0">
                <a:solidFill>
                  <a:srgbClr val="364D47"/>
                </a:solidFill>
                <a:latin typeface="Arial" charset="0"/>
              </a:rPr>
              <a:t>SVALUTAZIONI PER PERDITE DUREVOLI </a:t>
            </a:r>
            <a:r>
              <a:rPr lang="it-IT" sz="2400" dirty="0" err="1">
                <a:solidFill>
                  <a:srgbClr val="364D47"/>
                </a:solidFill>
                <a:latin typeface="Arial" charset="0"/>
              </a:rPr>
              <a:t>DI</a:t>
            </a:r>
            <a:r>
              <a:rPr lang="it-IT" sz="2400" dirty="0">
                <a:solidFill>
                  <a:srgbClr val="364D47"/>
                </a:solidFill>
                <a:latin typeface="Arial" charset="0"/>
              </a:rPr>
              <a:t> VALORE NELLE IMM. IMMATERIALI</a:t>
            </a:r>
          </a:p>
        </p:txBody>
      </p:sp>
      <p:sp>
        <p:nvSpPr>
          <p:cNvPr id="29699" name="Segnaposto contenuto 10"/>
          <p:cNvSpPr>
            <a:spLocks noGrp="1"/>
          </p:cNvSpPr>
          <p:nvPr>
            <p:ph idx="1"/>
          </p:nvPr>
        </p:nvSpPr>
        <p:spPr>
          <a:xfrm>
            <a:off x="179512" y="1556792"/>
            <a:ext cx="8229600" cy="4525963"/>
          </a:xfrm>
        </p:spPr>
        <p:txBody>
          <a:bodyPr rtlCol="0">
            <a:normAutofit/>
          </a:bodyPr>
          <a:lstStyle/>
          <a:p>
            <a:pPr marL="0" indent="0" algn="just" eaLnBrk="1" fontAlgn="auto" hangingPunct="1">
              <a:spcAft>
                <a:spcPts val="0"/>
              </a:spcAft>
              <a:buFont typeface="Wingdings" pitchFamily="2" charset="2"/>
              <a:buNone/>
              <a:defRPr/>
            </a:pPr>
            <a:r>
              <a:rPr lang="it-IT" sz="2000" dirty="0" smtClean="0"/>
              <a:t>L'immobilizzazione che, alla data della chiusura dell'esercizio, risulti durevolmente di valore inferiore al costo rettificato dal relativo fondo ammortamento deve essere iscritta a tale minore valore.</a:t>
            </a:r>
          </a:p>
          <a:p>
            <a:pPr algn="ctr" eaLnBrk="1" fontAlgn="auto" hangingPunct="1">
              <a:spcAft>
                <a:spcPts val="0"/>
              </a:spcAft>
              <a:defRPr/>
            </a:pPr>
            <a:endParaRPr lang="it-IT" sz="2000" dirty="0" smtClean="0"/>
          </a:p>
          <a:p>
            <a:pPr eaLnBrk="1" fontAlgn="auto" hangingPunct="1">
              <a:spcAft>
                <a:spcPts val="0"/>
              </a:spcAft>
              <a:buNone/>
              <a:defRPr/>
            </a:pPr>
            <a:endParaRPr lang="it-IT" sz="2000" dirty="0" smtClean="0"/>
          </a:p>
        </p:txBody>
      </p:sp>
      <p:sp>
        <p:nvSpPr>
          <p:cNvPr id="16388" name="Rectangle 4"/>
          <p:cNvSpPr>
            <a:spLocks noChangeArrowheads="1"/>
          </p:cNvSpPr>
          <p:nvPr/>
        </p:nvSpPr>
        <p:spPr bwMode="auto">
          <a:xfrm>
            <a:off x="179512" y="1947317"/>
            <a:ext cx="8229600" cy="3373438"/>
          </a:xfrm>
          <a:prstGeom prst="rect">
            <a:avLst/>
          </a:prstGeom>
          <a:noFill/>
          <a:ln w="9525">
            <a:noFill/>
            <a:miter lim="800000"/>
            <a:headEnd/>
            <a:tailEnd/>
          </a:ln>
        </p:spPr>
        <p:txBody>
          <a:bodyPr lIns="91430" tIns="45715" rIns="91430" bIns="45715"/>
          <a:lstStyle/>
          <a:p>
            <a:pPr marL="608013" indent="-608013">
              <a:spcBef>
                <a:spcPct val="45000"/>
              </a:spcBef>
            </a:pPr>
            <a:endParaRPr lang="it-IT">
              <a:latin typeface="Calibri" pitchFamily="34" charset="0"/>
            </a:endParaRPr>
          </a:p>
        </p:txBody>
      </p:sp>
      <p:sp>
        <p:nvSpPr>
          <p:cNvPr id="14" name="CasellaDiTesto 13"/>
          <p:cNvSpPr txBox="1"/>
          <p:nvPr/>
        </p:nvSpPr>
        <p:spPr>
          <a:xfrm>
            <a:off x="293812" y="2924944"/>
            <a:ext cx="7643813" cy="461962"/>
          </a:xfrm>
          <a:prstGeom prst="rect">
            <a:avLst/>
          </a:prstGeom>
          <a:solidFill>
            <a:srgbClr val="99CCFF"/>
          </a:solidFill>
          <a:ln>
            <a:solidFill>
              <a:schemeClr val="bg1"/>
            </a:solidFill>
          </a:ln>
        </p:spPr>
        <p:txBody>
          <a:bodyPr lIns="91430" tIns="45715" rIns="91430" bIns="45715">
            <a:spAutoFit/>
          </a:bodyPr>
          <a:lstStyle/>
          <a:p>
            <a:pPr marL="457153" indent="-457153" algn="ctr" fontAlgn="auto">
              <a:spcBef>
                <a:spcPts val="0"/>
              </a:spcBef>
              <a:spcAft>
                <a:spcPts val="0"/>
              </a:spcAft>
              <a:defRPr/>
            </a:pPr>
            <a:r>
              <a:rPr lang="it-IT" sz="2400" dirty="0">
                <a:solidFill>
                  <a:schemeClr val="tx1"/>
                </a:solidFill>
                <a:latin typeface="+mn-lt"/>
                <a:ea typeface="MS Gothic" charset="-128"/>
                <a:cs typeface="+mn-cs"/>
              </a:rPr>
              <a:t>VALORE CONTABILE &gt; VALORE RECUPERABILE</a:t>
            </a:r>
          </a:p>
        </p:txBody>
      </p:sp>
      <p:sp>
        <p:nvSpPr>
          <p:cNvPr id="16390" name="CasellaDiTesto 14"/>
          <p:cNvSpPr txBox="1">
            <a:spLocks noChangeArrowheads="1"/>
          </p:cNvSpPr>
          <p:nvPr/>
        </p:nvSpPr>
        <p:spPr bwMode="auto">
          <a:xfrm>
            <a:off x="4516338" y="3812356"/>
            <a:ext cx="1821312" cy="400099"/>
          </a:xfrm>
          <a:prstGeom prst="rect">
            <a:avLst/>
          </a:prstGeom>
          <a:noFill/>
          <a:ln w="9525">
            <a:noFill/>
            <a:miter lim="800000"/>
            <a:headEnd/>
            <a:tailEnd/>
          </a:ln>
        </p:spPr>
        <p:txBody>
          <a:bodyPr wrap="none" lIns="91430" tIns="45715" rIns="91430" bIns="45715">
            <a:spAutoFit/>
          </a:bodyPr>
          <a:lstStyle/>
          <a:p>
            <a:r>
              <a:rPr lang="it-IT" sz="2000" dirty="0">
                <a:solidFill>
                  <a:schemeClr val="tx1"/>
                </a:solidFill>
                <a:latin typeface="Arial" pitchFamily="34" charset="0"/>
                <a:cs typeface="Arial" pitchFamily="34" charset="0"/>
              </a:rPr>
              <a:t>maggiore tra:</a:t>
            </a:r>
          </a:p>
        </p:txBody>
      </p:sp>
      <p:sp>
        <p:nvSpPr>
          <p:cNvPr id="16" name="CasellaDiTesto 15"/>
          <p:cNvSpPr txBox="1"/>
          <p:nvPr/>
        </p:nvSpPr>
        <p:spPr>
          <a:xfrm>
            <a:off x="2651250" y="4542606"/>
            <a:ext cx="2500312" cy="584765"/>
          </a:xfrm>
          <a:prstGeom prst="rect">
            <a:avLst/>
          </a:prstGeom>
          <a:solidFill>
            <a:srgbClr val="99CCFF"/>
          </a:solidFill>
          <a:ln>
            <a:solidFill>
              <a:schemeClr val="tx1"/>
            </a:solidFill>
          </a:ln>
        </p:spPr>
        <p:txBody>
          <a:bodyPr lIns="91430" tIns="45715" rIns="91430" bIns="45715">
            <a:spAutoFit/>
          </a:bodyPr>
          <a:lstStyle/>
          <a:p>
            <a:pPr algn="ctr" fontAlgn="auto">
              <a:spcBef>
                <a:spcPts val="0"/>
              </a:spcBef>
              <a:spcAft>
                <a:spcPts val="0"/>
              </a:spcAft>
              <a:defRPr/>
            </a:pPr>
            <a:r>
              <a:rPr lang="it-IT" dirty="0">
                <a:solidFill>
                  <a:schemeClr val="tx1"/>
                </a:solidFill>
                <a:latin typeface="+mn-lt"/>
                <a:ea typeface="MS Gothic" charset="-128"/>
                <a:cs typeface="+mn-cs"/>
              </a:rPr>
              <a:t>VALORE </a:t>
            </a:r>
          </a:p>
          <a:p>
            <a:pPr algn="ctr" fontAlgn="auto">
              <a:spcBef>
                <a:spcPts val="0"/>
              </a:spcBef>
              <a:spcAft>
                <a:spcPts val="0"/>
              </a:spcAft>
              <a:defRPr/>
            </a:pPr>
            <a:r>
              <a:rPr lang="it-IT" dirty="0">
                <a:solidFill>
                  <a:schemeClr val="tx1"/>
                </a:solidFill>
                <a:latin typeface="+mn-lt"/>
                <a:ea typeface="MS Gothic" charset="-128"/>
                <a:cs typeface="+mn-cs"/>
              </a:rPr>
              <a:t>D’USO</a:t>
            </a:r>
          </a:p>
        </p:txBody>
      </p:sp>
      <p:sp>
        <p:nvSpPr>
          <p:cNvPr id="17" name="CasellaDiTesto 16"/>
          <p:cNvSpPr txBox="1"/>
          <p:nvPr/>
        </p:nvSpPr>
        <p:spPr>
          <a:xfrm>
            <a:off x="5580187" y="4542606"/>
            <a:ext cx="2589213" cy="584765"/>
          </a:xfrm>
          <a:prstGeom prst="rect">
            <a:avLst/>
          </a:prstGeom>
          <a:solidFill>
            <a:srgbClr val="99CCFF"/>
          </a:solidFill>
          <a:ln>
            <a:solidFill>
              <a:schemeClr val="tx1"/>
            </a:solidFill>
          </a:ln>
        </p:spPr>
        <p:txBody>
          <a:bodyPr lIns="91430" tIns="45715" rIns="91430" bIns="45715">
            <a:spAutoFit/>
          </a:bodyPr>
          <a:lstStyle/>
          <a:p>
            <a:pPr algn="ctr" fontAlgn="auto">
              <a:spcBef>
                <a:spcPts val="0"/>
              </a:spcBef>
              <a:spcAft>
                <a:spcPts val="0"/>
              </a:spcAft>
              <a:defRPr/>
            </a:pPr>
            <a:r>
              <a:rPr lang="it-IT" dirty="0">
                <a:solidFill>
                  <a:schemeClr val="tx1"/>
                </a:solidFill>
                <a:latin typeface="+mn-lt"/>
                <a:ea typeface="MS Gothic" charset="-128"/>
                <a:cs typeface="+mn-cs"/>
              </a:rPr>
              <a:t>VALORE RICAVABILE DALL’ALIENAZIONE</a:t>
            </a:r>
          </a:p>
        </p:txBody>
      </p:sp>
      <p:cxnSp>
        <p:nvCxnSpPr>
          <p:cNvPr id="16393" name="Connettore 4 18"/>
          <p:cNvCxnSpPr>
            <a:cxnSpLocks noChangeShapeType="1"/>
            <a:stCxn id="16390" idx="2"/>
            <a:endCxn id="16" idx="0"/>
          </p:cNvCxnSpPr>
          <p:nvPr/>
        </p:nvCxnSpPr>
        <p:spPr bwMode="auto">
          <a:xfrm rot="5400000">
            <a:off x="4499125" y="3614736"/>
            <a:ext cx="330151" cy="1525588"/>
          </a:xfrm>
          <a:prstGeom prst="bentConnector3">
            <a:avLst>
              <a:gd name="adj1" fmla="val 50000"/>
            </a:avLst>
          </a:prstGeom>
          <a:noFill/>
          <a:ln w="9525" algn="ctr">
            <a:solidFill>
              <a:srgbClr val="99CCFF"/>
            </a:solidFill>
            <a:miter lim="800000"/>
            <a:headEnd/>
            <a:tailEnd type="arrow" w="med" len="med"/>
          </a:ln>
        </p:spPr>
      </p:cxnSp>
      <p:cxnSp>
        <p:nvCxnSpPr>
          <p:cNvPr id="16394" name="Connettore 4 22"/>
          <p:cNvCxnSpPr>
            <a:cxnSpLocks noChangeShapeType="1"/>
            <a:stCxn id="16390" idx="2"/>
            <a:endCxn id="17" idx="0"/>
          </p:cNvCxnSpPr>
          <p:nvPr/>
        </p:nvCxnSpPr>
        <p:spPr bwMode="auto">
          <a:xfrm rot="16200000" flipH="1">
            <a:off x="5985819" y="3653630"/>
            <a:ext cx="330151" cy="1447800"/>
          </a:xfrm>
          <a:prstGeom prst="bentConnector3">
            <a:avLst>
              <a:gd name="adj1" fmla="val 50000"/>
            </a:avLst>
          </a:prstGeom>
          <a:noFill/>
          <a:ln w="9525" algn="ctr">
            <a:solidFill>
              <a:srgbClr val="99CCFF"/>
            </a:solidFill>
            <a:miter lim="800000"/>
            <a:headEnd/>
            <a:tailEnd type="arrow" w="med" len="med"/>
          </a:ln>
        </p:spPr>
      </p:cxnSp>
      <p:cxnSp>
        <p:nvCxnSpPr>
          <p:cNvPr id="25" name="Connettore 1 24"/>
          <p:cNvCxnSpPr/>
          <p:nvPr/>
        </p:nvCxnSpPr>
        <p:spPr>
          <a:xfrm rot="16200000" flipH="1">
            <a:off x="5266259" y="3671863"/>
            <a:ext cx="355600" cy="4762"/>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sp>
        <p:nvSpPr>
          <p:cNvPr id="20" name="Callout con freccia in su 19"/>
          <p:cNvSpPr/>
          <p:nvPr/>
        </p:nvSpPr>
        <p:spPr>
          <a:xfrm>
            <a:off x="4644008" y="5270896"/>
            <a:ext cx="3744416" cy="953790"/>
          </a:xfrm>
          <a:prstGeom prst="upArrowCallout">
            <a:avLst/>
          </a:prstGeom>
          <a:solidFill>
            <a:srgbClr val="F0694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dirty="0">
                <a:solidFill>
                  <a:schemeClr val="tx1"/>
                </a:solidFill>
              </a:rPr>
              <a:t>Non è possibile per gli oneri pluriennali ed avviamenti</a:t>
            </a:r>
            <a:endParaRPr lang="it-IT" dirty="0">
              <a:solidFill>
                <a:schemeClr val="tx1"/>
              </a:solidFill>
            </a:endParaRPr>
          </a:p>
        </p:txBody>
      </p:sp>
      <p:sp>
        <p:nvSpPr>
          <p:cNvPr id="18" name="Rettangolo 17"/>
          <p:cNvSpPr/>
          <p:nvPr/>
        </p:nvSpPr>
        <p:spPr>
          <a:xfrm rot="20422798">
            <a:off x="5977246" y="4812215"/>
            <a:ext cx="1823416"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p:cNvSpPr/>
          <p:nvPr/>
        </p:nvSpPr>
        <p:spPr>
          <a:xfrm rot="1817602">
            <a:off x="5981553" y="4820161"/>
            <a:ext cx="1823416" cy="457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69</a:t>
            </a:fld>
            <a:endParaRPr lang="it-IT" sz="1000" b="0" dirty="0">
              <a:latin typeface="Arial" pitchFamily="34" charset="0"/>
              <a:cs typeface="Arial" pitchFamily="34" charset="0"/>
            </a:endParaRPr>
          </a:p>
        </p:txBody>
      </p:sp>
      <p:sp>
        <p:nvSpPr>
          <p:cNvPr id="21"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510297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5" name="Tabella 4"/>
          <p:cNvGraphicFramePr>
            <a:graphicFrameLocks noGrp="1"/>
          </p:cNvGraphicFramePr>
          <p:nvPr/>
        </p:nvGraphicFramePr>
        <p:xfrm>
          <a:off x="323528" y="3003631"/>
          <a:ext cx="8064896" cy="3377697"/>
        </p:xfrm>
        <a:graphic>
          <a:graphicData uri="http://schemas.openxmlformats.org/drawingml/2006/table">
            <a:tbl>
              <a:tblPr>
                <a:tableStyleId>{85BE263C-DBD7-4A20-BB59-AAB30ACAA65A}</a:tableStyleId>
              </a:tblPr>
              <a:tblGrid>
                <a:gridCol w="2664296"/>
                <a:gridCol w="1944216"/>
                <a:gridCol w="1606550"/>
                <a:gridCol w="1849834"/>
              </a:tblGrid>
              <a:tr h="163234">
                <a:tc gridSpan="4">
                  <a:txBody>
                    <a:bodyPr/>
                    <a:lstStyle/>
                    <a:p>
                      <a:pPr algn="ctr" fontAlgn="b"/>
                      <a:r>
                        <a:rPr lang="it-IT" sz="1800" b="1" u="none" strike="noStrike" dirty="0" smtClean="0"/>
                        <a:t>DETERMINAZIONE </a:t>
                      </a:r>
                      <a:r>
                        <a:rPr lang="it-IT" sz="1800" b="1" u="none" strike="noStrike" dirty="0"/>
                        <a:t>DEL FONDO SVALUTAZIONE </a:t>
                      </a:r>
                      <a:r>
                        <a:rPr lang="it-IT" sz="1800" b="1" u="none" strike="noStrike" dirty="0" smtClean="0"/>
                        <a:t>CREDITI</a:t>
                      </a:r>
                      <a:endParaRPr lang="it-IT" sz="1800" b="1" i="1" u="none" strike="noStrike" dirty="0">
                        <a:latin typeface="Arial"/>
                      </a:endParaRPr>
                    </a:p>
                  </a:txBody>
                  <a:tcPr marL="9525" marR="9525" marT="9525" marB="0" anchor="b"/>
                </a:tc>
                <a:tc hMerge="1">
                  <a:txBody>
                    <a:bodyPr/>
                    <a:lstStyle/>
                    <a:p>
                      <a:endParaRPr lang="it-IT"/>
                    </a:p>
                  </a:txBody>
                  <a:tcPr/>
                </a:tc>
                <a:tc hMerge="1">
                  <a:txBody>
                    <a:bodyPr/>
                    <a:lstStyle/>
                    <a:p>
                      <a:endParaRPr lang="it-IT"/>
                    </a:p>
                  </a:txBody>
                  <a:tcPr/>
                </a:tc>
                <a:tc hMerge="1">
                  <a:txBody>
                    <a:bodyPr/>
                    <a:lstStyle/>
                    <a:p>
                      <a:endParaRPr lang="it-IT"/>
                    </a:p>
                  </a:txBody>
                  <a:tcPr/>
                </a:tc>
              </a:tr>
              <a:tr h="276244">
                <a:tc>
                  <a:txBody>
                    <a:bodyPr/>
                    <a:lstStyle/>
                    <a:p>
                      <a:pPr algn="l" fontAlgn="b"/>
                      <a:endParaRPr lang="it-IT" sz="1800" b="0" i="0" u="none" strike="noStrike" dirty="0">
                        <a:latin typeface="Arial"/>
                      </a:endParaRPr>
                    </a:p>
                  </a:txBody>
                  <a:tcPr marL="9525" marR="9525" marT="9525" marB="0" anchor="b"/>
                </a:tc>
                <a:tc>
                  <a:txBody>
                    <a:bodyPr/>
                    <a:lstStyle/>
                    <a:p>
                      <a:pPr algn="l" fontAlgn="b"/>
                      <a:endParaRPr lang="it-IT" sz="1800" b="0" i="0" u="none" strike="noStrike" dirty="0">
                        <a:latin typeface="Arial"/>
                      </a:endParaRPr>
                    </a:p>
                  </a:txBody>
                  <a:tcPr marL="9525" marR="9525" marT="9525" marB="0" anchor="b"/>
                </a:tc>
                <a:tc>
                  <a:txBody>
                    <a:bodyPr/>
                    <a:lstStyle/>
                    <a:p>
                      <a:pPr algn="l" fontAlgn="b"/>
                      <a:endParaRPr lang="it-IT" sz="1800" b="0" i="0" u="none" strike="noStrike">
                        <a:latin typeface="Arial"/>
                      </a:endParaRPr>
                    </a:p>
                  </a:txBody>
                  <a:tcPr marL="9525" marR="9525" marT="9525" marB="0" anchor="b"/>
                </a:tc>
                <a:tc>
                  <a:txBody>
                    <a:bodyPr/>
                    <a:lstStyle/>
                    <a:p>
                      <a:pPr algn="l" fontAlgn="b"/>
                      <a:endParaRPr lang="it-IT" sz="1800" b="0" i="0" u="none" strike="noStrike" dirty="0">
                        <a:latin typeface="Arial"/>
                      </a:endParaRPr>
                    </a:p>
                  </a:txBody>
                  <a:tcPr marL="9525" marR="9525" marT="9525" marB="0" anchor="b"/>
                </a:tc>
              </a:tr>
              <a:tr h="320331">
                <a:tc>
                  <a:txBody>
                    <a:bodyPr/>
                    <a:lstStyle/>
                    <a:p>
                      <a:pPr algn="ctr" fontAlgn="b"/>
                      <a:r>
                        <a:rPr lang="it-IT" sz="1800" b="1" i="1" u="none" strike="noStrike" dirty="0"/>
                        <a:t>Crediti verso clienti</a:t>
                      </a:r>
                      <a:endParaRPr lang="it-IT" sz="1800" b="1" i="1" u="none" strike="noStrike" dirty="0">
                        <a:latin typeface="Arial"/>
                      </a:endParaRPr>
                    </a:p>
                  </a:txBody>
                  <a:tcPr marL="9525" marR="9525" marT="9525" marB="0" anchor="b"/>
                </a:tc>
                <a:tc>
                  <a:txBody>
                    <a:bodyPr/>
                    <a:lstStyle/>
                    <a:p>
                      <a:pPr algn="ctr" fontAlgn="b"/>
                      <a:r>
                        <a:rPr lang="it-IT" sz="1800" b="1" i="1" u="none" strike="noStrike" dirty="0"/>
                        <a:t>% di svalutazione </a:t>
                      </a:r>
                      <a:endParaRPr lang="it-IT" sz="1800" b="1" i="1" u="none" strike="noStrike" dirty="0">
                        <a:latin typeface="Arial"/>
                      </a:endParaRPr>
                    </a:p>
                  </a:txBody>
                  <a:tcPr marL="9525" marR="9525" marT="9525" marB="0" anchor="b"/>
                </a:tc>
                <a:tc>
                  <a:txBody>
                    <a:bodyPr/>
                    <a:lstStyle/>
                    <a:p>
                      <a:pPr algn="ctr" fontAlgn="b"/>
                      <a:r>
                        <a:rPr lang="it-IT" sz="1800" b="1" i="1" u="none" strike="noStrike" dirty="0"/>
                        <a:t>Importi</a:t>
                      </a:r>
                      <a:endParaRPr lang="it-IT" sz="1800" b="1" i="1" u="none" strike="noStrike" dirty="0">
                        <a:latin typeface="Arial"/>
                      </a:endParaRPr>
                    </a:p>
                  </a:txBody>
                  <a:tcPr marL="9525" marR="9525" marT="9525" marB="0" anchor="b"/>
                </a:tc>
                <a:tc>
                  <a:txBody>
                    <a:bodyPr/>
                    <a:lstStyle/>
                    <a:p>
                      <a:pPr algn="ctr" fontAlgn="b"/>
                      <a:r>
                        <a:rPr lang="it-IT" sz="1800" b="1" i="1" u="none" strike="noStrike" dirty="0"/>
                        <a:t>Svalutazione</a:t>
                      </a:r>
                      <a:endParaRPr lang="it-IT" sz="1800" b="1" i="1" u="none" strike="noStrike" dirty="0">
                        <a:latin typeface="Arial"/>
                      </a:endParaRPr>
                    </a:p>
                  </a:txBody>
                  <a:tcPr marL="9525" marR="9525" marT="9525" marB="0" anchor="b"/>
                </a:tc>
              </a:tr>
              <a:tr h="163234">
                <a:tc>
                  <a:txBody>
                    <a:bodyPr/>
                    <a:lstStyle/>
                    <a:p>
                      <a:pPr algn="l" fontAlgn="b"/>
                      <a:r>
                        <a:rPr lang="it-IT" sz="1800" u="none" strike="noStrike" dirty="0"/>
                        <a:t>Crediti al legale:</a:t>
                      </a:r>
                      <a:endParaRPr lang="it-IT" sz="1800" b="0" i="0" u="none" strike="noStrike" dirty="0">
                        <a:latin typeface="Arial"/>
                      </a:endParaRPr>
                    </a:p>
                  </a:txBody>
                  <a:tcPr marL="9525" marR="9525" marT="9525" marB="0" anchor="b"/>
                </a:tc>
                <a:tc>
                  <a:txBody>
                    <a:bodyPr/>
                    <a:lstStyle/>
                    <a:p>
                      <a:pPr algn="l" fontAlgn="b"/>
                      <a:r>
                        <a:rPr lang="it-IT" sz="1800" u="none" strike="noStrike" dirty="0"/>
                        <a:t> </a:t>
                      </a:r>
                      <a:endParaRPr lang="it-IT" sz="1800" b="0" i="0" u="none" strike="noStrike" dirty="0">
                        <a:latin typeface="Arial"/>
                      </a:endParaRPr>
                    </a:p>
                  </a:txBody>
                  <a:tcPr marL="9525" marR="9525" marT="9525" marB="0" anchor="b"/>
                </a:tc>
                <a:tc>
                  <a:txBody>
                    <a:bodyPr/>
                    <a:lstStyle/>
                    <a:p>
                      <a:pPr algn="l" fontAlgn="b"/>
                      <a:r>
                        <a:rPr lang="it-IT" sz="1800" u="none" strike="noStrike" dirty="0"/>
                        <a:t> </a:t>
                      </a:r>
                      <a:endParaRPr lang="it-IT" sz="1800" b="0" i="0" u="none" strike="noStrike" dirty="0">
                        <a:latin typeface="Arial"/>
                      </a:endParaRPr>
                    </a:p>
                  </a:txBody>
                  <a:tcPr marL="9525" marR="9525" marT="9525" marB="0" anchor="b"/>
                </a:tc>
                <a:tc>
                  <a:txBody>
                    <a:bodyPr/>
                    <a:lstStyle/>
                    <a:p>
                      <a:pPr algn="l" fontAlgn="b"/>
                      <a:r>
                        <a:rPr lang="it-IT" sz="1800" u="none" strike="noStrike" dirty="0"/>
                        <a:t> </a:t>
                      </a:r>
                      <a:endParaRPr lang="it-IT" sz="1800" b="0" i="0" u="none" strike="noStrike" dirty="0">
                        <a:latin typeface="Arial"/>
                      </a:endParaRPr>
                    </a:p>
                  </a:txBody>
                  <a:tcPr marL="9525" marR="9525" marT="9525" marB="0" anchor="b"/>
                </a:tc>
              </a:tr>
              <a:tr h="320331">
                <a:tc>
                  <a:txBody>
                    <a:bodyPr/>
                    <a:lstStyle/>
                    <a:p>
                      <a:pPr algn="l" fontAlgn="b"/>
                      <a:r>
                        <a:rPr lang="it-IT" sz="1800" u="none" strike="noStrike" dirty="0"/>
                        <a:t>- falliti</a:t>
                      </a:r>
                      <a:endParaRPr lang="it-IT" sz="1800" b="0" i="0" u="none" strike="noStrike" dirty="0">
                        <a:latin typeface="Arial"/>
                      </a:endParaRPr>
                    </a:p>
                  </a:txBody>
                  <a:tcPr marL="9525" marR="9525" marT="9525" marB="0" anchor="b"/>
                </a:tc>
                <a:tc>
                  <a:txBody>
                    <a:bodyPr/>
                    <a:lstStyle/>
                    <a:p>
                      <a:pPr algn="ctr" fontAlgn="b"/>
                      <a:r>
                        <a:rPr lang="it-IT" sz="1800" u="none" strike="noStrike"/>
                        <a:t>100,00%</a:t>
                      </a:r>
                      <a:endParaRPr lang="it-IT" sz="1800" b="0" i="0" u="none" strike="noStrike">
                        <a:latin typeface="Arial"/>
                      </a:endParaRPr>
                    </a:p>
                  </a:txBody>
                  <a:tcPr marL="9525" marR="9525" marT="9525" marB="0" anchor="b"/>
                </a:tc>
                <a:tc>
                  <a:txBody>
                    <a:bodyPr/>
                    <a:lstStyle/>
                    <a:p>
                      <a:pPr algn="l" fontAlgn="b"/>
                      <a:r>
                        <a:rPr lang="it-IT" sz="1800" u="none" strike="noStrike"/>
                        <a:t>     130.000,00 </a:t>
                      </a:r>
                      <a:endParaRPr lang="it-IT" sz="1800" b="0" i="0" u="none" strike="noStrike">
                        <a:latin typeface="Arial"/>
                      </a:endParaRPr>
                    </a:p>
                  </a:txBody>
                  <a:tcPr marL="9525" marR="9525" marT="9525" marB="0" anchor="b"/>
                </a:tc>
                <a:tc>
                  <a:txBody>
                    <a:bodyPr/>
                    <a:lstStyle/>
                    <a:p>
                      <a:pPr algn="l" fontAlgn="b"/>
                      <a:r>
                        <a:rPr lang="it-IT" sz="1800" u="none" strike="noStrike"/>
                        <a:t>    130.000,00 </a:t>
                      </a:r>
                      <a:endParaRPr lang="it-IT" sz="1800" b="0" i="0" u="none" strike="noStrike">
                        <a:latin typeface="Arial"/>
                      </a:endParaRPr>
                    </a:p>
                  </a:txBody>
                  <a:tcPr marL="9525" marR="9525" marT="9525" marB="0" anchor="b"/>
                </a:tc>
              </a:tr>
              <a:tr h="320331">
                <a:tc>
                  <a:txBody>
                    <a:bodyPr/>
                    <a:lstStyle/>
                    <a:p>
                      <a:pPr algn="l" fontAlgn="b"/>
                      <a:r>
                        <a:rPr lang="it-IT" sz="1800" u="none" strike="noStrike" dirty="0"/>
                        <a:t>- crediti inesigibili</a:t>
                      </a:r>
                      <a:endParaRPr lang="it-IT" sz="1800" b="0" i="0" u="none" strike="noStrike" dirty="0">
                        <a:latin typeface="Arial"/>
                      </a:endParaRPr>
                    </a:p>
                  </a:txBody>
                  <a:tcPr marL="9525" marR="9525" marT="9525" marB="0" anchor="b"/>
                </a:tc>
                <a:tc>
                  <a:txBody>
                    <a:bodyPr/>
                    <a:lstStyle/>
                    <a:p>
                      <a:pPr algn="ctr" fontAlgn="b"/>
                      <a:r>
                        <a:rPr lang="it-IT" sz="1800" u="none" strike="noStrike" dirty="0"/>
                        <a:t>100,00%</a:t>
                      </a:r>
                      <a:endParaRPr lang="it-IT" sz="1800" b="0" i="0" u="none" strike="noStrike" dirty="0">
                        <a:latin typeface="Arial"/>
                      </a:endParaRPr>
                    </a:p>
                  </a:txBody>
                  <a:tcPr marL="9525" marR="9525" marT="9525" marB="0" anchor="b"/>
                </a:tc>
                <a:tc>
                  <a:txBody>
                    <a:bodyPr/>
                    <a:lstStyle/>
                    <a:p>
                      <a:pPr algn="l" fontAlgn="b"/>
                      <a:r>
                        <a:rPr lang="it-IT" sz="1800" u="none" strike="noStrike"/>
                        <a:t>       78.000,00 </a:t>
                      </a:r>
                      <a:endParaRPr lang="it-IT" sz="1800" b="0" i="0" u="none" strike="noStrike">
                        <a:latin typeface="Arial"/>
                      </a:endParaRPr>
                    </a:p>
                  </a:txBody>
                  <a:tcPr marL="9525" marR="9525" marT="9525" marB="0" anchor="b"/>
                </a:tc>
                <a:tc>
                  <a:txBody>
                    <a:bodyPr/>
                    <a:lstStyle/>
                    <a:p>
                      <a:pPr algn="l" fontAlgn="b"/>
                      <a:r>
                        <a:rPr lang="it-IT" sz="1800" u="none" strike="noStrike"/>
                        <a:t>     78.000,00 </a:t>
                      </a:r>
                      <a:endParaRPr lang="it-IT" sz="1800" b="0" i="0" u="none" strike="noStrike">
                        <a:latin typeface="Arial"/>
                      </a:endParaRPr>
                    </a:p>
                  </a:txBody>
                  <a:tcPr marL="9525" marR="9525" marT="9525" marB="0" anchor="b"/>
                </a:tc>
              </a:tr>
              <a:tr h="163234">
                <a:tc>
                  <a:txBody>
                    <a:bodyPr/>
                    <a:lstStyle/>
                    <a:p>
                      <a:pPr algn="l" fontAlgn="b"/>
                      <a:r>
                        <a:rPr lang="it-IT" sz="1800" u="none" strike="noStrike" dirty="0" err="1"/>
                        <a:t>………</a:t>
                      </a:r>
                      <a:r>
                        <a:rPr lang="it-IT" sz="1800" u="none" strike="noStrike" dirty="0"/>
                        <a:t>..</a:t>
                      </a:r>
                      <a:endParaRPr lang="it-IT" sz="1800" b="0" i="0" u="none" strike="noStrike" dirty="0">
                        <a:latin typeface="Arial"/>
                      </a:endParaRPr>
                    </a:p>
                  </a:txBody>
                  <a:tcPr marL="9525" marR="9525" marT="9525" marB="0" anchor="b"/>
                </a:tc>
                <a:tc>
                  <a:txBody>
                    <a:bodyPr/>
                    <a:lstStyle/>
                    <a:p>
                      <a:pPr algn="ctr" fontAlgn="b"/>
                      <a:r>
                        <a:rPr lang="it-IT" sz="1800" u="none" strike="noStrike"/>
                        <a:t> </a:t>
                      </a:r>
                      <a:endParaRPr lang="it-IT" sz="1800" b="0" i="0" u="none" strike="noStrike">
                        <a:latin typeface="Arial"/>
                      </a:endParaRPr>
                    </a:p>
                  </a:txBody>
                  <a:tcPr marL="9525" marR="9525" marT="9525" marB="0" anchor="b"/>
                </a:tc>
                <a:tc>
                  <a:txBody>
                    <a:bodyPr/>
                    <a:lstStyle/>
                    <a:p>
                      <a:pPr algn="l" fontAlgn="b"/>
                      <a:r>
                        <a:rPr lang="it-IT" sz="1800" u="none" strike="noStrike"/>
                        <a:t> </a:t>
                      </a:r>
                      <a:endParaRPr lang="it-IT" sz="1800" b="0" i="0" u="none" strike="noStrike">
                        <a:latin typeface="Arial"/>
                      </a:endParaRPr>
                    </a:p>
                  </a:txBody>
                  <a:tcPr marL="9525" marR="9525" marT="9525" marB="0" anchor="b"/>
                </a:tc>
                <a:tc>
                  <a:txBody>
                    <a:bodyPr/>
                    <a:lstStyle/>
                    <a:p>
                      <a:pPr algn="l" fontAlgn="b"/>
                      <a:r>
                        <a:rPr lang="it-IT" sz="1800" u="none" strike="noStrike"/>
                        <a:t>                 -   </a:t>
                      </a:r>
                      <a:endParaRPr lang="it-IT" sz="1800" b="0" i="0" u="none" strike="noStrike">
                        <a:latin typeface="Arial"/>
                      </a:endParaRPr>
                    </a:p>
                  </a:txBody>
                  <a:tcPr marL="9525" marR="9525" marT="9525" marB="0" anchor="b"/>
                </a:tc>
              </a:tr>
              <a:tr h="320331">
                <a:tc>
                  <a:txBody>
                    <a:bodyPr/>
                    <a:lstStyle/>
                    <a:p>
                      <a:pPr algn="l" fontAlgn="b"/>
                      <a:r>
                        <a:rPr lang="it-IT" sz="1800" u="none" strike="noStrike" dirty="0"/>
                        <a:t>Crediti scaduti &lt; 30 </a:t>
                      </a:r>
                      <a:r>
                        <a:rPr lang="it-IT" sz="1800" u="none" strike="noStrike" dirty="0" err="1"/>
                        <a:t>gg</a:t>
                      </a:r>
                      <a:endParaRPr lang="it-IT" sz="1800" b="0" i="0" u="none" strike="noStrike" dirty="0">
                        <a:latin typeface="Arial"/>
                      </a:endParaRPr>
                    </a:p>
                  </a:txBody>
                  <a:tcPr marL="9525" marR="9525" marT="9525" marB="0" anchor="b"/>
                </a:tc>
                <a:tc>
                  <a:txBody>
                    <a:bodyPr/>
                    <a:lstStyle/>
                    <a:p>
                      <a:pPr algn="ctr" fontAlgn="b"/>
                      <a:r>
                        <a:rPr lang="it-IT" sz="1800" u="none" strike="noStrike" dirty="0"/>
                        <a:t>5,00%</a:t>
                      </a:r>
                      <a:endParaRPr lang="it-IT" sz="1800" b="0" i="0" u="none" strike="noStrike" dirty="0">
                        <a:latin typeface="Arial"/>
                      </a:endParaRPr>
                    </a:p>
                  </a:txBody>
                  <a:tcPr marL="9525" marR="9525" marT="9525" marB="0" anchor="b"/>
                </a:tc>
                <a:tc>
                  <a:txBody>
                    <a:bodyPr/>
                    <a:lstStyle/>
                    <a:p>
                      <a:pPr algn="l" fontAlgn="b"/>
                      <a:r>
                        <a:rPr lang="it-IT" sz="1800" u="none" strike="noStrike"/>
                        <a:t>     150.000,00 </a:t>
                      </a:r>
                      <a:endParaRPr lang="it-IT" sz="1800" b="0" i="0" u="none" strike="noStrike">
                        <a:latin typeface="Arial"/>
                      </a:endParaRPr>
                    </a:p>
                  </a:txBody>
                  <a:tcPr marL="9525" marR="9525" marT="9525" marB="0" anchor="b"/>
                </a:tc>
                <a:tc>
                  <a:txBody>
                    <a:bodyPr/>
                    <a:lstStyle/>
                    <a:p>
                      <a:pPr algn="l" fontAlgn="b"/>
                      <a:r>
                        <a:rPr lang="it-IT" sz="1800" u="none" strike="noStrike"/>
                        <a:t>       7.500,00 </a:t>
                      </a:r>
                      <a:endParaRPr lang="it-IT" sz="1800" b="0" i="0" u="none" strike="noStrike">
                        <a:latin typeface="Arial"/>
                      </a:endParaRPr>
                    </a:p>
                  </a:txBody>
                  <a:tcPr marL="9525" marR="9525" marT="9525" marB="0" anchor="b"/>
                </a:tc>
              </a:tr>
              <a:tr h="320331">
                <a:tc>
                  <a:txBody>
                    <a:bodyPr/>
                    <a:lstStyle/>
                    <a:p>
                      <a:pPr algn="l" fontAlgn="b"/>
                      <a:r>
                        <a:rPr lang="it-IT" sz="1800" u="none" strike="noStrike" dirty="0"/>
                        <a:t>Crediti scaduti &gt; 30 </a:t>
                      </a:r>
                      <a:r>
                        <a:rPr lang="it-IT" sz="1800" u="none" strike="noStrike" dirty="0" err="1"/>
                        <a:t>gg</a:t>
                      </a:r>
                      <a:endParaRPr lang="it-IT" sz="1800" b="0" i="0" u="none" strike="noStrike" dirty="0">
                        <a:latin typeface="Arial"/>
                      </a:endParaRPr>
                    </a:p>
                  </a:txBody>
                  <a:tcPr marL="9525" marR="9525" marT="9525" marB="0" anchor="b"/>
                </a:tc>
                <a:tc>
                  <a:txBody>
                    <a:bodyPr/>
                    <a:lstStyle/>
                    <a:p>
                      <a:pPr algn="ctr" fontAlgn="b"/>
                      <a:r>
                        <a:rPr lang="it-IT" sz="1800" u="none" strike="noStrike"/>
                        <a:t>8,00%</a:t>
                      </a:r>
                      <a:endParaRPr lang="it-IT" sz="1800" b="0" i="0" u="none" strike="noStrike">
                        <a:latin typeface="Arial"/>
                      </a:endParaRPr>
                    </a:p>
                  </a:txBody>
                  <a:tcPr marL="9525" marR="9525" marT="9525" marB="0" anchor="b"/>
                </a:tc>
                <a:tc>
                  <a:txBody>
                    <a:bodyPr/>
                    <a:lstStyle/>
                    <a:p>
                      <a:pPr algn="l" fontAlgn="b"/>
                      <a:r>
                        <a:rPr lang="it-IT" sz="1800" u="none" strike="noStrike"/>
                        <a:t>       39.000,00 </a:t>
                      </a:r>
                      <a:endParaRPr lang="it-IT" sz="1800" b="0" i="0" u="none" strike="noStrike">
                        <a:latin typeface="Arial"/>
                      </a:endParaRPr>
                    </a:p>
                  </a:txBody>
                  <a:tcPr marL="9525" marR="9525" marT="9525" marB="0" anchor="b"/>
                </a:tc>
                <a:tc>
                  <a:txBody>
                    <a:bodyPr/>
                    <a:lstStyle/>
                    <a:p>
                      <a:pPr algn="l" fontAlgn="b"/>
                      <a:r>
                        <a:rPr lang="it-IT" sz="1800" u="none" strike="noStrike"/>
                        <a:t>       3.120,00 </a:t>
                      </a:r>
                      <a:endParaRPr lang="it-IT" sz="1800" b="0" i="0" u="none" strike="noStrike">
                        <a:latin typeface="Arial"/>
                      </a:endParaRPr>
                    </a:p>
                  </a:txBody>
                  <a:tcPr marL="9525" marR="9525" marT="9525" marB="0" anchor="b"/>
                </a:tc>
              </a:tr>
              <a:tr h="320331">
                <a:tc>
                  <a:txBody>
                    <a:bodyPr/>
                    <a:lstStyle/>
                    <a:p>
                      <a:pPr algn="l" fontAlgn="b"/>
                      <a:r>
                        <a:rPr lang="it-IT" sz="1800" u="none" strike="noStrike"/>
                        <a:t>Crediti scaduti &gt; 120 gg</a:t>
                      </a:r>
                      <a:endParaRPr lang="it-IT" sz="1800" b="0" i="0" u="none" strike="noStrike">
                        <a:latin typeface="Arial"/>
                      </a:endParaRPr>
                    </a:p>
                  </a:txBody>
                  <a:tcPr marL="9525" marR="9525" marT="9525" marB="0" anchor="b"/>
                </a:tc>
                <a:tc>
                  <a:txBody>
                    <a:bodyPr/>
                    <a:lstStyle/>
                    <a:p>
                      <a:pPr algn="ctr" fontAlgn="b"/>
                      <a:r>
                        <a:rPr lang="it-IT" sz="1800" u="none" strike="noStrike" dirty="0"/>
                        <a:t>15,00%</a:t>
                      </a:r>
                      <a:endParaRPr lang="it-IT" sz="1800" b="0" i="0" u="none" strike="noStrike" dirty="0">
                        <a:latin typeface="Arial"/>
                      </a:endParaRPr>
                    </a:p>
                  </a:txBody>
                  <a:tcPr marL="9525" marR="9525" marT="9525" marB="0" anchor="b"/>
                </a:tc>
                <a:tc>
                  <a:txBody>
                    <a:bodyPr/>
                    <a:lstStyle/>
                    <a:p>
                      <a:pPr algn="l" fontAlgn="b"/>
                      <a:r>
                        <a:rPr lang="it-IT" sz="1800" u="none" strike="noStrike"/>
                        <a:t>       60.000,00 </a:t>
                      </a:r>
                      <a:endParaRPr lang="it-IT" sz="1800" b="0" i="0" u="none" strike="noStrike">
                        <a:latin typeface="Arial"/>
                      </a:endParaRPr>
                    </a:p>
                  </a:txBody>
                  <a:tcPr marL="9525" marR="9525" marT="9525" marB="0" anchor="b"/>
                </a:tc>
                <a:tc>
                  <a:txBody>
                    <a:bodyPr/>
                    <a:lstStyle/>
                    <a:p>
                      <a:pPr algn="l" fontAlgn="b"/>
                      <a:r>
                        <a:rPr lang="it-IT" sz="1800" u="none" strike="noStrike"/>
                        <a:t>       9.000,00 </a:t>
                      </a:r>
                      <a:endParaRPr lang="it-IT" sz="1800" b="0" i="0" u="none" strike="noStrike">
                        <a:latin typeface="Arial"/>
                      </a:endParaRPr>
                    </a:p>
                  </a:txBody>
                  <a:tcPr marL="9525" marR="9525" marT="9525" marB="0" anchor="b"/>
                </a:tc>
              </a:tr>
              <a:tr h="320331">
                <a:tc>
                  <a:txBody>
                    <a:bodyPr/>
                    <a:lstStyle/>
                    <a:p>
                      <a:pPr algn="l" fontAlgn="b"/>
                      <a:endParaRPr lang="it-IT" sz="1800" b="0" i="0" u="none" strike="noStrike">
                        <a:latin typeface="Arial"/>
                      </a:endParaRPr>
                    </a:p>
                  </a:txBody>
                  <a:tcPr marL="9525" marR="9525" marT="9525" marB="0" anchor="b"/>
                </a:tc>
                <a:tc gridSpan="2">
                  <a:txBody>
                    <a:bodyPr/>
                    <a:lstStyle/>
                    <a:p>
                      <a:pPr algn="l" fontAlgn="b"/>
                      <a:r>
                        <a:rPr lang="it-IT" sz="1800" u="none" strike="noStrike" dirty="0"/>
                        <a:t>Totale Fondo svalutazione</a:t>
                      </a:r>
                      <a:endParaRPr lang="it-IT" sz="1800" b="1" i="0" u="none" strike="noStrike" dirty="0">
                        <a:latin typeface="Arial"/>
                      </a:endParaRPr>
                    </a:p>
                  </a:txBody>
                  <a:tcPr marL="9525" marR="9525" marT="9525" marB="0" anchor="b"/>
                </a:tc>
                <a:tc hMerge="1">
                  <a:txBody>
                    <a:bodyPr/>
                    <a:lstStyle/>
                    <a:p>
                      <a:endParaRPr lang="it-IT"/>
                    </a:p>
                  </a:txBody>
                  <a:tcPr/>
                </a:tc>
                <a:tc>
                  <a:txBody>
                    <a:bodyPr/>
                    <a:lstStyle/>
                    <a:p>
                      <a:pPr algn="l" fontAlgn="b"/>
                      <a:r>
                        <a:rPr lang="it-IT" sz="1800" u="none" strike="noStrike" dirty="0"/>
                        <a:t>    227.620,00 </a:t>
                      </a:r>
                      <a:endParaRPr lang="it-IT" sz="1800" b="1" i="0" u="none" strike="noStrike" dirty="0">
                        <a:latin typeface="Arial"/>
                      </a:endParaRPr>
                    </a:p>
                  </a:txBody>
                  <a:tcPr marL="9525" marR="9525" marT="9525" marB="0" anchor="b"/>
                </a:tc>
              </a:tr>
            </a:tbl>
          </a:graphicData>
        </a:graphic>
      </p:graphicFrame>
      <p:sp>
        <p:nvSpPr>
          <p:cNvPr id="6" name="Titolo 1"/>
          <p:cNvSpPr txBox="1">
            <a:spLocks/>
          </p:cNvSpPr>
          <p:nvPr/>
        </p:nvSpPr>
        <p:spPr>
          <a:xfrm>
            <a:off x="395536" y="620688"/>
            <a:ext cx="8229600" cy="469776"/>
          </a:xfrm>
          <a:prstGeom prst="rect">
            <a:avLst/>
          </a:prstGeom>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FONDO SVALUTAZIONE CREDITI</a:t>
            </a:r>
            <a:endParaRPr lang="it-IT" dirty="0"/>
          </a:p>
        </p:txBody>
      </p:sp>
      <p:sp>
        <p:nvSpPr>
          <p:cNvPr id="7" name="CasellaDiTesto 6"/>
          <p:cNvSpPr txBox="1"/>
          <p:nvPr/>
        </p:nvSpPr>
        <p:spPr bwMode="auto">
          <a:xfrm>
            <a:off x="6225907" y="1403484"/>
            <a:ext cx="201850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nchor="ctr">
            <a:spAutoFit/>
          </a:bodyPr>
          <a:lstStyle/>
          <a:p>
            <a:pPr algn="ctr" eaLnBrk="1" hangingPunct="1">
              <a:spcBef>
                <a:spcPct val="50000"/>
              </a:spcBef>
            </a:pPr>
            <a:r>
              <a:rPr lang="it-IT" sz="1800" b="1" dirty="0" smtClean="0">
                <a:solidFill>
                  <a:srgbClr val="262626"/>
                </a:solidFill>
              </a:rPr>
              <a:t>Metodo sintetico</a:t>
            </a:r>
            <a:endParaRPr lang="it-IT" sz="1800" b="1" dirty="0">
              <a:solidFill>
                <a:srgbClr val="262626"/>
              </a:solidFill>
            </a:endParaRPr>
          </a:p>
        </p:txBody>
      </p:sp>
      <p:sp>
        <p:nvSpPr>
          <p:cNvPr id="8" name="Rettangolo 7"/>
          <p:cNvSpPr/>
          <p:nvPr/>
        </p:nvSpPr>
        <p:spPr>
          <a:xfrm rot="21246228">
            <a:off x="158763" y="1419472"/>
            <a:ext cx="2993556" cy="1152128"/>
          </a:xfrm>
          <a:prstGeom prst="rect">
            <a:avLst/>
          </a:prstGeom>
          <a:solidFill>
            <a:sysClr val="window" lastClr="FFFFFF"/>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b="1" i="0" u="none" strike="noStrike" kern="0" cap="none" spc="0" normalizeH="0" baseline="0" noProof="0" dirty="0" smtClean="0">
                <a:ln>
                  <a:noFill/>
                </a:ln>
                <a:solidFill>
                  <a:sysClr val="windowText" lastClr="000000"/>
                </a:solidFill>
                <a:effectLst/>
                <a:uLnTx/>
                <a:uFillTx/>
                <a:latin typeface="+mn-lt"/>
                <a:ea typeface="+mn-ea"/>
                <a:cs typeface="+mn-cs"/>
              </a:rPr>
              <a:t>Esempi di percentuali di svalutazione applicabili ai singoli crediti</a:t>
            </a:r>
            <a:endParaRPr kumimoji="0" lang="it-IT" b="1"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10"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7</a:t>
            </a:fld>
            <a:endParaRPr lang="it-IT"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noFill/>
          <a:ln w="9525">
            <a:noFill/>
            <a:round/>
            <a:headEnd/>
            <a:tailEnd/>
          </a:ln>
        </p:spPr>
        <p:txBody>
          <a:bodyPr lIns="90000" tIns="46800" rIns="90000" bIns="46800" anchor="ctr"/>
          <a:lstStyle/>
          <a:p>
            <a:pPr defTabSz="449263">
              <a:spcBef>
                <a:spcPts val="1000"/>
              </a:spcBef>
              <a:buClr>
                <a:srgbClr val="000000"/>
              </a:buClr>
              <a:buSzPct val="100000"/>
              <a:buFont typeface="Times New Roman" pitchFamily="16" charset="0"/>
            </a:pPr>
            <a:r>
              <a:rPr lang="it-IT" sz="2400" dirty="0">
                <a:solidFill>
                  <a:srgbClr val="364D47"/>
                </a:solidFill>
                <a:latin typeface="Arial" charset="0"/>
              </a:rPr>
              <a:t>CASO A: LA SVALUTAZIONE DELLE SPESE </a:t>
            </a:r>
            <a:r>
              <a:rPr lang="it-IT" sz="2400" dirty="0" err="1">
                <a:solidFill>
                  <a:srgbClr val="364D47"/>
                </a:solidFill>
                <a:latin typeface="Arial" charset="0"/>
              </a:rPr>
              <a:t>DI</a:t>
            </a:r>
            <a:r>
              <a:rPr lang="it-IT" sz="2400" dirty="0">
                <a:solidFill>
                  <a:srgbClr val="364D47"/>
                </a:solidFill>
                <a:latin typeface="Arial" charset="0"/>
              </a:rPr>
              <a:t> </a:t>
            </a:r>
            <a:r>
              <a:rPr lang="it-IT" sz="2400" dirty="0" err="1">
                <a:solidFill>
                  <a:srgbClr val="364D47"/>
                </a:solidFill>
                <a:latin typeface="Arial" charset="0"/>
              </a:rPr>
              <a:t>R&amp;S</a:t>
            </a:r>
            <a:endParaRPr lang="it-IT" sz="2400" dirty="0">
              <a:solidFill>
                <a:srgbClr val="364D47"/>
              </a:solidFill>
              <a:latin typeface="Arial" charset="0"/>
            </a:endParaRPr>
          </a:p>
        </p:txBody>
      </p:sp>
      <p:sp>
        <p:nvSpPr>
          <p:cNvPr id="17411" name="Segnaposto contenuto 2"/>
          <p:cNvSpPr>
            <a:spLocks noGrp="1"/>
          </p:cNvSpPr>
          <p:nvPr>
            <p:ph idx="1"/>
          </p:nvPr>
        </p:nvSpPr>
        <p:spPr>
          <a:xfrm>
            <a:off x="190500" y="1628800"/>
            <a:ext cx="8229600" cy="4525963"/>
          </a:xfrm>
        </p:spPr>
        <p:txBody>
          <a:bodyPr/>
          <a:lstStyle/>
          <a:p>
            <a:pPr eaLnBrk="1" hangingPunct="1">
              <a:buFont typeface="Wingdings" pitchFamily="2" charset="2"/>
              <a:buNone/>
            </a:pPr>
            <a:r>
              <a:rPr lang="it-IT" sz="2000" dirty="0" smtClean="0"/>
              <a:t>	Negli esercizi precedenti l’impresa ha iniziato un’attività di ricerca e sviluppo, il costo sostenuto è stato iscritto nell’attivo di stato patrimoniale. Nell’esercizio 2013, a causa della crisi e del conseguente calo del fatturato, l’attività di ricerca è stata sospesa. </a:t>
            </a:r>
            <a:br>
              <a:rPr lang="it-IT" sz="2000" dirty="0" smtClean="0"/>
            </a:br>
            <a:r>
              <a:rPr lang="it-IT" sz="2000" dirty="0" smtClean="0"/>
              <a:t>Gli amministratori non sono in grado di prevedere di riprendere e completare tale attività di ricerca nei successivi esercizi.</a:t>
            </a:r>
          </a:p>
        </p:txBody>
      </p:sp>
      <p:sp>
        <p:nvSpPr>
          <p:cNvPr id="5" name="Callout con freccia in su 4"/>
          <p:cNvSpPr/>
          <p:nvPr/>
        </p:nvSpPr>
        <p:spPr>
          <a:xfrm>
            <a:off x="395536" y="3861048"/>
            <a:ext cx="7786687" cy="1428750"/>
          </a:xfrm>
          <a:prstGeom prst="upArrowCallout">
            <a:avLst/>
          </a:prstGeom>
          <a:solidFill>
            <a:srgbClr val="99CC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0" dirty="0">
                <a:solidFill>
                  <a:schemeClr val="tx1"/>
                </a:solidFill>
              </a:rPr>
              <a:t>In tale situazione è necessario svalutare integralmente tali spese, in quanto è venuta meno l’utilità pluriennale.</a:t>
            </a:r>
          </a:p>
        </p:txBody>
      </p:sp>
      <p:sp>
        <p:nvSpPr>
          <p:cNvPr id="6" name="Rectangle 1026"/>
          <p:cNvSpPr>
            <a:spLocks noChangeArrowheads="1"/>
          </p:cNvSpPr>
          <p:nvPr/>
        </p:nvSpPr>
        <p:spPr bwMode="auto">
          <a:xfrm>
            <a:off x="0" y="-25400"/>
            <a:ext cx="8420100" cy="609600"/>
          </a:xfrm>
          <a:prstGeom prst="rect">
            <a:avLst/>
          </a:prstGeom>
          <a:noFill/>
          <a:ln w="9525">
            <a:noFill/>
            <a:miter lim="800000"/>
            <a:headEnd/>
            <a:tailEnd/>
          </a:ln>
        </p:spPr>
        <p:txBody>
          <a:bodyPr anchor="ctr"/>
          <a:lstStyle/>
          <a:p>
            <a:pPr algn="l"/>
            <a:r>
              <a:rPr lang="it-IT" sz="2000" b="0" dirty="0">
                <a:solidFill>
                  <a:srgbClr val="7F7F7F"/>
                </a:solidFill>
                <a:latin typeface="Rotis Semi Sans Std 65 Bold" charset="0"/>
                <a:ea typeface="ＭＳ Ｐゴシック" charset="0"/>
                <a:cs typeface="ＭＳ Ｐゴシック" charset="0"/>
              </a:rPr>
              <a:t>LA REVISIONE </a:t>
            </a:r>
            <a:r>
              <a:rPr lang="it-IT" sz="2000" b="0" dirty="0" smtClean="0">
                <a:solidFill>
                  <a:srgbClr val="7F7F7F"/>
                </a:solidFill>
                <a:latin typeface="Rotis Semi Sans Std 65 Bold" charset="0"/>
                <a:ea typeface="ＭＳ Ｐゴシック" charset="0"/>
                <a:cs typeface="ＭＳ Ｐゴシック" charset="0"/>
              </a:rPr>
              <a:t>DELLE ATTIVITÀ </a:t>
            </a:r>
            <a:r>
              <a:rPr lang="it-IT" sz="2000" b="0" dirty="0">
                <a:solidFill>
                  <a:srgbClr val="7F7F7F"/>
                </a:solidFill>
                <a:latin typeface="Rotis Semi Sans Std 65 Bold" charset="0"/>
                <a:ea typeface="ＭＳ Ｐゴシック" charset="0"/>
                <a:cs typeface="ＭＳ Ｐゴシック" charset="0"/>
              </a:rPr>
              <a:t>IMMATERIALI</a:t>
            </a:r>
          </a:p>
        </p:txBody>
      </p:sp>
      <p:sp>
        <p:nvSpPr>
          <p:cNvPr id="7"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70</a:t>
            </a:fld>
            <a:endParaRPr lang="it-IT" sz="1000" b="0" dirty="0">
              <a:latin typeface="Arial" pitchFamily="34" charset="0"/>
              <a:cs typeface="Arial" pitchFamily="34" charset="0"/>
            </a:endParaRPr>
          </a:p>
        </p:txBody>
      </p:sp>
    </p:spTree>
    <p:extLst>
      <p:ext uri="{BB962C8B-B14F-4D97-AF65-F5344CB8AC3E}">
        <p14:creationId xmlns:p14="http://schemas.microsoft.com/office/powerpoint/2010/main" xmlns="" val="266006480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egnaposto contenuto 2"/>
          <p:cNvSpPr>
            <a:spLocks noGrp="1"/>
          </p:cNvSpPr>
          <p:nvPr>
            <p:ph idx="1"/>
          </p:nvPr>
        </p:nvSpPr>
        <p:spPr>
          <a:xfrm>
            <a:off x="251520" y="1600200"/>
            <a:ext cx="8229600" cy="4525963"/>
          </a:xfrm>
        </p:spPr>
        <p:txBody>
          <a:bodyPr/>
          <a:lstStyle/>
          <a:p>
            <a:pPr algn="just">
              <a:buNone/>
            </a:pPr>
            <a:r>
              <a:rPr lang="it-IT" sz="2000" b="1" dirty="0" smtClean="0">
                <a:solidFill>
                  <a:srgbClr val="FF0000"/>
                </a:solidFill>
              </a:rPr>
              <a:t>	</a:t>
            </a:r>
            <a:r>
              <a:rPr lang="it-IT" sz="2000" b="1" dirty="0" smtClean="0">
                <a:solidFill>
                  <a:srgbClr val="C00000"/>
                </a:solidFill>
              </a:rPr>
              <a:t>Avviamenti iscritti nei precedenti esercizi</a:t>
            </a:r>
            <a:r>
              <a:rPr lang="it-IT" sz="2000" dirty="0" smtClean="0"/>
              <a:t>: il revisore deve verificare la sussistenza della capacità di recupero, in particolare per le imprese con redditività limitata.</a:t>
            </a:r>
          </a:p>
        </p:txBody>
      </p:sp>
      <p:sp>
        <p:nvSpPr>
          <p:cNvPr id="4" name="Callout con freccia in su 3"/>
          <p:cNvSpPr/>
          <p:nvPr/>
        </p:nvSpPr>
        <p:spPr>
          <a:xfrm>
            <a:off x="276225" y="3068960"/>
            <a:ext cx="8143875" cy="1643063"/>
          </a:xfrm>
          <a:prstGeom prst="upArrowCallou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200" b="0" dirty="0">
                <a:solidFill>
                  <a:schemeClr val="tx1"/>
                </a:solidFill>
              </a:rPr>
              <a:t>A causa della crisi, alcuni avviamenti iscritti nei precedenti esercizi potrebbero non generare </a:t>
            </a:r>
            <a:r>
              <a:rPr lang="it-IT" sz="2200" b="0" dirty="0" smtClean="0">
                <a:solidFill>
                  <a:schemeClr val="tx1"/>
                </a:solidFill>
              </a:rPr>
              <a:t>più, </a:t>
            </a:r>
            <a:r>
              <a:rPr lang="it-IT" sz="2200" b="0" dirty="0">
                <a:solidFill>
                  <a:schemeClr val="tx1"/>
                </a:solidFill>
              </a:rPr>
              <a:t>negli esercizi </a:t>
            </a:r>
            <a:r>
              <a:rPr lang="it-IT" sz="2200" b="0" dirty="0" smtClean="0">
                <a:solidFill>
                  <a:schemeClr val="tx1"/>
                </a:solidFill>
              </a:rPr>
              <a:t>successivi, </a:t>
            </a:r>
            <a:r>
              <a:rPr lang="it-IT" sz="2200" b="0" dirty="0">
                <a:solidFill>
                  <a:schemeClr val="tx1"/>
                </a:solidFill>
              </a:rPr>
              <a:t>i benefici stimati al momento dell’iscrizione</a:t>
            </a:r>
          </a:p>
        </p:txBody>
      </p:sp>
      <p:sp>
        <p:nvSpPr>
          <p:cNvPr id="6" name="Text Box 7"/>
          <p:cNvSpPr txBox="1">
            <a:spLocks noChangeArrowheads="1"/>
          </p:cNvSpPr>
          <p:nvPr/>
        </p:nvSpPr>
        <p:spPr bwMode="auto">
          <a:xfrm>
            <a:off x="-76200" y="591344"/>
            <a:ext cx="9067800" cy="533400"/>
          </a:xfrm>
          <a:prstGeom prst="rect">
            <a:avLst/>
          </a:prstGeom>
          <a:noFill/>
          <a:ln w="9525">
            <a:noFill/>
            <a:round/>
            <a:headEnd/>
            <a:tailEnd/>
          </a:ln>
        </p:spPr>
        <p:txBody>
          <a:bodyPr lIns="90000" tIns="46800" rIns="90000" bIns="46800" anchor="ctr"/>
          <a:lstStyle/>
          <a:p>
            <a:r>
              <a:rPr lang="it-IT" sz="2400" b="0" dirty="0" smtClean="0">
                <a:solidFill>
                  <a:srgbClr val="364D47"/>
                </a:solidFill>
                <a:ea typeface="ＭＳ Ｐゴシック" charset="0"/>
                <a:cs typeface="ＭＳ Ｐゴシック" charset="0"/>
              </a:rPr>
              <a:t>AVVIAMENTO</a:t>
            </a:r>
            <a:endParaRPr lang="it-IT" sz="2400" b="0" dirty="0">
              <a:solidFill>
                <a:srgbClr val="364D47"/>
              </a:solidFill>
              <a:ea typeface="ＭＳ Ｐゴシック" charset="0"/>
              <a:cs typeface="ＭＳ Ｐゴシック" charset="0"/>
            </a:endParaRPr>
          </a:p>
        </p:txBody>
      </p:sp>
      <p:sp>
        <p:nvSpPr>
          <p:cNvPr id="7" name="Rectangle 1026"/>
          <p:cNvSpPr>
            <a:spLocks noChangeArrowheads="1"/>
          </p:cNvSpPr>
          <p:nvPr/>
        </p:nvSpPr>
        <p:spPr bwMode="auto">
          <a:xfrm>
            <a:off x="0" y="-25400"/>
            <a:ext cx="8420100" cy="609600"/>
          </a:xfrm>
          <a:prstGeom prst="rect">
            <a:avLst/>
          </a:prstGeom>
          <a:noFill/>
          <a:ln w="9525">
            <a:noFill/>
            <a:miter lim="800000"/>
            <a:headEnd/>
            <a:tailEnd/>
          </a:ln>
        </p:spPr>
        <p:txBody>
          <a:bodyPr anchor="ctr"/>
          <a:lstStyle/>
          <a:p>
            <a:pPr algn="l"/>
            <a:r>
              <a:rPr lang="it-IT" sz="2000" b="0" dirty="0">
                <a:solidFill>
                  <a:srgbClr val="7F7F7F"/>
                </a:solidFill>
                <a:latin typeface="Rotis Semi Sans Std 65 Bold" charset="0"/>
                <a:ea typeface="ＭＳ Ｐゴシック" charset="0"/>
                <a:cs typeface="ＭＳ Ｐゴシック" charset="0"/>
              </a:rPr>
              <a:t>LA REVISIONE </a:t>
            </a:r>
            <a:r>
              <a:rPr lang="it-IT" sz="2000" b="0" dirty="0" smtClean="0">
                <a:solidFill>
                  <a:srgbClr val="7F7F7F"/>
                </a:solidFill>
                <a:latin typeface="Rotis Semi Sans Std 65 Bold" charset="0"/>
                <a:ea typeface="ＭＳ Ｐゴシック" charset="0"/>
                <a:cs typeface="ＭＳ Ｐゴシック" charset="0"/>
              </a:rPr>
              <a:t>DELLE ATTIVITÀ </a:t>
            </a:r>
            <a:r>
              <a:rPr lang="it-IT" sz="2000" b="0" dirty="0">
                <a:solidFill>
                  <a:srgbClr val="7F7F7F"/>
                </a:solidFill>
                <a:latin typeface="Rotis Semi Sans Std 65 Bold" charset="0"/>
                <a:ea typeface="ＭＳ Ｐゴシック" charset="0"/>
                <a:cs typeface="ＭＳ Ｐゴシック" charset="0"/>
              </a:rPr>
              <a:t>IMMATERIALI</a:t>
            </a:r>
          </a:p>
        </p:txBody>
      </p:sp>
      <p:sp>
        <p:nvSpPr>
          <p:cNvPr id="8"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71</a:t>
            </a:fld>
            <a:endParaRPr lang="it-IT" sz="1000" b="0" dirty="0">
              <a:latin typeface="Arial" pitchFamily="34" charset="0"/>
              <a:cs typeface="Arial" pitchFamily="34" charset="0"/>
            </a:endParaRPr>
          </a:p>
        </p:txBody>
      </p:sp>
    </p:spTree>
    <p:extLst>
      <p:ext uri="{BB962C8B-B14F-4D97-AF65-F5344CB8AC3E}">
        <p14:creationId xmlns:p14="http://schemas.microsoft.com/office/powerpoint/2010/main" xmlns="" val="96560078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noFill/>
          <a:ln w="9525">
            <a:noFill/>
            <a:round/>
            <a:headEnd/>
            <a:tailEnd/>
          </a:ln>
        </p:spPr>
        <p:txBody>
          <a:bodyPr lIns="90000" tIns="46800" rIns="90000" bIns="46800" anchor="ctr"/>
          <a:lstStyle/>
          <a:p>
            <a:pPr defTabSz="449263">
              <a:spcBef>
                <a:spcPts val="1000"/>
              </a:spcBef>
              <a:buClr>
                <a:srgbClr val="000000"/>
              </a:buClr>
              <a:buSzPct val="100000"/>
              <a:buFont typeface="Times New Roman" pitchFamily="16" charset="0"/>
            </a:pPr>
            <a:r>
              <a:rPr lang="it-IT" sz="2400" dirty="0">
                <a:solidFill>
                  <a:srgbClr val="364D47"/>
                </a:solidFill>
                <a:latin typeface="Arial" charset="0"/>
              </a:rPr>
              <a:t>SVALUTAZIONE DELL’AVVIAMENTO</a:t>
            </a:r>
          </a:p>
        </p:txBody>
      </p:sp>
      <p:sp>
        <p:nvSpPr>
          <p:cNvPr id="20483" name="Segnaposto contenuto 2"/>
          <p:cNvSpPr>
            <a:spLocks noGrp="1"/>
          </p:cNvSpPr>
          <p:nvPr>
            <p:ph idx="1"/>
          </p:nvPr>
        </p:nvSpPr>
        <p:spPr>
          <a:xfrm>
            <a:off x="510157" y="1412776"/>
            <a:ext cx="8022284" cy="4524375"/>
          </a:xfrm>
        </p:spPr>
        <p:txBody>
          <a:bodyPr/>
          <a:lstStyle/>
          <a:p>
            <a:pPr algn="just" eaLnBrk="1" hangingPunct="1">
              <a:buFont typeface="Wingdings" pitchFamily="2" charset="2"/>
              <a:buChar char="q"/>
            </a:pPr>
            <a:r>
              <a:rPr lang="it-IT" sz="2000" dirty="0" smtClean="0"/>
              <a:t>La società ha acquisito un ramo d’azienda nel 2007: l’avviamento iscritto è pari a 100 ed ammortizzato in 10 esercizi.</a:t>
            </a:r>
          </a:p>
          <a:p>
            <a:pPr algn="just" eaLnBrk="1" hangingPunct="1">
              <a:buFont typeface="Wingdings" pitchFamily="2" charset="2"/>
              <a:buChar char="q"/>
            </a:pPr>
            <a:endParaRPr lang="it-IT" sz="2000" dirty="0" smtClean="0"/>
          </a:p>
          <a:p>
            <a:pPr algn="just" eaLnBrk="1" hangingPunct="1">
              <a:buFont typeface="Wingdings" pitchFamily="2" charset="2"/>
              <a:buChar char="q"/>
            </a:pPr>
            <a:r>
              <a:rPr lang="it-IT" sz="2000" dirty="0" smtClean="0"/>
              <a:t>Nell’esercizio 2013 si è deciso che il prodotto oggetto dell’acquisizione sarà ritirato dal mercato all’inizio dell’esercizio 2014.</a:t>
            </a:r>
          </a:p>
          <a:p>
            <a:pPr algn="just" eaLnBrk="1" hangingPunct="1"/>
            <a:endParaRPr lang="it-IT" sz="2000" dirty="0" smtClean="0"/>
          </a:p>
          <a:p>
            <a:pPr algn="just" eaLnBrk="1" hangingPunct="1"/>
            <a:endParaRPr lang="it-IT" sz="2000" dirty="0" smtClean="0"/>
          </a:p>
        </p:txBody>
      </p:sp>
      <p:sp>
        <p:nvSpPr>
          <p:cNvPr id="5" name="Callout con freccia in su 4"/>
          <p:cNvSpPr/>
          <p:nvPr/>
        </p:nvSpPr>
        <p:spPr>
          <a:xfrm>
            <a:off x="513974" y="3579268"/>
            <a:ext cx="7786687" cy="1428750"/>
          </a:xfrm>
          <a:prstGeom prst="upArrowCallout">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0" dirty="0">
                <a:solidFill>
                  <a:schemeClr val="tx1"/>
                </a:solidFill>
              </a:rPr>
              <a:t>Nel bilancio al </a:t>
            </a:r>
            <a:r>
              <a:rPr lang="it-IT" sz="2000" b="0" dirty="0" smtClean="0">
                <a:solidFill>
                  <a:schemeClr val="tx1"/>
                </a:solidFill>
              </a:rPr>
              <a:t>31.12.2013 </a:t>
            </a:r>
            <a:r>
              <a:rPr lang="it-IT" sz="2000" b="0" dirty="0">
                <a:solidFill>
                  <a:schemeClr val="tx1"/>
                </a:solidFill>
              </a:rPr>
              <a:t>è necessario svalutare integralmente il valore contabile residuo dell’avviamento</a:t>
            </a:r>
          </a:p>
        </p:txBody>
      </p:sp>
      <p:sp>
        <p:nvSpPr>
          <p:cNvPr id="8" name="Segnaposto numero diapositiva 6"/>
          <p:cNvSpPr>
            <a:spLocks noGrp="1"/>
          </p:cNvSpPr>
          <p:nvPr>
            <p:ph type="sldNum" sz="quarter" idx="12"/>
          </p:nvPr>
        </p:nvSpPr>
        <p:spPr>
          <a:xfrm>
            <a:off x="6553200" y="6356350"/>
            <a:ext cx="2133600" cy="365125"/>
          </a:xfrm>
        </p:spPr>
        <p:txBody>
          <a:bodyPr/>
          <a:lstStyle/>
          <a:p>
            <a:pPr>
              <a:defRPr/>
            </a:pPr>
            <a:fld id="{C1A8065E-1412-6E4A-A9CB-7675145D995C}" type="slidenum">
              <a:rPr lang="it-IT" sz="1000" b="0" smtClean="0">
                <a:latin typeface="Arial" pitchFamily="34" charset="0"/>
                <a:cs typeface="Arial" pitchFamily="34" charset="0"/>
              </a:rPr>
              <a:pPr>
                <a:defRPr/>
              </a:pPr>
              <a:t>72</a:t>
            </a:fld>
            <a:endParaRPr lang="it-IT" sz="1000" b="0" dirty="0">
              <a:latin typeface="Arial" pitchFamily="34" charset="0"/>
              <a:cs typeface="Arial" pitchFamily="34" charset="0"/>
            </a:endParaRPr>
          </a:p>
        </p:txBody>
      </p:sp>
      <p:sp>
        <p:nvSpPr>
          <p:cNvPr id="9"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8209099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30"/>
          <p:cNvSpPr txBox="1">
            <a:spLocks noChangeArrowheads="1"/>
          </p:cNvSpPr>
          <p:nvPr/>
        </p:nvSpPr>
        <p:spPr bwMode="auto">
          <a:xfrm>
            <a:off x="467544" y="1928418"/>
            <a:ext cx="7930229"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algn="ctr" eaLnBrk="1" hangingPunct="1"/>
            <a:r>
              <a:rPr lang="it-IT" sz="3200" b="0" cap="all" dirty="0">
                <a:solidFill>
                  <a:srgbClr val="364D47"/>
                </a:solidFill>
                <a:latin typeface="Rotis Semi Sans Std 75 Extra Bo" charset="0"/>
              </a:rPr>
              <a:t>LE PERDITE DI VALORE DELLE IMMOBILIZZAZIONI IMMATERIALI E MATERIALI</a:t>
            </a:r>
          </a:p>
        </p:txBody>
      </p:sp>
      <p:sp>
        <p:nvSpPr>
          <p:cNvPr id="3" name="Text Box 30"/>
          <p:cNvSpPr txBox="1">
            <a:spLocks noChangeArrowheads="1"/>
          </p:cNvSpPr>
          <p:nvPr/>
        </p:nvSpPr>
        <p:spPr bwMode="auto">
          <a:xfrm>
            <a:off x="89693" y="3821497"/>
            <a:ext cx="8964613" cy="708528"/>
          </a:xfrm>
          <a:prstGeom prst="rect">
            <a:avLst/>
          </a:prstGeom>
          <a:noFill/>
          <a:ln w="9525">
            <a:noFill/>
            <a:miter lim="800000"/>
            <a:headEnd/>
            <a:tailEnd/>
          </a:ln>
        </p:spPr>
        <p:txBody>
          <a:bodyPr lIns="92075" tIns="46038" rIns="92075" bIns="46038">
            <a:spAutoFit/>
          </a:bodyPr>
          <a:lstStyle>
            <a:defPPr>
              <a:defRPr lang="it-IT"/>
            </a:defPPr>
            <a:lvl1pPr algn="l" defTabSz="457200"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l" defTabSz="914400" rtl="0" eaLnBrk="1" latinLnBrk="0" hangingPunct="1">
              <a:defRPr kern="1200">
                <a:solidFill>
                  <a:schemeClr val="tx1"/>
                </a:solidFill>
                <a:latin typeface="Arial" pitchFamily="34" charset="0"/>
                <a:ea typeface="MS PGothic" pitchFamily="34" charset="-128"/>
                <a:cs typeface="+mn-cs"/>
              </a:defRPr>
            </a:lvl6pPr>
            <a:lvl7pPr marL="2743200" algn="l" defTabSz="914400" rtl="0" eaLnBrk="1" latinLnBrk="0" hangingPunct="1">
              <a:defRPr kern="1200">
                <a:solidFill>
                  <a:schemeClr val="tx1"/>
                </a:solidFill>
                <a:latin typeface="Arial" pitchFamily="34" charset="0"/>
                <a:ea typeface="MS PGothic" pitchFamily="34" charset="-128"/>
                <a:cs typeface="+mn-cs"/>
              </a:defRPr>
            </a:lvl7pPr>
            <a:lvl8pPr marL="3200400" algn="l" defTabSz="914400" rtl="0" eaLnBrk="1" latinLnBrk="0" hangingPunct="1">
              <a:defRPr kern="1200">
                <a:solidFill>
                  <a:schemeClr val="tx1"/>
                </a:solidFill>
                <a:latin typeface="Arial" pitchFamily="34" charset="0"/>
                <a:ea typeface="MS PGothic" pitchFamily="34" charset="-128"/>
                <a:cs typeface="+mn-cs"/>
              </a:defRPr>
            </a:lvl8pPr>
            <a:lvl9pPr marL="3657600" algn="l" defTabSz="914400" rtl="0" eaLnBrk="1" latinLnBrk="0" hangingPunct="1">
              <a:defRPr kern="1200">
                <a:solidFill>
                  <a:schemeClr val="tx1"/>
                </a:solidFill>
                <a:latin typeface="Arial" pitchFamily="34" charset="0"/>
                <a:ea typeface="MS PGothic" pitchFamily="34" charset="-128"/>
                <a:cs typeface="+mn-cs"/>
              </a:defRPr>
            </a:lvl9pPr>
          </a:lstStyle>
          <a:p>
            <a:pPr algn="ctr"/>
            <a:r>
              <a:rPr lang="it-IT" sz="2000" b="0" dirty="0" smtClean="0">
                <a:solidFill>
                  <a:srgbClr val="7F7F7F"/>
                </a:solidFill>
                <a:latin typeface="Rotis Semi Sans Std 55 Regular" charset="0"/>
                <a:ea typeface="ＭＳ Ｐゴシック" charset="0"/>
                <a:cs typeface="ＭＳ Ｐゴシック" charset="0"/>
              </a:rPr>
              <a:t>Alain Devalle</a:t>
            </a:r>
          </a:p>
          <a:p>
            <a:pPr algn="ctr"/>
            <a:r>
              <a:rPr lang="it-IT" sz="2000" dirty="0" smtClean="0">
                <a:solidFill>
                  <a:srgbClr val="7F7F7F"/>
                </a:solidFill>
                <a:latin typeface="Rotis Semi Sans Std 55 Regular" charset="0"/>
                <a:ea typeface="ＭＳ Ｐゴシック" charset="0"/>
                <a:cs typeface="ＭＳ Ｐゴシック" charset="0"/>
              </a:rPr>
              <a:t>Ordine di Torino – Università di Torino</a:t>
            </a:r>
            <a:endParaRPr lang="it-IT" sz="2000" b="0" dirty="0" smtClean="0">
              <a:solidFill>
                <a:srgbClr val="7F7F7F"/>
              </a:solidFill>
              <a:latin typeface="Rotis Semi Sans Std 55 Regular" charset="0"/>
              <a:ea typeface="ＭＳ Ｐゴシック" charset="0"/>
              <a:cs typeface="ＭＳ Ｐゴシック" charset="0"/>
            </a:endParaRPr>
          </a:p>
        </p:txBody>
      </p:sp>
      <p:sp>
        <p:nvSpPr>
          <p:cNvPr id="4" name="Rectangle 1026"/>
          <p:cNvSpPr>
            <a:spLocks noChangeArrowheads="1"/>
          </p:cNvSpPr>
          <p:nvPr/>
        </p:nvSpPr>
        <p:spPr bwMode="auto">
          <a:xfrm>
            <a:off x="0" y="11088"/>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55753747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title"/>
          </p:nvPr>
        </p:nvSpPr>
        <p:spPr>
          <a:xfrm>
            <a:off x="323528" y="629816"/>
            <a:ext cx="8229600" cy="1143000"/>
          </a:xfrm>
        </p:spPr>
        <p:txBody>
          <a:bodyPr/>
          <a:lstStyle/>
          <a:p>
            <a:pPr algn="l" eaLnBrk="1" hangingPunct="1"/>
            <a:r>
              <a:rPr lang="it-IT" sz="2400" dirty="0" smtClean="0"/>
              <a:t>Perdite durevoli di valore (art. 2426 n. 3)</a:t>
            </a:r>
          </a:p>
        </p:txBody>
      </p:sp>
      <p:sp>
        <p:nvSpPr>
          <p:cNvPr id="38915" name="Segnaposto contenuto 6"/>
          <p:cNvSpPr>
            <a:spLocks noGrp="1"/>
          </p:cNvSpPr>
          <p:nvPr>
            <p:ph idx="1"/>
          </p:nvPr>
        </p:nvSpPr>
        <p:spPr>
          <a:xfrm>
            <a:off x="611560" y="1124744"/>
            <a:ext cx="7771237" cy="4664550"/>
          </a:xfrm>
        </p:spPr>
        <p:txBody>
          <a:bodyPr/>
          <a:lstStyle/>
          <a:p>
            <a:pPr eaLnBrk="1" hangingPunct="1"/>
            <a:r>
              <a:rPr lang="it-IT" sz="2000" dirty="0">
                <a:latin typeface="+mj-lt"/>
              </a:rPr>
              <a:t>OIC 16 (IMM. MATERIALI) E OIC 24 (IMM. IMMATERIALI)</a:t>
            </a:r>
            <a:endParaRPr lang="it-IT" sz="1800" dirty="0">
              <a:latin typeface="+mj-lt"/>
            </a:endParaRPr>
          </a:p>
          <a:p>
            <a:pPr eaLnBrk="1" hangingPunct="1"/>
            <a:r>
              <a:rPr lang="it-IT" sz="1800" dirty="0">
                <a:latin typeface="+mj-lt"/>
              </a:rPr>
              <a:t>DOCUMENTO CDC (FEBBRAIO 2006) </a:t>
            </a:r>
            <a:r>
              <a:rPr lang="it-IT" sz="1800" dirty="0">
                <a:latin typeface="+mj-lt"/>
                <a:sym typeface="Wingdings" pitchFamily="2" charset="2"/>
              </a:rPr>
              <a:t> È DEDICATO ALLO IAS 36, MA FONDAMENTALE ANCHE PER L’EFFETTUAZIONE DELLE VERIFICHE NELL’AMBITO DEL C.C.</a:t>
            </a:r>
            <a:endParaRPr lang="it-IT" sz="1800" dirty="0">
              <a:latin typeface="+mj-lt"/>
            </a:endParaRPr>
          </a:p>
        </p:txBody>
      </p:sp>
      <p:graphicFrame>
        <p:nvGraphicFramePr>
          <p:cNvPr id="9" name="Tabella 8"/>
          <p:cNvGraphicFramePr>
            <a:graphicFrameLocks noGrp="1"/>
          </p:cNvGraphicFramePr>
          <p:nvPr>
            <p:extLst>
              <p:ext uri="{D42A27DB-BD31-4B8C-83A1-F6EECF244321}">
                <p14:modId xmlns:p14="http://schemas.microsoft.com/office/powerpoint/2010/main" xmlns="" val="2546371464"/>
              </p:ext>
            </p:extLst>
          </p:nvPr>
        </p:nvGraphicFramePr>
        <p:xfrm>
          <a:off x="428505" y="2849719"/>
          <a:ext cx="8071770" cy="3293959"/>
        </p:xfrm>
        <a:graphic>
          <a:graphicData uri="http://schemas.openxmlformats.org/drawingml/2006/table">
            <a:tbl>
              <a:tblPr firstRow="1">
                <a:tableStyleId>{ED083AE6-46FA-4A59-8FB0-9F97EB10719F}</a:tableStyleId>
              </a:tblPr>
              <a:tblGrid>
                <a:gridCol w="4035885"/>
                <a:gridCol w="4035885"/>
              </a:tblGrid>
              <a:tr h="642634">
                <a:tc>
                  <a:txBody>
                    <a:bodyPr/>
                    <a:lstStyle/>
                    <a:p>
                      <a:r>
                        <a:rPr lang="it-IT" sz="1700" b="1" dirty="0" smtClean="0"/>
                        <a:t>VALORE</a:t>
                      </a:r>
                      <a:r>
                        <a:rPr lang="it-IT" sz="1700" b="1" baseline="0" dirty="0" smtClean="0"/>
                        <a:t> </a:t>
                      </a:r>
                      <a:r>
                        <a:rPr lang="it-IT" sz="1700" b="1" baseline="0" dirty="0" err="1" smtClean="0"/>
                        <a:t>D’USO</a:t>
                      </a:r>
                      <a:endParaRPr lang="it-IT" sz="1700" b="1" dirty="0"/>
                    </a:p>
                  </a:txBody>
                  <a:tcPr marL="91432" marR="91432" marT="45698" marB="45698">
                    <a:solidFill>
                      <a:schemeClr val="bg2">
                        <a:lumMod val="20000"/>
                        <a:lumOff val="80000"/>
                      </a:schemeClr>
                    </a:solidFill>
                  </a:tcPr>
                </a:tc>
                <a:tc>
                  <a:txBody>
                    <a:bodyPr/>
                    <a:lstStyle/>
                    <a:p>
                      <a:r>
                        <a:rPr lang="it-IT" sz="1700" b="1" dirty="0" smtClean="0"/>
                        <a:t>VALORE DERIVANTE DALL’ALIENAZIONE</a:t>
                      </a:r>
                      <a:endParaRPr lang="it-IT" sz="1700" b="1" dirty="0"/>
                    </a:p>
                  </a:txBody>
                  <a:tcPr marL="91432" marR="91432" marT="45698" marB="45698">
                    <a:solidFill>
                      <a:schemeClr val="bg2">
                        <a:lumMod val="20000"/>
                        <a:lumOff val="80000"/>
                      </a:schemeClr>
                    </a:solidFill>
                  </a:tcPr>
                </a:tc>
              </a:tr>
              <a:tr h="2011366">
                <a:tc>
                  <a:txBody>
                    <a:bodyPr/>
                    <a:lstStyle/>
                    <a:p>
                      <a:r>
                        <a:rPr lang="it-IT" sz="1700" dirty="0" smtClean="0"/>
                        <a:t>Valore attuale dei flussi di cassa attesi nel futuro derivanti o attribuibili alla continuazione dell'utilizzo</a:t>
                      </a:r>
                      <a:r>
                        <a:rPr lang="it-IT" sz="1700" baseline="0" dirty="0" smtClean="0"/>
                        <a:t> </a:t>
                      </a:r>
                      <a:r>
                        <a:rPr lang="it-IT" sz="1700" dirty="0" smtClean="0"/>
                        <a:t>dell'immobilizzazione, compresi quelli</a:t>
                      </a:r>
                    </a:p>
                    <a:p>
                      <a:r>
                        <a:rPr lang="it-IT" sz="1700" dirty="0" smtClean="0"/>
                        <a:t>derivanti dallo smobilizzo della stessa al termine della sua vita utile.</a:t>
                      </a:r>
                      <a:endParaRPr lang="it-IT" sz="1700" dirty="0"/>
                    </a:p>
                  </a:txBody>
                  <a:tcPr marL="91432" marR="91432" marT="45698" marB="45698"/>
                </a:tc>
                <a:tc>
                  <a:txBody>
                    <a:bodyPr/>
                    <a:lstStyle/>
                    <a:p>
                      <a:r>
                        <a:rPr lang="it-IT" sz="1700" dirty="0" smtClean="0"/>
                        <a:t>Ammontare che può essere</a:t>
                      </a:r>
                    </a:p>
                    <a:p>
                      <a:r>
                        <a:rPr lang="it-IT" sz="1700" dirty="0" smtClean="0"/>
                        <a:t>ricavato dalla cessione</a:t>
                      </a:r>
                      <a:r>
                        <a:rPr lang="it-IT" sz="1700" baseline="0" dirty="0" smtClean="0"/>
                        <a:t> </a:t>
                      </a:r>
                      <a:r>
                        <a:rPr lang="it-IT" sz="1700" dirty="0" smtClean="0"/>
                        <a:t>dell'immobilizzazione in una vendita contrattata a prezzi normali di mercato tra parti bene informate e interessate, al netto degli oneri diretti da sostenere per la cessione stessa</a:t>
                      </a:r>
                      <a:endParaRPr lang="it-IT" sz="1700" dirty="0"/>
                    </a:p>
                  </a:txBody>
                  <a:tcPr marL="91432" marR="91432" marT="45698" marB="45698"/>
                </a:tc>
              </a:tr>
              <a:tr h="639959">
                <a:tc>
                  <a:txBody>
                    <a:bodyPr/>
                    <a:lstStyle/>
                    <a:p>
                      <a:r>
                        <a:rPr lang="it-IT" sz="1700" b="1" dirty="0" smtClean="0">
                          <a:solidFill>
                            <a:srgbClr val="FF0000"/>
                          </a:solidFill>
                        </a:rPr>
                        <a:t>IMMOBILIZZAZIONI</a:t>
                      </a:r>
                      <a:r>
                        <a:rPr lang="it-IT" sz="1700" b="1" baseline="0" dirty="0" smtClean="0">
                          <a:solidFill>
                            <a:srgbClr val="FF0000"/>
                          </a:solidFill>
                        </a:rPr>
                        <a:t> DESTINATE ALL’USO</a:t>
                      </a:r>
                      <a:endParaRPr lang="it-IT" sz="1700" b="1" dirty="0">
                        <a:solidFill>
                          <a:srgbClr val="FF0000"/>
                        </a:solidFill>
                      </a:endParaRPr>
                    </a:p>
                  </a:txBody>
                  <a:tcPr marL="91432" marR="91432" marT="45698" marB="45698"/>
                </a:tc>
                <a:tc>
                  <a:txBody>
                    <a:bodyPr/>
                    <a:lstStyle/>
                    <a:p>
                      <a:r>
                        <a:rPr lang="it-IT" sz="1700" b="1" dirty="0" smtClean="0">
                          <a:solidFill>
                            <a:srgbClr val="FF0000"/>
                          </a:solidFill>
                        </a:rPr>
                        <a:t>IMMOBILIZZAZIONI DESTINATE ALLA</a:t>
                      </a:r>
                      <a:r>
                        <a:rPr lang="it-IT" sz="1700" b="1" baseline="0" dirty="0" smtClean="0">
                          <a:solidFill>
                            <a:srgbClr val="FF0000"/>
                          </a:solidFill>
                        </a:rPr>
                        <a:t> VENDITA</a:t>
                      </a:r>
                      <a:endParaRPr lang="it-IT" sz="1700" b="1" dirty="0">
                        <a:solidFill>
                          <a:srgbClr val="FF0000"/>
                        </a:solidFill>
                      </a:endParaRPr>
                    </a:p>
                  </a:txBody>
                  <a:tcPr marL="91432" marR="91432" marT="45698" marB="45698"/>
                </a:tc>
              </a:tr>
            </a:tbl>
          </a:graphicData>
        </a:graphic>
      </p:graphicFrame>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81943695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p:txBody>
          <a:bodyPr/>
          <a:lstStyle/>
          <a:p>
            <a:pPr eaLnBrk="1" hangingPunct="1"/>
            <a:r>
              <a:rPr lang="it-IT" dirty="0" smtClean="0"/>
              <a:t>Perdite durevoli di valore (art. 2426 n. 3)</a:t>
            </a:r>
          </a:p>
        </p:txBody>
      </p:sp>
      <p:sp>
        <p:nvSpPr>
          <p:cNvPr id="5" name="Segnaposto contenuto 4"/>
          <p:cNvSpPr>
            <a:spLocks noGrp="1"/>
          </p:cNvSpPr>
          <p:nvPr>
            <p:ph idx="1"/>
          </p:nvPr>
        </p:nvSpPr>
        <p:spPr>
          <a:xfrm>
            <a:off x="643725" y="2357516"/>
            <a:ext cx="7771237" cy="2142968"/>
          </a:xfrm>
          <a:solidFill>
            <a:schemeClr val="bg2">
              <a:lumMod val="20000"/>
              <a:lumOff val="80000"/>
            </a:schemeClr>
          </a:solidFill>
          <a:ln>
            <a:solidFill>
              <a:schemeClr val="tx1"/>
            </a:solidFill>
          </a:ln>
        </p:spPr>
        <p:txBody>
          <a:bodyPr/>
          <a:lstStyle/>
          <a:p>
            <a:pPr marL="457194" indent="-457194">
              <a:buFontTx/>
              <a:buAutoNum type="arabicPeriod"/>
              <a:defRPr/>
            </a:pPr>
            <a:r>
              <a:rPr lang="it-IT" sz="2200" dirty="0"/>
              <a:t>QUANDO SI DEVE VERIFICARE LA PERDITA DUREVOLE </a:t>
            </a:r>
            <a:r>
              <a:rPr lang="it-IT" sz="2200" dirty="0" err="1"/>
              <a:t>DI</a:t>
            </a:r>
            <a:r>
              <a:rPr lang="it-IT" sz="2200" dirty="0"/>
              <a:t> VALORE (IMPAIRMENT TEST)?</a:t>
            </a:r>
          </a:p>
          <a:p>
            <a:pPr marL="457194" indent="-457194">
              <a:buFontTx/>
              <a:buAutoNum type="arabicPeriod"/>
              <a:defRPr/>
            </a:pPr>
            <a:endParaRPr lang="it-IT" sz="2200" dirty="0"/>
          </a:p>
          <a:p>
            <a:pPr marL="457194" indent="-457194">
              <a:buFontTx/>
              <a:buAutoNum type="arabicPeriod"/>
              <a:defRPr/>
            </a:pPr>
            <a:r>
              <a:rPr lang="it-IT" sz="2200" dirty="0"/>
              <a:t>COME SI QUANTIFICA LA PERDITA DUREVOLE </a:t>
            </a:r>
            <a:r>
              <a:rPr lang="it-IT" sz="2200" dirty="0" err="1"/>
              <a:t>DI</a:t>
            </a:r>
            <a:r>
              <a:rPr lang="it-IT" sz="2200" dirty="0"/>
              <a:t> VALORE?</a:t>
            </a:r>
          </a:p>
        </p:txBody>
      </p:sp>
      <p:sp>
        <p:nvSpPr>
          <p:cNvPr id="4"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7764357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title"/>
          </p:nvPr>
        </p:nvSpPr>
        <p:spPr>
          <a:xfrm>
            <a:off x="457200" y="637124"/>
            <a:ext cx="8229600" cy="1143000"/>
          </a:xfrm>
        </p:spPr>
        <p:txBody>
          <a:bodyPr/>
          <a:lstStyle/>
          <a:p>
            <a:pPr eaLnBrk="1" hangingPunct="1"/>
            <a:r>
              <a:rPr lang="it-IT" sz="2800" dirty="0" smtClean="0"/>
              <a:t>Immobilizzazioni materiali – OIC 16</a:t>
            </a:r>
            <a:br>
              <a:rPr lang="it-IT" sz="2800" dirty="0" smtClean="0"/>
            </a:br>
            <a:endParaRPr lang="it-IT" sz="2800" dirty="0" smtClean="0"/>
          </a:p>
        </p:txBody>
      </p:sp>
      <p:sp>
        <p:nvSpPr>
          <p:cNvPr id="40963" name="Segnaposto contenuto 10"/>
          <p:cNvSpPr>
            <a:spLocks noGrp="1"/>
          </p:cNvSpPr>
          <p:nvPr>
            <p:ph idx="1"/>
          </p:nvPr>
        </p:nvSpPr>
        <p:spPr>
          <a:xfrm>
            <a:off x="42656" y="1387595"/>
            <a:ext cx="8841527" cy="5209757"/>
          </a:xfrm>
        </p:spPr>
        <p:txBody>
          <a:bodyPr/>
          <a:lstStyle/>
          <a:p>
            <a:pPr marL="456395" indent="-456395">
              <a:buFontTx/>
              <a:buAutoNum type="arabicPeriod"/>
            </a:pPr>
            <a:r>
              <a:rPr lang="it-IT" sz="2400" dirty="0" smtClean="0"/>
              <a:t>Verifica perdita di valore quando vi sono “sintomi”</a:t>
            </a:r>
          </a:p>
          <a:p>
            <a:pPr marL="856818" lvl="1" indent="-456395"/>
            <a:r>
              <a:rPr lang="it-IT" sz="2000" dirty="0" smtClean="0"/>
              <a:t>Errori di progettazione o di costruzione</a:t>
            </a:r>
          </a:p>
          <a:p>
            <a:pPr marL="856818" lvl="1" indent="-456395"/>
            <a:r>
              <a:rPr lang="it-IT" sz="2000" dirty="0" smtClean="0"/>
              <a:t>Cambiamenti tecnologici</a:t>
            </a:r>
          </a:p>
          <a:p>
            <a:pPr marL="856818" lvl="1" indent="-456395"/>
            <a:r>
              <a:rPr lang="it-IT" sz="2000" dirty="0" smtClean="0"/>
              <a:t>Cambiamenti dei prodotti</a:t>
            </a:r>
          </a:p>
          <a:p>
            <a:pPr marL="856818" lvl="1" indent="-456395"/>
            <a:r>
              <a:rPr lang="it-IT" sz="2000" dirty="0" smtClean="0"/>
              <a:t>Eccesso di capacità produttiva</a:t>
            </a:r>
          </a:p>
          <a:p>
            <a:pPr marL="856818" lvl="1" indent="-456395"/>
            <a:r>
              <a:rPr lang="it-IT" sz="2000" dirty="0" smtClean="0"/>
              <a:t>Perdite ricorrenti e persistenti</a:t>
            </a:r>
          </a:p>
          <a:p>
            <a:pPr marL="400423" lvl="1" indent="0">
              <a:buNone/>
            </a:pPr>
            <a:endParaRPr lang="it-IT" sz="2000" dirty="0" smtClean="0"/>
          </a:p>
          <a:p>
            <a:pPr marL="456395" indent="-456395">
              <a:buFontTx/>
              <a:buAutoNum type="arabicPeriod"/>
            </a:pPr>
            <a:r>
              <a:rPr lang="it-IT" sz="2400" dirty="0" smtClean="0"/>
              <a:t>Svalutazione = Valore contabile – Valore recuperabile</a:t>
            </a:r>
          </a:p>
        </p:txBody>
      </p:sp>
      <p:sp>
        <p:nvSpPr>
          <p:cNvPr id="4" name="CasellaDiTesto 3"/>
          <p:cNvSpPr txBox="1"/>
          <p:nvPr/>
        </p:nvSpPr>
        <p:spPr>
          <a:xfrm>
            <a:off x="977222" y="4936490"/>
            <a:ext cx="6140269" cy="923330"/>
          </a:xfrm>
          <a:prstGeom prst="rect">
            <a:avLst/>
          </a:prstGeom>
          <a:solidFill>
            <a:schemeClr val="bg2">
              <a:lumMod val="20000"/>
              <a:lumOff val="80000"/>
            </a:schemeClr>
          </a:solidFill>
          <a:ln>
            <a:solidFill>
              <a:schemeClr val="tx1"/>
            </a:solidFill>
          </a:ln>
        </p:spPr>
        <p:txBody>
          <a:bodyPr wrap="none" lIns="91439" tIns="45720" rIns="91439" bIns="45720">
            <a:spAutoFit/>
          </a:bodyPr>
          <a:lstStyle/>
          <a:p>
            <a:pPr>
              <a:defRPr/>
            </a:pPr>
            <a:r>
              <a:rPr lang="it-IT" dirty="0">
                <a:latin typeface="Tahoma" pitchFamily="34" charset="0"/>
                <a:cs typeface="Tahoma" pitchFamily="34" charset="0"/>
              </a:rPr>
              <a:t>ELEMENTI OGGETTIVI:</a:t>
            </a:r>
          </a:p>
          <a:p>
            <a:pPr marL="273047" indent="-273047">
              <a:buFont typeface="Wingdings" pitchFamily="2" charset="2"/>
              <a:buChar char="§"/>
              <a:defRPr/>
            </a:pPr>
            <a:r>
              <a:rPr lang="it-IT" dirty="0">
                <a:latin typeface="Tahoma" pitchFamily="34" charset="0"/>
                <a:cs typeface="Tahoma" pitchFamily="34" charset="0"/>
              </a:rPr>
              <a:t>PERIZIE </a:t>
            </a:r>
            <a:r>
              <a:rPr lang="it-IT" dirty="0" err="1">
                <a:latin typeface="Tahoma" pitchFamily="34" charset="0"/>
                <a:cs typeface="Tahoma" pitchFamily="34" charset="0"/>
              </a:rPr>
              <a:t>DI</a:t>
            </a:r>
            <a:r>
              <a:rPr lang="it-IT" dirty="0">
                <a:latin typeface="Tahoma" pitchFamily="34" charset="0"/>
                <a:cs typeface="Tahoma" pitchFamily="34" charset="0"/>
              </a:rPr>
              <a:t> ESPERTI</a:t>
            </a:r>
          </a:p>
          <a:p>
            <a:pPr marL="273047" indent="-273047">
              <a:buFont typeface="Wingdings" pitchFamily="2" charset="2"/>
              <a:buChar char="§"/>
              <a:defRPr/>
            </a:pPr>
            <a:r>
              <a:rPr lang="it-IT" dirty="0">
                <a:latin typeface="Tahoma" pitchFamily="34" charset="0"/>
                <a:cs typeface="Tahoma" pitchFamily="34" charset="0"/>
              </a:rPr>
              <a:t>PIANI FUTURI </a:t>
            </a:r>
            <a:r>
              <a:rPr lang="it-IT" dirty="0" err="1">
                <a:latin typeface="Tahoma" pitchFamily="34" charset="0"/>
                <a:cs typeface="Tahoma" pitchFamily="34" charset="0"/>
              </a:rPr>
              <a:t>DI</a:t>
            </a:r>
            <a:r>
              <a:rPr lang="it-IT" dirty="0">
                <a:latin typeface="Tahoma" pitchFamily="34" charset="0"/>
                <a:cs typeface="Tahoma" pitchFamily="34" charset="0"/>
              </a:rPr>
              <a:t> IMPIEGHI DELLE IMMOBILIZZAZIONI</a:t>
            </a:r>
          </a:p>
        </p:txBody>
      </p:sp>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70787344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3010084"/>
            <a:ext cx="7001480" cy="1787068"/>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defRPr/>
            </a:pPr>
            <a:endParaRPr lang="it-IT"/>
          </a:p>
        </p:txBody>
      </p:sp>
      <p:sp>
        <p:nvSpPr>
          <p:cNvPr id="41987" name="Rectangle 3"/>
          <p:cNvSpPr>
            <a:spLocks noGrp="1" noChangeArrowheads="1"/>
          </p:cNvSpPr>
          <p:nvPr>
            <p:ph type="title"/>
          </p:nvPr>
        </p:nvSpPr>
        <p:spPr/>
        <p:txBody>
          <a:bodyPr/>
          <a:lstStyle/>
          <a:p>
            <a:pPr algn="l" eaLnBrk="1" hangingPunct="1"/>
            <a:r>
              <a:rPr lang="it-IT" dirty="0" smtClean="0"/>
              <a:t>Immobilizzazioni immateriali – OIC 24</a:t>
            </a:r>
          </a:p>
        </p:txBody>
      </p:sp>
      <p:sp>
        <p:nvSpPr>
          <p:cNvPr id="41988" name="Segnaposto contenuto 10"/>
          <p:cNvSpPr>
            <a:spLocks noGrp="1"/>
          </p:cNvSpPr>
          <p:nvPr>
            <p:ph idx="1"/>
          </p:nvPr>
        </p:nvSpPr>
        <p:spPr/>
        <p:txBody>
          <a:bodyPr/>
          <a:lstStyle/>
          <a:p>
            <a:pPr marL="456395" indent="-456395">
              <a:buFontTx/>
              <a:buAutoNum type="arabicPeriod"/>
            </a:pPr>
            <a:r>
              <a:rPr lang="it-IT" sz="2200" dirty="0"/>
              <a:t>Cambiamento:</a:t>
            </a:r>
          </a:p>
          <a:p>
            <a:pPr marL="856818" lvl="1" indent="-456395"/>
            <a:r>
              <a:rPr lang="it-IT" sz="1900" dirty="0"/>
              <a:t>nelle condizioni di utilizzo</a:t>
            </a:r>
          </a:p>
          <a:p>
            <a:pPr marL="856818" lvl="1" indent="-456395">
              <a:spcAft>
                <a:spcPts val="407"/>
              </a:spcAft>
            </a:pPr>
            <a:r>
              <a:rPr lang="it-IT" sz="1900" dirty="0"/>
              <a:t>nell’operatività dell’impresa</a:t>
            </a:r>
          </a:p>
          <a:p>
            <a:pPr marL="856818" lvl="1" indent="-456395">
              <a:spcBef>
                <a:spcPct val="0"/>
              </a:spcBef>
              <a:buNone/>
            </a:pPr>
            <a:r>
              <a:rPr lang="it-IT" sz="1900" dirty="0"/>
              <a:t>Attenzione alla contemporanea presenza di:</a:t>
            </a:r>
          </a:p>
          <a:p>
            <a:pPr marL="856818" lvl="1" indent="-456395">
              <a:spcBef>
                <a:spcPct val="0"/>
              </a:spcBef>
            </a:pPr>
            <a:r>
              <a:rPr lang="it-IT" sz="1900" dirty="0"/>
              <a:t>perdita di esercizio</a:t>
            </a:r>
          </a:p>
          <a:p>
            <a:pPr marL="856818" lvl="1" indent="-456395">
              <a:spcBef>
                <a:spcPct val="0"/>
              </a:spcBef>
            </a:pPr>
            <a:r>
              <a:rPr lang="it-IT" sz="1900" dirty="0"/>
              <a:t>“oneri pluriennali” nello stato patrimoniale</a:t>
            </a:r>
          </a:p>
          <a:p>
            <a:pPr marL="856818" lvl="1" indent="-456395">
              <a:spcBef>
                <a:spcPct val="0"/>
              </a:spcBef>
              <a:buNone/>
            </a:pPr>
            <a:r>
              <a:rPr lang="it-IT" sz="1900" dirty="0">
                <a:solidFill>
                  <a:srgbClr val="FF0000"/>
                </a:solidFill>
              </a:rPr>
              <a:t>        E’ NECESSARIA LA DIMOSTRAZIONE DELLA RECUPERABILITA’  </a:t>
            </a:r>
          </a:p>
          <a:p>
            <a:pPr marL="856818" lvl="1" indent="-456395">
              <a:spcBef>
                <a:spcPct val="0"/>
              </a:spcBef>
              <a:buNone/>
            </a:pPr>
            <a:r>
              <a:rPr lang="it-IT" sz="1900" dirty="0">
                <a:solidFill>
                  <a:srgbClr val="FF0000"/>
                </a:solidFill>
              </a:rPr>
              <a:t>        DEI COSTI</a:t>
            </a:r>
          </a:p>
          <a:p>
            <a:pPr marL="856818" lvl="1" indent="-456395">
              <a:spcBef>
                <a:spcPct val="0"/>
              </a:spcBef>
              <a:buNone/>
            </a:pPr>
            <a:endParaRPr lang="it-IT" sz="1900" dirty="0">
              <a:solidFill>
                <a:srgbClr val="FF0000"/>
              </a:solidFill>
            </a:endParaRPr>
          </a:p>
          <a:p>
            <a:pPr marL="856818" lvl="1" indent="-456395">
              <a:spcBef>
                <a:spcPct val="0"/>
              </a:spcBef>
              <a:buNone/>
            </a:pPr>
            <a:endParaRPr lang="it-IT" sz="1900" dirty="0">
              <a:solidFill>
                <a:srgbClr val="FF0000"/>
              </a:solidFill>
            </a:endParaRPr>
          </a:p>
          <a:p>
            <a:pPr marL="456395" indent="-456395">
              <a:spcBef>
                <a:spcPts val="899"/>
              </a:spcBef>
              <a:buFont typeface="Tahoma" charset="0"/>
              <a:buAutoNum type="arabicPeriod" startAt="2"/>
            </a:pPr>
            <a:r>
              <a:rPr lang="it-IT" sz="2200" dirty="0"/>
              <a:t>Svalutazione = Valore contabile – Valore recuperabile</a:t>
            </a:r>
          </a:p>
          <a:p>
            <a:pPr marL="856818" lvl="1" indent="-456395"/>
            <a:r>
              <a:rPr lang="it-IT" sz="1900" dirty="0"/>
              <a:t>Verifica della “capacità di ammortamento” </a:t>
            </a:r>
            <a:r>
              <a:rPr lang="it-IT" sz="1900" dirty="0">
                <a:sym typeface="Wingdings" pitchFamily="2" charset="2"/>
              </a:rPr>
              <a:t> copertura dell’ammortamento con i ricavi correlati all’utilità dei costi</a:t>
            </a:r>
            <a:endParaRPr lang="it-IT" sz="1900" dirty="0"/>
          </a:p>
        </p:txBody>
      </p:sp>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5725204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type="title"/>
          </p:nvPr>
        </p:nvSpPr>
        <p:spPr/>
        <p:txBody>
          <a:bodyPr/>
          <a:lstStyle/>
          <a:p>
            <a:pPr eaLnBrk="1" hangingPunct="1"/>
            <a:r>
              <a:rPr lang="it-IT" smtClean="0"/>
              <a:t>Immobilizzazioni immateriali – OIC 24</a:t>
            </a:r>
          </a:p>
        </p:txBody>
      </p:sp>
      <p:sp>
        <p:nvSpPr>
          <p:cNvPr id="43011" name="Segnaposto contenuto 10"/>
          <p:cNvSpPr>
            <a:spLocks noGrp="1"/>
          </p:cNvSpPr>
          <p:nvPr>
            <p:ph idx="1"/>
          </p:nvPr>
        </p:nvSpPr>
        <p:spPr>
          <a:xfrm>
            <a:off x="643725" y="1499320"/>
            <a:ext cx="7771237" cy="4667075"/>
          </a:xfrm>
        </p:spPr>
        <p:txBody>
          <a:bodyPr/>
          <a:lstStyle/>
          <a:p>
            <a:pPr marL="456395" indent="-456395" algn="ctr"/>
            <a:r>
              <a:rPr lang="it-IT" sz="1800"/>
              <a:t>Costi di impianto e ampliamento non riferibili a progetti specifici </a:t>
            </a:r>
          </a:p>
          <a:p>
            <a:pPr marL="456395" indent="-456395" algn="ctr">
              <a:spcBef>
                <a:spcPct val="0"/>
              </a:spcBef>
            </a:pPr>
            <a:r>
              <a:rPr lang="it-IT" sz="2000"/>
              <a:t>(es.: avviamento di una nuova divisione operativa, costi di costituzione di una nuova azienda)</a:t>
            </a:r>
          </a:p>
          <a:p>
            <a:pPr marL="456395" indent="-456395">
              <a:buFontTx/>
              <a:buAutoNum type="arabicPeriod"/>
            </a:pPr>
            <a:endParaRPr lang="it-IT" smtClean="0"/>
          </a:p>
          <a:p>
            <a:pPr marL="456395" indent="-456395">
              <a:buFontTx/>
              <a:buAutoNum type="arabicPeriod"/>
            </a:pPr>
            <a:endParaRPr lang="it-IT" smtClean="0"/>
          </a:p>
        </p:txBody>
      </p:sp>
      <p:sp>
        <p:nvSpPr>
          <p:cNvPr id="4" name="CasellaDiTesto 3"/>
          <p:cNvSpPr txBox="1"/>
          <p:nvPr/>
        </p:nvSpPr>
        <p:spPr>
          <a:xfrm>
            <a:off x="1335924" y="3001164"/>
            <a:ext cx="6214776" cy="400110"/>
          </a:xfrm>
          <a:prstGeom prst="rect">
            <a:avLst/>
          </a:prstGeom>
          <a:solidFill>
            <a:schemeClr val="bg2">
              <a:lumMod val="20000"/>
              <a:lumOff val="80000"/>
            </a:schemeClr>
          </a:solidFill>
          <a:ln>
            <a:solidFill>
              <a:schemeClr val="tx1"/>
            </a:solidFill>
          </a:ln>
        </p:spPr>
        <p:txBody>
          <a:bodyPr wrap="none" lIns="91439" tIns="45720" rIns="91439" bIns="45720">
            <a:spAutoFit/>
          </a:bodyPr>
          <a:lstStyle/>
          <a:p>
            <a:pPr>
              <a:defRPr/>
            </a:pPr>
            <a:r>
              <a:rPr lang="it-IT" sz="2000" dirty="0">
                <a:latin typeface="Tahoma" pitchFamily="34" charset="0"/>
                <a:cs typeface="Tahoma" pitchFamily="34" charset="0"/>
              </a:rPr>
              <a:t>Giustificare il mantenimento delle attese di redditività</a:t>
            </a:r>
          </a:p>
        </p:txBody>
      </p:sp>
      <p:sp>
        <p:nvSpPr>
          <p:cNvPr id="5" name="Freccia in giù 4"/>
          <p:cNvSpPr/>
          <p:nvPr/>
        </p:nvSpPr>
        <p:spPr>
          <a:xfrm>
            <a:off x="4215237" y="2501392"/>
            <a:ext cx="641787" cy="35589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defRPr/>
            </a:pPr>
            <a:endParaRPr lang="it-IT"/>
          </a:p>
        </p:txBody>
      </p:sp>
      <p:sp>
        <p:nvSpPr>
          <p:cNvPr id="6" name="Freccia in giù 5"/>
          <p:cNvSpPr/>
          <p:nvPr/>
        </p:nvSpPr>
        <p:spPr>
          <a:xfrm>
            <a:off x="4286978" y="3571613"/>
            <a:ext cx="641786" cy="35842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defRPr/>
            </a:pPr>
            <a:endParaRPr lang="it-IT"/>
          </a:p>
        </p:txBody>
      </p:sp>
      <p:sp>
        <p:nvSpPr>
          <p:cNvPr id="7" name="CasellaDiTesto 6"/>
          <p:cNvSpPr txBox="1"/>
          <p:nvPr/>
        </p:nvSpPr>
        <p:spPr>
          <a:xfrm>
            <a:off x="571986" y="4071387"/>
            <a:ext cx="7858488" cy="707886"/>
          </a:xfrm>
          <a:prstGeom prst="rect">
            <a:avLst/>
          </a:prstGeom>
          <a:solidFill>
            <a:schemeClr val="bg2">
              <a:lumMod val="20000"/>
              <a:lumOff val="80000"/>
            </a:schemeClr>
          </a:solidFill>
          <a:ln>
            <a:solidFill>
              <a:schemeClr val="tx1"/>
            </a:solidFill>
          </a:ln>
        </p:spPr>
        <p:txBody>
          <a:bodyPr lIns="91439" tIns="45720" rIns="91439" bIns="45720">
            <a:spAutoFit/>
          </a:bodyPr>
          <a:lstStyle/>
          <a:p>
            <a:pPr>
              <a:defRPr/>
            </a:pPr>
            <a:r>
              <a:rPr lang="it-IT" sz="2000" dirty="0">
                <a:latin typeface="Tahoma" pitchFamily="34" charset="0"/>
                <a:cs typeface="Tahoma" pitchFamily="34" charset="0"/>
              </a:rPr>
              <a:t>Necessità di previsione degli utili degli esercizi futuri al lordo delle quote di ammortamento dei costi di impianto e ampliamento</a:t>
            </a:r>
          </a:p>
        </p:txBody>
      </p:sp>
      <p:sp>
        <p:nvSpPr>
          <p:cNvPr id="8" name="CasellaDiTesto 7"/>
          <p:cNvSpPr txBox="1"/>
          <p:nvPr/>
        </p:nvSpPr>
        <p:spPr>
          <a:xfrm>
            <a:off x="571986" y="5429356"/>
            <a:ext cx="7858488" cy="707886"/>
          </a:xfrm>
          <a:prstGeom prst="rect">
            <a:avLst/>
          </a:prstGeom>
          <a:solidFill>
            <a:schemeClr val="bg2">
              <a:lumMod val="20000"/>
              <a:lumOff val="80000"/>
            </a:schemeClr>
          </a:solidFill>
          <a:ln>
            <a:solidFill>
              <a:schemeClr val="tx1"/>
            </a:solidFill>
          </a:ln>
        </p:spPr>
        <p:txBody>
          <a:bodyPr lIns="91439" tIns="45720" rIns="91439" bIns="45720">
            <a:spAutoFit/>
          </a:bodyPr>
          <a:lstStyle/>
          <a:p>
            <a:pPr>
              <a:defRPr/>
            </a:pPr>
            <a:r>
              <a:rPr lang="it-IT" sz="2000" dirty="0">
                <a:solidFill>
                  <a:srgbClr val="FF0000"/>
                </a:solidFill>
                <a:latin typeface="Tahoma" pitchFamily="34" charset="0"/>
                <a:cs typeface="Tahoma" pitchFamily="34" charset="0"/>
              </a:rPr>
              <a:t>UTILI CUMULATIVI NEL PERIODO ALMENO SUFFICIENTI A COPRIRE L’ONERE ANNUALE DELL’AMMORTAMENTO</a:t>
            </a:r>
          </a:p>
        </p:txBody>
      </p:sp>
      <p:sp>
        <p:nvSpPr>
          <p:cNvPr id="9" name="Freccia in giù 8"/>
          <p:cNvSpPr/>
          <p:nvPr/>
        </p:nvSpPr>
        <p:spPr>
          <a:xfrm>
            <a:off x="4286978" y="4929583"/>
            <a:ext cx="641786" cy="35589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defRPr/>
            </a:pPr>
            <a:endParaRPr lang="it-IT"/>
          </a:p>
        </p:txBody>
      </p:sp>
      <p:sp>
        <p:nvSpPr>
          <p:cNvPr id="10"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1916300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p:txBody>
          <a:bodyPr/>
          <a:lstStyle/>
          <a:p>
            <a:pPr eaLnBrk="1" hangingPunct="1"/>
            <a:r>
              <a:rPr lang="it-IT" sz="2800" dirty="0" smtClean="0"/>
              <a:t>Immobilizzazioni immateriali – OIC 24</a:t>
            </a:r>
          </a:p>
        </p:txBody>
      </p:sp>
      <p:graphicFrame>
        <p:nvGraphicFramePr>
          <p:cNvPr id="9" name="Segnaposto contenuto 8"/>
          <p:cNvGraphicFramePr>
            <a:graphicFrameLocks noGrp="1"/>
          </p:cNvGraphicFramePr>
          <p:nvPr>
            <p:ph idx="1"/>
            <p:extLst>
              <p:ext uri="{D42A27DB-BD31-4B8C-83A1-F6EECF244321}">
                <p14:modId xmlns:p14="http://schemas.microsoft.com/office/powerpoint/2010/main" xmlns="" val="1406222405"/>
              </p:ext>
            </p:extLst>
          </p:nvPr>
        </p:nvGraphicFramePr>
        <p:xfrm>
          <a:off x="810473" y="4101675"/>
          <a:ext cx="6976274" cy="742090"/>
        </p:xfrm>
        <a:graphic>
          <a:graphicData uri="http://schemas.openxmlformats.org/drawingml/2006/table">
            <a:tbl>
              <a:tblPr firstRow="1">
                <a:tableStyleId>{D27102A9-8310-4765-A935-A1911B00CA55}</a:tableStyleId>
              </a:tblPr>
              <a:tblGrid>
                <a:gridCol w="1500018"/>
                <a:gridCol w="1369064"/>
                <a:gridCol w="1369064"/>
                <a:gridCol w="1369064"/>
                <a:gridCol w="1369064"/>
              </a:tblGrid>
              <a:tr h="371045">
                <a:tc>
                  <a:txBody>
                    <a:bodyPr/>
                    <a:lstStyle/>
                    <a:p>
                      <a:pPr algn="ctr"/>
                      <a:r>
                        <a:rPr lang="it-IT" sz="1700" b="0" dirty="0" smtClean="0"/>
                        <a:t>Anno</a:t>
                      </a:r>
                      <a:endParaRPr lang="it-IT" sz="1700" b="0"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3</a:t>
                      </a:r>
                      <a:endParaRPr lang="it-IT" sz="1700" b="0"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4</a:t>
                      </a:r>
                      <a:endParaRPr lang="it-IT" sz="1700" b="0"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5</a:t>
                      </a:r>
                      <a:endParaRPr lang="it-IT" sz="1700" b="0"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1" dirty="0" smtClean="0"/>
                        <a:t>∑</a:t>
                      </a:r>
                      <a:endParaRPr lang="it-IT" sz="1700" b="1"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045">
                <a:tc>
                  <a:txBody>
                    <a:bodyPr/>
                    <a:lstStyle/>
                    <a:p>
                      <a:r>
                        <a:rPr lang="it-IT" sz="1700" b="0" i="0" dirty="0" smtClean="0"/>
                        <a:t>Attesi</a:t>
                      </a:r>
                      <a:endParaRPr lang="it-IT" sz="1700" b="0" i="0" dirty="0"/>
                    </a:p>
                  </a:txBody>
                  <a:tcPr marL="91430" marR="91430" marT="45744" marB="457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3.000</a:t>
                      </a:r>
                    </a:p>
                  </a:txBody>
                  <a:tcPr marL="7619" marR="91430" marT="762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4.000</a:t>
                      </a:r>
                    </a:p>
                  </a:txBody>
                  <a:tcPr marL="7619" marR="91430" marT="762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3.500</a:t>
                      </a:r>
                    </a:p>
                  </a:txBody>
                  <a:tcPr marL="7619" marR="91430" marT="762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1" i="0" u="none" strike="noStrike" dirty="0" smtClean="0">
                          <a:solidFill>
                            <a:srgbClr val="000000"/>
                          </a:solidFill>
                          <a:latin typeface="Tahoma"/>
                        </a:rPr>
                        <a:t>10.500</a:t>
                      </a:r>
                      <a:endParaRPr lang="it-IT" sz="1700" b="1" i="0" u="none" strike="noStrike" dirty="0">
                        <a:solidFill>
                          <a:srgbClr val="000000"/>
                        </a:solidFill>
                        <a:latin typeface="Tahoma"/>
                      </a:endParaRPr>
                    </a:p>
                  </a:txBody>
                  <a:tcPr marL="7619" marR="91430" marT="762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4055" name="CasellaDiTesto 9"/>
          <p:cNvSpPr txBox="1">
            <a:spLocks noChangeArrowheads="1"/>
          </p:cNvSpPr>
          <p:nvPr/>
        </p:nvSpPr>
        <p:spPr bwMode="auto">
          <a:xfrm>
            <a:off x="713527" y="1572520"/>
            <a:ext cx="7930229"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mj-lt"/>
                <a:cs typeface="Tahoma" charset="0"/>
              </a:rPr>
              <a:t>Esempio</a:t>
            </a:r>
          </a:p>
          <a:p>
            <a:pPr eaLnBrk="1" hangingPunct="1"/>
            <a:r>
              <a:rPr lang="it-IT" sz="2000">
                <a:solidFill>
                  <a:schemeClr val="tx1"/>
                </a:solidFill>
                <a:latin typeface="+mj-lt"/>
                <a:cs typeface="Tahoma" charset="0"/>
              </a:rPr>
              <a:t>Costi di impianto e ampliamento capitalizzati nell’anno 1: 10.000</a:t>
            </a:r>
          </a:p>
          <a:p>
            <a:pPr eaLnBrk="1" hangingPunct="1"/>
            <a:r>
              <a:rPr lang="it-IT" sz="2000">
                <a:solidFill>
                  <a:schemeClr val="tx1"/>
                </a:solidFill>
                <a:latin typeface="+mj-lt"/>
                <a:cs typeface="Tahoma" charset="0"/>
              </a:rPr>
              <a:t>Durata dell’ammortamento: 5 anni</a:t>
            </a:r>
          </a:p>
          <a:p>
            <a:pPr eaLnBrk="1" hangingPunct="1"/>
            <a:r>
              <a:rPr lang="it-IT" sz="2000">
                <a:solidFill>
                  <a:schemeClr val="tx1"/>
                </a:solidFill>
                <a:latin typeface="+mj-lt"/>
                <a:cs typeface="Tahoma" charset="0"/>
              </a:rPr>
              <a:t>Valore residuo all’31/12/Anno 2 post amm.to: 6.000</a:t>
            </a:r>
          </a:p>
        </p:txBody>
      </p:sp>
      <p:sp>
        <p:nvSpPr>
          <p:cNvPr id="44056" name="CasellaDiTesto 4"/>
          <p:cNvSpPr txBox="1">
            <a:spLocks noChangeArrowheads="1"/>
          </p:cNvSpPr>
          <p:nvPr/>
        </p:nvSpPr>
        <p:spPr bwMode="auto">
          <a:xfrm>
            <a:off x="585558" y="3357063"/>
            <a:ext cx="8521883"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mj-lt"/>
                <a:cs typeface="Tahoma" charset="0"/>
              </a:rPr>
              <a:t>Risultati attesi al momento della capitalizzazione al lordo della quota</a:t>
            </a:r>
          </a:p>
          <a:p>
            <a:pPr eaLnBrk="1" hangingPunct="1"/>
            <a:r>
              <a:rPr lang="it-IT" sz="2000">
                <a:solidFill>
                  <a:schemeClr val="tx1"/>
                </a:solidFill>
                <a:latin typeface="+mj-lt"/>
                <a:cs typeface="Tahoma" charset="0"/>
              </a:rPr>
              <a:t>di ammortamento di 2.000</a:t>
            </a:r>
          </a:p>
        </p:txBody>
      </p:sp>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248114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9" name="Text Box 1027"/>
          <p:cNvSpPr txBox="1">
            <a:spLocks noChangeArrowheads="1"/>
          </p:cNvSpPr>
          <p:nvPr/>
        </p:nvSpPr>
        <p:spPr bwMode="auto">
          <a:xfrm>
            <a:off x="0"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a:t>PROBLEMATICHE FISCALI</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8</a:t>
            </a:fld>
            <a:endParaRPr lang="it-IT" sz="1000" dirty="0">
              <a:latin typeface="Arial" pitchFamily="34" charset="0"/>
              <a:cs typeface="Arial" pitchFamily="34" charset="0"/>
            </a:endParaRPr>
          </a:p>
        </p:txBody>
      </p:sp>
      <p:sp>
        <p:nvSpPr>
          <p:cNvPr id="9" name="Rettangolo 8"/>
          <p:cNvSpPr/>
          <p:nvPr/>
        </p:nvSpPr>
        <p:spPr bwMode="auto">
          <a:xfrm>
            <a:off x="539552" y="3284984"/>
            <a:ext cx="2088232" cy="1008112"/>
          </a:xfrm>
          <a:prstGeom prst="rect">
            <a:avLst/>
          </a:prstGeom>
          <a:solidFill>
            <a:srgbClr val="4F81BD">
              <a:lumMod val="20000"/>
              <a:lumOff val="80000"/>
            </a:srgbClr>
          </a:solidFill>
          <a:ln w="25400" cap="flat" cmpd="sng" algn="ctr">
            <a:solidFill>
              <a:srgbClr val="4F81B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Crediti verso clienti</a:t>
            </a:r>
          </a:p>
        </p:txBody>
      </p:sp>
      <p:sp>
        <p:nvSpPr>
          <p:cNvPr id="10" name="Rettangolo 9"/>
          <p:cNvSpPr/>
          <p:nvPr/>
        </p:nvSpPr>
        <p:spPr bwMode="auto">
          <a:xfrm>
            <a:off x="6372200" y="1844824"/>
            <a:ext cx="1944216" cy="720080"/>
          </a:xfrm>
          <a:prstGeom prst="rect">
            <a:avLst/>
          </a:prstGeom>
          <a:solidFill>
            <a:srgbClr val="4F81BD">
              <a:lumMod val="20000"/>
              <a:lumOff val="80000"/>
            </a:srgbClr>
          </a:solidFill>
          <a:ln w="25400" cap="flat" cmpd="sng" algn="ctr">
            <a:solidFill>
              <a:srgbClr val="4F81B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Fonte normativa</a:t>
            </a:r>
          </a:p>
        </p:txBody>
      </p:sp>
      <p:sp>
        <p:nvSpPr>
          <p:cNvPr id="11" name="Rettangolo 10"/>
          <p:cNvSpPr/>
          <p:nvPr/>
        </p:nvSpPr>
        <p:spPr bwMode="auto">
          <a:xfrm>
            <a:off x="6372200" y="2924944"/>
            <a:ext cx="1944216" cy="864096"/>
          </a:xfrm>
          <a:prstGeom prst="rect">
            <a:avLst/>
          </a:prstGeom>
          <a:solidFill>
            <a:sysClr val="window" lastClr="FFFFFF"/>
          </a:solidFill>
          <a:ln w="25400" cap="flat" cmpd="sng" algn="ctr">
            <a:solidFill>
              <a:srgbClr val="C0504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Art. 106 TUIR</a:t>
            </a:r>
          </a:p>
        </p:txBody>
      </p:sp>
      <p:sp>
        <p:nvSpPr>
          <p:cNvPr id="12" name="Rettangolo 11"/>
          <p:cNvSpPr/>
          <p:nvPr/>
        </p:nvSpPr>
        <p:spPr bwMode="auto">
          <a:xfrm>
            <a:off x="6372200" y="3933056"/>
            <a:ext cx="1944216" cy="648072"/>
          </a:xfrm>
          <a:prstGeom prst="rect">
            <a:avLst/>
          </a:prstGeom>
          <a:solidFill>
            <a:srgbClr val="FFFF00"/>
          </a:solidFill>
          <a:ln w="25400" cap="flat" cmpd="sng" algn="ctr">
            <a:solidFill>
              <a:srgbClr val="C0504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Art. 101, c. 5 TUIR</a:t>
            </a:r>
          </a:p>
        </p:txBody>
      </p:sp>
      <p:sp>
        <p:nvSpPr>
          <p:cNvPr id="13" name="Rettangolo 12"/>
          <p:cNvSpPr/>
          <p:nvPr/>
        </p:nvSpPr>
        <p:spPr bwMode="auto">
          <a:xfrm>
            <a:off x="2987824" y="1844824"/>
            <a:ext cx="3096344" cy="720080"/>
          </a:xfrm>
          <a:prstGeom prst="rect">
            <a:avLst/>
          </a:prstGeom>
          <a:solidFill>
            <a:srgbClr val="4F81BD">
              <a:lumMod val="20000"/>
              <a:lumOff val="80000"/>
            </a:srgbClr>
          </a:solidFill>
          <a:ln w="25400" cap="flat" cmpd="sng" algn="ctr">
            <a:solidFill>
              <a:srgbClr val="4F81B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Disciplina</a:t>
            </a:r>
            <a:r>
              <a:rPr kumimoji="0" lang="it-IT" i="0" u="none" strike="noStrike" kern="0" cap="none" spc="0" normalizeH="0" noProof="0" dirty="0" smtClean="0">
                <a:ln>
                  <a:noFill/>
                </a:ln>
                <a:solidFill>
                  <a:sysClr val="windowText" lastClr="000000"/>
                </a:solidFill>
                <a:effectLst/>
                <a:uLnTx/>
                <a:uFillTx/>
                <a:latin typeface="+mj-lt"/>
                <a:ea typeface="+mn-ea"/>
                <a:cs typeface="+mn-cs"/>
              </a:rPr>
              <a:t> fiscale</a:t>
            </a:r>
            <a:endParaRPr kumimoji="0" lang="it-IT" i="0" u="none" strike="noStrike" kern="0" cap="none" spc="0" normalizeH="0" baseline="0" noProof="0" dirty="0" smtClean="0">
              <a:ln>
                <a:noFill/>
              </a:ln>
              <a:solidFill>
                <a:sysClr val="windowText" lastClr="000000"/>
              </a:solidFill>
              <a:effectLst/>
              <a:uLnTx/>
              <a:uFillTx/>
              <a:latin typeface="+mj-lt"/>
              <a:ea typeface="+mn-ea"/>
              <a:cs typeface="+mn-cs"/>
            </a:endParaRPr>
          </a:p>
        </p:txBody>
      </p:sp>
      <p:sp>
        <p:nvSpPr>
          <p:cNvPr id="14" name="Rettangolo 13"/>
          <p:cNvSpPr/>
          <p:nvPr/>
        </p:nvSpPr>
        <p:spPr bwMode="auto">
          <a:xfrm>
            <a:off x="2987824" y="2924944"/>
            <a:ext cx="3096344" cy="864096"/>
          </a:xfrm>
          <a:prstGeom prst="rect">
            <a:avLst/>
          </a:prstGeom>
          <a:solidFill>
            <a:sysClr val="window" lastClr="FFFFFF"/>
          </a:solidFill>
          <a:ln w="25400" cap="flat" cmpd="sng" algn="ctr">
            <a:solidFill>
              <a:srgbClr val="9BBB59"/>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R="0" lvl="0" algn="ctr" defTabSz="914400" eaLnBrk="1" fontAlgn="auto" latinLnBrk="0" hangingPunct="1">
              <a:lnSpc>
                <a:spcPct val="100000"/>
              </a:lnSpc>
              <a:spcBef>
                <a:spcPts val="0"/>
              </a:spcBef>
              <a:spcAft>
                <a:spcPts val="0"/>
              </a:spcAft>
              <a:buClrTx/>
              <a:buSzTx/>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1. Base di calcolo della svalutazione deducibile</a:t>
            </a:r>
          </a:p>
        </p:txBody>
      </p:sp>
      <p:sp>
        <p:nvSpPr>
          <p:cNvPr id="15" name="Rettangolo 14"/>
          <p:cNvSpPr/>
          <p:nvPr/>
        </p:nvSpPr>
        <p:spPr bwMode="auto">
          <a:xfrm>
            <a:off x="2987824" y="3933056"/>
            <a:ext cx="3096344" cy="648072"/>
          </a:xfrm>
          <a:prstGeom prst="rect">
            <a:avLst/>
          </a:prstGeom>
          <a:solidFill>
            <a:sysClr val="window" lastClr="FFFFFF"/>
          </a:solidFill>
          <a:ln w="25400" cap="flat" cmpd="sng" algn="ctr">
            <a:solidFill>
              <a:srgbClr val="9BBB59"/>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R="0" lvl="0" algn="ctr" defTabSz="914400" eaLnBrk="1" fontAlgn="auto" latinLnBrk="0" hangingPunct="1">
              <a:lnSpc>
                <a:spcPct val="100000"/>
              </a:lnSpc>
              <a:spcBef>
                <a:spcPts val="0"/>
              </a:spcBef>
              <a:spcAft>
                <a:spcPts val="0"/>
              </a:spcAft>
              <a:buClrTx/>
              <a:buSzTx/>
              <a:tabLst/>
              <a:defRPr/>
            </a:pPr>
            <a:r>
              <a:rPr kumimoji="0" lang="it-IT" i="0" u="none" strike="noStrike" kern="0" cap="none" spc="0" normalizeH="0" baseline="0" noProof="0" dirty="0" smtClean="0">
                <a:ln>
                  <a:noFill/>
                </a:ln>
                <a:solidFill>
                  <a:sysClr val="windowText" lastClr="000000"/>
                </a:solidFill>
                <a:effectLst/>
                <a:uLnTx/>
                <a:uFillTx/>
                <a:latin typeface="+mj-lt"/>
                <a:ea typeface="+mn-ea"/>
                <a:cs typeface="+mn-cs"/>
              </a:rPr>
              <a:t>2. Deducibilità</a:t>
            </a:r>
            <a:r>
              <a:rPr kumimoji="0" lang="it-IT" i="0" u="none" strike="noStrike" kern="0" cap="none" spc="0" normalizeH="0" noProof="0" dirty="0" smtClean="0">
                <a:ln>
                  <a:noFill/>
                </a:ln>
                <a:solidFill>
                  <a:sysClr val="windowText" lastClr="000000"/>
                </a:solidFill>
                <a:effectLst/>
                <a:uLnTx/>
                <a:uFillTx/>
                <a:latin typeface="+mj-lt"/>
                <a:ea typeface="+mn-ea"/>
                <a:cs typeface="+mn-cs"/>
              </a:rPr>
              <a:t> delle perdite</a:t>
            </a:r>
            <a:endParaRPr kumimoji="0" lang="it-IT" i="0" u="none" strike="noStrike" kern="0" cap="none" spc="0" normalizeH="0" baseline="0" noProof="0" dirty="0" smtClean="0">
              <a:ln>
                <a:noFill/>
              </a:ln>
              <a:solidFill>
                <a:sysClr val="windowText" lastClr="000000"/>
              </a:solidFill>
              <a:effectLst/>
              <a:uLnTx/>
              <a:uFillTx/>
              <a:latin typeface="+mj-lt"/>
              <a:ea typeface="+mn-ea"/>
              <a:cs typeface="+mn-cs"/>
            </a:endParaRPr>
          </a:p>
        </p:txBody>
      </p:sp>
      <p:cxnSp>
        <p:nvCxnSpPr>
          <p:cNvPr id="17" name="Connettore 4 16"/>
          <p:cNvCxnSpPr>
            <a:stCxn id="9" idx="3"/>
            <a:endCxn id="14" idx="1"/>
          </p:cNvCxnSpPr>
          <p:nvPr/>
        </p:nvCxnSpPr>
        <p:spPr>
          <a:xfrm flipV="1">
            <a:off x="2627784" y="3356992"/>
            <a:ext cx="360040" cy="432048"/>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nettore 4 18"/>
          <p:cNvCxnSpPr>
            <a:stCxn id="9" idx="3"/>
            <a:endCxn id="15" idx="1"/>
          </p:cNvCxnSpPr>
          <p:nvPr/>
        </p:nvCxnSpPr>
        <p:spPr>
          <a:xfrm>
            <a:off x="2627784" y="3789040"/>
            <a:ext cx="360040" cy="468052"/>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CasellaDiTesto 15"/>
          <p:cNvSpPr txBox="1"/>
          <p:nvPr/>
        </p:nvSpPr>
        <p:spPr bwMode="auto">
          <a:xfrm>
            <a:off x="5958429" y="5374957"/>
            <a:ext cx="271802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algn="ctr" eaLnBrk="1" hangingPunct="1">
              <a:spcBef>
                <a:spcPct val="50000"/>
              </a:spcBef>
            </a:pPr>
            <a:r>
              <a:rPr lang="it-IT" sz="1800" dirty="0" smtClean="0">
                <a:solidFill>
                  <a:srgbClr val="262626"/>
                </a:solidFill>
              </a:rPr>
              <a:t>Modificato dalla </a:t>
            </a:r>
            <a:br>
              <a:rPr lang="it-IT" sz="1800" dirty="0" smtClean="0">
                <a:solidFill>
                  <a:srgbClr val="262626"/>
                </a:solidFill>
              </a:rPr>
            </a:br>
            <a:r>
              <a:rPr lang="it-IT" sz="1800" dirty="0" smtClean="0">
                <a:solidFill>
                  <a:srgbClr val="262626"/>
                </a:solidFill>
              </a:rPr>
              <a:t>legge di stabilità 2014</a:t>
            </a:r>
            <a:endParaRPr lang="it-IT" sz="1800" dirty="0">
              <a:solidFill>
                <a:srgbClr val="262626"/>
              </a:solidFill>
            </a:endParaRPr>
          </a:p>
        </p:txBody>
      </p:sp>
      <p:sp>
        <p:nvSpPr>
          <p:cNvPr id="1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VALUTAZIONE CIVILISTICA E FISCALE DEI CREDITI</a:t>
            </a:r>
            <a:endParaRPr lang="en-GB" sz="2000" dirty="0">
              <a:solidFill>
                <a:srgbClr val="7F7F7F"/>
              </a:solidFill>
              <a:latin typeface="Rotis Semi Sans Std 65 Bold" charset="0"/>
            </a:endParaRPr>
          </a:p>
        </p:txBody>
      </p:sp>
      <p:sp>
        <p:nvSpPr>
          <p:cNvPr id="2" name="Freccia in giù 1"/>
          <p:cNvSpPr/>
          <p:nvPr/>
        </p:nvSpPr>
        <p:spPr>
          <a:xfrm>
            <a:off x="7020272" y="4725144"/>
            <a:ext cx="720080" cy="28803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title"/>
          </p:nvPr>
        </p:nvSpPr>
        <p:spPr/>
        <p:txBody>
          <a:bodyPr/>
          <a:lstStyle/>
          <a:p>
            <a:pPr eaLnBrk="1" hangingPunct="1"/>
            <a:r>
              <a:rPr lang="it-IT" dirty="0" smtClean="0"/>
              <a:t>Immobilizzazioni immateriali – OIC 24</a:t>
            </a:r>
          </a:p>
        </p:txBody>
      </p:sp>
      <p:graphicFrame>
        <p:nvGraphicFramePr>
          <p:cNvPr id="9" name="Segnaposto contenuto 8"/>
          <p:cNvGraphicFramePr>
            <a:graphicFrameLocks noGrp="1"/>
          </p:cNvGraphicFramePr>
          <p:nvPr>
            <p:ph idx="1"/>
          </p:nvPr>
        </p:nvGraphicFramePr>
        <p:xfrm>
          <a:off x="810473" y="2322180"/>
          <a:ext cx="6976274" cy="1380688"/>
        </p:xfrm>
        <a:graphic>
          <a:graphicData uri="http://schemas.openxmlformats.org/drawingml/2006/table">
            <a:tbl>
              <a:tblPr firstRow="1">
                <a:tableStyleId>{D27102A9-8310-4765-A935-A1911B00CA55}</a:tableStyleId>
              </a:tblPr>
              <a:tblGrid>
                <a:gridCol w="1761925"/>
                <a:gridCol w="1107157"/>
                <a:gridCol w="1369064"/>
                <a:gridCol w="1369064"/>
                <a:gridCol w="1369064"/>
              </a:tblGrid>
              <a:tr h="370458">
                <a:tc>
                  <a:txBody>
                    <a:bodyPr/>
                    <a:lstStyle/>
                    <a:p>
                      <a:pPr algn="ctr"/>
                      <a:r>
                        <a:rPr lang="it-IT" sz="1700" b="0" dirty="0" smtClean="0"/>
                        <a:t>Anno</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3</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4</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5</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1" dirty="0" smtClean="0"/>
                        <a:t>∑</a:t>
                      </a:r>
                      <a:endParaRPr lang="it-IT" sz="1700" b="1"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458">
                <a:tc>
                  <a:txBody>
                    <a:bodyPr/>
                    <a:lstStyle/>
                    <a:p>
                      <a:r>
                        <a:rPr lang="it-IT" sz="1700" b="0" i="0" dirty="0" smtClean="0"/>
                        <a:t>Attesi</a:t>
                      </a:r>
                      <a:endParaRPr lang="it-IT" sz="1700" b="0" i="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3.000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4.000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3.500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1" i="0" u="none" strike="noStrike" dirty="0" smtClean="0">
                          <a:solidFill>
                            <a:srgbClr val="000000"/>
                          </a:solidFill>
                          <a:latin typeface="Tahoma"/>
                        </a:rPr>
                        <a:t>10.500</a:t>
                      </a:r>
                      <a:endParaRPr lang="it-IT" sz="1700" b="1"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9772">
                <a:tc>
                  <a:txBody>
                    <a:bodyPr/>
                    <a:lstStyle/>
                    <a:p>
                      <a:r>
                        <a:rPr lang="it-IT" sz="1700" b="0" dirty="0" smtClean="0"/>
                        <a:t>Previsti al 31.12.Anno 2</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a:solidFill>
                            <a:srgbClr val="000000"/>
                          </a:solidFill>
                          <a:latin typeface="Tahoma"/>
                        </a:rPr>
                        <a:t>1.500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smtClean="0">
                          <a:solidFill>
                            <a:srgbClr val="000000"/>
                          </a:solidFill>
                          <a:latin typeface="Tahoma"/>
                        </a:rPr>
                        <a:t>1.000</a:t>
                      </a:r>
                      <a:endParaRPr lang="it-IT" sz="1700" b="0"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smtClean="0">
                          <a:solidFill>
                            <a:srgbClr val="000000"/>
                          </a:solidFill>
                          <a:latin typeface="Tahoma"/>
                        </a:rPr>
                        <a:t>1.000</a:t>
                      </a:r>
                      <a:endParaRPr lang="it-IT" sz="1700" b="0"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1" i="0" u="none" strike="noStrike" dirty="0" smtClean="0">
                          <a:solidFill>
                            <a:srgbClr val="000000"/>
                          </a:solidFill>
                          <a:latin typeface="Tahoma"/>
                        </a:rPr>
                        <a:t>3.500</a:t>
                      </a:r>
                      <a:endParaRPr lang="it-IT" sz="1700" b="1"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bl>
          </a:graphicData>
        </a:graphic>
      </p:graphicFrame>
      <p:sp>
        <p:nvSpPr>
          <p:cNvPr id="45085" name="CasellaDiTesto 9"/>
          <p:cNvSpPr txBox="1">
            <a:spLocks noChangeArrowheads="1"/>
          </p:cNvSpPr>
          <p:nvPr/>
        </p:nvSpPr>
        <p:spPr bwMode="auto">
          <a:xfrm>
            <a:off x="713527" y="1572520"/>
            <a:ext cx="793022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Tahoma" charset="0"/>
                <a:cs typeface="Tahoma" charset="0"/>
              </a:rPr>
              <a:t>Esempio – hp A</a:t>
            </a:r>
          </a:p>
        </p:txBody>
      </p:sp>
      <p:sp>
        <p:nvSpPr>
          <p:cNvPr id="45086" name="CasellaDiTesto 4"/>
          <p:cNvSpPr txBox="1">
            <a:spLocks noChangeArrowheads="1"/>
          </p:cNvSpPr>
          <p:nvPr/>
        </p:nvSpPr>
        <p:spPr bwMode="auto">
          <a:xfrm>
            <a:off x="568107" y="1928418"/>
            <a:ext cx="733886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Tahoma" charset="0"/>
                <a:cs typeface="Tahoma" charset="0"/>
              </a:rPr>
              <a:t>Risultati al lordo della quota di ammortamento di 2.000</a:t>
            </a:r>
          </a:p>
        </p:txBody>
      </p:sp>
      <p:sp>
        <p:nvSpPr>
          <p:cNvPr id="45087" name="CasellaDiTesto 6"/>
          <p:cNvSpPr txBox="1">
            <a:spLocks noChangeArrowheads="1"/>
          </p:cNvSpPr>
          <p:nvPr/>
        </p:nvSpPr>
        <p:spPr bwMode="auto">
          <a:xfrm>
            <a:off x="571986" y="5929129"/>
            <a:ext cx="7858488" cy="369332"/>
          </a:xfrm>
          <a:prstGeom prst="rect">
            <a:avLst/>
          </a:prstGeom>
          <a:solidFill>
            <a:schemeClr val="bg1"/>
          </a:solidFill>
          <a:ln w="9525">
            <a:solidFill>
              <a:schemeClr val="tx1"/>
            </a:solidFill>
            <a:miter lim="800000"/>
            <a:headEnd/>
            <a:tailEnd/>
          </a:ln>
        </p:spPr>
        <p:txBody>
          <a:bodyPr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1800">
                <a:solidFill>
                  <a:schemeClr val="tx1"/>
                </a:solidFill>
                <a:latin typeface="Tahoma" charset="0"/>
                <a:cs typeface="Tahoma" charset="0"/>
              </a:rPr>
              <a:t>Ammortamento a partire dall’anno 3: 3.500 /3 anni = 1.166</a:t>
            </a:r>
          </a:p>
        </p:txBody>
      </p:sp>
      <p:graphicFrame>
        <p:nvGraphicFramePr>
          <p:cNvPr id="8" name="Tabella 7"/>
          <p:cNvGraphicFramePr>
            <a:graphicFrameLocks noGrp="1"/>
          </p:cNvGraphicFramePr>
          <p:nvPr/>
        </p:nvGraphicFramePr>
        <p:xfrm>
          <a:off x="571986" y="3930037"/>
          <a:ext cx="3714993" cy="1913050"/>
        </p:xfrm>
        <a:graphic>
          <a:graphicData uri="http://schemas.openxmlformats.org/drawingml/2006/table">
            <a:tbl>
              <a:tblPr firstRow="1" bandRow="1">
                <a:tableStyleId>{5C22544A-7EE6-4342-B048-85BDC9FD1C3A}</a:tableStyleId>
              </a:tblPr>
              <a:tblGrid>
                <a:gridCol w="2143265"/>
                <a:gridCol w="785864"/>
                <a:gridCol w="785864"/>
              </a:tblGrid>
              <a:tr h="285158">
                <a:tc gridSpan="3">
                  <a:txBody>
                    <a:bodyPr/>
                    <a:lstStyle/>
                    <a:p>
                      <a:r>
                        <a:rPr lang="it-IT" sz="1300" dirty="0" smtClean="0">
                          <a:solidFill>
                            <a:schemeClr val="tx1"/>
                          </a:solidFill>
                        </a:rPr>
                        <a:t>STATO</a:t>
                      </a:r>
                      <a:r>
                        <a:rPr lang="it-IT" sz="1300" baseline="0" dirty="0" smtClean="0">
                          <a:solidFill>
                            <a:schemeClr val="tx1"/>
                          </a:solidFill>
                        </a:rPr>
                        <a:t> PATRIMONIALE AL 31.12.ANNO 2</a:t>
                      </a:r>
                      <a:endParaRPr lang="it-IT" sz="13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hMerge="1">
                  <a:txBody>
                    <a:bodyPr/>
                    <a:lstStyle/>
                    <a:p>
                      <a:endParaRPr lang="it-IT"/>
                    </a:p>
                  </a:txBody>
                  <a:tcPr/>
                </a:tc>
                <a:tc hMerge="1">
                  <a:txBody>
                    <a:bodyPr/>
                    <a:lstStyle/>
                    <a:p>
                      <a:endParaRPr lang="it-IT" sz="14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527472">
                <a:tc>
                  <a:txBody>
                    <a:bodyPr/>
                    <a:lstStyle/>
                    <a:p>
                      <a:r>
                        <a:rPr lang="it-IT" sz="1400" dirty="0" smtClean="0">
                          <a:solidFill>
                            <a:schemeClr val="tx1"/>
                          </a:solidFill>
                        </a:rPr>
                        <a:t>B.I.1</a:t>
                      </a:r>
                      <a:r>
                        <a:rPr lang="it-IT" sz="1400" baseline="0" dirty="0" smtClean="0">
                          <a:solidFill>
                            <a:schemeClr val="tx1"/>
                          </a:solidFill>
                        </a:rPr>
                        <a:t> Costi di impianto e ampliamento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3.500</a:t>
                      </a:r>
                      <a:endParaRPr lang="it-IT" sz="1400" dirty="0">
                        <a:solidFill>
                          <a:schemeClr val="tx1"/>
                        </a:solidFill>
                      </a:endParaRPr>
                    </a:p>
                  </a:txBody>
                  <a:tcPr marL="91445" marR="91445" marT="45653" marB="45653">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Costo storico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10.000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it-IT" sz="170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Fondo ammortamento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(4.000)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it-IT" sz="170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Fondo svalutazione</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(2.500)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it-IT" sz="1700" dirty="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10" name="Tabella 9"/>
          <p:cNvGraphicFramePr>
            <a:graphicFrameLocks noGrp="1"/>
          </p:cNvGraphicFramePr>
          <p:nvPr/>
        </p:nvGraphicFramePr>
        <p:xfrm>
          <a:off x="4500260" y="3930036"/>
          <a:ext cx="3714993" cy="1126011"/>
        </p:xfrm>
        <a:graphic>
          <a:graphicData uri="http://schemas.openxmlformats.org/drawingml/2006/table">
            <a:tbl>
              <a:tblPr firstRow="1" bandRow="1">
                <a:tableStyleId>{5C22544A-7EE6-4342-B048-85BDC9FD1C3A}</a:tableStyleId>
              </a:tblPr>
              <a:tblGrid>
                <a:gridCol w="2143265"/>
                <a:gridCol w="785864"/>
                <a:gridCol w="785864"/>
              </a:tblGrid>
              <a:tr h="285066">
                <a:tc gridSpan="3">
                  <a:txBody>
                    <a:bodyPr/>
                    <a:lstStyle/>
                    <a:p>
                      <a:r>
                        <a:rPr lang="it-IT" sz="1300" dirty="0" smtClean="0">
                          <a:solidFill>
                            <a:schemeClr val="tx1"/>
                          </a:solidFill>
                        </a:rPr>
                        <a:t>CONTO ECONOMICO A</a:t>
                      </a:r>
                      <a:r>
                        <a:rPr lang="it-IT" sz="1300" baseline="0" dirty="0" smtClean="0">
                          <a:solidFill>
                            <a:schemeClr val="tx1"/>
                          </a:solidFill>
                        </a:rPr>
                        <a:t>NNO 2</a:t>
                      </a:r>
                      <a:endParaRPr lang="it-IT" sz="13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hMerge="1">
                  <a:txBody>
                    <a:bodyPr/>
                    <a:lstStyle/>
                    <a:p>
                      <a:endParaRPr lang="it-IT"/>
                    </a:p>
                  </a:txBody>
                  <a:tcPr/>
                </a:tc>
                <a:tc hMerge="1">
                  <a:txBody>
                    <a:bodyPr/>
                    <a:lstStyle/>
                    <a:p>
                      <a:endParaRPr lang="it-IT" sz="14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527380">
                <a:tc>
                  <a:txBody>
                    <a:bodyPr/>
                    <a:lstStyle/>
                    <a:p>
                      <a:r>
                        <a:rPr lang="it-IT" sz="1400" dirty="0" smtClean="0">
                          <a:solidFill>
                            <a:schemeClr val="tx1"/>
                          </a:solidFill>
                        </a:rPr>
                        <a:t>B.10.a</a:t>
                      </a:r>
                      <a:r>
                        <a:rPr lang="it-IT" sz="1400" baseline="0" dirty="0" smtClean="0">
                          <a:solidFill>
                            <a:schemeClr val="tx1"/>
                          </a:solidFill>
                        </a:rPr>
                        <a:t> Ammortamento </a:t>
                      </a:r>
                      <a:r>
                        <a:rPr lang="it-IT" sz="1400" baseline="0" dirty="0" err="1" smtClean="0">
                          <a:solidFill>
                            <a:schemeClr val="tx1"/>
                          </a:solidFill>
                        </a:rPr>
                        <a:t>imm</a:t>
                      </a:r>
                      <a:r>
                        <a:rPr lang="it-IT" sz="1400" baseline="0" dirty="0" smtClean="0">
                          <a:solidFill>
                            <a:schemeClr val="tx1"/>
                          </a:solidFill>
                        </a:rPr>
                        <a:t>. immateriali</a:t>
                      </a:r>
                      <a:endParaRPr lang="it-IT" sz="14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07" marB="45607">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(2.000)</a:t>
                      </a:r>
                      <a:endParaRPr lang="it-IT" sz="1400" dirty="0">
                        <a:solidFill>
                          <a:schemeClr val="tx1"/>
                        </a:solidFill>
                      </a:endParaRPr>
                    </a:p>
                  </a:txBody>
                  <a:tcPr marL="91445" marR="91445" marT="45607" marB="45607">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309297">
                <a:tc>
                  <a:txBody>
                    <a:bodyPr/>
                    <a:lstStyle/>
                    <a:p>
                      <a:r>
                        <a:rPr lang="it-IT" sz="1400" dirty="0" smtClean="0">
                          <a:solidFill>
                            <a:schemeClr val="tx1"/>
                          </a:solidFill>
                        </a:rPr>
                        <a:t>B.10.c Altre svalutazioni</a:t>
                      </a:r>
                      <a:endParaRPr lang="it-IT" sz="14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07" marB="45607">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it-IT" sz="1400" kern="1200" dirty="0" smtClean="0">
                          <a:solidFill>
                            <a:schemeClr val="tx1"/>
                          </a:solidFill>
                          <a:latin typeface="+mn-lt"/>
                          <a:ea typeface="+mn-ea"/>
                          <a:cs typeface="+mn-cs"/>
                        </a:rPr>
                        <a:t>(2.500)</a:t>
                      </a:r>
                    </a:p>
                  </a:txBody>
                  <a:tcPr marL="91445" marR="91445" marT="45607" marB="45607">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11"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51114698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title"/>
          </p:nvPr>
        </p:nvSpPr>
        <p:spPr/>
        <p:txBody>
          <a:bodyPr/>
          <a:lstStyle/>
          <a:p>
            <a:pPr eaLnBrk="1" hangingPunct="1"/>
            <a:r>
              <a:rPr lang="it-IT" dirty="0" smtClean="0"/>
              <a:t>Immobilizzazioni immateriali – OIC 24</a:t>
            </a:r>
          </a:p>
        </p:txBody>
      </p:sp>
      <p:graphicFrame>
        <p:nvGraphicFramePr>
          <p:cNvPr id="9" name="Segnaposto contenuto 8"/>
          <p:cNvGraphicFramePr>
            <a:graphicFrameLocks noGrp="1"/>
          </p:cNvGraphicFramePr>
          <p:nvPr>
            <p:ph idx="1"/>
          </p:nvPr>
        </p:nvGraphicFramePr>
        <p:xfrm>
          <a:off x="810473" y="2322180"/>
          <a:ext cx="6976274" cy="1380688"/>
        </p:xfrm>
        <a:graphic>
          <a:graphicData uri="http://schemas.openxmlformats.org/drawingml/2006/table">
            <a:tbl>
              <a:tblPr firstRow="1">
                <a:tableStyleId>{D27102A9-8310-4765-A935-A1911B00CA55}</a:tableStyleId>
              </a:tblPr>
              <a:tblGrid>
                <a:gridCol w="1761925"/>
                <a:gridCol w="1107157"/>
                <a:gridCol w="1369064"/>
                <a:gridCol w="1369064"/>
                <a:gridCol w="1369064"/>
              </a:tblGrid>
              <a:tr h="370458">
                <a:tc>
                  <a:txBody>
                    <a:bodyPr/>
                    <a:lstStyle/>
                    <a:p>
                      <a:pPr algn="ctr"/>
                      <a:r>
                        <a:rPr lang="it-IT" sz="1700" b="0" dirty="0" smtClean="0"/>
                        <a:t>Anno</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3</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4</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0" dirty="0" smtClean="0"/>
                        <a:t>5</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700" b="1" dirty="0" smtClean="0"/>
                        <a:t>∑</a:t>
                      </a:r>
                      <a:endParaRPr lang="it-IT" sz="1700" b="1"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458">
                <a:tc>
                  <a:txBody>
                    <a:bodyPr/>
                    <a:lstStyle/>
                    <a:p>
                      <a:r>
                        <a:rPr lang="it-IT" sz="1700" b="0" i="0" dirty="0" smtClean="0"/>
                        <a:t>Attesi</a:t>
                      </a:r>
                      <a:endParaRPr lang="it-IT" sz="1700" b="0" i="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3.000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4.000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a:solidFill>
                            <a:srgbClr val="000000"/>
                          </a:solidFill>
                          <a:latin typeface="Tahoma"/>
                        </a:rPr>
                        <a:t>3.500</a:t>
                      </a: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1" i="0" u="none" strike="noStrike" dirty="0" smtClean="0">
                          <a:solidFill>
                            <a:srgbClr val="000000"/>
                          </a:solidFill>
                          <a:latin typeface="Tahoma"/>
                        </a:rPr>
                        <a:t>10.500</a:t>
                      </a:r>
                      <a:endParaRPr lang="it-IT" sz="1700" b="1"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9772">
                <a:tc>
                  <a:txBody>
                    <a:bodyPr/>
                    <a:lstStyle/>
                    <a:p>
                      <a:r>
                        <a:rPr lang="it-IT" sz="1700" b="0" dirty="0" smtClean="0"/>
                        <a:t>Previsti al 31.12.Anno 2</a:t>
                      </a:r>
                      <a:endParaRPr lang="it-IT" sz="1700" b="0" dirty="0"/>
                    </a:p>
                  </a:txBody>
                  <a:tcPr marL="91430" marR="91430" marT="45674" marB="4567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smtClean="0">
                          <a:solidFill>
                            <a:srgbClr val="000000"/>
                          </a:solidFill>
                          <a:latin typeface="Tahoma"/>
                        </a:rPr>
                        <a:t>-500</a:t>
                      </a:r>
                      <a:endParaRPr lang="it-IT" sz="1700" b="0"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smtClean="0">
                          <a:solidFill>
                            <a:srgbClr val="000000"/>
                          </a:solidFill>
                          <a:latin typeface="Tahoma"/>
                        </a:rPr>
                        <a:t>-1.000</a:t>
                      </a:r>
                      <a:endParaRPr lang="it-IT" sz="1700" b="0"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0" i="0" u="none" strike="noStrike" dirty="0" smtClean="0">
                          <a:solidFill>
                            <a:srgbClr val="000000"/>
                          </a:solidFill>
                          <a:latin typeface="Tahoma"/>
                        </a:rPr>
                        <a:t>500</a:t>
                      </a:r>
                      <a:endParaRPr lang="it-IT" sz="1700" b="0"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it-IT" sz="1700" b="1" i="0" u="none" strike="noStrike" dirty="0" smtClean="0">
                          <a:solidFill>
                            <a:srgbClr val="000000"/>
                          </a:solidFill>
                          <a:latin typeface="Tahoma"/>
                        </a:rPr>
                        <a:t>-1.000</a:t>
                      </a:r>
                      <a:endParaRPr lang="it-IT" sz="1700" b="1" i="0" u="none" strike="noStrike" dirty="0">
                        <a:solidFill>
                          <a:srgbClr val="000000"/>
                        </a:solidFill>
                        <a:latin typeface="Tahoma"/>
                      </a:endParaRPr>
                    </a:p>
                  </a:txBody>
                  <a:tcPr marL="7619" marR="91430" marT="7611"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bl>
          </a:graphicData>
        </a:graphic>
      </p:graphicFrame>
      <p:sp>
        <p:nvSpPr>
          <p:cNvPr id="46109" name="CasellaDiTesto 9"/>
          <p:cNvSpPr txBox="1">
            <a:spLocks noChangeArrowheads="1"/>
          </p:cNvSpPr>
          <p:nvPr/>
        </p:nvSpPr>
        <p:spPr bwMode="auto">
          <a:xfrm>
            <a:off x="713527" y="1572520"/>
            <a:ext cx="793022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Tahoma" charset="0"/>
                <a:cs typeface="Tahoma" charset="0"/>
              </a:rPr>
              <a:t>Esempio – hp B</a:t>
            </a:r>
          </a:p>
        </p:txBody>
      </p:sp>
      <p:sp>
        <p:nvSpPr>
          <p:cNvPr id="46110" name="CasellaDiTesto 4"/>
          <p:cNvSpPr txBox="1">
            <a:spLocks noChangeArrowheads="1"/>
          </p:cNvSpPr>
          <p:nvPr/>
        </p:nvSpPr>
        <p:spPr bwMode="auto">
          <a:xfrm>
            <a:off x="568107" y="1928418"/>
            <a:ext cx="733886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9" tIns="45720" rIns="91439" bIns="45720">
            <a:spAutoFit/>
          </a:bodyPr>
          <a:lstStyle>
            <a:lvl1pPr eaLnBrk="0" hangingPunct="0">
              <a:defRPr sz="1600" b="1">
                <a:solidFill>
                  <a:srgbClr val="00486A"/>
                </a:solidFill>
                <a:latin typeface="Futura Bk BT" pitchFamily="34" charset="0"/>
              </a:defRPr>
            </a:lvl1pPr>
            <a:lvl2pPr marL="742950" indent="-285750" eaLnBrk="0" hangingPunct="0">
              <a:defRPr sz="1600" b="1">
                <a:solidFill>
                  <a:srgbClr val="00486A"/>
                </a:solidFill>
                <a:latin typeface="Futura Bk BT" pitchFamily="34" charset="0"/>
              </a:defRPr>
            </a:lvl2pPr>
            <a:lvl3pPr marL="1143000" indent="-228600" eaLnBrk="0" hangingPunct="0">
              <a:defRPr sz="1600" b="1">
                <a:solidFill>
                  <a:srgbClr val="00486A"/>
                </a:solidFill>
                <a:latin typeface="Futura Bk BT" pitchFamily="34" charset="0"/>
              </a:defRPr>
            </a:lvl3pPr>
            <a:lvl4pPr marL="1600200" indent="-228600" eaLnBrk="0" hangingPunct="0">
              <a:defRPr sz="1600" b="1">
                <a:solidFill>
                  <a:srgbClr val="00486A"/>
                </a:solidFill>
                <a:latin typeface="Futura Bk BT" pitchFamily="34" charset="0"/>
              </a:defRPr>
            </a:lvl4pPr>
            <a:lvl5pPr marL="2057400" indent="-228600" eaLnBrk="0" hangingPunct="0">
              <a:defRPr sz="1600" b="1">
                <a:solidFill>
                  <a:srgbClr val="00486A"/>
                </a:solidFill>
                <a:latin typeface="Futura Bk BT" pitchFamily="34" charset="0"/>
              </a:defRPr>
            </a:lvl5pPr>
            <a:lvl6pPr marL="25146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6pPr>
            <a:lvl7pPr marL="29718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7pPr>
            <a:lvl8pPr marL="34290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8pPr>
            <a:lvl9pPr marL="3886200" indent="-228600" algn="ctr" eaLnBrk="0" fontAlgn="base" hangingPunct="0">
              <a:lnSpc>
                <a:spcPct val="130000"/>
              </a:lnSpc>
              <a:spcBef>
                <a:spcPct val="20000"/>
              </a:spcBef>
              <a:spcAft>
                <a:spcPct val="0"/>
              </a:spcAft>
              <a:buFont typeface="MT Extra" pitchFamily="18" charset="2"/>
              <a:defRPr sz="1600" b="1">
                <a:solidFill>
                  <a:srgbClr val="00486A"/>
                </a:solidFill>
                <a:latin typeface="Futura Bk BT" pitchFamily="34" charset="0"/>
              </a:defRPr>
            </a:lvl9pPr>
          </a:lstStyle>
          <a:p>
            <a:pPr eaLnBrk="1" hangingPunct="1"/>
            <a:r>
              <a:rPr lang="it-IT" sz="2000">
                <a:solidFill>
                  <a:schemeClr val="tx1"/>
                </a:solidFill>
                <a:latin typeface="Tahoma" charset="0"/>
                <a:cs typeface="Tahoma" charset="0"/>
              </a:rPr>
              <a:t>Risultati al lordo della quota di ammortamento di 2.000</a:t>
            </a:r>
          </a:p>
        </p:txBody>
      </p:sp>
      <p:graphicFrame>
        <p:nvGraphicFramePr>
          <p:cNvPr id="8" name="Tabella 7"/>
          <p:cNvGraphicFramePr>
            <a:graphicFrameLocks noGrp="1"/>
          </p:cNvGraphicFramePr>
          <p:nvPr/>
        </p:nvGraphicFramePr>
        <p:xfrm>
          <a:off x="571986" y="3930037"/>
          <a:ext cx="3714993" cy="1913050"/>
        </p:xfrm>
        <a:graphic>
          <a:graphicData uri="http://schemas.openxmlformats.org/drawingml/2006/table">
            <a:tbl>
              <a:tblPr firstRow="1" bandRow="1">
                <a:tableStyleId>{5C22544A-7EE6-4342-B048-85BDC9FD1C3A}</a:tableStyleId>
              </a:tblPr>
              <a:tblGrid>
                <a:gridCol w="2143265"/>
                <a:gridCol w="785864"/>
                <a:gridCol w="785864"/>
              </a:tblGrid>
              <a:tr h="285158">
                <a:tc gridSpan="3">
                  <a:txBody>
                    <a:bodyPr/>
                    <a:lstStyle/>
                    <a:p>
                      <a:r>
                        <a:rPr lang="it-IT" sz="1300" dirty="0" smtClean="0">
                          <a:solidFill>
                            <a:schemeClr val="tx1"/>
                          </a:solidFill>
                        </a:rPr>
                        <a:t>STATO</a:t>
                      </a:r>
                      <a:r>
                        <a:rPr lang="it-IT" sz="1300" baseline="0" dirty="0" smtClean="0">
                          <a:solidFill>
                            <a:schemeClr val="tx1"/>
                          </a:solidFill>
                        </a:rPr>
                        <a:t> PATRIMONIALE AL 31.12.ANNO 2</a:t>
                      </a:r>
                      <a:endParaRPr lang="it-IT" sz="13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hMerge="1">
                  <a:txBody>
                    <a:bodyPr/>
                    <a:lstStyle/>
                    <a:p>
                      <a:endParaRPr lang="it-IT"/>
                    </a:p>
                  </a:txBody>
                  <a:tcPr/>
                </a:tc>
                <a:tc hMerge="1">
                  <a:txBody>
                    <a:bodyPr/>
                    <a:lstStyle/>
                    <a:p>
                      <a:endParaRPr lang="it-IT" sz="14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527472">
                <a:tc>
                  <a:txBody>
                    <a:bodyPr/>
                    <a:lstStyle/>
                    <a:p>
                      <a:r>
                        <a:rPr lang="it-IT" sz="1400" dirty="0" smtClean="0">
                          <a:solidFill>
                            <a:schemeClr val="tx1"/>
                          </a:solidFill>
                        </a:rPr>
                        <a:t>B.I.1</a:t>
                      </a:r>
                      <a:r>
                        <a:rPr lang="it-IT" sz="1400" baseline="0" dirty="0" smtClean="0">
                          <a:solidFill>
                            <a:schemeClr val="tx1"/>
                          </a:solidFill>
                        </a:rPr>
                        <a:t> Costi di impianto e ampliamento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pPr algn="r"/>
                      <a:r>
                        <a:rPr lang="it-IT" sz="1400" dirty="0" err="1" smtClean="0">
                          <a:solidFill>
                            <a:schemeClr val="tx1"/>
                          </a:solidFill>
                        </a:rPr>
                        <a:t>--</a:t>
                      </a:r>
                      <a:endParaRPr lang="it-IT" sz="1400" dirty="0">
                        <a:solidFill>
                          <a:schemeClr val="tx1"/>
                        </a:solidFill>
                      </a:endParaRPr>
                    </a:p>
                  </a:txBody>
                  <a:tcPr marL="91445" marR="91445" marT="45653" marB="45653">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Costo storico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10.000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it-IT" sz="170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Fondo ammortamento</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(4.000)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it-IT" sz="170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r>
              <a:tr h="365384">
                <a:tc>
                  <a:txBody>
                    <a:bodyPr/>
                    <a:lstStyle/>
                    <a:p>
                      <a:r>
                        <a:rPr lang="it-IT" sz="1400" dirty="0" smtClean="0">
                          <a:solidFill>
                            <a:schemeClr val="tx1"/>
                          </a:solidFill>
                        </a:rPr>
                        <a:t>Fondo svalutazione</a:t>
                      </a:r>
                      <a:endParaRPr lang="it-IT" sz="1400" dirty="0">
                        <a:solidFill>
                          <a:schemeClr val="tx1"/>
                        </a:solidFill>
                      </a:endParaRPr>
                    </a:p>
                  </a:txBody>
                  <a:tcPr marL="91445" marR="91445" marT="45653" marB="45653">
                    <a:lnL w="12700" cap="flat" cmpd="sng" algn="ctr">
                      <a:solidFill>
                        <a:schemeClr val="tx1"/>
                      </a:solidFill>
                      <a:prstDash val="solid"/>
                      <a:round/>
                      <a:headEnd type="none" w="med" len="med"/>
                      <a:tailEnd type="none" w="med" len="med"/>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(6.000)</a:t>
                      </a:r>
                      <a:endParaRPr lang="it-IT" sz="1400" dirty="0">
                        <a:solidFill>
                          <a:schemeClr val="tx1"/>
                        </a:solidFill>
                      </a:endParaRPr>
                    </a:p>
                  </a:txBody>
                  <a:tcPr marL="91445" marR="91445" marT="45653" marB="45653">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it-IT" sz="1700" dirty="0"/>
                    </a:p>
                  </a:txBody>
                  <a:tcPr marL="91445" marR="91445" marT="45653" marB="45653">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10" name="Tabella 9"/>
          <p:cNvGraphicFramePr>
            <a:graphicFrameLocks noGrp="1"/>
          </p:cNvGraphicFramePr>
          <p:nvPr/>
        </p:nvGraphicFramePr>
        <p:xfrm>
          <a:off x="4500260" y="3930036"/>
          <a:ext cx="3714993" cy="1126011"/>
        </p:xfrm>
        <a:graphic>
          <a:graphicData uri="http://schemas.openxmlformats.org/drawingml/2006/table">
            <a:tbl>
              <a:tblPr firstRow="1" bandRow="1">
                <a:tableStyleId>{5C22544A-7EE6-4342-B048-85BDC9FD1C3A}</a:tableStyleId>
              </a:tblPr>
              <a:tblGrid>
                <a:gridCol w="2143265"/>
                <a:gridCol w="785864"/>
                <a:gridCol w="785864"/>
              </a:tblGrid>
              <a:tr h="285066">
                <a:tc gridSpan="3">
                  <a:txBody>
                    <a:bodyPr/>
                    <a:lstStyle/>
                    <a:p>
                      <a:r>
                        <a:rPr lang="it-IT" sz="1300" dirty="0" smtClean="0">
                          <a:solidFill>
                            <a:schemeClr val="tx1"/>
                          </a:solidFill>
                        </a:rPr>
                        <a:t>CONTO ECONOMICO A</a:t>
                      </a:r>
                      <a:r>
                        <a:rPr lang="it-IT" sz="1300" baseline="0" dirty="0" smtClean="0">
                          <a:solidFill>
                            <a:schemeClr val="tx1"/>
                          </a:solidFill>
                        </a:rPr>
                        <a:t>NNO 2</a:t>
                      </a:r>
                      <a:endParaRPr lang="it-IT" sz="13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hMerge="1">
                  <a:txBody>
                    <a:bodyPr/>
                    <a:lstStyle/>
                    <a:p>
                      <a:endParaRPr lang="it-IT"/>
                    </a:p>
                  </a:txBody>
                  <a:tcPr/>
                </a:tc>
                <a:tc hMerge="1">
                  <a:txBody>
                    <a:bodyPr/>
                    <a:lstStyle/>
                    <a:p>
                      <a:endParaRPr lang="it-IT" sz="1400" dirty="0">
                        <a:solidFill>
                          <a:schemeClr val="tx1"/>
                        </a:solidFill>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527380">
                <a:tc>
                  <a:txBody>
                    <a:bodyPr/>
                    <a:lstStyle/>
                    <a:p>
                      <a:r>
                        <a:rPr lang="it-IT" sz="1400" dirty="0" smtClean="0">
                          <a:solidFill>
                            <a:schemeClr val="tx1"/>
                          </a:solidFill>
                        </a:rPr>
                        <a:t>B.10.a</a:t>
                      </a:r>
                      <a:r>
                        <a:rPr lang="it-IT" sz="1400" baseline="0" dirty="0" smtClean="0">
                          <a:solidFill>
                            <a:schemeClr val="tx1"/>
                          </a:solidFill>
                        </a:rPr>
                        <a:t> Ammortamento </a:t>
                      </a:r>
                      <a:r>
                        <a:rPr lang="it-IT" sz="1400" baseline="0" dirty="0" err="1" smtClean="0">
                          <a:solidFill>
                            <a:schemeClr val="tx1"/>
                          </a:solidFill>
                        </a:rPr>
                        <a:t>imm</a:t>
                      </a:r>
                      <a:r>
                        <a:rPr lang="it-IT" sz="1400" baseline="0" dirty="0" smtClean="0">
                          <a:solidFill>
                            <a:schemeClr val="tx1"/>
                          </a:solidFill>
                        </a:rPr>
                        <a:t>. immateriali</a:t>
                      </a:r>
                      <a:endParaRPr lang="it-IT" sz="14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07" marB="45607">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it-IT" sz="1400" dirty="0" smtClean="0">
                          <a:solidFill>
                            <a:schemeClr val="tx1"/>
                          </a:solidFill>
                        </a:rPr>
                        <a:t>(2.000)</a:t>
                      </a:r>
                      <a:endParaRPr lang="it-IT" sz="1400" dirty="0">
                        <a:solidFill>
                          <a:schemeClr val="tx1"/>
                        </a:solidFill>
                      </a:endParaRPr>
                    </a:p>
                  </a:txBody>
                  <a:tcPr marL="91445" marR="91445" marT="45607" marB="45607">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r h="309297">
                <a:tc>
                  <a:txBody>
                    <a:bodyPr/>
                    <a:lstStyle/>
                    <a:p>
                      <a:r>
                        <a:rPr lang="it-IT" sz="1400" dirty="0" smtClean="0">
                          <a:solidFill>
                            <a:schemeClr val="tx1"/>
                          </a:solidFill>
                        </a:rPr>
                        <a:t>B.10.c Altre svalutazioni</a:t>
                      </a:r>
                      <a:endParaRPr lang="it-IT" sz="1400" dirty="0">
                        <a:solidFill>
                          <a:schemeClr val="tx1"/>
                        </a:solidFill>
                      </a:endParaRPr>
                    </a:p>
                  </a:txBody>
                  <a:tcPr marL="91445" marR="91445" marT="45607" marB="45607">
                    <a:lnL w="12700" cap="flat" cmpd="sng" algn="ctr">
                      <a:solidFill>
                        <a:schemeClr val="tx1"/>
                      </a:solidFill>
                      <a:prstDash val="solid"/>
                      <a:round/>
                      <a:headEnd type="none" w="med" len="med"/>
                      <a:tailEnd type="none" w="med" len="med"/>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it-IT" sz="1400" dirty="0">
                        <a:solidFill>
                          <a:schemeClr val="tx1"/>
                        </a:solidFill>
                      </a:endParaRPr>
                    </a:p>
                  </a:txBody>
                  <a:tcPr marL="91445" marR="91445" marT="45607" marB="45607">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it-IT" sz="1400" kern="1200" dirty="0" smtClean="0">
                          <a:solidFill>
                            <a:schemeClr val="tx1"/>
                          </a:solidFill>
                          <a:latin typeface="+mn-lt"/>
                          <a:ea typeface="+mn-ea"/>
                          <a:cs typeface="+mn-cs"/>
                        </a:rPr>
                        <a:t>(6.000)</a:t>
                      </a:r>
                    </a:p>
                  </a:txBody>
                  <a:tcPr marL="91445" marR="91445" marT="45607" marB="45607">
                    <a:lnL w="12700" cmpd="sng">
                      <a:noFill/>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11"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1202547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olo 1"/>
          <p:cNvSpPr>
            <a:spLocks noGrp="1"/>
          </p:cNvSpPr>
          <p:nvPr>
            <p:ph type="title"/>
          </p:nvPr>
        </p:nvSpPr>
        <p:spPr/>
        <p:txBody>
          <a:bodyPr/>
          <a:lstStyle/>
          <a:p>
            <a:r>
              <a:rPr lang="it-IT" sz="2800" dirty="0" smtClean="0"/>
              <a:t>Documento CDC su IAS 36 – </a:t>
            </a:r>
          </a:p>
        </p:txBody>
      </p:sp>
      <p:sp>
        <p:nvSpPr>
          <p:cNvPr id="48131" name="Segnaposto contenuto 2"/>
          <p:cNvSpPr>
            <a:spLocks noGrp="1"/>
          </p:cNvSpPr>
          <p:nvPr>
            <p:ph idx="1"/>
          </p:nvPr>
        </p:nvSpPr>
        <p:spPr/>
        <p:txBody>
          <a:bodyPr/>
          <a:lstStyle/>
          <a:p>
            <a:r>
              <a:rPr lang="it-IT" sz="2000"/>
              <a:t>VALORE D’USO (≠ dal “valore economico di un’azienda”):</a:t>
            </a:r>
          </a:p>
          <a:p>
            <a:pPr>
              <a:buFont typeface="Wingdings" pitchFamily="2" charset="2"/>
              <a:buChar char="ü"/>
            </a:pPr>
            <a:r>
              <a:rPr lang="it-IT" sz="2000"/>
              <a:t>Stima flussi di cassa futuri</a:t>
            </a:r>
          </a:p>
          <a:p>
            <a:pPr>
              <a:buFont typeface="Wingdings" pitchFamily="2" charset="2"/>
              <a:buChar char="ü"/>
            </a:pPr>
            <a:r>
              <a:rPr lang="it-IT" sz="2000"/>
              <a:t>Individuazione del tasso di attualizzazione</a:t>
            </a:r>
          </a:p>
          <a:p>
            <a:endParaRPr lang="it-IT" sz="2000"/>
          </a:p>
          <a:p>
            <a:endParaRPr lang="it-IT" sz="2000"/>
          </a:p>
          <a:p>
            <a:endParaRPr lang="it-IT" sz="2000"/>
          </a:p>
          <a:p>
            <a:endParaRPr lang="it-IT" sz="2000"/>
          </a:p>
          <a:p>
            <a:r>
              <a:rPr lang="it-IT" sz="2000"/>
              <a:t>Concetto di CGU (Cash Generating Unit) </a:t>
            </a:r>
            <a:r>
              <a:rPr lang="it-IT" sz="2000">
                <a:sym typeface="Wingdings" pitchFamily="2" charset="2"/>
              </a:rPr>
              <a:t> unità generatrice di flussi di cassa indipendenti dalle altre CGU</a:t>
            </a:r>
          </a:p>
          <a:p>
            <a:pPr>
              <a:buFontTx/>
              <a:buChar char="•"/>
            </a:pPr>
            <a:r>
              <a:rPr lang="it-IT" sz="2000">
                <a:sym typeface="Wingdings" pitchFamily="2" charset="2"/>
              </a:rPr>
              <a:t>Unità di riferimento per l’effettuazione dell’impairment test dell’avviamento</a:t>
            </a:r>
          </a:p>
          <a:p>
            <a:pPr>
              <a:buFontTx/>
              <a:buChar char="•"/>
            </a:pPr>
            <a:r>
              <a:rPr lang="it-IT" sz="2000">
                <a:sym typeface="Wingdings" pitchFamily="2" charset="2"/>
              </a:rPr>
              <a:t>Concetto necessario per la determinazione del valore d’uso in molti altri casi</a:t>
            </a:r>
            <a:endParaRPr lang="it-IT" sz="2000"/>
          </a:p>
        </p:txBody>
      </p:sp>
      <p:sp>
        <p:nvSpPr>
          <p:cNvPr id="4" name="CasellaDiTesto 3"/>
          <p:cNvSpPr txBox="1"/>
          <p:nvPr/>
        </p:nvSpPr>
        <p:spPr>
          <a:xfrm>
            <a:off x="558413" y="2905249"/>
            <a:ext cx="7533150" cy="707886"/>
          </a:xfrm>
          <a:prstGeom prst="rect">
            <a:avLst/>
          </a:prstGeom>
          <a:solidFill>
            <a:schemeClr val="bg2">
              <a:lumMod val="20000"/>
              <a:lumOff val="80000"/>
            </a:schemeClr>
          </a:solidFill>
          <a:ln>
            <a:solidFill>
              <a:schemeClr val="tx1"/>
            </a:solidFill>
          </a:ln>
        </p:spPr>
        <p:txBody>
          <a:bodyPr wrap="none" lIns="91439" tIns="45720" rIns="91439" bIns="45720">
            <a:spAutoFit/>
          </a:bodyPr>
          <a:lstStyle/>
          <a:p>
            <a:pPr>
              <a:defRPr/>
            </a:pPr>
            <a:r>
              <a:rPr lang="it-IT" sz="2000" dirty="0">
                <a:latin typeface="Tahoma" pitchFamily="34" charset="0"/>
                <a:cs typeface="Tahoma" pitchFamily="34" charset="0"/>
              </a:rPr>
              <a:t>È possibile determinare il valore d’uso di un singolo macchinario?</a:t>
            </a:r>
          </a:p>
          <a:p>
            <a:pPr>
              <a:defRPr/>
            </a:pPr>
            <a:r>
              <a:rPr lang="it-IT" sz="2000" dirty="0">
                <a:latin typeface="Tahoma" pitchFamily="34" charset="0"/>
                <a:cs typeface="Tahoma" pitchFamily="34" charset="0"/>
              </a:rPr>
              <a:t>Come si determinano i flussi di cassa generati dall’avviamento?</a:t>
            </a:r>
          </a:p>
        </p:txBody>
      </p:sp>
      <p:sp>
        <p:nvSpPr>
          <p:cNvPr id="5" name="Freccia in giù 4"/>
          <p:cNvSpPr/>
          <p:nvPr/>
        </p:nvSpPr>
        <p:spPr>
          <a:xfrm>
            <a:off x="3786734" y="3930037"/>
            <a:ext cx="500244" cy="35589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defRPr/>
            </a:pPr>
            <a:endParaRPr lang="it-IT"/>
          </a:p>
        </p:txBody>
      </p:sp>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02604184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olo 1"/>
          <p:cNvSpPr>
            <a:spLocks noGrp="1"/>
          </p:cNvSpPr>
          <p:nvPr>
            <p:ph type="title"/>
          </p:nvPr>
        </p:nvSpPr>
        <p:spPr>
          <a:xfrm>
            <a:off x="457200" y="629816"/>
            <a:ext cx="8229600" cy="1143000"/>
          </a:xfrm>
        </p:spPr>
        <p:txBody>
          <a:bodyPr/>
          <a:lstStyle/>
          <a:p>
            <a:r>
              <a:rPr lang="it-IT" sz="2800" dirty="0" smtClean="0"/>
              <a:t>Esempio svalutazione avviamento</a:t>
            </a:r>
          </a:p>
        </p:txBody>
      </p:sp>
      <p:sp>
        <p:nvSpPr>
          <p:cNvPr id="13315" name="Segnaposto contenuto 2"/>
          <p:cNvSpPr>
            <a:spLocks noGrp="1"/>
          </p:cNvSpPr>
          <p:nvPr>
            <p:ph idx="1"/>
          </p:nvPr>
        </p:nvSpPr>
        <p:spPr>
          <a:xfrm>
            <a:off x="438199" y="1282207"/>
            <a:ext cx="8100855" cy="4667073"/>
          </a:xfrm>
        </p:spPr>
        <p:txBody>
          <a:bodyPr/>
          <a:lstStyle/>
          <a:p>
            <a:pPr marL="0" indent="0">
              <a:buNone/>
              <a:defRPr/>
            </a:pPr>
            <a:r>
              <a:rPr lang="it-IT" sz="2000" dirty="0" smtClean="0"/>
              <a:t> A </a:t>
            </a:r>
            <a:r>
              <a:rPr lang="it-IT" sz="2000" dirty="0"/>
              <a:t>fine </a:t>
            </a:r>
            <a:r>
              <a:rPr lang="it-IT" sz="2000" dirty="0" smtClean="0"/>
              <a:t>2011, </a:t>
            </a:r>
            <a:r>
              <a:rPr lang="it-IT" sz="2000" dirty="0"/>
              <a:t>un’operazione di fusione genera disavanzi per 7 mln</a:t>
            </a:r>
          </a:p>
          <a:p>
            <a:pPr marL="0" indent="0">
              <a:buNone/>
              <a:defRPr/>
            </a:pPr>
            <a:r>
              <a:rPr lang="it-IT" sz="2000" dirty="0"/>
              <a:t>Attribuzione:</a:t>
            </a:r>
          </a:p>
          <a:p>
            <a:pPr>
              <a:spcBef>
                <a:spcPts val="0"/>
              </a:spcBef>
              <a:buFont typeface="Wingdings" pitchFamily="2" charset="2"/>
              <a:buChar char="§"/>
              <a:defRPr/>
            </a:pPr>
            <a:r>
              <a:rPr lang="it-IT" sz="2000" dirty="0"/>
              <a:t>a immobili e macchinari per 4,5 </a:t>
            </a:r>
            <a:r>
              <a:rPr lang="it-IT" sz="2000" dirty="0" err="1"/>
              <a:t>mln</a:t>
            </a:r>
            <a:r>
              <a:rPr lang="it-IT" sz="2000" dirty="0"/>
              <a:t> </a:t>
            </a:r>
            <a:r>
              <a:rPr lang="it-IT" sz="2000" dirty="0">
                <a:sym typeface="Wingdings" pitchFamily="2" charset="2"/>
              </a:rPr>
              <a:t> maggiori ammortamenti</a:t>
            </a:r>
            <a:endParaRPr lang="it-IT" sz="2000" dirty="0"/>
          </a:p>
          <a:p>
            <a:pPr>
              <a:spcBef>
                <a:spcPts val="0"/>
              </a:spcBef>
              <a:buFont typeface="Wingdings" pitchFamily="2" charset="2"/>
              <a:buChar char="§"/>
              <a:defRPr/>
            </a:pPr>
            <a:r>
              <a:rPr lang="it-IT" sz="2000" dirty="0"/>
              <a:t>ad avviamento per 2,5 </a:t>
            </a:r>
            <a:r>
              <a:rPr lang="it-IT" sz="2000" dirty="0" err="1"/>
              <a:t>mln</a:t>
            </a:r>
            <a:r>
              <a:rPr lang="it-IT" sz="2000" dirty="0"/>
              <a:t> </a:t>
            </a:r>
            <a:r>
              <a:rPr lang="it-IT" sz="2000" dirty="0">
                <a:sym typeface="Wingdings" pitchFamily="2" charset="2"/>
              </a:rPr>
              <a:t> ammortamento in 10 anni</a:t>
            </a:r>
            <a:endParaRPr lang="it-IT" sz="2000" dirty="0"/>
          </a:p>
          <a:p>
            <a:pPr marL="0" indent="0">
              <a:buNone/>
              <a:defRPr/>
            </a:pPr>
            <a:r>
              <a:rPr lang="it-IT" sz="2000" dirty="0" smtClean="0"/>
              <a:t> Perizia </a:t>
            </a:r>
            <a:r>
              <a:rPr lang="it-IT" sz="2000" dirty="0"/>
              <a:t>per rapporto di concambio riporta i seguenti risultati d’esercizio previsionali post fusione</a:t>
            </a:r>
          </a:p>
          <a:p>
            <a:pPr marL="0" indent="0">
              <a:buNone/>
              <a:defRPr/>
            </a:pPr>
            <a:endParaRPr lang="it-IT" sz="2000" dirty="0" smtClean="0"/>
          </a:p>
          <a:p>
            <a:pPr marL="0" indent="0">
              <a:buNone/>
              <a:defRPr/>
            </a:pPr>
            <a:endParaRPr lang="it-IT" sz="2000" dirty="0"/>
          </a:p>
          <a:p>
            <a:pPr marL="0" indent="0">
              <a:buNone/>
              <a:defRPr/>
            </a:pPr>
            <a:endParaRPr lang="it-IT" sz="2000" dirty="0"/>
          </a:p>
          <a:p>
            <a:pPr marL="0" indent="0">
              <a:defRPr/>
            </a:pPr>
            <a:endParaRPr lang="it-IT" sz="2000" dirty="0"/>
          </a:p>
          <a:p>
            <a:pPr marL="0" indent="0">
              <a:defRPr/>
            </a:pPr>
            <a:endParaRPr lang="it-IT" sz="2000" dirty="0"/>
          </a:p>
          <a:p>
            <a:pPr marL="0" indent="0">
              <a:spcBef>
                <a:spcPts val="0"/>
              </a:spcBef>
              <a:buNone/>
              <a:defRPr/>
            </a:pPr>
            <a:r>
              <a:rPr lang="it-IT" sz="2000" dirty="0" smtClean="0"/>
              <a:t> Avviamento </a:t>
            </a:r>
            <a:r>
              <a:rPr lang="it-IT" sz="2000" dirty="0"/>
              <a:t>viene iscritto in contabilità nel </a:t>
            </a:r>
            <a:r>
              <a:rPr lang="it-IT" sz="2000" dirty="0" smtClean="0"/>
              <a:t>2011.</a:t>
            </a:r>
            <a:endParaRPr lang="it-IT" sz="2000" dirty="0"/>
          </a:p>
          <a:p>
            <a:pPr marL="0" indent="0">
              <a:spcBef>
                <a:spcPts val="0"/>
              </a:spcBef>
              <a:buNone/>
              <a:defRPr/>
            </a:pPr>
            <a:r>
              <a:rPr lang="it-IT" sz="2000" dirty="0" smtClean="0"/>
              <a:t> Inizia </a:t>
            </a:r>
            <a:r>
              <a:rPr lang="it-IT" sz="2000" dirty="0"/>
              <a:t>l’ammortamento in 10 anni</a:t>
            </a:r>
          </a:p>
          <a:p>
            <a:pPr marL="0" indent="0">
              <a:spcBef>
                <a:spcPts val="0"/>
              </a:spcBef>
              <a:defRPr/>
            </a:pPr>
            <a:endParaRPr lang="it-IT" sz="2000" dirty="0"/>
          </a:p>
          <a:p>
            <a:pPr marL="0" indent="0">
              <a:spcBef>
                <a:spcPts val="0"/>
              </a:spcBef>
              <a:buNone/>
              <a:defRPr/>
            </a:pPr>
            <a:r>
              <a:rPr lang="it-IT" sz="2000" dirty="0" smtClean="0"/>
              <a:t> La </a:t>
            </a:r>
            <a:r>
              <a:rPr lang="it-IT" sz="2000" dirty="0"/>
              <a:t>società incorporata svolge la medesima attività dell’incorporante. Obiettivo della fusione è creare sinergie produttive</a:t>
            </a:r>
          </a:p>
          <a:p>
            <a:pPr>
              <a:defRPr/>
            </a:pPr>
            <a:endParaRPr lang="it-IT" sz="2000" dirty="0"/>
          </a:p>
        </p:txBody>
      </p:sp>
      <p:graphicFrame>
        <p:nvGraphicFramePr>
          <p:cNvPr id="4" name="Tabella 3"/>
          <p:cNvGraphicFramePr>
            <a:graphicFrameLocks noGrp="1"/>
          </p:cNvGraphicFramePr>
          <p:nvPr>
            <p:extLst>
              <p:ext uri="{D42A27DB-BD31-4B8C-83A1-F6EECF244321}">
                <p14:modId xmlns:p14="http://schemas.microsoft.com/office/powerpoint/2010/main" xmlns="" val="3466751547"/>
              </p:ext>
            </p:extLst>
          </p:nvPr>
        </p:nvGraphicFramePr>
        <p:xfrm>
          <a:off x="763709" y="3844103"/>
          <a:ext cx="5651988" cy="745414"/>
        </p:xfrm>
        <a:graphic>
          <a:graphicData uri="http://schemas.openxmlformats.org/drawingml/2006/table">
            <a:tbl>
              <a:tblPr/>
              <a:tblGrid>
                <a:gridCol w="2016603"/>
                <a:gridCol w="727077"/>
                <a:gridCol w="727077"/>
                <a:gridCol w="727077"/>
                <a:gridCol w="727077"/>
                <a:gridCol w="727077"/>
              </a:tblGrid>
              <a:tr h="250520">
                <a:tc>
                  <a:txBody>
                    <a:bodyPr/>
                    <a:lstStyle/>
                    <a:p>
                      <a:pPr algn="l" fontAlgn="b"/>
                      <a:endParaRPr lang="it-IT" sz="1600" b="0" i="0" u="none" strike="noStrike" dirty="0">
                        <a:solidFill>
                          <a:srgbClr val="000000"/>
                        </a:solidFill>
                        <a:latin typeface="+mn-lt"/>
                      </a:endParaRPr>
                    </a:p>
                  </a:txBody>
                  <a:tcPr marL="6955" marR="6955"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2009</a:t>
                      </a:r>
                      <a:endParaRPr lang="it-IT" sz="1600" b="0" i="1"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2010</a:t>
                      </a:r>
                      <a:endParaRPr lang="it-IT" sz="1600" b="0" i="1"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2011</a:t>
                      </a:r>
                      <a:endParaRPr lang="it-IT" sz="1600" b="0" i="1"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2012</a:t>
                      </a:r>
                      <a:endParaRPr lang="it-IT" sz="1600" b="0" i="1"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2013</a:t>
                      </a:r>
                      <a:endParaRPr lang="it-IT" sz="1600" b="0" i="1"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4092">
                <a:tc>
                  <a:txBody>
                    <a:bodyPr/>
                    <a:lstStyle/>
                    <a:p>
                      <a:pPr algn="l" fontAlgn="b"/>
                      <a:r>
                        <a:rPr lang="it-IT" sz="1600" b="0" i="0" u="none" strike="noStrike" dirty="0">
                          <a:solidFill>
                            <a:srgbClr val="000000"/>
                          </a:solidFill>
                          <a:latin typeface="+mn-lt"/>
                        </a:rPr>
                        <a:t>Risultati </a:t>
                      </a:r>
                      <a:r>
                        <a:rPr lang="it-IT" sz="1600" b="0" i="0" u="none" strike="noStrike" dirty="0" smtClean="0">
                          <a:solidFill>
                            <a:srgbClr val="000000"/>
                          </a:solidFill>
                          <a:latin typeface="+mn-lt"/>
                        </a:rPr>
                        <a:t>attesi</a:t>
                      </a:r>
                      <a:endParaRPr lang="it-IT" sz="1600" b="0" i="0" u="none" strike="noStrike" dirty="0">
                        <a:solidFill>
                          <a:srgbClr val="000000"/>
                        </a:solidFill>
                        <a:latin typeface="+mn-lt"/>
                      </a:endParaRPr>
                    </a:p>
                  </a:txBody>
                  <a:tcPr marL="6955" marR="6955"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10 </a:t>
                      </a: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(120) </a:t>
                      </a:r>
                      <a:endParaRPr lang="it-IT" sz="1600" b="0" i="0" u="none" strike="noStrike" dirty="0">
                        <a:solidFill>
                          <a:srgbClr val="000000"/>
                        </a:solidFill>
                        <a:latin typeface="+mn-lt"/>
                      </a:endParaRP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380 </a:t>
                      </a: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470 </a:t>
                      </a: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550 </a:t>
                      </a:r>
                    </a:p>
                  </a:txBody>
                  <a:tcPr marL="6955" marR="72006" marT="694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76179646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olo 1"/>
          <p:cNvSpPr>
            <a:spLocks noGrp="1"/>
          </p:cNvSpPr>
          <p:nvPr>
            <p:ph type="title"/>
          </p:nvPr>
        </p:nvSpPr>
        <p:spPr>
          <a:xfrm>
            <a:off x="395536" y="485800"/>
            <a:ext cx="8229600" cy="1143000"/>
          </a:xfrm>
        </p:spPr>
        <p:txBody>
          <a:bodyPr/>
          <a:lstStyle/>
          <a:p>
            <a:r>
              <a:rPr lang="it-IT" sz="2000" dirty="0" smtClean="0"/>
              <a:t>Esempio svalutazione avviamento</a:t>
            </a:r>
          </a:p>
        </p:txBody>
      </p:sp>
      <p:sp>
        <p:nvSpPr>
          <p:cNvPr id="13315" name="Segnaposto contenuto 2"/>
          <p:cNvSpPr>
            <a:spLocks noGrp="1"/>
          </p:cNvSpPr>
          <p:nvPr>
            <p:ph idx="1"/>
          </p:nvPr>
        </p:nvSpPr>
        <p:spPr>
          <a:xfrm>
            <a:off x="701894" y="1024788"/>
            <a:ext cx="8100855" cy="4664550"/>
          </a:xfrm>
        </p:spPr>
        <p:txBody>
          <a:bodyPr/>
          <a:lstStyle/>
          <a:p>
            <a:pPr marL="0" indent="0">
              <a:buNone/>
              <a:defRPr/>
            </a:pPr>
            <a:r>
              <a:rPr lang="it-IT" sz="2000" dirty="0"/>
              <a:t>A fine </a:t>
            </a:r>
            <a:r>
              <a:rPr lang="it-IT" sz="2000" dirty="0" smtClean="0"/>
              <a:t>2013, </a:t>
            </a:r>
            <a:r>
              <a:rPr lang="it-IT" sz="2000" dirty="0"/>
              <a:t>dopo l’ammortamento dell’anno, il valore residuo dell’avviamento è pari a </a:t>
            </a:r>
            <a:r>
              <a:rPr lang="it-IT" sz="2000" b="1" dirty="0">
                <a:solidFill>
                  <a:srgbClr val="FF0000"/>
                </a:solidFill>
              </a:rPr>
              <a:t>1.250</a:t>
            </a:r>
          </a:p>
          <a:p>
            <a:pPr marL="0" indent="0">
              <a:buNone/>
              <a:defRPr/>
            </a:pPr>
            <a:r>
              <a:rPr lang="it-IT" sz="2000" dirty="0"/>
              <a:t>I risultati </a:t>
            </a:r>
            <a:r>
              <a:rPr lang="it-IT" sz="2000" dirty="0" smtClean="0"/>
              <a:t>2009-2013 </a:t>
            </a:r>
            <a:r>
              <a:rPr lang="it-IT" sz="2000" dirty="0"/>
              <a:t>realizzati sono i seguenti:</a:t>
            </a:r>
          </a:p>
          <a:p>
            <a:pPr marL="0" indent="0">
              <a:defRPr/>
            </a:pPr>
            <a:endParaRPr lang="it-IT" sz="2000" dirty="0"/>
          </a:p>
          <a:p>
            <a:pPr marL="0" indent="0">
              <a:defRPr/>
            </a:pPr>
            <a:endParaRPr lang="it-IT" sz="2000" dirty="0"/>
          </a:p>
          <a:p>
            <a:pPr marL="0" indent="0">
              <a:defRPr/>
            </a:pPr>
            <a:endParaRPr lang="it-IT" sz="2000" dirty="0"/>
          </a:p>
          <a:p>
            <a:pPr marL="0" indent="0">
              <a:defRPr/>
            </a:pPr>
            <a:endParaRPr lang="it-IT" sz="2000" dirty="0"/>
          </a:p>
          <a:p>
            <a:pPr marL="0" indent="0">
              <a:spcBef>
                <a:spcPts val="0"/>
              </a:spcBef>
              <a:defRPr/>
            </a:pPr>
            <a:endParaRPr lang="it-IT" sz="2000" dirty="0"/>
          </a:p>
          <a:p>
            <a:pPr marL="0" indent="0">
              <a:spcBef>
                <a:spcPts val="0"/>
              </a:spcBef>
              <a:defRPr/>
            </a:pPr>
            <a:endParaRPr lang="it-IT" sz="2000" dirty="0" smtClean="0"/>
          </a:p>
          <a:p>
            <a:pPr marL="0" indent="0">
              <a:spcBef>
                <a:spcPts val="0"/>
              </a:spcBef>
              <a:buNone/>
              <a:defRPr/>
            </a:pPr>
            <a:r>
              <a:rPr lang="it-IT" sz="2000" dirty="0" smtClean="0"/>
              <a:t>Fino </a:t>
            </a:r>
            <a:r>
              <a:rPr lang="it-IT" sz="2000" dirty="0"/>
              <a:t>al bilancio </a:t>
            </a:r>
            <a:r>
              <a:rPr lang="it-IT" sz="2000" dirty="0" smtClean="0"/>
              <a:t>2013 l’avviamento </a:t>
            </a:r>
            <a:r>
              <a:rPr lang="it-IT" sz="2000" dirty="0"/>
              <a:t>non è mai stato svalutato</a:t>
            </a:r>
          </a:p>
          <a:p>
            <a:pPr marL="0" indent="0">
              <a:spcBef>
                <a:spcPts val="0"/>
              </a:spcBef>
              <a:buNone/>
              <a:defRPr/>
            </a:pPr>
            <a:r>
              <a:rPr lang="it-IT" sz="2000" dirty="0"/>
              <a:t>La società prepara tutti gli anni:</a:t>
            </a:r>
          </a:p>
          <a:p>
            <a:pPr marL="0" indent="0">
              <a:spcBef>
                <a:spcPts val="0"/>
              </a:spcBef>
              <a:buFontTx/>
              <a:buChar char="-"/>
              <a:defRPr/>
            </a:pPr>
            <a:r>
              <a:rPr lang="it-IT" sz="2000" dirty="0"/>
              <a:t> il budget (che viene sempre approvato dal </a:t>
            </a:r>
            <a:r>
              <a:rPr lang="it-IT" sz="2000" dirty="0" err="1"/>
              <a:t>c.d.a.</a:t>
            </a:r>
            <a:r>
              <a:rPr lang="it-IT" sz="2000" dirty="0"/>
              <a:t>)</a:t>
            </a:r>
          </a:p>
          <a:p>
            <a:pPr marL="0" indent="0">
              <a:spcBef>
                <a:spcPts val="0"/>
              </a:spcBef>
              <a:buFontTx/>
              <a:buChar char="-"/>
              <a:defRPr/>
            </a:pPr>
            <a:r>
              <a:rPr lang="it-IT" sz="2000" dirty="0"/>
              <a:t> un piano </a:t>
            </a:r>
            <a:r>
              <a:rPr lang="it-IT" sz="2000" dirty="0" smtClean="0"/>
              <a:t>quinquennale </a:t>
            </a:r>
            <a:r>
              <a:rPr lang="it-IT" sz="2000" dirty="0"/>
              <a:t>(che non viene discusso ed approvato dal </a:t>
            </a:r>
            <a:r>
              <a:rPr lang="it-IT" sz="2000" dirty="0" err="1"/>
              <a:t>c.d.a.</a:t>
            </a:r>
            <a:r>
              <a:rPr lang="it-IT" sz="2000" dirty="0"/>
              <a:t>)</a:t>
            </a:r>
          </a:p>
          <a:p>
            <a:pPr marL="0" indent="0">
              <a:spcBef>
                <a:spcPts val="0"/>
              </a:spcBef>
              <a:defRPr/>
            </a:pPr>
            <a:endParaRPr lang="it-IT" sz="2000" dirty="0"/>
          </a:p>
          <a:p>
            <a:pPr>
              <a:defRPr/>
            </a:pPr>
            <a:endParaRPr lang="it-IT" sz="2000" dirty="0"/>
          </a:p>
        </p:txBody>
      </p:sp>
      <p:graphicFrame>
        <p:nvGraphicFramePr>
          <p:cNvPr id="4" name="Tabella 3"/>
          <p:cNvGraphicFramePr>
            <a:graphicFrameLocks noGrp="1"/>
          </p:cNvGraphicFramePr>
          <p:nvPr>
            <p:extLst>
              <p:ext uri="{D42A27DB-BD31-4B8C-83A1-F6EECF244321}">
                <p14:modId xmlns:p14="http://schemas.microsoft.com/office/powerpoint/2010/main" xmlns="" val="3524073755"/>
              </p:ext>
            </p:extLst>
          </p:nvPr>
        </p:nvGraphicFramePr>
        <p:xfrm>
          <a:off x="713527" y="2204864"/>
          <a:ext cx="6646653" cy="1507690"/>
        </p:xfrm>
        <a:graphic>
          <a:graphicData uri="http://schemas.openxmlformats.org/drawingml/2006/table">
            <a:tbl>
              <a:tblPr/>
              <a:tblGrid>
                <a:gridCol w="2371498"/>
                <a:gridCol w="855031"/>
                <a:gridCol w="855031"/>
                <a:gridCol w="855031"/>
                <a:gridCol w="855031"/>
                <a:gridCol w="855031"/>
              </a:tblGrid>
              <a:tr h="250628">
                <a:tc>
                  <a:txBody>
                    <a:bodyPr/>
                    <a:lstStyle/>
                    <a:p>
                      <a:pPr algn="l" fontAlgn="b"/>
                      <a:endParaRPr lang="it-IT" sz="1600" b="0" i="0" u="none" strike="noStrike" dirty="0">
                        <a:solidFill>
                          <a:srgbClr val="000000"/>
                        </a:solidFill>
                        <a:latin typeface="+mn-lt"/>
                      </a:endParaRPr>
                    </a:p>
                  </a:txBody>
                  <a:tcPr marL="6955" marR="695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2009</a:t>
                      </a:r>
                      <a:endParaRPr lang="it-IT" sz="1600" b="0" i="1"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2010</a:t>
                      </a:r>
                      <a:endParaRPr lang="it-IT" sz="1600" b="0" i="1"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2011</a:t>
                      </a:r>
                      <a:endParaRPr lang="it-IT" sz="1600" b="0" i="1"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2012</a:t>
                      </a:r>
                      <a:endParaRPr lang="it-IT" sz="1600" b="0" i="1"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2013</a:t>
                      </a:r>
                      <a:endParaRPr lang="it-IT" sz="1600" b="0" i="1"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4308">
                <a:tc>
                  <a:txBody>
                    <a:bodyPr/>
                    <a:lstStyle/>
                    <a:p>
                      <a:pPr algn="l" fontAlgn="b"/>
                      <a:r>
                        <a:rPr lang="it-IT" sz="1600" b="0" i="0" u="none" strike="noStrike" dirty="0">
                          <a:solidFill>
                            <a:srgbClr val="000000"/>
                          </a:solidFill>
                          <a:latin typeface="+mn-lt"/>
                        </a:rPr>
                        <a:t>Risultati </a:t>
                      </a:r>
                      <a:r>
                        <a:rPr lang="it-IT" sz="1600" b="0" i="0" u="none" strike="noStrike" dirty="0" smtClean="0">
                          <a:solidFill>
                            <a:srgbClr val="000000"/>
                          </a:solidFill>
                          <a:latin typeface="+mn-lt"/>
                        </a:rPr>
                        <a:t>attesi</a:t>
                      </a:r>
                      <a:endParaRPr lang="it-IT" sz="1600" b="0" i="0" u="none" strike="noStrike" dirty="0">
                        <a:solidFill>
                          <a:srgbClr val="000000"/>
                        </a:solidFill>
                        <a:latin typeface="+mn-lt"/>
                      </a:endParaRPr>
                    </a:p>
                  </a:txBody>
                  <a:tcPr marL="6955" marR="695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10 </a:t>
                      </a: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(120) </a:t>
                      </a:r>
                      <a:endParaRPr lang="it-IT" sz="1600" b="0" i="0" u="none" strike="noStrike" dirty="0">
                        <a:solidFill>
                          <a:srgbClr val="000000"/>
                        </a:solidFill>
                        <a:latin typeface="+mn-lt"/>
                      </a:endParaRP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380 </a:t>
                      </a: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470 </a:t>
                      </a: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550 </a:t>
                      </a:r>
                    </a:p>
                  </a:txBody>
                  <a:tcPr marL="6955" marR="72006"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4975">
                <a:tc>
                  <a:txBody>
                    <a:bodyPr/>
                    <a:lstStyle/>
                    <a:p>
                      <a:pPr algn="l" fontAlgn="b"/>
                      <a:r>
                        <a:rPr lang="it-IT" sz="1600" b="0" i="0" u="none" strike="noStrike" dirty="0" smtClean="0">
                          <a:solidFill>
                            <a:srgbClr val="000000"/>
                          </a:solidFill>
                          <a:latin typeface="+mn-lt"/>
                        </a:rPr>
                        <a:t>Risultati effettivi</a:t>
                      </a:r>
                      <a:endParaRPr lang="it-IT" sz="1600" b="0" i="0" u="none" strike="noStrike" dirty="0">
                        <a:solidFill>
                          <a:srgbClr val="000000"/>
                        </a:solidFill>
                        <a:latin typeface="+mn-lt"/>
                      </a:endParaRPr>
                    </a:p>
                  </a:txBody>
                  <a:tcPr marL="6955" marR="695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a:solidFill>
                            <a:srgbClr val="000000"/>
                          </a:solidFill>
                          <a:latin typeface="+mn-lt"/>
                          <a:ea typeface="+mn-ea"/>
                          <a:cs typeface="+mn-cs"/>
                        </a:rPr>
                        <a:t>              12 </a:t>
                      </a:r>
                    </a:p>
                  </a:txBody>
                  <a:tcPr marL="7620" marR="72006"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(100) </a:t>
                      </a:r>
                      <a:endParaRPr lang="it-IT" sz="1600" b="0" i="0" u="none" strike="noStrike" kern="1200" dirty="0">
                        <a:solidFill>
                          <a:srgbClr val="000000"/>
                        </a:solidFill>
                        <a:latin typeface="+mn-lt"/>
                        <a:ea typeface="+mn-ea"/>
                        <a:cs typeface="+mn-cs"/>
                      </a:endParaRPr>
                    </a:p>
                  </a:txBody>
                  <a:tcPr marL="7620" marR="72006"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(838) </a:t>
                      </a:r>
                      <a:endParaRPr lang="it-IT" sz="1600" b="0" i="0" u="none" strike="noStrike" kern="1200" dirty="0">
                        <a:solidFill>
                          <a:srgbClr val="000000"/>
                        </a:solidFill>
                        <a:latin typeface="+mn-lt"/>
                        <a:ea typeface="+mn-ea"/>
                        <a:cs typeface="+mn-cs"/>
                      </a:endParaRPr>
                    </a:p>
                  </a:txBody>
                  <a:tcPr marL="7620" marR="72006"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(300) </a:t>
                      </a:r>
                      <a:endParaRPr lang="it-IT" sz="1600" b="0" i="0" u="none" strike="noStrike" kern="1200" dirty="0">
                        <a:solidFill>
                          <a:srgbClr val="000000"/>
                        </a:solidFill>
                        <a:latin typeface="+mn-lt"/>
                        <a:ea typeface="+mn-ea"/>
                        <a:cs typeface="+mn-cs"/>
                      </a:endParaRPr>
                    </a:p>
                  </a:txBody>
                  <a:tcPr marL="7620" marR="72006"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(127) </a:t>
                      </a:r>
                      <a:endParaRPr lang="it-IT" sz="1600" b="0" i="0" u="none" strike="noStrike" kern="1200" dirty="0">
                        <a:solidFill>
                          <a:srgbClr val="000000"/>
                        </a:solidFill>
                        <a:latin typeface="+mn-lt"/>
                        <a:ea typeface="+mn-ea"/>
                        <a:cs typeface="+mn-cs"/>
                      </a:endParaRPr>
                    </a:p>
                  </a:txBody>
                  <a:tcPr marL="7620" marR="72006"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980">
                <a:tc>
                  <a:txBody>
                    <a:bodyPr/>
                    <a:lstStyle/>
                    <a:p>
                      <a:pPr algn="l" fontAlgn="b"/>
                      <a:r>
                        <a:rPr lang="it-IT" sz="1600" b="0" i="0" u="none" strike="noStrike" dirty="0" smtClean="0">
                          <a:solidFill>
                            <a:srgbClr val="000000"/>
                          </a:solidFill>
                          <a:latin typeface="+mn-lt"/>
                        </a:rPr>
                        <a:t>Scostamenti</a:t>
                      </a:r>
                      <a:endParaRPr lang="it-IT" sz="1600" b="0" i="0" u="none" strike="noStrike" dirty="0">
                        <a:solidFill>
                          <a:srgbClr val="000000"/>
                        </a:solidFill>
                        <a:latin typeface="+mn-lt"/>
                      </a:endParaRPr>
                    </a:p>
                  </a:txBody>
                  <a:tcPr marL="6955" marR="695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20%</a:t>
                      </a:r>
                    </a:p>
                  </a:txBody>
                  <a:tcPr marL="7620" marR="7620"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-17%</a:t>
                      </a:r>
                    </a:p>
                  </a:txBody>
                  <a:tcPr marL="7620" marR="7620"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-321%</a:t>
                      </a:r>
                    </a:p>
                  </a:txBody>
                  <a:tcPr marL="7620" marR="7620"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-164%</a:t>
                      </a:r>
                    </a:p>
                  </a:txBody>
                  <a:tcPr marL="7620" marR="7620"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-123%</a:t>
                      </a:r>
                    </a:p>
                  </a:txBody>
                  <a:tcPr marL="7620" marR="7620" marT="76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11573683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olo 1"/>
          <p:cNvSpPr>
            <a:spLocks noGrp="1"/>
          </p:cNvSpPr>
          <p:nvPr>
            <p:ph type="title"/>
          </p:nvPr>
        </p:nvSpPr>
        <p:spPr/>
        <p:txBody>
          <a:bodyPr/>
          <a:lstStyle/>
          <a:p>
            <a:r>
              <a:rPr lang="it-IT" dirty="0" smtClean="0"/>
              <a:t>Esempio svalutazione avviamento</a:t>
            </a:r>
          </a:p>
        </p:txBody>
      </p:sp>
      <p:sp>
        <p:nvSpPr>
          <p:cNvPr id="13315" name="Segnaposto contenuto 2"/>
          <p:cNvSpPr>
            <a:spLocks noGrp="1"/>
          </p:cNvSpPr>
          <p:nvPr>
            <p:ph idx="1"/>
          </p:nvPr>
        </p:nvSpPr>
        <p:spPr>
          <a:xfrm>
            <a:off x="686382" y="1643195"/>
            <a:ext cx="8100855" cy="4664550"/>
          </a:xfrm>
        </p:spPr>
        <p:txBody>
          <a:bodyPr/>
          <a:lstStyle/>
          <a:p>
            <a:pPr marL="0" indent="0">
              <a:buNone/>
              <a:defRPr/>
            </a:pPr>
            <a:r>
              <a:rPr lang="it-IT" sz="2000" dirty="0"/>
              <a:t>Il budget </a:t>
            </a:r>
            <a:r>
              <a:rPr lang="it-IT" sz="2000" dirty="0" smtClean="0"/>
              <a:t> 2012 </a:t>
            </a:r>
            <a:r>
              <a:rPr lang="it-IT" sz="2000" dirty="0"/>
              <a:t>e </a:t>
            </a:r>
            <a:r>
              <a:rPr lang="it-IT" sz="2000" dirty="0" smtClean="0"/>
              <a:t>2013 </a:t>
            </a:r>
            <a:r>
              <a:rPr lang="it-IT" sz="2000" dirty="0"/>
              <a:t>presentavano i seguenti valori:</a:t>
            </a:r>
          </a:p>
          <a:p>
            <a:pPr marL="0" indent="0">
              <a:defRPr/>
            </a:pPr>
            <a:endParaRPr lang="it-IT" sz="2000" dirty="0"/>
          </a:p>
          <a:p>
            <a:pPr marL="0" indent="0">
              <a:defRPr/>
            </a:pPr>
            <a:endParaRPr lang="it-IT" sz="2000" dirty="0"/>
          </a:p>
          <a:p>
            <a:pPr marL="0" indent="0">
              <a:defRPr/>
            </a:pPr>
            <a:endParaRPr lang="it-IT" sz="2000" dirty="0"/>
          </a:p>
          <a:p>
            <a:pPr marL="0" indent="0">
              <a:defRPr/>
            </a:pPr>
            <a:endParaRPr lang="it-IT" sz="2000" dirty="0"/>
          </a:p>
          <a:p>
            <a:pPr marL="0" indent="0">
              <a:defRPr/>
            </a:pPr>
            <a:endParaRPr lang="it-IT" sz="2000" dirty="0"/>
          </a:p>
          <a:p>
            <a:pPr marL="0" indent="0">
              <a:spcBef>
                <a:spcPts val="0"/>
              </a:spcBef>
              <a:defRPr/>
            </a:pPr>
            <a:endParaRPr lang="it-IT" sz="2000" dirty="0"/>
          </a:p>
          <a:p>
            <a:pPr marL="0" indent="0">
              <a:spcBef>
                <a:spcPts val="0"/>
              </a:spcBef>
              <a:buNone/>
              <a:defRPr/>
            </a:pPr>
            <a:r>
              <a:rPr lang="it-IT" sz="2000" dirty="0"/>
              <a:t>I piani, sebbene non approvati, hanno sempre presentato dei risultati attesi superiori ai risultati a consuntivi, anche in termini di rapporti (EBITDA/Fatturato, EBIT/Fatturato, ecc.)</a:t>
            </a:r>
          </a:p>
          <a:p>
            <a:pPr marL="0" indent="0">
              <a:spcBef>
                <a:spcPts val="0"/>
              </a:spcBef>
              <a:defRPr/>
            </a:pPr>
            <a:endParaRPr lang="it-IT" sz="2000" dirty="0"/>
          </a:p>
          <a:p>
            <a:pPr>
              <a:defRPr/>
            </a:pPr>
            <a:endParaRPr lang="it-IT" sz="2000" dirty="0"/>
          </a:p>
        </p:txBody>
      </p:sp>
      <p:graphicFrame>
        <p:nvGraphicFramePr>
          <p:cNvPr id="4" name="Tabella 3"/>
          <p:cNvGraphicFramePr>
            <a:graphicFrameLocks noGrp="1"/>
          </p:cNvGraphicFramePr>
          <p:nvPr>
            <p:extLst>
              <p:ext uri="{D42A27DB-BD31-4B8C-83A1-F6EECF244321}">
                <p14:modId xmlns:p14="http://schemas.microsoft.com/office/powerpoint/2010/main" xmlns="" val="252765683"/>
              </p:ext>
            </p:extLst>
          </p:nvPr>
        </p:nvGraphicFramePr>
        <p:xfrm>
          <a:off x="2276305" y="2072293"/>
          <a:ext cx="4081451" cy="1714322"/>
        </p:xfrm>
        <a:graphic>
          <a:graphicData uri="http://schemas.openxmlformats.org/drawingml/2006/table">
            <a:tbl>
              <a:tblPr/>
              <a:tblGrid>
                <a:gridCol w="2371435"/>
                <a:gridCol w="855008"/>
                <a:gridCol w="855008"/>
              </a:tblGrid>
              <a:tr h="285023">
                <a:tc>
                  <a:txBody>
                    <a:bodyPr/>
                    <a:lstStyle/>
                    <a:p>
                      <a:pPr algn="l" fontAlgn="b"/>
                      <a:endParaRPr lang="it-IT" sz="1600" b="0" i="0" u="none" strike="noStrike" dirty="0">
                        <a:solidFill>
                          <a:srgbClr val="000000"/>
                        </a:solidFill>
                        <a:latin typeface="+mn-lt"/>
                      </a:endParaRPr>
                    </a:p>
                  </a:txBody>
                  <a:tcPr marL="6955" marR="695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2012</a:t>
                      </a:r>
                      <a:endParaRPr lang="it-IT" sz="1600" b="0" i="1" u="none" strike="noStrike" dirty="0">
                        <a:solidFill>
                          <a:srgbClr val="000000"/>
                        </a:solidFill>
                        <a:latin typeface="+mn-lt"/>
                      </a:endParaRPr>
                    </a:p>
                  </a:txBody>
                  <a:tcPr marL="6955" marR="7200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2013</a:t>
                      </a:r>
                      <a:endParaRPr lang="it-IT" sz="1600" b="0" i="1" u="none" strike="noStrike" dirty="0">
                        <a:solidFill>
                          <a:srgbClr val="000000"/>
                        </a:solidFill>
                        <a:latin typeface="+mn-lt"/>
                      </a:endParaRPr>
                    </a:p>
                  </a:txBody>
                  <a:tcPr marL="6955" marR="72005" marT="694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4647">
                <a:tc>
                  <a:txBody>
                    <a:bodyPr/>
                    <a:lstStyle/>
                    <a:p>
                      <a:pPr algn="l" fontAlgn="b"/>
                      <a:r>
                        <a:rPr lang="it-IT" sz="1600" b="0" i="0" u="none" strike="noStrike" dirty="0">
                          <a:solidFill>
                            <a:srgbClr val="000000"/>
                          </a:solidFill>
                          <a:latin typeface="+mn-lt"/>
                        </a:rPr>
                        <a:t>Risultati </a:t>
                      </a:r>
                      <a:r>
                        <a:rPr lang="it-IT" sz="1600" b="0" i="0" u="none" strike="noStrike" dirty="0" smtClean="0">
                          <a:solidFill>
                            <a:srgbClr val="000000"/>
                          </a:solidFill>
                          <a:latin typeface="+mn-lt"/>
                        </a:rPr>
                        <a:t>attesi</a:t>
                      </a:r>
                      <a:endParaRPr lang="it-IT" sz="1600" b="0" i="0" u="none" strike="noStrike" dirty="0">
                        <a:solidFill>
                          <a:srgbClr val="000000"/>
                        </a:solidFill>
                        <a:latin typeface="+mn-lt"/>
                      </a:endParaRP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470 </a:t>
                      </a: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            550 </a:t>
                      </a: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94647">
                <a:tc>
                  <a:txBody>
                    <a:bodyPr/>
                    <a:lstStyle/>
                    <a:p>
                      <a:pPr algn="l" fontAlgn="b"/>
                      <a:r>
                        <a:rPr lang="it-IT" sz="1600" b="0" i="0" u="none" strike="noStrike" dirty="0" smtClean="0">
                          <a:solidFill>
                            <a:srgbClr val="000000"/>
                          </a:solidFill>
                          <a:latin typeface="+mn-lt"/>
                        </a:rPr>
                        <a:t>Risultati attesi inseriti</a:t>
                      </a:r>
                      <a:r>
                        <a:rPr lang="it-IT" sz="1600" b="0" i="0" u="none" strike="noStrike" baseline="0" dirty="0" smtClean="0">
                          <a:solidFill>
                            <a:srgbClr val="000000"/>
                          </a:solidFill>
                          <a:latin typeface="+mn-lt"/>
                        </a:rPr>
                        <a:t> nel budget</a:t>
                      </a:r>
                      <a:endParaRPr lang="it-IT" sz="1600" b="0" i="0" u="none" strike="noStrike" dirty="0">
                        <a:solidFill>
                          <a:srgbClr val="000000"/>
                        </a:solidFill>
                        <a:latin typeface="+mn-lt"/>
                      </a:endParaRP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(300) </a:t>
                      </a:r>
                      <a:endParaRPr lang="it-IT" sz="1600" b="0" i="0" u="none" strike="noStrike" kern="1200" dirty="0">
                        <a:solidFill>
                          <a:srgbClr val="000000"/>
                        </a:solidFill>
                        <a:latin typeface="+mn-lt"/>
                        <a:ea typeface="+mn-ea"/>
                        <a:cs typeface="+mn-cs"/>
                      </a:endParaRP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(127) </a:t>
                      </a:r>
                      <a:endParaRPr lang="it-IT" sz="1600" b="0" i="0" u="none" strike="noStrike" kern="1200" dirty="0">
                        <a:solidFill>
                          <a:srgbClr val="000000"/>
                        </a:solidFill>
                        <a:latin typeface="+mn-lt"/>
                        <a:ea typeface="+mn-ea"/>
                        <a:cs typeface="+mn-cs"/>
                      </a:endParaRP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9551">
                <a:tc>
                  <a:txBody>
                    <a:bodyPr/>
                    <a:lstStyle/>
                    <a:p>
                      <a:pPr algn="l" fontAlgn="b"/>
                      <a:r>
                        <a:rPr lang="it-IT" sz="1600" b="0" i="0" u="none" strike="noStrike" dirty="0" smtClean="0">
                          <a:solidFill>
                            <a:srgbClr val="000000"/>
                          </a:solidFill>
                          <a:latin typeface="+mn-lt"/>
                        </a:rPr>
                        <a:t>Risultati</a:t>
                      </a:r>
                      <a:r>
                        <a:rPr lang="it-IT" sz="1600" b="0" i="0" u="none" strike="noStrike" baseline="0" dirty="0" smtClean="0">
                          <a:solidFill>
                            <a:srgbClr val="000000"/>
                          </a:solidFill>
                          <a:latin typeface="+mn-lt"/>
                        </a:rPr>
                        <a:t> effettivi</a:t>
                      </a:r>
                      <a:endParaRPr lang="it-IT" sz="1600" b="0" i="0" u="none" strike="noStrike" dirty="0">
                        <a:solidFill>
                          <a:srgbClr val="000000"/>
                        </a:solidFill>
                        <a:latin typeface="+mn-lt"/>
                      </a:endParaRP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(150)</a:t>
                      </a: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fontAlgn="b" latinLnBrk="0" hangingPunct="1"/>
                      <a:r>
                        <a:rPr lang="it-IT" sz="1600" b="0" i="0" u="none" strike="noStrike" kern="1200" dirty="0" smtClean="0">
                          <a:solidFill>
                            <a:srgbClr val="000000"/>
                          </a:solidFill>
                          <a:latin typeface="+mn-lt"/>
                          <a:ea typeface="+mn-ea"/>
                          <a:cs typeface="+mn-cs"/>
                        </a:rPr>
                        <a:t>(20)</a:t>
                      </a:r>
                    </a:p>
                  </a:txBody>
                  <a:tcPr marL="72005" marR="72005" marT="3597" marB="35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4512286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olo 1"/>
          <p:cNvSpPr>
            <a:spLocks noGrp="1"/>
          </p:cNvSpPr>
          <p:nvPr>
            <p:ph type="title"/>
          </p:nvPr>
        </p:nvSpPr>
        <p:spPr/>
        <p:txBody>
          <a:bodyPr/>
          <a:lstStyle/>
          <a:p>
            <a:r>
              <a:rPr lang="it-IT" dirty="0" smtClean="0"/>
              <a:t>Esempio svalutazione avviamento</a:t>
            </a:r>
          </a:p>
        </p:txBody>
      </p:sp>
      <p:sp>
        <p:nvSpPr>
          <p:cNvPr id="13315" name="Segnaposto contenuto 2"/>
          <p:cNvSpPr>
            <a:spLocks noGrp="1"/>
          </p:cNvSpPr>
          <p:nvPr>
            <p:ph idx="1"/>
          </p:nvPr>
        </p:nvSpPr>
        <p:spPr>
          <a:xfrm>
            <a:off x="643726" y="1643195"/>
            <a:ext cx="8100855" cy="4664550"/>
          </a:xfrm>
        </p:spPr>
        <p:txBody>
          <a:bodyPr/>
          <a:lstStyle/>
          <a:p>
            <a:pPr marL="0" indent="0">
              <a:spcBef>
                <a:spcPts val="0"/>
              </a:spcBef>
              <a:defRPr/>
            </a:pPr>
            <a:endParaRPr lang="it-IT" sz="2000" dirty="0"/>
          </a:p>
          <a:p>
            <a:pPr>
              <a:defRPr/>
            </a:pPr>
            <a:endParaRPr lang="it-IT" sz="2000" dirty="0"/>
          </a:p>
          <a:p>
            <a:pPr marL="457194" indent="-457194">
              <a:buFontTx/>
              <a:buAutoNum type="arabicPeriod"/>
              <a:defRPr/>
            </a:pPr>
            <a:r>
              <a:rPr lang="it-IT" sz="2000" dirty="0"/>
              <a:t>Predisporre piani per i cinque esercizi successivi (periodo di ammortamento residuo dell’ammortamento)</a:t>
            </a:r>
          </a:p>
          <a:p>
            <a:pPr marL="857240" lvl="1" indent="-457194">
              <a:defRPr/>
            </a:pPr>
            <a:r>
              <a:rPr lang="it-IT" sz="2000" dirty="0"/>
              <a:t>Oggettivi: prestare attenzione ai risultati inseriti nei budget </a:t>
            </a:r>
            <a:r>
              <a:rPr lang="it-IT" sz="2000" dirty="0" smtClean="0"/>
              <a:t>precedenti, </a:t>
            </a:r>
            <a:r>
              <a:rPr lang="it-IT" sz="2000" dirty="0"/>
              <a:t>non conseguiti</a:t>
            </a:r>
          </a:p>
          <a:p>
            <a:pPr marL="857240" lvl="1" indent="-457194">
              <a:defRPr/>
            </a:pPr>
            <a:r>
              <a:rPr lang="it-IT" sz="2000" dirty="0"/>
              <a:t>Approvati dal </a:t>
            </a:r>
            <a:r>
              <a:rPr lang="it-IT" sz="2000" dirty="0" err="1"/>
              <a:t>c.d.a.</a:t>
            </a:r>
            <a:r>
              <a:rPr lang="it-IT" sz="2000" dirty="0"/>
              <a:t>: assunzione di responsabilità dei dati a fondamento della valutazione della recuperabilità dell’avviamento</a:t>
            </a:r>
          </a:p>
          <a:p>
            <a:pPr marL="457194" indent="-457194">
              <a:buFont typeface="+mj-lt"/>
              <a:buAutoNum type="arabicPeriod"/>
              <a:defRPr/>
            </a:pPr>
            <a:endParaRPr lang="it-IT" sz="2000" dirty="0"/>
          </a:p>
        </p:txBody>
      </p:sp>
      <p:sp>
        <p:nvSpPr>
          <p:cNvPr id="5" name="CasellaDiTesto 4"/>
          <p:cNvSpPr txBox="1"/>
          <p:nvPr/>
        </p:nvSpPr>
        <p:spPr>
          <a:xfrm>
            <a:off x="1615131" y="1643195"/>
            <a:ext cx="4941607" cy="369332"/>
          </a:xfrm>
          <a:prstGeom prst="rect">
            <a:avLst/>
          </a:prstGeom>
          <a:solidFill>
            <a:schemeClr val="bg2">
              <a:lumMod val="20000"/>
              <a:lumOff val="80000"/>
            </a:schemeClr>
          </a:solidFill>
          <a:ln>
            <a:solidFill>
              <a:schemeClr val="tx1"/>
            </a:solidFill>
          </a:ln>
        </p:spPr>
        <p:txBody>
          <a:bodyPr wrap="none" lIns="91439" tIns="45720" rIns="91439" bIns="45720">
            <a:spAutoFit/>
          </a:bodyPr>
          <a:lstStyle/>
          <a:p>
            <a:pPr>
              <a:defRPr/>
            </a:pPr>
            <a:r>
              <a:rPr lang="it-IT" dirty="0">
                <a:latin typeface="Tahoma" pitchFamily="34" charset="0"/>
                <a:cs typeface="Tahoma" pitchFamily="34" charset="0"/>
              </a:rPr>
              <a:t>COSA DEVE FARE LA SOCIETÀ AL </a:t>
            </a:r>
            <a:r>
              <a:rPr lang="it-IT" dirty="0" smtClean="0">
                <a:latin typeface="Tahoma" pitchFamily="34" charset="0"/>
                <a:cs typeface="Tahoma" pitchFamily="34" charset="0"/>
              </a:rPr>
              <a:t>31.12.2013?</a:t>
            </a:r>
            <a:endParaRPr lang="it-IT" dirty="0">
              <a:latin typeface="Tahoma" pitchFamily="34" charset="0"/>
              <a:cs typeface="Tahoma" pitchFamily="34" charset="0"/>
            </a:endParaRPr>
          </a:p>
        </p:txBody>
      </p:sp>
      <p:graphicFrame>
        <p:nvGraphicFramePr>
          <p:cNvPr id="7" name="Tabella 6"/>
          <p:cNvGraphicFramePr>
            <a:graphicFrameLocks noGrp="1"/>
          </p:cNvGraphicFramePr>
          <p:nvPr>
            <p:extLst>
              <p:ext uri="{D42A27DB-BD31-4B8C-83A1-F6EECF244321}">
                <p14:modId xmlns:p14="http://schemas.microsoft.com/office/powerpoint/2010/main" xmlns="" val="3170395282"/>
              </p:ext>
            </p:extLst>
          </p:nvPr>
        </p:nvGraphicFramePr>
        <p:xfrm>
          <a:off x="1000488" y="4929583"/>
          <a:ext cx="7499784" cy="1242030"/>
        </p:xfrm>
        <a:graphic>
          <a:graphicData uri="http://schemas.openxmlformats.org/drawingml/2006/table">
            <a:tbl>
              <a:tblPr/>
              <a:tblGrid>
                <a:gridCol w="2370900"/>
                <a:gridCol w="854814"/>
                <a:gridCol w="854814"/>
                <a:gridCol w="854814"/>
                <a:gridCol w="854814"/>
                <a:gridCol w="854814"/>
                <a:gridCol w="854814"/>
              </a:tblGrid>
              <a:tr h="251417">
                <a:tc>
                  <a:txBody>
                    <a:bodyPr/>
                    <a:lstStyle/>
                    <a:p>
                      <a:pPr algn="l" fontAlgn="b"/>
                      <a:endParaRPr lang="it-IT" sz="1600" b="0" i="0"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2014</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2015</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2016</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2017</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1" u="none" strike="noStrike" dirty="0" smtClean="0">
                          <a:solidFill>
                            <a:srgbClr val="000000"/>
                          </a:solidFill>
                          <a:latin typeface="+mn-lt"/>
                        </a:rPr>
                        <a:t>2018</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600" b="0" i="1" u="none" strike="noStrike" dirty="0" smtClean="0">
                          <a:solidFill>
                            <a:srgbClr val="000000"/>
                          </a:solidFill>
                          <a:latin typeface="+mn-lt"/>
                        </a:rPr>
                        <a:t>∑</a:t>
                      </a:r>
                      <a:endParaRPr lang="it-IT" sz="1600" b="0" i="1"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1417">
                <a:tc>
                  <a:txBody>
                    <a:bodyPr/>
                    <a:lstStyle/>
                    <a:p>
                      <a:pPr algn="l" fontAlgn="b"/>
                      <a:r>
                        <a:rPr lang="it-IT" sz="1600" b="0" i="0" u="none" strike="noStrike" dirty="0">
                          <a:solidFill>
                            <a:srgbClr val="000000"/>
                          </a:solidFill>
                          <a:latin typeface="+mn-lt"/>
                        </a:rPr>
                        <a:t>Risultati d'esercizio</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(350)</a:t>
                      </a:r>
                      <a:endParaRPr lang="it-IT" sz="1600" b="0" i="0"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(150)</a:t>
                      </a:r>
                      <a:endParaRPr lang="it-IT" sz="1600" b="0" i="0"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30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100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a:solidFill>
                            <a:srgbClr val="000000"/>
                          </a:solidFill>
                          <a:latin typeface="+mn-lt"/>
                        </a:rPr>
                        <a:t>120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it-IT" sz="1600" b="0" i="0" u="none" strike="noStrike">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9028">
                <a:tc>
                  <a:txBody>
                    <a:bodyPr/>
                    <a:lstStyle/>
                    <a:p>
                      <a:pPr algn="l" fontAlgn="b"/>
                      <a:r>
                        <a:rPr lang="it-IT" sz="1600" b="0" i="0" u="none" strike="noStrike">
                          <a:solidFill>
                            <a:srgbClr val="000000"/>
                          </a:solidFill>
                          <a:latin typeface="+mn-lt"/>
                        </a:rPr>
                        <a:t>Risultati d'esercizio al lordo dell'ammortamento dell'avviamento</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(100)</a:t>
                      </a:r>
                      <a:endParaRPr lang="it-IT" sz="1600" b="0" i="0"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100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280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350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a:solidFill>
                            <a:srgbClr val="000000"/>
                          </a:solidFill>
                          <a:latin typeface="+mn-lt"/>
                        </a:rPr>
                        <a:t>370</a:t>
                      </a: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t-IT" sz="1600" b="0" i="0" u="none" strike="noStrike" dirty="0" smtClean="0">
                          <a:solidFill>
                            <a:srgbClr val="000000"/>
                          </a:solidFill>
                          <a:latin typeface="+mn-lt"/>
                        </a:rPr>
                        <a:t>1.000</a:t>
                      </a:r>
                      <a:endParaRPr lang="it-IT" sz="1600" b="0" i="0" u="none" strike="noStrike" dirty="0">
                        <a:solidFill>
                          <a:srgbClr val="000000"/>
                        </a:solidFill>
                        <a:latin typeface="+mn-lt"/>
                      </a:endParaRPr>
                    </a:p>
                  </a:txBody>
                  <a:tcPr marL="35994" marR="35994" marT="761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95111658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olo 1"/>
          <p:cNvSpPr>
            <a:spLocks noGrp="1"/>
          </p:cNvSpPr>
          <p:nvPr>
            <p:ph type="title"/>
          </p:nvPr>
        </p:nvSpPr>
        <p:spPr/>
        <p:txBody>
          <a:bodyPr/>
          <a:lstStyle/>
          <a:p>
            <a:r>
              <a:rPr lang="it-IT" dirty="0" smtClean="0"/>
              <a:t>Esempio svalutazione avviamento</a:t>
            </a:r>
          </a:p>
        </p:txBody>
      </p:sp>
      <p:sp>
        <p:nvSpPr>
          <p:cNvPr id="13315" name="Segnaposto contenuto 2"/>
          <p:cNvSpPr>
            <a:spLocks noGrp="1"/>
          </p:cNvSpPr>
          <p:nvPr>
            <p:ph idx="1"/>
          </p:nvPr>
        </p:nvSpPr>
        <p:spPr>
          <a:xfrm>
            <a:off x="643726" y="1643195"/>
            <a:ext cx="8100855" cy="4664550"/>
          </a:xfrm>
        </p:spPr>
        <p:txBody>
          <a:bodyPr/>
          <a:lstStyle/>
          <a:p>
            <a:pPr marL="0" indent="0">
              <a:spcBef>
                <a:spcPts val="0"/>
              </a:spcBef>
              <a:defRPr/>
            </a:pPr>
            <a:endParaRPr lang="it-IT" sz="2000" dirty="0"/>
          </a:p>
          <a:p>
            <a:pPr>
              <a:defRPr/>
            </a:pPr>
            <a:endParaRPr lang="it-IT" sz="2000" dirty="0"/>
          </a:p>
          <a:p>
            <a:pPr marL="457194" indent="-457194">
              <a:buFont typeface="+mj-lt"/>
              <a:buAutoNum type="arabicPeriod" startAt="2"/>
              <a:defRPr/>
            </a:pPr>
            <a:r>
              <a:rPr lang="it-IT" sz="2000" dirty="0"/>
              <a:t>Scegliere se determinare la capacità di ammortamento o il valore d’uso</a:t>
            </a:r>
          </a:p>
        </p:txBody>
      </p:sp>
      <p:sp>
        <p:nvSpPr>
          <p:cNvPr id="5" name="CasellaDiTesto 4"/>
          <p:cNvSpPr txBox="1"/>
          <p:nvPr/>
        </p:nvSpPr>
        <p:spPr>
          <a:xfrm>
            <a:off x="1283573" y="1643195"/>
            <a:ext cx="4941607" cy="369332"/>
          </a:xfrm>
          <a:prstGeom prst="rect">
            <a:avLst/>
          </a:prstGeom>
          <a:solidFill>
            <a:schemeClr val="bg2">
              <a:lumMod val="20000"/>
              <a:lumOff val="80000"/>
            </a:schemeClr>
          </a:solidFill>
          <a:ln>
            <a:solidFill>
              <a:schemeClr val="tx1"/>
            </a:solidFill>
          </a:ln>
        </p:spPr>
        <p:txBody>
          <a:bodyPr wrap="none" lIns="91439" tIns="45720" rIns="91439" bIns="45720">
            <a:spAutoFit/>
          </a:bodyPr>
          <a:lstStyle/>
          <a:p>
            <a:pPr>
              <a:defRPr/>
            </a:pPr>
            <a:r>
              <a:rPr lang="it-IT" dirty="0">
                <a:latin typeface="Tahoma" pitchFamily="34" charset="0"/>
                <a:cs typeface="Tahoma" pitchFamily="34" charset="0"/>
              </a:rPr>
              <a:t>COSA DEVE FARE LA SOCIETÀ AL </a:t>
            </a:r>
            <a:r>
              <a:rPr lang="it-IT" dirty="0" smtClean="0">
                <a:latin typeface="Tahoma" pitchFamily="34" charset="0"/>
                <a:cs typeface="Tahoma" pitchFamily="34" charset="0"/>
              </a:rPr>
              <a:t>31.12.2013?</a:t>
            </a:r>
            <a:endParaRPr lang="it-IT" dirty="0">
              <a:latin typeface="Tahoma" pitchFamily="34" charset="0"/>
              <a:cs typeface="Tahoma" pitchFamily="34" charset="0"/>
            </a:endParaRPr>
          </a:p>
        </p:txBody>
      </p:sp>
      <p:graphicFrame>
        <p:nvGraphicFramePr>
          <p:cNvPr id="6" name="Tabella 5"/>
          <p:cNvGraphicFramePr>
            <a:graphicFrameLocks noGrp="1"/>
          </p:cNvGraphicFramePr>
          <p:nvPr/>
        </p:nvGraphicFramePr>
        <p:xfrm>
          <a:off x="1405726" y="3215714"/>
          <a:ext cx="6096000" cy="2935538"/>
        </p:xfrm>
        <a:graphic>
          <a:graphicData uri="http://schemas.openxmlformats.org/drawingml/2006/table">
            <a:tbl>
              <a:tblPr firstRow="1">
                <a:tableStyleId>{5C22544A-7EE6-4342-B048-85BDC9FD1C3A}</a:tableStyleId>
              </a:tblPr>
              <a:tblGrid>
                <a:gridCol w="3071834"/>
                <a:gridCol w="3024166"/>
              </a:tblGrid>
              <a:tr h="639926">
                <a:tc>
                  <a:txBody>
                    <a:bodyPr/>
                    <a:lstStyle/>
                    <a:p>
                      <a:pPr algn="ctr"/>
                      <a:r>
                        <a:rPr lang="it-IT" sz="1700" dirty="0" smtClean="0">
                          <a:solidFill>
                            <a:schemeClr val="tx1"/>
                          </a:solidFill>
                        </a:rPr>
                        <a:t>CAPACITÀ </a:t>
                      </a:r>
                      <a:r>
                        <a:rPr lang="it-IT" sz="1700" dirty="0" err="1" smtClean="0">
                          <a:solidFill>
                            <a:schemeClr val="tx1"/>
                          </a:solidFill>
                        </a:rPr>
                        <a:t>DI</a:t>
                      </a:r>
                      <a:r>
                        <a:rPr lang="it-IT" sz="1700" dirty="0" smtClean="0">
                          <a:solidFill>
                            <a:schemeClr val="tx1"/>
                          </a:solidFill>
                        </a:rPr>
                        <a:t> AMMORTAMENTO</a:t>
                      </a:r>
                      <a:endParaRPr lang="it-IT" sz="1700" dirty="0">
                        <a:solidFill>
                          <a:schemeClr val="tx1"/>
                        </a:solidFill>
                      </a:endParaRPr>
                    </a:p>
                  </a:txBody>
                  <a:tcPr marL="91441" marR="91441" marT="45709" marB="45709">
                    <a:lnR w="12700" cap="flat" cmpd="sng" algn="ctr">
                      <a:solidFill>
                        <a:schemeClr val="tx1"/>
                      </a:solidFill>
                      <a:prstDash val="solid"/>
                      <a:round/>
                      <a:headEnd type="none" w="med" len="med"/>
                      <a:tailEnd type="none" w="med" len="med"/>
                    </a:lnR>
                    <a:solidFill>
                      <a:schemeClr val="bg2">
                        <a:lumMod val="40000"/>
                        <a:lumOff val="60000"/>
                      </a:schemeClr>
                    </a:solidFill>
                  </a:tcPr>
                </a:tc>
                <a:tc>
                  <a:txBody>
                    <a:bodyPr/>
                    <a:lstStyle/>
                    <a:p>
                      <a:pPr algn="ctr"/>
                      <a:r>
                        <a:rPr lang="it-IT" sz="1700" dirty="0" smtClean="0">
                          <a:solidFill>
                            <a:schemeClr val="tx1"/>
                          </a:solidFill>
                        </a:rPr>
                        <a:t>VALORE </a:t>
                      </a:r>
                      <a:r>
                        <a:rPr lang="it-IT" sz="1700" dirty="0" err="1" smtClean="0">
                          <a:solidFill>
                            <a:schemeClr val="tx1"/>
                          </a:solidFill>
                        </a:rPr>
                        <a:t>D’USO</a:t>
                      </a:r>
                      <a:endParaRPr lang="it-IT" sz="1700" dirty="0">
                        <a:solidFill>
                          <a:schemeClr val="tx1"/>
                        </a:solidFill>
                      </a:endParaRPr>
                    </a:p>
                  </a:txBody>
                  <a:tcPr marL="91441" marR="91441" marT="45709" marB="45709">
                    <a:lnL w="12700" cap="flat" cmpd="sng" algn="ctr">
                      <a:solidFill>
                        <a:schemeClr val="tx1"/>
                      </a:solidFill>
                      <a:prstDash val="solid"/>
                      <a:round/>
                      <a:headEnd type="none" w="med" len="med"/>
                      <a:tailEnd type="none" w="med" len="med"/>
                    </a:lnL>
                    <a:solidFill>
                      <a:schemeClr val="bg2">
                        <a:lumMod val="40000"/>
                        <a:lumOff val="60000"/>
                      </a:schemeClr>
                    </a:solidFill>
                  </a:tcPr>
                </a:tc>
              </a:tr>
              <a:tr h="370752">
                <a:tc>
                  <a:txBody>
                    <a:bodyPr/>
                    <a:lstStyle/>
                    <a:p>
                      <a:r>
                        <a:rPr lang="it-IT" sz="1700" dirty="0" smtClean="0">
                          <a:solidFill>
                            <a:schemeClr val="tx1"/>
                          </a:solidFill>
                        </a:rPr>
                        <a:t>Confronto</a:t>
                      </a:r>
                      <a:r>
                        <a:rPr lang="it-IT" sz="1700" baseline="0" dirty="0" smtClean="0">
                          <a:solidFill>
                            <a:schemeClr val="tx1"/>
                          </a:solidFill>
                        </a:rPr>
                        <a:t> tra:</a:t>
                      </a:r>
                      <a:endParaRPr lang="it-IT" sz="1700" dirty="0">
                        <a:solidFill>
                          <a:schemeClr val="tx1"/>
                        </a:solidFill>
                      </a:endParaRPr>
                    </a:p>
                  </a:txBody>
                  <a:tcPr marL="91441" marR="91441" marT="45709" marB="45709">
                    <a:lnR w="12700" cap="flat" cmpd="sng" algn="ctr">
                      <a:solidFill>
                        <a:schemeClr val="tx1"/>
                      </a:solidFill>
                      <a:prstDash val="solid"/>
                      <a:round/>
                      <a:headEnd type="none" w="med" len="med"/>
                      <a:tailEnd type="none" w="med" len="med"/>
                    </a:lnR>
                    <a:noFill/>
                  </a:tcPr>
                </a:tc>
                <a:tc>
                  <a:txBody>
                    <a:bodyPr/>
                    <a:lstStyle/>
                    <a:p>
                      <a:r>
                        <a:rPr lang="it-IT" sz="1700" dirty="0" smtClean="0">
                          <a:solidFill>
                            <a:schemeClr val="tx1"/>
                          </a:solidFill>
                        </a:rPr>
                        <a:t>Confronto tra:</a:t>
                      </a:r>
                      <a:endParaRPr lang="it-IT" sz="1700" dirty="0">
                        <a:solidFill>
                          <a:schemeClr val="tx1"/>
                        </a:solidFill>
                      </a:endParaRPr>
                    </a:p>
                  </a:txBody>
                  <a:tcPr marL="91441" marR="91441" marT="45709" marB="45709">
                    <a:lnL w="12700" cap="flat" cmpd="sng" algn="ctr">
                      <a:solidFill>
                        <a:schemeClr val="tx1"/>
                      </a:solidFill>
                      <a:prstDash val="solid"/>
                      <a:round/>
                      <a:headEnd type="none" w="med" len="med"/>
                      <a:tailEnd type="none" w="med" len="med"/>
                    </a:lnL>
                    <a:noFill/>
                  </a:tcPr>
                </a:tc>
              </a:tr>
              <a:tr h="914182">
                <a:tc>
                  <a:txBody>
                    <a:bodyPr/>
                    <a:lstStyle/>
                    <a:p>
                      <a:r>
                        <a:rPr lang="it-IT" sz="1700" dirty="0" smtClean="0">
                          <a:solidFill>
                            <a:schemeClr val="tx1"/>
                          </a:solidFill>
                        </a:rPr>
                        <a:t>∑ redditi al</a:t>
                      </a:r>
                      <a:r>
                        <a:rPr lang="it-IT" sz="1700" baseline="0" dirty="0" smtClean="0">
                          <a:solidFill>
                            <a:schemeClr val="tx1"/>
                          </a:solidFill>
                        </a:rPr>
                        <a:t> lordo dell’ammortamento dell’avviamento (1.000)</a:t>
                      </a:r>
                      <a:endParaRPr lang="it-IT" sz="1700" dirty="0">
                        <a:solidFill>
                          <a:schemeClr val="tx1"/>
                        </a:solidFill>
                      </a:endParaRPr>
                    </a:p>
                  </a:txBody>
                  <a:tcPr marL="91441" marR="91441" marT="45709" marB="45709">
                    <a:lnR w="12700" cap="flat" cmpd="sng" algn="ctr">
                      <a:solidFill>
                        <a:schemeClr val="tx1"/>
                      </a:solidFill>
                      <a:prstDash val="solid"/>
                      <a:round/>
                      <a:headEnd type="none" w="med" len="med"/>
                      <a:tailEnd type="none" w="med" len="med"/>
                    </a:lnR>
                    <a:noFill/>
                  </a:tcPr>
                </a:tc>
                <a:tc>
                  <a:txBody>
                    <a:bodyPr/>
                    <a:lstStyle/>
                    <a:p>
                      <a:r>
                        <a:rPr lang="it-IT" sz="1700" dirty="0" smtClean="0">
                          <a:solidFill>
                            <a:schemeClr val="tx1"/>
                          </a:solidFill>
                        </a:rPr>
                        <a:t>Valore d’uso (flussi di cassa attualizzati)</a:t>
                      </a:r>
                      <a:endParaRPr lang="it-IT" sz="1700" dirty="0">
                        <a:solidFill>
                          <a:schemeClr val="tx1"/>
                        </a:solidFill>
                      </a:endParaRPr>
                    </a:p>
                  </a:txBody>
                  <a:tcPr marL="91441" marR="91441" marT="45709" marB="45709">
                    <a:lnL w="12700" cap="flat" cmpd="sng" algn="ctr">
                      <a:solidFill>
                        <a:schemeClr val="tx1"/>
                      </a:solidFill>
                      <a:prstDash val="solid"/>
                      <a:round/>
                      <a:headEnd type="none" w="med" len="med"/>
                      <a:tailEnd type="none" w="med" len="med"/>
                    </a:lnL>
                    <a:noFill/>
                  </a:tcPr>
                </a:tc>
              </a:tr>
              <a:tr h="639926">
                <a:tc>
                  <a:txBody>
                    <a:bodyPr/>
                    <a:lstStyle/>
                    <a:p>
                      <a:r>
                        <a:rPr lang="it-IT" sz="1700" dirty="0" smtClean="0">
                          <a:solidFill>
                            <a:schemeClr val="tx1"/>
                          </a:solidFill>
                        </a:rPr>
                        <a:t>Valore residuo dell’avviamento (1.250)</a:t>
                      </a:r>
                      <a:endParaRPr lang="it-IT" sz="1700" dirty="0">
                        <a:solidFill>
                          <a:schemeClr val="tx1"/>
                        </a:solidFill>
                      </a:endParaRPr>
                    </a:p>
                  </a:txBody>
                  <a:tcPr marL="91441" marR="91441" marT="45709" marB="45709">
                    <a:lnR w="12700" cap="flat" cmpd="sng" algn="ctr">
                      <a:solidFill>
                        <a:schemeClr val="tx1"/>
                      </a:solidFill>
                      <a:prstDash val="solid"/>
                      <a:round/>
                      <a:headEnd type="none" w="med" len="med"/>
                      <a:tailEnd type="none" w="med" len="med"/>
                    </a:lnR>
                    <a:noFill/>
                  </a:tcPr>
                </a:tc>
                <a:tc>
                  <a:txBody>
                    <a:bodyPr/>
                    <a:lstStyle/>
                    <a:p>
                      <a:r>
                        <a:rPr lang="it-IT" sz="1700" dirty="0" smtClean="0">
                          <a:solidFill>
                            <a:schemeClr val="tx1"/>
                          </a:solidFill>
                        </a:rPr>
                        <a:t>Valore contabile della</a:t>
                      </a:r>
                      <a:r>
                        <a:rPr lang="it-IT" sz="1700" baseline="0" dirty="0" smtClean="0">
                          <a:solidFill>
                            <a:schemeClr val="tx1"/>
                          </a:solidFill>
                        </a:rPr>
                        <a:t> CGU</a:t>
                      </a:r>
                      <a:endParaRPr lang="it-IT" sz="1700" dirty="0">
                        <a:solidFill>
                          <a:schemeClr val="tx1"/>
                        </a:solidFill>
                      </a:endParaRPr>
                    </a:p>
                  </a:txBody>
                  <a:tcPr marL="91441" marR="91441" marT="45709" marB="45709">
                    <a:lnL w="12700" cap="flat" cmpd="sng" algn="ctr">
                      <a:solidFill>
                        <a:schemeClr val="tx1"/>
                      </a:solidFill>
                      <a:prstDash val="solid"/>
                      <a:round/>
                      <a:headEnd type="none" w="med" len="med"/>
                      <a:tailEnd type="none" w="med" len="med"/>
                    </a:lnL>
                    <a:noFill/>
                  </a:tcPr>
                </a:tc>
              </a:tr>
              <a:tr h="370752">
                <a:tc>
                  <a:txBody>
                    <a:bodyPr/>
                    <a:lstStyle/>
                    <a:p>
                      <a:r>
                        <a:rPr lang="it-IT" sz="1700" dirty="0" smtClean="0">
                          <a:solidFill>
                            <a:schemeClr val="tx1"/>
                          </a:solidFill>
                        </a:rPr>
                        <a:t>Svalutazione</a:t>
                      </a:r>
                      <a:r>
                        <a:rPr lang="it-IT" sz="1700" baseline="0" dirty="0" smtClean="0">
                          <a:solidFill>
                            <a:schemeClr val="tx1"/>
                          </a:solidFill>
                        </a:rPr>
                        <a:t> 250</a:t>
                      </a:r>
                      <a:endParaRPr lang="it-IT" sz="1700" dirty="0">
                        <a:solidFill>
                          <a:schemeClr val="tx1"/>
                        </a:solidFill>
                      </a:endParaRPr>
                    </a:p>
                  </a:txBody>
                  <a:tcPr marL="91441" marR="91441" marT="45709" marB="45709">
                    <a:lnR w="12700" cap="flat" cmpd="sng" algn="ctr">
                      <a:solidFill>
                        <a:schemeClr val="tx1"/>
                      </a:solidFill>
                      <a:prstDash val="solid"/>
                      <a:round/>
                      <a:headEnd type="none" w="med" len="med"/>
                      <a:tailEnd type="none" w="med" len="med"/>
                    </a:lnR>
                    <a:noFill/>
                  </a:tcPr>
                </a:tc>
                <a:tc>
                  <a:txBody>
                    <a:bodyPr/>
                    <a:lstStyle/>
                    <a:p>
                      <a:endParaRPr lang="it-IT" sz="1700" dirty="0">
                        <a:solidFill>
                          <a:schemeClr val="tx1"/>
                        </a:solidFill>
                      </a:endParaRPr>
                    </a:p>
                  </a:txBody>
                  <a:tcPr marL="91441" marR="91441" marT="45709" marB="45709">
                    <a:lnL w="12700" cap="flat" cmpd="sng" algn="ctr">
                      <a:solidFill>
                        <a:schemeClr val="tx1"/>
                      </a:solidFill>
                      <a:prstDash val="solid"/>
                      <a:round/>
                      <a:headEnd type="none" w="med" len="med"/>
                      <a:tailEnd type="none" w="med" len="med"/>
                    </a:lnL>
                    <a:noFill/>
                  </a:tcPr>
                </a:tc>
              </a:tr>
            </a:tbl>
          </a:graphicData>
        </a:graphic>
      </p:graphicFrame>
      <p:sp>
        <p:nvSpPr>
          <p:cNvPr id="7"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BILANCI 2013: PRUDENZA NELLE VALUTAZIONI DI BILANCIO</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2950588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2"/>
          <p:cNvSpPr txBox="1">
            <a:spLocks noChangeArrowheads="1"/>
          </p:cNvSpPr>
          <p:nvPr/>
        </p:nvSpPr>
        <p:spPr bwMode="auto">
          <a:xfrm>
            <a:off x="33338" y="1852613"/>
            <a:ext cx="8964612" cy="1077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buFont typeface="Wingdings" charset="0"/>
              <a:buNone/>
            </a:pPr>
            <a:r>
              <a:rPr lang="it-IT" sz="3200" cap="all" dirty="0" smtClean="0">
                <a:solidFill>
                  <a:srgbClr val="364D47"/>
                </a:solidFill>
                <a:latin typeface="Rotis Semi Sans Std 75 Extra Bo" charset="0"/>
              </a:rPr>
              <a:t>RIPORTABILITà DELLE PERDITE </a:t>
            </a:r>
          </a:p>
          <a:p>
            <a:pPr algn="ctr" eaLnBrk="1" hangingPunct="1">
              <a:buFont typeface="Wingdings" charset="0"/>
              <a:buNone/>
            </a:pPr>
            <a:r>
              <a:rPr lang="it-IT" sz="3200" cap="all" dirty="0" smtClean="0">
                <a:solidFill>
                  <a:srgbClr val="364D47"/>
                </a:solidFill>
                <a:latin typeface="Rotis Semi Sans Std 75 Extra Bo" charset="0"/>
              </a:rPr>
              <a:t>E </a:t>
            </a:r>
            <a:r>
              <a:rPr lang="it-IT" sz="3200" dirty="0" smtClean="0">
                <a:solidFill>
                  <a:srgbClr val="364D47"/>
                </a:solidFill>
                <a:latin typeface="Rotis Semi Sans Std 75 Extra Bo" charset="0"/>
              </a:rPr>
              <a:t>ATTIVITÀ </a:t>
            </a:r>
            <a:r>
              <a:rPr lang="it-IT" sz="3200" cap="all" dirty="0" smtClean="0">
                <a:solidFill>
                  <a:srgbClr val="364D47"/>
                </a:solidFill>
                <a:latin typeface="Rotis Semi Sans Std 75 Extra Bo" charset="0"/>
              </a:rPr>
              <a:t>PER IMPOSTE ANTICIPATE</a:t>
            </a:r>
          </a:p>
        </p:txBody>
      </p:sp>
      <p:sp>
        <p:nvSpPr>
          <p:cNvPr id="3" name="Text Box 30"/>
          <p:cNvSpPr txBox="1">
            <a:spLocks noChangeArrowheads="1"/>
          </p:cNvSpPr>
          <p:nvPr/>
        </p:nvSpPr>
        <p:spPr bwMode="auto">
          <a:xfrm>
            <a:off x="89693" y="3821497"/>
            <a:ext cx="8964613" cy="708528"/>
          </a:xfrm>
          <a:prstGeom prst="rect">
            <a:avLst/>
          </a:prstGeom>
          <a:noFill/>
          <a:ln w="9525">
            <a:noFill/>
            <a:miter lim="800000"/>
            <a:headEnd/>
            <a:tailEnd/>
          </a:ln>
        </p:spPr>
        <p:txBody>
          <a:bodyPr lIns="92075" tIns="46038" rIns="92075" bIns="46038">
            <a:spAutoFit/>
          </a:bodyPr>
          <a:lstStyle>
            <a:defPPr>
              <a:defRPr lang="it-IT"/>
            </a:defPPr>
            <a:lvl1pPr algn="l" defTabSz="457200"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l" defTabSz="914400" rtl="0" eaLnBrk="1" latinLnBrk="0" hangingPunct="1">
              <a:defRPr kern="1200">
                <a:solidFill>
                  <a:schemeClr val="tx1"/>
                </a:solidFill>
                <a:latin typeface="Arial" pitchFamily="34" charset="0"/>
                <a:ea typeface="MS PGothic" pitchFamily="34" charset="-128"/>
                <a:cs typeface="+mn-cs"/>
              </a:defRPr>
            </a:lvl6pPr>
            <a:lvl7pPr marL="2743200" algn="l" defTabSz="914400" rtl="0" eaLnBrk="1" latinLnBrk="0" hangingPunct="1">
              <a:defRPr kern="1200">
                <a:solidFill>
                  <a:schemeClr val="tx1"/>
                </a:solidFill>
                <a:latin typeface="Arial" pitchFamily="34" charset="0"/>
                <a:ea typeface="MS PGothic" pitchFamily="34" charset="-128"/>
                <a:cs typeface="+mn-cs"/>
              </a:defRPr>
            </a:lvl7pPr>
            <a:lvl8pPr marL="3200400" algn="l" defTabSz="914400" rtl="0" eaLnBrk="1" latinLnBrk="0" hangingPunct="1">
              <a:defRPr kern="1200">
                <a:solidFill>
                  <a:schemeClr val="tx1"/>
                </a:solidFill>
                <a:latin typeface="Arial" pitchFamily="34" charset="0"/>
                <a:ea typeface="MS PGothic" pitchFamily="34" charset="-128"/>
                <a:cs typeface="+mn-cs"/>
              </a:defRPr>
            </a:lvl8pPr>
            <a:lvl9pPr marL="3657600" algn="l" defTabSz="914400" rtl="0" eaLnBrk="1" latinLnBrk="0" hangingPunct="1">
              <a:defRPr kern="1200">
                <a:solidFill>
                  <a:schemeClr val="tx1"/>
                </a:solidFill>
                <a:latin typeface="Arial" pitchFamily="34" charset="0"/>
                <a:ea typeface="MS PGothic" pitchFamily="34" charset="-128"/>
                <a:cs typeface="+mn-cs"/>
              </a:defRPr>
            </a:lvl9pPr>
          </a:lstStyle>
          <a:p>
            <a:pPr algn="ctr"/>
            <a:r>
              <a:rPr lang="it-IT" sz="2000" b="0" dirty="0" smtClean="0">
                <a:solidFill>
                  <a:srgbClr val="7F7F7F"/>
                </a:solidFill>
                <a:latin typeface="Rotis Semi Sans Std 55 Regular" charset="0"/>
                <a:ea typeface="ＭＳ Ｐゴシック" charset="0"/>
                <a:cs typeface="ＭＳ Ｐゴシック" charset="0"/>
              </a:rPr>
              <a:t>Alain Devalle</a:t>
            </a:r>
          </a:p>
          <a:p>
            <a:pPr algn="ctr"/>
            <a:r>
              <a:rPr lang="it-IT" sz="2000" dirty="0" smtClean="0">
                <a:solidFill>
                  <a:srgbClr val="7F7F7F"/>
                </a:solidFill>
                <a:latin typeface="Rotis Semi Sans Std 55 Regular" charset="0"/>
                <a:ea typeface="ＭＳ Ｐゴシック" charset="0"/>
                <a:cs typeface="ＭＳ Ｐゴシック" charset="0"/>
              </a:rPr>
              <a:t>Ordine di Torino – Università di Torino</a:t>
            </a:r>
            <a:endParaRPr lang="it-IT" sz="2000" b="0" dirty="0" smtClean="0">
              <a:solidFill>
                <a:srgbClr val="7F7F7F"/>
              </a:solidFill>
              <a:latin typeface="Rotis Semi Sans Std 55 Regular" charset="0"/>
              <a:ea typeface="ＭＳ Ｐゴシック" charset="0"/>
              <a:cs typeface="ＭＳ Ｐゴシック" charset="0"/>
            </a:endParaRPr>
          </a:p>
        </p:txBody>
      </p:sp>
    </p:spTree>
    <p:extLst>
      <p:ext uri="{BB962C8B-B14F-4D97-AF65-F5344CB8AC3E}">
        <p14:creationId xmlns:p14="http://schemas.microsoft.com/office/powerpoint/2010/main" xmlns="" val="39554635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
        <p:nvSpPr>
          <p:cNvPr id="19" name="Titolo 18"/>
          <p:cNvSpPr>
            <a:spLocks noGrp="1"/>
          </p:cNvSpPr>
          <p:nvPr>
            <p:ph type="title"/>
          </p:nvPr>
        </p:nvSpPr>
        <p:spPr>
          <a:xfrm>
            <a:off x="457200" y="557808"/>
            <a:ext cx="8229600" cy="1143000"/>
          </a:xfrm>
        </p:spPr>
        <p:txBody>
          <a:bodyPr/>
          <a:lstStyle/>
          <a:p>
            <a:pPr algn="l">
              <a:spcBef>
                <a:spcPct val="50000"/>
              </a:spcBef>
            </a:pPr>
            <a:r>
              <a:rPr lang="it-IT" sz="2400" dirty="0">
                <a:solidFill>
                  <a:srgbClr val="364D47"/>
                </a:solidFill>
                <a:latin typeface="Arial" charset="0"/>
              </a:rPr>
              <a:t>DISCIPLINA FISCALE DEL RIPORTO DELLE PERDITE</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89</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89</a:t>
            </a:fld>
            <a:endParaRPr kumimoji="0" lang="it-IT" sz="100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14" name="Rettangolo 13"/>
          <p:cNvSpPr/>
          <p:nvPr/>
        </p:nvSpPr>
        <p:spPr>
          <a:xfrm>
            <a:off x="1187624" y="2852936"/>
            <a:ext cx="864096" cy="2160240"/>
          </a:xfrm>
          <a:prstGeom prst="rect">
            <a:avLst/>
          </a:prstGeom>
          <a:solidFill>
            <a:sysClr val="window" lastClr="FFFFFF"/>
          </a:solidFill>
          <a:ln w="25400" cap="flat" cmpd="sng" algn="ctr">
            <a:solidFill>
              <a:srgbClr val="8064A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smtClean="0">
              <a:ln>
                <a:noFill/>
              </a:ln>
              <a:solidFill>
                <a:sysClr val="windowText" lastClr="000000"/>
              </a:solidFill>
              <a:effectLst/>
              <a:uLnTx/>
              <a:uFillTx/>
              <a:latin typeface="+mn-lt"/>
            </a:endParaRPr>
          </a:p>
        </p:txBody>
      </p:sp>
      <p:sp>
        <p:nvSpPr>
          <p:cNvPr id="15" name="Rettangolo arrotondato 14"/>
          <p:cNvSpPr/>
          <p:nvPr/>
        </p:nvSpPr>
        <p:spPr>
          <a:xfrm>
            <a:off x="1403648" y="3140968"/>
            <a:ext cx="432048" cy="288032"/>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a:ln>
                  <a:noFill/>
                </a:ln>
                <a:solidFill>
                  <a:sysClr val="windowText" lastClr="000000"/>
                </a:solidFill>
                <a:effectLst/>
                <a:uLnTx/>
                <a:uFillTx/>
                <a:latin typeface="+mn-lt"/>
              </a:rPr>
              <a:t>1</a:t>
            </a:r>
          </a:p>
        </p:txBody>
      </p:sp>
      <p:sp>
        <p:nvSpPr>
          <p:cNvPr id="16" name="Rettangolo arrotondato 15"/>
          <p:cNvSpPr/>
          <p:nvPr/>
        </p:nvSpPr>
        <p:spPr>
          <a:xfrm>
            <a:off x="1403648" y="4437112"/>
            <a:ext cx="432048" cy="288032"/>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smtClean="0">
                <a:ln>
                  <a:noFill/>
                </a:ln>
                <a:solidFill>
                  <a:sysClr val="windowText" lastClr="000000"/>
                </a:solidFill>
                <a:effectLst/>
                <a:uLnTx/>
                <a:uFillTx/>
                <a:latin typeface="+mn-lt"/>
              </a:rPr>
              <a:t>2</a:t>
            </a:r>
            <a:endParaRPr kumimoji="0" lang="it-IT" sz="2000" b="1" i="0" u="none" strike="noStrike" kern="0" cap="none" spc="0" normalizeH="0" baseline="0" noProof="0" dirty="0">
              <a:ln>
                <a:noFill/>
              </a:ln>
              <a:solidFill>
                <a:sysClr val="windowText" lastClr="000000"/>
              </a:solidFill>
              <a:effectLst/>
              <a:uLnTx/>
              <a:uFillTx/>
              <a:latin typeface="+mn-lt"/>
            </a:endParaRPr>
          </a:p>
        </p:txBody>
      </p:sp>
      <p:sp>
        <p:nvSpPr>
          <p:cNvPr id="17" name="Rettangolo 16"/>
          <p:cNvSpPr/>
          <p:nvPr/>
        </p:nvSpPr>
        <p:spPr>
          <a:xfrm>
            <a:off x="2267744" y="2780928"/>
            <a:ext cx="5328592" cy="93610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rPr>
              <a:t>Riportabilità senza limiti di tempo</a:t>
            </a:r>
          </a:p>
        </p:txBody>
      </p:sp>
      <p:sp>
        <p:nvSpPr>
          <p:cNvPr id="18" name="Rettangolo 17"/>
          <p:cNvSpPr/>
          <p:nvPr/>
        </p:nvSpPr>
        <p:spPr>
          <a:xfrm>
            <a:off x="2267744" y="4221088"/>
            <a:ext cx="5328592" cy="93610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rPr>
              <a:t>Limite quantitativo</a:t>
            </a:r>
            <a:r>
              <a:rPr kumimoji="0" lang="it-IT" sz="2000" i="0" u="none" strike="noStrike" kern="0" cap="none" spc="0" normalizeH="0" noProof="0" dirty="0" smtClean="0">
                <a:ln>
                  <a:noFill/>
                </a:ln>
                <a:solidFill>
                  <a:sysClr val="windowText" lastClr="000000"/>
                </a:solidFill>
                <a:effectLst/>
                <a:uLnTx/>
                <a:uFillTx/>
                <a:latin typeface="+mn-lt"/>
              </a:rPr>
              <a:t> di utilizzo dell’80% dell’imponibile IRES</a:t>
            </a:r>
            <a:endParaRPr kumimoji="0" lang="it-IT" sz="2000" i="0" u="none" strike="noStrike" kern="0" cap="none" spc="0" normalizeH="0" baseline="0" noProof="0" dirty="0" smtClean="0">
              <a:ln>
                <a:noFill/>
              </a:ln>
              <a:solidFill>
                <a:sysClr val="windowText" lastClr="000000"/>
              </a:solidFill>
              <a:effectLst/>
              <a:uLnTx/>
              <a:uFillTx/>
              <a:latin typeface="+mn-lt"/>
            </a:endParaRPr>
          </a:p>
        </p:txBody>
      </p:sp>
    </p:spTree>
    <p:extLst>
      <p:ext uri="{BB962C8B-B14F-4D97-AF65-F5344CB8AC3E}">
        <p14:creationId xmlns:p14="http://schemas.microsoft.com/office/powerpoint/2010/main" xmlns="" val="3953747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1027"/>
          <p:cNvSpPr txBox="1">
            <a:spLocks noChangeArrowheads="1"/>
          </p:cNvSpPr>
          <p:nvPr/>
        </p:nvSpPr>
        <p:spPr bwMode="auto">
          <a:xfrm>
            <a:off x="-180528" y="617538"/>
            <a:ext cx="9067800" cy="533400"/>
          </a:xfrm>
          <a:prstGeom prst="rect">
            <a:avLst/>
          </a:prstGeom>
          <a:extLst/>
        </p:spPr>
        <p:txBody>
          <a:bodyPr/>
          <a:lstStyle>
            <a:defPPr>
              <a:defRPr lang="it-IT"/>
            </a:defPPr>
            <a:lvl1pPr marL="0" marR="0" lvl="0" indent="0" algn="ctr" latinLnBrk="0">
              <a:lnSpc>
                <a:spcPct val="100000"/>
              </a:lnSpc>
              <a:spcBef>
                <a:spcPct val="50000"/>
              </a:spcBef>
              <a:buClrTx/>
              <a:buSzTx/>
              <a:buFontTx/>
              <a:buNone/>
              <a:tabLst/>
              <a:defRPr sz="2400">
                <a:solidFill>
                  <a:srgbClr val="364D47"/>
                </a:solidFill>
              </a:defRPr>
            </a:lvl1pPr>
          </a:lstStyle>
          <a:p>
            <a:r>
              <a:rPr lang="it-IT" dirty="0" smtClean="0"/>
              <a:t>IL TRATTAMENTO CONTABILE PERDITE SU CREDITI</a:t>
            </a:r>
            <a:endParaRPr lang="it-IT" dirty="0"/>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a:t>
            </a:fld>
            <a:endParaRPr lang="it-IT" sz="1000" dirty="0">
              <a:latin typeface="Arial" pitchFamily="34" charset="0"/>
              <a:cs typeface="Arial" pitchFamily="34" charset="0"/>
            </a:endParaRPr>
          </a:p>
        </p:txBody>
      </p:sp>
      <p:sp>
        <p:nvSpPr>
          <p:cNvPr id="6" name="Rettangolo 5"/>
          <p:cNvSpPr/>
          <p:nvPr/>
        </p:nvSpPr>
        <p:spPr bwMode="auto">
          <a:xfrm>
            <a:off x="6259860" y="2132856"/>
            <a:ext cx="1944216" cy="648072"/>
          </a:xfrm>
          <a:prstGeom prst="rect">
            <a:avLst/>
          </a:prstGeom>
          <a:solidFill>
            <a:sysClr val="window" lastClr="FFFFFF"/>
          </a:solidFill>
          <a:ln w="25400" cap="flat" cmpd="sng" algn="ctr">
            <a:solidFill>
              <a:srgbClr val="C0504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smtClean="0">
                <a:ln>
                  <a:noFill/>
                </a:ln>
                <a:solidFill>
                  <a:sysClr val="windowText" lastClr="000000"/>
                </a:solidFill>
                <a:effectLst/>
                <a:uLnTx/>
                <a:uFillTx/>
                <a:latin typeface="+mj-lt"/>
                <a:ea typeface="+mn-ea"/>
                <a:cs typeface="+mn-cs"/>
              </a:rPr>
              <a:t>Art. 101 co. 5 TUIR</a:t>
            </a:r>
          </a:p>
        </p:txBody>
      </p:sp>
      <p:sp>
        <p:nvSpPr>
          <p:cNvPr id="10" name="Rettangolo 9"/>
          <p:cNvSpPr/>
          <p:nvPr/>
        </p:nvSpPr>
        <p:spPr>
          <a:xfrm>
            <a:off x="323528" y="3490846"/>
            <a:ext cx="3528392" cy="1018274"/>
          </a:xfrm>
          <a:prstGeom prst="rect">
            <a:avLst/>
          </a:prstGeom>
          <a:solidFill>
            <a:srgbClr val="4F81BD">
              <a:lumMod val="20000"/>
              <a:lumOff val="80000"/>
            </a:srgbClr>
          </a:solidFill>
          <a:ln w="25400" cap="flat" cmpd="sng" algn="ctr">
            <a:solidFill>
              <a:srgbClr val="4F81BD"/>
            </a:solidFill>
            <a:prstDash val="solid"/>
            <a:headEnd type="none" w="med" len="med"/>
            <a:tailEnd type="triangle" w="med" len="med"/>
          </a:ln>
          <a:effectLst/>
        </p:spPr>
        <p:txBody>
          <a:bodyPr vert="horz" wrap="square" lIns="91440" tIns="45720" rIns="91440" bIns="45720" numCol="1" rtlCol="0" anchor="ctr" anchorCtr="0" compatLnSpc="1">
            <a:prstTxWarp prst="textNoShape">
              <a:avLst/>
            </a:prstTxWarp>
          </a:bodyPr>
          <a:lstStyle/>
          <a:p>
            <a:pPr algn="ctr" defTabSz="914400" fontAlgn="auto">
              <a:spcBef>
                <a:spcPts val="0"/>
              </a:spcBef>
              <a:spcAft>
                <a:spcPts val="0"/>
              </a:spcAft>
              <a:defRPr/>
            </a:pPr>
            <a:endParaRPr lang="it-IT" sz="2400" kern="0" dirty="0" smtClean="0">
              <a:solidFill>
                <a:sysClr val="windowText" lastClr="000000"/>
              </a:solidFill>
              <a:latin typeface="+mj-lt"/>
              <a:ea typeface="+mn-ea"/>
              <a:cs typeface="+mn-cs"/>
            </a:endParaRPr>
          </a:p>
          <a:p>
            <a:pPr algn="ctr" defTabSz="914400" fontAlgn="auto">
              <a:spcBef>
                <a:spcPts val="0"/>
              </a:spcBef>
              <a:spcAft>
                <a:spcPts val="0"/>
              </a:spcAft>
              <a:defRPr/>
            </a:pPr>
            <a:r>
              <a:rPr lang="it-IT" sz="2400" kern="0" dirty="0" smtClean="0">
                <a:solidFill>
                  <a:sysClr val="windowText" lastClr="000000"/>
                </a:solidFill>
                <a:latin typeface="+mj-lt"/>
                <a:ea typeface="+mn-ea"/>
                <a:cs typeface="+mn-cs"/>
              </a:rPr>
              <a:t>Le perdite (…) su crediti sono deducibili se</a:t>
            </a:r>
          </a:p>
          <a:p>
            <a:pPr algn="ctr" defTabSz="914400" fontAlgn="auto">
              <a:spcBef>
                <a:spcPts val="0"/>
              </a:spcBef>
              <a:spcAft>
                <a:spcPts val="0"/>
              </a:spcAft>
              <a:defRPr/>
            </a:pPr>
            <a:r>
              <a:rPr lang="it-IT" sz="2400" kern="0" dirty="0" smtClean="0">
                <a:solidFill>
                  <a:sysClr val="windowText" lastClr="000000"/>
                </a:solidFill>
                <a:latin typeface="+mj-lt"/>
                <a:ea typeface="+mn-ea"/>
                <a:cs typeface="+mn-cs"/>
              </a:rPr>
              <a:t> </a:t>
            </a:r>
          </a:p>
        </p:txBody>
      </p:sp>
      <p:sp>
        <p:nvSpPr>
          <p:cNvPr id="13" name="Rettangolo 12"/>
          <p:cNvSpPr/>
          <p:nvPr/>
        </p:nvSpPr>
        <p:spPr>
          <a:xfrm>
            <a:off x="4283968" y="2990564"/>
            <a:ext cx="3920108" cy="870483"/>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400" kern="0" dirty="0" smtClean="0">
                <a:solidFill>
                  <a:sysClr val="windowText" lastClr="000000"/>
                </a:solidFill>
                <a:latin typeface="+mj-lt"/>
                <a:ea typeface="+mn-ea"/>
                <a:cs typeface="+mn-cs"/>
              </a:rPr>
              <a:t>risultano da elementi certi e precisi </a:t>
            </a:r>
            <a:endParaRPr kumimoji="0" lang="it-IT" sz="2400" i="0" u="none" strike="noStrike" kern="0" cap="none" spc="0" normalizeH="0" baseline="0" noProof="0" dirty="0">
              <a:ln>
                <a:noFill/>
              </a:ln>
              <a:solidFill>
                <a:srgbClr val="FF0000"/>
              </a:solidFill>
              <a:effectLst/>
              <a:uLnTx/>
              <a:uFillTx/>
              <a:latin typeface="+mj-lt"/>
              <a:ea typeface="+mn-ea"/>
              <a:cs typeface="+mn-cs"/>
            </a:endParaRPr>
          </a:p>
        </p:txBody>
      </p:sp>
      <p:sp>
        <p:nvSpPr>
          <p:cNvPr id="14" name="Rettangolo 13"/>
          <p:cNvSpPr/>
          <p:nvPr/>
        </p:nvSpPr>
        <p:spPr>
          <a:xfrm>
            <a:off x="4283968" y="4142693"/>
            <a:ext cx="3920108" cy="1158515"/>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400" u="sng" kern="0" dirty="0" smtClean="0">
                <a:solidFill>
                  <a:sysClr val="windowText" lastClr="000000"/>
                </a:solidFill>
                <a:latin typeface="+mj-lt"/>
                <a:ea typeface="+mn-ea"/>
                <a:cs typeface="+mn-cs"/>
              </a:rPr>
              <a:t>in ogni caso</a:t>
            </a:r>
            <a:r>
              <a:rPr lang="it-IT" sz="2400" kern="0" dirty="0" smtClean="0">
                <a:solidFill>
                  <a:sysClr val="windowText" lastClr="000000"/>
                </a:solidFill>
                <a:latin typeface="+mj-lt"/>
                <a:ea typeface="+mn-ea"/>
                <a:cs typeface="+mn-cs"/>
              </a:rPr>
              <a:t>, se il debitore è assoggettato a procedure concorsuali</a:t>
            </a:r>
          </a:p>
        </p:txBody>
      </p:sp>
      <p:cxnSp>
        <p:nvCxnSpPr>
          <p:cNvPr id="15" name="Connettore 4 14"/>
          <p:cNvCxnSpPr>
            <a:stCxn id="10" idx="3"/>
            <a:endCxn id="13" idx="1"/>
          </p:cNvCxnSpPr>
          <p:nvPr/>
        </p:nvCxnSpPr>
        <p:spPr>
          <a:xfrm flipV="1">
            <a:off x="3851920" y="3425806"/>
            <a:ext cx="432048" cy="574177"/>
          </a:xfrm>
          <a:prstGeom prst="bentConnector3">
            <a:avLst>
              <a:gd name="adj1" fmla="val 50000"/>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6" name="Connettore 4 15"/>
          <p:cNvCxnSpPr>
            <a:stCxn id="10" idx="3"/>
            <a:endCxn id="14" idx="1"/>
          </p:cNvCxnSpPr>
          <p:nvPr/>
        </p:nvCxnSpPr>
        <p:spPr>
          <a:xfrm>
            <a:off x="3851920" y="3999983"/>
            <a:ext cx="432048" cy="721968"/>
          </a:xfrm>
          <a:prstGeom prst="bentConnector3">
            <a:avLst>
              <a:gd name="adj1" fmla="val 50000"/>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11" name="Rectangle 1026"/>
          <p:cNvSpPr>
            <a:spLocks noChangeArrowheads="1"/>
          </p:cNvSpPr>
          <p:nvPr/>
        </p:nvSpPr>
        <p:spPr bwMode="auto">
          <a:xfrm>
            <a:off x="0" y="-6092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LE NOVIT</a:t>
            </a:r>
            <a:r>
              <a:rPr lang="it-IT" sz="2000" dirty="0" smtClean="0">
                <a:solidFill>
                  <a:srgbClr val="7F7F7F"/>
                </a:solidFill>
                <a:latin typeface="Arial"/>
                <a:cs typeface="Arial"/>
              </a:rPr>
              <a:t>À</a:t>
            </a:r>
            <a:r>
              <a:rPr lang="it-IT" sz="2000" dirty="0" smtClean="0">
                <a:solidFill>
                  <a:srgbClr val="7F7F7F"/>
                </a:solidFill>
                <a:latin typeface="Rotis Semi Sans Std 65 Bold" charset="0"/>
              </a:rPr>
              <a:t> DEL BILANCIO 2013</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368472384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57200" y="557808"/>
            <a:ext cx="8229600" cy="1143000"/>
          </a:xfrm>
        </p:spPr>
        <p:txBody>
          <a:bodyPr/>
          <a:lstStyle/>
          <a:p>
            <a:pPr defTabSz="449263">
              <a:spcBef>
                <a:spcPts val="1000"/>
              </a:spcBef>
              <a:buClr>
                <a:srgbClr val="000000"/>
              </a:buClr>
              <a:buSzPct val="100000"/>
              <a:buFont typeface="Times New Roman" pitchFamily="16" charset="0"/>
            </a:pPr>
            <a:r>
              <a:rPr lang="it-IT" sz="2400" cap="all" dirty="0">
                <a:solidFill>
                  <a:srgbClr val="364D47"/>
                </a:solidFill>
                <a:latin typeface="Arial" charset="0"/>
              </a:rPr>
              <a:t>REQUISITI PER L’ISCRIZIONE</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90</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90</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8" name="Segnaposto contenuto 2"/>
          <p:cNvSpPr txBox="1">
            <a:spLocks/>
          </p:cNvSpPr>
          <p:nvPr/>
        </p:nvSpPr>
        <p:spPr>
          <a:xfrm>
            <a:off x="609600" y="1752600"/>
            <a:ext cx="8229600" cy="1460376"/>
          </a:xfrm>
          <a:prstGeom prst="rect">
            <a:avLst/>
          </a:prstGeom>
        </p:spPr>
        <p:txBody>
          <a:bodyPr/>
          <a:lstStyle/>
          <a:p>
            <a:pPr marL="0" marR="0" lvl="0" indent="0" algn="l" defTabSz="457200" rtl="0" eaLnBrk="1" fontAlgn="base" latinLnBrk="0" hangingPunct="1">
              <a:lnSpc>
                <a:spcPct val="100000"/>
              </a:lnSpc>
              <a:spcBef>
                <a:spcPct val="20000"/>
              </a:spcBef>
              <a:spcAft>
                <a:spcPct val="0"/>
              </a:spcAft>
              <a:buClrTx/>
              <a:buSzTx/>
              <a:buFont typeface="Wingdings" pitchFamily="2" charset="2"/>
              <a:buNone/>
              <a:tabLst/>
              <a:defRPr/>
            </a:pPr>
            <a:r>
              <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t>Le attività per imposte anticipate devono essere rilevate soltanto se:</a:t>
            </a:r>
          </a:p>
        </p:txBody>
      </p:sp>
      <p:sp>
        <p:nvSpPr>
          <p:cNvPr id="9" name="Rettangolo 8"/>
          <p:cNvSpPr/>
          <p:nvPr/>
        </p:nvSpPr>
        <p:spPr>
          <a:xfrm>
            <a:off x="899592" y="3140968"/>
            <a:ext cx="7344816" cy="165618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200" kern="0" dirty="0" smtClean="0">
                <a:solidFill>
                  <a:sysClr val="windowText" lastClr="000000"/>
                </a:solidFill>
                <a:latin typeface="+mj-lt"/>
              </a:rPr>
              <a:t>Esiste la </a:t>
            </a:r>
            <a:r>
              <a:rPr lang="it-IT" sz="2200" kern="0" dirty="0" smtClean="0">
                <a:solidFill>
                  <a:srgbClr val="FF0000"/>
                </a:solidFill>
                <a:latin typeface="+mj-lt"/>
              </a:rPr>
              <a:t>ragionevole certezza </a:t>
            </a:r>
            <a:r>
              <a:rPr lang="it-IT" sz="2200" kern="0" dirty="0" smtClean="0">
                <a:solidFill>
                  <a:sysClr val="windowText" lastClr="000000"/>
                </a:solidFill>
                <a:latin typeface="+mj-lt"/>
              </a:rPr>
              <a:t>di ottenere nei successivi esercizi imponibili sufficienti a consentirne il riassorbimento</a:t>
            </a:r>
            <a:endParaRPr kumimoji="0" lang="it-IT" sz="2200" i="0" u="none" strike="noStrike" kern="0" cap="none" spc="0" normalizeH="0" baseline="0" noProof="0" dirty="0" smtClean="0">
              <a:ln>
                <a:noFill/>
              </a:ln>
              <a:solidFill>
                <a:sysClr val="windowText" lastClr="000000"/>
              </a:solidFill>
              <a:effectLst/>
              <a:uLnTx/>
              <a:uFillTx/>
              <a:latin typeface="+mj-lt"/>
            </a:endParaRPr>
          </a:p>
        </p:txBody>
      </p:sp>
      <p:sp>
        <p:nvSpPr>
          <p:cNvPr id="10" name="Ovale 9"/>
          <p:cNvSpPr/>
          <p:nvPr/>
        </p:nvSpPr>
        <p:spPr bwMode="auto">
          <a:xfrm>
            <a:off x="6948264" y="2636912"/>
            <a:ext cx="1728192" cy="864096"/>
          </a:xfrm>
          <a:prstGeom prst="ellipse">
            <a:avLst/>
          </a:prstGeom>
          <a:solidFill>
            <a:schemeClr val="bg1"/>
          </a:solidFill>
          <a:ln w="25400" cap="flat" cmpd="sng" algn="ctr">
            <a:solidFill>
              <a:srgbClr val="C0504D"/>
            </a:solidFill>
            <a:prstDash val="solid"/>
          </a:ln>
          <a:effectLst/>
        </p:spPr>
        <p:txBody>
          <a:bodyPr rtlCol="0" anchor="ctr"/>
          <a:lstStyle/>
          <a:p>
            <a:pPr algn="ctr" fontAlgn="auto">
              <a:spcBef>
                <a:spcPts val="0"/>
              </a:spcBef>
              <a:spcAft>
                <a:spcPts val="0"/>
              </a:spcAft>
              <a:defRPr/>
            </a:pPr>
            <a:r>
              <a:rPr lang="it-IT" b="1" kern="0" dirty="0" smtClean="0">
                <a:solidFill>
                  <a:srgbClr val="FF0000"/>
                </a:solidFill>
                <a:latin typeface="+mj-lt"/>
              </a:rPr>
              <a:t>OIC 25</a:t>
            </a:r>
          </a:p>
        </p:txBody>
      </p:sp>
      <p:sp>
        <p:nvSpPr>
          <p:cNvPr id="11"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255257078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57200" y="629816"/>
            <a:ext cx="8229600" cy="1143000"/>
          </a:xfrm>
        </p:spPr>
        <p:txBody>
          <a:bodyPr/>
          <a:lstStyle/>
          <a:p>
            <a:pPr defTabSz="449263">
              <a:spcBef>
                <a:spcPts val="1000"/>
              </a:spcBef>
              <a:buClr>
                <a:srgbClr val="000000"/>
              </a:buClr>
              <a:buSzPct val="100000"/>
              <a:buFont typeface="Times New Roman" pitchFamily="16" charset="0"/>
            </a:pPr>
            <a:r>
              <a:rPr lang="it-IT" sz="2400" cap="all" dirty="0">
                <a:solidFill>
                  <a:srgbClr val="364D47"/>
                </a:solidFill>
                <a:latin typeface="Arial" charset="0"/>
              </a:rPr>
              <a:t>REQUISITI ULTERIORI IN PRESENZA </a:t>
            </a:r>
            <a:r>
              <a:rPr lang="it-IT" sz="2400" cap="all" dirty="0" err="1">
                <a:solidFill>
                  <a:srgbClr val="364D47"/>
                </a:solidFill>
                <a:latin typeface="Arial" charset="0"/>
              </a:rPr>
              <a:t>DI</a:t>
            </a:r>
            <a:r>
              <a:rPr lang="it-IT" sz="2400" cap="all" dirty="0">
                <a:solidFill>
                  <a:srgbClr val="364D47"/>
                </a:solidFill>
                <a:latin typeface="Arial" charset="0"/>
              </a:rPr>
              <a:t> PERDITE</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91</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91</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12" name="Segnaposto contenuto 2"/>
          <p:cNvSpPr txBox="1">
            <a:spLocks/>
          </p:cNvSpPr>
          <p:nvPr/>
        </p:nvSpPr>
        <p:spPr>
          <a:xfrm>
            <a:off x="609600" y="1752600"/>
            <a:ext cx="8229600" cy="1460376"/>
          </a:xfrm>
          <a:prstGeom prst="rect">
            <a:avLst/>
          </a:prstGeom>
        </p:spPr>
        <p:txBody>
          <a:bodyPr/>
          <a:lstStyle/>
          <a:p>
            <a:pPr marL="0" marR="0" lvl="0" indent="0" algn="l" defTabSz="457200" rtl="0" eaLnBrk="1" fontAlgn="base" latinLnBrk="0" hangingPunct="1">
              <a:lnSpc>
                <a:spcPct val="100000"/>
              </a:lnSpc>
              <a:spcBef>
                <a:spcPct val="20000"/>
              </a:spcBef>
              <a:spcAft>
                <a:spcPct val="0"/>
              </a:spcAft>
              <a:buClrTx/>
              <a:buSzTx/>
              <a:buFont typeface="Wingdings" pitchFamily="2" charset="2"/>
              <a:buNone/>
              <a:tabLst/>
              <a:defRPr/>
            </a:pPr>
            <a:r>
              <a:rPr kumimoji="0" lang="it-IT" b="0" i="0" u="none" strike="noStrike" kern="1200" cap="none" spc="0" normalizeH="0" baseline="0" noProof="0" smtClean="0">
                <a:ln>
                  <a:noFill/>
                </a:ln>
                <a:solidFill>
                  <a:schemeClr val="tx1"/>
                </a:solidFill>
                <a:effectLst/>
                <a:uLnTx/>
                <a:uFillTx/>
                <a:latin typeface="+mn-lt"/>
                <a:ea typeface="ＭＳ Ｐゴシック" charset="0"/>
                <a:cs typeface="ＭＳ Ｐゴシック" charset="0"/>
              </a:rPr>
              <a:t>Le attività per imposte anticipate su perdite fiscali devono essere rilevate soltanto se:</a:t>
            </a:r>
            <a:endPar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endParaRPr>
          </a:p>
        </p:txBody>
      </p:sp>
      <p:sp>
        <p:nvSpPr>
          <p:cNvPr id="13" name="Rettangolo 12"/>
          <p:cNvSpPr/>
          <p:nvPr/>
        </p:nvSpPr>
        <p:spPr>
          <a:xfrm>
            <a:off x="1187624" y="2852936"/>
            <a:ext cx="864096" cy="2160240"/>
          </a:xfrm>
          <a:prstGeom prst="rect">
            <a:avLst/>
          </a:prstGeom>
          <a:solidFill>
            <a:sysClr val="window" lastClr="FFFFFF"/>
          </a:solidFill>
          <a:ln w="25400" cap="flat" cmpd="sng" algn="ctr">
            <a:solidFill>
              <a:srgbClr val="8064A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smtClean="0">
              <a:ln>
                <a:noFill/>
              </a:ln>
              <a:solidFill>
                <a:sysClr val="windowText" lastClr="000000"/>
              </a:solidFill>
              <a:effectLst/>
              <a:uLnTx/>
              <a:uFillTx/>
              <a:latin typeface="+mn-lt"/>
            </a:endParaRPr>
          </a:p>
        </p:txBody>
      </p:sp>
      <p:sp>
        <p:nvSpPr>
          <p:cNvPr id="14" name="Rettangolo arrotondato 13"/>
          <p:cNvSpPr/>
          <p:nvPr/>
        </p:nvSpPr>
        <p:spPr>
          <a:xfrm>
            <a:off x="1403648" y="3140968"/>
            <a:ext cx="432048" cy="288032"/>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a:ln>
                  <a:noFill/>
                </a:ln>
                <a:solidFill>
                  <a:sysClr val="windowText" lastClr="000000"/>
                </a:solidFill>
                <a:effectLst/>
                <a:uLnTx/>
                <a:uFillTx/>
                <a:latin typeface="+mn-lt"/>
              </a:rPr>
              <a:t>1</a:t>
            </a:r>
          </a:p>
        </p:txBody>
      </p:sp>
      <p:sp>
        <p:nvSpPr>
          <p:cNvPr id="15" name="Rettangolo arrotondato 14"/>
          <p:cNvSpPr/>
          <p:nvPr/>
        </p:nvSpPr>
        <p:spPr>
          <a:xfrm>
            <a:off x="1403648" y="4437112"/>
            <a:ext cx="432048" cy="288032"/>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smtClean="0">
                <a:ln>
                  <a:noFill/>
                </a:ln>
                <a:solidFill>
                  <a:sysClr val="windowText" lastClr="000000"/>
                </a:solidFill>
                <a:effectLst/>
                <a:uLnTx/>
                <a:uFillTx/>
                <a:latin typeface="+mn-lt"/>
              </a:rPr>
              <a:t>2</a:t>
            </a:r>
            <a:endParaRPr kumimoji="0" lang="it-IT" sz="2000" b="1" i="0" u="none" strike="noStrike" kern="0" cap="none" spc="0" normalizeH="0" baseline="0" noProof="0" dirty="0">
              <a:ln>
                <a:noFill/>
              </a:ln>
              <a:solidFill>
                <a:sysClr val="windowText" lastClr="000000"/>
              </a:solidFill>
              <a:effectLst/>
              <a:uLnTx/>
              <a:uFillTx/>
              <a:latin typeface="+mn-lt"/>
            </a:endParaRPr>
          </a:p>
        </p:txBody>
      </p:sp>
      <p:sp>
        <p:nvSpPr>
          <p:cNvPr id="16" name="Rettangolo 15"/>
          <p:cNvSpPr/>
          <p:nvPr/>
        </p:nvSpPr>
        <p:spPr>
          <a:xfrm>
            <a:off x="2267744" y="2780928"/>
            <a:ext cx="6048672" cy="93610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000" kern="0" dirty="0" smtClean="0">
                <a:solidFill>
                  <a:sysClr val="windowText" lastClr="000000"/>
                </a:solidFill>
                <a:latin typeface="+mn-lt"/>
              </a:rPr>
              <a:t>Derivano da circostanze ben identificate</a:t>
            </a:r>
            <a:endParaRPr kumimoji="0" lang="it-IT" sz="2000" i="0" u="none" strike="noStrike" kern="0" cap="none" spc="0" normalizeH="0" baseline="0" noProof="0" dirty="0" smtClean="0">
              <a:ln>
                <a:noFill/>
              </a:ln>
              <a:solidFill>
                <a:sysClr val="windowText" lastClr="000000"/>
              </a:solidFill>
              <a:effectLst/>
              <a:uLnTx/>
              <a:uFillTx/>
              <a:latin typeface="+mn-lt"/>
            </a:endParaRPr>
          </a:p>
        </p:txBody>
      </p:sp>
      <p:sp>
        <p:nvSpPr>
          <p:cNvPr id="17" name="Rettangolo 16"/>
          <p:cNvSpPr/>
          <p:nvPr/>
        </p:nvSpPr>
        <p:spPr>
          <a:xfrm>
            <a:off x="2267744" y="4221088"/>
            <a:ext cx="6048672" cy="936104"/>
          </a:xfrm>
          <a:prstGeom prst="rect">
            <a:avLst/>
          </a:prstGeom>
          <a:solidFill>
            <a:sysClr val="window" lastClr="FFFFFF"/>
          </a:solidFill>
          <a:ln w="25400" cap="flat" cmpd="sng" algn="ctr">
            <a:solidFill>
              <a:srgbClr val="4BAC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000" kern="0" dirty="0" smtClean="0">
                <a:solidFill>
                  <a:sysClr val="windowText" lastClr="000000"/>
                </a:solidFill>
                <a:latin typeface="+mn-lt"/>
              </a:rPr>
              <a:t>È ragionevole che tali circostanze non si verificheranno</a:t>
            </a:r>
            <a:endParaRPr kumimoji="0" lang="it-IT" sz="2000" i="0" u="none" strike="noStrike" kern="0" cap="none" spc="0" normalizeH="0" baseline="0" noProof="0" dirty="0" smtClean="0">
              <a:ln>
                <a:noFill/>
              </a:ln>
              <a:solidFill>
                <a:sysClr val="windowText" lastClr="000000"/>
              </a:solidFill>
              <a:effectLst/>
              <a:uLnTx/>
              <a:uFillTx/>
              <a:latin typeface="+mn-lt"/>
            </a:endParaRPr>
          </a:p>
        </p:txBody>
      </p:sp>
      <p:sp>
        <p:nvSpPr>
          <p:cNvPr id="18" name="Ovale 17"/>
          <p:cNvSpPr/>
          <p:nvPr/>
        </p:nvSpPr>
        <p:spPr bwMode="auto">
          <a:xfrm>
            <a:off x="7256844" y="3501008"/>
            <a:ext cx="1728192" cy="864096"/>
          </a:xfrm>
          <a:prstGeom prst="ellipse">
            <a:avLst/>
          </a:prstGeom>
          <a:solidFill>
            <a:schemeClr val="bg1"/>
          </a:solidFill>
          <a:ln w="25400" cap="flat" cmpd="sng" algn="ctr">
            <a:solidFill>
              <a:srgbClr val="C0504D"/>
            </a:solidFill>
            <a:prstDash val="solid"/>
          </a:ln>
          <a:effectLst/>
        </p:spPr>
        <p:txBody>
          <a:bodyPr rtlCol="0" anchor="ctr"/>
          <a:lstStyle/>
          <a:p>
            <a:pPr algn="ctr" fontAlgn="auto">
              <a:spcBef>
                <a:spcPts val="0"/>
              </a:spcBef>
              <a:spcAft>
                <a:spcPts val="0"/>
              </a:spcAft>
              <a:defRPr/>
            </a:pPr>
            <a:r>
              <a:rPr lang="it-IT" b="1" kern="0" dirty="0" smtClean="0">
                <a:solidFill>
                  <a:srgbClr val="FF0000"/>
                </a:solidFill>
                <a:latin typeface="+mj-lt"/>
              </a:rPr>
              <a:t>OIC 25</a:t>
            </a:r>
          </a:p>
        </p:txBody>
      </p:sp>
      <p:sp>
        <p:nvSpPr>
          <p:cNvPr id="20"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198925452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pPr>
              <a:spcBef>
                <a:spcPct val="50000"/>
              </a:spcBef>
            </a:pPr>
            <a:r>
              <a:rPr lang="it-IT" dirty="0">
                <a:solidFill>
                  <a:srgbClr val="364D47"/>
                </a:solidFill>
                <a:latin typeface="Arial" charset="0"/>
              </a:rPr>
              <a:t>PIANO INDUSTRIALE</a:t>
            </a:r>
          </a:p>
        </p:txBody>
      </p:sp>
      <p:sp>
        <p:nvSpPr>
          <p:cNvPr id="12" name="Segnaposto contenuto 11"/>
          <p:cNvSpPr>
            <a:spLocks noGrp="1"/>
          </p:cNvSpPr>
          <p:nvPr>
            <p:ph idx="1"/>
          </p:nvPr>
        </p:nvSpPr>
        <p:spPr/>
        <p:txBody>
          <a:bodyPr/>
          <a:lstStyle/>
          <a:p>
            <a:pPr>
              <a:buNone/>
            </a:pPr>
            <a:r>
              <a:rPr lang="it-IT" dirty="0" smtClean="0"/>
              <a:t>Caratteristiche dei piani industriali:</a:t>
            </a:r>
          </a:p>
          <a:p>
            <a:pPr>
              <a:buFont typeface="Wingdings" pitchFamily="2" charset="2"/>
              <a:buChar char="§"/>
            </a:pPr>
            <a:r>
              <a:rPr lang="it-IT" dirty="0" smtClean="0"/>
              <a:t>Approvazione formale da parte del </a:t>
            </a:r>
            <a:r>
              <a:rPr lang="it-IT" dirty="0" err="1" smtClean="0"/>
              <a:t>CdA</a:t>
            </a:r>
            <a:r>
              <a:rPr lang="it-IT" dirty="0" smtClean="0"/>
              <a:t> e adeguamento annuale in relazione ai risultati effettivamente conseguiti</a:t>
            </a:r>
          </a:p>
          <a:p>
            <a:pPr>
              <a:buFont typeface="Wingdings" pitchFamily="2" charset="2"/>
              <a:buChar char="§"/>
            </a:pPr>
            <a:r>
              <a:rPr lang="it-IT" dirty="0" smtClean="0"/>
              <a:t>Concretezza e realizzabilità</a:t>
            </a:r>
          </a:p>
          <a:p>
            <a:pPr>
              <a:buFont typeface="Wingdings" pitchFamily="2" charset="2"/>
              <a:buChar char="§"/>
            </a:pPr>
            <a:r>
              <a:rPr lang="it-IT" dirty="0" smtClean="0"/>
              <a:t>Analiticità</a:t>
            </a:r>
          </a:p>
          <a:p>
            <a:pPr>
              <a:buFont typeface="Wingdings" pitchFamily="2" charset="2"/>
              <a:buChar char="§"/>
            </a:pPr>
            <a:r>
              <a:rPr lang="it-IT" dirty="0" smtClean="0"/>
              <a:t>In caso di storia recente di perdite, indicazione degli elementi di discontinuità</a:t>
            </a:r>
          </a:p>
          <a:p>
            <a:pPr>
              <a:buFont typeface="Wingdings" pitchFamily="2" charset="2"/>
              <a:buChar char="§"/>
            </a:pPr>
            <a:r>
              <a:rPr lang="it-IT" dirty="0" smtClean="0"/>
              <a:t>Indicazione delle previsioni degli IMPONIBILI IRES</a:t>
            </a:r>
          </a:p>
          <a:p>
            <a:pPr>
              <a:buFont typeface="Wingdings" pitchFamily="2" charset="2"/>
              <a:buChar char="§"/>
            </a:pPr>
            <a:endParaRPr lang="it-IT" dirty="0"/>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92</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92</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9" name="Rettangolo 8"/>
          <p:cNvSpPr/>
          <p:nvPr/>
        </p:nvSpPr>
        <p:spPr>
          <a:xfrm>
            <a:off x="179512" y="5157192"/>
            <a:ext cx="7992888" cy="864096"/>
          </a:xfrm>
          <a:prstGeom prst="rect">
            <a:avLst/>
          </a:prstGeom>
          <a:no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1" i="0" u="none" strike="noStrike" kern="0" cap="none" spc="0" normalizeH="0" baseline="0" noProof="0" dirty="0" smtClean="0">
                <a:ln>
                  <a:noFill/>
                </a:ln>
                <a:solidFill>
                  <a:sysClr val="windowText" lastClr="000000"/>
                </a:solidFill>
                <a:effectLst/>
                <a:uLnTx/>
                <a:uFillTx/>
                <a:latin typeface="+mj-lt"/>
                <a:ea typeface="+mn-ea"/>
                <a:cs typeface="+mn-cs"/>
              </a:rPr>
              <a:t>Delibera Consob 4 marzo 2010 n. 17207 “</a:t>
            </a:r>
            <a:r>
              <a:rPr kumimoji="0" lang="it-IT" sz="1800" i="0" u="none" strike="noStrike" kern="0" cap="none" spc="0" normalizeH="0" baseline="0" noProof="0" dirty="0" smtClean="0">
                <a:ln>
                  <a:noFill/>
                </a:ln>
                <a:solidFill>
                  <a:sysClr val="windowText" lastClr="000000"/>
                </a:solidFill>
                <a:effectLst/>
                <a:uLnTx/>
                <a:uFillTx/>
                <a:latin typeface="+mj-lt"/>
                <a:ea typeface="+mn-ea"/>
                <a:cs typeface="+mn-cs"/>
              </a:rPr>
              <a:t>La</a:t>
            </a:r>
            <a:r>
              <a:rPr kumimoji="0" lang="it-IT" sz="1800" i="0" u="none" strike="noStrike" kern="0" cap="none" spc="0" normalizeH="0" noProof="0" dirty="0" smtClean="0">
                <a:ln>
                  <a:noFill/>
                </a:ln>
                <a:solidFill>
                  <a:sysClr val="windowText" lastClr="000000"/>
                </a:solidFill>
                <a:effectLst/>
                <a:uLnTx/>
                <a:uFillTx/>
                <a:latin typeface="+mj-lt"/>
                <a:ea typeface="+mn-ea"/>
                <a:cs typeface="+mn-cs"/>
              </a:rPr>
              <a:t> società non ha trasmesso a supporto alcun piano fiscale relativo alla recuperabilità ma ha esclusivamente richiamato il piano industriale”</a:t>
            </a:r>
            <a:endParaRPr kumimoji="0" lang="it-IT" sz="1800" i="0" u="none" strike="noStrike" kern="0" cap="none" spc="0" normalizeH="0" baseline="0" noProof="0" dirty="0" smtClean="0">
              <a:ln>
                <a:noFill/>
              </a:ln>
              <a:solidFill>
                <a:sysClr val="windowText" lastClr="000000"/>
              </a:solidFill>
              <a:effectLst/>
              <a:uLnTx/>
              <a:uFillTx/>
              <a:latin typeface="+mj-lt"/>
              <a:ea typeface="+mn-ea"/>
              <a:cs typeface="+mn-cs"/>
            </a:endParaRPr>
          </a:p>
        </p:txBody>
      </p:sp>
      <p:sp>
        <p:nvSpPr>
          <p:cNvPr id="10" name="Esplosione 1 9"/>
          <p:cNvSpPr/>
          <p:nvPr/>
        </p:nvSpPr>
        <p:spPr>
          <a:xfrm>
            <a:off x="7199784" y="4581128"/>
            <a:ext cx="1440160" cy="792088"/>
          </a:xfrm>
          <a:prstGeom prst="irregularSeal1">
            <a:avLst/>
          </a:prstGeom>
          <a:solidFill>
            <a:sysClr val="window" lastClr="FFFFFF"/>
          </a:solidFill>
          <a:ln w="25400" cap="flat" cmpd="sng" algn="ctr">
            <a:solidFill>
              <a:srgbClr val="C0504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400" b="1" i="0" u="none" strike="noStrike" kern="0" cap="none" spc="0" normalizeH="0" baseline="0" noProof="0" dirty="0" smtClean="0">
                <a:ln>
                  <a:noFill/>
                </a:ln>
                <a:solidFill>
                  <a:sysClr val="windowText" lastClr="000000"/>
                </a:solidFill>
                <a:effectLst/>
                <a:uLnTx/>
                <a:uFillTx/>
                <a:latin typeface="+mn-lt"/>
                <a:ea typeface="+mn-ea"/>
                <a:cs typeface="+mn-cs"/>
              </a:rPr>
              <a:t>Nota bene</a:t>
            </a:r>
            <a:endParaRPr kumimoji="0" lang="it-IT" sz="1400" b="1"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13"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26798262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pPr>
              <a:spcBef>
                <a:spcPct val="50000"/>
              </a:spcBef>
            </a:pPr>
            <a:r>
              <a:rPr lang="it-IT" dirty="0">
                <a:solidFill>
                  <a:srgbClr val="364D47"/>
                </a:solidFill>
                <a:latin typeface="Arial" charset="0"/>
              </a:rPr>
              <a:t>INFORMATIVA </a:t>
            </a:r>
            <a:r>
              <a:rPr lang="it-IT" dirty="0" err="1">
                <a:solidFill>
                  <a:srgbClr val="364D47"/>
                </a:solidFill>
                <a:latin typeface="Arial" charset="0"/>
              </a:rPr>
              <a:t>DI</a:t>
            </a:r>
            <a:r>
              <a:rPr lang="it-IT" dirty="0">
                <a:solidFill>
                  <a:srgbClr val="364D47"/>
                </a:solidFill>
                <a:latin typeface="Arial" charset="0"/>
              </a:rPr>
              <a:t> BILANCIO</a:t>
            </a:r>
          </a:p>
        </p:txBody>
      </p:sp>
      <p:sp>
        <p:nvSpPr>
          <p:cNvPr id="8" name="Segnaposto contenuto 7"/>
          <p:cNvSpPr>
            <a:spLocks noGrp="1"/>
          </p:cNvSpPr>
          <p:nvPr>
            <p:ph idx="1"/>
          </p:nvPr>
        </p:nvSpPr>
        <p:spPr/>
        <p:txBody>
          <a:bodyPr/>
          <a:lstStyle/>
          <a:p>
            <a:pPr algn="just">
              <a:buNone/>
            </a:pPr>
            <a:r>
              <a:rPr lang="it-IT" dirty="0" smtClean="0"/>
              <a:t>L’art. 2427 c.c., n. 14) richiede le seguenti informazioni:</a:t>
            </a:r>
          </a:p>
          <a:p>
            <a:pPr algn="just">
              <a:buNone/>
            </a:pPr>
            <a:r>
              <a:rPr lang="it-IT" dirty="0" smtClean="0"/>
              <a:t>a)	la descrizione delle differenze temporanee che hanno comportato la rilevazione di imposte differite e anticipate, specificando l’aliquota applicata e le variazioni rispetto all’esercizio precedente, gli importi accreditati o addebitati a Conto Economico oppure a patrimonio netto, le voci escluse dal computo e le relative motivazioni;</a:t>
            </a:r>
          </a:p>
          <a:p>
            <a:pPr algn="just">
              <a:buNone/>
            </a:pPr>
            <a:r>
              <a:rPr lang="it-IT" dirty="0" smtClean="0"/>
              <a:t>b)	l’ammontare delle imposte anticipate contabilizzato in bilancio attinenti a perdite dell’esercizio o di esercizi precedenti e le motivazioni dell’iscrizione, l’ammontare non ancora contabilizzato e le motivazioni della mancata iscrizione.</a:t>
            </a:r>
          </a:p>
          <a:p>
            <a:pPr algn="just"/>
            <a:endParaRPr lang="it-IT" dirty="0"/>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93</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93</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68433080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pPr>
              <a:spcBef>
                <a:spcPct val="50000"/>
              </a:spcBef>
            </a:pPr>
            <a:r>
              <a:rPr lang="it-IT" dirty="0">
                <a:solidFill>
                  <a:srgbClr val="364D47"/>
                </a:solidFill>
                <a:latin typeface="Arial" charset="0"/>
              </a:rPr>
              <a:t>INFORMATIVA </a:t>
            </a:r>
            <a:r>
              <a:rPr lang="it-IT" dirty="0" err="1">
                <a:solidFill>
                  <a:srgbClr val="364D47"/>
                </a:solidFill>
                <a:latin typeface="Arial" charset="0"/>
              </a:rPr>
              <a:t>DI</a:t>
            </a:r>
            <a:r>
              <a:rPr lang="it-IT" dirty="0">
                <a:solidFill>
                  <a:srgbClr val="364D47"/>
                </a:solidFill>
                <a:latin typeface="Arial" charset="0"/>
              </a:rPr>
              <a:t> BILANCIO: ESEMPIO</a:t>
            </a:r>
          </a:p>
        </p:txBody>
      </p:sp>
      <p:sp>
        <p:nvSpPr>
          <p:cNvPr id="8" name="Segnaposto contenuto 7"/>
          <p:cNvSpPr>
            <a:spLocks noGrp="1"/>
          </p:cNvSpPr>
          <p:nvPr>
            <p:ph idx="1"/>
          </p:nvPr>
        </p:nvSpPr>
        <p:spPr/>
        <p:txBody>
          <a:bodyPr/>
          <a:lstStyle/>
          <a:p>
            <a:pPr marL="0" indent="0" algn="just">
              <a:buNone/>
            </a:pPr>
            <a:r>
              <a:rPr lang="it-IT" dirty="0" smtClean="0"/>
              <a:t>L’iscrizione delle imposte anticipate è stata effettuata dopo aver considerato che le perdite dell’esercizio 20….. derivano in massima parte da circostanze ben identificate e non ripetibili (quali gli oneri relativi alla cessione del </a:t>
            </a:r>
            <a:r>
              <a:rPr lang="it-IT" dirty="0" err="1" smtClean="0"/>
              <a:t>…………………………</a:t>
            </a:r>
            <a:r>
              <a:rPr lang="it-IT" dirty="0" smtClean="0"/>
              <a:t>) e attentamente valutata la ragionevole certezza del verosimile conseguimento di un reddito imponibile negli esercizi futuri che consentirà di recuperare i crediti per imposte differite e anticipate iscritti in bilancio. La “ragionevole certezza” si basa sul Piano economico quinquennale della Società 20…-20… e su un’apposita analisi eseguita e supportata da elementi oggettivi, quali ad esempio: la vendita del </a:t>
            </a:r>
            <a:r>
              <a:rPr lang="it-IT" dirty="0" err="1" smtClean="0"/>
              <a:t>………………</a:t>
            </a:r>
            <a:r>
              <a:rPr lang="it-IT" dirty="0" smtClean="0"/>
              <a:t>.. ed il venir meno per il futuro delle forti perdite di quel Gruppo e degli oneri relativi per la controllante, minori costi del personale dovuti all’uscita nel 20… di circa n. … dipendenti di </a:t>
            </a:r>
            <a:r>
              <a:rPr lang="it-IT" dirty="0" err="1" smtClean="0"/>
              <a:t>……………</a:t>
            </a:r>
            <a:r>
              <a:rPr lang="it-IT" dirty="0" smtClean="0"/>
              <a:t>.. S.p.A., plusvalenze per circa € </a:t>
            </a:r>
            <a:r>
              <a:rPr lang="it-IT" dirty="0" err="1" smtClean="0"/>
              <a:t>……………………</a:t>
            </a:r>
            <a:r>
              <a:rPr lang="it-IT" dirty="0" smtClean="0"/>
              <a:t>. registrate sulla vendita di terreni già eseguita nel marzo 20…, recupero di efficienza sui vari stabilimenti aziendali, ecc.</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94</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94</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338135619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67544" y="593992"/>
            <a:ext cx="8229600" cy="508918"/>
          </a:xfrm>
        </p:spPr>
        <p:txBody>
          <a:bodyPr/>
          <a:lstStyle/>
          <a:p>
            <a:pPr>
              <a:spcBef>
                <a:spcPct val="50000"/>
              </a:spcBef>
            </a:pPr>
            <a:r>
              <a:rPr lang="it-IT" dirty="0">
                <a:solidFill>
                  <a:srgbClr val="364D47"/>
                </a:solidFill>
                <a:latin typeface="Arial" charset="0"/>
              </a:rPr>
              <a:t>ESEMPIO</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95</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95</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6" name="Segnaposto contenuto 8"/>
          <p:cNvSpPr txBox="1">
            <a:spLocks/>
          </p:cNvSpPr>
          <p:nvPr/>
        </p:nvSpPr>
        <p:spPr>
          <a:xfrm>
            <a:off x="457200" y="1600200"/>
            <a:ext cx="8229600" cy="4525963"/>
          </a:xfrm>
          <a:prstGeom prst="rect">
            <a:avLst/>
          </a:prstGeom>
        </p:spPr>
        <p:txBody>
          <a:bodyPr/>
          <a:lstStyle/>
          <a:p>
            <a:pPr marL="0" marR="0" lvl="0" indent="0" algn="l" defTabSz="457200" rtl="0" eaLnBrk="1" fontAlgn="base" latinLnBrk="0" hangingPunct="1">
              <a:lnSpc>
                <a:spcPct val="100000"/>
              </a:lnSpc>
              <a:spcBef>
                <a:spcPct val="20000"/>
              </a:spcBef>
              <a:spcAft>
                <a:spcPct val="0"/>
              </a:spcAft>
              <a:buClrTx/>
              <a:buSzTx/>
              <a:buFont typeface="Arial" charset="0"/>
              <a:buNone/>
              <a:tabLst/>
              <a:defRPr/>
            </a:pPr>
            <a:r>
              <a:rPr kumimoji="0" lang="it-IT" b="0" i="0" u="sng"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t>Esercizio 2011</a:t>
            </a:r>
            <a:r>
              <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t>: perdita fiscale pari a € 1.000.000.</a:t>
            </a:r>
            <a:br>
              <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br>
            <a:r>
              <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t>Il piano industriale triennale, approvato dal </a:t>
            </a:r>
            <a:r>
              <a:rPr kumimoji="0" lang="it-IT" b="0" i="0" u="none" strike="noStrike" kern="1200" cap="none" spc="0" normalizeH="0" baseline="0" noProof="0" dirty="0" err="1" smtClean="0">
                <a:ln>
                  <a:noFill/>
                </a:ln>
                <a:solidFill>
                  <a:schemeClr val="tx1"/>
                </a:solidFill>
                <a:effectLst/>
                <a:uLnTx/>
                <a:uFillTx/>
                <a:latin typeface="+mn-lt"/>
                <a:ea typeface="ＭＳ Ｐゴシック" charset="0"/>
                <a:cs typeface="ＭＳ Ｐゴシック" charset="0"/>
              </a:rPr>
              <a:t>CdA</a:t>
            </a:r>
            <a:r>
              <a:rPr kumimoji="0" lang="it-IT" b="0" i="0" u="none" strike="noStrike" kern="1200" cap="none" spc="0" normalizeH="0" baseline="0" noProof="0" dirty="0" smtClean="0">
                <a:ln>
                  <a:noFill/>
                </a:ln>
                <a:solidFill>
                  <a:schemeClr val="tx1"/>
                </a:solidFill>
                <a:effectLst/>
                <a:uLnTx/>
                <a:uFillTx/>
                <a:latin typeface="+mn-lt"/>
                <a:ea typeface="ＭＳ Ｐゴシック" charset="0"/>
                <a:cs typeface="ＭＳ Ｐゴシック" charset="0"/>
              </a:rPr>
              <a:t>, presenta i seguenti dati previsionali:</a:t>
            </a:r>
            <a:endParaRPr kumimoji="0" lang="it-IT" b="0" i="0" u="none" strike="noStrike" kern="1200" cap="none" spc="0" normalizeH="0" baseline="0" noProof="0" dirty="0">
              <a:ln>
                <a:noFill/>
              </a:ln>
              <a:solidFill>
                <a:schemeClr val="tx1"/>
              </a:solidFill>
              <a:effectLst/>
              <a:uLnTx/>
              <a:uFillTx/>
              <a:latin typeface="+mn-lt"/>
              <a:ea typeface="ＭＳ Ｐゴシック" charset="0"/>
              <a:cs typeface="ＭＳ Ｐゴシック" charset="0"/>
            </a:endParaRPr>
          </a:p>
        </p:txBody>
      </p:sp>
      <p:graphicFrame>
        <p:nvGraphicFramePr>
          <p:cNvPr id="8" name="Tabella 7"/>
          <p:cNvGraphicFramePr>
            <a:graphicFrameLocks noGrp="1"/>
          </p:cNvGraphicFramePr>
          <p:nvPr/>
        </p:nvGraphicFramePr>
        <p:xfrm>
          <a:off x="467544" y="2780928"/>
          <a:ext cx="8019738" cy="2592289"/>
        </p:xfrm>
        <a:graphic>
          <a:graphicData uri="http://schemas.openxmlformats.org/drawingml/2006/table">
            <a:tbl>
              <a:tblPr>
                <a:tableStyleId>{6E25E649-3F16-4E02-A733-19D2CDBF48F0}</a:tableStyleId>
              </a:tblPr>
              <a:tblGrid>
                <a:gridCol w="3326586"/>
                <a:gridCol w="1217397"/>
                <a:gridCol w="1217397"/>
                <a:gridCol w="1129179"/>
                <a:gridCol w="1129179"/>
              </a:tblGrid>
              <a:tr h="441939">
                <a:tc>
                  <a:txBody>
                    <a:bodyPr/>
                    <a:lstStyle/>
                    <a:p>
                      <a:pPr algn="ctr">
                        <a:lnSpc>
                          <a:spcPct val="115000"/>
                        </a:lnSpc>
                        <a:spcAft>
                          <a:spcPts val="0"/>
                        </a:spcAft>
                      </a:pPr>
                      <a:r>
                        <a:rPr lang="it-IT" sz="1800" dirty="0"/>
                        <a:t>Anno</a:t>
                      </a:r>
                      <a:endParaRPr lang="it-IT" sz="1800" b="1" dirty="0">
                        <a:solidFill>
                          <a:srgbClr val="FF0000"/>
                        </a:solidFill>
                        <a:latin typeface="Calibri" pitchFamily="34" charset="0"/>
                        <a:ea typeface="Calibri"/>
                        <a:cs typeface="Times New Roman"/>
                      </a:endParaRPr>
                    </a:p>
                  </a:txBody>
                  <a:tcPr marL="44450" marR="44450" marT="0" marB="0"/>
                </a:tc>
                <a:tc>
                  <a:txBody>
                    <a:bodyPr/>
                    <a:lstStyle/>
                    <a:p>
                      <a:pPr algn="ctr">
                        <a:lnSpc>
                          <a:spcPct val="115000"/>
                        </a:lnSpc>
                        <a:spcAft>
                          <a:spcPts val="0"/>
                        </a:spcAft>
                      </a:pPr>
                      <a:r>
                        <a:rPr lang="it-IT" sz="1800" dirty="0"/>
                        <a:t>2011</a:t>
                      </a:r>
                      <a:endParaRPr lang="it-IT" sz="1800" b="1" dirty="0">
                        <a:solidFill>
                          <a:srgbClr val="FF0000"/>
                        </a:solidFill>
                        <a:latin typeface="Calibri" pitchFamily="34" charset="0"/>
                        <a:ea typeface="Calibri"/>
                        <a:cs typeface="Times New Roman"/>
                      </a:endParaRPr>
                    </a:p>
                  </a:txBody>
                  <a:tcPr marL="44450" marR="44450" marT="0" marB="0"/>
                </a:tc>
                <a:tc>
                  <a:txBody>
                    <a:bodyPr/>
                    <a:lstStyle/>
                    <a:p>
                      <a:pPr algn="ctr">
                        <a:lnSpc>
                          <a:spcPct val="115000"/>
                        </a:lnSpc>
                        <a:spcAft>
                          <a:spcPts val="0"/>
                        </a:spcAft>
                      </a:pPr>
                      <a:r>
                        <a:rPr lang="it-IT" sz="1800"/>
                        <a:t>2012</a:t>
                      </a:r>
                      <a:endParaRPr lang="it-IT" sz="1800" b="1">
                        <a:solidFill>
                          <a:srgbClr val="FF0000"/>
                        </a:solidFill>
                        <a:latin typeface="Calibri" pitchFamily="34" charset="0"/>
                        <a:ea typeface="Calibri"/>
                        <a:cs typeface="Times New Roman"/>
                      </a:endParaRPr>
                    </a:p>
                  </a:txBody>
                  <a:tcPr marL="44450" marR="44450" marT="0" marB="0"/>
                </a:tc>
                <a:tc>
                  <a:txBody>
                    <a:bodyPr/>
                    <a:lstStyle/>
                    <a:p>
                      <a:pPr algn="ctr">
                        <a:lnSpc>
                          <a:spcPct val="115000"/>
                        </a:lnSpc>
                        <a:spcAft>
                          <a:spcPts val="0"/>
                        </a:spcAft>
                      </a:pPr>
                      <a:r>
                        <a:rPr lang="it-IT" sz="1800"/>
                        <a:t>2013</a:t>
                      </a:r>
                      <a:endParaRPr lang="it-IT" sz="1800" b="1">
                        <a:solidFill>
                          <a:srgbClr val="FF0000"/>
                        </a:solidFill>
                        <a:latin typeface="Calibri" pitchFamily="34" charset="0"/>
                        <a:ea typeface="Calibri"/>
                        <a:cs typeface="Times New Roman"/>
                      </a:endParaRPr>
                    </a:p>
                  </a:txBody>
                  <a:tcPr marL="44450" marR="44450" marT="0" marB="0"/>
                </a:tc>
                <a:tc>
                  <a:txBody>
                    <a:bodyPr/>
                    <a:lstStyle/>
                    <a:p>
                      <a:pPr algn="ctr">
                        <a:lnSpc>
                          <a:spcPct val="115000"/>
                        </a:lnSpc>
                        <a:spcAft>
                          <a:spcPts val="0"/>
                        </a:spcAft>
                      </a:pPr>
                      <a:r>
                        <a:rPr lang="it-IT" sz="1800" dirty="0"/>
                        <a:t>2014</a:t>
                      </a:r>
                      <a:endParaRPr lang="it-IT" sz="1800" b="1" dirty="0">
                        <a:solidFill>
                          <a:srgbClr val="FF0000"/>
                        </a:solidFill>
                        <a:latin typeface="Calibri" pitchFamily="34" charset="0"/>
                        <a:ea typeface="Calibri"/>
                        <a:cs typeface="Times New Roman"/>
                      </a:endParaRPr>
                    </a:p>
                  </a:txBody>
                  <a:tcPr marL="44450" marR="44450" marT="0" marB="0"/>
                </a:tc>
              </a:tr>
              <a:tr h="441939">
                <a:tc>
                  <a:txBody>
                    <a:bodyPr/>
                    <a:lstStyle/>
                    <a:p>
                      <a:pPr>
                        <a:lnSpc>
                          <a:spcPct val="115000"/>
                        </a:lnSpc>
                        <a:spcAft>
                          <a:spcPts val="0"/>
                        </a:spcAft>
                      </a:pPr>
                      <a:r>
                        <a:rPr lang="it-IT" sz="1800" dirty="0"/>
                        <a:t>Reddito imponibile</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-1.000.000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10.000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50.000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100.000</a:t>
                      </a:r>
                      <a:endParaRPr lang="it-IT" sz="1800" b="0" dirty="0">
                        <a:latin typeface="Calibri" pitchFamily="34" charset="0"/>
                        <a:ea typeface="Calibri"/>
                        <a:cs typeface="Times New Roman"/>
                      </a:endParaRPr>
                    </a:p>
                  </a:txBody>
                  <a:tcPr marL="44450" marR="44450" marT="0" marB="0"/>
                </a:tc>
              </a:tr>
              <a:tr h="824533">
                <a:tc>
                  <a:txBody>
                    <a:bodyPr/>
                    <a:lstStyle/>
                    <a:p>
                      <a:pPr>
                        <a:lnSpc>
                          <a:spcPct val="115000"/>
                        </a:lnSpc>
                        <a:spcAft>
                          <a:spcPts val="0"/>
                        </a:spcAft>
                      </a:pPr>
                      <a:r>
                        <a:rPr lang="it-IT" sz="1800" dirty="0"/>
                        <a:t>Limite utilizzo perdite(80% reddito imponibile)</a:t>
                      </a:r>
                      <a:endParaRPr lang="it-IT" sz="1800" b="1"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a:t>
                      </a:r>
                      <a:endParaRPr lang="it-IT" sz="1800" b="1"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8.000</a:t>
                      </a:r>
                      <a:endParaRPr lang="it-IT" sz="1800" b="1"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40.000</a:t>
                      </a:r>
                      <a:endParaRPr lang="it-IT" sz="1800" b="1"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80.000</a:t>
                      </a:r>
                      <a:endParaRPr lang="it-IT" sz="1800" b="1" dirty="0">
                        <a:latin typeface="Calibri" pitchFamily="34" charset="0"/>
                        <a:ea typeface="Calibri"/>
                        <a:cs typeface="Times New Roman"/>
                      </a:endParaRPr>
                    </a:p>
                  </a:txBody>
                  <a:tcPr marL="44450" marR="44450" marT="0" marB="0"/>
                </a:tc>
              </a:tr>
              <a:tr h="441939">
                <a:tc>
                  <a:txBody>
                    <a:bodyPr/>
                    <a:lstStyle/>
                    <a:p>
                      <a:pPr>
                        <a:lnSpc>
                          <a:spcPct val="115000"/>
                        </a:lnSpc>
                        <a:spcAft>
                          <a:spcPts val="0"/>
                        </a:spcAft>
                      </a:pPr>
                      <a:r>
                        <a:rPr lang="it-IT" sz="1800" dirty="0"/>
                        <a:t>Utilizzo perdite pregresse</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-8.000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dirty="0"/>
                        <a:t>-40.000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pPr>
                      <a:r>
                        <a:rPr lang="it-IT" sz="1800"/>
                        <a:t>-80.000</a:t>
                      </a:r>
                      <a:endParaRPr lang="it-IT" sz="1800" b="0">
                        <a:latin typeface="Calibri" pitchFamily="34" charset="0"/>
                        <a:ea typeface="Calibri"/>
                        <a:cs typeface="Times New Roman"/>
                      </a:endParaRPr>
                    </a:p>
                  </a:txBody>
                  <a:tcPr marL="44450" marR="44450" marT="0" marB="0"/>
                </a:tc>
              </a:tr>
              <a:tr h="441939">
                <a:tc>
                  <a:txBody>
                    <a:bodyPr/>
                    <a:lstStyle/>
                    <a:p>
                      <a:pPr>
                        <a:lnSpc>
                          <a:spcPct val="115000"/>
                        </a:lnSpc>
                        <a:spcAft>
                          <a:spcPts val="0"/>
                        </a:spcAft>
                      </a:pPr>
                      <a:r>
                        <a:rPr lang="it-IT" sz="1800" dirty="0"/>
                        <a:t>Perdite fiscalmente riportabili</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tabLst>
                          <a:tab pos="3060065" algn="ctr"/>
                          <a:tab pos="6120130" algn="r"/>
                        </a:tabLst>
                      </a:pPr>
                      <a:r>
                        <a:rPr lang="it-IT" sz="1800" dirty="0"/>
                        <a:t>1.000.000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tabLst>
                          <a:tab pos="3060065" algn="ctr"/>
                          <a:tab pos="6120130" algn="r"/>
                        </a:tabLst>
                      </a:pPr>
                      <a:r>
                        <a:rPr lang="it-IT" sz="1800" dirty="0"/>
                        <a:t>992.000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tabLst>
                          <a:tab pos="3060065" algn="ctr"/>
                          <a:tab pos="6120130" algn="r"/>
                        </a:tabLst>
                      </a:pPr>
                      <a:r>
                        <a:rPr lang="it-IT" sz="1800" dirty="0"/>
                        <a:t>952.000</a:t>
                      </a:r>
                      <a:endParaRPr lang="it-IT" sz="1800" b="0" dirty="0">
                        <a:latin typeface="Calibri" pitchFamily="34" charset="0"/>
                        <a:ea typeface="Calibri"/>
                        <a:cs typeface="Times New Roman"/>
                      </a:endParaRPr>
                    </a:p>
                  </a:txBody>
                  <a:tcPr marL="44450" marR="44450" marT="0" marB="0"/>
                </a:tc>
                <a:tc>
                  <a:txBody>
                    <a:bodyPr/>
                    <a:lstStyle/>
                    <a:p>
                      <a:pPr algn="r">
                        <a:lnSpc>
                          <a:spcPct val="115000"/>
                        </a:lnSpc>
                        <a:spcAft>
                          <a:spcPts val="0"/>
                        </a:spcAft>
                        <a:tabLst>
                          <a:tab pos="3060065" algn="ctr"/>
                          <a:tab pos="6120130" algn="r"/>
                        </a:tabLst>
                      </a:pPr>
                      <a:r>
                        <a:rPr lang="it-IT" sz="1800" dirty="0"/>
                        <a:t>872.000</a:t>
                      </a:r>
                      <a:endParaRPr lang="it-IT" sz="1800" b="0" dirty="0">
                        <a:latin typeface="Calibri" pitchFamily="34" charset="0"/>
                        <a:ea typeface="Calibri"/>
                        <a:cs typeface="Times New Roman"/>
                      </a:endParaRPr>
                    </a:p>
                  </a:txBody>
                  <a:tcPr marL="44450" marR="44450" marT="0" marB="0"/>
                </a:tc>
              </a:tr>
            </a:tbl>
          </a:graphicData>
        </a:graphic>
      </p:graphicFrame>
      <p:sp>
        <p:nvSpPr>
          <p:cNvPr id="9"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423121702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57200" y="584200"/>
            <a:ext cx="8229600" cy="508918"/>
          </a:xfrm>
        </p:spPr>
        <p:txBody>
          <a:bodyPr/>
          <a:lstStyle/>
          <a:p>
            <a:pPr>
              <a:spcBef>
                <a:spcPct val="50000"/>
              </a:spcBef>
            </a:pPr>
            <a:r>
              <a:rPr lang="it-IT" dirty="0">
                <a:solidFill>
                  <a:srgbClr val="364D47"/>
                </a:solidFill>
                <a:latin typeface="Arial" charset="0"/>
              </a:rPr>
              <a:t>ESEMPIO</a:t>
            </a:r>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mn-lt"/>
                <a:cs typeface="Arial" pitchFamily="34" charset="0"/>
              </a:rPr>
              <a:pPr>
                <a:defRPr/>
              </a:pPr>
              <a:t>96</a:t>
            </a:fld>
            <a:endParaRPr lang="it-IT" sz="1000" dirty="0">
              <a:latin typeface="+mn-lt"/>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mn-lt"/>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96</a:t>
            </a:fld>
            <a:endParaRPr kumimoji="0" lang="it-IT" sz="1000" b="0" i="0" u="none" strike="noStrike" kern="1200" cap="none" spc="0" normalizeH="0" baseline="0" noProof="0" dirty="0">
              <a:ln>
                <a:noFill/>
              </a:ln>
              <a:solidFill>
                <a:srgbClr val="898989"/>
              </a:solidFill>
              <a:effectLst/>
              <a:uLnTx/>
              <a:uFillTx/>
              <a:latin typeface="+mn-lt"/>
              <a:ea typeface="ＭＳ Ｐゴシック" charset="0"/>
              <a:cs typeface="Arial" pitchFamily="34" charset="0"/>
            </a:endParaRPr>
          </a:p>
        </p:txBody>
      </p:sp>
      <p:sp>
        <p:nvSpPr>
          <p:cNvPr id="6" name="Rettangolo 5"/>
          <p:cNvSpPr/>
          <p:nvPr/>
        </p:nvSpPr>
        <p:spPr>
          <a:xfrm>
            <a:off x="899592" y="1844824"/>
            <a:ext cx="4104456" cy="576064"/>
          </a:xfrm>
          <a:prstGeom prst="rect">
            <a:avLst/>
          </a:prstGeom>
          <a:solidFill>
            <a:schemeClr val="bg1"/>
          </a:solid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i="0" u="none" strike="noStrike" kern="0" cap="none" spc="0" normalizeH="0" baseline="0" noProof="0" dirty="0" smtClean="0">
                <a:ln>
                  <a:noFill/>
                </a:ln>
                <a:solidFill>
                  <a:sysClr val="windowText" lastClr="000000"/>
                </a:solidFill>
                <a:effectLst/>
                <a:uLnTx/>
                <a:uFillTx/>
                <a:latin typeface="+mn-lt"/>
                <a:ea typeface="+mn-ea"/>
                <a:cs typeface="+mn-cs"/>
              </a:rPr>
              <a:t>Reddito</a:t>
            </a:r>
            <a:r>
              <a:rPr kumimoji="0" lang="it-IT" sz="1800" i="0" u="none" strike="noStrike" kern="0" cap="none" spc="0" normalizeH="0" noProof="0" dirty="0" smtClean="0">
                <a:ln>
                  <a:noFill/>
                </a:ln>
                <a:solidFill>
                  <a:sysClr val="windowText" lastClr="000000"/>
                </a:solidFill>
                <a:effectLst/>
                <a:uLnTx/>
                <a:uFillTx/>
                <a:latin typeface="+mn-lt"/>
                <a:ea typeface="+mn-ea"/>
                <a:cs typeface="+mn-cs"/>
              </a:rPr>
              <a:t> imponibile cumulato</a:t>
            </a:r>
            <a:endParaRPr kumimoji="0" lang="it-IT" sz="1800" i="0" u="none" strike="noStrike" kern="0" cap="none" spc="0" normalizeH="0" baseline="0" noProof="0" dirty="0" smtClean="0">
              <a:ln>
                <a:noFill/>
              </a:ln>
              <a:solidFill>
                <a:sysClr val="windowText" lastClr="000000"/>
              </a:solidFill>
              <a:effectLst/>
              <a:uLnTx/>
              <a:uFillTx/>
              <a:latin typeface="+mn-lt"/>
              <a:ea typeface="+mn-ea"/>
              <a:cs typeface="+mn-cs"/>
            </a:endParaRPr>
          </a:p>
        </p:txBody>
      </p:sp>
      <p:sp>
        <p:nvSpPr>
          <p:cNvPr id="8" name="Rettangolo 7"/>
          <p:cNvSpPr/>
          <p:nvPr/>
        </p:nvSpPr>
        <p:spPr>
          <a:xfrm>
            <a:off x="899592" y="2564904"/>
            <a:ext cx="4104456" cy="792088"/>
          </a:xfrm>
          <a:prstGeom prst="rect">
            <a:avLst/>
          </a:prstGeom>
          <a:solidFill>
            <a:schemeClr val="bg1"/>
          </a:solidFill>
          <a:ln w="25400" cap="flat" cmpd="sng" algn="ctr">
            <a:solidFill>
              <a:srgbClr val="C0504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it-IT" kern="0" dirty="0" smtClean="0">
                <a:solidFill>
                  <a:sysClr val="windowText" lastClr="000000"/>
                </a:solidFill>
                <a:latin typeface="+mn-lt"/>
              </a:rPr>
              <a:t>Limite di utilizzo dell’80% di 160</a:t>
            </a:r>
            <a:endParaRPr kumimoji="0" lang="it-IT" sz="1800" i="0" u="none" strike="noStrike" kern="0" cap="none" spc="0" normalizeH="0" baseline="0" noProof="0" dirty="0" smtClean="0">
              <a:ln>
                <a:noFill/>
              </a:ln>
              <a:solidFill>
                <a:sysClr val="windowText" lastClr="000000"/>
              </a:solidFill>
              <a:effectLst/>
              <a:uLnTx/>
              <a:uFillTx/>
              <a:latin typeface="+mn-lt"/>
              <a:ea typeface="+mn-ea"/>
              <a:cs typeface="+mn-cs"/>
            </a:endParaRPr>
          </a:p>
        </p:txBody>
      </p:sp>
      <p:sp>
        <p:nvSpPr>
          <p:cNvPr id="9" name="Rettangolo 8"/>
          <p:cNvSpPr/>
          <p:nvPr/>
        </p:nvSpPr>
        <p:spPr>
          <a:xfrm>
            <a:off x="899592" y="3501008"/>
            <a:ext cx="4104456" cy="864096"/>
          </a:xfrm>
          <a:prstGeom prst="rect">
            <a:avLst/>
          </a:prstGeom>
          <a:solidFill>
            <a:srgbClr val="CCECFF"/>
          </a:solid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i="0" u="none" strike="noStrike" kern="0" cap="none" spc="0" normalizeH="0" baseline="0" noProof="0" dirty="0" smtClean="0">
                <a:ln>
                  <a:noFill/>
                </a:ln>
                <a:solidFill>
                  <a:sysClr val="windowText" lastClr="000000"/>
                </a:solidFill>
                <a:effectLst/>
                <a:uLnTx/>
                <a:uFillTx/>
                <a:latin typeface="+mn-lt"/>
                <a:ea typeface="+mn-ea"/>
                <a:cs typeface="+mn-cs"/>
              </a:rPr>
              <a:t>Attività per imposte</a:t>
            </a:r>
            <a:r>
              <a:rPr kumimoji="0" lang="it-IT" sz="1800" i="0" u="none" strike="noStrike" kern="0" cap="none" spc="0" normalizeH="0" noProof="0" dirty="0" smtClean="0">
                <a:ln>
                  <a:noFill/>
                </a:ln>
                <a:solidFill>
                  <a:sysClr val="windowText" lastClr="000000"/>
                </a:solidFill>
                <a:effectLst/>
                <a:uLnTx/>
                <a:uFillTx/>
                <a:latin typeface="+mn-lt"/>
                <a:ea typeface="+mn-ea"/>
                <a:cs typeface="+mn-cs"/>
              </a:rPr>
              <a:t> anticipate iscrivibili: 27,5% di 128.000</a:t>
            </a:r>
            <a:endParaRPr kumimoji="0" lang="it-IT" sz="1800" i="0" u="none" strike="noStrike" kern="0" cap="none" spc="0" normalizeH="0" baseline="0" noProof="0" dirty="0" smtClean="0">
              <a:ln>
                <a:noFill/>
              </a:ln>
              <a:solidFill>
                <a:sysClr val="windowText" lastClr="000000"/>
              </a:solidFill>
              <a:effectLst/>
              <a:uLnTx/>
              <a:uFillTx/>
              <a:latin typeface="+mn-lt"/>
              <a:ea typeface="+mn-ea"/>
              <a:cs typeface="+mn-cs"/>
            </a:endParaRPr>
          </a:p>
        </p:txBody>
      </p:sp>
      <p:sp>
        <p:nvSpPr>
          <p:cNvPr id="10" name="Rettangolo 9"/>
          <p:cNvSpPr/>
          <p:nvPr/>
        </p:nvSpPr>
        <p:spPr>
          <a:xfrm>
            <a:off x="5436096" y="1844824"/>
            <a:ext cx="2592288" cy="576064"/>
          </a:xfrm>
          <a:prstGeom prst="rect">
            <a:avLst/>
          </a:prstGeom>
          <a:solidFill>
            <a:sysClr val="window" lastClr="FFFFFF"/>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ea typeface="+mn-ea"/>
                <a:cs typeface="+mn-cs"/>
              </a:rPr>
              <a:t>160.000</a:t>
            </a:r>
          </a:p>
        </p:txBody>
      </p:sp>
      <p:sp>
        <p:nvSpPr>
          <p:cNvPr id="11" name="Rettangolo 10"/>
          <p:cNvSpPr/>
          <p:nvPr/>
        </p:nvSpPr>
        <p:spPr>
          <a:xfrm>
            <a:off x="5436096" y="2564904"/>
            <a:ext cx="2592288" cy="792088"/>
          </a:xfrm>
          <a:prstGeom prst="rect">
            <a:avLst/>
          </a:prstGeom>
          <a:solidFill>
            <a:sysClr val="window" lastClr="FFFFFF"/>
          </a:solidFill>
          <a:ln w="25400" cap="flat" cmpd="sng" algn="ctr">
            <a:solidFill>
              <a:srgbClr val="C0504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ea typeface="+mn-ea"/>
                <a:cs typeface="+mn-cs"/>
              </a:rPr>
              <a:t>128.000</a:t>
            </a:r>
          </a:p>
        </p:txBody>
      </p:sp>
      <p:sp>
        <p:nvSpPr>
          <p:cNvPr id="12" name="Rettangolo 11"/>
          <p:cNvSpPr/>
          <p:nvPr/>
        </p:nvSpPr>
        <p:spPr>
          <a:xfrm>
            <a:off x="5436096" y="3501008"/>
            <a:ext cx="2592288" cy="864096"/>
          </a:xfrm>
          <a:prstGeom prst="rect">
            <a:avLst/>
          </a:prstGeom>
          <a:solidFill>
            <a:srgbClr val="CCECFF"/>
          </a:solidFill>
          <a:ln w="25400" cap="flat" cmpd="sng" algn="ctr">
            <a:solidFill>
              <a:srgbClr val="8064A2">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ea typeface="+mn-ea"/>
                <a:cs typeface="+mn-cs"/>
              </a:rPr>
              <a:t>35.200</a:t>
            </a:r>
            <a:endParaRPr kumimoji="0" lang="it-IT" sz="2000"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13" name="Rettangolo 12"/>
          <p:cNvSpPr/>
          <p:nvPr/>
        </p:nvSpPr>
        <p:spPr>
          <a:xfrm>
            <a:off x="899592" y="5445224"/>
            <a:ext cx="7128792" cy="864096"/>
          </a:xfrm>
          <a:prstGeom prst="rect">
            <a:avLst/>
          </a:prstGeom>
          <a:solidFill>
            <a:sysClr val="window" lastClr="FFFFFF"/>
          </a:solidFill>
          <a:ln w="25400" cap="flat" cmpd="sng" algn="ctr">
            <a:solidFill>
              <a:srgbClr val="8064A2">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latin typeface="+mn-lt"/>
                <a:ea typeface="+mn-ea"/>
                <a:cs typeface="+mn-cs"/>
              </a:rPr>
              <a:t>Non</a:t>
            </a:r>
            <a:r>
              <a:rPr kumimoji="0" lang="it-IT" i="0" u="none" strike="noStrike" kern="0" cap="none" spc="0" normalizeH="0" noProof="0" dirty="0" smtClean="0">
                <a:ln>
                  <a:noFill/>
                </a:ln>
                <a:solidFill>
                  <a:sysClr val="windowText" lastClr="000000"/>
                </a:solidFill>
                <a:effectLst/>
                <a:uLnTx/>
                <a:uFillTx/>
                <a:latin typeface="+mn-lt"/>
                <a:ea typeface="+mn-ea"/>
                <a:cs typeface="+mn-cs"/>
              </a:rPr>
              <a:t> è pertanto possibile iscrivere le attività per imposte anticipate sulla quota parte di perdita fiscale 872.000</a:t>
            </a:r>
          </a:p>
          <a:p>
            <a:pPr marL="0" marR="0" lvl="0" indent="0" algn="ctr" defTabSz="914400" eaLnBrk="1" fontAlgn="auto" latinLnBrk="0" hangingPunct="1">
              <a:lnSpc>
                <a:spcPct val="100000"/>
              </a:lnSpc>
              <a:spcBef>
                <a:spcPts val="0"/>
              </a:spcBef>
              <a:spcAft>
                <a:spcPts val="0"/>
              </a:spcAft>
              <a:buClrTx/>
              <a:buSzTx/>
              <a:buFontTx/>
              <a:buNone/>
              <a:tabLst/>
              <a:defRPr/>
            </a:pPr>
            <a:r>
              <a:rPr lang="it-IT" kern="0" dirty="0" smtClean="0">
                <a:solidFill>
                  <a:sysClr val="windowText" lastClr="000000"/>
                </a:solidFill>
                <a:latin typeface="+mn-lt"/>
              </a:rPr>
              <a:t>(</a:t>
            </a:r>
            <a:r>
              <a:rPr kumimoji="0" lang="it-IT" i="0" u="none" strike="noStrike" kern="0" cap="none" spc="0" normalizeH="0" noProof="0" dirty="0" smtClean="0">
                <a:ln>
                  <a:noFill/>
                </a:ln>
                <a:solidFill>
                  <a:sysClr val="windowText" lastClr="000000"/>
                </a:solidFill>
                <a:effectLst/>
                <a:uLnTx/>
                <a:uFillTx/>
                <a:latin typeface="+mn-lt"/>
                <a:ea typeface="+mn-ea"/>
                <a:cs typeface="+mn-cs"/>
              </a:rPr>
              <a:t>1.000.000 – 128.000 = 872.000)</a:t>
            </a:r>
            <a:endParaRPr kumimoji="0" lang="it-IT"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14" name="Rettangolo 13"/>
          <p:cNvSpPr/>
          <p:nvPr/>
        </p:nvSpPr>
        <p:spPr>
          <a:xfrm>
            <a:off x="899592" y="4437112"/>
            <a:ext cx="4104456" cy="864096"/>
          </a:xfrm>
          <a:prstGeom prst="rect">
            <a:avLst/>
          </a:prstGeom>
          <a:no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i="0" u="none" strike="noStrike" kern="0" cap="none" spc="0" normalizeH="0" baseline="0" noProof="0" dirty="0" smtClean="0">
                <a:ln>
                  <a:noFill/>
                </a:ln>
                <a:solidFill>
                  <a:sysClr val="windowText" lastClr="000000"/>
                </a:solidFill>
                <a:effectLst/>
                <a:uLnTx/>
                <a:uFillTx/>
                <a:latin typeface="+mn-lt"/>
                <a:ea typeface="+mn-ea"/>
                <a:cs typeface="+mn-cs"/>
              </a:rPr>
              <a:t>Attività per imposte</a:t>
            </a:r>
            <a:r>
              <a:rPr kumimoji="0" lang="it-IT" sz="1800" i="0" u="none" strike="noStrike" kern="0" cap="none" spc="0" normalizeH="0" noProof="0" dirty="0" smtClean="0">
                <a:ln>
                  <a:noFill/>
                </a:ln>
                <a:solidFill>
                  <a:sysClr val="windowText" lastClr="000000"/>
                </a:solidFill>
                <a:effectLst/>
                <a:uLnTx/>
                <a:uFillTx/>
                <a:latin typeface="+mn-lt"/>
                <a:ea typeface="+mn-ea"/>
                <a:cs typeface="+mn-cs"/>
              </a:rPr>
              <a:t> anticipate sulla perdita fiscale complessiva: </a:t>
            </a:r>
            <a:br>
              <a:rPr kumimoji="0" lang="it-IT" sz="1800" i="0" u="none" strike="noStrike" kern="0" cap="none" spc="0" normalizeH="0" noProof="0" dirty="0" smtClean="0">
                <a:ln>
                  <a:noFill/>
                </a:ln>
                <a:solidFill>
                  <a:sysClr val="windowText" lastClr="000000"/>
                </a:solidFill>
                <a:effectLst/>
                <a:uLnTx/>
                <a:uFillTx/>
                <a:latin typeface="+mn-lt"/>
                <a:ea typeface="+mn-ea"/>
                <a:cs typeface="+mn-cs"/>
              </a:rPr>
            </a:br>
            <a:r>
              <a:rPr kumimoji="0" lang="it-IT" sz="1800" i="0" u="none" strike="noStrike" kern="0" cap="none" spc="0" normalizeH="0" noProof="0" dirty="0" smtClean="0">
                <a:ln>
                  <a:noFill/>
                </a:ln>
                <a:solidFill>
                  <a:sysClr val="windowText" lastClr="000000"/>
                </a:solidFill>
                <a:effectLst/>
                <a:uLnTx/>
                <a:uFillTx/>
                <a:latin typeface="+mn-lt"/>
                <a:ea typeface="+mn-ea"/>
                <a:cs typeface="+mn-cs"/>
              </a:rPr>
              <a:t>27,5% di 1.000.000</a:t>
            </a:r>
            <a:endParaRPr kumimoji="0" lang="it-IT" sz="1800" i="0" u="none" strike="noStrike" kern="0" cap="none" spc="0" normalizeH="0" baseline="0" noProof="0" dirty="0" smtClean="0">
              <a:ln>
                <a:noFill/>
              </a:ln>
              <a:solidFill>
                <a:sysClr val="windowText" lastClr="000000"/>
              </a:solidFill>
              <a:effectLst/>
              <a:uLnTx/>
              <a:uFillTx/>
              <a:latin typeface="+mn-lt"/>
              <a:ea typeface="+mn-ea"/>
              <a:cs typeface="+mn-cs"/>
            </a:endParaRPr>
          </a:p>
        </p:txBody>
      </p:sp>
      <p:sp>
        <p:nvSpPr>
          <p:cNvPr id="15" name="Rettangolo 14"/>
          <p:cNvSpPr/>
          <p:nvPr/>
        </p:nvSpPr>
        <p:spPr>
          <a:xfrm>
            <a:off x="5436096" y="4437112"/>
            <a:ext cx="2592288" cy="864096"/>
          </a:xfrm>
          <a:prstGeom prst="rect">
            <a:avLst/>
          </a:prstGeom>
          <a:noFill/>
          <a:ln w="25400" cap="flat" cmpd="sng" algn="ctr">
            <a:solidFill>
              <a:srgbClr val="8064A2">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i="0" u="none" strike="noStrike" kern="0" cap="none" spc="0" normalizeH="0" baseline="0" noProof="0" dirty="0" smtClean="0">
                <a:ln>
                  <a:noFill/>
                </a:ln>
                <a:solidFill>
                  <a:sysClr val="windowText" lastClr="000000"/>
                </a:solidFill>
                <a:effectLst/>
                <a:uLnTx/>
                <a:uFillTx/>
                <a:latin typeface="+mn-lt"/>
                <a:ea typeface="+mn-ea"/>
                <a:cs typeface="+mn-cs"/>
              </a:rPr>
              <a:t>275.000</a:t>
            </a:r>
            <a:endParaRPr kumimoji="0" lang="it-IT" sz="2000" i="0" u="none" strike="noStrike" kern="0" cap="none" spc="0" normalizeH="0" baseline="0" noProof="0" dirty="0">
              <a:ln>
                <a:noFill/>
              </a:ln>
              <a:solidFill>
                <a:sysClr val="windowText" lastClr="000000"/>
              </a:solidFill>
              <a:effectLst/>
              <a:uLnTx/>
              <a:uFillTx/>
              <a:latin typeface="+mn-lt"/>
              <a:ea typeface="+mn-ea"/>
              <a:cs typeface="+mn-cs"/>
            </a:endParaRPr>
          </a:p>
        </p:txBody>
      </p:sp>
      <p:sp>
        <p:nvSpPr>
          <p:cNvPr id="16"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101431826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457200" y="548680"/>
            <a:ext cx="8229600" cy="508918"/>
          </a:xfrm>
        </p:spPr>
        <p:txBody>
          <a:bodyPr/>
          <a:lstStyle/>
          <a:p>
            <a:pPr>
              <a:spcBef>
                <a:spcPct val="50000"/>
              </a:spcBef>
            </a:pPr>
            <a:r>
              <a:rPr lang="it-IT" dirty="0">
                <a:solidFill>
                  <a:srgbClr val="364D47"/>
                </a:solidFill>
                <a:latin typeface="Arial" charset="0"/>
              </a:rPr>
              <a:t>NEI SUCCESSIVI ESERCIZI</a:t>
            </a:r>
          </a:p>
        </p:txBody>
      </p:sp>
      <p:sp>
        <p:nvSpPr>
          <p:cNvPr id="6" name="Segnaposto contenuto 5"/>
          <p:cNvSpPr>
            <a:spLocks noGrp="1"/>
          </p:cNvSpPr>
          <p:nvPr>
            <p:ph idx="1"/>
          </p:nvPr>
        </p:nvSpPr>
        <p:spPr>
          <a:xfrm>
            <a:off x="457200" y="1600201"/>
            <a:ext cx="8229600" cy="2332856"/>
          </a:xfrm>
        </p:spPr>
        <p:txBody>
          <a:bodyPr/>
          <a:lstStyle/>
          <a:p>
            <a:pPr>
              <a:buNone/>
            </a:pPr>
            <a:r>
              <a:rPr lang="it-IT" dirty="0" smtClean="0"/>
              <a:t>Nei successivi esercizi sarà necessario :</a:t>
            </a:r>
          </a:p>
          <a:p>
            <a:pPr>
              <a:buAutoNum type="alphaUcParenR"/>
            </a:pPr>
            <a:r>
              <a:rPr lang="it-IT" dirty="0" smtClean="0"/>
              <a:t>Riassorbire le attività per imposte anticipate in relazione all’imponibile IRES</a:t>
            </a:r>
          </a:p>
          <a:p>
            <a:pPr>
              <a:buAutoNum type="alphaUcParenR"/>
            </a:pPr>
            <a:r>
              <a:rPr lang="it-IT" dirty="0" smtClean="0"/>
              <a:t>Verificare la possibilità di mantenere in bilancio le attività precedentemente iscritte</a:t>
            </a:r>
          </a:p>
          <a:p>
            <a:pPr>
              <a:buAutoNum type="alphaUcParenR"/>
            </a:pPr>
            <a:r>
              <a:rPr lang="it-IT" dirty="0" smtClean="0"/>
              <a:t>Verificare la possibilità di incrementare l’iscrizione in bilancio delle attività per imposte anticipate</a:t>
            </a:r>
          </a:p>
          <a:p>
            <a:pPr>
              <a:buAutoNum type="alphaUcParenR"/>
            </a:pPr>
            <a:endParaRPr lang="it-IT" dirty="0" smtClean="0"/>
          </a:p>
        </p:txBody>
      </p:sp>
      <p:sp>
        <p:nvSpPr>
          <p:cNvPr id="7" name="Segnaposto numero diapositiva 6"/>
          <p:cNvSpPr>
            <a:spLocks noGrp="1"/>
          </p:cNvSpPr>
          <p:nvPr>
            <p:ph type="sldNum" sz="quarter" idx="12"/>
          </p:nvPr>
        </p:nvSpPr>
        <p:spPr/>
        <p:txBody>
          <a:bodyPr/>
          <a:lstStyle/>
          <a:p>
            <a:pPr>
              <a:defRPr/>
            </a:pPr>
            <a:fld id="{C1A8065E-1412-6E4A-A9CB-7675145D995C}" type="slidenum">
              <a:rPr lang="it-IT" sz="1000" smtClean="0">
                <a:latin typeface="Arial" pitchFamily="34" charset="0"/>
                <a:cs typeface="Arial" pitchFamily="34" charset="0"/>
              </a:rPr>
              <a:pPr>
                <a:defRPr/>
              </a:pPr>
              <a:t>97</a:t>
            </a:fld>
            <a:endParaRPr lang="it-IT" sz="1000" dirty="0">
              <a:latin typeface="Arial" pitchFamily="34" charset="0"/>
              <a:cs typeface="Arial" pitchFamily="34" charset="0"/>
            </a:endParaRPr>
          </a:p>
        </p:txBody>
      </p:sp>
      <p:sp>
        <p:nvSpPr>
          <p:cNvPr id="22" name="Segnaposto numero diapositiva 6"/>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C1A8065E-1412-6E4A-A9CB-7675145D995C}" type="slidenum">
              <a:rPr kumimoji="0" lang="it-IT" sz="1000" b="0" i="0" u="none" strike="noStrike" kern="1200" cap="none" spc="0" normalizeH="0" baseline="0" noProof="0" smtClean="0">
                <a:ln>
                  <a:noFill/>
                </a:ln>
                <a:solidFill>
                  <a:srgbClr val="898989"/>
                </a:solidFill>
                <a:effectLst/>
                <a:uLnTx/>
                <a:uFillTx/>
                <a:latin typeface="Arial" pitchFamily="34" charset="0"/>
                <a:ea typeface="ＭＳ Ｐゴシック" charset="0"/>
                <a:cs typeface="Arial"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97</a:t>
            </a:fld>
            <a:endParaRPr kumimoji="0" lang="it-IT" sz="1000" b="0" i="0" u="none" strike="noStrike" kern="1200" cap="none" spc="0" normalizeH="0" baseline="0" noProof="0" dirty="0">
              <a:ln>
                <a:noFill/>
              </a:ln>
              <a:solidFill>
                <a:srgbClr val="898989"/>
              </a:solidFill>
              <a:effectLst/>
              <a:uLnTx/>
              <a:uFillTx/>
              <a:latin typeface="Arial" pitchFamily="34" charset="0"/>
              <a:ea typeface="ＭＳ Ｐゴシック" charset="0"/>
              <a:cs typeface="Arial" pitchFamily="34" charset="0"/>
            </a:endParaRPr>
          </a:p>
        </p:txBody>
      </p:sp>
      <p:sp>
        <p:nvSpPr>
          <p:cNvPr id="9" name="Rettangolo 8"/>
          <p:cNvSpPr/>
          <p:nvPr/>
        </p:nvSpPr>
        <p:spPr>
          <a:xfrm>
            <a:off x="457200" y="4581128"/>
            <a:ext cx="7962900" cy="1440160"/>
          </a:xfrm>
          <a:prstGeom prst="rect">
            <a:avLst/>
          </a:prstGeom>
          <a:solidFill>
            <a:schemeClr val="bg1"/>
          </a:solidFill>
          <a:ln w="25400" cap="flat" cmpd="sng" algn="ctr">
            <a:solidFill>
              <a:srgbClr val="C0504D">
                <a:lumMod val="75000"/>
              </a:srgbClr>
            </a:solidFill>
            <a:prstDash val="solid"/>
          </a:ln>
          <a:effectLst/>
        </p:spPr>
        <p:txBody>
          <a:bodyPr rtlCol="0" anchor="ctr"/>
          <a:lstStyle/>
          <a:p>
            <a:pPr algn="ctr">
              <a:buNone/>
            </a:pPr>
            <a:r>
              <a:rPr lang="it-IT" dirty="0" smtClean="0"/>
              <a:t>Grazie all’eliminazione del limite temporale, è possibile che </a:t>
            </a:r>
            <a:r>
              <a:rPr lang="it-IT" u="sng" dirty="0" smtClean="0"/>
              <a:t>attività per imposte anticipate stornate in un esercizio</a:t>
            </a:r>
            <a:r>
              <a:rPr lang="it-IT" dirty="0" smtClean="0"/>
              <a:t> (a causa dell’insufficienza degli imponibili previsti per i successivi esercizi dal piano industriale) </a:t>
            </a:r>
            <a:r>
              <a:rPr lang="it-IT" u="sng" dirty="0" smtClean="0"/>
              <a:t>siano nuovamente iscritte negli esercizi successivi</a:t>
            </a:r>
            <a:r>
              <a:rPr lang="it-IT" dirty="0" smtClean="0"/>
              <a:t>.</a:t>
            </a:r>
            <a:endParaRPr lang="it-IT" dirty="0"/>
          </a:p>
        </p:txBody>
      </p:sp>
      <p:sp>
        <p:nvSpPr>
          <p:cNvPr id="8" name="Rectangle 1026"/>
          <p:cNvSpPr>
            <a:spLocks noChangeArrowheads="1"/>
          </p:cNvSpPr>
          <p:nvPr/>
        </p:nvSpPr>
        <p:spPr bwMode="auto">
          <a:xfrm>
            <a:off x="0" y="-25400"/>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1900" dirty="0" smtClean="0">
                <a:solidFill>
                  <a:srgbClr val="7F7F7F"/>
                </a:solidFill>
                <a:latin typeface="Rotis Semi Sans Std 65 Bold" charset="0"/>
              </a:rPr>
              <a:t>RIPORTABILITÀ DELLE PERDITE E ATTIVITÀ PER IMPOSTE ANTICIPATE</a:t>
            </a:r>
            <a:endParaRPr lang="en-GB" sz="1900" dirty="0">
              <a:solidFill>
                <a:srgbClr val="7F7F7F"/>
              </a:solidFill>
              <a:latin typeface="Rotis Semi Sans Std 65 Bold" charset="0"/>
            </a:endParaRPr>
          </a:p>
        </p:txBody>
      </p:sp>
    </p:spTree>
    <p:extLst>
      <p:ext uri="{BB962C8B-B14F-4D97-AF65-F5344CB8AC3E}">
        <p14:creationId xmlns:p14="http://schemas.microsoft.com/office/powerpoint/2010/main" xmlns="" val="121721377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noChangeArrowheads="1"/>
          </p:cNvSpPr>
          <p:nvPr/>
        </p:nvSpPr>
        <p:spPr bwMode="auto">
          <a:xfrm>
            <a:off x="714375" y="4854575"/>
            <a:ext cx="7715250" cy="114617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eaLnBrk="1" hangingPunct="1"/>
            <a:endParaRPr lang="it-IT" altLang="it-IT" sz="1800">
              <a:latin typeface="Arial" charset="0"/>
            </a:endParaRPr>
          </a:p>
        </p:txBody>
      </p:sp>
      <p:sp>
        <p:nvSpPr>
          <p:cNvPr id="15363" name="Rectangle 8"/>
          <p:cNvSpPr>
            <a:spLocks noChangeArrowheads="1"/>
          </p:cNvSpPr>
          <p:nvPr/>
        </p:nvSpPr>
        <p:spPr bwMode="auto">
          <a:xfrm>
            <a:off x="719138" y="3708400"/>
            <a:ext cx="7715250" cy="1146175"/>
          </a:xfrm>
          <a:prstGeom prst="rect">
            <a:avLst/>
          </a:prstGeom>
          <a:gradFill rotWithShape="0">
            <a:gsLst>
              <a:gs pos="0">
                <a:schemeClr val="bg1"/>
              </a:gs>
              <a:gs pos="100000">
                <a:schemeClr val="bg1"/>
              </a:gs>
            </a:gsLst>
            <a:lin ang="5400000" scaled="1"/>
          </a:gra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eaLnBrk="1" hangingPunct="1"/>
            <a:endParaRPr lang="it-IT" altLang="it-IT" sz="1800">
              <a:latin typeface="Arial" charset="0"/>
            </a:endParaRPr>
          </a:p>
        </p:txBody>
      </p:sp>
      <p:sp>
        <p:nvSpPr>
          <p:cNvPr id="15364" name="Rectangle 8"/>
          <p:cNvSpPr>
            <a:spLocks noChangeArrowheads="1"/>
          </p:cNvSpPr>
          <p:nvPr/>
        </p:nvSpPr>
        <p:spPr bwMode="auto">
          <a:xfrm>
            <a:off x="2286000" y="2865438"/>
            <a:ext cx="6148388" cy="838200"/>
          </a:xfrm>
          <a:prstGeom prst="rect">
            <a:avLst/>
          </a:prstGeom>
          <a:solidFill>
            <a:srgbClr val="FFFF66"/>
          </a:solidFill>
          <a:ln w="9525">
            <a:solidFill>
              <a:schemeClr val="tx1"/>
            </a:solidFill>
            <a:miter lim="800000"/>
            <a:headEnd/>
            <a:tailEnd/>
          </a:ln>
          <a:effectLst>
            <a:outerShdw dist="107763" dir="18900000" algn="ctr" rotWithShape="0">
              <a:schemeClr val="bg2"/>
            </a:outerShdw>
          </a:effectLst>
        </p:spPr>
        <p:txBody>
          <a:bodyPr anchor="ctr"/>
          <a:lstStyle>
            <a:lvl1pPr eaLnBrk="0" hangingPunct="0">
              <a:defRPr sz="2400" b="1">
                <a:solidFill>
                  <a:srgbClr val="000099"/>
                </a:solidFill>
                <a:latin typeface="Britannic Bold" pitchFamily="34" charset="0"/>
                <a:ea typeface="MS PGothic" pitchFamily="34" charset="-128"/>
              </a:defRPr>
            </a:lvl1pPr>
            <a:lvl2pPr marL="742950" indent="-285750" eaLnBrk="0" hangingPunct="0">
              <a:defRPr sz="2400" b="1">
                <a:solidFill>
                  <a:srgbClr val="000099"/>
                </a:solidFill>
                <a:latin typeface="Britannic Bold" pitchFamily="34" charset="0"/>
                <a:ea typeface="MS PGothic" pitchFamily="34" charset="-128"/>
              </a:defRPr>
            </a:lvl2pPr>
            <a:lvl3pPr marL="1143000" indent="-228600" eaLnBrk="0" hangingPunct="0">
              <a:defRPr sz="2400" b="1">
                <a:solidFill>
                  <a:srgbClr val="000099"/>
                </a:solidFill>
                <a:latin typeface="Britannic Bold" pitchFamily="34" charset="0"/>
                <a:ea typeface="MS PGothic" pitchFamily="34" charset="-128"/>
              </a:defRPr>
            </a:lvl3pPr>
            <a:lvl4pPr marL="1600200" indent="-228600" eaLnBrk="0" hangingPunct="0">
              <a:defRPr sz="2400" b="1">
                <a:solidFill>
                  <a:srgbClr val="000099"/>
                </a:solidFill>
                <a:latin typeface="Britannic Bold" pitchFamily="34" charset="0"/>
                <a:ea typeface="MS PGothic" pitchFamily="34" charset="-128"/>
              </a:defRPr>
            </a:lvl4pPr>
            <a:lvl5pPr marL="2057400" indent="-228600" eaLnBrk="0" hangingPunct="0">
              <a:defRPr sz="2400" b="1">
                <a:solidFill>
                  <a:srgbClr val="000099"/>
                </a:solidFill>
                <a:latin typeface="Britannic Bold" pitchFamily="34" charset="0"/>
                <a:ea typeface="MS PGothic" pitchFamily="34" charset="-128"/>
              </a:defRPr>
            </a:lvl5pPr>
            <a:lvl6pPr marL="25146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6pPr>
            <a:lvl7pPr marL="29718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7pPr>
            <a:lvl8pPr marL="34290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8pPr>
            <a:lvl9pPr marL="3886200" indent="-228600" eaLnBrk="0" fontAlgn="base" hangingPunct="0">
              <a:spcBef>
                <a:spcPct val="0"/>
              </a:spcBef>
              <a:spcAft>
                <a:spcPct val="0"/>
              </a:spcAft>
              <a:defRPr sz="2400" b="1">
                <a:solidFill>
                  <a:srgbClr val="000099"/>
                </a:solidFill>
                <a:latin typeface="Britannic Bold" pitchFamily="34" charset="0"/>
                <a:ea typeface="MS PGothic" pitchFamily="34" charset="-128"/>
              </a:defRPr>
            </a:lvl9pPr>
          </a:lstStyle>
          <a:p>
            <a:pPr eaLnBrk="1" hangingPunct="1"/>
            <a:endParaRPr lang="it-IT" altLang="it-IT" sz="1800">
              <a:latin typeface="Arial" charset="0"/>
            </a:endParaRPr>
          </a:p>
          <a:p>
            <a:pPr eaLnBrk="1" hangingPunct="1"/>
            <a:r>
              <a:rPr lang="it-IT" altLang="it-IT" sz="1800">
                <a:latin typeface="Arial" charset="0"/>
              </a:rPr>
              <a:t>      Natura         Esistenza         Ammontare e/o data   </a:t>
            </a:r>
          </a:p>
          <a:p>
            <a:pPr eaLnBrk="1" hangingPunct="1"/>
            <a:r>
              <a:rPr lang="it-IT" altLang="it-IT" sz="1800">
                <a:latin typeface="Arial" charset="0"/>
              </a:rPr>
              <a:t>                                                       di sopravvenienza</a:t>
            </a:r>
          </a:p>
        </p:txBody>
      </p:sp>
      <p:sp>
        <p:nvSpPr>
          <p:cNvPr id="15365" name="Text Box 9"/>
          <p:cNvSpPr txBox="1">
            <a:spLocks noChangeArrowheads="1"/>
          </p:cNvSpPr>
          <p:nvPr/>
        </p:nvSpPr>
        <p:spPr bwMode="auto">
          <a:xfrm>
            <a:off x="504825" y="4079875"/>
            <a:ext cx="19812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it-IT" altLang="it-IT" sz="1800" i="1">
                <a:solidFill>
                  <a:srgbClr val="000099"/>
                </a:solidFill>
              </a:rPr>
              <a:t>Fondi </a:t>
            </a:r>
          </a:p>
          <a:p>
            <a:pPr algn="ctr" eaLnBrk="1" hangingPunct="1">
              <a:spcBef>
                <a:spcPct val="0"/>
              </a:spcBef>
              <a:buFontTx/>
              <a:buNone/>
            </a:pPr>
            <a:r>
              <a:rPr lang="it-IT" altLang="it-IT" sz="1800" i="1">
                <a:solidFill>
                  <a:srgbClr val="000099"/>
                </a:solidFill>
              </a:rPr>
              <a:t>per oneri</a:t>
            </a:r>
          </a:p>
        </p:txBody>
      </p:sp>
      <p:sp>
        <p:nvSpPr>
          <p:cNvPr id="15366" name="Text Box 10"/>
          <p:cNvSpPr txBox="1">
            <a:spLocks noChangeArrowheads="1"/>
          </p:cNvSpPr>
          <p:nvPr/>
        </p:nvSpPr>
        <p:spPr bwMode="auto">
          <a:xfrm>
            <a:off x="885825" y="5146675"/>
            <a:ext cx="12954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0"/>
              </a:spcBef>
              <a:buFontTx/>
              <a:buNone/>
            </a:pPr>
            <a:r>
              <a:rPr lang="it-IT" altLang="it-IT" sz="1800" i="1">
                <a:solidFill>
                  <a:srgbClr val="000099"/>
                </a:solidFill>
              </a:rPr>
              <a:t>Fondi</a:t>
            </a:r>
          </a:p>
          <a:p>
            <a:pPr algn="ctr" eaLnBrk="1" hangingPunct="1">
              <a:spcBef>
                <a:spcPct val="0"/>
              </a:spcBef>
              <a:buFontTx/>
              <a:buNone/>
            </a:pPr>
            <a:r>
              <a:rPr lang="it-IT" altLang="it-IT" sz="1800" i="1">
                <a:solidFill>
                  <a:srgbClr val="000099"/>
                </a:solidFill>
              </a:rPr>
              <a:t>per rischi</a:t>
            </a:r>
          </a:p>
        </p:txBody>
      </p:sp>
      <p:sp>
        <p:nvSpPr>
          <p:cNvPr id="15367" name="Line 11"/>
          <p:cNvSpPr>
            <a:spLocks noChangeShapeType="1"/>
          </p:cNvSpPr>
          <p:nvPr/>
        </p:nvSpPr>
        <p:spPr bwMode="auto">
          <a:xfrm>
            <a:off x="3933825" y="2857500"/>
            <a:ext cx="0" cy="3124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it-IT"/>
          </a:p>
        </p:txBody>
      </p:sp>
      <p:sp>
        <p:nvSpPr>
          <p:cNvPr id="15368" name="Line 12"/>
          <p:cNvSpPr>
            <a:spLocks noChangeShapeType="1"/>
          </p:cNvSpPr>
          <p:nvPr/>
        </p:nvSpPr>
        <p:spPr bwMode="auto">
          <a:xfrm>
            <a:off x="5381625" y="2874963"/>
            <a:ext cx="0" cy="3124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it-IT"/>
          </a:p>
        </p:txBody>
      </p:sp>
      <p:sp>
        <p:nvSpPr>
          <p:cNvPr id="15369" name="Text Box 19"/>
          <p:cNvSpPr txBox="1">
            <a:spLocks noChangeArrowheads="1"/>
          </p:cNvSpPr>
          <p:nvPr/>
        </p:nvSpPr>
        <p:spPr bwMode="auto">
          <a:xfrm>
            <a:off x="2333625" y="4156075"/>
            <a:ext cx="1676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it-IT" altLang="it-IT" sz="1800">
                <a:solidFill>
                  <a:srgbClr val="000099"/>
                </a:solidFill>
              </a:rPr>
              <a:t>determinata</a:t>
            </a:r>
          </a:p>
        </p:txBody>
      </p:sp>
      <p:sp>
        <p:nvSpPr>
          <p:cNvPr id="15370" name="Text Box 20"/>
          <p:cNvSpPr txBox="1">
            <a:spLocks noChangeArrowheads="1"/>
          </p:cNvSpPr>
          <p:nvPr/>
        </p:nvSpPr>
        <p:spPr bwMode="auto">
          <a:xfrm>
            <a:off x="2333625" y="5375275"/>
            <a:ext cx="16002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50000"/>
              </a:spcBef>
              <a:buFontTx/>
              <a:buNone/>
            </a:pPr>
            <a:r>
              <a:rPr lang="it-IT" altLang="it-IT" sz="1800">
                <a:solidFill>
                  <a:srgbClr val="000099"/>
                </a:solidFill>
              </a:rPr>
              <a:t>determinata</a:t>
            </a:r>
          </a:p>
        </p:txBody>
      </p:sp>
      <p:sp>
        <p:nvSpPr>
          <p:cNvPr id="15371" name="Text Box 22"/>
          <p:cNvSpPr txBox="1">
            <a:spLocks noChangeArrowheads="1"/>
          </p:cNvSpPr>
          <p:nvPr/>
        </p:nvSpPr>
        <p:spPr bwMode="auto">
          <a:xfrm>
            <a:off x="3505200" y="5375275"/>
            <a:ext cx="22860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it-IT" altLang="it-IT" sz="1800">
                <a:solidFill>
                  <a:srgbClr val="000099"/>
                </a:solidFill>
              </a:rPr>
              <a:t>probabile</a:t>
            </a:r>
          </a:p>
        </p:txBody>
      </p:sp>
      <p:sp>
        <p:nvSpPr>
          <p:cNvPr id="15372" name="Text Box 23"/>
          <p:cNvSpPr txBox="1">
            <a:spLocks noChangeArrowheads="1"/>
          </p:cNvSpPr>
          <p:nvPr/>
        </p:nvSpPr>
        <p:spPr bwMode="auto">
          <a:xfrm>
            <a:off x="3476625" y="4156075"/>
            <a:ext cx="22860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it-IT" altLang="it-IT" sz="1800">
                <a:solidFill>
                  <a:srgbClr val="000099"/>
                </a:solidFill>
              </a:rPr>
              <a:t>certa</a:t>
            </a:r>
          </a:p>
        </p:txBody>
      </p:sp>
      <p:sp>
        <p:nvSpPr>
          <p:cNvPr id="15373" name="Text Box 32"/>
          <p:cNvSpPr txBox="1">
            <a:spLocks noChangeArrowheads="1"/>
          </p:cNvSpPr>
          <p:nvPr/>
        </p:nvSpPr>
        <p:spPr bwMode="auto">
          <a:xfrm>
            <a:off x="5857875" y="4156075"/>
            <a:ext cx="23622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it-IT" altLang="it-IT" sz="1800">
                <a:solidFill>
                  <a:srgbClr val="000099"/>
                </a:solidFill>
              </a:rPr>
              <a:t>indeterminato</a:t>
            </a:r>
          </a:p>
        </p:txBody>
      </p:sp>
      <p:sp>
        <p:nvSpPr>
          <p:cNvPr id="15374" name="Text Box 33"/>
          <p:cNvSpPr txBox="1">
            <a:spLocks noChangeArrowheads="1"/>
          </p:cNvSpPr>
          <p:nvPr/>
        </p:nvSpPr>
        <p:spPr bwMode="auto">
          <a:xfrm>
            <a:off x="5857875" y="5375275"/>
            <a:ext cx="22860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ct val="50000"/>
              </a:spcBef>
              <a:buFontTx/>
              <a:buNone/>
            </a:pPr>
            <a:r>
              <a:rPr lang="it-IT" altLang="it-IT" sz="1800">
                <a:solidFill>
                  <a:srgbClr val="000099"/>
                </a:solidFill>
              </a:rPr>
              <a:t>indeterminato</a:t>
            </a:r>
          </a:p>
        </p:txBody>
      </p:sp>
      <p:sp>
        <p:nvSpPr>
          <p:cNvPr id="15375" name="Line 11"/>
          <p:cNvSpPr>
            <a:spLocks noChangeShapeType="1"/>
          </p:cNvSpPr>
          <p:nvPr/>
        </p:nvSpPr>
        <p:spPr bwMode="auto">
          <a:xfrm>
            <a:off x="2290763" y="2851150"/>
            <a:ext cx="0" cy="3124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it-IT"/>
          </a:p>
        </p:txBody>
      </p:sp>
      <p:sp>
        <p:nvSpPr>
          <p:cNvPr id="15376" name="Titolo 20"/>
          <p:cNvSpPr>
            <a:spLocks noGrp="1"/>
          </p:cNvSpPr>
          <p:nvPr>
            <p:ph type="title"/>
          </p:nvPr>
        </p:nvSpPr>
        <p:spPr>
          <a:xfrm>
            <a:off x="-36512" y="557808"/>
            <a:ext cx="8229600" cy="1143000"/>
          </a:xfrm>
        </p:spPr>
        <p:txBody>
          <a:bodyPr/>
          <a:lstStyle/>
          <a:p>
            <a:r>
              <a:rPr lang="it-IT" altLang="it-IT" sz="2400" dirty="0" smtClean="0"/>
              <a:t>I FONDI RISCHI ED ONERI: CARATTERISTICHE </a:t>
            </a:r>
          </a:p>
        </p:txBody>
      </p:sp>
      <p:sp>
        <p:nvSpPr>
          <p:cNvPr id="22" name="Segnaposto contenuto 21"/>
          <p:cNvSpPr>
            <a:spLocks noGrp="1"/>
          </p:cNvSpPr>
          <p:nvPr>
            <p:ph idx="4294967295"/>
          </p:nvPr>
        </p:nvSpPr>
        <p:spPr>
          <a:xfrm>
            <a:off x="611188" y="1482725"/>
            <a:ext cx="8532812" cy="938213"/>
          </a:xfrm>
          <a:prstGeom prst="rect">
            <a:avLst/>
          </a:prstGeom>
        </p:spPr>
        <p:txBody>
          <a:bodyPr/>
          <a:lstStyle/>
          <a:p>
            <a:pPr marL="0" indent="0" algn="just">
              <a:buFontTx/>
              <a:buNone/>
              <a:defRPr/>
            </a:pPr>
            <a:r>
              <a:rPr lang="it-IT" sz="2400" dirty="0" smtClean="0"/>
              <a:t>Accantonamenti destinati a coprire perdite o debiti aventi le seguenti caratteristiche:</a:t>
            </a:r>
          </a:p>
          <a:p>
            <a:pPr>
              <a:defRPr/>
            </a:pPr>
            <a:endParaRPr lang="it-IT" sz="2400" dirty="0"/>
          </a:p>
        </p:txBody>
      </p:sp>
      <p:sp>
        <p:nvSpPr>
          <p:cNvPr id="19"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126195977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it-IT" altLang="it-IT" smtClean="0"/>
              <a:t>Utilizzo dei fondi</a:t>
            </a:r>
          </a:p>
        </p:txBody>
      </p:sp>
      <p:sp>
        <p:nvSpPr>
          <p:cNvPr id="378883" name="Rectangle 3"/>
          <p:cNvSpPr>
            <a:spLocks noGrp="1" noChangeArrowheads="1"/>
          </p:cNvSpPr>
          <p:nvPr>
            <p:ph idx="1"/>
          </p:nvPr>
        </p:nvSpPr>
        <p:spPr/>
        <p:txBody>
          <a:bodyPr/>
          <a:lstStyle/>
          <a:p>
            <a:pPr marL="228600" indent="-228600" algn="just">
              <a:lnSpc>
                <a:spcPct val="90000"/>
              </a:lnSpc>
              <a:buFontTx/>
              <a:buNone/>
              <a:defRPr/>
            </a:pPr>
            <a:r>
              <a:rPr lang="it-IT" dirty="0" smtClean="0"/>
              <a:t>	È </a:t>
            </a:r>
            <a:r>
              <a:rPr lang="it-IT" dirty="0"/>
              <a:t>necessario identificare la causa originaria </a:t>
            </a:r>
            <a:r>
              <a:rPr lang="it-IT" dirty="0" smtClean="0"/>
              <a:t>(</a:t>
            </a:r>
            <a:r>
              <a:rPr lang="it-IT" dirty="0"/>
              <a:t>eventi determinati) che determina la insorgenza </a:t>
            </a:r>
            <a:r>
              <a:rPr lang="it-IT" dirty="0" smtClean="0"/>
              <a:t>della </a:t>
            </a:r>
            <a:r>
              <a:rPr lang="it-IT" dirty="0"/>
              <a:t>perdita</a:t>
            </a:r>
          </a:p>
          <a:p>
            <a:pPr marL="228600" indent="-228600" algn="ctr">
              <a:lnSpc>
                <a:spcPct val="90000"/>
              </a:lnSpc>
              <a:buFont typeface="Wingdings" pitchFamily="2" charset="2"/>
              <a:buNone/>
              <a:defRPr/>
            </a:pPr>
            <a:endParaRPr lang="it-IT" dirty="0"/>
          </a:p>
          <a:p>
            <a:pPr marL="228600" indent="-228600" algn="ctr">
              <a:lnSpc>
                <a:spcPct val="90000"/>
              </a:lnSpc>
              <a:buFont typeface="Wingdings" pitchFamily="2" charset="2"/>
              <a:buNone/>
              <a:defRPr/>
            </a:pPr>
            <a:endParaRPr lang="it-IT" dirty="0"/>
          </a:p>
          <a:p>
            <a:pPr marL="228600" indent="-228600" algn="ctr">
              <a:lnSpc>
                <a:spcPct val="90000"/>
              </a:lnSpc>
              <a:buFont typeface="Wingdings" pitchFamily="2" charset="2"/>
              <a:buNone/>
              <a:defRPr/>
            </a:pPr>
            <a:endParaRPr lang="it-IT" dirty="0" smtClean="0"/>
          </a:p>
          <a:p>
            <a:pPr marL="228600" indent="-228600" algn="ctr">
              <a:lnSpc>
                <a:spcPct val="90000"/>
              </a:lnSpc>
              <a:buFont typeface="Wingdings" pitchFamily="2" charset="2"/>
              <a:buNone/>
              <a:defRPr/>
            </a:pPr>
            <a:r>
              <a:rPr lang="it-IT" dirty="0" smtClean="0"/>
              <a:t> </a:t>
            </a:r>
            <a:r>
              <a:rPr lang="it-IT" dirty="0"/>
              <a:t>I fondi del passivo non possono essere utilizzati </a:t>
            </a:r>
            <a:r>
              <a:rPr lang="it-IT" dirty="0" smtClean="0"/>
              <a:t>per attuare </a:t>
            </a:r>
            <a:r>
              <a:rPr lang="it-IT" dirty="0"/>
              <a:t>“politiche di bilancio”, tramite la costituzione di generici fondi rischi privi di giustificazione </a:t>
            </a:r>
            <a:r>
              <a:rPr lang="it-IT" dirty="0" smtClean="0"/>
              <a:t>economica</a:t>
            </a:r>
          </a:p>
          <a:p>
            <a:pPr marL="228600" indent="-228600" algn="ctr">
              <a:lnSpc>
                <a:spcPct val="90000"/>
              </a:lnSpc>
              <a:buFont typeface="Wingdings" pitchFamily="2" charset="2"/>
              <a:buNone/>
              <a:defRPr/>
            </a:pPr>
            <a:endParaRPr lang="it-IT" dirty="0" smtClean="0"/>
          </a:p>
          <a:p>
            <a:pPr marL="0" indent="0" algn="just">
              <a:lnSpc>
                <a:spcPct val="90000"/>
              </a:lnSpc>
              <a:buFontTx/>
              <a:buNone/>
              <a:defRPr/>
            </a:pPr>
            <a:r>
              <a:rPr lang="it-IT" dirty="0" smtClean="0"/>
              <a:t>L’OIC 19 precisa che “</a:t>
            </a:r>
            <a:r>
              <a:rPr lang="it-IT" i="1" dirty="0" smtClean="0"/>
              <a:t>Il rafforzamento </a:t>
            </a:r>
            <a:r>
              <a:rPr lang="it-IT" i="1" dirty="0" err="1" smtClean="0"/>
              <a:t>patrimoniale-finanziario</a:t>
            </a:r>
            <a:r>
              <a:rPr lang="it-IT" i="1" dirty="0" smtClean="0"/>
              <a:t> di un'impresa deve essere realizzato in modo trasparente mediante l'accantonamento di utili a riserve del patrimonio netto e non con stanziamenti ai fondi per rischi ed oneri del passivo patrimoniale, creando riserve occulte e deprimendo in tal modo ingiustificatamente il risultato dell'esercizio</a:t>
            </a:r>
            <a:r>
              <a:rPr lang="it-IT" dirty="0" smtClean="0"/>
              <a:t>”.</a:t>
            </a:r>
          </a:p>
          <a:p>
            <a:pPr marL="228600" indent="-228600" algn="just">
              <a:lnSpc>
                <a:spcPct val="90000"/>
              </a:lnSpc>
              <a:buFont typeface="Wingdings" pitchFamily="2" charset="2"/>
              <a:buNone/>
              <a:defRPr/>
            </a:pPr>
            <a:endParaRPr lang="it-IT" dirty="0" smtClean="0"/>
          </a:p>
        </p:txBody>
      </p:sp>
      <p:sp>
        <p:nvSpPr>
          <p:cNvPr id="7" name="Freccia in giù 6"/>
          <p:cNvSpPr/>
          <p:nvPr/>
        </p:nvSpPr>
        <p:spPr>
          <a:xfrm>
            <a:off x="3923928" y="2206934"/>
            <a:ext cx="1214437" cy="500062"/>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Rectangle 1026"/>
          <p:cNvSpPr>
            <a:spLocks noChangeArrowheads="1"/>
          </p:cNvSpPr>
          <p:nvPr/>
        </p:nvSpPr>
        <p:spPr bwMode="auto">
          <a:xfrm>
            <a:off x="0" y="-27384"/>
            <a:ext cx="84201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it-IT" sz="2000" dirty="0" smtClean="0">
                <a:solidFill>
                  <a:srgbClr val="7F7F7F"/>
                </a:solidFill>
                <a:latin typeface="Rotis Semi Sans Std 65 Bold" charset="0"/>
              </a:rPr>
              <a:t>I FONDI RISCHI ED ONERI</a:t>
            </a:r>
            <a:endParaRPr lang="en-GB" sz="2000" dirty="0">
              <a:solidFill>
                <a:srgbClr val="7F7F7F"/>
              </a:solidFill>
              <a:latin typeface="Rotis Semi Sans Std 65 Bold" charset="0"/>
            </a:endParaRPr>
          </a:p>
        </p:txBody>
      </p:sp>
    </p:spTree>
    <p:extLst>
      <p:ext uri="{BB962C8B-B14F-4D97-AF65-F5344CB8AC3E}">
        <p14:creationId xmlns:p14="http://schemas.microsoft.com/office/powerpoint/2010/main" xmlns="" val="9413341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nchor="ctr"/>
      <a:lstStyle>
        <a:defPPr algn="ctr" eaLnBrk="1" hangingPunct="1">
          <a:spcBef>
            <a:spcPct val="50000"/>
          </a:spcBef>
          <a:defRPr sz="1800" dirty="0">
            <a:solidFill>
              <a:srgbClr val="262626"/>
            </a:solidFill>
          </a:defRPr>
        </a:defPPr>
      </a:lstStyle>
    </a:txDef>
  </a:objectDefaults>
  <a:extraClrSchemeLst/>
</a:theme>
</file>

<file path=ppt/theme/theme2.xml><?xml version="1.0" encoding="utf-8"?>
<a:theme xmlns:a="http://schemas.openxmlformats.org/drawingml/2006/main" name="1_master_powerpoint_Formazion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nchor="ctr"/>
      <a:lstStyle>
        <a:defPPr algn="ctr" eaLnBrk="1" hangingPunct="1">
          <a:spcBef>
            <a:spcPct val="50000"/>
          </a:spcBef>
          <a:defRPr sz="1800" dirty="0">
            <a:solidFill>
              <a:srgbClr val="262626"/>
            </a:solidFill>
          </a:defRPr>
        </a:defPPr>
      </a:lstStyle>
    </a:tx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Tema1</Template>
  <TotalTime>4112</TotalTime>
  <Words>10905</Words>
  <Application>Microsoft Office PowerPoint</Application>
  <PresentationFormat>Presentazione su schermo (4:3)</PresentationFormat>
  <Paragraphs>1873</Paragraphs>
  <Slides>155</Slides>
  <Notes>62</Notes>
  <HiddenSlides>0</HiddenSlides>
  <MMClips>0</MMClips>
  <ScaleCrop>false</ScaleCrop>
  <HeadingPairs>
    <vt:vector size="4" baseType="variant">
      <vt:variant>
        <vt:lpstr>Tema</vt:lpstr>
      </vt:variant>
      <vt:variant>
        <vt:i4>2</vt:i4>
      </vt:variant>
      <vt:variant>
        <vt:lpstr>Titoli diapositive</vt:lpstr>
      </vt:variant>
      <vt:variant>
        <vt:i4>155</vt:i4>
      </vt:variant>
    </vt:vector>
  </HeadingPairs>
  <TitlesOfParts>
    <vt:vector size="157" baseType="lpstr">
      <vt:lpstr>Tema1</vt:lpstr>
      <vt:lpstr>1_master_powerpoint_Formazione1</vt:lpstr>
      <vt:lpstr>Diapositiva 1</vt:lpstr>
      <vt:lpstr>Diapositiva 2</vt:lpstr>
      <vt:lpstr>Diapositiva 3</vt:lpstr>
      <vt:lpstr>Valutazione civilistica</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PRUDENZA</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SVALUTAZIONI PER PERDITE DUREVOLI DI VALORE NELLE IMM. IMMATERIALI</vt:lpstr>
      <vt:lpstr>CASO A: LA SVALUTAZIONE DELLE SPESE DI R&amp;S</vt:lpstr>
      <vt:lpstr>Diapositiva 71</vt:lpstr>
      <vt:lpstr>SVALUTAZIONE DELL’AVVIAMENTO</vt:lpstr>
      <vt:lpstr>Diapositiva 73</vt:lpstr>
      <vt:lpstr>Perdite durevoli di valore (art. 2426 n. 3)</vt:lpstr>
      <vt:lpstr>Perdite durevoli di valore (art. 2426 n. 3)</vt:lpstr>
      <vt:lpstr>Immobilizzazioni materiali – OIC 16 </vt:lpstr>
      <vt:lpstr>Immobilizzazioni immateriali – OIC 24</vt:lpstr>
      <vt:lpstr>Immobilizzazioni immateriali – OIC 24</vt:lpstr>
      <vt:lpstr>Immobilizzazioni immateriali – OIC 24</vt:lpstr>
      <vt:lpstr>Immobilizzazioni immateriali – OIC 24</vt:lpstr>
      <vt:lpstr>Immobilizzazioni immateriali – OIC 24</vt:lpstr>
      <vt:lpstr>Documento CDC su IAS 36 – </vt:lpstr>
      <vt:lpstr>Esempio svalutazione avviamento</vt:lpstr>
      <vt:lpstr>Esempio svalutazione avviamento</vt:lpstr>
      <vt:lpstr>Esempio svalutazione avviamento</vt:lpstr>
      <vt:lpstr>Esempio svalutazione avviamento</vt:lpstr>
      <vt:lpstr>Esempio svalutazione avviamento</vt:lpstr>
      <vt:lpstr>Diapositiva 88</vt:lpstr>
      <vt:lpstr>DISCIPLINA FISCALE DEL RIPORTO DELLE PERDITE</vt:lpstr>
      <vt:lpstr>REQUISITI PER L’ISCRIZIONE</vt:lpstr>
      <vt:lpstr>REQUISITI ULTERIORI IN PRESENZA DI PERDITE</vt:lpstr>
      <vt:lpstr>PIANO INDUSTRIALE</vt:lpstr>
      <vt:lpstr>INFORMATIVA DI BILANCIO</vt:lpstr>
      <vt:lpstr>INFORMATIVA DI BILANCIO: ESEMPIO</vt:lpstr>
      <vt:lpstr>ESEMPIO</vt:lpstr>
      <vt:lpstr>ESEMPIO</vt:lpstr>
      <vt:lpstr>NEI SUCCESSIVI ESERCIZI</vt:lpstr>
      <vt:lpstr>I FONDI RISCHI ED ONERI: CARATTERISTICHE </vt:lpstr>
      <vt:lpstr>Utilizzo dei fondi</vt:lpstr>
      <vt:lpstr>Contenuto dello Stato Patrimoniale</vt:lpstr>
      <vt:lpstr>Contenuto dello Stato Patrimoniale</vt:lpstr>
      <vt:lpstr>DERIVATI DI COPERTURA e di negoziazione</vt:lpstr>
      <vt:lpstr>FONDO RISCHI PER DERIVATI DA NEGOZIAZIONE</vt:lpstr>
      <vt:lpstr>Fondi per oneri</vt:lpstr>
      <vt:lpstr>Fondo garanzia prodotti</vt:lpstr>
      <vt:lpstr>Fondo per buoni sconto e concorsi a premio</vt:lpstr>
      <vt:lpstr>Fondo per costi per lavori su commessa</vt:lpstr>
      <vt:lpstr>Fondo copertura perdite di società partecipate</vt:lpstr>
      <vt:lpstr>Fondo per recupero ambientale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Crisi aziendale e fondi di ristrutturazione</vt:lpstr>
      <vt:lpstr>Fondi rischi per passività potenziali</vt:lpstr>
      <vt:lpstr>Fondi rischi per passività potenziali</vt:lpstr>
      <vt:lpstr>Fondi rischi per passività potenziali</vt:lpstr>
      <vt:lpstr>Fondo rischi per controversie legali</vt:lpstr>
      <vt:lpstr>Fondo per imposte</vt:lpstr>
      <vt:lpstr> fatti intervenuti dopo la data di chiusura</vt:lpstr>
      <vt:lpstr>fatti intervenuti dopo la data di chiusura</vt:lpstr>
      <vt:lpstr>PRINCIPI CONTABILI NAZIONALI IN CONSULTAZIONE</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lpstr>Diapositiva 138</vt:lpstr>
      <vt:lpstr>Diapositiva 139</vt:lpstr>
      <vt:lpstr>Diapositiva 140</vt:lpstr>
      <vt:lpstr>Diapositiva 141</vt:lpstr>
      <vt:lpstr>Diapositiva 142</vt:lpstr>
      <vt:lpstr>Diapositiva 143</vt:lpstr>
      <vt:lpstr>Diapositiva 144</vt:lpstr>
      <vt:lpstr>Diapositiva 145</vt:lpstr>
      <vt:lpstr>Diapositiva 146</vt:lpstr>
      <vt:lpstr>Diapositiva 147</vt:lpstr>
      <vt:lpstr>Diapositiva 148</vt:lpstr>
      <vt:lpstr>Diapositiva 149</vt:lpstr>
      <vt:lpstr>Diapositiva 150</vt:lpstr>
      <vt:lpstr>CHIARIMENTI SULL’AMMORTAMENTO</vt:lpstr>
      <vt:lpstr>Diapositiva 152</vt:lpstr>
      <vt:lpstr>IMMOBILIZZAZIONI DESTINATE ALLA VENDITA</vt:lpstr>
      <vt:lpstr>IMMOBILIZZAZIONI e RIVALUTAZIONE </vt:lpstr>
      <vt:lpstr>AVVIAMENTO</vt:lpstr>
    </vt:vector>
  </TitlesOfParts>
  <Company>tembo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Michele Cornetto</dc:creator>
  <cp:lastModifiedBy>Utente2</cp:lastModifiedBy>
  <cp:revision>96</cp:revision>
  <cp:lastPrinted>2014-02-07T12:06:25Z</cp:lastPrinted>
  <dcterms:created xsi:type="dcterms:W3CDTF">2009-07-15T17:53:08Z</dcterms:created>
  <dcterms:modified xsi:type="dcterms:W3CDTF">2014-03-08T09:37:38Z</dcterms:modified>
</cp:coreProperties>
</file>