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61" r:id="rId3"/>
    <p:sldId id="262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5" r:id="rId35"/>
    <p:sldId id="296" r:id="rId36"/>
    <p:sldId id="297" r:id="rId37"/>
    <p:sldId id="298" r:id="rId38"/>
    <p:sldId id="300" r:id="rId39"/>
    <p:sldId id="301" r:id="rId40"/>
    <p:sldId id="302" r:id="rId41"/>
    <p:sldId id="303" r:id="rId42"/>
    <p:sldId id="305" r:id="rId43"/>
  </p:sldIdLst>
  <p:sldSz cx="7556500" cy="10699750"/>
  <p:notesSz cx="7556500" cy="1069975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8" autoAdjust="0"/>
    <p:restoredTop sz="94675" autoAdjust="0"/>
  </p:normalViewPr>
  <p:slideViewPr>
    <p:cSldViewPr>
      <p:cViewPr>
        <p:scale>
          <a:sx n="249" d="100"/>
          <a:sy n="249" d="100"/>
        </p:scale>
        <p:origin x="-80" y="65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26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34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6737" y="3311017"/>
            <a:ext cx="6423025" cy="22429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3475" y="5981192"/>
            <a:ext cx="5289550" cy="2670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75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dirty="0"/>
              <a:t>Copyright </a:t>
            </a:r>
            <a:r>
              <a:rPr spc="-5" dirty="0"/>
              <a:t>ideapubblica </a:t>
            </a:r>
            <a:r>
              <a:rPr dirty="0"/>
              <a:t>©</a:t>
            </a:r>
            <a:r>
              <a:rPr spc="-35" dirty="0"/>
              <a:t> </a:t>
            </a:r>
            <a:r>
              <a:rPr dirty="0"/>
              <a:t>2020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‹n.›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75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dirty="0"/>
              <a:t>Copyright </a:t>
            </a:r>
            <a:r>
              <a:rPr spc="-5" dirty="0"/>
              <a:t>ideapubblica </a:t>
            </a:r>
            <a:r>
              <a:rPr dirty="0"/>
              <a:t>©</a:t>
            </a:r>
            <a:r>
              <a:rPr spc="-35" dirty="0"/>
              <a:t> </a:t>
            </a:r>
            <a:r>
              <a:rPr dirty="0"/>
              <a:t>2020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‹n.›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7825" y="2456561"/>
            <a:ext cx="3287077" cy="70492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1597" y="2456561"/>
            <a:ext cx="3287077" cy="70492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75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dirty="0"/>
              <a:t>Copyright </a:t>
            </a:r>
            <a:r>
              <a:rPr spc="-5" dirty="0"/>
              <a:t>ideapubblica </a:t>
            </a:r>
            <a:r>
              <a:rPr dirty="0"/>
              <a:t>©</a:t>
            </a:r>
            <a:r>
              <a:rPr spc="-35" dirty="0"/>
              <a:t> </a:t>
            </a:r>
            <a:r>
              <a:rPr dirty="0"/>
              <a:t>2020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‹n.›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75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dirty="0"/>
              <a:t>Copyright </a:t>
            </a:r>
            <a:r>
              <a:rPr spc="-5" dirty="0"/>
              <a:t>ideapubblica </a:t>
            </a:r>
            <a:r>
              <a:rPr dirty="0"/>
              <a:t>©</a:t>
            </a:r>
            <a:r>
              <a:rPr spc="-35" dirty="0"/>
              <a:t> </a:t>
            </a:r>
            <a:r>
              <a:rPr dirty="0"/>
              <a:t>2020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‹n.›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75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dirty="0"/>
              <a:t>Copyright </a:t>
            </a:r>
            <a:r>
              <a:rPr spc="-5" dirty="0"/>
              <a:t>ideapubblica </a:t>
            </a:r>
            <a:r>
              <a:rPr dirty="0"/>
              <a:t>©</a:t>
            </a:r>
            <a:r>
              <a:rPr spc="-35" dirty="0"/>
              <a:t> </a:t>
            </a:r>
            <a:r>
              <a:rPr dirty="0"/>
              <a:t>2020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‹n.›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825" y="427228"/>
            <a:ext cx="6800850" cy="17089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825" y="2456561"/>
            <a:ext cx="6800850" cy="70492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074216" y="10095942"/>
            <a:ext cx="1331595" cy="132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5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dirty="0"/>
              <a:t>Copyright </a:t>
            </a:r>
            <a:r>
              <a:rPr spc="-5" dirty="0"/>
              <a:t>ideapubblica </a:t>
            </a:r>
            <a:r>
              <a:rPr dirty="0"/>
              <a:t>©</a:t>
            </a:r>
            <a:r>
              <a:rPr spc="-35" dirty="0"/>
              <a:t> </a:t>
            </a:r>
            <a:r>
              <a:rPr dirty="0"/>
              <a:t>2020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825" y="9933051"/>
            <a:ext cx="1737995" cy="5340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609333" y="10093472"/>
            <a:ext cx="189229" cy="139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‹n.›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dait.interno.gov.it/finanza-locale/documentazione/decreto-interdipartimentale-14-marzo-2019-0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dait.interno.gov.it/finanza-locale/notizie/comunicato-del-20-novembre-2019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.rgs.mef.gov.it/_Documenti/VERSIONE-I/e-GOVERNME1/ARCONET/Normativa/DM-al-2-10-2011.pdf" TargetMode="External"/><Relationship Id="rId3" Type="http://schemas.openxmlformats.org/officeDocument/2006/relationships/image" Target="../media/image10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documenti.camera.it/leg18/pdl/pdf/leg.18.pdl.camera.1356.18PDL0036420.pdf" TargetMode="External"/><Relationship Id="rId3" Type="http://schemas.openxmlformats.org/officeDocument/2006/relationships/image" Target="../media/image1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www.gazzettaufficiale.it/eli/id/2000/05/13/000G0165/sg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banchedati.corteconti.it/documentDetail/SSRRCO/1/2012/QMIG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www.normattiva.it/atto/caricaDettaglioAtto?atto.dataPubblicazioneGazzetta=2000-09-28&amp;atto.codiceRedazionale=000G0304&amp;queryString=?meseProvvedimento=&amp;formType=ricerca_semplice&amp;numeroArticolo=&amp;numeroProvvedimento=267&amp;testo=&amp;annoProvvedimento=2000&amp;giornoProvvedimento=&amp;currentPage=1" TargetMode="External"/><Relationship Id="rId3" Type="http://schemas.openxmlformats.org/officeDocument/2006/relationships/hyperlink" Target="https://www.normattiva.it/atto/caricaDettaglioAtto?atto.dataPubblicazioneGazzetta=2018-12-31&amp;atto.codiceRedazionale=18G00172&amp;queryString=?meseProvvedimento=&amp;formType=ricerca_semplice&amp;numeroArticolo=&amp;numeroProvvedimento=145&amp;testo=&amp;annoProvvedimento=2018&amp;giornoProvvedimento=&amp;currentPage=1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www.cortecostituzionale.it/actionSchedaPronuncia.do?anno=2019&amp;numero=18" TargetMode="External"/><Relationship Id="rId3" Type="http://schemas.openxmlformats.org/officeDocument/2006/relationships/hyperlink" Target="https://dait.interno.gov.it/documenti/criticita_finanziarie_enti_locali.pdf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www.pagopa.gov.it/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Relationship Id="rId3" Type="http://schemas.openxmlformats.org/officeDocument/2006/relationships/image" Target="../media/image1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dait.interno.gov.it/finanza-locale/documentazione/decreto-interdipartimentale-6-marzo-2019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www.normattiva.it/atto/caricaDettaglioAtto?atto.dataPubblicazioneGazzetta=2018-12-31&amp;atto.codiceRedazionale=18G00172&amp;queryString=?meseProvvedimento=&amp;formType=ricerca_semplice&amp;numeroArticolo=&amp;numeroProvvedimento=145&amp;testo=&amp;annoProvvedimento=2018&amp;giornoProvvedimento=&amp;currentPage=1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ait.interno.gov.it/finanza-locale/notizie/comunicato-del-23-dicembre-2019" TargetMode="External"/><Relationship Id="rId4" Type="http://schemas.openxmlformats.org/officeDocument/2006/relationships/hyperlink" Target="http://www.conferenzastatocitta.it/media/1442/atto-n-569-della-csc-dell11-dicembre-2019.pdf" TargetMode="External"/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www.normattiva.it/atto/caricaDettaglioAtto?atto.dataPubblicazioneGazzetta=2016-12-21&amp;atto.codiceRedazionale=16G00242&amp;queryString=?meseProvvedimento=&amp;formType=ricerca_semplice&amp;numeroArticolo=&amp;numeroProvvedimento=232&amp;testo=&amp;annoProvvedimento=2016&amp;giornoProvvedimento=&amp;currentPage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1492250" y="4359275"/>
            <a:ext cx="4685030" cy="283346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ts val="2350"/>
              </a:lnSpc>
              <a:spcBef>
                <a:spcPts val="105"/>
              </a:spcBef>
            </a:pPr>
            <a:r>
              <a:rPr sz="2000" b="1" dirty="0">
                <a:latin typeface="Arial"/>
                <a:cs typeface="Arial"/>
              </a:rPr>
              <a:t>LEGGE DI BILANCIO</a:t>
            </a:r>
            <a:r>
              <a:rPr sz="2000" b="1" spc="-40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2020</a:t>
            </a:r>
            <a:endParaRPr sz="2000" dirty="0">
              <a:latin typeface="Arial"/>
              <a:cs typeface="Arial"/>
            </a:endParaRPr>
          </a:p>
          <a:p>
            <a:pPr marL="2540" algn="ctr">
              <a:lnSpc>
                <a:spcPts val="2350"/>
              </a:lnSpc>
            </a:pPr>
            <a:r>
              <a:rPr sz="2000" b="1" dirty="0">
                <a:latin typeface="Arial"/>
                <a:cs typeface="Arial"/>
              </a:rPr>
              <a:t>(legge 27 </a:t>
            </a:r>
            <a:r>
              <a:rPr sz="2000" b="1" spc="-5" dirty="0">
                <a:latin typeface="Arial"/>
                <a:cs typeface="Arial"/>
              </a:rPr>
              <a:t>dicembre </a:t>
            </a:r>
            <a:r>
              <a:rPr sz="2000" b="1" dirty="0">
                <a:latin typeface="Arial"/>
                <a:cs typeface="Arial"/>
              </a:rPr>
              <a:t>2019, n.</a:t>
            </a:r>
            <a:r>
              <a:rPr sz="2000" b="1" spc="-5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160)</a:t>
            </a:r>
            <a:endParaRPr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900" dirty="0">
              <a:latin typeface="Arial"/>
              <a:cs typeface="Arial"/>
            </a:endParaRPr>
          </a:p>
          <a:p>
            <a:pPr marL="2540" algn="ctr">
              <a:lnSpc>
                <a:spcPts val="2350"/>
              </a:lnSpc>
            </a:pPr>
            <a:r>
              <a:rPr sz="2000" b="1" dirty="0">
                <a:latin typeface="Arial"/>
                <a:cs typeface="Arial"/>
              </a:rPr>
              <a:t>DECRETO</a:t>
            </a:r>
            <a:r>
              <a:rPr sz="2000" b="1" spc="-5" dirty="0">
                <a:latin typeface="Arial"/>
                <a:cs typeface="Arial"/>
              </a:rPr>
              <a:t> FISCALE</a:t>
            </a:r>
            <a:endParaRPr sz="2000" dirty="0">
              <a:latin typeface="Arial"/>
              <a:cs typeface="Arial"/>
            </a:endParaRPr>
          </a:p>
          <a:p>
            <a:pPr marL="41275" marR="31750" algn="ctr">
              <a:lnSpc>
                <a:spcPts val="2290"/>
              </a:lnSpc>
              <a:spcBef>
                <a:spcPts val="120"/>
              </a:spcBef>
            </a:pPr>
            <a:r>
              <a:rPr sz="2000" b="1" dirty="0">
                <a:latin typeface="Arial"/>
                <a:cs typeface="Arial"/>
              </a:rPr>
              <a:t>(decreto </a:t>
            </a:r>
            <a:r>
              <a:rPr sz="2000" b="1" spc="-5" dirty="0">
                <a:latin typeface="Arial"/>
                <a:cs typeface="Arial"/>
              </a:rPr>
              <a:t>legge </a:t>
            </a:r>
            <a:r>
              <a:rPr sz="2000" b="1" dirty="0">
                <a:latin typeface="Arial"/>
                <a:cs typeface="Arial"/>
              </a:rPr>
              <a:t>26 </a:t>
            </a:r>
            <a:r>
              <a:rPr sz="2000" b="1" spc="-5" dirty="0">
                <a:latin typeface="Arial"/>
                <a:cs typeface="Arial"/>
              </a:rPr>
              <a:t>ottobre </a:t>
            </a:r>
            <a:r>
              <a:rPr sz="2000" b="1" dirty="0">
                <a:latin typeface="Arial"/>
                <a:cs typeface="Arial"/>
              </a:rPr>
              <a:t>2019, n.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124,  conv. in </a:t>
            </a:r>
            <a:r>
              <a:rPr sz="2000" b="1" dirty="0">
                <a:latin typeface="Arial"/>
                <a:cs typeface="Arial"/>
              </a:rPr>
              <a:t>legge n.</a:t>
            </a:r>
            <a:r>
              <a:rPr sz="2000" b="1" spc="-1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157/2019)</a:t>
            </a:r>
            <a:endParaRPr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95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0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515"/>
              </a:spcBef>
            </a:pPr>
            <a:r>
              <a:rPr lang="it-IT" sz="1600" b="1" i="1" spc="-5" dirty="0" smtClean="0">
                <a:latin typeface="Arial"/>
                <a:cs typeface="Arial"/>
              </a:rPr>
              <a:t>Dott. Claudio Malavasi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501651" y="2907160"/>
            <a:ext cx="69341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DECRETO MILLEPROROGHE</a:t>
            </a:r>
          </a:p>
          <a:p>
            <a:pPr algn="ctr"/>
            <a:r>
              <a:rPr lang="it-IT" sz="2400" b="1" dirty="0" smtClean="0"/>
              <a:t>Decreto Legge 30/12/2019 n. 162</a:t>
            </a:r>
            <a:endParaRPr lang="it-IT" sz="2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 txBox="1"/>
          <p:nvPr/>
        </p:nvSpPr>
        <p:spPr>
          <a:xfrm>
            <a:off x="425450" y="854075"/>
            <a:ext cx="6154420" cy="154305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70"/>
              </a:lnSpc>
            </a:pPr>
            <a:r>
              <a:rPr sz="1050" b="1" spc="-5" dirty="0">
                <a:latin typeface="Arial"/>
                <a:cs typeface="Arial"/>
              </a:rPr>
              <a:t>CONTRIBUTO IMU-TASI (art. </a:t>
            </a:r>
            <a:r>
              <a:rPr sz="1050" b="1" dirty="0">
                <a:latin typeface="Arial"/>
                <a:cs typeface="Arial"/>
              </a:rPr>
              <a:t>1, comma 554, </a:t>
            </a:r>
            <a:r>
              <a:rPr sz="1050" b="1" spc="-5" dirty="0">
                <a:latin typeface="Arial"/>
                <a:cs typeface="Arial"/>
              </a:rPr>
              <a:t>legge</a:t>
            </a:r>
            <a:r>
              <a:rPr sz="1050" b="1" spc="-2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160/2019)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49250" y="1311275"/>
            <a:ext cx="6143625" cy="4192270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 algn="just">
              <a:lnSpc>
                <a:spcPct val="95700"/>
              </a:lnSpc>
              <a:spcBef>
                <a:spcPts val="160"/>
              </a:spcBef>
            </a:pP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nuova legge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rifinanzia per il triennio </a:t>
            </a:r>
            <a:r>
              <a:rPr sz="1050" dirty="0">
                <a:latin typeface="Arial"/>
                <a:cs typeface="Arial"/>
              </a:rPr>
              <a:t>2020-2022 </a:t>
            </a:r>
            <a:r>
              <a:rPr sz="1050" spc="-5" dirty="0">
                <a:latin typeface="Arial"/>
                <a:cs typeface="Arial"/>
              </a:rPr>
              <a:t>il contributo compensativo IMU-TASI </a:t>
            </a:r>
            <a:r>
              <a:rPr sz="1050" spc="-10" dirty="0">
                <a:latin typeface="Arial"/>
                <a:cs typeface="Arial"/>
              </a:rPr>
              <a:t>di  </a:t>
            </a:r>
            <a:r>
              <a:rPr sz="1050" dirty="0">
                <a:latin typeface="Arial"/>
                <a:cs typeface="Arial"/>
              </a:rPr>
              <a:t>110 </a:t>
            </a:r>
            <a:r>
              <a:rPr sz="1050" spc="-5" dirty="0">
                <a:latin typeface="Arial"/>
                <a:cs typeface="Arial"/>
              </a:rPr>
              <a:t>milioni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euro che </a:t>
            </a:r>
            <a:r>
              <a:rPr sz="1050" dirty="0">
                <a:latin typeface="Arial"/>
                <a:cs typeface="Arial"/>
              </a:rPr>
              <a:t>il decreto-legge 135/2018 </a:t>
            </a:r>
            <a:r>
              <a:rPr sz="1050" spc="-5" dirty="0">
                <a:latin typeface="Arial"/>
                <a:cs typeface="Arial"/>
              </a:rPr>
              <a:t>aveva </a:t>
            </a:r>
            <a:r>
              <a:rPr sz="1050" dirty="0">
                <a:latin typeface="Arial"/>
                <a:cs typeface="Arial"/>
              </a:rPr>
              <a:t>concesso ai </a:t>
            </a:r>
            <a:r>
              <a:rPr sz="1050" spc="-5" dirty="0">
                <a:latin typeface="Arial"/>
                <a:cs typeface="Arial"/>
              </a:rPr>
              <a:t>comuni </a:t>
            </a:r>
            <a:r>
              <a:rPr sz="1050" dirty="0">
                <a:latin typeface="Arial"/>
                <a:cs typeface="Arial"/>
              </a:rPr>
              <a:t>per il </a:t>
            </a:r>
            <a:r>
              <a:rPr sz="1050" spc="-5" dirty="0">
                <a:latin typeface="Arial"/>
                <a:cs typeface="Arial"/>
              </a:rPr>
              <a:t>solo anno 2019,  </a:t>
            </a:r>
            <a:r>
              <a:rPr sz="1050" dirty="0">
                <a:latin typeface="Arial"/>
                <a:cs typeface="Arial"/>
              </a:rPr>
              <a:t>intervenendo </a:t>
            </a:r>
            <a:r>
              <a:rPr sz="1050" spc="-5" dirty="0">
                <a:latin typeface="Arial"/>
                <a:cs typeface="Arial"/>
              </a:rPr>
              <a:t>sulla disciplina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tali risorse approvata </a:t>
            </a:r>
            <a:r>
              <a:rPr sz="1050" dirty="0">
                <a:latin typeface="Arial"/>
                <a:cs typeface="Arial"/>
              </a:rPr>
              <a:t>con </a:t>
            </a:r>
            <a:r>
              <a:rPr sz="1050" spc="-5" dirty="0">
                <a:latin typeface="Arial"/>
                <a:cs typeface="Arial"/>
              </a:rPr>
              <a:t>la legge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</a:t>
            </a:r>
            <a:r>
              <a:rPr sz="1050" spc="2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2019.</a:t>
            </a: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050" dirty="0">
              <a:latin typeface="Arial"/>
              <a:cs typeface="Arial"/>
            </a:endParaRPr>
          </a:p>
          <a:p>
            <a:pPr marL="12700" marR="5080" algn="just">
              <a:lnSpc>
                <a:spcPct val="95800"/>
              </a:lnSpc>
              <a:spcBef>
                <a:spcPts val="5"/>
              </a:spcBef>
            </a:pPr>
            <a:r>
              <a:rPr sz="1050" b="1" dirty="0">
                <a:latin typeface="Arial"/>
                <a:cs typeface="Arial"/>
              </a:rPr>
              <a:t>La </a:t>
            </a:r>
            <a:r>
              <a:rPr sz="1050" b="1" spc="-5" dirty="0">
                <a:latin typeface="Arial"/>
                <a:cs typeface="Arial"/>
              </a:rPr>
              <a:t>legge </a:t>
            </a:r>
            <a:r>
              <a:rPr sz="1050" b="1" dirty="0">
                <a:latin typeface="Arial"/>
                <a:cs typeface="Arial"/>
              </a:rPr>
              <a:t>di </a:t>
            </a:r>
            <a:r>
              <a:rPr sz="1050" b="1" spc="-5" dirty="0">
                <a:latin typeface="Arial"/>
                <a:cs typeface="Arial"/>
              </a:rPr>
              <a:t>bilancio </a:t>
            </a:r>
            <a:r>
              <a:rPr sz="1050" b="1" dirty="0">
                <a:latin typeface="Arial"/>
                <a:cs typeface="Arial"/>
              </a:rPr>
              <a:t>2019</a:t>
            </a:r>
            <a:r>
              <a:rPr sz="1050" dirty="0">
                <a:latin typeface="Arial"/>
                <a:cs typeface="Arial"/>
              </a:rPr>
              <a:t>. La </a:t>
            </a:r>
            <a:r>
              <a:rPr sz="1050" spc="-5" dirty="0">
                <a:latin typeface="Arial"/>
                <a:cs typeface="Arial"/>
              </a:rPr>
              <a:t>legge 145/2018 (commi 892-895) aveva modificato la disciplina </a:t>
            </a:r>
            <a:r>
              <a:rPr sz="1050" spc="-10" dirty="0">
                <a:latin typeface="Arial"/>
                <a:cs typeface="Arial"/>
              </a:rPr>
              <a:t>del  </a:t>
            </a:r>
            <a:r>
              <a:rPr sz="1050" spc="-5" dirty="0">
                <a:latin typeface="Arial"/>
                <a:cs typeface="Arial"/>
              </a:rPr>
              <a:t>contributo compensativo IMU-TASI </a:t>
            </a:r>
            <a:r>
              <a:rPr sz="1050" dirty="0">
                <a:latin typeface="Arial"/>
                <a:cs typeface="Arial"/>
              </a:rPr>
              <a:t>spettante </a:t>
            </a:r>
            <a:r>
              <a:rPr sz="1050" spc="-10" dirty="0">
                <a:latin typeface="Arial"/>
                <a:cs typeface="Arial"/>
              </a:rPr>
              <a:t>ai </a:t>
            </a:r>
            <a:r>
              <a:rPr sz="1050" spc="-5" dirty="0">
                <a:latin typeface="Arial"/>
                <a:cs typeface="Arial"/>
              </a:rPr>
              <a:t>1.800 comuni circa </a:t>
            </a:r>
            <a:r>
              <a:rPr sz="1050" dirty="0">
                <a:latin typeface="Arial"/>
                <a:cs typeface="Arial"/>
              </a:rPr>
              <a:t>che a </a:t>
            </a:r>
            <a:r>
              <a:rPr sz="1050" spc="-5" dirty="0">
                <a:latin typeface="Arial"/>
                <a:cs typeface="Arial"/>
              </a:rPr>
              <a:t>seguito dell’introduzione </a:t>
            </a:r>
            <a:r>
              <a:rPr sz="1050" spc="-10" dirty="0">
                <a:latin typeface="Arial"/>
                <a:cs typeface="Arial"/>
              </a:rPr>
              <a:t>della  </a:t>
            </a:r>
            <a:r>
              <a:rPr sz="1050" dirty="0">
                <a:latin typeface="Arial"/>
                <a:cs typeface="Arial"/>
              </a:rPr>
              <a:t>TASI </a:t>
            </a:r>
            <a:r>
              <a:rPr sz="1050" spc="-5" dirty="0">
                <a:latin typeface="Arial"/>
                <a:cs typeface="Arial"/>
              </a:rPr>
              <a:t>avevano subito </a:t>
            </a:r>
            <a:r>
              <a:rPr sz="1050" spc="-10" dirty="0">
                <a:latin typeface="Arial"/>
                <a:cs typeface="Arial"/>
              </a:rPr>
              <a:t>una </a:t>
            </a:r>
            <a:r>
              <a:rPr sz="1050" spc="-5" dirty="0">
                <a:latin typeface="Arial"/>
                <a:cs typeface="Arial"/>
              </a:rPr>
              <a:t>riduzione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gettito, riducendo </a:t>
            </a:r>
            <a:r>
              <a:rPr sz="1050" dirty="0">
                <a:latin typeface="Arial"/>
                <a:cs typeface="Arial"/>
              </a:rPr>
              <a:t>lo </a:t>
            </a:r>
            <a:r>
              <a:rPr sz="1050" spc="-5" dirty="0">
                <a:latin typeface="Arial"/>
                <a:cs typeface="Arial"/>
              </a:rPr>
              <a:t>stanziamento </a:t>
            </a:r>
            <a:r>
              <a:rPr sz="1050" dirty="0">
                <a:latin typeface="Arial"/>
                <a:cs typeface="Arial"/>
              </a:rPr>
              <a:t>da </a:t>
            </a:r>
            <a:r>
              <a:rPr sz="1050" spc="-5" dirty="0">
                <a:latin typeface="Arial"/>
                <a:cs typeface="Arial"/>
              </a:rPr>
              <a:t>300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190 milioni </a:t>
            </a:r>
            <a:r>
              <a:rPr sz="1050" dirty="0">
                <a:latin typeface="Arial"/>
                <a:cs typeface="Arial"/>
              </a:rPr>
              <a:t>e  </a:t>
            </a:r>
            <a:r>
              <a:rPr sz="1050" spc="-5" dirty="0">
                <a:latin typeface="Arial"/>
                <a:cs typeface="Arial"/>
              </a:rPr>
              <a:t>vincolando </a:t>
            </a:r>
            <a:r>
              <a:rPr sz="1050" dirty="0">
                <a:latin typeface="Arial"/>
                <a:cs typeface="Arial"/>
              </a:rPr>
              <a:t>le somme </a:t>
            </a:r>
            <a:r>
              <a:rPr sz="1050" spc="-10" dirty="0">
                <a:latin typeface="Arial"/>
                <a:cs typeface="Arial"/>
              </a:rPr>
              <a:t>al </a:t>
            </a:r>
            <a:r>
              <a:rPr sz="1050" spc="-5" dirty="0">
                <a:latin typeface="Arial"/>
                <a:cs typeface="Arial"/>
              </a:rPr>
              <a:t>finanziamento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piani pluriennali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sicurezza </a:t>
            </a:r>
            <a:r>
              <a:rPr sz="1050" dirty="0">
                <a:latin typeface="Arial"/>
                <a:cs typeface="Arial"/>
              </a:rPr>
              <a:t>delle </a:t>
            </a:r>
            <a:r>
              <a:rPr sz="1050" spc="-5" dirty="0">
                <a:latin typeface="Arial"/>
                <a:cs typeface="Arial"/>
              </a:rPr>
              <a:t>strade, delle scuole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degli  </a:t>
            </a:r>
            <a:r>
              <a:rPr sz="1050" dirty="0">
                <a:latin typeface="Arial"/>
                <a:cs typeface="Arial"/>
              </a:rPr>
              <a:t>edifici, le </a:t>
            </a:r>
            <a:r>
              <a:rPr sz="1050" spc="-5" dirty="0">
                <a:latin typeface="Arial"/>
                <a:cs typeface="Arial"/>
              </a:rPr>
              <a:t>cui </a:t>
            </a:r>
            <a:r>
              <a:rPr sz="1050" dirty="0">
                <a:latin typeface="Arial"/>
                <a:cs typeface="Arial"/>
              </a:rPr>
              <a:t>spese </a:t>
            </a:r>
            <a:r>
              <a:rPr sz="1050" spc="-5" dirty="0">
                <a:latin typeface="Arial"/>
                <a:cs typeface="Arial"/>
              </a:rPr>
              <a:t>dovevano </a:t>
            </a:r>
            <a:r>
              <a:rPr sz="1050" dirty="0">
                <a:latin typeface="Arial"/>
                <a:cs typeface="Arial"/>
              </a:rPr>
              <a:t>essere </a:t>
            </a:r>
            <a:r>
              <a:rPr sz="1050" spc="-5" dirty="0">
                <a:latin typeface="Arial"/>
                <a:cs typeface="Arial"/>
              </a:rPr>
              <a:t>rendicontate </a:t>
            </a:r>
            <a:r>
              <a:rPr sz="1050" dirty="0">
                <a:latin typeface="Arial"/>
                <a:cs typeface="Arial"/>
              </a:rPr>
              <a:t>tramite </a:t>
            </a:r>
            <a:r>
              <a:rPr sz="1050" spc="-5" dirty="0">
                <a:latin typeface="Arial"/>
                <a:cs typeface="Arial"/>
              </a:rPr>
              <a:t>BDAP-MOP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liquidate </a:t>
            </a:r>
            <a:r>
              <a:rPr sz="1050" dirty="0">
                <a:latin typeface="Arial"/>
                <a:cs typeface="Arial"/>
              </a:rPr>
              <a:t>o dichiarate </a:t>
            </a:r>
            <a:r>
              <a:rPr sz="1050" spc="-5" dirty="0">
                <a:latin typeface="Arial"/>
                <a:cs typeface="Arial"/>
              </a:rPr>
              <a:t>liquidabili  entro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31/12 dell’anno. </a:t>
            </a:r>
            <a:r>
              <a:rPr sz="1050" dirty="0">
                <a:latin typeface="Arial"/>
                <a:cs typeface="Arial"/>
              </a:rPr>
              <a:t>Tale </a:t>
            </a:r>
            <a:r>
              <a:rPr sz="1050" spc="-5" dirty="0">
                <a:latin typeface="Arial"/>
                <a:cs typeface="Arial"/>
              </a:rPr>
              <a:t>norma aveva </a:t>
            </a:r>
            <a:r>
              <a:rPr sz="1050" dirty="0">
                <a:latin typeface="Arial"/>
                <a:cs typeface="Arial"/>
              </a:rPr>
              <a:t>subito </a:t>
            </a:r>
            <a:r>
              <a:rPr sz="1050" spc="-5" dirty="0">
                <a:latin typeface="Arial"/>
                <a:cs typeface="Arial"/>
              </a:rPr>
              <a:t>fatto alzare </a:t>
            </a:r>
            <a:r>
              <a:rPr sz="1050" dirty="0">
                <a:latin typeface="Arial"/>
                <a:cs typeface="Arial"/>
              </a:rPr>
              <a:t>un coro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proteste </a:t>
            </a:r>
            <a:r>
              <a:rPr sz="1050" dirty="0">
                <a:latin typeface="Arial"/>
                <a:cs typeface="Arial"/>
              </a:rPr>
              <a:t>da </a:t>
            </a:r>
            <a:r>
              <a:rPr sz="1050" spc="-5" dirty="0">
                <a:latin typeface="Arial"/>
                <a:cs typeface="Arial"/>
              </a:rPr>
              <a:t>parte dei comuni,  </a:t>
            </a:r>
            <a:r>
              <a:rPr sz="1050" dirty="0">
                <a:latin typeface="Arial"/>
                <a:cs typeface="Arial"/>
              </a:rPr>
              <a:t>non </a:t>
            </a:r>
            <a:r>
              <a:rPr sz="1050" spc="-5" dirty="0">
                <a:latin typeface="Arial"/>
                <a:cs typeface="Arial"/>
              </a:rPr>
              <a:t>solo </a:t>
            </a:r>
            <a:r>
              <a:rPr sz="1050" dirty="0">
                <a:latin typeface="Arial"/>
                <a:cs typeface="Arial"/>
              </a:rPr>
              <a:t>per la </a:t>
            </a:r>
            <a:r>
              <a:rPr sz="1050" spc="-5" dirty="0">
                <a:latin typeface="Arial"/>
                <a:cs typeface="Arial"/>
              </a:rPr>
              <a:t>riduzione </a:t>
            </a:r>
            <a:r>
              <a:rPr sz="1050" dirty="0">
                <a:latin typeface="Arial"/>
                <a:cs typeface="Arial"/>
              </a:rPr>
              <a:t>dei </a:t>
            </a:r>
            <a:r>
              <a:rPr sz="1050" spc="-5" dirty="0">
                <a:latin typeface="Arial"/>
                <a:cs typeface="Arial"/>
              </a:rPr>
              <a:t>fondi </a:t>
            </a:r>
            <a:r>
              <a:rPr sz="1050" spc="5" dirty="0">
                <a:latin typeface="Arial"/>
                <a:cs typeface="Arial"/>
              </a:rPr>
              <a:t>ma </a:t>
            </a:r>
            <a:r>
              <a:rPr sz="1050" dirty="0">
                <a:latin typeface="Arial"/>
                <a:cs typeface="Arial"/>
              </a:rPr>
              <a:t>anche per il loro ancoraggio a finanziamento di </a:t>
            </a:r>
            <a:r>
              <a:rPr sz="1050" spc="-5" dirty="0">
                <a:latin typeface="Arial"/>
                <a:cs typeface="Arial"/>
              </a:rPr>
              <a:t>determinate  </a:t>
            </a:r>
            <a:r>
              <a:rPr sz="1050" dirty="0">
                <a:latin typeface="Arial"/>
                <a:cs typeface="Arial"/>
              </a:rPr>
              <a:t>spese in </a:t>
            </a:r>
            <a:r>
              <a:rPr sz="1050" spc="-5" dirty="0">
                <a:latin typeface="Arial"/>
                <a:cs typeface="Arial"/>
              </a:rPr>
              <a:t>conto capitale. L’unico aspetto positivo era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previsione di tali risorse fino al 2033</a:t>
            </a:r>
            <a:r>
              <a:rPr sz="1050" spc="5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compreso.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050" dirty="0">
              <a:latin typeface="Arial"/>
              <a:cs typeface="Arial"/>
            </a:endParaRPr>
          </a:p>
          <a:p>
            <a:pPr marL="12700" marR="10160" algn="just">
              <a:lnSpc>
                <a:spcPts val="1210"/>
              </a:lnSpc>
            </a:pPr>
            <a:r>
              <a:rPr sz="1050" b="1" spc="-5" dirty="0">
                <a:latin typeface="Arial"/>
                <a:cs typeface="Arial"/>
              </a:rPr>
              <a:t>Il </a:t>
            </a:r>
            <a:r>
              <a:rPr sz="1050" b="1" dirty="0">
                <a:latin typeface="Arial"/>
                <a:cs typeface="Arial"/>
              </a:rPr>
              <a:t>DL </a:t>
            </a:r>
            <a:r>
              <a:rPr sz="1050" b="1" spc="-5" dirty="0">
                <a:latin typeface="Arial"/>
                <a:cs typeface="Arial"/>
              </a:rPr>
              <a:t>135/2018</a:t>
            </a:r>
            <a:r>
              <a:rPr sz="1050" spc="-5" dirty="0">
                <a:latin typeface="Arial"/>
                <a:cs typeface="Arial"/>
              </a:rPr>
              <a:t>. Il decreto semplificazioni (d.l. 135/2018) erano intervenuto </a:t>
            </a:r>
            <a:r>
              <a:rPr sz="1050" dirty="0">
                <a:latin typeface="Arial"/>
                <a:cs typeface="Arial"/>
              </a:rPr>
              <a:t>a modificare la </a:t>
            </a:r>
            <a:r>
              <a:rPr sz="1050" spc="-5" dirty="0">
                <a:latin typeface="Arial"/>
                <a:cs typeface="Arial"/>
              </a:rPr>
              <a:t>legge  </a:t>
            </a:r>
            <a:r>
              <a:rPr sz="1050" dirty="0">
                <a:latin typeface="Arial"/>
                <a:cs typeface="Arial"/>
              </a:rPr>
              <a:t>145/2018, </a:t>
            </a:r>
            <a:r>
              <a:rPr sz="1050" spc="-5" dirty="0">
                <a:latin typeface="Arial"/>
                <a:cs typeface="Arial"/>
              </a:rPr>
              <a:t>mitigando in </a:t>
            </a:r>
            <a:r>
              <a:rPr sz="1050" dirty="0">
                <a:latin typeface="Arial"/>
                <a:cs typeface="Arial"/>
              </a:rPr>
              <a:t>qualche modo le </a:t>
            </a:r>
            <a:r>
              <a:rPr sz="1050" spc="-5" dirty="0">
                <a:latin typeface="Arial"/>
                <a:cs typeface="Arial"/>
              </a:rPr>
              <a:t>suddette disposizioni.</a:t>
            </a:r>
            <a:r>
              <a:rPr sz="1050" spc="-4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Infatti:</a:t>
            </a:r>
            <a:endParaRPr sz="1050" dirty="0">
              <a:latin typeface="Arial"/>
              <a:cs typeface="Arial"/>
            </a:endParaRPr>
          </a:p>
          <a:p>
            <a:pPr marL="469900" marR="6985" indent="-228600" algn="just">
              <a:lnSpc>
                <a:spcPts val="1210"/>
              </a:lnSpc>
              <a:spcBef>
                <a:spcPts val="65"/>
              </a:spcBef>
              <a:buFont typeface="Symbol"/>
              <a:buChar char="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comma </a:t>
            </a:r>
            <a:r>
              <a:rPr sz="1050" dirty="0">
                <a:latin typeface="Arial"/>
                <a:cs typeface="Arial"/>
              </a:rPr>
              <a:t>8 </a:t>
            </a:r>
            <a:r>
              <a:rPr sz="1050" spc="-5" dirty="0">
                <a:latin typeface="Arial"/>
                <a:cs typeface="Arial"/>
              </a:rPr>
              <a:t>dell’art. </a:t>
            </a:r>
            <a:r>
              <a:rPr sz="1050" dirty="0">
                <a:latin typeface="Arial"/>
                <a:cs typeface="Arial"/>
              </a:rPr>
              <a:t>11-bis del </a:t>
            </a:r>
            <a:r>
              <a:rPr sz="1050" spc="-5" dirty="0">
                <a:latin typeface="Arial"/>
                <a:cs typeface="Arial"/>
              </a:rPr>
              <a:t>decreto-legge 135/2018 </a:t>
            </a:r>
            <a:r>
              <a:rPr sz="1050" dirty="0">
                <a:latin typeface="Arial"/>
                <a:cs typeface="Arial"/>
              </a:rPr>
              <a:t>ha </a:t>
            </a:r>
            <a:r>
              <a:rPr sz="1050" spc="-5" dirty="0">
                <a:latin typeface="Arial"/>
                <a:cs typeface="Arial"/>
              </a:rPr>
              <a:t>introdotto </a:t>
            </a:r>
            <a:r>
              <a:rPr sz="1050" dirty="0">
                <a:latin typeface="Arial"/>
                <a:cs typeface="Arial"/>
              </a:rPr>
              <a:t>un </a:t>
            </a:r>
            <a:r>
              <a:rPr sz="1050" spc="-5" dirty="0">
                <a:latin typeface="Arial"/>
                <a:cs typeface="Arial"/>
              </a:rPr>
              <a:t>altro </a:t>
            </a:r>
            <a:r>
              <a:rPr sz="1050" dirty="0">
                <a:latin typeface="Arial"/>
                <a:cs typeface="Arial"/>
              </a:rPr>
              <a:t>contributo </a:t>
            </a:r>
            <a:r>
              <a:rPr sz="1050" spc="-5" dirty="0">
                <a:latin typeface="Arial"/>
                <a:cs typeface="Arial"/>
              </a:rPr>
              <a:t>previsto  </a:t>
            </a:r>
            <a:r>
              <a:rPr sz="1050" dirty="0">
                <a:latin typeface="Arial"/>
                <a:cs typeface="Arial"/>
              </a:rPr>
              <a:t>per il solo anno 2019 di </a:t>
            </a:r>
            <a:r>
              <a:rPr sz="1050" spc="-5" dirty="0">
                <a:latin typeface="Arial"/>
                <a:cs typeface="Arial"/>
              </a:rPr>
              <a:t>110 milioni senza vincolo </a:t>
            </a:r>
            <a:r>
              <a:rPr sz="1050" dirty="0">
                <a:latin typeface="Arial"/>
                <a:cs typeface="Arial"/>
              </a:rPr>
              <a:t>di</a:t>
            </a:r>
            <a:r>
              <a:rPr sz="1050" spc="-4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destinazione;</a:t>
            </a:r>
            <a:endParaRPr sz="1050" dirty="0">
              <a:latin typeface="Arial"/>
              <a:cs typeface="Arial"/>
            </a:endParaRPr>
          </a:p>
          <a:p>
            <a:pPr marL="469900" marR="5080" indent="-228600" algn="just">
              <a:lnSpc>
                <a:spcPct val="95600"/>
              </a:lnSpc>
              <a:spcBef>
                <a:spcPts val="50"/>
              </a:spcBef>
              <a:buFont typeface="Symbol"/>
              <a:buChar char="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il comma 16 </a:t>
            </a:r>
            <a:r>
              <a:rPr sz="1050" spc="-5" dirty="0">
                <a:latin typeface="Arial"/>
                <a:cs typeface="Arial"/>
              </a:rPr>
              <a:t>del medesimo articolo </a:t>
            </a:r>
            <a:r>
              <a:rPr sz="1050" dirty="0">
                <a:latin typeface="Arial"/>
                <a:cs typeface="Arial"/>
              </a:rPr>
              <a:t>ha </a:t>
            </a:r>
            <a:r>
              <a:rPr sz="1050" spc="-5" dirty="0">
                <a:latin typeface="Arial"/>
                <a:cs typeface="Arial"/>
              </a:rPr>
              <a:t>soppresso il comma 895 </a:t>
            </a:r>
            <a:r>
              <a:rPr sz="1050" dirty="0">
                <a:latin typeface="Arial"/>
                <a:cs typeface="Arial"/>
              </a:rPr>
              <a:t>della </a:t>
            </a:r>
            <a:r>
              <a:rPr sz="1050" spc="-5" dirty="0">
                <a:latin typeface="Arial"/>
                <a:cs typeface="Arial"/>
              </a:rPr>
              <a:t>legge 145/2018, </a:t>
            </a:r>
            <a:r>
              <a:rPr sz="1050" spc="-10" dirty="0">
                <a:latin typeface="Arial"/>
                <a:cs typeface="Arial"/>
              </a:rPr>
              <a:t>che  </a:t>
            </a:r>
            <a:r>
              <a:rPr sz="1050" spc="-5" dirty="0">
                <a:latin typeface="Arial"/>
                <a:cs typeface="Arial"/>
              </a:rPr>
              <a:t>prevedeva l’obbligo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rendicontare </a:t>
            </a:r>
            <a:r>
              <a:rPr sz="1050" spc="-10" dirty="0">
                <a:latin typeface="Arial"/>
                <a:cs typeface="Arial"/>
              </a:rPr>
              <a:t>l’utilizzo </a:t>
            </a:r>
            <a:r>
              <a:rPr sz="1050" dirty="0">
                <a:latin typeface="Arial"/>
                <a:cs typeface="Arial"/>
              </a:rPr>
              <a:t>delle </a:t>
            </a:r>
            <a:r>
              <a:rPr sz="1050" spc="-5" dirty="0">
                <a:latin typeface="Arial"/>
                <a:cs typeface="Arial"/>
              </a:rPr>
              <a:t>risorse tramite </a:t>
            </a:r>
            <a:r>
              <a:rPr sz="1050" dirty="0">
                <a:latin typeface="Arial"/>
                <a:cs typeface="Arial"/>
              </a:rPr>
              <a:t>la BDAP-MOP. Pur </a:t>
            </a:r>
            <a:r>
              <a:rPr sz="1050" spc="-5" dirty="0">
                <a:latin typeface="Arial"/>
                <a:cs typeface="Arial"/>
              </a:rPr>
              <a:t>rimanendo 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vincolo </a:t>
            </a:r>
            <a:r>
              <a:rPr sz="1050" dirty="0">
                <a:latin typeface="Arial"/>
                <a:cs typeface="Arial"/>
              </a:rPr>
              <a:t>al </a:t>
            </a:r>
            <a:r>
              <a:rPr sz="1050" spc="-5" dirty="0">
                <a:latin typeface="Arial"/>
                <a:cs typeface="Arial"/>
              </a:rPr>
              <a:t>finanziamento </a:t>
            </a:r>
            <a:r>
              <a:rPr sz="1050" dirty="0">
                <a:latin typeface="Arial"/>
                <a:cs typeface="Arial"/>
              </a:rPr>
              <a:t>dei </a:t>
            </a:r>
            <a:r>
              <a:rPr sz="1050" spc="-5" dirty="0">
                <a:latin typeface="Arial"/>
                <a:cs typeface="Arial"/>
              </a:rPr>
              <a:t>piani pluriennali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sicurezza, </a:t>
            </a:r>
            <a:r>
              <a:rPr sz="1050" dirty="0">
                <a:latin typeface="Arial"/>
                <a:cs typeface="Arial"/>
              </a:rPr>
              <a:t>tornavano ad essere </a:t>
            </a:r>
            <a:r>
              <a:rPr sz="1050" spc="-5" dirty="0">
                <a:latin typeface="Arial"/>
                <a:cs typeface="Arial"/>
              </a:rPr>
              <a:t>finanziabili  </a:t>
            </a:r>
            <a:r>
              <a:rPr sz="1050" dirty="0">
                <a:latin typeface="Arial"/>
                <a:cs typeface="Arial"/>
              </a:rPr>
              <a:t>anche le spese</a:t>
            </a:r>
            <a:r>
              <a:rPr sz="1050" spc="-2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correnti.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050" dirty="0">
              <a:latin typeface="Arial"/>
              <a:cs typeface="Arial"/>
            </a:endParaRPr>
          </a:p>
          <a:p>
            <a:pPr marL="12700" marR="5080" algn="just">
              <a:lnSpc>
                <a:spcPct val="95700"/>
              </a:lnSpc>
            </a:pPr>
            <a:r>
              <a:rPr sz="1050" b="1" dirty="0">
                <a:latin typeface="Arial"/>
                <a:cs typeface="Arial"/>
              </a:rPr>
              <a:t>La </a:t>
            </a:r>
            <a:r>
              <a:rPr sz="1050" b="1" spc="-5" dirty="0">
                <a:latin typeface="Arial"/>
                <a:cs typeface="Arial"/>
              </a:rPr>
              <a:t>legge </a:t>
            </a:r>
            <a:r>
              <a:rPr sz="1050" b="1" dirty="0">
                <a:latin typeface="Arial"/>
                <a:cs typeface="Arial"/>
              </a:rPr>
              <a:t>di </a:t>
            </a:r>
            <a:r>
              <a:rPr sz="1050" b="1" spc="-5" dirty="0">
                <a:latin typeface="Arial"/>
                <a:cs typeface="Arial"/>
              </a:rPr>
              <a:t>bilancio 2020. </a:t>
            </a:r>
            <a:r>
              <a:rPr sz="1050" spc="-5" dirty="0">
                <a:latin typeface="Arial"/>
                <a:cs typeface="Arial"/>
              </a:rPr>
              <a:t>Il comma 554 della </a:t>
            </a:r>
            <a:r>
              <a:rPr sz="1050" dirty="0">
                <a:latin typeface="Arial"/>
                <a:cs typeface="Arial"/>
              </a:rPr>
              <a:t>legge </a:t>
            </a:r>
            <a:r>
              <a:rPr sz="1050" spc="-5" dirty="0">
                <a:latin typeface="Arial"/>
                <a:cs typeface="Arial"/>
              </a:rPr>
              <a:t>160/2019 rifinanzia </a:t>
            </a:r>
            <a:r>
              <a:rPr sz="1050" dirty="0">
                <a:latin typeface="Arial"/>
                <a:cs typeface="Arial"/>
              </a:rPr>
              <a:t>per </a:t>
            </a:r>
            <a:r>
              <a:rPr sz="1050" spc="-5" dirty="0">
                <a:latin typeface="Arial"/>
                <a:cs typeface="Arial"/>
              </a:rPr>
              <a:t>il triennio </a:t>
            </a:r>
            <a:r>
              <a:rPr sz="1050" dirty="0">
                <a:latin typeface="Arial"/>
                <a:cs typeface="Arial"/>
              </a:rPr>
              <a:t>2020-2022 </a:t>
            </a:r>
            <a:r>
              <a:rPr sz="1050" spc="-5" dirty="0">
                <a:latin typeface="Arial"/>
                <a:cs typeface="Arial"/>
              </a:rPr>
              <a:t>il  contributo compensativo </a:t>
            </a:r>
            <a:r>
              <a:rPr sz="1050" dirty="0">
                <a:latin typeface="Arial"/>
                <a:cs typeface="Arial"/>
              </a:rPr>
              <a:t>IMU-TASI a ristoro </a:t>
            </a:r>
            <a:r>
              <a:rPr sz="1050" spc="-5" dirty="0">
                <a:latin typeface="Arial"/>
                <a:cs typeface="Arial"/>
              </a:rPr>
              <a:t>del gettito </a:t>
            </a:r>
            <a:r>
              <a:rPr sz="1050" dirty="0">
                <a:latin typeface="Arial"/>
                <a:cs typeface="Arial"/>
              </a:rPr>
              <a:t>non </a:t>
            </a:r>
            <a:r>
              <a:rPr sz="1050" spc="-5" dirty="0">
                <a:latin typeface="Arial"/>
                <a:cs typeface="Arial"/>
              </a:rPr>
              <a:t>più acquisibile </a:t>
            </a:r>
            <a:r>
              <a:rPr sz="1050" dirty="0">
                <a:latin typeface="Arial"/>
                <a:cs typeface="Arial"/>
              </a:rPr>
              <a:t>dai </a:t>
            </a:r>
            <a:r>
              <a:rPr sz="1050" spc="-5" dirty="0">
                <a:latin typeface="Arial"/>
                <a:cs typeface="Arial"/>
              </a:rPr>
              <a:t>comuni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seguito  dell’introduzione della TASI, dell’ammontare di </a:t>
            </a:r>
            <a:r>
              <a:rPr sz="1050" dirty="0">
                <a:latin typeface="Arial"/>
                <a:cs typeface="Arial"/>
              </a:rPr>
              <a:t>110 milioni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dirty="0">
                <a:latin typeface="Arial"/>
                <a:cs typeface="Arial"/>
              </a:rPr>
              <a:t>euro annui, </a:t>
            </a:r>
            <a:r>
              <a:rPr sz="1050" spc="-5" dirty="0">
                <a:latin typeface="Arial"/>
                <a:cs typeface="Arial"/>
              </a:rPr>
              <a:t>previsto </a:t>
            </a:r>
            <a:r>
              <a:rPr sz="1050" dirty="0">
                <a:latin typeface="Arial"/>
                <a:cs typeface="Arial"/>
              </a:rPr>
              <a:t>dalla </a:t>
            </a:r>
            <a:r>
              <a:rPr sz="1050" spc="-5" dirty="0">
                <a:latin typeface="Arial"/>
                <a:cs typeface="Arial"/>
              </a:rPr>
              <a:t>legge 145/2018  </a:t>
            </a:r>
            <a:r>
              <a:rPr sz="1050" dirty="0">
                <a:latin typeface="Arial"/>
                <a:cs typeface="Arial"/>
              </a:rPr>
              <a:t>per il </a:t>
            </a:r>
            <a:r>
              <a:rPr sz="1050" spc="-5" dirty="0">
                <a:latin typeface="Arial"/>
                <a:cs typeface="Arial"/>
              </a:rPr>
              <a:t>solo </a:t>
            </a:r>
            <a:r>
              <a:rPr sz="1050" dirty="0">
                <a:latin typeface="Arial"/>
                <a:cs typeface="Arial"/>
              </a:rPr>
              <a:t>anno </a:t>
            </a:r>
            <a:r>
              <a:rPr sz="1050" spc="-5" dirty="0">
                <a:latin typeface="Arial"/>
                <a:cs typeface="Arial"/>
              </a:rPr>
              <a:t>2019. Gli importi attribuiti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ciascun </a:t>
            </a:r>
            <a:r>
              <a:rPr sz="1050" dirty="0">
                <a:latin typeface="Arial"/>
                <a:cs typeface="Arial"/>
              </a:rPr>
              <a:t>comune </a:t>
            </a:r>
            <a:r>
              <a:rPr sz="1050" spc="-5" dirty="0">
                <a:latin typeface="Arial"/>
                <a:cs typeface="Arial"/>
              </a:rPr>
              <a:t>sono </a:t>
            </a:r>
            <a:r>
              <a:rPr sz="1050" dirty="0">
                <a:latin typeface="Arial"/>
                <a:cs typeface="Arial"/>
              </a:rPr>
              <a:t>i medesimi </a:t>
            </a:r>
            <a:r>
              <a:rPr sz="1050" spc="-5" dirty="0">
                <a:latin typeface="Arial"/>
                <a:cs typeface="Arial"/>
              </a:rPr>
              <a:t>attribuiti per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2019 con  </a:t>
            </a:r>
            <a:r>
              <a:rPr sz="105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DM Interno </a:t>
            </a:r>
            <a:r>
              <a:rPr sz="105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del </a:t>
            </a:r>
            <a:r>
              <a:rPr sz="105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14 </a:t>
            </a:r>
            <a:r>
              <a:rPr sz="105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marzo</a:t>
            </a:r>
            <a:r>
              <a:rPr sz="1050" u="sng" spc="-3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 </a:t>
            </a:r>
            <a:r>
              <a:rPr sz="105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2019</a:t>
            </a:r>
            <a:r>
              <a:rPr sz="1050" dirty="0">
                <a:latin typeface="Arial"/>
                <a:cs typeface="Arial"/>
              </a:rPr>
              <a:t>.</a:t>
            </a: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10</a:t>
            </a:fld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 txBox="1"/>
          <p:nvPr/>
        </p:nvSpPr>
        <p:spPr>
          <a:xfrm>
            <a:off x="501650" y="3597275"/>
            <a:ext cx="6154420" cy="306705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45"/>
              </a:lnSpc>
            </a:pPr>
            <a:r>
              <a:rPr sz="1050" b="1" spc="-5" dirty="0">
                <a:latin typeface="Arial"/>
                <a:cs typeface="Arial"/>
              </a:rPr>
              <a:t>RIFINANZIAMENTO </a:t>
            </a:r>
            <a:r>
              <a:rPr sz="1050" b="1" dirty="0">
                <a:latin typeface="Arial"/>
                <a:cs typeface="Arial"/>
              </a:rPr>
              <a:t>DEL FONDO PER </a:t>
            </a:r>
            <a:r>
              <a:rPr sz="1050" b="1" spc="-5" dirty="0">
                <a:latin typeface="Arial"/>
                <a:cs typeface="Arial"/>
              </a:rPr>
              <a:t>CONTENZIOSI CONNESSI </a:t>
            </a:r>
            <a:r>
              <a:rPr sz="1050" b="1" dirty="0">
                <a:latin typeface="Arial"/>
                <a:cs typeface="Arial"/>
              </a:rPr>
              <a:t>A </a:t>
            </a:r>
            <a:r>
              <a:rPr sz="1050" b="1" spc="-5" dirty="0">
                <a:latin typeface="Arial"/>
                <a:cs typeface="Arial"/>
              </a:rPr>
              <a:t>SENTENZE</a:t>
            </a:r>
            <a:r>
              <a:rPr sz="1050" b="1" spc="15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ESECUTIVE</a:t>
            </a:r>
            <a:endParaRPr sz="1050" dirty="0">
              <a:latin typeface="Arial"/>
              <a:cs typeface="Arial"/>
            </a:endParaRPr>
          </a:p>
          <a:p>
            <a:pPr marL="17780">
              <a:lnSpc>
                <a:spcPts val="1240"/>
              </a:lnSpc>
            </a:pPr>
            <a:r>
              <a:rPr sz="1050" b="1" spc="-5" dirty="0">
                <a:latin typeface="Arial"/>
                <a:cs typeface="Arial"/>
              </a:rPr>
              <a:t>RELATIVE </a:t>
            </a:r>
            <a:r>
              <a:rPr sz="1050" b="1" dirty="0">
                <a:latin typeface="Arial"/>
                <a:cs typeface="Arial"/>
              </a:rPr>
              <a:t>A </a:t>
            </a:r>
            <a:r>
              <a:rPr sz="1050" b="1" spc="-10" dirty="0">
                <a:latin typeface="Arial"/>
                <a:cs typeface="Arial"/>
              </a:rPr>
              <a:t>CALAMIT </a:t>
            </a:r>
            <a:r>
              <a:rPr sz="1050" b="1" dirty="0">
                <a:latin typeface="Arial"/>
                <a:cs typeface="Arial"/>
              </a:rPr>
              <a:t>O </a:t>
            </a:r>
            <a:r>
              <a:rPr sz="1050" b="1" spc="-5" dirty="0">
                <a:latin typeface="Arial"/>
                <a:cs typeface="Arial"/>
              </a:rPr>
              <a:t>CEDIMENTI (art. </a:t>
            </a:r>
            <a:r>
              <a:rPr sz="1050" b="1" dirty="0">
                <a:latin typeface="Arial"/>
                <a:cs typeface="Arial"/>
              </a:rPr>
              <a:t>1, comma 877, </a:t>
            </a:r>
            <a:r>
              <a:rPr sz="1050" b="1" spc="-5" dirty="0">
                <a:latin typeface="Arial"/>
                <a:cs typeface="Arial"/>
              </a:rPr>
              <a:t>legge</a:t>
            </a:r>
            <a:r>
              <a:rPr sz="1050" b="1" spc="-10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160/2019)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77850" y="4206875"/>
            <a:ext cx="6144260" cy="1873885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 marR="5080" algn="just">
              <a:lnSpc>
                <a:spcPct val="95800"/>
              </a:lnSpc>
              <a:spcBef>
                <a:spcPts val="155"/>
              </a:spcBef>
            </a:pPr>
            <a:r>
              <a:rPr sz="1050" spc="-5" dirty="0">
                <a:latin typeface="Arial"/>
                <a:cs typeface="Arial"/>
              </a:rPr>
              <a:t>Il </a:t>
            </a:r>
            <a:r>
              <a:rPr sz="1050" dirty="0">
                <a:latin typeface="Arial"/>
                <a:cs typeface="Arial"/>
              </a:rPr>
              <a:t>comma 877 della </a:t>
            </a:r>
            <a:r>
              <a:rPr sz="1050" spc="-5" dirty="0">
                <a:latin typeface="Arial"/>
                <a:cs typeface="Arial"/>
              </a:rPr>
              <a:t>legge </a:t>
            </a:r>
            <a:r>
              <a:rPr sz="1050" dirty="0">
                <a:latin typeface="Arial"/>
                <a:cs typeface="Arial"/>
              </a:rPr>
              <a:t>160/2019 </a:t>
            </a:r>
            <a:r>
              <a:rPr sz="1050" spc="-5" dirty="0">
                <a:latin typeface="Arial"/>
                <a:cs typeface="Arial"/>
              </a:rPr>
              <a:t>rifinanzia il fondo </a:t>
            </a:r>
            <a:r>
              <a:rPr sz="1050" dirty="0">
                <a:latin typeface="Arial"/>
                <a:cs typeface="Arial"/>
              </a:rPr>
              <a:t>per </a:t>
            </a:r>
            <a:r>
              <a:rPr sz="1050" spc="-5" dirty="0">
                <a:latin typeface="Arial"/>
                <a:cs typeface="Arial"/>
              </a:rPr>
              <a:t>contenzioni connessi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sentenze esecutive  per calamità naturali </a:t>
            </a:r>
            <a:r>
              <a:rPr sz="1050" dirty="0">
                <a:latin typeface="Arial"/>
                <a:cs typeface="Arial"/>
              </a:rPr>
              <a:t>o </a:t>
            </a:r>
            <a:r>
              <a:rPr sz="1050" spc="-5" dirty="0">
                <a:latin typeface="Arial"/>
                <a:cs typeface="Arial"/>
              </a:rPr>
              <a:t>cedimenti, istituito dall’articolo </a:t>
            </a:r>
            <a:r>
              <a:rPr sz="1050" dirty="0">
                <a:latin typeface="Arial"/>
                <a:cs typeface="Arial"/>
              </a:rPr>
              <a:t>4 </a:t>
            </a:r>
            <a:r>
              <a:rPr sz="1050" spc="-5" dirty="0">
                <a:latin typeface="Arial"/>
                <a:cs typeface="Arial"/>
              </a:rPr>
              <a:t>del decreto legge 113/2016 (conv.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legge  160/2016) </a:t>
            </a:r>
            <a:r>
              <a:rPr sz="1050" dirty="0">
                <a:latin typeface="Arial"/>
                <a:cs typeface="Arial"/>
              </a:rPr>
              <a:t>con una </a:t>
            </a:r>
            <a:r>
              <a:rPr sz="1050" spc="-5" dirty="0">
                <a:latin typeface="Arial"/>
                <a:cs typeface="Arial"/>
              </a:rPr>
              <a:t>dotazione di </a:t>
            </a:r>
            <a:r>
              <a:rPr sz="1050" dirty="0">
                <a:latin typeface="Arial"/>
                <a:cs typeface="Arial"/>
              </a:rPr>
              <a:t>20 </a:t>
            </a:r>
            <a:r>
              <a:rPr sz="1050" spc="-5" dirty="0">
                <a:latin typeface="Arial"/>
                <a:cs typeface="Arial"/>
              </a:rPr>
              <a:t>milioni di </a:t>
            </a:r>
            <a:r>
              <a:rPr sz="1050" dirty="0">
                <a:latin typeface="Arial"/>
                <a:cs typeface="Arial"/>
              </a:rPr>
              <a:t>euro. </a:t>
            </a:r>
            <a:r>
              <a:rPr sz="1050" spc="-30" dirty="0">
                <a:latin typeface="Arial"/>
                <a:cs typeface="Arial"/>
              </a:rPr>
              <a:t>Tale </a:t>
            </a:r>
            <a:r>
              <a:rPr sz="1050" spc="-5" dirty="0">
                <a:latin typeface="Arial"/>
                <a:cs typeface="Arial"/>
              </a:rPr>
              <a:t>fondo </a:t>
            </a:r>
            <a:r>
              <a:rPr sz="1050" dirty="0">
                <a:latin typeface="Arial"/>
                <a:cs typeface="Arial"/>
              </a:rPr>
              <a:t>è </a:t>
            </a:r>
            <a:r>
              <a:rPr sz="1050" spc="-5" dirty="0">
                <a:latin typeface="Arial"/>
                <a:cs typeface="Arial"/>
              </a:rPr>
              <a:t>destinato </a:t>
            </a:r>
            <a:r>
              <a:rPr sz="1050" dirty="0">
                <a:latin typeface="Arial"/>
                <a:cs typeface="Arial"/>
              </a:rPr>
              <a:t>a comuni che </a:t>
            </a:r>
            <a:r>
              <a:rPr sz="1050" spc="-10" dirty="0">
                <a:latin typeface="Arial"/>
                <a:cs typeface="Arial"/>
              </a:rPr>
              <a:t>si </a:t>
            </a:r>
            <a:r>
              <a:rPr sz="1050" spc="-5" dirty="0">
                <a:latin typeface="Arial"/>
                <a:cs typeface="Arial"/>
              </a:rPr>
              <a:t>trovino </a:t>
            </a:r>
            <a:r>
              <a:rPr sz="1050" dirty="0">
                <a:latin typeface="Arial"/>
                <a:cs typeface="Arial"/>
              </a:rPr>
              <a:t>a  </a:t>
            </a:r>
            <a:r>
              <a:rPr sz="1050" spc="-5" dirty="0">
                <a:latin typeface="Arial"/>
                <a:cs typeface="Arial"/>
              </a:rPr>
              <a:t>dover sostenere </a:t>
            </a:r>
            <a:r>
              <a:rPr sz="1050" dirty="0">
                <a:latin typeface="Arial"/>
                <a:cs typeface="Arial"/>
              </a:rPr>
              <a:t>spese </a:t>
            </a:r>
            <a:r>
              <a:rPr sz="1050" spc="-5" dirty="0">
                <a:latin typeface="Arial"/>
                <a:cs typeface="Arial"/>
              </a:rPr>
              <a:t>connesse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sentenze esecutive di risarcimento conseguenti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calamità naturali  </a:t>
            </a:r>
            <a:r>
              <a:rPr sz="1050" dirty="0">
                <a:latin typeface="Arial"/>
                <a:cs typeface="Arial"/>
              </a:rPr>
              <a:t>o cedimenti </a:t>
            </a:r>
            <a:r>
              <a:rPr sz="1050" spc="-5" dirty="0">
                <a:latin typeface="Arial"/>
                <a:cs typeface="Arial"/>
              </a:rPr>
              <a:t>strutturali verificatisi prima dell’entrata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vigore del decreto-legge 113/2016 </a:t>
            </a:r>
            <a:r>
              <a:rPr sz="1050" dirty="0">
                <a:latin typeface="Arial"/>
                <a:cs typeface="Arial"/>
              </a:rPr>
              <a:t>o ad </a:t>
            </a:r>
            <a:r>
              <a:rPr sz="1050" spc="-5" dirty="0">
                <a:latin typeface="Arial"/>
                <a:cs typeface="Arial"/>
              </a:rPr>
              <a:t>accordi  transattivi </a:t>
            </a:r>
            <a:r>
              <a:rPr sz="1050" dirty="0">
                <a:latin typeface="Arial"/>
                <a:cs typeface="Arial"/>
              </a:rPr>
              <a:t>ad </a:t>
            </a:r>
            <a:r>
              <a:rPr sz="1050" spc="-5" dirty="0">
                <a:latin typeface="Arial"/>
                <a:cs typeface="Arial"/>
              </a:rPr>
              <a:t>esse collegate, </a:t>
            </a:r>
            <a:r>
              <a:rPr sz="1050" dirty="0">
                <a:latin typeface="Arial"/>
                <a:cs typeface="Arial"/>
              </a:rPr>
              <a:t>il cui </a:t>
            </a:r>
            <a:r>
              <a:rPr sz="1050" spc="-5" dirty="0">
                <a:latin typeface="Arial"/>
                <a:cs typeface="Arial"/>
              </a:rPr>
              <a:t>onere risarcitorio </a:t>
            </a:r>
            <a:r>
              <a:rPr sz="1050" dirty="0">
                <a:latin typeface="Arial"/>
                <a:cs typeface="Arial"/>
              </a:rPr>
              <a:t>sia </a:t>
            </a:r>
            <a:r>
              <a:rPr sz="1050" spc="-5" dirty="0">
                <a:latin typeface="Arial"/>
                <a:cs typeface="Arial"/>
              </a:rPr>
              <a:t>superiore alla </a:t>
            </a:r>
            <a:r>
              <a:rPr sz="1050" dirty="0">
                <a:latin typeface="Arial"/>
                <a:cs typeface="Arial"/>
              </a:rPr>
              <a:t>metà </a:t>
            </a:r>
            <a:r>
              <a:rPr sz="1050" spc="-5" dirty="0">
                <a:latin typeface="Arial"/>
                <a:cs typeface="Arial"/>
              </a:rPr>
              <a:t>del proprio bilancio di parte  corrente come risultante dai rendiconti dell’ultimo triennio. </a:t>
            </a:r>
            <a:r>
              <a:rPr sz="1050" dirty="0">
                <a:latin typeface="Arial"/>
                <a:cs typeface="Arial"/>
              </a:rPr>
              <a:t>Si </a:t>
            </a:r>
            <a:r>
              <a:rPr sz="1050" spc="-5" dirty="0">
                <a:latin typeface="Arial"/>
                <a:cs typeface="Arial"/>
              </a:rPr>
              <a:t>tratta di </a:t>
            </a:r>
            <a:r>
              <a:rPr sz="1050" dirty="0">
                <a:latin typeface="Arial"/>
                <a:cs typeface="Arial"/>
              </a:rPr>
              <a:t>un intervento destinato ad </a:t>
            </a:r>
            <a:r>
              <a:rPr sz="1050" spc="-5" dirty="0">
                <a:latin typeface="Arial"/>
                <a:cs typeface="Arial"/>
              </a:rPr>
              <a:t>evitare 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dissesto finanziario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comuni che </a:t>
            </a:r>
            <a:r>
              <a:rPr sz="1050" dirty="0">
                <a:latin typeface="Arial"/>
                <a:cs typeface="Arial"/>
              </a:rPr>
              <a:t>si </a:t>
            </a:r>
            <a:r>
              <a:rPr sz="1050" spc="-5" dirty="0">
                <a:latin typeface="Arial"/>
                <a:cs typeface="Arial"/>
              </a:rPr>
              <a:t>trovano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10" dirty="0">
                <a:latin typeface="Arial"/>
                <a:cs typeface="Arial"/>
              </a:rPr>
              <a:t>dover </a:t>
            </a:r>
            <a:r>
              <a:rPr sz="1050" dirty="0">
                <a:latin typeface="Arial"/>
                <a:cs typeface="Arial"/>
              </a:rPr>
              <a:t>sostenere </a:t>
            </a:r>
            <a:r>
              <a:rPr sz="1050" spc="-5" dirty="0">
                <a:latin typeface="Arial"/>
                <a:cs typeface="Arial"/>
              </a:rPr>
              <a:t>spese </a:t>
            </a:r>
            <a:r>
              <a:rPr sz="1050" dirty="0">
                <a:latin typeface="Arial"/>
                <a:cs typeface="Arial"/>
              </a:rPr>
              <a:t>per condanne </a:t>
            </a:r>
            <a:r>
              <a:rPr sz="1050" spc="-5" dirty="0">
                <a:latin typeface="Arial"/>
                <a:cs typeface="Arial"/>
              </a:rPr>
              <a:t>relative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eventi  calamitosi verificatisi talvolta </a:t>
            </a:r>
            <a:r>
              <a:rPr sz="1050" dirty="0">
                <a:latin typeface="Arial"/>
                <a:cs typeface="Arial"/>
              </a:rPr>
              <a:t>diversi </a:t>
            </a:r>
            <a:r>
              <a:rPr sz="1050" spc="-5" dirty="0">
                <a:latin typeface="Arial"/>
                <a:cs typeface="Arial"/>
              </a:rPr>
              <a:t>anni</a:t>
            </a:r>
            <a:r>
              <a:rPr sz="1050" spc="1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prima.</a:t>
            </a: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050" dirty="0">
              <a:latin typeface="Arial"/>
              <a:cs typeface="Arial"/>
            </a:endParaRPr>
          </a:p>
          <a:p>
            <a:pPr marL="12700" marR="6985" algn="just">
              <a:lnSpc>
                <a:spcPts val="1210"/>
              </a:lnSpc>
            </a:pPr>
            <a:r>
              <a:rPr sz="1050" spc="-5" dirty="0">
                <a:latin typeface="Arial"/>
                <a:cs typeface="Arial"/>
              </a:rPr>
              <a:t>Il rifinanziamento disposto </a:t>
            </a:r>
            <a:r>
              <a:rPr sz="1050" dirty="0">
                <a:latin typeface="Arial"/>
                <a:cs typeface="Arial"/>
              </a:rPr>
              <a:t>dalla </a:t>
            </a:r>
            <a:r>
              <a:rPr sz="1050" spc="-5" dirty="0">
                <a:latin typeface="Arial"/>
                <a:cs typeface="Arial"/>
              </a:rPr>
              <a:t>legge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2020 ammonta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10 </a:t>
            </a:r>
            <a:r>
              <a:rPr sz="1050" dirty="0">
                <a:latin typeface="Arial"/>
                <a:cs typeface="Arial"/>
              </a:rPr>
              <a:t>milioni di </a:t>
            </a:r>
            <a:r>
              <a:rPr sz="1050" spc="-5" dirty="0">
                <a:latin typeface="Arial"/>
                <a:cs typeface="Arial"/>
              </a:rPr>
              <a:t>euro </a:t>
            </a:r>
            <a:r>
              <a:rPr sz="1050" dirty="0">
                <a:latin typeface="Arial"/>
                <a:cs typeface="Arial"/>
              </a:rPr>
              <a:t>per </a:t>
            </a:r>
            <a:r>
              <a:rPr sz="1050" spc="-5" dirty="0">
                <a:latin typeface="Arial"/>
                <a:cs typeface="Arial"/>
              </a:rPr>
              <a:t>ciascuno </a:t>
            </a:r>
            <a:r>
              <a:rPr sz="1050" spc="-10" dirty="0">
                <a:latin typeface="Arial"/>
                <a:cs typeface="Arial"/>
              </a:rPr>
              <a:t>degli  </a:t>
            </a:r>
            <a:r>
              <a:rPr sz="1050" dirty="0">
                <a:latin typeface="Arial"/>
                <a:cs typeface="Arial"/>
              </a:rPr>
              <a:t>anni dal </a:t>
            </a:r>
            <a:r>
              <a:rPr sz="1050" spc="-5" dirty="0">
                <a:latin typeface="Arial"/>
                <a:cs typeface="Arial"/>
              </a:rPr>
              <a:t>2020 </a:t>
            </a:r>
            <a:r>
              <a:rPr sz="1050" dirty="0">
                <a:latin typeface="Arial"/>
                <a:cs typeface="Arial"/>
              </a:rPr>
              <a:t>al</a:t>
            </a:r>
            <a:r>
              <a:rPr sz="1050" spc="-1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2022.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720090" y="899795"/>
            <a:ext cx="5391906" cy="22289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11</a:t>
            </a:fld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647700" y="1053083"/>
          <a:ext cx="6110604" cy="122402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27175"/>
                <a:gridCol w="3241040"/>
                <a:gridCol w="720725"/>
                <a:gridCol w="621664"/>
              </a:tblGrid>
              <a:tr h="143510">
                <a:tc>
                  <a:txBody>
                    <a:bodyPr/>
                    <a:lstStyle/>
                    <a:p>
                      <a:pPr algn="ctr">
                        <a:lnSpc>
                          <a:spcPts val="1030"/>
                        </a:lnSpc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Fondo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030"/>
                        </a:lnSpc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Finalità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167005">
                        <a:lnSpc>
                          <a:spcPts val="1030"/>
                        </a:lnSpc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Istanza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109220">
                        <a:lnSpc>
                          <a:spcPts val="1030"/>
                        </a:lnSpc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Riparto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4471C4"/>
                    </a:solidFill>
                  </a:tcPr>
                </a:tc>
              </a:tr>
              <a:tr h="530351">
                <a:tc>
                  <a:txBody>
                    <a:bodyPr/>
                    <a:lstStyle/>
                    <a:p>
                      <a:pPr marL="68580" marR="60960" algn="just">
                        <a:lnSpc>
                          <a:spcPts val="1030"/>
                        </a:lnSpc>
                        <a:spcBef>
                          <a:spcPts val="5"/>
                        </a:spcBef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fondo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per contenzioni  connessi a sentenze  esecutive per calamità 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naturali o</a:t>
                      </a:r>
                      <a:r>
                        <a:rPr sz="900" b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cedimenti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marL="69850" marR="60325" algn="just">
                        <a:lnSpc>
                          <a:spcPts val="1030"/>
                        </a:lnSpc>
                        <a:spcBef>
                          <a:spcPts val="2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Finanziamento fino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ad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un max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80%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delle spese connesse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 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sentenze esecutive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risarcimento conseguenti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calamità  naturali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cedimenti strutturali verificatisi prima dell’entrata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in 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vigore</a:t>
                      </a:r>
                      <a:r>
                        <a:rPr sz="900" spc="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del</a:t>
                      </a:r>
                      <a:r>
                        <a:rPr sz="9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decreto-legge</a:t>
                      </a:r>
                      <a:r>
                        <a:rPr sz="900" spc="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113/2016</a:t>
                      </a:r>
                      <a:r>
                        <a:rPr sz="900" spc="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9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ad</a:t>
                      </a:r>
                      <a:r>
                        <a:rPr sz="900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accordi</a:t>
                      </a:r>
                      <a:r>
                        <a:rPr sz="900" spc="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transattivi</a:t>
                      </a:r>
                      <a:r>
                        <a:rPr sz="900" spc="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ad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9850" marR="60325" algn="just">
                        <a:lnSpc>
                          <a:spcPts val="1030"/>
                        </a:lnSpc>
                        <a:spcBef>
                          <a:spcPts val="2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esse collegate, il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cui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onere risarcitorio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sia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superiore alla metà  del proprio bilancio di parte corrente come risultante dai  rendiconti dell’ultimo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triennio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80645" marR="72390" indent="20955" algn="just">
                        <a:lnSpc>
                          <a:spcPct val="95900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Entro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30  dicembre  per gli</a:t>
                      </a:r>
                      <a:r>
                        <a:rPr sz="900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anni  2020-2022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750">
                        <a:latin typeface="Times New Roman"/>
                        <a:cs typeface="Times New Roman"/>
                      </a:endParaRPr>
                    </a:p>
                    <a:p>
                      <a:pPr marL="141605" marR="134620" indent="63500">
                        <a:lnSpc>
                          <a:spcPts val="1040"/>
                        </a:lnSpc>
                        <a:spcBef>
                          <a:spcPts val="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Con 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DP</a:t>
                      </a:r>
                      <a:r>
                        <a:rPr sz="900" spc="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M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</a:tcPr>
                </a:tc>
              </a:tr>
              <a:tr h="137160">
                <a:tc>
                  <a:txBody>
                    <a:bodyPr/>
                    <a:lstStyle/>
                    <a:p>
                      <a:pPr marL="490855">
                        <a:lnSpc>
                          <a:spcPts val="980"/>
                        </a:lnSpc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Dotazione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</a:tcPr>
                </a:tc>
              </a:tr>
              <a:tr h="263650">
                <a:tc>
                  <a:txBody>
                    <a:bodyPr/>
                    <a:lstStyle/>
                    <a:p>
                      <a:pPr marR="186055" algn="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20 ml per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il</a:t>
                      </a:r>
                      <a:r>
                        <a:rPr sz="9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2016-2019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</a:tcPr>
                </a:tc>
              </a:tr>
              <a:tr h="149353">
                <a:tc>
                  <a:txBody>
                    <a:bodyPr/>
                    <a:lstStyle/>
                    <a:p>
                      <a:pPr marR="142875" algn="r">
                        <a:lnSpc>
                          <a:spcPts val="1075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10 ml per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il</a:t>
                      </a:r>
                      <a:r>
                        <a:rPr sz="9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2020-2022**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0" name="object 10"/>
          <p:cNvSpPr txBox="1"/>
          <p:nvPr/>
        </p:nvSpPr>
        <p:spPr>
          <a:xfrm>
            <a:off x="654050" y="2225675"/>
            <a:ext cx="4145279" cy="30200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Arial"/>
                <a:cs typeface="Arial"/>
              </a:rPr>
              <a:t>* Rifinanziamento per </a:t>
            </a:r>
            <a:r>
              <a:rPr sz="900" spc="-10" dirty="0">
                <a:latin typeface="Arial"/>
                <a:cs typeface="Arial"/>
              </a:rPr>
              <a:t>il </a:t>
            </a:r>
            <a:r>
              <a:rPr sz="900" spc="-5" dirty="0">
                <a:latin typeface="Arial"/>
                <a:cs typeface="Arial"/>
              </a:rPr>
              <a:t>2020-2022 disposto dal comma 877 della legge</a:t>
            </a:r>
            <a:r>
              <a:rPr sz="900" spc="135" dirty="0">
                <a:latin typeface="Arial"/>
                <a:cs typeface="Arial"/>
              </a:rPr>
              <a:t> </a:t>
            </a:r>
            <a:r>
              <a:rPr sz="900" spc="-5" dirty="0">
                <a:latin typeface="Arial"/>
                <a:cs typeface="Arial"/>
              </a:rPr>
              <a:t>160/2019</a:t>
            </a:r>
            <a:endParaRPr sz="9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950" dirty="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54050" y="3063875"/>
            <a:ext cx="6154420" cy="152400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70"/>
              </a:lnSpc>
            </a:pPr>
            <a:r>
              <a:rPr sz="1050" b="1" spc="-5" dirty="0">
                <a:latin typeface="Arial"/>
                <a:cs typeface="Arial"/>
              </a:rPr>
              <a:t>CONTRIBUTI SPETTANTI </a:t>
            </a:r>
            <a:r>
              <a:rPr sz="1050" b="1" spc="-10" dirty="0">
                <a:latin typeface="Arial"/>
                <a:cs typeface="Arial"/>
              </a:rPr>
              <a:t>AI </a:t>
            </a:r>
            <a:r>
              <a:rPr sz="1050" b="1" spc="-5" dirty="0">
                <a:latin typeface="Arial"/>
                <a:cs typeface="Arial"/>
              </a:rPr>
              <a:t>COMUNI ISTITUITI </a:t>
            </a:r>
            <a:r>
              <a:rPr sz="1050" b="1" dirty="0">
                <a:latin typeface="Arial"/>
                <a:cs typeface="Arial"/>
              </a:rPr>
              <a:t>A SEGUITO DI </a:t>
            </a:r>
            <a:r>
              <a:rPr sz="1050" b="1" spc="-5" dirty="0">
                <a:latin typeface="Arial"/>
                <a:cs typeface="Arial"/>
              </a:rPr>
              <a:t>FUSIONE (art. </a:t>
            </a:r>
            <a:r>
              <a:rPr sz="1050" b="1" dirty="0">
                <a:latin typeface="Arial"/>
                <a:cs typeface="Arial"/>
              </a:rPr>
              <a:t>42, </a:t>
            </a:r>
            <a:r>
              <a:rPr sz="1050" b="1" spc="-5" dirty="0">
                <a:latin typeface="Arial"/>
                <a:cs typeface="Arial"/>
              </a:rPr>
              <a:t>d.l. </a:t>
            </a:r>
            <a:r>
              <a:rPr sz="1050" b="1" dirty="0">
                <a:latin typeface="Arial"/>
                <a:cs typeface="Arial"/>
              </a:rPr>
              <a:t>124/2019)</a:t>
            </a:r>
            <a:endParaRPr sz="10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30250" y="3597275"/>
            <a:ext cx="6145530" cy="3355975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 marR="6985" algn="just">
              <a:lnSpc>
                <a:spcPct val="95900"/>
              </a:lnSpc>
              <a:spcBef>
                <a:spcPts val="155"/>
              </a:spcBef>
            </a:pPr>
            <a:r>
              <a:rPr sz="1050" spc="-5" dirty="0">
                <a:latin typeface="Arial"/>
                <a:cs typeface="Arial"/>
              </a:rPr>
              <a:t>L’articolo 15, comma </a:t>
            </a:r>
            <a:r>
              <a:rPr sz="1050" dirty="0">
                <a:latin typeface="Arial"/>
                <a:cs typeface="Arial"/>
              </a:rPr>
              <a:t>3, </a:t>
            </a:r>
            <a:r>
              <a:rPr sz="1050" spc="-5" dirty="0">
                <a:latin typeface="Arial"/>
                <a:cs typeface="Arial"/>
              </a:rPr>
              <a:t>del d.lgs. 267/2000 </a:t>
            </a:r>
            <a:r>
              <a:rPr sz="1050" dirty="0">
                <a:latin typeface="Arial"/>
                <a:cs typeface="Arial"/>
              </a:rPr>
              <a:t>ha </a:t>
            </a:r>
            <a:r>
              <a:rPr sz="1050" spc="-5" dirty="0">
                <a:latin typeface="Arial"/>
                <a:cs typeface="Arial"/>
              </a:rPr>
              <a:t>istituito </a:t>
            </a:r>
            <a:r>
              <a:rPr sz="1050" dirty="0">
                <a:latin typeface="Arial"/>
                <a:cs typeface="Arial"/>
              </a:rPr>
              <a:t>un </a:t>
            </a:r>
            <a:r>
              <a:rPr sz="1050" spc="-5" dirty="0">
                <a:latin typeface="Arial"/>
                <a:cs typeface="Arial"/>
              </a:rPr>
              <a:t>fondo per l’attribuzione di contributi  </a:t>
            </a:r>
            <a:r>
              <a:rPr sz="1050" dirty="0">
                <a:latin typeface="Arial"/>
                <a:cs typeface="Arial"/>
              </a:rPr>
              <a:t>straordinari a </a:t>
            </a:r>
            <a:r>
              <a:rPr sz="1050" spc="-5" dirty="0">
                <a:latin typeface="Arial"/>
                <a:cs typeface="Arial"/>
              </a:rPr>
              <a:t>favore dei comuni istituiti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seguito </a:t>
            </a:r>
            <a:r>
              <a:rPr sz="1050" dirty="0">
                <a:latin typeface="Arial"/>
                <a:cs typeface="Arial"/>
              </a:rPr>
              <a:t>di fusione. </a:t>
            </a:r>
            <a:r>
              <a:rPr sz="1050" spc="-5" dirty="0">
                <a:latin typeface="Arial"/>
                <a:cs typeface="Arial"/>
              </a:rPr>
              <a:t>Tali contributi, secondo </a:t>
            </a:r>
            <a:r>
              <a:rPr sz="1050" dirty="0">
                <a:latin typeface="Arial"/>
                <a:cs typeface="Arial"/>
              </a:rPr>
              <a:t>quanto </a:t>
            </a:r>
            <a:r>
              <a:rPr sz="1050" spc="-5" dirty="0">
                <a:latin typeface="Arial"/>
                <a:cs typeface="Arial"/>
              </a:rPr>
              <a:t>previsto  </a:t>
            </a:r>
            <a:r>
              <a:rPr sz="1050" dirty="0">
                <a:latin typeface="Arial"/>
                <a:cs typeface="Arial"/>
              </a:rPr>
              <a:t>dalla </a:t>
            </a:r>
            <a:r>
              <a:rPr sz="1050" spc="-5" dirty="0">
                <a:latin typeface="Arial"/>
                <a:cs typeface="Arial"/>
              </a:rPr>
              <a:t>legge </a:t>
            </a:r>
            <a:r>
              <a:rPr sz="1050" dirty="0">
                <a:latin typeface="Arial"/>
                <a:cs typeface="Arial"/>
              </a:rPr>
              <a:t>208/2015 </a:t>
            </a:r>
            <a:r>
              <a:rPr sz="1050" spc="-5" dirty="0">
                <a:latin typeface="Arial"/>
                <a:cs typeface="Arial"/>
              </a:rPr>
              <a:t>(art. </a:t>
            </a:r>
            <a:r>
              <a:rPr sz="1050" dirty="0">
                <a:latin typeface="Arial"/>
                <a:cs typeface="Arial"/>
              </a:rPr>
              <a:t>1, </a:t>
            </a:r>
            <a:r>
              <a:rPr sz="1050" spc="-5" dirty="0">
                <a:latin typeface="Arial"/>
                <a:cs typeface="Arial"/>
              </a:rPr>
              <a:t>comma </a:t>
            </a:r>
            <a:r>
              <a:rPr sz="1050" dirty="0">
                <a:latin typeface="Arial"/>
                <a:cs typeface="Arial"/>
              </a:rPr>
              <a:t>17, </a:t>
            </a:r>
            <a:r>
              <a:rPr sz="1050" spc="-5" dirty="0">
                <a:latin typeface="Arial"/>
                <a:cs typeface="Arial"/>
              </a:rPr>
              <a:t>lett. </a:t>
            </a:r>
            <a:r>
              <a:rPr sz="1050" dirty="0">
                <a:latin typeface="Arial"/>
                <a:cs typeface="Arial"/>
              </a:rPr>
              <a:t>b) </a:t>
            </a:r>
            <a:r>
              <a:rPr sz="1050" spc="-5" dirty="0">
                <a:latin typeface="Arial"/>
                <a:cs typeface="Arial"/>
              </a:rPr>
              <a:t>sono riconosciuti nella misura </a:t>
            </a:r>
            <a:r>
              <a:rPr sz="1050" dirty="0">
                <a:latin typeface="Arial"/>
                <a:cs typeface="Arial"/>
              </a:rPr>
              <a:t>del 60% </a:t>
            </a:r>
            <a:r>
              <a:rPr sz="1050" spc="-5" dirty="0">
                <a:latin typeface="Arial"/>
                <a:cs typeface="Arial"/>
              </a:rPr>
              <a:t>dei trasferimenti  erogati </a:t>
            </a:r>
            <a:r>
              <a:rPr sz="1050" spc="-10" dirty="0">
                <a:latin typeface="Arial"/>
                <a:cs typeface="Arial"/>
              </a:rPr>
              <a:t>agli </a:t>
            </a:r>
            <a:r>
              <a:rPr sz="1050" spc="-5" dirty="0">
                <a:latin typeface="Arial"/>
                <a:cs typeface="Arial"/>
              </a:rPr>
              <a:t>originari enti nell’anno 2010 (entro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limite per ciascun ente di </a:t>
            </a:r>
            <a:r>
              <a:rPr sz="1050" dirty="0">
                <a:latin typeface="Arial"/>
                <a:cs typeface="Arial"/>
              </a:rPr>
              <a:t>2 </a:t>
            </a:r>
            <a:r>
              <a:rPr sz="1050" spc="-5" dirty="0">
                <a:latin typeface="Arial"/>
                <a:cs typeface="Arial"/>
              </a:rPr>
              <a:t>milioni di</a:t>
            </a:r>
            <a:r>
              <a:rPr sz="1050" spc="4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euro).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000" dirty="0">
              <a:latin typeface="Arial"/>
              <a:cs typeface="Arial"/>
            </a:endParaRPr>
          </a:p>
          <a:p>
            <a:pPr marL="12700" marR="5080" algn="just">
              <a:lnSpc>
                <a:spcPct val="95900"/>
              </a:lnSpc>
            </a:pPr>
            <a:r>
              <a:rPr sz="1050" spc="-5" dirty="0">
                <a:latin typeface="Arial"/>
                <a:cs typeface="Arial"/>
              </a:rPr>
              <a:t>Il </a:t>
            </a:r>
            <a:r>
              <a:rPr sz="1050" dirty="0">
                <a:latin typeface="Arial"/>
                <a:cs typeface="Arial"/>
              </a:rPr>
              <a:t>D.M. </a:t>
            </a:r>
            <a:r>
              <a:rPr sz="1050" spc="-5" dirty="0">
                <a:latin typeface="Arial"/>
                <a:cs typeface="Arial"/>
              </a:rPr>
              <a:t>Interno </a:t>
            </a:r>
            <a:r>
              <a:rPr sz="1050" dirty="0">
                <a:latin typeface="Arial"/>
                <a:cs typeface="Arial"/>
              </a:rPr>
              <a:t>25 </a:t>
            </a:r>
            <a:r>
              <a:rPr sz="1050" spc="-5" dirty="0">
                <a:latin typeface="Arial"/>
                <a:cs typeface="Arial"/>
              </a:rPr>
              <a:t>giugno </a:t>
            </a:r>
            <a:r>
              <a:rPr sz="1050" dirty="0">
                <a:latin typeface="Arial"/>
                <a:cs typeface="Arial"/>
              </a:rPr>
              <a:t>2019 </a:t>
            </a:r>
            <a:r>
              <a:rPr sz="1050" spc="-5" dirty="0">
                <a:latin typeface="Arial"/>
                <a:cs typeface="Arial"/>
              </a:rPr>
              <a:t>definisce </a:t>
            </a: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modalità di riparto del contributo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decorrere dell’anno 2019,  prevedendo, nel caso di richieste superiori </a:t>
            </a:r>
            <a:r>
              <a:rPr sz="1050" spc="-10" dirty="0">
                <a:latin typeface="Arial"/>
                <a:cs typeface="Arial"/>
              </a:rPr>
              <a:t>al </a:t>
            </a:r>
            <a:r>
              <a:rPr sz="1050" spc="-5" dirty="0">
                <a:latin typeface="Arial"/>
                <a:cs typeface="Arial"/>
              </a:rPr>
              <a:t>fondo </a:t>
            </a:r>
            <a:r>
              <a:rPr sz="1050" dirty="0">
                <a:latin typeface="Arial"/>
                <a:cs typeface="Arial"/>
              </a:rPr>
              <a:t>stanziato, la </a:t>
            </a:r>
            <a:r>
              <a:rPr sz="1050" spc="-5" dirty="0">
                <a:latin typeface="Arial"/>
                <a:cs typeface="Arial"/>
              </a:rPr>
              <a:t>priorità per le fusioni </a:t>
            </a:r>
            <a:r>
              <a:rPr sz="1050" dirty="0">
                <a:latin typeface="Arial"/>
                <a:cs typeface="Arial"/>
              </a:rPr>
              <a:t>o </a:t>
            </a:r>
            <a:r>
              <a:rPr sz="1050" spc="-5" dirty="0">
                <a:latin typeface="Arial"/>
                <a:cs typeface="Arial"/>
              </a:rPr>
              <a:t>incorporazioni  aventi maggiori anzianità. In </a:t>
            </a:r>
            <a:r>
              <a:rPr sz="1050" dirty="0">
                <a:latin typeface="Arial"/>
                <a:cs typeface="Arial"/>
              </a:rPr>
              <a:t>particolare, </a:t>
            </a:r>
            <a:r>
              <a:rPr sz="1050" spc="-5" dirty="0">
                <a:latin typeface="Arial"/>
                <a:cs typeface="Arial"/>
              </a:rPr>
              <a:t>viene assegnando </a:t>
            </a:r>
            <a:r>
              <a:rPr sz="1050" dirty="0">
                <a:latin typeface="Arial"/>
                <a:cs typeface="Arial"/>
              </a:rPr>
              <a:t>un </a:t>
            </a:r>
            <a:r>
              <a:rPr sz="1050" spc="-5" dirty="0">
                <a:latin typeface="Arial"/>
                <a:cs typeface="Arial"/>
              </a:rPr>
              <a:t>coefficiente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maggiorazione del </a:t>
            </a:r>
            <a:r>
              <a:rPr sz="1050" dirty="0">
                <a:latin typeface="Arial"/>
                <a:cs typeface="Arial"/>
              </a:rPr>
              <a:t>4% </a:t>
            </a:r>
            <a:r>
              <a:rPr sz="1050" spc="-10" dirty="0">
                <a:latin typeface="Arial"/>
                <a:cs typeface="Arial"/>
              </a:rPr>
              <a:t>per  </a:t>
            </a: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fusioni con anzianità di contributo di un </a:t>
            </a:r>
            <a:r>
              <a:rPr sz="1050" dirty="0">
                <a:latin typeface="Arial"/>
                <a:cs typeface="Arial"/>
              </a:rPr>
              <a:t>anno, </a:t>
            </a:r>
            <a:r>
              <a:rPr sz="1050" spc="-5" dirty="0">
                <a:latin typeface="Arial"/>
                <a:cs typeface="Arial"/>
              </a:rPr>
              <a:t>incrementato del </a:t>
            </a:r>
            <a:r>
              <a:rPr sz="1050" dirty="0">
                <a:latin typeface="Arial"/>
                <a:cs typeface="Arial"/>
              </a:rPr>
              <a:t>4% </a:t>
            </a:r>
            <a:r>
              <a:rPr sz="1050" spc="-5" dirty="0">
                <a:latin typeface="Arial"/>
                <a:cs typeface="Arial"/>
              </a:rPr>
              <a:t>per ogni ulteriore anno </a:t>
            </a:r>
            <a:r>
              <a:rPr sz="1050" spc="-10" dirty="0">
                <a:latin typeface="Arial"/>
                <a:cs typeface="Arial"/>
              </a:rPr>
              <a:t>di  </a:t>
            </a:r>
            <a:r>
              <a:rPr sz="1050" spc="-5" dirty="0">
                <a:latin typeface="Arial"/>
                <a:cs typeface="Arial"/>
              </a:rPr>
              <a:t>anzianità. </a:t>
            </a:r>
            <a:r>
              <a:rPr sz="1050" dirty="0">
                <a:latin typeface="Arial"/>
                <a:cs typeface="Arial"/>
              </a:rPr>
              <a:t>Mentre per il 2018 </a:t>
            </a:r>
            <a:r>
              <a:rPr sz="1050" spc="-5" dirty="0">
                <a:latin typeface="Arial"/>
                <a:cs typeface="Arial"/>
              </a:rPr>
              <a:t>sono stati ripartiti 47,5 milioni </a:t>
            </a:r>
            <a:r>
              <a:rPr sz="1050" dirty="0">
                <a:latin typeface="Arial"/>
                <a:cs typeface="Arial"/>
              </a:rPr>
              <a:t>a 67 enti nati </a:t>
            </a:r>
            <a:r>
              <a:rPr sz="1050" spc="-5" dirty="0">
                <a:latin typeface="Arial"/>
                <a:cs typeface="Arial"/>
              </a:rPr>
              <a:t>dalla fusione, </a:t>
            </a:r>
            <a:r>
              <a:rPr sz="1050" dirty="0">
                <a:latin typeface="Arial"/>
                <a:cs typeface="Arial"/>
              </a:rPr>
              <a:t>per il </a:t>
            </a:r>
            <a:r>
              <a:rPr sz="1050" spc="-5" dirty="0">
                <a:latin typeface="Arial"/>
                <a:cs typeface="Arial"/>
              </a:rPr>
              <a:t>2019 il  Ministero dell’interno, con comunicato del </a:t>
            </a:r>
            <a:r>
              <a:rPr sz="1050" dirty="0">
                <a:latin typeface="Arial"/>
                <a:cs typeface="Arial"/>
              </a:rPr>
              <a:t>27 </a:t>
            </a:r>
            <a:r>
              <a:rPr sz="1050" spc="-5" dirty="0">
                <a:latin typeface="Arial"/>
                <a:cs typeface="Arial"/>
              </a:rPr>
              <a:t>gennaio </a:t>
            </a:r>
            <a:r>
              <a:rPr sz="1050" dirty="0">
                <a:latin typeface="Arial"/>
                <a:cs typeface="Arial"/>
              </a:rPr>
              <a:t>ha </a:t>
            </a:r>
            <a:r>
              <a:rPr sz="1050" spc="-5" dirty="0">
                <a:latin typeface="Arial"/>
                <a:cs typeface="Arial"/>
              </a:rPr>
              <a:t>ripartito 46,5 milioni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favore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dirty="0">
                <a:latin typeface="Arial"/>
                <a:cs typeface="Arial"/>
              </a:rPr>
              <a:t>92 </a:t>
            </a:r>
            <a:r>
              <a:rPr sz="1050" spc="-5" dirty="0">
                <a:latin typeface="Arial"/>
                <a:cs typeface="Arial"/>
              </a:rPr>
              <a:t>enti.  L’aumento degli enti </a:t>
            </a:r>
            <a:r>
              <a:rPr sz="1050" dirty="0">
                <a:latin typeface="Arial"/>
                <a:cs typeface="Arial"/>
              </a:rPr>
              <a:t>ha </a:t>
            </a:r>
            <a:r>
              <a:rPr sz="1050" spc="-5" dirty="0">
                <a:latin typeface="Arial"/>
                <a:cs typeface="Arial"/>
              </a:rPr>
              <a:t>uindi ridotto notevolmente </a:t>
            </a:r>
            <a:r>
              <a:rPr sz="1050" dirty="0">
                <a:latin typeface="Arial"/>
                <a:cs typeface="Arial"/>
              </a:rPr>
              <a:t>le somme </a:t>
            </a:r>
            <a:r>
              <a:rPr sz="1050" spc="-5" dirty="0">
                <a:latin typeface="Arial"/>
                <a:cs typeface="Arial"/>
              </a:rPr>
              <a:t>riconosciute </a:t>
            </a:r>
            <a:r>
              <a:rPr sz="1050" spc="-10" dirty="0">
                <a:latin typeface="Arial"/>
                <a:cs typeface="Arial"/>
              </a:rPr>
              <a:t>ai </a:t>
            </a:r>
            <a:r>
              <a:rPr sz="1050" spc="-5" dirty="0">
                <a:latin typeface="Arial"/>
                <a:cs typeface="Arial"/>
              </a:rPr>
              <a:t>singoli</a:t>
            </a:r>
            <a:r>
              <a:rPr sz="1050" spc="3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enti.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50" dirty="0">
              <a:latin typeface="Arial"/>
              <a:cs typeface="Arial"/>
            </a:endParaRPr>
          </a:p>
          <a:p>
            <a:pPr marL="12700" marR="6350" algn="just">
              <a:lnSpc>
                <a:spcPct val="95700"/>
              </a:lnSpc>
            </a:pPr>
            <a:r>
              <a:rPr sz="1050" dirty="0">
                <a:latin typeface="Arial"/>
                <a:cs typeface="Arial"/>
              </a:rPr>
              <a:t>Per </a:t>
            </a:r>
            <a:r>
              <a:rPr sz="1050" spc="-5" dirty="0">
                <a:latin typeface="Arial"/>
                <a:cs typeface="Arial"/>
              </a:rPr>
              <a:t>garantire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livello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contributi attribuiti per il 2019, l’articolo 42, comma </a:t>
            </a:r>
            <a:r>
              <a:rPr sz="1050" dirty="0">
                <a:latin typeface="Arial"/>
                <a:cs typeface="Arial"/>
              </a:rPr>
              <a:t>1, </a:t>
            </a:r>
            <a:r>
              <a:rPr sz="1050" spc="-5" dirty="0">
                <a:latin typeface="Arial"/>
                <a:cs typeface="Arial"/>
              </a:rPr>
              <a:t>del d.l. 124/2019 aumenta  di </a:t>
            </a:r>
            <a:r>
              <a:rPr sz="1050" dirty="0">
                <a:latin typeface="Arial"/>
                <a:cs typeface="Arial"/>
              </a:rPr>
              <a:t>30 </a:t>
            </a:r>
            <a:r>
              <a:rPr sz="1050" spc="-5" dirty="0">
                <a:latin typeface="Arial"/>
                <a:cs typeface="Arial"/>
              </a:rPr>
              <a:t>milioni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dotazione del fondo. Gli importi sono stati rideterminati dal Ministero dell’interno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resi  </a:t>
            </a:r>
            <a:r>
              <a:rPr sz="1050" dirty="0">
                <a:latin typeface="Arial"/>
                <a:cs typeface="Arial"/>
              </a:rPr>
              <a:t>noti </a:t>
            </a:r>
            <a:r>
              <a:rPr sz="1050" spc="-5" dirty="0">
                <a:latin typeface="Arial"/>
                <a:cs typeface="Arial"/>
              </a:rPr>
              <a:t>con </a:t>
            </a:r>
            <a:r>
              <a:rPr sz="105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comunicato diffuso </a:t>
            </a:r>
            <a:r>
              <a:rPr sz="105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in data </a:t>
            </a:r>
            <a:r>
              <a:rPr sz="105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20 </a:t>
            </a:r>
            <a:r>
              <a:rPr sz="105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novembre</a:t>
            </a:r>
            <a:r>
              <a:rPr sz="1050" u="sng" spc="-1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 </a:t>
            </a:r>
            <a:r>
              <a:rPr sz="105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2020</a:t>
            </a:r>
            <a:r>
              <a:rPr sz="1050" spc="-5" dirty="0">
                <a:latin typeface="Arial"/>
                <a:cs typeface="Arial"/>
              </a:rPr>
              <a:t>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450" dirty="0">
              <a:latin typeface="Arial"/>
              <a:cs typeface="Arial"/>
            </a:endParaRPr>
          </a:p>
          <a:p>
            <a:pPr marL="735330">
              <a:lnSpc>
                <a:spcPts val="1175"/>
              </a:lnSpc>
            </a:pP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L’incremento</a:t>
            </a:r>
            <a:r>
              <a:rPr sz="1000" b="1" i="1" spc="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del</a:t>
            </a:r>
            <a:r>
              <a:rPr sz="1000" b="1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fondo</a:t>
            </a:r>
            <a:r>
              <a:rPr sz="1000" b="1" i="1" spc="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è</a:t>
            </a:r>
            <a:r>
              <a:rPr sz="1000" b="1" i="1" spc="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previsto</a:t>
            </a:r>
            <a:r>
              <a:rPr sz="1000" b="1" i="1" spc="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per</a:t>
            </a:r>
            <a:r>
              <a:rPr sz="1000" b="1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il</a:t>
            </a:r>
            <a:r>
              <a:rPr sz="1000" b="1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i="1" spc="-10" dirty="0">
                <a:solidFill>
                  <a:srgbClr val="FF0000"/>
                </a:solidFill>
                <a:latin typeface="Arial"/>
                <a:cs typeface="Arial"/>
              </a:rPr>
              <a:t>solo</a:t>
            </a:r>
            <a:r>
              <a:rPr sz="1000" b="1" i="1" spc="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anno</a:t>
            </a:r>
            <a:r>
              <a:rPr sz="1000" b="1" i="1" spc="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2019.</a:t>
            </a:r>
            <a:r>
              <a:rPr sz="1000" b="1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Gli</a:t>
            </a:r>
            <a:r>
              <a:rPr sz="1000" b="1" i="1" spc="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enti</a:t>
            </a:r>
            <a:r>
              <a:rPr sz="1000" b="1" i="1" spc="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interessati</a:t>
            </a:r>
            <a:r>
              <a:rPr sz="1000" b="1" i="1" spc="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quindi</a:t>
            </a:r>
            <a:r>
              <a:rPr sz="1000" b="1" i="1" spc="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non</a:t>
            </a:r>
            <a:endParaRPr sz="1000" dirty="0">
              <a:latin typeface="Arial"/>
              <a:cs typeface="Arial"/>
            </a:endParaRPr>
          </a:p>
          <a:p>
            <a:pPr marL="735330">
              <a:lnSpc>
                <a:spcPts val="1175"/>
              </a:lnSpc>
            </a:pP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potranno riproporre </a:t>
            </a:r>
            <a:r>
              <a:rPr sz="1000" b="1" i="1" dirty="0">
                <a:solidFill>
                  <a:srgbClr val="FF0000"/>
                </a:solidFill>
                <a:latin typeface="Arial"/>
                <a:cs typeface="Arial"/>
              </a:rPr>
              <a:t>tali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importi nel nuovo bilancio di</a:t>
            </a:r>
            <a:r>
              <a:rPr sz="1000" b="1" i="1" spc="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previsione.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450" dirty="0">
              <a:latin typeface="Arial"/>
              <a:cs typeface="Arial"/>
            </a:endParaRPr>
          </a:p>
        </p:txBody>
      </p:sp>
      <p:sp>
        <p:nvSpPr>
          <p:cNvPr id="23" name="object 2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12</a:t>
            </a:fld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 txBox="1"/>
          <p:nvPr/>
        </p:nvSpPr>
        <p:spPr>
          <a:xfrm>
            <a:off x="577850" y="777875"/>
            <a:ext cx="6154420" cy="307975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45"/>
              </a:lnSpc>
            </a:pPr>
            <a:r>
              <a:rPr sz="1050" b="1" spc="-5" dirty="0">
                <a:latin typeface="Arial"/>
                <a:cs typeface="Arial"/>
              </a:rPr>
              <a:t>SUPERAMENTO</a:t>
            </a:r>
            <a:r>
              <a:rPr sz="1050" b="1" spc="5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DEI</a:t>
            </a:r>
            <a:r>
              <a:rPr sz="1050" b="1" spc="6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LIMITI</a:t>
            </a:r>
            <a:r>
              <a:rPr sz="1050" b="1" spc="6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DI</a:t>
            </a:r>
            <a:r>
              <a:rPr sz="1050" b="1" spc="6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SPESA</a:t>
            </a:r>
            <a:r>
              <a:rPr sz="1050" b="1" spc="3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E</a:t>
            </a:r>
            <a:r>
              <a:rPr sz="1050" b="1" spc="7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DEGLI</a:t>
            </a:r>
            <a:r>
              <a:rPr sz="1050" b="1" spc="6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OBBLIGHI</a:t>
            </a:r>
            <a:r>
              <a:rPr sz="1050" b="1" spc="6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INFORMATIVI</a:t>
            </a:r>
            <a:r>
              <a:rPr sz="1050" b="1" spc="7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A</a:t>
            </a:r>
            <a:r>
              <a:rPr sz="1050" b="1" spc="4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CARICO</a:t>
            </a:r>
            <a:r>
              <a:rPr sz="1050" b="1" spc="6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DEGLI</a:t>
            </a:r>
            <a:r>
              <a:rPr sz="1050" b="1" spc="6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ENTI</a:t>
            </a:r>
            <a:endParaRPr sz="1050" dirty="0">
              <a:latin typeface="Arial"/>
              <a:cs typeface="Arial"/>
            </a:endParaRPr>
          </a:p>
          <a:p>
            <a:pPr marL="17780">
              <a:lnSpc>
                <a:spcPts val="1235"/>
              </a:lnSpc>
            </a:pPr>
            <a:r>
              <a:rPr sz="1050" b="1" spc="-5" dirty="0">
                <a:latin typeface="Arial"/>
                <a:cs typeface="Arial"/>
              </a:rPr>
              <a:t>TERRITORIALI (art. </a:t>
            </a:r>
            <a:r>
              <a:rPr sz="1050" b="1" dirty="0">
                <a:latin typeface="Arial"/>
                <a:cs typeface="Arial"/>
              </a:rPr>
              <a:t>57, </a:t>
            </a:r>
            <a:r>
              <a:rPr sz="1050" b="1" spc="5" dirty="0">
                <a:latin typeface="Arial"/>
                <a:cs typeface="Arial"/>
              </a:rPr>
              <a:t>comma </a:t>
            </a:r>
            <a:r>
              <a:rPr sz="1050" b="1" dirty="0">
                <a:latin typeface="Arial"/>
                <a:cs typeface="Arial"/>
              </a:rPr>
              <a:t>2, </a:t>
            </a:r>
            <a:r>
              <a:rPr sz="1050" b="1" spc="-5" dirty="0">
                <a:latin typeface="Arial"/>
                <a:cs typeface="Arial"/>
              </a:rPr>
              <a:t>d.l.</a:t>
            </a:r>
            <a:r>
              <a:rPr sz="1050" b="1" spc="-6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124/2019)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77850" y="1539875"/>
            <a:ext cx="6143625" cy="2172335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 marR="5080" algn="just">
              <a:lnSpc>
                <a:spcPct val="95800"/>
              </a:lnSpc>
              <a:spcBef>
                <a:spcPts val="155"/>
              </a:spcBef>
            </a:pPr>
            <a:r>
              <a:rPr sz="1050" dirty="0">
                <a:latin typeface="Arial"/>
                <a:cs typeface="Arial"/>
              </a:rPr>
              <a:t>Da </a:t>
            </a:r>
            <a:r>
              <a:rPr sz="1050" spc="-5" dirty="0">
                <a:latin typeface="Arial"/>
                <a:cs typeface="Arial"/>
              </a:rPr>
              <a:t>tempo era avvertita l’esigenza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superare </a:t>
            </a: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vincoli imposti </a:t>
            </a:r>
            <a:r>
              <a:rPr sz="1050" spc="-10" dirty="0">
                <a:latin typeface="Arial"/>
                <a:cs typeface="Arial"/>
              </a:rPr>
              <a:t>agli </a:t>
            </a:r>
            <a:r>
              <a:rPr sz="1050" spc="-5" dirty="0">
                <a:latin typeface="Arial"/>
                <a:cs typeface="Arial"/>
              </a:rPr>
              <a:t>enti locali su specifiche voci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spesa,  vincoli ritenuti oramai anacronistici alla </a:t>
            </a:r>
            <a:r>
              <a:rPr sz="1050" dirty="0">
                <a:latin typeface="Arial"/>
                <a:cs typeface="Arial"/>
              </a:rPr>
              <a:t>luce </a:t>
            </a:r>
            <a:r>
              <a:rPr sz="1050" spc="-5" dirty="0">
                <a:latin typeface="Arial"/>
                <a:cs typeface="Arial"/>
              </a:rPr>
              <a:t>anche dei superati vincoli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finanza pubblica dettati dal  </a:t>
            </a:r>
            <a:r>
              <a:rPr sz="1050" dirty="0">
                <a:latin typeface="Arial"/>
                <a:cs typeface="Arial"/>
              </a:rPr>
              <a:t>pareggio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bilancio. Negli ultimi anni </a:t>
            </a:r>
            <a:r>
              <a:rPr sz="1050" spc="-10" dirty="0">
                <a:latin typeface="Arial"/>
                <a:cs typeface="Arial"/>
              </a:rPr>
              <a:t>si </a:t>
            </a:r>
            <a:r>
              <a:rPr sz="1050" spc="-5" dirty="0">
                <a:latin typeface="Arial"/>
                <a:cs typeface="Arial"/>
              </a:rPr>
              <a:t>era assistito </a:t>
            </a:r>
            <a:r>
              <a:rPr sz="1050" dirty="0">
                <a:latin typeface="Arial"/>
                <a:cs typeface="Arial"/>
              </a:rPr>
              <a:t>ad un </a:t>
            </a:r>
            <a:r>
              <a:rPr sz="1050" spc="-5" dirty="0">
                <a:latin typeface="Arial"/>
                <a:cs typeface="Arial"/>
              </a:rPr>
              <a:t>timido </a:t>
            </a:r>
            <a:r>
              <a:rPr sz="1050" dirty="0">
                <a:latin typeface="Arial"/>
                <a:cs typeface="Arial"/>
              </a:rPr>
              <a:t>ma </a:t>
            </a:r>
            <a:r>
              <a:rPr sz="1050" spc="-5" dirty="0">
                <a:latin typeface="Arial"/>
                <a:cs typeface="Arial"/>
              </a:rPr>
              <a:t>progressivo alleggerimento </a:t>
            </a:r>
            <a:r>
              <a:rPr sz="1050" spc="-10" dirty="0">
                <a:latin typeface="Arial"/>
                <a:cs typeface="Arial"/>
              </a:rPr>
              <a:t>di  </a:t>
            </a:r>
            <a:r>
              <a:rPr sz="1050" dirty="0">
                <a:latin typeface="Arial"/>
                <a:cs typeface="Arial"/>
              </a:rPr>
              <a:t>alcuni </a:t>
            </a:r>
            <a:r>
              <a:rPr sz="1050" spc="-5" dirty="0">
                <a:latin typeface="Arial"/>
                <a:cs typeface="Arial"/>
              </a:rPr>
              <a:t>limiti sia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livello generale (quello </a:t>
            </a:r>
            <a:r>
              <a:rPr sz="1050" dirty="0">
                <a:latin typeface="Arial"/>
                <a:cs typeface="Arial"/>
              </a:rPr>
              <a:t>per mostre, per </a:t>
            </a:r>
            <a:r>
              <a:rPr sz="1050" spc="-5" dirty="0">
                <a:latin typeface="Arial"/>
                <a:cs typeface="Arial"/>
              </a:rPr>
              <a:t>gli arredi </a:t>
            </a:r>
            <a:r>
              <a:rPr sz="1050" dirty="0">
                <a:latin typeface="Arial"/>
                <a:cs typeface="Arial"/>
              </a:rPr>
              <a:t>e da </a:t>
            </a:r>
            <a:r>
              <a:rPr sz="1050" spc="-5" dirty="0">
                <a:latin typeface="Arial"/>
                <a:cs typeface="Arial"/>
              </a:rPr>
              <a:t>ultimo </a:t>
            </a:r>
            <a:r>
              <a:rPr sz="1050" dirty="0">
                <a:latin typeface="Arial"/>
                <a:cs typeface="Arial"/>
              </a:rPr>
              <a:t>– </a:t>
            </a:r>
            <a:r>
              <a:rPr sz="1050" spc="-5" dirty="0">
                <a:latin typeface="Arial"/>
                <a:cs typeface="Arial"/>
              </a:rPr>
              <a:t>proprio </a:t>
            </a:r>
            <a:r>
              <a:rPr sz="1050" dirty="0">
                <a:latin typeface="Arial"/>
                <a:cs typeface="Arial"/>
              </a:rPr>
              <a:t>ad </a:t>
            </a:r>
            <a:r>
              <a:rPr sz="1050" spc="-5" dirty="0">
                <a:latin typeface="Arial"/>
                <a:cs typeface="Arial"/>
              </a:rPr>
              <a:t>opera del d.l.  </a:t>
            </a:r>
            <a:r>
              <a:rPr sz="1050" dirty="0">
                <a:latin typeface="Arial"/>
                <a:cs typeface="Arial"/>
              </a:rPr>
              <a:t>124/2019, per la </a:t>
            </a:r>
            <a:r>
              <a:rPr sz="1050" spc="-5" dirty="0">
                <a:latin typeface="Arial"/>
                <a:cs typeface="Arial"/>
              </a:rPr>
              <a:t>formazione), </a:t>
            </a:r>
            <a:r>
              <a:rPr sz="1050" dirty="0">
                <a:latin typeface="Arial"/>
                <a:cs typeface="Arial"/>
              </a:rPr>
              <a:t>che a </a:t>
            </a:r>
            <a:r>
              <a:rPr sz="1050" spc="-5" dirty="0">
                <a:latin typeface="Arial"/>
                <a:cs typeface="Arial"/>
              </a:rPr>
              <a:t>livello particolare, </a:t>
            </a:r>
            <a:r>
              <a:rPr sz="1050" dirty="0">
                <a:latin typeface="Arial"/>
                <a:cs typeface="Arial"/>
              </a:rPr>
              <a:t>con </a:t>
            </a:r>
            <a:r>
              <a:rPr sz="1050" spc="-5" dirty="0">
                <a:latin typeface="Arial"/>
                <a:cs typeface="Arial"/>
              </a:rPr>
              <a:t>riferimenti </a:t>
            </a:r>
            <a:r>
              <a:rPr sz="1050" dirty="0">
                <a:latin typeface="Arial"/>
                <a:cs typeface="Arial"/>
              </a:rPr>
              <a:t>ai </a:t>
            </a:r>
            <a:r>
              <a:rPr sz="1050" spc="-5" dirty="0">
                <a:latin typeface="Arial"/>
                <a:cs typeface="Arial"/>
              </a:rPr>
              <a:t>soli enti rispettosi dei termini </a:t>
            </a:r>
            <a:r>
              <a:rPr sz="1050" spc="-10" dirty="0">
                <a:latin typeface="Arial"/>
                <a:cs typeface="Arial"/>
              </a:rPr>
              <a:t>di  </a:t>
            </a:r>
            <a:r>
              <a:rPr sz="1050" spc="-5" dirty="0">
                <a:latin typeface="Arial"/>
                <a:cs typeface="Arial"/>
              </a:rPr>
              <a:t>approvazione </a:t>
            </a:r>
            <a:r>
              <a:rPr sz="1050" dirty="0">
                <a:latin typeface="Arial"/>
                <a:cs typeface="Arial"/>
              </a:rPr>
              <a:t>del </a:t>
            </a:r>
            <a:r>
              <a:rPr sz="1050" spc="-5" dirty="0">
                <a:latin typeface="Arial"/>
                <a:cs typeface="Arial"/>
              </a:rPr>
              <a:t>bilancio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previsione </a:t>
            </a:r>
            <a:r>
              <a:rPr sz="1050" dirty="0">
                <a:latin typeface="Arial"/>
                <a:cs typeface="Arial"/>
              </a:rPr>
              <a:t>entro </a:t>
            </a:r>
            <a:r>
              <a:rPr sz="1050" spc="-5" dirty="0">
                <a:latin typeface="Arial"/>
                <a:cs typeface="Arial"/>
              </a:rPr>
              <a:t>il </a:t>
            </a:r>
            <a:r>
              <a:rPr sz="1050" dirty="0">
                <a:latin typeface="Arial"/>
                <a:cs typeface="Arial"/>
              </a:rPr>
              <a:t>31/12 e del </a:t>
            </a:r>
            <a:r>
              <a:rPr sz="1050" spc="-5" dirty="0">
                <a:latin typeface="Arial"/>
                <a:cs typeface="Arial"/>
              </a:rPr>
              <a:t>rendiconto </a:t>
            </a:r>
            <a:r>
              <a:rPr sz="1050" dirty="0">
                <a:latin typeface="Arial"/>
                <a:cs typeface="Arial"/>
              </a:rPr>
              <a:t>entro </a:t>
            </a:r>
            <a:r>
              <a:rPr sz="1050" spc="-5" dirty="0">
                <a:latin typeface="Arial"/>
                <a:cs typeface="Arial"/>
              </a:rPr>
              <a:t>il</a:t>
            </a:r>
            <a:r>
              <a:rPr sz="1050" spc="-1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30/04.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050" dirty="0">
              <a:latin typeface="Arial"/>
              <a:cs typeface="Arial"/>
            </a:endParaRPr>
          </a:p>
          <a:p>
            <a:pPr marL="12700" marR="6985" algn="just">
              <a:lnSpc>
                <a:spcPct val="95700"/>
              </a:lnSpc>
              <a:spcBef>
                <a:spcPts val="5"/>
              </a:spcBef>
            </a:pPr>
            <a:r>
              <a:rPr sz="1050" spc="-5" dirty="0">
                <a:latin typeface="Arial"/>
                <a:cs typeface="Arial"/>
              </a:rPr>
              <a:t>Ora l’art. 57, comma </a:t>
            </a:r>
            <a:r>
              <a:rPr sz="1050" dirty="0">
                <a:latin typeface="Arial"/>
                <a:cs typeface="Arial"/>
              </a:rPr>
              <a:t>2, </a:t>
            </a:r>
            <a:r>
              <a:rPr sz="1050" spc="-5" dirty="0">
                <a:latin typeface="Arial"/>
                <a:cs typeface="Arial"/>
              </a:rPr>
              <a:t>del d.l. 124/2019 completa l’opera, disapplicando definitivamente per gli </a:t>
            </a:r>
            <a:r>
              <a:rPr sz="1050" spc="-10" dirty="0">
                <a:latin typeface="Arial"/>
                <a:cs typeface="Arial"/>
              </a:rPr>
              <a:t>enti  </a:t>
            </a:r>
            <a:r>
              <a:rPr sz="1050" spc="-5" dirty="0">
                <a:latin typeface="Arial"/>
                <a:cs typeface="Arial"/>
              </a:rPr>
              <a:t>territoriali (regioni, province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città metropolitane, </a:t>
            </a:r>
            <a:r>
              <a:rPr sz="1050" dirty="0">
                <a:latin typeface="Arial"/>
                <a:cs typeface="Arial"/>
              </a:rPr>
              <a:t>comuni), i loro </a:t>
            </a:r>
            <a:r>
              <a:rPr sz="1050" spc="-5" dirty="0">
                <a:latin typeface="Arial"/>
                <a:cs typeface="Arial"/>
              </a:rPr>
              <a:t>organismi </a:t>
            </a:r>
            <a:r>
              <a:rPr sz="1050" dirty="0">
                <a:latin typeface="Arial"/>
                <a:cs typeface="Arial"/>
              </a:rPr>
              <a:t>ed enti </a:t>
            </a:r>
            <a:r>
              <a:rPr sz="1050" spc="-5" dirty="0">
                <a:latin typeface="Arial"/>
                <a:cs typeface="Arial"/>
              </a:rPr>
              <a:t>strumentali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le  </a:t>
            </a:r>
            <a:r>
              <a:rPr sz="1050" dirty="0">
                <a:latin typeface="Arial"/>
                <a:cs typeface="Arial"/>
              </a:rPr>
              <a:t>società </a:t>
            </a:r>
            <a:r>
              <a:rPr sz="1050" spc="-5" dirty="0">
                <a:latin typeface="Arial"/>
                <a:cs typeface="Arial"/>
              </a:rPr>
              <a:t>partecipate,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partire dal 2020, tutta </a:t>
            </a:r>
            <a:r>
              <a:rPr sz="1050" spc="-10" dirty="0">
                <a:latin typeface="Arial"/>
                <a:cs typeface="Arial"/>
              </a:rPr>
              <a:t>una </a:t>
            </a:r>
            <a:r>
              <a:rPr sz="1050" dirty="0">
                <a:latin typeface="Arial"/>
                <a:cs typeface="Arial"/>
              </a:rPr>
              <a:t>serie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norme che avevano </a:t>
            </a:r>
            <a:r>
              <a:rPr sz="1050" dirty="0">
                <a:latin typeface="Arial"/>
                <a:cs typeface="Arial"/>
              </a:rPr>
              <a:t>imposto </a:t>
            </a:r>
            <a:r>
              <a:rPr sz="1050" spc="-5" dirty="0">
                <a:latin typeface="Arial"/>
                <a:cs typeface="Arial"/>
              </a:rPr>
              <a:t>limiti su  </a:t>
            </a:r>
            <a:r>
              <a:rPr sz="1050" dirty="0">
                <a:latin typeface="Arial"/>
                <a:cs typeface="Arial"/>
              </a:rPr>
              <a:t>determinate </a:t>
            </a:r>
            <a:r>
              <a:rPr sz="1050" spc="-5" dirty="0">
                <a:latin typeface="Arial"/>
                <a:cs typeface="Arial"/>
              </a:rPr>
              <a:t>voci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dirty="0">
                <a:latin typeface="Arial"/>
                <a:cs typeface="Arial"/>
              </a:rPr>
              <a:t>spesa </a:t>
            </a:r>
            <a:r>
              <a:rPr sz="1050" spc="-5" dirty="0">
                <a:latin typeface="Arial"/>
                <a:cs typeface="Arial"/>
              </a:rPr>
              <a:t>ovvero obblighi informativi. </a:t>
            </a:r>
            <a:r>
              <a:rPr sz="1050" dirty="0">
                <a:latin typeface="Arial"/>
                <a:cs typeface="Arial"/>
              </a:rPr>
              <a:t>Nella tabella </a:t>
            </a:r>
            <a:r>
              <a:rPr sz="1050" spc="-5" dirty="0">
                <a:latin typeface="Arial"/>
                <a:cs typeface="Arial"/>
              </a:rPr>
              <a:t>che segue riportiamo </a:t>
            </a: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limiti/obblighi  </a:t>
            </a:r>
            <a:r>
              <a:rPr sz="1050" dirty="0">
                <a:latin typeface="Arial"/>
                <a:cs typeface="Arial"/>
              </a:rPr>
              <a:t>superati:</a:t>
            </a:r>
          </a:p>
          <a:p>
            <a:pPr>
              <a:lnSpc>
                <a:spcPct val="100000"/>
              </a:lnSpc>
            </a:pPr>
            <a:endParaRPr sz="1000" dirty="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</a:pPr>
            <a:r>
              <a:rPr sz="1000" b="1" spc="-5" dirty="0">
                <a:latin typeface="Arial"/>
                <a:cs typeface="Arial"/>
              </a:rPr>
              <a:t>I limiti di spesa definitivamente</a:t>
            </a:r>
            <a:r>
              <a:rPr sz="1000" b="1" spc="20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superati</a:t>
            </a:r>
            <a:endParaRPr sz="1000" dirty="0">
              <a:latin typeface="Arial"/>
              <a:cs typeface="Arial"/>
            </a:endParaRPr>
          </a:p>
        </p:txBody>
      </p:sp>
      <p:graphicFrame>
        <p:nvGraphicFramePr>
          <p:cNvPr id="14" name="object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254885"/>
              </p:ext>
            </p:extLst>
          </p:nvPr>
        </p:nvGraphicFramePr>
        <p:xfrm>
          <a:off x="577850" y="4435475"/>
          <a:ext cx="6110605" cy="39185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17345"/>
                <a:gridCol w="3060700"/>
                <a:gridCol w="143256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Norma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4471C4"/>
                      </a:solidFill>
                      <a:prstDash val="solid"/>
                    </a:lnL>
                    <a:lnT w="6350">
                      <a:solidFill>
                        <a:srgbClr val="4471C4"/>
                      </a:solidFill>
                      <a:prstDash val="solid"/>
                    </a:lnT>
                    <a:lnB w="6350">
                      <a:solidFill>
                        <a:srgbClr val="4471C4"/>
                      </a:solidFill>
                      <a:prstDash val="solid"/>
                    </a:lnB>
                    <a:solidFill>
                      <a:srgbClr val="2E5395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Spesa contingentata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T w="6350">
                      <a:solidFill>
                        <a:srgbClr val="4471C4"/>
                      </a:solidFill>
                      <a:prstDash val="solid"/>
                    </a:lnT>
                    <a:lnB w="6350">
                      <a:solidFill>
                        <a:srgbClr val="4471C4"/>
                      </a:solidFill>
                      <a:prstDash val="solid"/>
                    </a:lnB>
                    <a:solidFill>
                      <a:srgbClr val="2E5395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Limite (ora superato)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R w="6350">
                      <a:solidFill>
                        <a:srgbClr val="4471C4"/>
                      </a:solidFill>
                      <a:prstDash val="solid"/>
                    </a:lnR>
                    <a:lnT w="6350">
                      <a:solidFill>
                        <a:srgbClr val="4471C4"/>
                      </a:solidFill>
                      <a:prstDash val="solid"/>
                    </a:lnT>
                    <a:lnB w="6350">
                      <a:solidFill>
                        <a:srgbClr val="4471C4"/>
                      </a:solidFill>
                      <a:prstDash val="solid"/>
                    </a:lnB>
                    <a:solidFill>
                      <a:srgbClr val="2E5395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86055" marR="178435" indent="97155">
                        <a:lnSpc>
                          <a:spcPts val="1030"/>
                        </a:lnSpc>
                        <a:spcBef>
                          <a:spcPts val="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Art. 27, co. 1,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del d.l.  n.112/2008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(l.</a:t>
                      </a:r>
                      <a:r>
                        <a:rPr sz="9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133/2008)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4471C4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77470" marR="72390" algn="ctr">
                        <a:lnSpc>
                          <a:spcPts val="1030"/>
                        </a:lnSpc>
                        <a:spcBef>
                          <a:spcPts val="5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stampa delle relazioni e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di ogni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altra pubblicazione  prevista da leggi e regolamenti e distribuita gratuitamente  od inviata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ad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altre amministrazioni (cosiddetto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"taglia- 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carta")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4471C4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296545">
                        <a:lnSpc>
                          <a:spcPts val="1055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50% della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spesa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34315">
                        <a:lnSpc>
                          <a:spcPts val="1055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sostenuta nel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2007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4471C4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268223">
                <a:tc>
                  <a:txBody>
                    <a:bodyPr/>
                    <a:lstStyle/>
                    <a:p>
                      <a:pPr marL="487680" marR="179705" indent="-303530">
                        <a:lnSpc>
                          <a:spcPts val="1030"/>
                        </a:lnSpc>
                        <a:spcBef>
                          <a:spcPts val="4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Art. 6, co.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7, d.l.</a:t>
                      </a:r>
                      <a:r>
                        <a:rPr sz="9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78/2010 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(l.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122/2010)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studi ed incarichi di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consulenza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096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19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20% della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spesa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3175" algn="ctr">
                        <a:lnSpc>
                          <a:spcPts val="99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sostenuta nell’anno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2009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269747">
                <a:tc>
                  <a:txBody>
                    <a:bodyPr/>
                    <a:lstStyle/>
                    <a:p>
                      <a:pPr marL="487680" marR="194945" indent="-287020">
                        <a:lnSpc>
                          <a:spcPts val="1040"/>
                        </a:lnSpc>
                        <a:spcBef>
                          <a:spcPts val="3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Art. 6, co.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8 d.l.</a:t>
                      </a:r>
                      <a:r>
                        <a:rPr sz="900" spc="-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78/2010 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(l.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122/2010)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25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relazioni pubbliche, convegni, pubblicità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35" algn="ctr">
                        <a:lnSpc>
                          <a:spcPts val="100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rappresentanza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296545">
                        <a:lnSpc>
                          <a:spcPts val="1025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20% della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spesa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345440">
                        <a:lnSpc>
                          <a:spcPts val="100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dell’anno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2009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269748">
                <a:tc>
                  <a:txBody>
                    <a:bodyPr/>
                    <a:lstStyle/>
                    <a:p>
                      <a:pPr marL="487680" marR="179705" indent="-303530">
                        <a:lnSpc>
                          <a:spcPts val="1030"/>
                        </a:lnSpc>
                        <a:spcBef>
                          <a:spcPts val="4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Art. 6, co.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9, d.l.</a:t>
                      </a:r>
                      <a:r>
                        <a:rPr sz="9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78/2010 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(l.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122/2010)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Sponsorizzazioni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096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divieto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096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268224">
                <a:tc>
                  <a:txBody>
                    <a:bodyPr/>
                    <a:lstStyle/>
                    <a:p>
                      <a:pPr marL="487680" marR="147955" indent="-335280">
                        <a:lnSpc>
                          <a:spcPts val="1030"/>
                        </a:lnSpc>
                        <a:spcBef>
                          <a:spcPts val="4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Art. 6, co.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12, d.l.</a:t>
                      </a:r>
                      <a:r>
                        <a:rPr sz="900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78/2010 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(l.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122/2010)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Missioni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096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296545">
                        <a:lnSpc>
                          <a:spcPts val="1019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50% della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spesa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345440">
                        <a:lnSpc>
                          <a:spcPts val="99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dell’anno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2009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269747">
                <a:tc>
                  <a:txBody>
                    <a:bodyPr/>
                    <a:lstStyle/>
                    <a:p>
                      <a:pPr marL="487680" marR="147955" indent="-335280">
                        <a:lnSpc>
                          <a:spcPts val="1040"/>
                        </a:lnSpc>
                        <a:spcBef>
                          <a:spcPts val="3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Art. 6, co.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13, d.l.</a:t>
                      </a:r>
                      <a:r>
                        <a:rPr sz="900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78/2010 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(l.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122/2010)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Formazione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096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6545">
                        <a:lnSpc>
                          <a:spcPts val="1025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50% della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spesa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345440">
                        <a:lnSpc>
                          <a:spcPts val="100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dell’anno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2009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268605">
                <a:tc>
                  <a:txBody>
                    <a:bodyPr/>
                    <a:lstStyle/>
                    <a:p>
                      <a:pPr marL="487680" marR="87630" indent="-395605">
                        <a:lnSpc>
                          <a:spcPts val="1030"/>
                        </a:lnSpc>
                        <a:spcBef>
                          <a:spcPts val="4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Art. 5, co.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2, del d.l.</a:t>
                      </a:r>
                      <a:r>
                        <a:rPr sz="900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95/2012 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(l.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135/3012)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476884" marR="289560" indent="-178435">
                        <a:lnSpc>
                          <a:spcPts val="1030"/>
                        </a:lnSpc>
                        <a:spcBef>
                          <a:spcPts val="4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ac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uisto, manutenzione, noleggio ed esercizio di  autovetture, nonch acquisto di buoni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taxi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19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30% della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spesa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540" algn="ctr">
                        <a:lnSpc>
                          <a:spcPts val="994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sostenuta nell’anno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2011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446405" marR="212090" indent="-230504">
                        <a:lnSpc>
                          <a:spcPts val="1030"/>
                        </a:lnSpc>
                        <a:spcBef>
                          <a:spcPts val="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articolo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5,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commi 4 e 5,  legge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67/1987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3189" marR="116839" indent="635" algn="ctr">
                        <a:lnSpc>
                          <a:spcPts val="1030"/>
                        </a:lnSpc>
                        <a:spcBef>
                          <a:spcPts val="5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obbligo per i comuni con più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40.000 abitanti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di 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comunicazione al Garante delle telecomunicazioni delle  spese pubblicitarie effettuate nel corso di ogni esercizio  finanziario, con deposito di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un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riepilogo</a:t>
                      </a:r>
                      <a:r>
                        <a:rPr sz="9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analitico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53187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570230" marR="69215" indent="-497205">
                        <a:lnSpc>
                          <a:spcPts val="103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articolo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2,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comma 594, legge  244/2007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444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78740" marR="73025" algn="ctr">
                        <a:lnSpc>
                          <a:spcPct val="95900"/>
                        </a:lnSpc>
                        <a:spcBef>
                          <a:spcPts val="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obbligo di adozione dei piani triennali di razionalizzazione  dell’utilizzo delle dotazioni strumentali, anche  informatiche, delle autovetture di servizio, dei beni  immobili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ad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uso abitativo o di</a:t>
                      </a:r>
                      <a:r>
                        <a:rPr sz="9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servizio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268224">
                <a:tc>
                  <a:txBody>
                    <a:bodyPr/>
                    <a:lstStyle/>
                    <a:p>
                      <a:pPr marL="265430" marR="191135" indent="-67310">
                        <a:lnSpc>
                          <a:spcPts val="1030"/>
                        </a:lnSpc>
                        <a:spcBef>
                          <a:spcPts val="4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Art. 12, co. 1-ter,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del</a:t>
                      </a:r>
                      <a:r>
                        <a:rPr sz="900" spc="-10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d.l.  98/2011 (l.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111/2011)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19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vincoli procedurali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per l’ac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uisto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immobili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parte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degli</a:t>
                      </a:r>
                      <a:endParaRPr sz="900" dirty="0">
                        <a:latin typeface="Arial"/>
                        <a:cs typeface="Arial"/>
                      </a:endParaRPr>
                    </a:p>
                    <a:p>
                      <a:pPr marL="1905" algn="ctr">
                        <a:lnSpc>
                          <a:spcPts val="99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enti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territoriali</a:t>
                      </a:r>
                      <a:endParaRPr sz="9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269696">
                <a:tc>
                  <a:txBody>
                    <a:bodyPr/>
                    <a:lstStyle/>
                    <a:p>
                      <a:pPr algn="ctr">
                        <a:lnSpc>
                          <a:spcPts val="1030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Art.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24 d.l.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n.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66/2014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(l.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99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89/2014)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810260" marR="328295" indent="-475615">
                        <a:lnSpc>
                          <a:spcPts val="1030"/>
                        </a:lnSpc>
                        <a:spcBef>
                          <a:spcPts val="5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vincoli procedurali concernenti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la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locazione 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la 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manutenzione degli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immobili</a:t>
                      </a:r>
                      <a:endParaRPr sz="900" dirty="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</a:tbl>
          </a:graphicData>
        </a:graphic>
      </p:graphicFrame>
      <p:sp>
        <p:nvSpPr>
          <p:cNvPr id="18" name="object 1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13</a:t>
            </a:fld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706627" y="482600"/>
            <a:ext cx="6142355" cy="217143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800" dirty="0">
              <a:latin typeface="Arial"/>
              <a:cs typeface="Arial"/>
            </a:endParaRPr>
          </a:p>
          <a:p>
            <a:pPr marL="12700" marR="5080" algn="just">
              <a:lnSpc>
                <a:spcPts val="1210"/>
              </a:lnSpc>
            </a:pPr>
            <a:r>
              <a:rPr sz="1050" spc="-5" dirty="0">
                <a:latin typeface="Arial"/>
                <a:cs typeface="Arial"/>
              </a:rPr>
              <a:t>Ricordiamo </a:t>
            </a:r>
            <a:r>
              <a:rPr sz="1050" dirty="0">
                <a:latin typeface="Arial"/>
                <a:cs typeface="Arial"/>
              </a:rPr>
              <a:t>che </a:t>
            </a:r>
            <a:r>
              <a:rPr sz="1050" spc="-5" dirty="0">
                <a:latin typeface="Arial"/>
                <a:cs typeface="Arial"/>
              </a:rPr>
              <a:t>inizialmente il comma </a:t>
            </a:r>
            <a:r>
              <a:rPr sz="1050" dirty="0">
                <a:latin typeface="Arial"/>
                <a:cs typeface="Arial"/>
              </a:rPr>
              <a:t>2 </a:t>
            </a:r>
            <a:r>
              <a:rPr sz="1050" spc="-10" dirty="0">
                <a:latin typeface="Arial"/>
                <a:cs typeface="Arial"/>
              </a:rPr>
              <a:t>dell’art. </a:t>
            </a:r>
            <a:r>
              <a:rPr sz="1050" dirty="0">
                <a:latin typeface="Arial"/>
                <a:cs typeface="Arial"/>
              </a:rPr>
              <a:t>57 </a:t>
            </a:r>
            <a:r>
              <a:rPr sz="1050" spc="-5" dirty="0">
                <a:latin typeface="Arial"/>
                <a:cs typeface="Arial"/>
              </a:rPr>
              <a:t>del decreto-legge </a:t>
            </a:r>
            <a:r>
              <a:rPr sz="1050" dirty="0">
                <a:latin typeface="Arial"/>
                <a:cs typeface="Arial"/>
              </a:rPr>
              <a:t>prevedeva </a:t>
            </a:r>
            <a:r>
              <a:rPr sz="1050" spc="-5" dirty="0">
                <a:latin typeface="Arial"/>
                <a:cs typeface="Arial"/>
              </a:rPr>
              <a:t>unicamente il  </a:t>
            </a:r>
            <a:r>
              <a:rPr sz="1050" dirty="0">
                <a:latin typeface="Arial"/>
                <a:cs typeface="Arial"/>
              </a:rPr>
              <a:t>superamento </a:t>
            </a:r>
            <a:r>
              <a:rPr sz="1050" spc="-5" dirty="0">
                <a:latin typeface="Arial"/>
                <a:cs typeface="Arial"/>
              </a:rPr>
              <a:t>dei limiti </a:t>
            </a:r>
            <a:r>
              <a:rPr sz="1050" dirty="0">
                <a:latin typeface="Arial"/>
                <a:cs typeface="Arial"/>
              </a:rPr>
              <a:t>di spesa </a:t>
            </a:r>
            <a:r>
              <a:rPr sz="1050" spc="-5" dirty="0">
                <a:latin typeface="Arial"/>
                <a:cs typeface="Arial"/>
              </a:rPr>
              <a:t>per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formazione </a:t>
            </a:r>
            <a:r>
              <a:rPr sz="1050" dirty="0">
                <a:latin typeface="Arial"/>
                <a:cs typeface="Arial"/>
              </a:rPr>
              <a:t>a partire </a:t>
            </a:r>
            <a:r>
              <a:rPr sz="1050" spc="-5" dirty="0">
                <a:latin typeface="Arial"/>
                <a:cs typeface="Arial"/>
              </a:rPr>
              <a:t>dal</a:t>
            </a:r>
            <a:r>
              <a:rPr sz="1050" spc="-3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2020.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950" dirty="0">
              <a:latin typeface="Arial"/>
              <a:cs typeface="Arial"/>
            </a:endParaRPr>
          </a:p>
          <a:p>
            <a:pPr marL="12700" algn="just">
              <a:lnSpc>
                <a:spcPts val="1235"/>
              </a:lnSpc>
            </a:pPr>
            <a:r>
              <a:rPr sz="1050" spc="-5" dirty="0">
                <a:latin typeface="Arial"/>
                <a:cs typeface="Arial"/>
              </a:rPr>
              <a:t>Il </a:t>
            </a:r>
            <a:r>
              <a:rPr sz="1050" dirty="0">
                <a:latin typeface="Arial"/>
                <a:cs typeface="Arial"/>
              </a:rPr>
              <a:t>comma </a:t>
            </a:r>
            <a:r>
              <a:rPr sz="1050" spc="-5" dirty="0">
                <a:latin typeface="Arial"/>
                <a:cs typeface="Arial"/>
              </a:rPr>
              <a:t>2-bis </a:t>
            </a:r>
            <a:r>
              <a:rPr sz="1050" spc="-10" dirty="0">
                <a:latin typeface="Arial"/>
                <a:cs typeface="Arial"/>
              </a:rPr>
              <a:t>si </a:t>
            </a:r>
            <a:r>
              <a:rPr sz="1050" spc="5" dirty="0">
                <a:latin typeface="Arial"/>
                <a:cs typeface="Arial"/>
              </a:rPr>
              <a:t>fa </a:t>
            </a:r>
            <a:r>
              <a:rPr sz="1050" spc="-5" dirty="0">
                <a:latin typeface="Arial"/>
                <a:cs typeface="Arial"/>
              </a:rPr>
              <a:t>carico </a:t>
            </a:r>
            <a:r>
              <a:rPr sz="1050" dirty="0">
                <a:latin typeface="Arial"/>
                <a:cs typeface="Arial"/>
              </a:rPr>
              <a:t>anche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dirty="0">
                <a:latin typeface="Arial"/>
                <a:cs typeface="Arial"/>
              </a:rPr>
              <a:t>abrogare </a:t>
            </a:r>
            <a:r>
              <a:rPr sz="1050" spc="-5" dirty="0">
                <a:latin typeface="Arial"/>
                <a:cs typeface="Arial"/>
              </a:rPr>
              <a:t>due disposizioni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precisamente:</a:t>
            </a:r>
            <a:endParaRPr sz="1050" dirty="0">
              <a:latin typeface="Arial"/>
              <a:cs typeface="Arial"/>
            </a:endParaRPr>
          </a:p>
          <a:p>
            <a:pPr marL="469900" indent="-229235" algn="just">
              <a:lnSpc>
                <a:spcPts val="1235"/>
              </a:lnSpc>
              <a:buFont typeface="Wingdings"/>
              <a:buChar char="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comma </a:t>
            </a:r>
            <a:r>
              <a:rPr sz="1050" dirty="0">
                <a:latin typeface="Arial"/>
                <a:cs typeface="Arial"/>
              </a:rPr>
              <a:t>2 </a:t>
            </a:r>
            <a:r>
              <a:rPr sz="1050" spc="-5" dirty="0">
                <a:latin typeface="Arial"/>
                <a:cs typeface="Arial"/>
              </a:rPr>
              <a:t>dell’articolo </a:t>
            </a:r>
            <a:r>
              <a:rPr sz="1050" dirty="0">
                <a:latin typeface="Arial"/>
                <a:cs typeface="Arial"/>
              </a:rPr>
              <a:t>21-bis </a:t>
            </a:r>
            <a:r>
              <a:rPr sz="1050" spc="-5" dirty="0">
                <a:latin typeface="Arial"/>
                <a:cs typeface="Arial"/>
              </a:rPr>
              <a:t>del </a:t>
            </a:r>
            <a:r>
              <a:rPr sz="1050" dirty="0">
                <a:latin typeface="Arial"/>
                <a:cs typeface="Arial"/>
              </a:rPr>
              <a:t>d.l. 50/2017 </a:t>
            </a:r>
            <a:r>
              <a:rPr sz="1050" spc="-5" dirty="0">
                <a:latin typeface="Arial"/>
                <a:cs typeface="Arial"/>
              </a:rPr>
              <a:t>(legge </a:t>
            </a:r>
            <a:r>
              <a:rPr sz="1050" dirty="0">
                <a:latin typeface="Arial"/>
                <a:cs typeface="Arial"/>
              </a:rPr>
              <a:t>n.</a:t>
            </a:r>
            <a:r>
              <a:rPr sz="1050" spc="-3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96/2017);</a:t>
            </a:r>
          </a:p>
          <a:p>
            <a:pPr marL="469900" indent="-229235" algn="just">
              <a:lnSpc>
                <a:spcPts val="1235"/>
              </a:lnSpc>
              <a:spcBef>
                <a:spcPts val="40"/>
              </a:spcBef>
              <a:buSzPct val="114285"/>
              <a:buFont typeface="Wingdings"/>
              <a:buChar char="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comma 905 dell’articolo </a:t>
            </a:r>
            <a:r>
              <a:rPr sz="1050" dirty="0">
                <a:latin typeface="Arial"/>
                <a:cs typeface="Arial"/>
              </a:rPr>
              <a:t>1 </a:t>
            </a:r>
            <a:r>
              <a:rPr sz="1050" spc="-5" dirty="0">
                <a:latin typeface="Arial"/>
                <a:cs typeface="Arial"/>
              </a:rPr>
              <a:t>della legge </a:t>
            </a:r>
            <a:r>
              <a:rPr sz="1050" dirty="0">
                <a:latin typeface="Arial"/>
                <a:cs typeface="Arial"/>
              </a:rPr>
              <a:t>30 </a:t>
            </a:r>
            <a:r>
              <a:rPr sz="1050" spc="-5" dirty="0">
                <a:latin typeface="Arial"/>
                <a:cs typeface="Arial"/>
              </a:rPr>
              <a:t>dicembre </a:t>
            </a:r>
            <a:r>
              <a:rPr sz="1050" dirty="0">
                <a:latin typeface="Arial"/>
                <a:cs typeface="Arial"/>
              </a:rPr>
              <a:t>2018, n.</a:t>
            </a:r>
            <a:r>
              <a:rPr sz="1050" spc="-3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145;</a:t>
            </a:r>
            <a:endParaRPr sz="1050" dirty="0">
              <a:latin typeface="Arial"/>
              <a:cs typeface="Arial"/>
            </a:endParaRPr>
          </a:p>
          <a:p>
            <a:pPr marL="12700" marR="5715" algn="just">
              <a:lnSpc>
                <a:spcPct val="95900"/>
              </a:lnSpc>
              <a:spcBef>
                <a:spcPts val="25"/>
              </a:spcBef>
            </a:pPr>
            <a:r>
              <a:rPr sz="1050" dirty="0">
                <a:latin typeface="Arial"/>
                <a:cs typeface="Arial"/>
              </a:rPr>
              <a:t>con </a:t>
            </a:r>
            <a:r>
              <a:rPr sz="1050" spc="-5" dirty="0">
                <a:latin typeface="Arial"/>
                <a:cs typeface="Arial"/>
              </a:rPr>
              <a:t>cui </a:t>
            </a:r>
            <a:r>
              <a:rPr sz="1050" dirty="0">
                <a:latin typeface="Arial"/>
                <a:cs typeface="Arial"/>
              </a:rPr>
              <a:t>era </a:t>
            </a:r>
            <a:r>
              <a:rPr sz="1050" spc="-5" dirty="0">
                <a:latin typeface="Arial"/>
                <a:cs typeface="Arial"/>
              </a:rPr>
              <a:t>stato disposto il superamento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determinati limiti/obblighi nel </a:t>
            </a:r>
            <a:r>
              <a:rPr sz="1050" dirty="0">
                <a:latin typeface="Arial"/>
                <a:cs typeface="Arial"/>
              </a:rPr>
              <a:t>caso in </a:t>
            </a:r>
            <a:r>
              <a:rPr sz="1050" spc="-5" dirty="0">
                <a:latin typeface="Arial"/>
                <a:cs typeface="Arial"/>
              </a:rPr>
              <a:t>cui l’ente avesse  </a:t>
            </a:r>
            <a:r>
              <a:rPr sz="1050" dirty="0">
                <a:latin typeface="Arial"/>
                <a:cs typeface="Arial"/>
              </a:rPr>
              <a:t>approvato </a:t>
            </a:r>
            <a:r>
              <a:rPr sz="1050" spc="-5" dirty="0">
                <a:latin typeface="Arial"/>
                <a:cs typeface="Arial"/>
              </a:rPr>
              <a:t>il bilancio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previsione entro il 31/12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il rendiconto entro il 30/04. Ora </a:t>
            </a:r>
            <a:r>
              <a:rPr sz="1050" dirty="0">
                <a:latin typeface="Arial"/>
                <a:cs typeface="Arial"/>
              </a:rPr>
              <a:t>tali norme devono  </a:t>
            </a:r>
            <a:r>
              <a:rPr sz="1050" spc="-5" dirty="0">
                <a:latin typeface="Arial"/>
                <a:cs typeface="Arial"/>
              </a:rPr>
              <a:t>intendersi superate </a:t>
            </a:r>
            <a:r>
              <a:rPr sz="1050" dirty="0">
                <a:latin typeface="Arial"/>
                <a:cs typeface="Arial"/>
              </a:rPr>
              <a:t>(e quindi </a:t>
            </a:r>
            <a:r>
              <a:rPr sz="1050" spc="-5" dirty="0">
                <a:latin typeface="Arial"/>
                <a:cs typeface="Arial"/>
              </a:rPr>
              <a:t>correttamente abrogate)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quanto </a:t>
            </a: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limiti risultato disapplicati </a:t>
            </a:r>
            <a:r>
              <a:rPr sz="1050" dirty="0">
                <a:latin typeface="Arial"/>
                <a:cs typeface="Arial"/>
              </a:rPr>
              <a:t>per </a:t>
            </a:r>
            <a:r>
              <a:rPr sz="1050" spc="-5" dirty="0">
                <a:latin typeface="Arial"/>
                <a:cs typeface="Arial"/>
              </a:rPr>
              <a:t>tutti </a:t>
            </a:r>
            <a:r>
              <a:rPr sz="1050" spc="-10" dirty="0">
                <a:latin typeface="Arial"/>
                <a:cs typeface="Arial"/>
              </a:rPr>
              <a:t>gli  </a:t>
            </a:r>
            <a:r>
              <a:rPr sz="1050" dirty="0">
                <a:latin typeface="Arial"/>
                <a:cs typeface="Arial"/>
              </a:rPr>
              <a:t>enti a prescindere </a:t>
            </a:r>
            <a:r>
              <a:rPr sz="1050" spc="-5" dirty="0">
                <a:latin typeface="Arial"/>
                <a:cs typeface="Arial"/>
              </a:rPr>
              <a:t>dalla data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approvazione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</a:t>
            </a:r>
            <a:r>
              <a:rPr sz="1050" dirty="0">
                <a:latin typeface="Arial"/>
                <a:cs typeface="Arial"/>
              </a:rPr>
              <a:t>e</a:t>
            </a:r>
            <a:r>
              <a:rPr sz="1050" spc="1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rendiconto.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00" dirty="0">
              <a:latin typeface="Arial"/>
              <a:cs typeface="Arial"/>
            </a:endParaRPr>
          </a:p>
          <a:p>
            <a:pPr marL="12700" algn="just">
              <a:lnSpc>
                <a:spcPts val="1235"/>
              </a:lnSpc>
              <a:spcBef>
                <a:spcPts val="5"/>
              </a:spcBef>
            </a:pPr>
            <a:r>
              <a:rPr sz="1050" dirty="0">
                <a:latin typeface="Arial"/>
                <a:cs typeface="Arial"/>
              </a:rPr>
              <a:t>Alla</a:t>
            </a:r>
            <a:r>
              <a:rPr sz="1050" spc="2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luce</a:t>
            </a:r>
            <a:r>
              <a:rPr sz="1050" spc="2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della</a:t>
            </a:r>
            <a:r>
              <a:rPr sz="1050" spc="2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“liberalizzazione”</a:t>
            </a:r>
            <a:r>
              <a:rPr sz="1050" spc="3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dai</a:t>
            </a:r>
            <a:r>
              <a:rPr sz="1050" spc="3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suddetti</a:t>
            </a:r>
            <a:r>
              <a:rPr sz="1050" spc="4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vincoli</a:t>
            </a:r>
            <a:r>
              <a:rPr sz="1050" spc="1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di</a:t>
            </a:r>
            <a:r>
              <a:rPr sz="1050" spc="4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spesa,</a:t>
            </a:r>
            <a:r>
              <a:rPr sz="1050" spc="3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riteniamo</a:t>
            </a:r>
            <a:r>
              <a:rPr sz="1050" spc="2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utile</a:t>
            </a:r>
            <a:r>
              <a:rPr sz="1050" spc="3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riepilogare</a:t>
            </a:r>
            <a:r>
              <a:rPr sz="1050" spc="2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di</a:t>
            </a:r>
            <a:r>
              <a:rPr sz="1050" spc="3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seguito</a:t>
            </a:r>
            <a:r>
              <a:rPr sz="1050" spc="2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i</a:t>
            </a:r>
            <a:r>
              <a:rPr sz="1050" spc="2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limiti</a:t>
            </a:r>
            <a:endParaRPr sz="1050" dirty="0">
              <a:latin typeface="Arial"/>
              <a:cs typeface="Arial"/>
            </a:endParaRPr>
          </a:p>
          <a:p>
            <a:pPr marL="12700" algn="just">
              <a:lnSpc>
                <a:spcPts val="1235"/>
              </a:lnSpc>
            </a:pPr>
            <a:r>
              <a:rPr sz="1050" dirty="0">
                <a:latin typeface="Arial"/>
                <a:cs typeface="Arial"/>
              </a:rPr>
              <a:t>rimasti in</a:t>
            </a:r>
            <a:r>
              <a:rPr sz="1050" spc="-2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vigore:</a:t>
            </a:r>
          </a:p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647700" y="3058921"/>
          <a:ext cx="6110605" cy="248754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47470"/>
                <a:gridCol w="1530350"/>
                <a:gridCol w="3232785"/>
              </a:tblGrid>
              <a:tr h="213360">
                <a:tc gridSpan="3">
                  <a:txBody>
                    <a:bodyPr/>
                    <a:lstStyle/>
                    <a:p>
                      <a:pPr marL="492125">
                        <a:lnSpc>
                          <a:spcPct val="100000"/>
                        </a:lnSpc>
                        <a:spcBef>
                          <a:spcPts val="240"/>
                        </a:spcBef>
                        <a:tabLst>
                          <a:tab pos="1554480" algn="l"/>
                          <a:tab pos="4324350" algn="l"/>
                        </a:tabLst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Norma	Spesa</a:t>
                      </a:r>
                      <a:r>
                        <a:rPr sz="900" b="1" spc="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contingentata	Limite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4471C4"/>
                      </a:solidFill>
                      <a:prstDash val="solid"/>
                    </a:lnL>
                    <a:lnR w="6350">
                      <a:solidFill>
                        <a:srgbClr val="4471C4"/>
                      </a:solidFill>
                      <a:prstDash val="solid"/>
                    </a:lnR>
                    <a:lnT w="6350">
                      <a:solidFill>
                        <a:srgbClr val="4471C4"/>
                      </a:solidFill>
                      <a:prstDash val="solid"/>
                    </a:lnT>
                    <a:lnB w="6350">
                      <a:solidFill>
                        <a:srgbClr val="4471C4"/>
                      </a:solidFill>
                      <a:prstDash val="solid"/>
                    </a:lnB>
                    <a:solidFill>
                      <a:srgbClr val="2E539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70129">
                <a:tc>
                  <a:txBody>
                    <a:bodyPr/>
                    <a:lstStyle/>
                    <a:p>
                      <a:pPr marL="196850" marR="187960" indent="104775">
                        <a:lnSpc>
                          <a:spcPts val="105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Art. 1, co. </a:t>
                      </a:r>
                      <a:r>
                        <a:rPr sz="900" spc="-5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146, 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Legge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n.</a:t>
                      </a:r>
                      <a:r>
                        <a:rPr sz="900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228/2012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4471C4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486409" marR="178435" indent="-299085">
                        <a:lnSpc>
                          <a:spcPts val="1050"/>
                        </a:lnSpc>
                        <a:spcBef>
                          <a:spcPts val="2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Incarichi di consulenza  informatica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4471C4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Vietati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286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4471C4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269747">
                <a:tc>
                  <a:txBody>
                    <a:bodyPr/>
                    <a:lstStyle/>
                    <a:p>
                      <a:pPr algn="ctr">
                        <a:lnSpc>
                          <a:spcPts val="1019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Art. 1, co.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512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ss.gg.,</a:t>
                      </a:r>
                      <a:r>
                        <a:rPr sz="900" spc="-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L.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1005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208/2015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Spese per</a:t>
                      </a:r>
                      <a:r>
                        <a:rPr sz="9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l’informatica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096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50% della media sostenuta nel triennio</a:t>
                      </a:r>
                      <a:r>
                        <a:rPr sz="9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2013-2015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096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53187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173990">
                        <a:lnSpc>
                          <a:spcPct val="100000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Art. 14, d.l.</a:t>
                      </a:r>
                      <a:r>
                        <a:rPr sz="9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66/2014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219075" marR="210820" algn="ctr">
                        <a:lnSpc>
                          <a:spcPts val="1030"/>
                        </a:lnSpc>
                        <a:spcBef>
                          <a:spcPts val="55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Spese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per incarichi</a:t>
                      </a:r>
                      <a:r>
                        <a:rPr sz="900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di  studio, ricerca e  consulenza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7048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306070" indent="-175895">
                        <a:lnSpc>
                          <a:spcPts val="1019"/>
                        </a:lnSpc>
                        <a:buFont typeface="Wingdings"/>
                        <a:buChar char=""/>
                        <a:tabLst>
                          <a:tab pos="306705" algn="l"/>
                        </a:tabLst>
                      </a:pPr>
                      <a:r>
                        <a:rPr sz="900" spc="-5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4,2% spesa di personale risultante dal conto</a:t>
                      </a:r>
                      <a:r>
                        <a:rPr sz="900" spc="-50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annuale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126364">
                        <a:lnSpc>
                          <a:spcPts val="1030"/>
                        </a:lnSpc>
                      </a:pPr>
                      <a:r>
                        <a:rPr sz="900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2012 </a:t>
                      </a:r>
                      <a:r>
                        <a:rPr sz="900" spc="-5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(se </a:t>
                      </a:r>
                      <a:r>
                        <a:rPr sz="900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spesa </a:t>
                      </a:r>
                      <a:r>
                        <a:rPr sz="900" spc="-5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personale inferiore </a:t>
                      </a:r>
                      <a:r>
                        <a:rPr sz="900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a </a:t>
                      </a:r>
                      <a:r>
                        <a:rPr sz="900" spc="-5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5ml </a:t>
                      </a:r>
                      <a:r>
                        <a:rPr sz="900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di</a:t>
                      </a:r>
                      <a:r>
                        <a:rPr sz="900" spc="-30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€)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306070" indent="-175895">
                        <a:lnSpc>
                          <a:spcPts val="1030"/>
                        </a:lnSpc>
                        <a:buFont typeface="Wingdings"/>
                        <a:buChar char=""/>
                        <a:tabLst>
                          <a:tab pos="306705" algn="l"/>
                        </a:tabLst>
                      </a:pPr>
                      <a:r>
                        <a:rPr sz="900" spc="-5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1,4% spesa di personale risultante dal conto</a:t>
                      </a:r>
                      <a:r>
                        <a:rPr sz="900" spc="-60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annuale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126364">
                        <a:lnSpc>
                          <a:spcPts val="1005"/>
                        </a:lnSpc>
                      </a:pPr>
                      <a:r>
                        <a:rPr sz="900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2012 </a:t>
                      </a:r>
                      <a:r>
                        <a:rPr sz="900" spc="-5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(se </a:t>
                      </a:r>
                      <a:r>
                        <a:rPr sz="900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spesa </a:t>
                      </a:r>
                      <a:r>
                        <a:rPr sz="900" spc="-5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personale pari </a:t>
                      </a:r>
                      <a:r>
                        <a:rPr sz="900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o </a:t>
                      </a:r>
                      <a:r>
                        <a:rPr sz="900" spc="-5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superiore </a:t>
                      </a:r>
                      <a:r>
                        <a:rPr sz="900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a </a:t>
                      </a:r>
                      <a:r>
                        <a:rPr sz="900" spc="-5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5ml </a:t>
                      </a:r>
                      <a:r>
                        <a:rPr sz="900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di</a:t>
                      </a:r>
                      <a:r>
                        <a:rPr sz="900" spc="-35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€)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53187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055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Art. 9, co.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28,</a:t>
                      </a:r>
                      <a:r>
                        <a:rPr sz="9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d.l.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1055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78/2010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Spesa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per lavoro</a:t>
                      </a:r>
                      <a:r>
                        <a:rPr sz="9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flessibile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19"/>
                        </a:lnSpc>
                      </a:pPr>
                      <a:r>
                        <a:rPr sz="900" spc="-5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50% spesa anno</a:t>
                      </a:r>
                      <a:r>
                        <a:rPr sz="900" spc="-15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2009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197485" marR="193040" algn="ctr">
                        <a:lnSpc>
                          <a:spcPts val="1030"/>
                        </a:lnSpc>
                        <a:spcBef>
                          <a:spcPts val="50"/>
                        </a:spcBef>
                      </a:pPr>
                      <a:r>
                        <a:rPr sz="900" spc="-5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(o triennio 2007-2009 </a:t>
                      </a:r>
                      <a:r>
                        <a:rPr sz="900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se </a:t>
                      </a:r>
                      <a:r>
                        <a:rPr sz="900" spc="-5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nel 2009 non è stata sostenuta  alcuna</a:t>
                      </a:r>
                      <a:r>
                        <a:rPr sz="900" spc="-15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spesa)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955"/>
                        </a:lnSpc>
                      </a:pPr>
                      <a:r>
                        <a:rPr sz="900" spc="-5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(100% per enti in regola con art. </a:t>
                      </a:r>
                      <a:r>
                        <a:rPr sz="900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1, co. </a:t>
                      </a:r>
                      <a:r>
                        <a:rPr sz="900" spc="-5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557, </a:t>
                      </a:r>
                      <a:r>
                        <a:rPr sz="900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L. n.</a:t>
                      </a:r>
                      <a:r>
                        <a:rPr sz="900" spc="10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296/2006)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400811">
                <a:tc>
                  <a:txBody>
                    <a:bodyPr/>
                    <a:lstStyle/>
                    <a:p>
                      <a:pPr marL="100330" marR="94615" indent="-635" algn="ctr">
                        <a:lnSpc>
                          <a:spcPts val="1030"/>
                        </a:lnSpc>
                        <a:spcBef>
                          <a:spcPts val="4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Art.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7,co. 5-bis, d.lgs.  165/2001 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art. 22,</a:t>
                      </a:r>
                      <a:r>
                        <a:rPr sz="900" spc="-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co.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955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8,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d.lgs.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75/2017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Incarichi di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co.co.co.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900" spc="-5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Vietati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269748">
                <a:tc>
                  <a:txBody>
                    <a:bodyPr/>
                    <a:lstStyle/>
                    <a:p>
                      <a:pPr marL="263525" marR="81280" indent="-175895">
                        <a:lnSpc>
                          <a:spcPts val="1030"/>
                        </a:lnSpc>
                        <a:spcBef>
                          <a:spcPts val="4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Art. 1, co.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557-quater</a:t>
                      </a:r>
                      <a:r>
                        <a:rPr sz="9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  562,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l.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296/2006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Spesa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personale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096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1605" marR="137795" indent="304800">
                        <a:lnSpc>
                          <a:spcPts val="1030"/>
                        </a:lnSpc>
                        <a:spcBef>
                          <a:spcPts val="40"/>
                        </a:spcBef>
                      </a:pPr>
                      <a:r>
                        <a:rPr sz="900" spc="-5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Media 2011-2013 per comuni </a:t>
                      </a:r>
                      <a:r>
                        <a:rPr sz="900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sopra </a:t>
                      </a:r>
                      <a:r>
                        <a:rPr sz="900" spc="-5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i 1.000 ab  </a:t>
                      </a:r>
                      <a:r>
                        <a:rPr sz="900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Spesa </a:t>
                      </a:r>
                      <a:r>
                        <a:rPr sz="900" spc="-5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2008 per comuni fino a 1.000 ab e unioni di</a:t>
                      </a:r>
                      <a:r>
                        <a:rPr sz="900" spc="5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solidFill>
                            <a:srgbClr val="000009"/>
                          </a:solidFill>
                          <a:latin typeface="Arial"/>
                          <a:cs typeface="Arial"/>
                        </a:rPr>
                        <a:t>comuni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0" name="object 10"/>
          <p:cNvSpPr txBox="1"/>
          <p:nvPr/>
        </p:nvSpPr>
        <p:spPr>
          <a:xfrm>
            <a:off x="701040" y="6011544"/>
            <a:ext cx="6154420" cy="307975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45"/>
              </a:lnSpc>
            </a:pPr>
            <a:r>
              <a:rPr sz="1050" b="1" spc="-5" dirty="0">
                <a:latin typeface="Arial"/>
                <a:cs typeface="Arial"/>
              </a:rPr>
              <a:t>CONTABILITA’</a:t>
            </a:r>
            <a:r>
              <a:rPr sz="1050" b="1" spc="4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ECONOMICO</a:t>
            </a:r>
            <a:r>
              <a:rPr sz="1050" b="1" spc="5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PATRIMONIALE</a:t>
            </a:r>
            <a:r>
              <a:rPr sz="1050" b="1" spc="6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FACOLTATIVA</a:t>
            </a:r>
            <a:r>
              <a:rPr sz="1050" b="1" spc="2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NEGLI</a:t>
            </a:r>
            <a:r>
              <a:rPr sz="1050" b="1" spc="4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ENTI</a:t>
            </a:r>
            <a:r>
              <a:rPr sz="1050" b="1" spc="4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FINO</a:t>
            </a:r>
            <a:r>
              <a:rPr sz="1050" b="1" spc="5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A</a:t>
            </a:r>
            <a:r>
              <a:rPr sz="1050" b="1" spc="1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5.000</a:t>
            </a:r>
            <a:endParaRPr sz="1050">
              <a:latin typeface="Arial"/>
              <a:cs typeface="Arial"/>
            </a:endParaRPr>
          </a:p>
          <a:p>
            <a:pPr marL="17780">
              <a:lnSpc>
                <a:spcPts val="1235"/>
              </a:lnSpc>
            </a:pPr>
            <a:r>
              <a:rPr sz="1050" b="1" spc="-5" dirty="0">
                <a:latin typeface="Arial"/>
                <a:cs typeface="Arial"/>
              </a:rPr>
              <a:t>ABITANTI (art. </a:t>
            </a:r>
            <a:r>
              <a:rPr sz="1050" b="1" dirty="0">
                <a:latin typeface="Arial"/>
                <a:cs typeface="Arial"/>
              </a:rPr>
              <a:t>57, comma 2-ter, </a:t>
            </a:r>
            <a:r>
              <a:rPr sz="1050" b="1" spc="-5" dirty="0">
                <a:latin typeface="Arial"/>
                <a:cs typeface="Arial"/>
              </a:rPr>
              <a:t>d.l.</a:t>
            </a:r>
            <a:r>
              <a:rPr sz="1050" b="1" spc="-5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124/2019)</a:t>
            </a:r>
            <a:endParaRPr sz="10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06627" y="6446900"/>
            <a:ext cx="6142990" cy="930910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 marR="5080" algn="just">
              <a:lnSpc>
                <a:spcPct val="95900"/>
              </a:lnSpc>
              <a:spcBef>
                <a:spcPts val="155"/>
              </a:spcBef>
            </a:pPr>
            <a:r>
              <a:rPr sz="1050" spc="-5" dirty="0">
                <a:latin typeface="Arial"/>
                <a:cs typeface="Arial"/>
              </a:rPr>
              <a:t>Dopo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bilancio consolidato un </a:t>
            </a:r>
            <a:r>
              <a:rPr sz="1050" dirty="0">
                <a:latin typeface="Arial"/>
                <a:cs typeface="Arial"/>
              </a:rPr>
              <a:t>altro </a:t>
            </a:r>
            <a:r>
              <a:rPr sz="1050" spc="-5" dirty="0">
                <a:latin typeface="Arial"/>
                <a:cs typeface="Arial"/>
              </a:rPr>
              <a:t>pilastro della riforma contabile </a:t>
            </a:r>
            <a:r>
              <a:rPr sz="1050" dirty="0">
                <a:latin typeface="Arial"/>
                <a:cs typeface="Arial"/>
              </a:rPr>
              <a:t>– la </a:t>
            </a:r>
            <a:r>
              <a:rPr sz="1050" spc="-5" dirty="0">
                <a:latin typeface="Arial"/>
                <a:cs typeface="Arial"/>
              </a:rPr>
              <a:t>contabilità economico  patrimoniale </a:t>
            </a:r>
            <a:r>
              <a:rPr sz="1050" dirty="0">
                <a:latin typeface="Arial"/>
                <a:cs typeface="Arial"/>
              </a:rPr>
              <a:t>– diventa </a:t>
            </a:r>
            <a:r>
              <a:rPr sz="1050" spc="-5" dirty="0">
                <a:latin typeface="Arial"/>
                <a:cs typeface="Arial"/>
              </a:rPr>
              <a:t>facoltativo </a:t>
            </a:r>
            <a:r>
              <a:rPr sz="1050" dirty="0">
                <a:latin typeface="Arial"/>
                <a:cs typeface="Arial"/>
              </a:rPr>
              <a:t>per i </a:t>
            </a:r>
            <a:r>
              <a:rPr sz="1050" spc="-5" dirty="0">
                <a:latin typeface="Arial"/>
                <a:cs typeface="Arial"/>
              </a:rPr>
              <a:t>comuni fino </a:t>
            </a:r>
            <a:r>
              <a:rPr sz="1050" dirty="0">
                <a:latin typeface="Arial"/>
                <a:cs typeface="Arial"/>
              </a:rPr>
              <a:t>a 5.000 </a:t>
            </a:r>
            <a:r>
              <a:rPr sz="1050" spc="-5" dirty="0">
                <a:latin typeface="Arial"/>
                <a:cs typeface="Arial"/>
              </a:rPr>
              <a:t>abitanti. </a:t>
            </a:r>
            <a:r>
              <a:rPr sz="1050" dirty="0">
                <a:latin typeface="Arial"/>
                <a:cs typeface="Arial"/>
              </a:rPr>
              <a:t>Lo </a:t>
            </a:r>
            <a:r>
              <a:rPr sz="1050" spc="-5" dirty="0">
                <a:latin typeface="Arial"/>
                <a:cs typeface="Arial"/>
              </a:rPr>
              <a:t>prevede il </a:t>
            </a:r>
            <a:r>
              <a:rPr sz="1050" dirty="0">
                <a:latin typeface="Arial"/>
                <a:cs typeface="Arial"/>
              </a:rPr>
              <a:t>comma 2-ter </a:t>
            </a:r>
            <a:r>
              <a:rPr sz="1050" spc="-5" dirty="0">
                <a:latin typeface="Arial"/>
                <a:cs typeface="Arial"/>
              </a:rPr>
              <a:t>dell’art.  </a:t>
            </a:r>
            <a:r>
              <a:rPr sz="1050" dirty="0">
                <a:latin typeface="Arial"/>
                <a:cs typeface="Arial"/>
              </a:rPr>
              <a:t>57 </a:t>
            </a:r>
            <a:r>
              <a:rPr sz="1050" spc="-5" dirty="0">
                <a:latin typeface="Arial"/>
                <a:cs typeface="Arial"/>
              </a:rPr>
              <a:t>del decreto legge 124/2019, </a:t>
            </a:r>
            <a:r>
              <a:rPr sz="1050" dirty="0">
                <a:latin typeface="Arial"/>
                <a:cs typeface="Arial"/>
              </a:rPr>
              <a:t>che ha </a:t>
            </a:r>
            <a:r>
              <a:rPr sz="1050" spc="-5" dirty="0">
                <a:latin typeface="Arial"/>
                <a:cs typeface="Arial"/>
              </a:rPr>
              <a:t>modificato l’art. 232 del Tuel. La norma risultante dopo le  modifiche </a:t>
            </a:r>
            <a:r>
              <a:rPr sz="1050" dirty="0">
                <a:latin typeface="Arial"/>
                <a:cs typeface="Arial"/>
              </a:rPr>
              <a:t>è di </a:t>
            </a:r>
            <a:r>
              <a:rPr sz="1050" spc="-5" dirty="0">
                <a:latin typeface="Arial"/>
                <a:cs typeface="Arial"/>
              </a:rPr>
              <a:t>seguito</a:t>
            </a:r>
            <a:r>
              <a:rPr sz="1050" spc="-2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riportata:</a:t>
            </a: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00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</a:pPr>
            <a:r>
              <a:rPr sz="900" b="1" dirty="0">
                <a:latin typeface="Arial"/>
                <a:cs typeface="Arial"/>
              </a:rPr>
              <a:t>Il </a:t>
            </a:r>
            <a:r>
              <a:rPr sz="900" b="1" spc="-5" dirty="0">
                <a:latin typeface="Arial"/>
                <a:cs typeface="Arial"/>
              </a:rPr>
              <a:t>nuovo art. 232, comma 2, </a:t>
            </a:r>
            <a:r>
              <a:rPr sz="900" b="1" dirty="0">
                <a:latin typeface="Arial"/>
                <a:cs typeface="Arial"/>
              </a:rPr>
              <a:t>del </a:t>
            </a:r>
            <a:r>
              <a:rPr sz="900" b="1" spc="-5" dirty="0">
                <a:latin typeface="Arial"/>
                <a:cs typeface="Arial"/>
              </a:rPr>
              <a:t>Tuel</a:t>
            </a:r>
            <a:endParaRPr sz="9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47700" y="7374001"/>
            <a:ext cx="6261100" cy="1083945"/>
          </a:xfrm>
          <a:prstGeom prst="rect">
            <a:avLst/>
          </a:prstGeom>
          <a:solidFill>
            <a:srgbClr val="D9E1F3"/>
          </a:solidFill>
          <a:ln w="6095">
            <a:solidFill>
              <a:srgbClr val="000000"/>
            </a:solidFill>
          </a:ln>
        </p:spPr>
        <p:txBody>
          <a:bodyPr vert="horz" wrap="square" lIns="0" tIns="11430" rIns="0" bIns="0" rtlCol="0">
            <a:spAutoFit/>
          </a:bodyPr>
          <a:lstStyle/>
          <a:p>
            <a:pPr marL="71120" marR="62230" algn="just">
              <a:lnSpc>
                <a:spcPct val="95900"/>
              </a:lnSpc>
              <a:spcBef>
                <a:spcPts val="90"/>
              </a:spcBef>
            </a:pPr>
            <a:r>
              <a:rPr sz="900" i="1" spc="-5" dirty="0">
                <a:latin typeface="Arial"/>
                <a:cs typeface="Arial"/>
              </a:rPr>
              <a:t>2. Gli enti locali con popolazione inferiore a 5.000 abitanti possono non tenere la contabilità </a:t>
            </a:r>
            <a:r>
              <a:rPr sz="900" i="1" dirty="0">
                <a:latin typeface="Arial"/>
                <a:cs typeface="Arial"/>
              </a:rPr>
              <a:t>economico-patrimoniale </a:t>
            </a:r>
            <a:r>
              <a:rPr sz="900" b="1" i="1" strike="sngStrike" spc="-5" dirty="0">
                <a:latin typeface="Arial"/>
                <a:cs typeface="Arial"/>
              </a:rPr>
              <a:t>fino  all'esercizio 2019</a:t>
            </a:r>
            <a:r>
              <a:rPr sz="900" i="1" strike="noStrike" spc="-5" dirty="0">
                <a:latin typeface="Arial"/>
                <a:cs typeface="Arial"/>
              </a:rPr>
              <a:t>. </a:t>
            </a:r>
            <a:r>
              <a:rPr sz="900" b="1" i="1" strike="noStrike" spc="-5" dirty="0">
                <a:latin typeface="Arial"/>
                <a:cs typeface="Arial"/>
              </a:rPr>
              <a:t>Gli </a:t>
            </a:r>
            <a:r>
              <a:rPr sz="900" b="1" i="1" strike="noStrike" dirty="0">
                <a:latin typeface="Arial"/>
                <a:cs typeface="Arial"/>
              </a:rPr>
              <a:t>enti </a:t>
            </a:r>
            <a:r>
              <a:rPr sz="900" b="1" i="1" strike="noStrike" spc="-5" dirty="0">
                <a:latin typeface="Arial"/>
                <a:cs typeface="Arial"/>
              </a:rPr>
              <a:t>locali </a:t>
            </a:r>
            <a:r>
              <a:rPr sz="900" b="1" i="1" strike="noStrike" dirty="0">
                <a:latin typeface="Arial"/>
                <a:cs typeface="Arial"/>
              </a:rPr>
              <a:t>che </a:t>
            </a:r>
            <a:r>
              <a:rPr sz="900" b="1" i="1" strike="noStrike" spc="-5" dirty="0">
                <a:latin typeface="Arial"/>
                <a:cs typeface="Arial"/>
              </a:rPr>
              <a:t>optano </a:t>
            </a:r>
            <a:r>
              <a:rPr sz="900" b="1" i="1" strike="noStrike" dirty="0">
                <a:latin typeface="Arial"/>
                <a:cs typeface="Arial"/>
              </a:rPr>
              <a:t>per la </a:t>
            </a:r>
            <a:r>
              <a:rPr sz="900" b="1" i="1" strike="noStrike" spc="-5" dirty="0">
                <a:latin typeface="Arial"/>
                <a:cs typeface="Arial"/>
              </a:rPr>
              <a:t>facoltà </a:t>
            </a:r>
            <a:r>
              <a:rPr sz="900" b="1" i="1" strike="noStrike" dirty="0">
                <a:latin typeface="Arial"/>
                <a:cs typeface="Arial"/>
              </a:rPr>
              <a:t>di cui al primo </a:t>
            </a:r>
            <a:r>
              <a:rPr sz="900" b="1" i="1" strike="noStrike" spc="-5" dirty="0">
                <a:latin typeface="Arial"/>
                <a:cs typeface="Arial"/>
              </a:rPr>
              <a:t>periodo allegano </a:t>
            </a:r>
            <a:r>
              <a:rPr sz="900" b="1" i="1" strike="noStrike" dirty="0">
                <a:latin typeface="Arial"/>
                <a:cs typeface="Arial"/>
              </a:rPr>
              <a:t>al </a:t>
            </a:r>
            <a:r>
              <a:rPr sz="900" b="1" i="1" strike="noStrike" spc="-5" dirty="0">
                <a:latin typeface="Arial"/>
                <a:cs typeface="Arial"/>
              </a:rPr>
              <a:t>rendiconto una  situazione patrimoniale </a:t>
            </a:r>
            <a:r>
              <a:rPr sz="900" b="1" i="1" strike="noStrike" dirty="0">
                <a:latin typeface="Arial"/>
                <a:cs typeface="Arial"/>
              </a:rPr>
              <a:t>al </a:t>
            </a:r>
            <a:r>
              <a:rPr sz="900" b="1" i="1" strike="noStrike" spc="-5" dirty="0">
                <a:latin typeface="Arial"/>
                <a:cs typeface="Arial"/>
              </a:rPr>
              <a:t>31 dicembre dell’anno precedente </a:t>
            </a:r>
            <a:r>
              <a:rPr sz="900" i="1" strike="noStrike" spc="-5" dirty="0">
                <a:latin typeface="Arial"/>
                <a:cs typeface="Arial"/>
              </a:rPr>
              <a:t>redatta secondo lo schema di </a:t>
            </a:r>
            <a:r>
              <a:rPr sz="900" i="1" strike="noStrike" dirty="0">
                <a:latin typeface="Arial"/>
                <a:cs typeface="Arial"/>
              </a:rPr>
              <a:t>cui </a:t>
            </a:r>
            <a:r>
              <a:rPr sz="900" i="1" strike="noStrike" spc="-5" dirty="0">
                <a:latin typeface="Arial"/>
                <a:cs typeface="Arial"/>
              </a:rPr>
              <a:t>all'allegato n. 10 </a:t>
            </a:r>
            <a:r>
              <a:rPr sz="900" i="1" strike="noStrike" spc="-10" dirty="0">
                <a:latin typeface="Arial"/>
                <a:cs typeface="Arial"/>
              </a:rPr>
              <a:t>al  </a:t>
            </a:r>
            <a:r>
              <a:rPr sz="900" i="1" strike="noStrike" spc="-5" dirty="0">
                <a:latin typeface="Arial"/>
                <a:cs typeface="Arial"/>
              </a:rPr>
              <a:t>decreto legislativo </a:t>
            </a:r>
            <a:r>
              <a:rPr sz="900" i="1" strike="noStrike" spc="-10" dirty="0">
                <a:latin typeface="Arial"/>
                <a:cs typeface="Arial"/>
              </a:rPr>
              <a:t>23 </a:t>
            </a:r>
            <a:r>
              <a:rPr sz="900" i="1" strike="noStrike" spc="-5" dirty="0">
                <a:latin typeface="Arial"/>
                <a:cs typeface="Arial"/>
              </a:rPr>
              <a:t>giugno 2011, </a:t>
            </a:r>
            <a:r>
              <a:rPr sz="900" i="1" strike="noStrike" spc="-10" dirty="0">
                <a:latin typeface="Arial"/>
                <a:cs typeface="Arial"/>
              </a:rPr>
              <a:t>n. </a:t>
            </a:r>
            <a:r>
              <a:rPr sz="900" i="1" strike="noStrike" spc="-5" dirty="0">
                <a:latin typeface="Arial"/>
                <a:cs typeface="Arial"/>
              </a:rPr>
              <a:t>118, e </a:t>
            </a:r>
            <a:r>
              <a:rPr sz="900" i="1" strike="noStrike" dirty="0">
                <a:latin typeface="Arial"/>
                <a:cs typeface="Arial"/>
              </a:rPr>
              <a:t>con </a:t>
            </a:r>
            <a:r>
              <a:rPr sz="900" i="1" strike="noStrike" spc="-5" dirty="0">
                <a:latin typeface="Arial"/>
                <a:cs typeface="Arial"/>
              </a:rPr>
              <a:t>modalità semplificate individuate </a:t>
            </a:r>
            <a:r>
              <a:rPr sz="900" i="1" strike="noStrike" dirty="0">
                <a:latin typeface="Arial"/>
                <a:cs typeface="Arial"/>
              </a:rPr>
              <a:t>con </a:t>
            </a:r>
            <a:r>
              <a:rPr sz="900" i="1" strike="noStrike" spc="-5" dirty="0">
                <a:latin typeface="Arial"/>
                <a:cs typeface="Arial"/>
              </a:rPr>
              <a:t>decreto del Ministero  dell'economia e delle </a:t>
            </a:r>
            <a:r>
              <a:rPr sz="900" i="1" strike="noStrike" spc="-10" dirty="0">
                <a:latin typeface="Arial"/>
                <a:cs typeface="Arial"/>
              </a:rPr>
              <a:t>finanze, </a:t>
            </a:r>
            <a:r>
              <a:rPr sz="900" i="1" strike="noStrike" spc="-5" dirty="0">
                <a:latin typeface="Arial"/>
                <a:cs typeface="Arial"/>
              </a:rPr>
              <a:t>di concerto </a:t>
            </a:r>
            <a:r>
              <a:rPr sz="900" i="1" strike="noStrike" dirty="0">
                <a:latin typeface="Arial"/>
                <a:cs typeface="Arial"/>
              </a:rPr>
              <a:t>con </a:t>
            </a:r>
            <a:r>
              <a:rPr sz="900" i="1" strike="noStrike" spc="-10" dirty="0">
                <a:latin typeface="Arial"/>
                <a:cs typeface="Arial"/>
              </a:rPr>
              <a:t>il </a:t>
            </a:r>
            <a:r>
              <a:rPr sz="900" i="1" strike="noStrike" spc="-5" dirty="0">
                <a:latin typeface="Arial"/>
                <a:cs typeface="Arial"/>
              </a:rPr>
              <a:t>Ministero dell'interno e </a:t>
            </a:r>
            <a:r>
              <a:rPr sz="900" i="1" strike="noStrike" dirty="0">
                <a:latin typeface="Arial"/>
                <a:cs typeface="Arial"/>
              </a:rPr>
              <a:t>con </a:t>
            </a:r>
            <a:r>
              <a:rPr sz="900" i="1" strike="noStrike" spc="-5" dirty="0">
                <a:latin typeface="Arial"/>
                <a:cs typeface="Arial"/>
              </a:rPr>
              <a:t>la </a:t>
            </a:r>
            <a:r>
              <a:rPr sz="900" i="1" strike="noStrike" spc="-10" dirty="0">
                <a:latin typeface="Arial"/>
                <a:cs typeface="Arial"/>
              </a:rPr>
              <a:t>Presidenza </a:t>
            </a:r>
            <a:r>
              <a:rPr sz="900" i="1" strike="noStrike" spc="-5" dirty="0">
                <a:latin typeface="Arial"/>
                <a:cs typeface="Arial"/>
              </a:rPr>
              <a:t>del Consiglio dei ministri </a:t>
            </a:r>
            <a:r>
              <a:rPr sz="900" i="1" strike="noStrike" dirty="0">
                <a:latin typeface="Arial"/>
                <a:cs typeface="Arial"/>
              </a:rPr>
              <a:t>-  </a:t>
            </a:r>
            <a:r>
              <a:rPr sz="900" i="1" strike="noStrike" spc="-5" dirty="0">
                <a:latin typeface="Arial"/>
                <a:cs typeface="Arial"/>
              </a:rPr>
              <a:t>Dipartimento per gli affari regionali, da emanare entro il </a:t>
            </a:r>
            <a:r>
              <a:rPr sz="900" i="1" strike="noStrike" spc="-10" dirty="0">
                <a:latin typeface="Arial"/>
                <a:cs typeface="Arial"/>
              </a:rPr>
              <a:t>31 </a:t>
            </a:r>
            <a:r>
              <a:rPr sz="900" i="1" strike="noStrike" spc="-5" dirty="0">
                <a:latin typeface="Arial"/>
                <a:cs typeface="Arial"/>
              </a:rPr>
              <a:t>ottobre 2019, anche sulla base delle proposte formulate dalla  Commissione per l'armonizzazione degli enti territoriali, </a:t>
            </a:r>
            <a:r>
              <a:rPr sz="900" i="1" strike="noStrike" dirty="0">
                <a:latin typeface="Arial"/>
                <a:cs typeface="Arial"/>
              </a:rPr>
              <a:t>istituita </a:t>
            </a:r>
            <a:r>
              <a:rPr sz="900" i="1" strike="noStrike" spc="-5" dirty="0">
                <a:latin typeface="Arial"/>
                <a:cs typeface="Arial"/>
              </a:rPr>
              <a:t>ai sensi dell'articolo 3 bis del citato decreto legislativo n.  118 del</a:t>
            </a:r>
            <a:r>
              <a:rPr sz="900" i="1" strike="noStrike" dirty="0">
                <a:latin typeface="Arial"/>
                <a:cs typeface="Arial"/>
              </a:rPr>
              <a:t> </a:t>
            </a:r>
            <a:r>
              <a:rPr sz="900" i="1" strike="noStrike" spc="-5" dirty="0">
                <a:latin typeface="Arial"/>
                <a:cs typeface="Arial"/>
              </a:rPr>
              <a:t>2011</a:t>
            </a:r>
            <a:endParaRPr sz="9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06627" y="8588501"/>
            <a:ext cx="6142355" cy="1391920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 marR="5080" algn="just">
              <a:lnSpc>
                <a:spcPct val="96000"/>
              </a:lnSpc>
              <a:spcBef>
                <a:spcPts val="155"/>
              </a:spcBef>
            </a:pPr>
            <a:r>
              <a:rPr sz="1050" dirty="0">
                <a:latin typeface="Arial"/>
                <a:cs typeface="Arial"/>
              </a:rPr>
              <a:t>Anche </a:t>
            </a:r>
            <a:r>
              <a:rPr sz="1050" spc="-5" dirty="0">
                <a:latin typeface="Arial"/>
                <a:cs typeface="Arial"/>
              </a:rPr>
              <a:t>in questo caso, </a:t>
            </a:r>
            <a:r>
              <a:rPr sz="1050" dirty="0">
                <a:latin typeface="Arial"/>
                <a:cs typeface="Arial"/>
              </a:rPr>
              <a:t>come prima per </a:t>
            </a:r>
            <a:r>
              <a:rPr sz="1050" spc="-5" dirty="0">
                <a:latin typeface="Arial"/>
                <a:cs typeface="Arial"/>
              </a:rPr>
              <a:t>il consolidato, </a:t>
            </a:r>
            <a:r>
              <a:rPr sz="1050" dirty="0">
                <a:latin typeface="Arial"/>
                <a:cs typeface="Arial"/>
              </a:rPr>
              <a:t>si </a:t>
            </a:r>
            <a:r>
              <a:rPr sz="1050" spc="-5" dirty="0">
                <a:latin typeface="Arial"/>
                <a:cs typeface="Arial"/>
              </a:rPr>
              <a:t>tratta </a:t>
            </a:r>
            <a:r>
              <a:rPr sz="1050" dirty="0">
                <a:latin typeface="Arial"/>
                <a:cs typeface="Arial"/>
              </a:rPr>
              <a:t>di una facoltà e non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una decisione ex  lege. Facoltà che </a:t>
            </a:r>
            <a:r>
              <a:rPr sz="1050" spc="-10" dirty="0">
                <a:latin typeface="Arial"/>
                <a:cs typeface="Arial"/>
              </a:rPr>
              <a:t>gli </a:t>
            </a:r>
            <a:r>
              <a:rPr sz="1050" spc="-5" dirty="0">
                <a:latin typeface="Arial"/>
                <a:cs typeface="Arial"/>
              </a:rPr>
              <a:t>enti </a:t>
            </a:r>
            <a:r>
              <a:rPr sz="1050" dirty="0">
                <a:latin typeface="Arial"/>
                <a:cs typeface="Arial"/>
              </a:rPr>
              <a:t>interessati </a:t>
            </a:r>
            <a:r>
              <a:rPr sz="1050" spc="-5" dirty="0">
                <a:latin typeface="Arial"/>
                <a:cs typeface="Arial"/>
              </a:rPr>
              <a:t>devono esercitare </a:t>
            </a:r>
            <a:r>
              <a:rPr sz="1050" dirty="0">
                <a:latin typeface="Arial"/>
                <a:cs typeface="Arial"/>
              </a:rPr>
              <a:t>mediante </a:t>
            </a:r>
            <a:r>
              <a:rPr sz="1050" spc="-5" dirty="0">
                <a:latin typeface="Arial"/>
                <a:cs typeface="Arial"/>
              </a:rPr>
              <a:t>apposita deliberazione del consiglio  comunale, </a:t>
            </a:r>
            <a:r>
              <a:rPr sz="1050" dirty="0">
                <a:latin typeface="Arial"/>
                <a:cs typeface="Arial"/>
              </a:rPr>
              <a:t>da </a:t>
            </a:r>
            <a:r>
              <a:rPr sz="1050" spc="-5" dirty="0">
                <a:latin typeface="Arial"/>
                <a:cs typeface="Arial"/>
              </a:rPr>
              <a:t>adottarsi entro </a:t>
            </a:r>
            <a:r>
              <a:rPr sz="1050" dirty="0">
                <a:latin typeface="Arial"/>
                <a:cs typeface="Arial"/>
              </a:rPr>
              <a:t>e non </a:t>
            </a:r>
            <a:r>
              <a:rPr sz="1050" spc="-5" dirty="0">
                <a:latin typeface="Arial"/>
                <a:cs typeface="Arial"/>
              </a:rPr>
              <a:t>oltre il termine di approvazione del rendiconto riferito all’esercizio  </a:t>
            </a:r>
            <a:r>
              <a:rPr sz="1050" dirty="0">
                <a:latin typeface="Arial"/>
                <a:cs typeface="Arial"/>
              </a:rPr>
              <a:t>2019 (30 </a:t>
            </a:r>
            <a:r>
              <a:rPr sz="1050" spc="-5" dirty="0">
                <a:latin typeface="Arial"/>
                <a:cs typeface="Arial"/>
              </a:rPr>
              <a:t>aprile </a:t>
            </a:r>
            <a:r>
              <a:rPr sz="1050" dirty="0">
                <a:latin typeface="Arial"/>
                <a:cs typeface="Arial"/>
              </a:rPr>
              <a:t>2020). </a:t>
            </a:r>
            <a:r>
              <a:rPr sz="1050" spc="-5" dirty="0">
                <a:latin typeface="Arial"/>
                <a:cs typeface="Arial"/>
              </a:rPr>
              <a:t>La scelta può </a:t>
            </a:r>
            <a:r>
              <a:rPr sz="1050" dirty="0">
                <a:latin typeface="Arial"/>
                <a:cs typeface="Arial"/>
              </a:rPr>
              <a:t>essere </a:t>
            </a:r>
            <a:r>
              <a:rPr sz="1050" spc="-5" dirty="0">
                <a:latin typeface="Arial"/>
                <a:cs typeface="Arial"/>
              </a:rPr>
              <a:t>anche espressa nella medesima deliberazione </a:t>
            </a:r>
            <a:r>
              <a:rPr sz="1050" dirty="0">
                <a:latin typeface="Arial"/>
                <a:cs typeface="Arial"/>
              </a:rPr>
              <a:t>con </a:t>
            </a:r>
            <a:r>
              <a:rPr sz="1050" spc="-5" dirty="0">
                <a:latin typeface="Arial"/>
                <a:cs typeface="Arial"/>
              </a:rPr>
              <a:t>cui  viene approvato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rendiconto </a:t>
            </a:r>
            <a:r>
              <a:rPr sz="1050" dirty="0">
                <a:latin typeface="Arial"/>
                <a:cs typeface="Arial"/>
              </a:rPr>
              <a:t>della </a:t>
            </a:r>
            <a:r>
              <a:rPr sz="1050" spc="-5" dirty="0">
                <a:latin typeface="Arial"/>
                <a:cs typeface="Arial"/>
              </a:rPr>
              <a:t>gestione.</a:t>
            </a: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050">
              <a:latin typeface="Arial"/>
              <a:cs typeface="Arial"/>
            </a:endParaRPr>
          </a:p>
          <a:p>
            <a:pPr marL="735330" marR="147955" algn="just">
              <a:lnSpc>
                <a:spcPct val="95500"/>
              </a:lnSpc>
            </a:pP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Gli enti che intendono esercitare la facoltà di non tenere la contabilità economico  patrimoniale devono adottare una deliberazione consigliare entro il termine di  approvazione del rendiconto riferito all’esercizio</a:t>
            </a:r>
            <a:r>
              <a:rPr sz="1000" b="1" i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2019.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96175" y="9535426"/>
            <a:ext cx="431152" cy="4311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14</a:t>
            </a:fld>
            <a:endParaRPr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706627" y="1028445"/>
            <a:ext cx="6142990" cy="492759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 algn="just">
              <a:lnSpc>
                <a:spcPct val="95700"/>
              </a:lnSpc>
              <a:spcBef>
                <a:spcPts val="160"/>
              </a:spcBef>
            </a:pPr>
            <a:r>
              <a:rPr sz="1050" spc="-5" dirty="0">
                <a:latin typeface="Arial"/>
                <a:cs typeface="Arial"/>
              </a:rPr>
              <a:t>Gli enti </a:t>
            </a:r>
            <a:r>
              <a:rPr sz="1050" dirty="0">
                <a:latin typeface="Arial"/>
                <a:cs typeface="Arial"/>
              </a:rPr>
              <a:t>che </a:t>
            </a:r>
            <a:r>
              <a:rPr sz="1050" spc="-10" dirty="0">
                <a:latin typeface="Arial"/>
                <a:cs typeface="Arial"/>
              </a:rPr>
              <a:t>si </a:t>
            </a:r>
            <a:r>
              <a:rPr sz="1050" spc="-5" dirty="0">
                <a:latin typeface="Arial"/>
                <a:cs typeface="Arial"/>
              </a:rPr>
              <a:t>avvalgono </a:t>
            </a:r>
            <a:r>
              <a:rPr sz="1050" dirty="0">
                <a:latin typeface="Arial"/>
                <a:cs typeface="Arial"/>
              </a:rPr>
              <a:t>di tale facoltà </a:t>
            </a:r>
            <a:r>
              <a:rPr sz="1050" spc="-5" dirty="0">
                <a:latin typeface="Arial"/>
                <a:cs typeface="Arial"/>
              </a:rPr>
              <a:t>saranno </a:t>
            </a:r>
            <a:r>
              <a:rPr sz="1050" dirty="0">
                <a:latin typeface="Arial"/>
                <a:cs typeface="Arial"/>
              </a:rPr>
              <a:t>comunque </a:t>
            </a:r>
            <a:r>
              <a:rPr sz="1050" spc="-5" dirty="0">
                <a:latin typeface="Arial"/>
                <a:cs typeface="Arial"/>
              </a:rPr>
              <a:t>tenuti </a:t>
            </a:r>
            <a:r>
              <a:rPr sz="1050" dirty="0">
                <a:latin typeface="Arial"/>
                <a:cs typeface="Arial"/>
              </a:rPr>
              <a:t>ad </a:t>
            </a:r>
            <a:r>
              <a:rPr sz="1050" spc="-5" dirty="0">
                <a:latin typeface="Arial"/>
                <a:cs typeface="Arial"/>
              </a:rPr>
              <a:t>allegare </a:t>
            </a:r>
            <a:r>
              <a:rPr sz="1050" spc="-10" dirty="0">
                <a:latin typeface="Arial"/>
                <a:cs typeface="Arial"/>
              </a:rPr>
              <a:t>al </a:t>
            </a:r>
            <a:r>
              <a:rPr sz="1050" spc="-5" dirty="0">
                <a:latin typeface="Arial"/>
                <a:cs typeface="Arial"/>
              </a:rPr>
              <a:t>rendiconto </a:t>
            </a:r>
            <a:r>
              <a:rPr sz="1050" spc="-10" dirty="0">
                <a:latin typeface="Arial"/>
                <a:cs typeface="Arial"/>
              </a:rPr>
              <a:t>una  </a:t>
            </a:r>
            <a:r>
              <a:rPr sz="1050" spc="-5" dirty="0">
                <a:latin typeface="Arial"/>
                <a:cs typeface="Arial"/>
              </a:rPr>
              <a:t>situazione economico patrimoniale semplificata, </a:t>
            </a:r>
            <a:r>
              <a:rPr sz="1050" dirty="0">
                <a:latin typeface="Arial"/>
                <a:cs typeface="Arial"/>
              </a:rPr>
              <a:t>redatta secondo </a:t>
            </a:r>
            <a:r>
              <a:rPr sz="1050" spc="-5" dirty="0">
                <a:latin typeface="Arial"/>
                <a:cs typeface="Arial"/>
              </a:rPr>
              <a:t>modalità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criteri </a:t>
            </a:r>
            <a:r>
              <a:rPr sz="1050" dirty="0">
                <a:latin typeface="Arial"/>
                <a:cs typeface="Arial"/>
              </a:rPr>
              <a:t>fissati </a:t>
            </a:r>
            <a:r>
              <a:rPr sz="1050" spc="-5" dirty="0">
                <a:latin typeface="Arial"/>
                <a:cs typeface="Arial"/>
              </a:rPr>
              <a:t>con il </a:t>
            </a:r>
            <a:r>
              <a:rPr sz="105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DM </a:t>
            </a:r>
            <a:r>
              <a:rPr sz="1050" u="sng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del </a:t>
            </a:r>
            <a:r>
              <a:rPr sz="1050" spc="-10" dirty="0">
                <a:solidFill>
                  <a:srgbClr val="0462C1"/>
                </a:solidFill>
                <a:latin typeface="Arial"/>
                <a:cs typeface="Arial"/>
              </a:rPr>
              <a:t> </a:t>
            </a:r>
            <a:r>
              <a:rPr sz="105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11 novembre</a:t>
            </a:r>
            <a:r>
              <a:rPr sz="1050" u="sng" spc="-2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 </a:t>
            </a:r>
            <a:r>
              <a:rPr sz="105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2019</a:t>
            </a:r>
            <a:r>
              <a:rPr sz="1050" dirty="0">
                <a:latin typeface="Arial"/>
                <a:cs typeface="Arial"/>
              </a:rPr>
              <a:t>.</a:t>
            </a:r>
            <a:endParaRPr sz="1050">
              <a:latin typeface="Arial"/>
              <a:cs typeface="Arial"/>
            </a:endParaRPr>
          </a:p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647700" y="2857753"/>
          <a:ext cx="6110604" cy="106413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6445"/>
                <a:gridCol w="2037714"/>
                <a:gridCol w="2036445"/>
              </a:tblGrid>
              <a:tr h="310972">
                <a:tc gridSpan="3">
                  <a:txBody>
                    <a:bodyPr/>
                    <a:lstStyle/>
                    <a:p>
                      <a:pPr marL="245110" algn="ctr">
                        <a:lnSpc>
                          <a:spcPct val="100000"/>
                        </a:lnSpc>
                        <a:spcBef>
                          <a:spcPts val="560"/>
                        </a:spcBef>
                        <a:tabLst>
                          <a:tab pos="1666239" algn="l"/>
                          <a:tab pos="4074795" algn="l"/>
                        </a:tabLst>
                      </a:pPr>
                      <a:r>
                        <a:rPr sz="10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Enti	Economico</a:t>
                      </a:r>
                      <a:r>
                        <a:rPr sz="1000" b="1" spc="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patrimoniale	Consolidato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71120" marB="0">
                    <a:solidFill>
                      <a:srgbClr val="4471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02056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509"/>
                        </a:spcBef>
                      </a:pPr>
                      <a:r>
                        <a:rPr sz="1000" b="1" spc="-5" dirty="0">
                          <a:latin typeface="Arial"/>
                          <a:cs typeface="Arial"/>
                        </a:rPr>
                        <a:t>Comuni fino a 5.000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5" dirty="0">
                          <a:latin typeface="Arial"/>
                          <a:cs typeface="Arial"/>
                        </a:rPr>
                        <a:t>abitanti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64769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711200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000" spc="-5" dirty="0">
                          <a:latin typeface="Arial"/>
                          <a:cs typeface="Arial"/>
                        </a:rPr>
                        <a:t>Facoltativa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6604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000" spc="-5" dirty="0">
                          <a:latin typeface="Arial"/>
                          <a:cs typeface="Arial"/>
                        </a:rPr>
                        <a:t>Facoltativo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6604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451103">
                <a:tc>
                  <a:txBody>
                    <a:bodyPr/>
                    <a:lstStyle/>
                    <a:p>
                      <a:pPr marL="68580" marR="64135">
                        <a:lnSpc>
                          <a:spcPts val="1150"/>
                        </a:lnSpc>
                        <a:spcBef>
                          <a:spcPts val="615"/>
                        </a:spcBef>
                      </a:pPr>
                      <a:r>
                        <a:rPr sz="1000" b="1" spc="-5" dirty="0">
                          <a:latin typeface="Arial"/>
                          <a:cs typeface="Arial"/>
                        </a:rPr>
                        <a:t>Comuni con popolazione pari o  superiore a 5.000</a:t>
                      </a:r>
                      <a:r>
                        <a:rPr sz="1000" b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5" dirty="0">
                          <a:latin typeface="Arial"/>
                          <a:cs typeface="Arial"/>
                        </a:rPr>
                        <a:t>abitanti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781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690245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Arial"/>
                          <a:cs typeface="Arial"/>
                        </a:rPr>
                        <a:t>obbligatorio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Arial"/>
                          <a:cs typeface="Arial"/>
                        </a:rPr>
                        <a:t>obbligatorio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3" name="object 13"/>
          <p:cNvSpPr txBox="1"/>
          <p:nvPr/>
        </p:nvSpPr>
        <p:spPr>
          <a:xfrm>
            <a:off x="654050" y="4435475"/>
            <a:ext cx="6154420" cy="152400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70"/>
              </a:lnSpc>
            </a:pPr>
            <a:r>
              <a:rPr sz="1050" b="1" spc="-5" dirty="0">
                <a:latin typeface="Arial"/>
                <a:cs typeface="Arial"/>
              </a:rPr>
              <a:t>SEMPLIFICAZIONE DEI CONTROLLI </a:t>
            </a:r>
            <a:r>
              <a:rPr sz="1050" b="1" dirty="0">
                <a:latin typeface="Arial"/>
                <a:cs typeface="Arial"/>
              </a:rPr>
              <a:t>DEL </a:t>
            </a:r>
            <a:r>
              <a:rPr sz="1050" b="1" spc="-5" dirty="0">
                <a:latin typeface="Arial"/>
                <a:cs typeface="Arial"/>
              </a:rPr>
              <a:t>TESORIERE (art. </a:t>
            </a:r>
            <a:r>
              <a:rPr sz="1050" b="1" dirty="0">
                <a:latin typeface="Arial"/>
                <a:cs typeface="Arial"/>
              </a:rPr>
              <a:t>57, comma 2-quater, </a:t>
            </a:r>
            <a:r>
              <a:rPr sz="1050" b="1" spc="-5" dirty="0">
                <a:latin typeface="Arial"/>
                <a:cs typeface="Arial"/>
              </a:rPr>
              <a:t>d.l.</a:t>
            </a:r>
            <a:r>
              <a:rPr sz="1050" b="1" dirty="0">
                <a:latin typeface="Arial"/>
                <a:cs typeface="Arial"/>
              </a:rPr>
              <a:t> 124/2019)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54050" y="4892675"/>
            <a:ext cx="6142355" cy="2355913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 marR="6350" algn="just">
              <a:lnSpc>
                <a:spcPct val="95800"/>
              </a:lnSpc>
              <a:spcBef>
                <a:spcPts val="155"/>
              </a:spcBef>
            </a:pPr>
            <a:r>
              <a:rPr sz="1050" spc="-5" dirty="0">
                <a:latin typeface="Arial"/>
                <a:cs typeface="Arial"/>
              </a:rPr>
              <a:t>Attraverso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modifica degli articoli </a:t>
            </a:r>
            <a:r>
              <a:rPr sz="1050" dirty="0">
                <a:latin typeface="Arial"/>
                <a:cs typeface="Arial"/>
              </a:rPr>
              <a:t>216 e </a:t>
            </a:r>
            <a:r>
              <a:rPr sz="1050" spc="-5" dirty="0">
                <a:latin typeface="Arial"/>
                <a:cs typeface="Arial"/>
              </a:rPr>
              <a:t>226 del </a:t>
            </a:r>
            <a:r>
              <a:rPr sz="1050" spc="-15" dirty="0">
                <a:latin typeface="Arial"/>
                <a:cs typeface="Arial"/>
              </a:rPr>
              <a:t>Tuel, </a:t>
            </a:r>
            <a:r>
              <a:rPr sz="1050" spc="-5" dirty="0">
                <a:latin typeface="Arial"/>
                <a:cs typeface="Arial"/>
              </a:rPr>
              <a:t>vengono eliminate alcune attività di controllo </a:t>
            </a:r>
            <a:r>
              <a:rPr sz="1050" spc="-10" dirty="0">
                <a:latin typeface="Arial"/>
                <a:cs typeface="Arial"/>
              </a:rPr>
              <a:t>del  </a:t>
            </a:r>
            <a:r>
              <a:rPr sz="1050" spc="-5" dirty="0">
                <a:latin typeface="Arial"/>
                <a:cs typeface="Arial"/>
              </a:rPr>
              <a:t>tesoriere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ordine </a:t>
            </a:r>
            <a:r>
              <a:rPr sz="1050" spc="-10" dirty="0">
                <a:latin typeface="Arial"/>
                <a:cs typeface="Arial"/>
              </a:rPr>
              <a:t>al </a:t>
            </a:r>
            <a:r>
              <a:rPr sz="1050" spc="-5" dirty="0">
                <a:latin typeface="Arial"/>
                <a:cs typeface="Arial"/>
              </a:rPr>
              <a:t>rispetto </a:t>
            </a:r>
            <a:r>
              <a:rPr sz="1050" dirty="0">
                <a:latin typeface="Arial"/>
                <a:cs typeface="Arial"/>
              </a:rPr>
              <a:t>da parte </a:t>
            </a:r>
            <a:r>
              <a:rPr sz="1050" spc="-5" dirty="0">
                <a:latin typeface="Arial"/>
                <a:cs typeface="Arial"/>
              </a:rPr>
              <a:t>dell’ente dei limiti di bilancio. </a:t>
            </a:r>
            <a:r>
              <a:rPr sz="1050" dirty="0">
                <a:latin typeface="Arial"/>
                <a:cs typeface="Arial"/>
              </a:rPr>
              <a:t>Lo </a:t>
            </a:r>
            <a:r>
              <a:rPr sz="1050" spc="-5" dirty="0">
                <a:latin typeface="Arial"/>
                <a:cs typeface="Arial"/>
              </a:rPr>
              <a:t>scopo </a:t>
            </a:r>
            <a:r>
              <a:rPr sz="1050" dirty="0">
                <a:latin typeface="Arial"/>
                <a:cs typeface="Arial"/>
              </a:rPr>
              <a:t>è </a:t>
            </a:r>
            <a:r>
              <a:rPr sz="1050" spc="35" dirty="0">
                <a:latin typeface="Arial"/>
                <a:cs typeface="Arial"/>
              </a:rPr>
              <a:t>uello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sollevare il  tesoriere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tali attività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semplificare </a:t>
            </a:r>
            <a:r>
              <a:rPr sz="1050" dirty="0">
                <a:latin typeface="Arial"/>
                <a:cs typeface="Arial"/>
              </a:rPr>
              <a:t>le procedure, così da </a:t>
            </a:r>
            <a:r>
              <a:rPr sz="1050" spc="-5" dirty="0">
                <a:latin typeface="Arial"/>
                <a:cs typeface="Arial"/>
              </a:rPr>
              <a:t>prevenire il fenomeno delle </a:t>
            </a:r>
            <a:r>
              <a:rPr sz="1050" dirty="0">
                <a:latin typeface="Arial"/>
                <a:cs typeface="Arial"/>
              </a:rPr>
              <a:t>gare</a:t>
            </a:r>
            <a:r>
              <a:rPr sz="1050" spc="6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deserte.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000" dirty="0">
              <a:latin typeface="Arial"/>
              <a:cs typeface="Arial"/>
            </a:endParaRPr>
          </a:p>
          <a:p>
            <a:pPr marL="12700" algn="just">
              <a:lnSpc>
                <a:spcPts val="1235"/>
              </a:lnSpc>
            </a:pP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attività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gli obblighi che </a:t>
            </a:r>
            <a:r>
              <a:rPr sz="1050" dirty="0">
                <a:latin typeface="Arial"/>
                <a:cs typeface="Arial"/>
              </a:rPr>
              <a:t>vengono </a:t>
            </a:r>
            <a:r>
              <a:rPr sz="1050" spc="-5" dirty="0">
                <a:latin typeface="Arial"/>
                <a:cs typeface="Arial"/>
              </a:rPr>
              <a:t>superati</a:t>
            </a:r>
            <a:r>
              <a:rPr sz="105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riguardano:</a:t>
            </a:r>
            <a:endParaRPr sz="1050" dirty="0">
              <a:latin typeface="Arial"/>
              <a:cs typeface="Arial"/>
            </a:endParaRPr>
          </a:p>
          <a:p>
            <a:pPr marL="469900" marR="5080" indent="-228600" algn="just">
              <a:lnSpc>
                <a:spcPct val="95900"/>
              </a:lnSpc>
              <a:spcBef>
                <a:spcPts val="25"/>
              </a:spcBef>
              <a:buFont typeface="Wingdings"/>
              <a:buChar char="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controllo che </a:t>
            </a: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pagamenti avvengano nei limiti </a:t>
            </a:r>
            <a:r>
              <a:rPr sz="1050" dirty="0">
                <a:latin typeface="Arial"/>
                <a:cs typeface="Arial"/>
              </a:rPr>
              <a:t>degli </a:t>
            </a:r>
            <a:r>
              <a:rPr sz="1050" spc="-5" dirty="0">
                <a:latin typeface="Arial"/>
                <a:cs typeface="Arial"/>
              </a:rPr>
              <a:t>stanziamenti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cassa </a:t>
            </a:r>
            <a:r>
              <a:rPr sz="1050" dirty="0">
                <a:latin typeface="Arial"/>
                <a:cs typeface="Arial"/>
              </a:rPr>
              <a:t>del </a:t>
            </a:r>
            <a:r>
              <a:rPr sz="1050" spc="-5" dirty="0">
                <a:latin typeface="Arial"/>
                <a:cs typeface="Arial"/>
              </a:rPr>
              <a:t>primo esercizio  del bilancio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previsione (commi </a:t>
            </a:r>
            <a:r>
              <a:rPr sz="1050" dirty="0">
                <a:latin typeface="Arial"/>
                <a:cs typeface="Arial"/>
              </a:rPr>
              <a:t>1 e 3 </a:t>
            </a:r>
            <a:r>
              <a:rPr sz="1050" spc="-5" dirty="0">
                <a:latin typeface="Arial"/>
                <a:cs typeface="Arial"/>
              </a:rPr>
              <a:t>dell’art. 216 del Tuel). Considerato </a:t>
            </a:r>
            <a:r>
              <a:rPr sz="1050" dirty="0">
                <a:latin typeface="Arial"/>
                <a:cs typeface="Arial"/>
              </a:rPr>
              <a:t>che </a:t>
            </a:r>
            <a:r>
              <a:rPr sz="1050" spc="-5" dirty="0">
                <a:latin typeface="Arial"/>
                <a:cs typeface="Arial"/>
              </a:rPr>
              <a:t>tale attività </a:t>
            </a:r>
            <a:r>
              <a:rPr sz="1050" spc="-10" dirty="0">
                <a:latin typeface="Arial"/>
                <a:cs typeface="Arial"/>
              </a:rPr>
              <a:t>di  </a:t>
            </a:r>
            <a:r>
              <a:rPr sz="1050" dirty="0">
                <a:latin typeface="Arial"/>
                <a:cs typeface="Arial"/>
              </a:rPr>
              <a:t>controllo era </a:t>
            </a:r>
            <a:r>
              <a:rPr sz="1050" spc="-5" dirty="0">
                <a:latin typeface="Arial"/>
                <a:cs typeface="Arial"/>
              </a:rPr>
              <a:t>disciplinata </a:t>
            </a:r>
            <a:r>
              <a:rPr sz="1050" dirty="0">
                <a:latin typeface="Arial"/>
                <a:cs typeface="Arial"/>
              </a:rPr>
              <a:t>anche </a:t>
            </a:r>
            <a:r>
              <a:rPr sz="1050" spc="-5" dirty="0">
                <a:latin typeface="Arial"/>
                <a:cs typeface="Arial"/>
              </a:rPr>
              <a:t>dal principio contabile </a:t>
            </a:r>
            <a:r>
              <a:rPr sz="1050" dirty="0">
                <a:latin typeface="Arial"/>
                <a:cs typeface="Arial"/>
              </a:rPr>
              <a:t>all. 4/2 al </a:t>
            </a:r>
            <a:r>
              <a:rPr sz="1050" spc="-5" dirty="0">
                <a:latin typeface="Arial"/>
                <a:cs typeface="Arial"/>
              </a:rPr>
              <a:t>d.lgs. 118/2011, </a:t>
            </a: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disposizioni  ivi </a:t>
            </a:r>
            <a:r>
              <a:rPr sz="1050" dirty="0">
                <a:latin typeface="Arial"/>
                <a:cs typeface="Arial"/>
              </a:rPr>
              <a:t>contenute, fino ad </a:t>
            </a:r>
            <a:r>
              <a:rPr sz="1050" spc="-5" dirty="0">
                <a:latin typeface="Arial"/>
                <a:cs typeface="Arial"/>
              </a:rPr>
              <a:t>un suo aggiornamento, devono ritenersi superate;</a:t>
            </a:r>
            <a:endParaRPr sz="1050" dirty="0">
              <a:latin typeface="Arial"/>
              <a:cs typeface="Arial"/>
            </a:endParaRPr>
          </a:p>
          <a:p>
            <a:pPr marL="469900" indent="-229235" algn="just">
              <a:lnSpc>
                <a:spcPts val="1175"/>
              </a:lnSpc>
              <a:buFont typeface="Wingdings"/>
              <a:buChar char=""/>
              <a:tabLst>
                <a:tab pos="470534" algn="l"/>
              </a:tabLst>
            </a:pPr>
            <a:r>
              <a:rPr sz="1050" spc="-5" dirty="0">
                <a:latin typeface="Arial"/>
                <a:cs typeface="Arial"/>
              </a:rPr>
              <a:t>l’obbligo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corredare il </a:t>
            </a:r>
            <a:r>
              <a:rPr sz="1050" spc="-10" dirty="0">
                <a:latin typeface="Arial"/>
                <a:cs typeface="Arial"/>
              </a:rPr>
              <a:t>conto </a:t>
            </a:r>
            <a:r>
              <a:rPr sz="1050" spc="-5" dirty="0">
                <a:latin typeface="Arial"/>
                <a:cs typeface="Arial"/>
              </a:rPr>
              <a:t>del tesoriere degli allegati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svolgimento per ogni singola</a:t>
            </a:r>
            <a:r>
              <a:rPr sz="1050" spc="20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tipologia</a:t>
            </a:r>
            <a:endParaRPr sz="1050" dirty="0">
              <a:latin typeface="Arial"/>
              <a:cs typeface="Arial"/>
            </a:endParaRPr>
          </a:p>
          <a:p>
            <a:pPr marL="469900" algn="just">
              <a:lnSpc>
                <a:spcPts val="1235"/>
              </a:lnSpc>
            </a:pPr>
            <a:r>
              <a:rPr sz="1050" dirty="0">
                <a:latin typeface="Arial"/>
                <a:cs typeface="Arial"/>
              </a:rPr>
              <a:t>di entrata e </a:t>
            </a:r>
            <a:r>
              <a:rPr sz="1050" spc="-5" dirty="0">
                <a:latin typeface="Arial"/>
                <a:cs typeface="Arial"/>
              </a:rPr>
              <a:t>per </a:t>
            </a:r>
            <a:r>
              <a:rPr sz="1050" dirty="0">
                <a:latin typeface="Arial"/>
                <a:cs typeface="Arial"/>
              </a:rPr>
              <a:t>ogni </a:t>
            </a:r>
            <a:r>
              <a:rPr sz="1050" spc="-5" dirty="0">
                <a:latin typeface="Arial"/>
                <a:cs typeface="Arial"/>
              </a:rPr>
              <a:t>singolo programma </a:t>
            </a:r>
            <a:r>
              <a:rPr sz="1050" spc="-10" dirty="0">
                <a:latin typeface="Arial"/>
                <a:cs typeface="Arial"/>
              </a:rPr>
              <a:t>di</a:t>
            </a:r>
            <a:r>
              <a:rPr sz="1050" spc="-1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spesa.</a:t>
            </a:r>
          </a:p>
          <a:p>
            <a:pPr>
              <a:lnSpc>
                <a:spcPct val="100000"/>
              </a:lnSpc>
            </a:pPr>
            <a:endParaRPr sz="1050" dirty="0">
              <a:latin typeface="Arial"/>
              <a:cs typeface="Arial"/>
            </a:endParaRPr>
          </a:p>
          <a:p>
            <a:pPr marL="735330" marR="141605" algn="just">
              <a:lnSpc>
                <a:spcPct val="95700"/>
              </a:lnSpc>
            </a:pP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Il tesoriere dell’ente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non è più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chiamato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a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verificare il rispetto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dei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limiti dell’attività 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di pagamento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da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parte degli enti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locali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né a corredare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il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conto di gestione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con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gli  allegati di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svolgimento per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ciascuna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tipologia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di entrata e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programma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di</a:t>
            </a:r>
            <a:r>
              <a:rPr sz="1050" b="1" i="1" spc="-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dirty="0" smtClean="0">
                <a:solidFill>
                  <a:srgbClr val="FF0000"/>
                </a:solidFill>
                <a:latin typeface="Arial"/>
                <a:cs typeface="Arial"/>
              </a:rPr>
              <a:t>spesa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01650" y="7788275"/>
            <a:ext cx="6154420" cy="152400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70"/>
              </a:lnSpc>
            </a:pPr>
            <a:r>
              <a:rPr sz="1050" b="1" spc="-5" dirty="0">
                <a:latin typeface="Arial"/>
                <a:cs typeface="Arial"/>
              </a:rPr>
              <a:t>ANTICIPAZIONE </a:t>
            </a:r>
            <a:r>
              <a:rPr sz="1050" b="1" dirty="0">
                <a:latin typeface="Arial"/>
                <a:cs typeface="Arial"/>
              </a:rPr>
              <a:t>DI </a:t>
            </a:r>
            <a:r>
              <a:rPr sz="1050" b="1" spc="-5" dirty="0">
                <a:latin typeface="Arial"/>
                <a:cs typeface="Arial"/>
              </a:rPr>
              <a:t>TESORERIA (art. </a:t>
            </a:r>
            <a:r>
              <a:rPr sz="1050" b="1" dirty="0">
                <a:latin typeface="Arial"/>
                <a:cs typeface="Arial"/>
              </a:rPr>
              <a:t>1, commi 547 e 555 </a:t>
            </a:r>
            <a:r>
              <a:rPr sz="1050" b="1" spc="-5" dirty="0">
                <a:latin typeface="Arial"/>
                <a:cs typeface="Arial"/>
              </a:rPr>
              <a:t>della legge</a:t>
            </a:r>
            <a:r>
              <a:rPr sz="1050" b="1" spc="-4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160/2019)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30250" y="8245475"/>
            <a:ext cx="6144895" cy="640215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 algn="just">
              <a:lnSpc>
                <a:spcPct val="95700"/>
              </a:lnSpc>
              <a:spcBef>
                <a:spcPts val="160"/>
              </a:spcBef>
            </a:pPr>
            <a:r>
              <a:rPr sz="1050" spc="-5" dirty="0">
                <a:latin typeface="Arial"/>
                <a:cs typeface="Arial"/>
              </a:rPr>
              <a:t>Il </a:t>
            </a:r>
            <a:r>
              <a:rPr sz="1050" dirty="0">
                <a:latin typeface="Arial"/>
                <a:cs typeface="Arial"/>
              </a:rPr>
              <a:t>comma </a:t>
            </a:r>
            <a:r>
              <a:rPr sz="1050" spc="-5" dirty="0">
                <a:latin typeface="Arial"/>
                <a:cs typeface="Arial"/>
              </a:rPr>
              <a:t>555 della legge </a:t>
            </a:r>
            <a:r>
              <a:rPr sz="1050" dirty="0">
                <a:latin typeface="Arial"/>
                <a:cs typeface="Arial"/>
              </a:rPr>
              <a:t>160/2019 </a:t>
            </a:r>
            <a:r>
              <a:rPr sz="1050" spc="-5" dirty="0">
                <a:latin typeface="Arial"/>
                <a:cs typeface="Arial"/>
              </a:rPr>
              <a:t>affronta </a:t>
            </a:r>
            <a:r>
              <a:rPr sz="1050" dirty="0">
                <a:latin typeface="Arial"/>
                <a:cs typeface="Arial"/>
              </a:rPr>
              <a:t>un </a:t>
            </a:r>
            <a:r>
              <a:rPr sz="1050" spc="-5" dirty="0">
                <a:latin typeface="Arial"/>
                <a:cs typeface="Arial"/>
              </a:rPr>
              <a:t>tema molto sentito per gli enti locali: l’anticipazione </a:t>
            </a:r>
            <a:r>
              <a:rPr sz="1050" spc="-10" dirty="0">
                <a:latin typeface="Arial"/>
                <a:cs typeface="Arial"/>
              </a:rPr>
              <a:t>di  </a:t>
            </a:r>
            <a:r>
              <a:rPr sz="1050" spc="-5" dirty="0">
                <a:latin typeface="Arial"/>
                <a:cs typeface="Arial"/>
              </a:rPr>
              <a:t>tesoreria. Dopo </a:t>
            </a:r>
            <a:r>
              <a:rPr sz="1050" dirty="0">
                <a:latin typeface="Arial"/>
                <a:cs typeface="Arial"/>
              </a:rPr>
              <a:t>che la </a:t>
            </a:r>
            <a:r>
              <a:rPr sz="1050" spc="-5" dirty="0">
                <a:latin typeface="Arial"/>
                <a:cs typeface="Arial"/>
              </a:rPr>
              <a:t>legge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2019 aveva prorogato di </a:t>
            </a:r>
            <a:r>
              <a:rPr sz="1050" dirty="0">
                <a:latin typeface="Arial"/>
                <a:cs typeface="Arial"/>
              </a:rPr>
              <a:t>un </a:t>
            </a:r>
            <a:r>
              <a:rPr sz="1050" spc="-5" dirty="0">
                <a:latin typeface="Arial"/>
                <a:cs typeface="Arial"/>
              </a:rPr>
              <a:t>anno l’innalzamento  dell’anticipazione</a:t>
            </a:r>
            <a:r>
              <a:rPr sz="1050" spc="7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di</a:t>
            </a:r>
            <a:r>
              <a:rPr sz="1050" spc="7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tesoreria</a:t>
            </a:r>
            <a:r>
              <a:rPr sz="1050" spc="6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ma</a:t>
            </a:r>
            <a:r>
              <a:rPr sz="1050" spc="7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solo</a:t>
            </a:r>
            <a:r>
              <a:rPr sz="1050" spc="7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a</a:t>
            </a:r>
            <a:r>
              <a:rPr sz="1050" spc="6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4/12</a:t>
            </a:r>
            <a:r>
              <a:rPr sz="1050" spc="70" dirty="0">
                <a:latin typeface="Arial"/>
                <a:cs typeface="Arial"/>
              </a:rPr>
              <a:t> </a:t>
            </a:r>
            <a:r>
              <a:rPr sz="1050" spc="25" dirty="0">
                <a:latin typeface="Arial"/>
                <a:cs typeface="Arial"/>
              </a:rPr>
              <a:t>anzich</a:t>
            </a:r>
            <a:r>
              <a:rPr sz="1050" spc="15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i</a:t>
            </a:r>
            <a:r>
              <a:rPr sz="1050" spc="6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5/12</a:t>
            </a:r>
            <a:r>
              <a:rPr sz="1050" spc="7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degli</a:t>
            </a:r>
            <a:r>
              <a:rPr sz="1050" spc="75" dirty="0">
                <a:latin typeface="Arial"/>
                <a:cs typeface="Arial"/>
              </a:rPr>
              <a:t> </a:t>
            </a:r>
            <a:r>
              <a:rPr sz="1050" spc="-10" dirty="0">
                <a:latin typeface="Arial"/>
                <a:cs typeface="Arial"/>
              </a:rPr>
              <a:t>anni</a:t>
            </a:r>
            <a:r>
              <a:rPr sz="1050" spc="7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passati,</a:t>
            </a:r>
            <a:r>
              <a:rPr sz="1050" spc="6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ora</a:t>
            </a:r>
            <a:r>
              <a:rPr sz="1050" spc="6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si</a:t>
            </a:r>
            <a:r>
              <a:rPr sz="1050" spc="7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torna</a:t>
            </a:r>
            <a:r>
              <a:rPr sz="1050" spc="70" dirty="0">
                <a:latin typeface="Arial"/>
                <a:cs typeface="Arial"/>
              </a:rPr>
              <a:t> </a:t>
            </a:r>
            <a:r>
              <a:rPr sz="1050" spc="-10" dirty="0">
                <a:latin typeface="Arial"/>
                <a:cs typeface="Arial"/>
              </a:rPr>
              <a:t>ai</a:t>
            </a:r>
            <a:r>
              <a:rPr sz="1050" spc="8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5/12</a:t>
            </a:r>
            <a:r>
              <a:rPr sz="1050" spc="60" dirty="0">
                <a:latin typeface="Arial"/>
                <a:cs typeface="Arial"/>
              </a:rPr>
              <a:t> </a:t>
            </a:r>
            <a:r>
              <a:rPr lang="it-IT" sz="1050" spc="60" dirty="0" smtClean="0">
                <a:latin typeface="Arial"/>
                <a:cs typeface="Arial"/>
              </a:rPr>
              <a:t>per il triennio 2020 2022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809008" y="1666493"/>
            <a:ext cx="6014698" cy="101219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15</a:t>
            </a:fld>
            <a:endParaRPr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022207"/>
              </p:ext>
            </p:extLst>
          </p:nvPr>
        </p:nvGraphicFramePr>
        <p:xfrm>
          <a:off x="501650" y="1006475"/>
          <a:ext cx="6109331" cy="16645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94360"/>
                <a:gridCol w="735965"/>
                <a:gridCol w="710564"/>
                <a:gridCol w="709930"/>
                <a:gridCol w="626109"/>
                <a:gridCol w="709929"/>
                <a:gridCol w="626745"/>
                <a:gridCol w="709929"/>
                <a:gridCol w="685800"/>
              </a:tblGrid>
              <a:tr h="198120"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Che</a:t>
                      </a:r>
                      <a:r>
                        <a:rPr sz="8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cosa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23558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800" b="1" spc="-5" dirty="0">
                          <a:latin typeface="Arial"/>
                          <a:cs typeface="Arial"/>
                        </a:rPr>
                        <a:t>2013*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800" b="1" spc="-5" dirty="0">
                          <a:latin typeface="Arial"/>
                          <a:cs typeface="Arial"/>
                        </a:rPr>
                        <a:t>2014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800" b="1" spc="-5" dirty="0">
                          <a:latin typeface="Arial"/>
                          <a:cs typeface="Arial"/>
                        </a:rPr>
                        <a:t>2015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800" b="1" spc="-5" dirty="0">
                          <a:latin typeface="Arial"/>
                          <a:cs typeface="Arial"/>
                        </a:rPr>
                        <a:t>2016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R="234315" algn="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800" b="1" spc="-5" dirty="0">
                          <a:latin typeface="Arial"/>
                          <a:cs typeface="Arial"/>
                        </a:rPr>
                        <a:t>2017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800" b="1" spc="-5" dirty="0">
                          <a:latin typeface="Arial"/>
                          <a:cs typeface="Arial"/>
                        </a:rPr>
                        <a:t>2018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24193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800" b="1" spc="-5" dirty="0">
                          <a:latin typeface="Arial"/>
                          <a:cs typeface="Arial"/>
                        </a:rPr>
                        <a:t>2019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800" b="1" spc="-5" dirty="0">
                          <a:latin typeface="Arial"/>
                          <a:cs typeface="Arial"/>
                        </a:rPr>
                        <a:t>2020-2022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11753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Norma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90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Art.</a:t>
                      </a:r>
                      <a:r>
                        <a:rPr sz="8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1,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106045" marR="95885" algn="ctr">
                        <a:lnSpc>
                          <a:spcPts val="919"/>
                        </a:lnSpc>
                        <a:spcBef>
                          <a:spcPts val="4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comma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9,  DL</a:t>
                      </a:r>
                      <a:r>
                        <a:rPr sz="800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35/2013  (L.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n.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3175" algn="ctr">
                        <a:lnSpc>
                          <a:spcPts val="880"/>
                        </a:lnSpc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64/2013)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106045" marR="95885" indent="-1270" algn="ctr">
                        <a:lnSpc>
                          <a:spcPct val="95900"/>
                        </a:lnSpc>
                        <a:spcBef>
                          <a:spcPts val="2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Art.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12-bis, 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comma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1,  DL</a:t>
                      </a:r>
                      <a:r>
                        <a:rPr sz="800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93/2013  (L.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n.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1270" algn="ctr">
                        <a:lnSpc>
                          <a:spcPts val="869"/>
                        </a:lnSpc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119/2013)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69850" marR="62230" indent="3175" algn="ctr">
                        <a:lnSpc>
                          <a:spcPct val="95600"/>
                        </a:lnSpc>
                        <a:spcBef>
                          <a:spcPts val="70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Art.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2, co.</a:t>
                      </a:r>
                      <a:r>
                        <a:rPr sz="800" spc="-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3-  bis,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DL  4/2014 (L.</a:t>
                      </a:r>
                      <a:r>
                        <a:rPr sz="800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n.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1270" algn="ctr">
                        <a:lnSpc>
                          <a:spcPts val="925"/>
                        </a:lnSpc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50/2014)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136525">
                        <a:lnSpc>
                          <a:spcPts val="94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Art.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2,</a:t>
                      </a:r>
                      <a:r>
                        <a:rPr sz="8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co.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86360" marR="77470" indent="13335">
                        <a:lnSpc>
                          <a:spcPts val="910"/>
                        </a:lnSpc>
                        <a:spcBef>
                          <a:spcPts val="55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216, Legge  n.</a:t>
                      </a:r>
                      <a:r>
                        <a:rPr sz="800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190/2014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935"/>
                        </a:lnSpc>
                        <a:spcBef>
                          <a:spcPts val="65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Art.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1,</a:t>
                      </a:r>
                      <a:r>
                        <a:rPr sz="8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co.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738,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100330" marR="93980" indent="-1270" algn="ctr">
                        <a:lnSpc>
                          <a:spcPts val="930"/>
                        </a:lnSpc>
                        <a:spcBef>
                          <a:spcPts val="40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Legge n.  208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/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201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94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Art.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1,</a:t>
                      </a:r>
                      <a:r>
                        <a:rPr sz="8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co.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71120" marR="64769" algn="ctr">
                        <a:lnSpc>
                          <a:spcPts val="910"/>
                        </a:lnSpc>
                        <a:spcBef>
                          <a:spcPts val="55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43, Legge</a:t>
                      </a:r>
                      <a:r>
                        <a:rPr sz="8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n.  232/2016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935"/>
                        </a:lnSpc>
                        <a:spcBef>
                          <a:spcPts val="65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Art.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1,</a:t>
                      </a:r>
                      <a:r>
                        <a:rPr sz="8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co.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618,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101600" marR="92710" indent="-1270" algn="ctr">
                        <a:lnSpc>
                          <a:spcPts val="930"/>
                        </a:lnSpc>
                        <a:spcBef>
                          <a:spcPts val="40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Legge n.  205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/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201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137160">
                        <a:lnSpc>
                          <a:spcPts val="94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Art.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1,</a:t>
                      </a:r>
                      <a:r>
                        <a:rPr sz="8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co.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142875" marR="92710" indent="-43180">
                        <a:lnSpc>
                          <a:spcPts val="910"/>
                        </a:lnSpc>
                        <a:spcBef>
                          <a:spcPts val="55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906,</a:t>
                      </a:r>
                      <a:r>
                        <a:rPr sz="800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Legge  145/2018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06045" marR="96520" algn="ctr">
                        <a:lnSpc>
                          <a:spcPct val="95900"/>
                        </a:lnSpc>
                        <a:spcBef>
                          <a:spcPts val="69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Art.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1, 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comma 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555,</a:t>
                      </a:r>
                      <a:r>
                        <a:rPr sz="800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legge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160/2019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108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Limite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85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717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5/12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85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5/12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85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5/12</a:t>
                      </a:r>
                      <a:endParaRPr sz="900" dirty="0">
                        <a:latin typeface="Arial"/>
                        <a:cs typeface="Arial"/>
                      </a:endParaRPr>
                    </a:p>
                  </a:txBody>
                  <a:tcPr marL="0" marR="0" marT="685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5/12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85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34950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5/12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85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5/12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85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19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4/12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85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5/12</a:t>
                      </a:r>
                      <a:endParaRPr sz="900" dirty="0">
                        <a:latin typeface="Arial"/>
                        <a:cs typeface="Arial"/>
                      </a:endParaRPr>
                    </a:p>
                  </a:txBody>
                  <a:tcPr marL="0" marR="0" marT="685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0" name="object 10"/>
          <p:cNvSpPr txBox="1"/>
          <p:nvPr/>
        </p:nvSpPr>
        <p:spPr>
          <a:xfrm>
            <a:off x="654050" y="2987675"/>
            <a:ext cx="6142355" cy="4078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935"/>
              </a:lnSpc>
              <a:spcBef>
                <a:spcPts val="100"/>
              </a:spcBef>
            </a:pPr>
            <a:r>
              <a:rPr sz="800" dirty="0">
                <a:latin typeface="Arial"/>
                <a:cs typeface="Arial"/>
              </a:rPr>
              <a:t>*</a:t>
            </a:r>
            <a:r>
              <a:rPr sz="800" spc="40" dirty="0">
                <a:latin typeface="Arial"/>
                <a:cs typeface="Arial"/>
              </a:rPr>
              <a:t> </a:t>
            </a:r>
            <a:r>
              <a:rPr sz="800" spc="-5" dirty="0">
                <a:latin typeface="Arial"/>
                <a:cs typeface="Arial"/>
              </a:rPr>
              <a:t>Nel</a:t>
            </a:r>
            <a:r>
              <a:rPr sz="800" spc="50" dirty="0">
                <a:latin typeface="Arial"/>
                <a:cs typeface="Arial"/>
              </a:rPr>
              <a:t> </a:t>
            </a:r>
            <a:r>
              <a:rPr sz="800" spc="-5" dirty="0">
                <a:latin typeface="Arial"/>
                <a:cs typeface="Arial"/>
              </a:rPr>
              <a:t>2013</a:t>
            </a:r>
            <a:r>
              <a:rPr sz="800" spc="45" dirty="0">
                <a:latin typeface="Arial"/>
                <a:cs typeface="Arial"/>
              </a:rPr>
              <a:t> </a:t>
            </a:r>
            <a:r>
              <a:rPr sz="800" spc="-5" dirty="0">
                <a:latin typeface="Arial"/>
                <a:cs typeface="Arial"/>
              </a:rPr>
              <a:t>ricordiamo</a:t>
            </a:r>
            <a:r>
              <a:rPr sz="800" spc="45" dirty="0">
                <a:latin typeface="Arial"/>
                <a:cs typeface="Arial"/>
              </a:rPr>
              <a:t> </a:t>
            </a:r>
            <a:r>
              <a:rPr sz="800" spc="-5" dirty="0">
                <a:latin typeface="Arial"/>
                <a:cs typeface="Arial"/>
              </a:rPr>
              <a:t>anche</a:t>
            </a:r>
            <a:r>
              <a:rPr sz="800" spc="45" dirty="0">
                <a:latin typeface="Arial"/>
                <a:cs typeface="Arial"/>
              </a:rPr>
              <a:t> </a:t>
            </a:r>
            <a:r>
              <a:rPr sz="800" spc="-5" dirty="0">
                <a:latin typeface="Arial"/>
                <a:cs typeface="Arial"/>
              </a:rPr>
              <a:t>l’art.</a:t>
            </a:r>
            <a:r>
              <a:rPr sz="800" spc="40" dirty="0">
                <a:latin typeface="Arial"/>
                <a:cs typeface="Arial"/>
              </a:rPr>
              <a:t> </a:t>
            </a:r>
            <a:r>
              <a:rPr sz="800" spc="-5" dirty="0">
                <a:latin typeface="Arial"/>
                <a:cs typeface="Arial"/>
              </a:rPr>
              <a:t>1,</a:t>
            </a:r>
            <a:r>
              <a:rPr sz="800" spc="50" dirty="0">
                <a:latin typeface="Arial"/>
                <a:cs typeface="Arial"/>
              </a:rPr>
              <a:t> </a:t>
            </a:r>
            <a:r>
              <a:rPr sz="800" spc="-5" dirty="0">
                <a:latin typeface="Arial"/>
                <a:cs typeface="Arial"/>
              </a:rPr>
              <a:t>comma</a:t>
            </a:r>
            <a:r>
              <a:rPr sz="800" spc="45" dirty="0">
                <a:latin typeface="Arial"/>
                <a:cs typeface="Arial"/>
              </a:rPr>
              <a:t> </a:t>
            </a:r>
            <a:r>
              <a:rPr sz="800" spc="-5" dirty="0">
                <a:latin typeface="Arial"/>
                <a:cs typeface="Arial"/>
              </a:rPr>
              <a:t>2,</a:t>
            </a:r>
            <a:r>
              <a:rPr sz="800" spc="50" dirty="0">
                <a:latin typeface="Arial"/>
                <a:cs typeface="Arial"/>
              </a:rPr>
              <a:t> </a:t>
            </a:r>
            <a:r>
              <a:rPr sz="800" spc="-5" dirty="0">
                <a:latin typeface="Arial"/>
                <a:cs typeface="Arial"/>
              </a:rPr>
              <a:t>del</a:t>
            </a:r>
            <a:r>
              <a:rPr sz="800" spc="5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DL</a:t>
            </a:r>
            <a:r>
              <a:rPr sz="800" spc="45" dirty="0">
                <a:latin typeface="Arial"/>
                <a:cs typeface="Arial"/>
              </a:rPr>
              <a:t> </a:t>
            </a:r>
            <a:r>
              <a:rPr sz="800" spc="-5" dirty="0">
                <a:latin typeface="Arial"/>
                <a:cs typeface="Arial"/>
              </a:rPr>
              <a:t>54/2013</a:t>
            </a:r>
            <a:r>
              <a:rPr sz="800" spc="45" dirty="0">
                <a:latin typeface="Arial"/>
                <a:cs typeface="Arial"/>
              </a:rPr>
              <a:t> </a:t>
            </a:r>
            <a:r>
              <a:rPr sz="800" spc="-5" dirty="0">
                <a:latin typeface="Arial"/>
                <a:cs typeface="Arial"/>
              </a:rPr>
              <a:t>(L.</a:t>
            </a:r>
            <a:r>
              <a:rPr sz="800" spc="40" dirty="0">
                <a:latin typeface="Arial"/>
                <a:cs typeface="Arial"/>
              </a:rPr>
              <a:t> </a:t>
            </a:r>
            <a:r>
              <a:rPr sz="800" spc="-5" dirty="0">
                <a:latin typeface="Arial"/>
                <a:cs typeface="Arial"/>
              </a:rPr>
              <a:t>n.</a:t>
            </a:r>
            <a:r>
              <a:rPr sz="800" spc="50" dirty="0">
                <a:latin typeface="Arial"/>
                <a:cs typeface="Arial"/>
              </a:rPr>
              <a:t> </a:t>
            </a:r>
            <a:r>
              <a:rPr sz="800" spc="-5" dirty="0">
                <a:latin typeface="Arial"/>
                <a:cs typeface="Arial"/>
              </a:rPr>
              <a:t>85/2013)</a:t>
            </a:r>
            <a:r>
              <a:rPr sz="800" spc="45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che</a:t>
            </a:r>
            <a:r>
              <a:rPr sz="800" spc="45" dirty="0">
                <a:latin typeface="Arial"/>
                <a:cs typeface="Arial"/>
              </a:rPr>
              <a:t> </a:t>
            </a:r>
            <a:r>
              <a:rPr sz="800" spc="-5" dirty="0">
                <a:latin typeface="Arial"/>
                <a:cs typeface="Arial"/>
              </a:rPr>
              <a:t>ha</a:t>
            </a:r>
            <a:r>
              <a:rPr sz="800" spc="45" dirty="0">
                <a:latin typeface="Arial"/>
                <a:cs typeface="Arial"/>
              </a:rPr>
              <a:t> </a:t>
            </a:r>
            <a:r>
              <a:rPr sz="800" spc="-5" dirty="0">
                <a:latin typeface="Arial"/>
                <a:cs typeface="Arial"/>
              </a:rPr>
              <a:t>elevato</a:t>
            </a:r>
            <a:r>
              <a:rPr sz="800" spc="45" dirty="0">
                <a:latin typeface="Arial"/>
                <a:cs typeface="Arial"/>
              </a:rPr>
              <a:t> </a:t>
            </a:r>
            <a:r>
              <a:rPr sz="800" spc="-5" dirty="0">
                <a:latin typeface="Arial"/>
                <a:cs typeface="Arial"/>
              </a:rPr>
              <a:t>ulteriormente</a:t>
            </a:r>
            <a:r>
              <a:rPr sz="800" spc="45" dirty="0">
                <a:latin typeface="Arial"/>
                <a:cs typeface="Arial"/>
              </a:rPr>
              <a:t> </a:t>
            </a:r>
            <a:r>
              <a:rPr sz="800" spc="-5" dirty="0">
                <a:latin typeface="Arial"/>
                <a:cs typeface="Arial"/>
              </a:rPr>
              <a:t>l’anticipazione</a:t>
            </a:r>
            <a:r>
              <a:rPr sz="800" spc="45" dirty="0">
                <a:latin typeface="Arial"/>
                <a:cs typeface="Arial"/>
              </a:rPr>
              <a:t> </a:t>
            </a:r>
            <a:r>
              <a:rPr sz="800" spc="-5" dirty="0">
                <a:latin typeface="Arial"/>
                <a:cs typeface="Arial"/>
              </a:rPr>
              <a:t>di</a:t>
            </a:r>
            <a:r>
              <a:rPr sz="800" spc="110" dirty="0">
                <a:latin typeface="Arial"/>
                <a:cs typeface="Arial"/>
              </a:rPr>
              <a:t> </a:t>
            </a:r>
            <a:r>
              <a:rPr sz="800" spc="-5" dirty="0">
                <a:latin typeface="Arial"/>
                <a:cs typeface="Arial"/>
              </a:rPr>
              <a:t>tesoreria</a:t>
            </a:r>
            <a:endParaRPr sz="800" dirty="0">
              <a:latin typeface="Arial"/>
              <a:cs typeface="Arial"/>
            </a:endParaRPr>
          </a:p>
          <a:p>
            <a:pPr marL="12700">
              <a:lnSpc>
                <a:spcPts val="935"/>
              </a:lnSpc>
            </a:pPr>
            <a:r>
              <a:rPr sz="800" spc="-5" dirty="0">
                <a:latin typeface="Arial"/>
                <a:cs typeface="Arial"/>
              </a:rPr>
              <a:t>dell’importo stimato dal Mef di mancato introito gettito IMU </a:t>
            </a:r>
            <a:r>
              <a:rPr sz="800" dirty="0">
                <a:latin typeface="Arial"/>
                <a:cs typeface="Arial"/>
              </a:rPr>
              <a:t>su </a:t>
            </a:r>
            <a:r>
              <a:rPr sz="800" spc="-5" dirty="0">
                <a:latin typeface="Arial"/>
                <a:cs typeface="Arial"/>
              </a:rPr>
              <a:t>abitazione principale </a:t>
            </a:r>
            <a:r>
              <a:rPr sz="800" dirty="0">
                <a:latin typeface="Arial"/>
                <a:cs typeface="Arial"/>
              </a:rPr>
              <a:t>e </a:t>
            </a:r>
            <a:r>
              <a:rPr sz="800" spc="-5" dirty="0">
                <a:latin typeface="Arial"/>
                <a:cs typeface="Arial"/>
              </a:rPr>
              <a:t>altre tipologie di</a:t>
            </a:r>
            <a:r>
              <a:rPr sz="800" spc="-20" dirty="0">
                <a:latin typeface="Arial"/>
                <a:cs typeface="Arial"/>
              </a:rPr>
              <a:t> </a:t>
            </a:r>
            <a:r>
              <a:rPr sz="800" spc="-5" dirty="0">
                <a:latin typeface="Arial"/>
                <a:cs typeface="Arial"/>
              </a:rPr>
              <a:t>immobili.</a:t>
            </a:r>
            <a:endParaRPr sz="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77850" y="3902075"/>
            <a:ext cx="6154420" cy="154305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70"/>
              </a:lnSpc>
            </a:pPr>
            <a:r>
              <a:rPr sz="1050" b="1" spc="-5" dirty="0">
                <a:latin typeface="Arial"/>
                <a:cs typeface="Arial"/>
              </a:rPr>
              <a:t>AFFIDAMENTO SERVIZIO </a:t>
            </a:r>
            <a:r>
              <a:rPr sz="1050" b="1" dirty="0">
                <a:latin typeface="Arial"/>
                <a:cs typeface="Arial"/>
              </a:rPr>
              <a:t>DI </a:t>
            </a:r>
            <a:r>
              <a:rPr sz="1050" b="1" spc="-5" dirty="0">
                <a:latin typeface="Arial"/>
                <a:cs typeface="Arial"/>
              </a:rPr>
              <a:t>TESORERIA PICCOLI COMUNI (art. </a:t>
            </a:r>
            <a:r>
              <a:rPr sz="1050" b="1" dirty="0">
                <a:latin typeface="Arial"/>
                <a:cs typeface="Arial"/>
              </a:rPr>
              <a:t>42, comma </a:t>
            </a:r>
            <a:r>
              <a:rPr sz="1050" b="1" spc="5" dirty="0">
                <a:latin typeface="Arial"/>
                <a:cs typeface="Arial"/>
              </a:rPr>
              <a:t>1-bis, </a:t>
            </a:r>
            <a:r>
              <a:rPr sz="1050" b="1" spc="-5" dirty="0">
                <a:latin typeface="Arial"/>
                <a:cs typeface="Arial"/>
              </a:rPr>
              <a:t>d.l.</a:t>
            </a:r>
            <a:r>
              <a:rPr sz="1050" b="1" spc="-1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124/2019)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30250" y="4587875"/>
            <a:ext cx="6145530" cy="173070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just">
              <a:lnSpc>
                <a:spcPts val="1235"/>
              </a:lnSpc>
              <a:spcBef>
                <a:spcPts val="105"/>
              </a:spcBef>
            </a:pPr>
            <a:r>
              <a:rPr sz="1050" spc="-5" dirty="0">
                <a:latin typeface="Arial"/>
                <a:cs typeface="Arial"/>
              </a:rPr>
              <a:t>L’articolo </a:t>
            </a:r>
            <a:r>
              <a:rPr sz="1050" dirty="0">
                <a:latin typeface="Arial"/>
                <a:cs typeface="Arial"/>
              </a:rPr>
              <a:t>9, comma 3, </a:t>
            </a:r>
            <a:r>
              <a:rPr sz="1050" spc="-10" dirty="0">
                <a:latin typeface="Arial"/>
                <a:cs typeface="Arial"/>
              </a:rPr>
              <a:t>della </a:t>
            </a:r>
            <a:r>
              <a:rPr sz="1050" spc="-5" dirty="0">
                <a:latin typeface="Arial"/>
                <a:cs typeface="Arial"/>
              </a:rPr>
              <a:t>legge </a:t>
            </a:r>
            <a:r>
              <a:rPr sz="1050" dirty="0">
                <a:latin typeface="Arial"/>
                <a:cs typeface="Arial"/>
              </a:rPr>
              <a:t>n. </a:t>
            </a:r>
            <a:r>
              <a:rPr sz="1050" spc="-5" dirty="0">
                <a:latin typeface="Arial"/>
                <a:cs typeface="Arial"/>
              </a:rPr>
              <a:t>158/2017, riconosce </a:t>
            </a:r>
            <a:r>
              <a:rPr sz="1050" spc="-10" dirty="0">
                <a:latin typeface="Arial"/>
                <a:cs typeface="Arial"/>
              </a:rPr>
              <a:t>ai </a:t>
            </a:r>
            <a:r>
              <a:rPr sz="1050" spc="-5" dirty="0">
                <a:latin typeface="Arial"/>
                <a:cs typeface="Arial"/>
              </a:rPr>
              <a:t>piccoli</a:t>
            </a:r>
            <a:r>
              <a:rPr sz="105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comuni:</a:t>
            </a:r>
            <a:endParaRPr sz="1050" dirty="0">
              <a:latin typeface="Arial"/>
              <a:cs typeface="Arial"/>
            </a:endParaRPr>
          </a:p>
          <a:p>
            <a:pPr marL="12700" marR="5080" algn="just">
              <a:lnSpc>
                <a:spcPct val="95900"/>
              </a:lnSpc>
              <a:spcBef>
                <a:spcPts val="25"/>
              </a:spcBef>
              <a:buAutoNum type="alphaLcParenR"/>
              <a:tabLst>
                <a:tab pos="196215" algn="l"/>
              </a:tabLst>
            </a:pP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facoltà di stipulare apposite convenzioni, </a:t>
            </a:r>
            <a:r>
              <a:rPr sz="1050" dirty="0">
                <a:latin typeface="Arial"/>
                <a:cs typeface="Arial"/>
              </a:rPr>
              <a:t>d </a:t>
            </a:r>
            <a:r>
              <a:rPr sz="1050" spc="-5" dirty="0">
                <a:latin typeface="Arial"/>
                <a:cs typeface="Arial"/>
              </a:rPr>
              <a:t>intesa </a:t>
            </a:r>
            <a:r>
              <a:rPr sz="1050" dirty="0">
                <a:latin typeface="Arial"/>
                <a:cs typeface="Arial"/>
              </a:rPr>
              <a:t>con le </a:t>
            </a:r>
            <a:r>
              <a:rPr sz="1050" spc="-5" dirty="0">
                <a:latin typeface="Arial"/>
                <a:cs typeface="Arial"/>
              </a:rPr>
              <a:t>organizzazioni di categoria </a:t>
            </a:r>
            <a:r>
              <a:rPr sz="1050" dirty="0">
                <a:latin typeface="Arial"/>
                <a:cs typeface="Arial"/>
              </a:rPr>
              <a:t>e con la  </a:t>
            </a:r>
            <a:r>
              <a:rPr sz="1050" spc="-5" dirty="0">
                <a:latin typeface="Arial"/>
                <a:cs typeface="Arial"/>
              </a:rPr>
              <a:t>società Poste italiane S.p.A., </a:t>
            </a:r>
            <a:r>
              <a:rPr sz="1050" spc="-10" dirty="0">
                <a:latin typeface="Arial"/>
                <a:cs typeface="Arial"/>
              </a:rPr>
              <a:t>affinch </a:t>
            </a:r>
            <a:r>
              <a:rPr sz="1050" dirty="0">
                <a:latin typeface="Arial"/>
                <a:cs typeface="Arial"/>
              </a:rPr>
              <a:t>i </a:t>
            </a:r>
            <a:r>
              <a:rPr sz="1050" spc="-10" dirty="0">
                <a:latin typeface="Arial"/>
                <a:cs typeface="Arial"/>
              </a:rPr>
              <a:t>pagamenti </a:t>
            </a:r>
            <a:r>
              <a:rPr sz="1050" dirty="0">
                <a:latin typeface="Arial"/>
                <a:cs typeface="Arial"/>
              </a:rPr>
              <a:t>su conti </a:t>
            </a:r>
            <a:r>
              <a:rPr sz="1050" spc="-5" dirty="0">
                <a:latin typeface="Arial"/>
                <a:cs typeface="Arial"/>
              </a:rPr>
              <a:t>correnti, pagamenti dei vaglia postali,  </a:t>
            </a:r>
            <a:r>
              <a:rPr sz="1050" spc="35" dirty="0">
                <a:latin typeface="Arial"/>
                <a:cs typeface="Arial"/>
              </a:rPr>
              <a:t>nonch </a:t>
            </a:r>
            <a:r>
              <a:rPr sz="1050" spc="-5" dirty="0">
                <a:latin typeface="Arial"/>
                <a:cs typeface="Arial"/>
              </a:rPr>
              <a:t>altre prestazioni, </a:t>
            </a:r>
            <a:r>
              <a:rPr sz="1050" dirty="0">
                <a:latin typeface="Arial"/>
                <a:cs typeface="Arial"/>
              </a:rPr>
              <a:t>possano essere </a:t>
            </a:r>
            <a:r>
              <a:rPr sz="1050" spc="-5" dirty="0">
                <a:latin typeface="Arial"/>
                <a:cs typeface="Arial"/>
              </a:rPr>
              <a:t>effettuati </a:t>
            </a:r>
            <a:r>
              <a:rPr sz="1050" dirty="0">
                <a:latin typeface="Arial"/>
                <a:cs typeface="Arial"/>
              </a:rPr>
              <a:t>presso </a:t>
            </a:r>
            <a:r>
              <a:rPr sz="1050" spc="-5" dirty="0">
                <a:latin typeface="Arial"/>
                <a:cs typeface="Arial"/>
              </a:rPr>
              <a:t>gli esercizi commerciali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comuni </a:t>
            </a:r>
            <a:r>
              <a:rPr sz="1050" dirty="0">
                <a:latin typeface="Arial"/>
                <a:cs typeface="Arial"/>
              </a:rPr>
              <a:t>o </a:t>
            </a:r>
            <a:r>
              <a:rPr sz="1050" spc="-5" dirty="0">
                <a:latin typeface="Arial"/>
                <a:cs typeface="Arial"/>
              </a:rPr>
              <a:t>frazioni  </a:t>
            </a:r>
            <a:r>
              <a:rPr sz="1050" dirty="0">
                <a:latin typeface="Arial"/>
                <a:cs typeface="Arial"/>
              </a:rPr>
              <a:t>non </a:t>
            </a:r>
            <a:r>
              <a:rPr sz="1050" spc="-5" dirty="0">
                <a:latin typeface="Arial"/>
                <a:cs typeface="Arial"/>
              </a:rPr>
              <a:t>serviti dal servizio</a:t>
            </a:r>
            <a:r>
              <a:rPr sz="105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postale;</a:t>
            </a:r>
            <a:endParaRPr sz="1050" dirty="0">
              <a:latin typeface="Arial"/>
              <a:cs typeface="Arial"/>
            </a:endParaRPr>
          </a:p>
          <a:p>
            <a:pPr marL="168275" indent="-156210" algn="just">
              <a:lnSpc>
                <a:spcPts val="1210"/>
              </a:lnSpc>
              <a:buAutoNum type="alphaLcParenR"/>
              <a:tabLst>
                <a:tab pos="168910" algn="l"/>
              </a:tabLst>
            </a:pP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possibilità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affidare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gestione dei servizi di tesoreria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di cassa alla società Poste italiane</a:t>
            </a:r>
            <a:r>
              <a:rPr sz="1050" spc="55" dirty="0">
                <a:latin typeface="Arial"/>
                <a:cs typeface="Arial"/>
              </a:rPr>
              <a:t> </a:t>
            </a:r>
            <a:r>
              <a:rPr sz="1050" spc="5" dirty="0">
                <a:latin typeface="Arial"/>
                <a:cs typeface="Arial"/>
              </a:rPr>
              <a:t>Spa.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50" dirty="0">
              <a:latin typeface="Arial"/>
              <a:cs typeface="Arial"/>
            </a:endParaRPr>
          </a:p>
          <a:p>
            <a:pPr marL="12700" marR="8255" algn="just">
              <a:lnSpc>
                <a:spcPct val="95700"/>
              </a:lnSpc>
            </a:pPr>
            <a:r>
              <a:rPr sz="1050" spc="-5" dirty="0">
                <a:latin typeface="Arial"/>
                <a:cs typeface="Arial"/>
              </a:rPr>
              <a:t>Grazie all’integrazione </a:t>
            </a:r>
            <a:r>
              <a:rPr sz="1050" dirty="0">
                <a:latin typeface="Arial"/>
                <a:cs typeface="Arial"/>
              </a:rPr>
              <a:t>disposta </a:t>
            </a:r>
            <a:r>
              <a:rPr sz="1050" spc="-5" dirty="0">
                <a:latin typeface="Arial"/>
                <a:cs typeface="Arial"/>
              </a:rPr>
              <a:t>dal </a:t>
            </a:r>
            <a:r>
              <a:rPr sz="1050" dirty="0">
                <a:latin typeface="Arial"/>
                <a:cs typeface="Arial"/>
              </a:rPr>
              <a:t>d.l. </a:t>
            </a:r>
            <a:r>
              <a:rPr sz="1050" spc="-5" dirty="0">
                <a:latin typeface="Arial"/>
                <a:cs typeface="Arial"/>
              </a:rPr>
              <a:t>124/2019, </a:t>
            </a:r>
            <a:r>
              <a:rPr sz="1050" dirty="0">
                <a:latin typeface="Arial"/>
                <a:cs typeface="Arial"/>
              </a:rPr>
              <a:t>si </a:t>
            </a:r>
            <a:r>
              <a:rPr sz="1050" spc="-5" dirty="0">
                <a:latin typeface="Arial"/>
                <a:cs typeface="Arial"/>
              </a:rPr>
              <a:t>prevede </a:t>
            </a:r>
            <a:r>
              <a:rPr sz="1050" dirty="0">
                <a:latin typeface="Arial"/>
                <a:cs typeface="Arial"/>
              </a:rPr>
              <a:t>che </a:t>
            </a:r>
            <a:r>
              <a:rPr sz="1050" spc="5" dirty="0">
                <a:latin typeface="Arial"/>
                <a:cs typeface="Arial"/>
              </a:rPr>
              <a:t>l </a:t>
            </a:r>
            <a:r>
              <a:rPr sz="1050" spc="-10" dirty="0">
                <a:latin typeface="Arial"/>
                <a:cs typeface="Arial"/>
              </a:rPr>
              <a:t>affidamento </a:t>
            </a:r>
            <a:r>
              <a:rPr sz="1050" spc="-5" dirty="0">
                <a:latin typeface="Arial"/>
                <a:cs typeface="Arial"/>
              </a:rPr>
              <a:t>diretto della gestione dei  servizi di tesoreria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di </a:t>
            </a:r>
            <a:r>
              <a:rPr sz="1050" dirty="0">
                <a:latin typeface="Arial"/>
                <a:cs typeface="Arial"/>
              </a:rPr>
              <a:t>cassa </a:t>
            </a:r>
            <a:r>
              <a:rPr sz="1050" spc="-5" dirty="0">
                <a:latin typeface="Arial"/>
                <a:cs typeface="Arial"/>
              </a:rPr>
              <a:t>alla società Poste italiane Spa possa essere </a:t>
            </a:r>
            <a:r>
              <a:rPr sz="1050" dirty="0">
                <a:latin typeface="Arial"/>
                <a:cs typeface="Arial"/>
              </a:rPr>
              <a:t>disposto </a:t>
            </a:r>
            <a:r>
              <a:rPr sz="1050" spc="-5" dirty="0">
                <a:latin typeface="Arial"/>
                <a:cs typeface="Arial"/>
              </a:rPr>
              <a:t>dai piccoli </a:t>
            </a:r>
            <a:r>
              <a:rPr sz="1050" spc="-10" dirty="0">
                <a:latin typeface="Arial"/>
                <a:cs typeface="Arial"/>
              </a:rPr>
              <a:t>comuni  </a:t>
            </a:r>
            <a:r>
              <a:rPr sz="1050" dirty="0">
                <a:latin typeface="Arial"/>
                <a:cs typeface="Arial"/>
              </a:rPr>
              <a:t>anche in forma </a:t>
            </a:r>
            <a:r>
              <a:rPr sz="1050" spc="-5" dirty="0">
                <a:latin typeface="Arial"/>
                <a:cs typeface="Arial"/>
              </a:rPr>
              <a:t>associata, mediante unione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comuni </a:t>
            </a:r>
            <a:r>
              <a:rPr sz="1050" dirty="0">
                <a:latin typeface="Arial"/>
                <a:cs typeface="Arial"/>
              </a:rPr>
              <a:t>o</a:t>
            </a:r>
            <a:r>
              <a:rPr sz="1050" spc="-3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convenzione.</a:t>
            </a: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54050" y="7254875"/>
            <a:ext cx="6154420" cy="306705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45"/>
              </a:lnSpc>
            </a:pPr>
            <a:r>
              <a:rPr sz="1050" b="1" spc="-5" dirty="0">
                <a:latin typeface="Arial"/>
                <a:cs typeface="Arial"/>
              </a:rPr>
              <a:t>RISTRUTTURAZIONE</a:t>
            </a:r>
            <a:r>
              <a:rPr sz="1050" b="1" spc="8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DEI</a:t>
            </a:r>
            <a:r>
              <a:rPr sz="1050" b="1" spc="8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MUTUI</a:t>
            </a:r>
            <a:r>
              <a:rPr sz="1050" b="1" spc="7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ENTI</a:t>
            </a:r>
            <a:r>
              <a:rPr sz="1050" b="1" spc="8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LOCALI</a:t>
            </a:r>
            <a:r>
              <a:rPr sz="1050" b="1" spc="10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(art.</a:t>
            </a:r>
            <a:r>
              <a:rPr sz="1050" b="1" spc="7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1,</a:t>
            </a:r>
            <a:r>
              <a:rPr sz="1050" b="1" spc="8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comma</a:t>
            </a:r>
            <a:r>
              <a:rPr sz="1050" b="1" spc="8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557,</a:t>
            </a:r>
            <a:r>
              <a:rPr sz="1050" b="1" spc="7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legge</a:t>
            </a:r>
            <a:r>
              <a:rPr sz="1050" b="1" spc="8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160/2019</a:t>
            </a:r>
            <a:r>
              <a:rPr sz="1050" b="1" spc="8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e</a:t>
            </a:r>
            <a:r>
              <a:rPr sz="1050" b="1" spc="8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art.</a:t>
            </a:r>
            <a:r>
              <a:rPr sz="1050" b="1" spc="7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39,</a:t>
            </a:r>
            <a:r>
              <a:rPr sz="1050" b="1" spc="8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d.l.</a:t>
            </a:r>
            <a:endParaRPr sz="1050" dirty="0">
              <a:latin typeface="Arial"/>
              <a:cs typeface="Arial"/>
            </a:endParaRPr>
          </a:p>
          <a:p>
            <a:pPr marL="17780">
              <a:lnSpc>
                <a:spcPts val="1235"/>
              </a:lnSpc>
            </a:pPr>
            <a:r>
              <a:rPr sz="1050" b="1" dirty="0">
                <a:latin typeface="Arial"/>
                <a:cs typeface="Arial"/>
              </a:rPr>
              <a:t>162/2019)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54050" y="8093075"/>
            <a:ext cx="6141085" cy="971550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 marR="5080" algn="just">
              <a:lnSpc>
                <a:spcPct val="95900"/>
              </a:lnSpc>
              <a:spcBef>
                <a:spcPts val="155"/>
              </a:spcBef>
            </a:pPr>
            <a:r>
              <a:rPr sz="1050" dirty="0">
                <a:latin typeface="Arial"/>
                <a:cs typeface="Arial"/>
              </a:rPr>
              <a:t>È in </a:t>
            </a:r>
            <a:r>
              <a:rPr sz="1050" spc="-5" dirty="0">
                <a:latin typeface="Arial"/>
                <a:cs typeface="Arial"/>
              </a:rPr>
              <a:t>arrivo </a:t>
            </a:r>
            <a:r>
              <a:rPr sz="1050" dirty="0">
                <a:latin typeface="Arial"/>
                <a:cs typeface="Arial"/>
              </a:rPr>
              <a:t>nel </a:t>
            </a:r>
            <a:r>
              <a:rPr sz="1050" spc="-5" dirty="0">
                <a:latin typeface="Arial"/>
                <a:cs typeface="Arial"/>
              </a:rPr>
              <a:t>2020 una </a:t>
            </a:r>
            <a:r>
              <a:rPr sz="1050" dirty="0">
                <a:latin typeface="Arial"/>
                <a:cs typeface="Arial"/>
              </a:rPr>
              <a:t>maxi-operazione </a:t>
            </a:r>
            <a:r>
              <a:rPr sz="1050" spc="-5" dirty="0">
                <a:latin typeface="Arial"/>
                <a:cs typeface="Arial"/>
              </a:rPr>
              <a:t>straordinaria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ristrutturazione del debito degli enti locali  </a:t>
            </a:r>
            <a:r>
              <a:rPr sz="1050" dirty="0">
                <a:latin typeface="Arial"/>
                <a:cs typeface="Arial"/>
              </a:rPr>
              <a:t>posta </a:t>
            </a:r>
            <a:r>
              <a:rPr sz="1050" spc="-5" dirty="0">
                <a:latin typeface="Arial"/>
                <a:cs typeface="Arial"/>
              </a:rPr>
              <a:t>in </a:t>
            </a:r>
            <a:r>
              <a:rPr sz="1050" dirty="0">
                <a:latin typeface="Arial"/>
                <a:cs typeface="Arial"/>
              </a:rPr>
              <a:t>essere </a:t>
            </a:r>
            <a:r>
              <a:rPr sz="1050" spc="-5" dirty="0">
                <a:latin typeface="Arial"/>
                <a:cs typeface="Arial"/>
              </a:rPr>
              <a:t>dallo Stato </a:t>
            </a:r>
            <a:r>
              <a:rPr sz="1050" dirty="0">
                <a:latin typeface="Arial"/>
                <a:cs typeface="Arial"/>
              </a:rPr>
              <a:t>che, </a:t>
            </a:r>
            <a:r>
              <a:rPr sz="1050" spc="-5" dirty="0">
                <a:latin typeface="Arial"/>
                <a:cs typeface="Arial"/>
              </a:rPr>
              <a:t>sfruttando economie </a:t>
            </a:r>
            <a:r>
              <a:rPr sz="1050" dirty="0">
                <a:latin typeface="Arial"/>
                <a:cs typeface="Arial"/>
              </a:rPr>
              <a:t>di scala, un maggior </a:t>
            </a:r>
            <a:r>
              <a:rPr sz="1050" spc="-5" dirty="0">
                <a:latin typeface="Arial"/>
                <a:cs typeface="Arial"/>
              </a:rPr>
              <a:t>potere contrattuale </a:t>
            </a:r>
            <a:r>
              <a:rPr sz="1050" dirty="0">
                <a:latin typeface="Arial"/>
                <a:cs typeface="Arial"/>
              </a:rPr>
              <a:t>ed </a:t>
            </a:r>
            <a:r>
              <a:rPr sz="1050" spc="-10" dirty="0">
                <a:latin typeface="Arial"/>
                <a:cs typeface="Arial"/>
              </a:rPr>
              <a:t>anche  </a:t>
            </a:r>
            <a:r>
              <a:rPr sz="1050" dirty="0">
                <a:latin typeface="Arial"/>
                <a:cs typeface="Arial"/>
              </a:rPr>
              <a:t>un </a:t>
            </a:r>
            <a:r>
              <a:rPr sz="1050" spc="-5" dirty="0">
                <a:latin typeface="Arial"/>
                <a:cs typeface="Arial"/>
              </a:rPr>
              <a:t>profilo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rischio più </a:t>
            </a:r>
            <a:r>
              <a:rPr sz="1050" dirty="0">
                <a:latin typeface="Arial"/>
                <a:cs typeface="Arial"/>
              </a:rPr>
              <a:t>contenuto, sarà </a:t>
            </a:r>
            <a:r>
              <a:rPr sz="1050" spc="-5" dirty="0">
                <a:latin typeface="Arial"/>
                <a:cs typeface="Arial"/>
              </a:rPr>
              <a:t>in </a:t>
            </a:r>
            <a:r>
              <a:rPr sz="1050" dirty="0">
                <a:latin typeface="Arial"/>
                <a:cs typeface="Arial"/>
              </a:rPr>
              <a:t>grado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dirty="0">
                <a:latin typeface="Arial"/>
                <a:cs typeface="Arial"/>
              </a:rPr>
              <a:t>ottenere </a:t>
            </a:r>
            <a:r>
              <a:rPr sz="1050" spc="-5" dirty="0">
                <a:latin typeface="Arial"/>
                <a:cs typeface="Arial"/>
              </a:rPr>
              <a:t>condizioni molto </a:t>
            </a:r>
            <a:r>
              <a:rPr sz="1050" dirty="0">
                <a:latin typeface="Arial"/>
                <a:cs typeface="Arial"/>
              </a:rPr>
              <a:t>più </a:t>
            </a:r>
            <a:r>
              <a:rPr sz="1050" spc="-5" dirty="0">
                <a:latin typeface="Arial"/>
                <a:cs typeface="Arial"/>
              </a:rPr>
              <a:t>vantaggiose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quelle  </a:t>
            </a:r>
            <a:r>
              <a:rPr sz="1050" dirty="0">
                <a:latin typeface="Arial"/>
                <a:cs typeface="Arial"/>
              </a:rPr>
              <a:t>che </a:t>
            </a:r>
            <a:r>
              <a:rPr sz="1050" spc="-5" dirty="0">
                <a:latin typeface="Arial"/>
                <a:cs typeface="Arial"/>
              </a:rPr>
              <a:t>potrebbe ottenere il singolo </a:t>
            </a:r>
            <a:r>
              <a:rPr sz="1050" dirty="0">
                <a:latin typeface="Arial"/>
                <a:cs typeface="Arial"/>
              </a:rPr>
              <a:t>ente. </a:t>
            </a:r>
            <a:r>
              <a:rPr sz="1050" spc="-5" dirty="0">
                <a:latin typeface="Arial"/>
                <a:cs typeface="Arial"/>
              </a:rPr>
              <a:t>Di tale </a:t>
            </a:r>
            <a:r>
              <a:rPr sz="1050" dirty="0">
                <a:latin typeface="Arial"/>
                <a:cs typeface="Arial"/>
              </a:rPr>
              <a:t>operazione se </a:t>
            </a:r>
            <a:r>
              <a:rPr sz="1050" spc="-5" dirty="0">
                <a:latin typeface="Arial"/>
                <a:cs typeface="Arial"/>
              </a:rPr>
              <a:t>ne </a:t>
            </a:r>
            <a:r>
              <a:rPr sz="1050" dirty="0">
                <a:latin typeface="Arial"/>
                <a:cs typeface="Arial"/>
              </a:rPr>
              <a:t>occupano due norme </a:t>
            </a:r>
            <a:r>
              <a:rPr sz="1050" spc="-5" dirty="0">
                <a:latin typeface="Arial"/>
                <a:cs typeface="Arial"/>
              </a:rPr>
              <a:t>pressoché</a:t>
            </a:r>
            <a:r>
              <a:rPr sz="1050" spc="6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coeve:</a:t>
            </a:r>
            <a:endParaRPr sz="1050" dirty="0">
              <a:latin typeface="Arial"/>
              <a:cs typeface="Arial"/>
            </a:endParaRPr>
          </a:p>
          <a:p>
            <a:pPr marL="469900" indent="-229235" algn="just">
              <a:lnSpc>
                <a:spcPct val="100000"/>
              </a:lnSpc>
              <a:spcBef>
                <a:spcPts val="15"/>
              </a:spcBef>
              <a:buFont typeface="Symbol"/>
              <a:buChar char=""/>
              <a:tabLst>
                <a:tab pos="470534" algn="l"/>
              </a:tabLst>
            </a:pPr>
            <a:r>
              <a:rPr sz="1050" spc="-5" dirty="0">
                <a:latin typeface="Arial"/>
                <a:cs typeface="Arial"/>
              </a:rPr>
              <a:t>l’art. </a:t>
            </a:r>
            <a:r>
              <a:rPr sz="1050" dirty="0">
                <a:latin typeface="Arial"/>
                <a:cs typeface="Arial"/>
              </a:rPr>
              <a:t>1, comma </a:t>
            </a:r>
            <a:r>
              <a:rPr sz="1050" spc="-5" dirty="0">
                <a:latin typeface="Arial"/>
                <a:cs typeface="Arial"/>
              </a:rPr>
              <a:t>557, della legge</a:t>
            </a:r>
            <a:r>
              <a:rPr sz="1050" spc="-5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160/2019;</a:t>
            </a:r>
            <a:endParaRPr sz="1050" dirty="0">
              <a:latin typeface="Arial"/>
              <a:cs typeface="Arial"/>
            </a:endParaRPr>
          </a:p>
          <a:p>
            <a:pPr marL="469900" indent="-229235" algn="just">
              <a:lnSpc>
                <a:spcPct val="100000"/>
              </a:lnSpc>
              <a:spcBef>
                <a:spcPts val="20"/>
              </a:spcBef>
              <a:buFont typeface="Symbol"/>
              <a:buChar char=""/>
              <a:tabLst>
                <a:tab pos="470534" algn="l"/>
              </a:tabLst>
            </a:pPr>
            <a:r>
              <a:rPr sz="1050" spc="-5" dirty="0">
                <a:latin typeface="Arial"/>
                <a:cs typeface="Arial"/>
              </a:rPr>
              <a:t>l’art. </a:t>
            </a:r>
            <a:r>
              <a:rPr sz="1050" dirty="0">
                <a:latin typeface="Arial"/>
                <a:cs typeface="Arial"/>
              </a:rPr>
              <a:t>39 </a:t>
            </a:r>
            <a:r>
              <a:rPr sz="1050" spc="-5" dirty="0">
                <a:latin typeface="Arial"/>
                <a:cs typeface="Arial"/>
              </a:rPr>
              <a:t>del decreto legge</a:t>
            </a:r>
            <a:r>
              <a:rPr sz="1050" spc="-2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162/2019.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16</a:t>
            </a:fld>
            <a:endParaRPr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577850" y="701675"/>
            <a:ext cx="6143625" cy="3789045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669290" marR="151765">
              <a:lnSpc>
                <a:spcPts val="1150"/>
              </a:lnSpc>
              <a:spcBef>
                <a:spcPts val="175"/>
              </a:spcBef>
            </a:pP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Si prevede </a:t>
            </a:r>
            <a:r>
              <a:rPr sz="1000" b="1" i="1" dirty="0">
                <a:solidFill>
                  <a:srgbClr val="FF0000"/>
                </a:solidFill>
                <a:latin typeface="Arial"/>
                <a:cs typeface="Arial"/>
              </a:rPr>
              <a:t>la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ristrutturazione del debito degli enti locali, mediante accollo </a:t>
            </a:r>
            <a:r>
              <a:rPr sz="1000" b="1" i="1" spc="5" dirty="0">
                <a:solidFill>
                  <a:srgbClr val="FF0000"/>
                </a:solidFill>
                <a:latin typeface="Arial"/>
                <a:cs typeface="Arial"/>
              </a:rPr>
              <a:t>da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parte dello  Stato, al fine di ridurre gli oneri a carico </a:t>
            </a:r>
            <a:r>
              <a:rPr sz="1000" b="1" i="1" dirty="0">
                <a:solidFill>
                  <a:srgbClr val="FF0000"/>
                </a:solidFill>
                <a:latin typeface="Arial"/>
                <a:cs typeface="Arial"/>
              </a:rPr>
              <a:t>dei</a:t>
            </a:r>
            <a:r>
              <a:rPr sz="1000" b="1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bilanci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100" dirty="0">
              <a:latin typeface="Arial"/>
              <a:cs typeface="Arial"/>
            </a:endParaRPr>
          </a:p>
          <a:p>
            <a:pPr marL="12700" marR="5080" algn="just">
              <a:lnSpc>
                <a:spcPct val="95900"/>
              </a:lnSpc>
              <a:spcBef>
                <a:spcPts val="795"/>
              </a:spcBef>
            </a:pPr>
            <a:r>
              <a:rPr sz="1050" b="1" dirty="0">
                <a:latin typeface="Arial"/>
                <a:cs typeface="Arial"/>
              </a:rPr>
              <a:t>Legge di </a:t>
            </a:r>
            <a:r>
              <a:rPr sz="1050" b="1" spc="-5" dirty="0">
                <a:latin typeface="Arial"/>
                <a:cs typeface="Arial"/>
              </a:rPr>
              <a:t>bilancio </a:t>
            </a:r>
            <a:r>
              <a:rPr sz="1050" b="1" dirty="0">
                <a:latin typeface="Arial"/>
                <a:cs typeface="Arial"/>
              </a:rPr>
              <a:t>2020</a:t>
            </a:r>
            <a:r>
              <a:rPr sz="1050" dirty="0">
                <a:latin typeface="Arial"/>
                <a:cs typeface="Arial"/>
              </a:rPr>
              <a:t>. </a:t>
            </a:r>
            <a:r>
              <a:rPr sz="1050" spc="-5" dirty="0">
                <a:latin typeface="Arial"/>
                <a:cs typeface="Arial"/>
              </a:rPr>
              <a:t>Sulla scia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quanto previsto </a:t>
            </a:r>
            <a:r>
              <a:rPr sz="1050" dirty="0">
                <a:latin typeface="Arial"/>
                <a:cs typeface="Arial"/>
              </a:rPr>
              <a:t>dalla </a:t>
            </a:r>
            <a:r>
              <a:rPr sz="1050" spc="-5" dirty="0">
                <a:latin typeface="Arial"/>
                <a:cs typeface="Arial"/>
              </a:rPr>
              <a:t>precedente legge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</a:t>
            </a:r>
            <a:r>
              <a:rPr sz="1050" dirty="0">
                <a:latin typeface="Arial"/>
                <a:cs typeface="Arial"/>
              </a:rPr>
              <a:t>2019, il </a:t>
            </a:r>
            <a:r>
              <a:rPr sz="1050" spc="-5" dirty="0">
                <a:latin typeface="Arial"/>
                <a:cs typeface="Arial"/>
              </a:rPr>
              <a:t>comma  </a:t>
            </a:r>
            <a:r>
              <a:rPr sz="1050" dirty="0">
                <a:latin typeface="Arial"/>
                <a:cs typeface="Arial"/>
              </a:rPr>
              <a:t>557 </a:t>
            </a:r>
            <a:r>
              <a:rPr sz="1050" spc="-5" dirty="0">
                <a:latin typeface="Arial"/>
                <a:cs typeface="Arial"/>
              </a:rPr>
              <a:t>della legge </a:t>
            </a:r>
            <a:r>
              <a:rPr sz="1050" dirty="0">
                <a:latin typeface="Arial"/>
                <a:cs typeface="Arial"/>
              </a:rPr>
              <a:t>160/2019 prevede la </a:t>
            </a:r>
            <a:r>
              <a:rPr sz="1050" spc="-5" dirty="0">
                <a:latin typeface="Arial"/>
                <a:cs typeface="Arial"/>
              </a:rPr>
              <a:t>ristrutturazione del debito </a:t>
            </a:r>
            <a:r>
              <a:rPr sz="1050" dirty="0">
                <a:latin typeface="Arial"/>
                <a:cs typeface="Arial"/>
              </a:rPr>
              <a:t>degli </a:t>
            </a:r>
            <a:r>
              <a:rPr sz="1050" spc="-5" dirty="0">
                <a:latin typeface="Arial"/>
                <a:cs typeface="Arial"/>
              </a:rPr>
              <a:t>enti locali </a:t>
            </a:r>
            <a:r>
              <a:rPr sz="1050" i="1" dirty="0">
                <a:latin typeface="Arial"/>
                <a:cs typeface="Arial"/>
              </a:rPr>
              <a:t>al </a:t>
            </a:r>
            <a:r>
              <a:rPr sz="1050" i="1" spc="-5" dirty="0">
                <a:latin typeface="Arial"/>
                <a:cs typeface="Arial"/>
              </a:rPr>
              <a:t>fine </a:t>
            </a:r>
            <a:r>
              <a:rPr sz="1050" i="1" dirty="0">
                <a:latin typeface="Arial"/>
                <a:cs typeface="Arial"/>
              </a:rPr>
              <a:t>di </a:t>
            </a:r>
            <a:r>
              <a:rPr sz="1050" i="1" spc="-5" dirty="0">
                <a:latin typeface="Arial"/>
                <a:cs typeface="Arial"/>
              </a:rPr>
              <a:t>conseguire una  riduzione totale </a:t>
            </a:r>
            <a:r>
              <a:rPr sz="1050" i="1" dirty="0">
                <a:latin typeface="Arial"/>
                <a:cs typeface="Arial"/>
              </a:rPr>
              <a:t>del valore </a:t>
            </a:r>
            <a:r>
              <a:rPr sz="1050" i="1" spc="-5" dirty="0">
                <a:latin typeface="Arial"/>
                <a:cs typeface="Arial"/>
              </a:rPr>
              <a:t>finanziario delle passività </a:t>
            </a:r>
            <a:r>
              <a:rPr sz="1050" i="1" dirty="0">
                <a:latin typeface="Arial"/>
                <a:cs typeface="Arial"/>
              </a:rPr>
              <a:t>totali a </a:t>
            </a:r>
            <a:r>
              <a:rPr sz="1050" i="1" spc="-5" dirty="0">
                <a:latin typeface="Arial"/>
                <a:cs typeface="Arial"/>
              </a:rPr>
              <a:t>carico delle </a:t>
            </a:r>
            <a:r>
              <a:rPr sz="1050" i="1" spc="-10" dirty="0">
                <a:latin typeface="Arial"/>
                <a:cs typeface="Arial"/>
              </a:rPr>
              <a:t>finanze </a:t>
            </a:r>
            <a:r>
              <a:rPr sz="1050" i="1" dirty="0">
                <a:latin typeface="Arial"/>
                <a:cs typeface="Arial"/>
              </a:rPr>
              <a:t>pubbliche. </a:t>
            </a:r>
            <a:r>
              <a:rPr sz="1050" dirty="0">
                <a:latin typeface="Arial"/>
                <a:cs typeface="Arial"/>
              </a:rPr>
              <a:t>Un </a:t>
            </a:r>
            <a:r>
              <a:rPr sz="1050" spc="-5" dirty="0">
                <a:latin typeface="Arial"/>
                <a:cs typeface="Arial"/>
              </a:rPr>
              <a:t>apposito  </a:t>
            </a:r>
            <a:r>
              <a:rPr sz="1050" dirty="0">
                <a:latin typeface="Arial"/>
                <a:cs typeface="Arial"/>
              </a:rPr>
              <a:t>decreto </a:t>
            </a:r>
            <a:r>
              <a:rPr sz="1050" spc="-5" dirty="0">
                <a:latin typeface="Arial"/>
                <a:cs typeface="Arial"/>
              </a:rPr>
              <a:t>del MEF </a:t>
            </a:r>
            <a:r>
              <a:rPr sz="1050" dirty="0">
                <a:latin typeface="Arial"/>
                <a:cs typeface="Arial"/>
              </a:rPr>
              <a:t>da </a:t>
            </a:r>
            <a:r>
              <a:rPr sz="1050" spc="-5" dirty="0">
                <a:latin typeface="Arial"/>
                <a:cs typeface="Arial"/>
              </a:rPr>
              <a:t>emanarsi </a:t>
            </a:r>
            <a:r>
              <a:rPr sz="1050" dirty="0">
                <a:latin typeface="Arial"/>
                <a:cs typeface="Arial"/>
              </a:rPr>
              <a:t>entro </a:t>
            </a:r>
            <a:r>
              <a:rPr sz="1050" spc="-5" dirty="0">
                <a:latin typeface="Arial"/>
                <a:cs typeface="Arial"/>
              </a:rPr>
              <a:t>il </a:t>
            </a:r>
            <a:r>
              <a:rPr sz="1050" dirty="0">
                <a:latin typeface="Arial"/>
                <a:cs typeface="Arial"/>
              </a:rPr>
              <a:t>mese di </a:t>
            </a:r>
            <a:r>
              <a:rPr sz="1050" spc="-5" dirty="0">
                <a:latin typeface="Arial"/>
                <a:cs typeface="Arial"/>
              </a:rPr>
              <a:t>febbraio 2020 dovrà stabilire criteri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modalità per la  riduzione della </a:t>
            </a:r>
            <a:r>
              <a:rPr sz="1050" dirty="0">
                <a:latin typeface="Arial"/>
                <a:cs typeface="Arial"/>
              </a:rPr>
              <a:t>spesa </a:t>
            </a:r>
            <a:r>
              <a:rPr sz="1050" spc="-5" dirty="0">
                <a:latin typeface="Arial"/>
                <a:cs typeface="Arial"/>
              </a:rPr>
              <a:t>per </a:t>
            </a:r>
            <a:r>
              <a:rPr sz="1050" dirty="0">
                <a:latin typeface="Arial"/>
                <a:cs typeface="Arial"/>
              </a:rPr>
              <a:t>interessi </a:t>
            </a:r>
            <a:r>
              <a:rPr sz="1050" spc="-5" dirty="0">
                <a:latin typeface="Arial"/>
                <a:cs typeface="Arial"/>
              </a:rPr>
              <a:t>passivi, che </a:t>
            </a:r>
            <a:r>
              <a:rPr sz="1050" spc="-10" dirty="0">
                <a:latin typeface="Arial"/>
                <a:cs typeface="Arial"/>
              </a:rPr>
              <a:t>potrà </a:t>
            </a:r>
            <a:r>
              <a:rPr sz="1050" spc="-5" dirty="0">
                <a:latin typeface="Arial"/>
                <a:cs typeface="Arial"/>
              </a:rPr>
              <a:t>avvenire </a:t>
            </a:r>
            <a:r>
              <a:rPr sz="1050" dirty="0">
                <a:latin typeface="Arial"/>
                <a:cs typeface="Arial"/>
              </a:rPr>
              <a:t>anche </a:t>
            </a:r>
            <a:r>
              <a:rPr sz="1050" spc="-5" dirty="0">
                <a:latin typeface="Arial"/>
                <a:cs typeface="Arial"/>
              </a:rPr>
              <a:t>mediante accollo del debito </a:t>
            </a:r>
            <a:r>
              <a:rPr sz="1050" dirty="0">
                <a:latin typeface="Arial"/>
                <a:cs typeface="Arial"/>
              </a:rPr>
              <a:t>da  parte dello Stato. La </a:t>
            </a:r>
            <a:r>
              <a:rPr sz="1050" spc="-5" dirty="0">
                <a:latin typeface="Arial"/>
                <a:cs typeface="Arial"/>
              </a:rPr>
              <a:t>Relazione tecnica </a:t>
            </a:r>
            <a:r>
              <a:rPr sz="1050" dirty="0">
                <a:latin typeface="Arial"/>
                <a:cs typeface="Arial"/>
              </a:rPr>
              <a:t>segnala </a:t>
            </a:r>
            <a:r>
              <a:rPr sz="1050" spc="-10" dirty="0">
                <a:latin typeface="Arial"/>
                <a:cs typeface="Arial"/>
              </a:rPr>
              <a:t>che </a:t>
            </a:r>
            <a:r>
              <a:rPr sz="1050" spc="-5" dirty="0">
                <a:latin typeface="Arial"/>
                <a:cs typeface="Arial"/>
              </a:rPr>
              <a:t>l'eventuale accollo dei mutui </a:t>
            </a:r>
            <a:r>
              <a:rPr sz="1050" dirty="0">
                <a:latin typeface="Arial"/>
                <a:cs typeface="Arial"/>
              </a:rPr>
              <a:t>da </a:t>
            </a:r>
            <a:r>
              <a:rPr sz="1050" spc="-5" dirty="0">
                <a:latin typeface="Arial"/>
                <a:cs typeface="Arial"/>
              </a:rPr>
              <a:t>parte dello Stato  determinerebbe effetti positivi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termini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riduzione degli oneri </a:t>
            </a:r>
            <a:r>
              <a:rPr sz="1050" dirty="0">
                <a:latin typeface="Arial"/>
                <a:cs typeface="Arial"/>
              </a:rPr>
              <a:t>finanziari, </a:t>
            </a:r>
            <a:r>
              <a:rPr sz="1050" spc="-5" dirty="0">
                <a:latin typeface="Arial"/>
                <a:cs typeface="Arial"/>
              </a:rPr>
              <a:t>considerato </a:t>
            </a:r>
            <a:r>
              <a:rPr sz="1050" dirty="0">
                <a:latin typeface="Arial"/>
                <a:cs typeface="Arial"/>
              </a:rPr>
              <a:t>che </a:t>
            </a:r>
            <a:r>
              <a:rPr sz="1050" spc="-5" dirty="0">
                <a:latin typeface="Arial"/>
                <a:cs typeface="Arial"/>
              </a:rPr>
              <a:t>il rischio </a:t>
            </a:r>
            <a:r>
              <a:rPr sz="1050" spc="-10" dirty="0">
                <a:latin typeface="Arial"/>
                <a:cs typeface="Arial"/>
              </a:rPr>
              <a:t>di  </a:t>
            </a:r>
            <a:r>
              <a:rPr sz="1050" spc="-5" dirty="0">
                <a:latin typeface="Arial"/>
                <a:cs typeface="Arial"/>
              </a:rPr>
              <a:t>credito (cioè il rischio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insolvenza del beneficiario del </a:t>
            </a:r>
            <a:r>
              <a:rPr sz="1050" dirty="0">
                <a:latin typeface="Arial"/>
                <a:cs typeface="Arial"/>
              </a:rPr>
              <a:t>mutuo, </a:t>
            </a:r>
            <a:r>
              <a:rPr sz="1050" spc="-5" dirty="0">
                <a:latin typeface="Arial"/>
                <a:cs typeface="Arial"/>
              </a:rPr>
              <a:t>prima ente </a:t>
            </a:r>
            <a:r>
              <a:rPr sz="1050" dirty="0">
                <a:latin typeface="Arial"/>
                <a:cs typeface="Arial"/>
              </a:rPr>
              <a:t>locale, </a:t>
            </a:r>
            <a:r>
              <a:rPr sz="1050" spc="-5" dirty="0">
                <a:latin typeface="Arial"/>
                <a:cs typeface="Arial"/>
              </a:rPr>
              <a:t>ora Stato) </a:t>
            </a:r>
            <a:r>
              <a:rPr sz="1050" dirty="0">
                <a:latin typeface="Arial"/>
                <a:cs typeface="Arial"/>
              </a:rPr>
              <a:t>è </a:t>
            </a:r>
            <a:r>
              <a:rPr sz="1050" spc="-5" dirty="0">
                <a:latin typeface="Arial"/>
                <a:cs typeface="Arial"/>
              </a:rPr>
              <a:t>minore. 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precedente rinegoziazione dei mutui prevista </a:t>
            </a:r>
            <a:r>
              <a:rPr sz="1050" spc="-10" dirty="0">
                <a:latin typeface="Arial"/>
                <a:cs typeface="Arial"/>
              </a:rPr>
              <a:t>dai </a:t>
            </a:r>
            <a:r>
              <a:rPr sz="1050" spc="-5" dirty="0">
                <a:latin typeface="Arial"/>
                <a:cs typeface="Arial"/>
              </a:rPr>
              <a:t>commi </a:t>
            </a:r>
            <a:r>
              <a:rPr sz="1050" dirty="0">
                <a:latin typeface="Arial"/>
                <a:cs typeface="Arial"/>
              </a:rPr>
              <a:t>961-964 </a:t>
            </a:r>
            <a:r>
              <a:rPr sz="1050" spc="-5" dirty="0">
                <a:latin typeface="Arial"/>
                <a:cs typeface="Arial"/>
              </a:rPr>
              <a:t>della legge </a:t>
            </a:r>
            <a:r>
              <a:rPr sz="1050" dirty="0">
                <a:latin typeface="Arial"/>
                <a:cs typeface="Arial"/>
              </a:rPr>
              <a:t>145/2018 </a:t>
            </a:r>
            <a:r>
              <a:rPr sz="1050" spc="-5" dirty="0">
                <a:latin typeface="Arial"/>
                <a:cs typeface="Arial"/>
              </a:rPr>
              <a:t>aveva una  </a:t>
            </a:r>
            <a:r>
              <a:rPr sz="1050" dirty="0">
                <a:latin typeface="Arial"/>
                <a:cs typeface="Arial"/>
              </a:rPr>
              <a:t>portata molto </a:t>
            </a:r>
            <a:r>
              <a:rPr sz="1050" spc="-5" dirty="0">
                <a:latin typeface="Arial"/>
                <a:cs typeface="Arial"/>
              </a:rPr>
              <a:t>limitata, applicandosi </a:t>
            </a:r>
            <a:r>
              <a:rPr sz="1050" dirty="0">
                <a:latin typeface="Arial"/>
                <a:cs typeface="Arial"/>
              </a:rPr>
              <a:t>ai </a:t>
            </a:r>
            <a:r>
              <a:rPr sz="1050" spc="-5" dirty="0">
                <a:latin typeface="Arial"/>
                <a:cs typeface="Arial"/>
              </a:rPr>
              <a:t>soli </a:t>
            </a:r>
            <a:r>
              <a:rPr sz="1050" dirty="0">
                <a:latin typeface="Arial"/>
                <a:cs typeface="Arial"/>
              </a:rPr>
              <a:t>mutui </a:t>
            </a:r>
            <a:r>
              <a:rPr sz="1050" spc="-5" dirty="0">
                <a:latin typeface="Arial"/>
                <a:cs typeface="Arial"/>
              </a:rPr>
              <a:t>contratti </a:t>
            </a:r>
            <a:r>
              <a:rPr sz="1050" dirty="0">
                <a:latin typeface="Arial"/>
                <a:cs typeface="Arial"/>
              </a:rPr>
              <a:t>con </a:t>
            </a:r>
            <a:r>
              <a:rPr sz="1050" spc="-5" dirty="0">
                <a:latin typeface="Arial"/>
                <a:cs typeface="Arial"/>
              </a:rPr>
              <a:t>la </a:t>
            </a:r>
            <a:r>
              <a:rPr sz="1050" dirty="0">
                <a:latin typeface="Arial"/>
                <a:cs typeface="Arial"/>
              </a:rPr>
              <a:t>Cassa </a:t>
            </a:r>
            <a:r>
              <a:rPr sz="1050" spc="-5" dirty="0">
                <a:latin typeface="Arial"/>
                <a:cs typeface="Arial"/>
              </a:rPr>
              <a:t>depositi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prestiti </a:t>
            </a:r>
            <a:r>
              <a:rPr sz="1050" dirty="0">
                <a:latin typeface="Arial"/>
                <a:cs typeface="Arial"/>
              </a:rPr>
              <a:t>spa </a:t>
            </a:r>
            <a:r>
              <a:rPr sz="1050" spc="-5" dirty="0">
                <a:latin typeface="Arial"/>
                <a:cs typeface="Arial"/>
              </a:rPr>
              <a:t>aventi  </a:t>
            </a:r>
            <a:r>
              <a:rPr sz="1050" dirty="0">
                <a:latin typeface="Arial"/>
                <a:cs typeface="Arial"/>
              </a:rPr>
              <a:t>determinate </a:t>
            </a:r>
            <a:r>
              <a:rPr sz="1050" spc="-5" dirty="0">
                <a:latin typeface="Arial"/>
                <a:cs typeface="Arial"/>
              </a:rPr>
              <a:t>caratteristiche. </a:t>
            </a:r>
            <a:r>
              <a:rPr sz="1050" dirty="0">
                <a:latin typeface="Arial"/>
                <a:cs typeface="Arial"/>
              </a:rPr>
              <a:t>I mutui </a:t>
            </a:r>
            <a:r>
              <a:rPr sz="1050" spc="-5" dirty="0">
                <a:latin typeface="Arial"/>
                <a:cs typeface="Arial"/>
              </a:rPr>
              <a:t>rinegoziabili sono stati individuati </a:t>
            </a:r>
            <a:r>
              <a:rPr sz="1050" dirty="0">
                <a:latin typeface="Arial"/>
                <a:cs typeface="Arial"/>
              </a:rPr>
              <a:t>con </a:t>
            </a:r>
            <a:r>
              <a:rPr sz="1050" spc="5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decreto del MEF del 30  </a:t>
            </a:r>
            <a:r>
              <a:rPr sz="1050" dirty="0">
                <a:latin typeface="Arial"/>
                <a:cs typeface="Arial"/>
              </a:rPr>
              <a:t>agosto </a:t>
            </a:r>
            <a:r>
              <a:rPr sz="1050" spc="-5" dirty="0">
                <a:latin typeface="Arial"/>
                <a:cs typeface="Arial"/>
              </a:rPr>
              <a:t>2019. Ora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10" dirty="0">
                <a:latin typeface="Arial"/>
                <a:cs typeface="Arial"/>
              </a:rPr>
              <a:t>nuova </a:t>
            </a:r>
            <a:r>
              <a:rPr sz="1050" spc="-5" dirty="0">
                <a:latin typeface="Arial"/>
                <a:cs typeface="Arial"/>
              </a:rPr>
              <a:t>disposizione della </a:t>
            </a:r>
            <a:r>
              <a:rPr sz="1050" dirty="0">
                <a:latin typeface="Arial"/>
                <a:cs typeface="Arial"/>
              </a:rPr>
              <a:t>legge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2020 ha una portata più ampia,  interessando tutti </a:t>
            </a: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mutui degli locali, </a:t>
            </a:r>
            <a:r>
              <a:rPr sz="1050" dirty="0">
                <a:latin typeface="Arial"/>
                <a:cs typeface="Arial"/>
              </a:rPr>
              <a:t>senza </a:t>
            </a:r>
            <a:r>
              <a:rPr sz="1050" spc="-5" dirty="0">
                <a:latin typeface="Arial"/>
                <a:cs typeface="Arial"/>
              </a:rPr>
              <a:t>distinzione</a:t>
            </a:r>
            <a:r>
              <a:rPr sz="1050" spc="-1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alcuna.</a:t>
            </a:r>
          </a:p>
          <a:p>
            <a:pPr>
              <a:lnSpc>
                <a:spcPct val="100000"/>
              </a:lnSpc>
            </a:pPr>
            <a:endParaRPr sz="1050" dirty="0">
              <a:latin typeface="Arial"/>
              <a:cs typeface="Arial"/>
            </a:endParaRPr>
          </a:p>
          <a:p>
            <a:pPr marL="12700" marR="6985" algn="just">
              <a:lnSpc>
                <a:spcPct val="95700"/>
              </a:lnSpc>
            </a:pPr>
            <a:r>
              <a:rPr sz="1050" b="1" spc="-5" dirty="0">
                <a:latin typeface="Arial"/>
                <a:cs typeface="Arial"/>
              </a:rPr>
              <a:t>Decreto-legge milleproroghe</a:t>
            </a:r>
            <a:r>
              <a:rPr sz="1050" spc="-5" dirty="0">
                <a:latin typeface="Arial"/>
                <a:cs typeface="Arial"/>
              </a:rPr>
              <a:t>. Sull’argomento interviene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pochi giorni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distanza anche l’art. </a:t>
            </a:r>
            <a:r>
              <a:rPr sz="1050" dirty="0">
                <a:latin typeface="Arial"/>
                <a:cs typeface="Arial"/>
              </a:rPr>
              <a:t>39 </a:t>
            </a:r>
            <a:r>
              <a:rPr sz="1050" spc="-5" dirty="0">
                <a:latin typeface="Arial"/>
                <a:cs typeface="Arial"/>
              </a:rPr>
              <a:t>del  decreto-legge 162/2019 (milleproroghe), </a:t>
            </a:r>
            <a:r>
              <a:rPr sz="1050" dirty="0">
                <a:latin typeface="Arial"/>
                <a:cs typeface="Arial"/>
              </a:rPr>
              <a:t>che </a:t>
            </a:r>
            <a:r>
              <a:rPr sz="1050" spc="-5" dirty="0">
                <a:latin typeface="Arial"/>
                <a:cs typeface="Arial"/>
              </a:rPr>
              <a:t>con </a:t>
            </a:r>
            <a:r>
              <a:rPr sz="1050" dirty="0">
                <a:latin typeface="Arial"/>
                <a:cs typeface="Arial"/>
              </a:rPr>
              <a:t>una </a:t>
            </a:r>
            <a:r>
              <a:rPr sz="1050" spc="-5" dirty="0">
                <a:latin typeface="Arial"/>
                <a:cs typeface="Arial"/>
              </a:rPr>
              <a:t>norma simile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quella </a:t>
            </a:r>
            <a:r>
              <a:rPr sz="1050" dirty="0">
                <a:latin typeface="Arial"/>
                <a:cs typeface="Arial"/>
              </a:rPr>
              <a:t>del </a:t>
            </a:r>
            <a:r>
              <a:rPr sz="1050" spc="-5" dirty="0">
                <a:latin typeface="Arial"/>
                <a:cs typeface="Arial"/>
              </a:rPr>
              <a:t>comma 557 sopra  analizzato, </a:t>
            </a:r>
            <a:r>
              <a:rPr sz="1050" spc="5" dirty="0">
                <a:latin typeface="Arial"/>
                <a:cs typeface="Arial"/>
              </a:rPr>
              <a:t>ma </a:t>
            </a:r>
            <a:r>
              <a:rPr sz="1050" spc="-5" dirty="0">
                <a:latin typeface="Arial"/>
                <a:cs typeface="Arial"/>
              </a:rPr>
              <a:t>molto più strutturata, </a:t>
            </a:r>
            <a:r>
              <a:rPr sz="1050" dirty="0">
                <a:latin typeface="Arial"/>
                <a:cs typeface="Arial"/>
              </a:rPr>
              <a:t>prevede una maxi </a:t>
            </a:r>
            <a:r>
              <a:rPr sz="1050" spc="-5" dirty="0">
                <a:latin typeface="Arial"/>
                <a:cs typeface="Arial"/>
              </a:rPr>
              <a:t>operazione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ristrutturazione dei </a:t>
            </a:r>
            <a:r>
              <a:rPr sz="1050" dirty="0">
                <a:latin typeface="Arial"/>
                <a:cs typeface="Arial"/>
              </a:rPr>
              <a:t>mutui in </a:t>
            </a:r>
            <a:r>
              <a:rPr sz="1050" spc="-5" dirty="0">
                <a:latin typeface="Arial"/>
                <a:cs typeface="Arial"/>
              </a:rPr>
              <a:t>carico  </a:t>
            </a:r>
            <a:r>
              <a:rPr sz="1050" dirty="0">
                <a:latin typeface="Arial"/>
                <a:cs typeface="Arial"/>
              </a:rPr>
              <a:t>agli enti </a:t>
            </a:r>
            <a:r>
              <a:rPr sz="1050" spc="-5" dirty="0">
                <a:latin typeface="Arial"/>
                <a:cs typeface="Arial"/>
              </a:rPr>
              <a:t>locali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alle regioni mediante accollo degli </a:t>
            </a:r>
            <a:r>
              <a:rPr sz="1050" dirty="0">
                <a:latin typeface="Arial"/>
                <a:cs typeface="Arial"/>
              </a:rPr>
              <a:t>stessi da </a:t>
            </a:r>
            <a:r>
              <a:rPr sz="1050" spc="-5" dirty="0">
                <a:latin typeface="Arial"/>
                <a:cs typeface="Arial"/>
              </a:rPr>
              <a:t>parte dello Stato. Nella </a:t>
            </a:r>
            <a:r>
              <a:rPr sz="1050" dirty="0">
                <a:latin typeface="Arial"/>
                <a:cs typeface="Arial"/>
              </a:rPr>
              <a:t>seguente </a:t>
            </a:r>
            <a:r>
              <a:rPr sz="1050" spc="-5" dirty="0">
                <a:latin typeface="Arial"/>
                <a:cs typeface="Arial"/>
              </a:rPr>
              <a:t>tabella  </a:t>
            </a:r>
            <a:r>
              <a:rPr sz="1050" dirty="0">
                <a:latin typeface="Arial"/>
                <a:cs typeface="Arial"/>
              </a:rPr>
              <a:t>vengono </a:t>
            </a:r>
            <a:r>
              <a:rPr sz="1050" spc="-5" dirty="0">
                <a:latin typeface="Arial"/>
                <a:cs typeface="Arial"/>
              </a:rPr>
              <a:t>riepilogate le caratteristiche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tale</a:t>
            </a:r>
            <a:r>
              <a:rPr sz="1050" spc="-1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operazione.</a:t>
            </a: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00" dirty="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</a:pPr>
            <a:r>
              <a:rPr sz="900" b="1" dirty="0">
                <a:latin typeface="Arial"/>
                <a:cs typeface="Arial"/>
              </a:rPr>
              <a:t>Identikit </a:t>
            </a:r>
            <a:r>
              <a:rPr sz="900" b="1" spc="-5" dirty="0">
                <a:latin typeface="Arial"/>
                <a:cs typeface="Arial"/>
              </a:rPr>
              <a:t>della ristrutturazione </a:t>
            </a:r>
            <a:r>
              <a:rPr sz="900" b="1" dirty="0">
                <a:latin typeface="Arial"/>
                <a:cs typeface="Arial"/>
              </a:rPr>
              <a:t>dei </a:t>
            </a:r>
            <a:r>
              <a:rPr sz="900" b="1" spc="-5" dirty="0">
                <a:latin typeface="Arial"/>
                <a:cs typeface="Arial"/>
              </a:rPr>
              <a:t>debiti </a:t>
            </a:r>
            <a:r>
              <a:rPr sz="900" b="1" dirty="0">
                <a:latin typeface="Arial"/>
                <a:cs typeface="Arial"/>
              </a:rPr>
              <a:t>degli enti</a:t>
            </a:r>
            <a:r>
              <a:rPr sz="900" b="1" spc="-25" dirty="0">
                <a:latin typeface="Arial"/>
                <a:cs typeface="Arial"/>
              </a:rPr>
              <a:t> </a:t>
            </a:r>
            <a:r>
              <a:rPr sz="900" b="1" spc="-5" dirty="0">
                <a:latin typeface="Arial"/>
                <a:cs typeface="Arial"/>
              </a:rPr>
              <a:t>locali</a:t>
            </a:r>
            <a:endParaRPr sz="900" dirty="0">
              <a:latin typeface="Arial"/>
              <a:cs typeface="Arial"/>
            </a:endParaRPr>
          </a:p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647700" y="4924678"/>
          <a:ext cx="6110605" cy="494748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57300"/>
                <a:gridCol w="4853305"/>
              </a:tblGrid>
              <a:tr h="143256">
                <a:tc gridSpan="2">
                  <a:txBody>
                    <a:bodyPr/>
                    <a:lstStyle/>
                    <a:p>
                      <a:pPr marL="374650">
                        <a:lnSpc>
                          <a:spcPts val="1030"/>
                        </a:lnSpc>
                        <a:tabLst>
                          <a:tab pos="1325880" algn="l"/>
                        </a:tabLst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Che</a:t>
                      </a:r>
                      <a:r>
                        <a:rPr sz="9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cosa	descrizione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4471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79273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750">
                        <a:latin typeface="Times New Roman"/>
                        <a:cs typeface="Times New Roman"/>
                      </a:endParaRPr>
                    </a:p>
                    <a:p>
                      <a:pPr marL="472440" marR="122555" indent="-342900">
                        <a:lnSpc>
                          <a:spcPts val="103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Caratteristiche</a:t>
                      </a:r>
                      <a:r>
                        <a:rPr sz="9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dei 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mutui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269240" indent="-180340" algn="just">
                        <a:lnSpc>
                          <a:spcPts val="1000"/>
                        </a:lnSpc>
                        <a:buFont typeface="Wingdings"/>
                        <a:buChar char=""/>
                        <a:tabLst>
                          <a:tab pos="269875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in essere al 30 giugno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2019;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69240" indent="-180340" algn="just">
                        <a:lnSpc>
                          <a:spcPts val="1040"/>
                        </a:lnSpc>
                        <a:buFont typeface="Wingdings"/>
                        <a:buChar char=""/>
                        <a:tabLst>
                          <a:tab pos="269875" algn="l"/>
                        </a:tabLst>
                      </a:pPr>
                      <a:r>
                        <a:rPr sz="900" dirty="0">
                          <a:latin typeface="Arial"/>
                          <a:cs typeface="Arial"/>
                        </a:rPr>
                        <a:t>con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scadenza successiva al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31/12/2014;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69240" marR="66675" indent="-180340" algn="just">
                        <a:lnSpc>
                          <a:spcPct val="95600"/>
                        </a:lnSpc>
                        <a:spcBef>
                          <a:spcPts val="20"/>
                        </a:spcBef>
                        <a:buFont typeface="Wingdings"/>
                        <a:buChar char=""/>
                        <a:tabLst>
                          <a:tab pos="269875" algn="l"/>
                        </a:tabLst>
                      </a:pPr>
                      <a:r>
                        <a:rPr sz="900" dirty="0">
                          <a:latin typeface="Arial"/>
                          <a:cs typeface="Arial"/>
                        </a:rPr>
                        <a:t>con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debito residuo superiore a 50.000 euro.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Valori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inferiori sono ammessi nel caso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cui  l’ente sostenga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un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onere complessivo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rimborso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dei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mutui superiore all’8% della spesa  corrente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media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2016-2018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8580" algn="just">
                        <a:lnSpc>
                          <a:spcPts val="98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Possono essere rinegoziati anche mutui oggetto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operazioni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in</a:t>
                      </a:r>
                      <a:r>
                        <a:rPr sz="9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derivati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7940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326390" marR="221615" indent="-99060">
                        <a:lnSpc>
                          <a:spcPts val="1040"/>
                        </a:lnSpc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Caratteristic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h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e 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operazione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 marR="63500" algn="just">
                        <a:lnSpc>
                          <a:spcPct val="95800"/>
                        </a:lnSpc>
                        <a:spcBef>
                          <a:spcPts val="1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Ristrutturazione dei debiti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con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accollo da parte dello Stato.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Le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operazioni possono prevedere  l'emissione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apposite obbligazioni da parte dello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Stato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in sostituzione dei mutui oggetto di  accollo, purché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tali emissioni non derivi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un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aumento del debito delle pubbliche  amministrazioni come definito dal Regolamento UE 479/2009. Ad esito dell'operazione di  accollo è ammessa la possibilità di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surroga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del mutuante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parte di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un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soggetto terzo che  diventa il nuovo soggetto creditore dello Stato.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4008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320040">
                        <a:lnSpc>
                          <a:spcPct val="10000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Condizione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ts val="103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Riduzione totale del valore finanziario delle passività totali.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8580" marR="61594">
                        <a:lnSpc>
                          <a:spcPts val="1030"/>
                        </a:lnSpc>
                        <a:spcBef>
                          <a:spcPts val="5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Gli enti locali con popolazione inferiore a 5.000 abitanti possono essere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esonerati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dalla  verifica di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cui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all'articolo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41, comma 2,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della legge 28 dicembre 2001,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n.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448,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269748">
                <a:tc>
                  <a:txBody>
                    <a:bodyPr/>
                    <a:lstStyle/>
                    <a:p>
                      <a:pPr marL="443230" marR="231140" indent="-207645">
                        <a:lnSpc>
                          <a:spcPts val="1030"/>
                        </a:lnSpc>
                        <a:spcBef>
                          <a:spcPts val="2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Gestione</a:t>
                      </a:r>
                      <a:r>
                        <a:rPr sz="900" b="1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delle  attività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ts val="1055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Affidata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ad una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società in house del Ministero dell’economia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delle</a:t>
                      </a:r>
                      <a:r>
                        <a:rPr sz="9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finanze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79590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214629" marR="208279" indent="202565">
                        <a:lnSpc>
                          <a:spcPts val="103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Unità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  coordin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mento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8580" marR="64769">
                        <a:lnSpc>
                          <a:spcPts val="1030"/>
                        </a:lnSpc>
                        <a:spcBef>
                          <a:spcPts val="4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Istituita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con DPCM, è composta da Ministero interno, MEF, rappresentanti ANCI 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UPI,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avrà  il compito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di: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69240" indent="-180340">
                        <a:lnSpc>
                          <a:spcPts val="994"/>
                        </a:lnSpc>
                        <a:buFont typeface="Wingdings"/>
                        <a:buChar char=""/>
                        <a:tabLst>
                          <a:tab pos="269875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monitoraggio delle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attività;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69240" indent="-180340">
                        <a:lnSpc>
                          <a:spcPts val="1035"/>
                        </a:lnSpc>
                        <a:buFont typeface="Wingdings"/>
                        <a:buChar char=""/>
                        <a:tabLst>
                          <a:tab pos="269875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coordinamento nei confronti degli enti locali destinatari della</a:t>
                      </a:r>
                      <a:r>
                        <a:rPr sz="9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ristrutturazione;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69240" marR="60325" indent="-180340">
                        <a:lnSpc>
                          <a:spcPts val="1030"/>
                        </a:lnSpc>
                        <a:spcBef>
                          <a:spcPts val="50"/>
                        </a:spcBef>
                        <a:buFont typeface="Wingdings"/>
                        <a:buChar char=""/>
                        <a:tabLst>
                          <a:tab pos="269875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individuazione di soluzioni amministrative comuni volte a uniformare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le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interlocuzioni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tra  gli enti locali e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la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società per agevolare l'accesso alle operazioni</a:t>
                      </a:r>
                      <a:r>
                        <a:rPr sz="9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stesse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40081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Istanza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 marR="62865" algn="just">
                        <a:lnSpc>
                          <a:spcPts val="1030"/>
                        </a:lnSpc>
                        <a:spcBef>
                          <a:spcPts val="4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Gli enti interessati dovranno presentare apposita istanza secondo modalità e termini che  saranno stabiliti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con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DM economia e finanze da adottarsi (previa intesa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sede di conferenza  unificata) entro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31 marzo</a:t>
                      </a:r>
                      <a:r>
                        <a:rPr sz="9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2020.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53187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91440" marR="85090" indent="250190">
                        <a:lnSpc>
                          <a:spcPts val="103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Estinzione  anticipata dei</a:t>
                      </a:r>
                      <a:r>
                        <a:rPr sz="900" b="1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mutui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8580" marR="61594" algn="just">
                        <a:lnSpc>
                          <a:spcPts val="1030"/>
                        </a:lnSpc>
                        <a:spcBef>
                          <a:spcPts val="4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Nell’istanza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gli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enti devono indicare,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nel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caso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cui le operazioni di ristrutturazione  prevedano l'estinzione anticipata totale o parziale del debito, l'impegno a destinare specifiche  risorse al pagamento di eventuali penali o indennizzi e di ogni altro onere connesso,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da 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versare allo Stato alle condizioni 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con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il profilo temporale negoziati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con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l'istituto</a:t>
                      </a:r>
                      <a:r>
                        <a:rPr sz="900" spc="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mutuante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81833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361315">
                        <a:lnSpc>
                          <a:spcPct val="10000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Istruttoria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ts val="1019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È</a:t>
                      </a:r>
                      <a:r>
                        <a:rPr sz="900" spc="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svolta</a:t>
                      </a:r>
                      <a:r>
                        <a:rPr sz="900" spc="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dalla</a:t>
                      </a:r>
                      <a:r>
                        <a:rPr sz="900" spc="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società</a:t>
                      </a:r>
                      <a:r>
                        <a:rPr sz="900" spc="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in</a:t>
                      </a:r>
                      <a:r>
                        <a:rPr sz="900" spc="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house,</a:t>
                      </a:r>
                      <a:r>
                        <a:rPr sz="900" spc="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che</a:t>
                      </a:r>
                      <a:r>
                        <a:rPr sz="900" spc="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verifica</a:t>
                      </a:r>
                      <a:r>
                        <a:rPr sz="900" spc="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le</a:t>
                      </a:r>
                      <a:r>
                        <a:rPr sz="900" spc="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condizioni</a:t>
                      </a:r>
                      <a:r>
                        <a:rPr sz="900" spc="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per</a:t>
                      </a:r>
                      <a:r>
                        <a:rPr sz="900" spc="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la</a:t>
                      </a:r>
                      <a:r>
                        <a:rPr sz="900" spc="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ristrutturazione</a:t>
                      </a:r>
                      <a:r>
                        <a:rPr sz="900" spc="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del</a:t>
                      </a:r>
                      <a:r>
                        <a:rPr sz="900" spc="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debito</a:t>
                      </a:r>
                      <a:r>
                        <a:rPr sz="900" spc="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8580">
                        <a:lnSpc>
                          <a:spcPts val="1055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comunica all’ente: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525780" indent="-229235">
                        <a:lnSpc>
                          <a:spcPct val="100000"/>
                        </a:lnSpc>
                        <a:spcBef>
                          <a:spcPts val="10"/>
                        </a:spcBef>
                        <a:buFont typeface="Symbol"/>
                        <a:buChar char=""/>
                        <a:tabLst>
                          <a:tab pos="525780" algn="l"/>
                          <a:tab pos="526415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le condizioni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dell'operazione;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525780" marR="66040" indent="-229235">
                        <a:lnSpc>
                          <a:spcPts val="1030"/>
                        </a:lnSpc>
                        <a:spcBef>
                          <a:spcPts val="100"/>
                        </a:spcBef>
                        <a:buFont typeface="Symbol"/>
                        <a:buChar char=""/>
                        <a:tabLst>
                          <a:tab pos="525780" algn="l"/>
                          <a:tab pos="526415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il nuovo profilo di ammortamento del mutuo ristrutturato, distintamente per la quota  capitale e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la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quota interesse;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525780" indent="-229235">
                        <a:lnSpc>
                          <a:spcPts val="1015"/>
                        </a:lnSpc>
                        <a:buFont typeface="Symbol"/>
                        <a:buChar char=""/>
                        <a:tabLst>
                          <a:tab pos="525780" algn="l"/>
                          <a:tab pos="526415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gli oneri e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le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eventuali penali o indennizzi a carico</a:t>
                      </a:r>
                      <a:r>
                        <a:rPr sz="9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dell'ente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17</a:t>
            </a:fld>
            <a:endParaRPr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647700" y="899159"/>
          <a:ext cx="6110605" cy="637425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57300"/>
                <a:gridCol w="4853305"/>
              </a:tblGrid>
              <a:tr h="138683">
                <a:tc>
                  <a:txBody>
                    <a:bodyPr/>
                    <a:lstStyle/>
                    <a:p>
                      <a:pPr algn="ctr">
                        <a:lnSpc>
                          <a:spcPts val="99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Accettazione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ts val="990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seguito della comunicazione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parte della società, accetta l’operazione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spc="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ristrutturazione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268477">
                <a:tc>
                  <a:txBody>
                    <a:bodyPr/>
                    <a:lstStyle/>
                    <a:p>
                      <a:pPr marL="457200" marR="85090" indent="-366395">
                        <a:lnSpc>
                          <a:spcPts val="1030"/>
                        </a:lnSpc>
                        <a:spcBef>
                          <a:spcPts val="1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Ristrutturazione del 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debito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 marR="62865">
                        <a:lnSpc>
                          <a:spcPts val="1030"/>
                        </a:lnSpc>
                        <a:spcBef>
                          <a:spcPts val="4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seguito dell’accettazione da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parte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dell’ente locale,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la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società procede alla ristrutturazione  del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mutuo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66446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865"/>
                        </a:spcBef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Contratto di</a:t>
                      </a:r>
                      <a:r>
                        <a:rPr sz="900" b="1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accollo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8580" marR="66675">
                        <a:lnSpc>
                          <a:spcPts val="1030"/>
                        </a:lnSpc>
                        <a:spcBef>
                          <a:spcPts val="5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L'ente sottoscrive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con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la società un contratto avente ad oggetto l'accollo da parte dello Stato  dei mutui, nel quale sono</a:t>
                      </a:r>
                      <a:r>
                        <a:rPr sz="9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definite: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167005" indent="-99060">
                        <a:lnSpc>
                          <a:spcPts val="960"/>
                        </a:lnSpc>
                        <a:buChar char="&gt;"/>
                        <a:tabLst>
                          <a:tab pos="167640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le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modalità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estinzione del debito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dell'ente nei confronti dello</a:t>
                      </a:r>
                      <a:r>
                        <a:rPr sz="900" spc="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Stato;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8580" marR="63500">
                        <a:lnSpc>
                          <a:spcPts val="1070"/>
                        </a:lnSpc>
                        <a:spcBef>
                          <a:spcPts val="20"/>
                        </a:spcBef>
                        <a:buChar char="&gt;"/>
                        <a:tabLst>
                          <a:tab pos="172720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le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modalità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recupero delle somme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 l'applicazione di interessi moratori, qualora l'ente  non adempia al versamento delle rate di ammortamento</a:t>
                      </a:r>
                      <a:r>
                        <a:rPr sz="9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dovute.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263537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50190" marR="243204" algn="ctr">
                        <a:lnSpc>
                          <a:spcPts val="103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Modalità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 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estinzione</a:t>
                      </a:r>
                      <a:r>
                        <a:rPr sz="900" b="1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del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994"/>
                        </a:lnSpc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debito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dell’ente</a:t>
                      </a:r>
                      <a:r>
                        <a:rPr sz="900" b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nei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1060"/>
                        </a:lnSpc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confronti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dello</a:t>
                      </a:r>
                      <a:r>
                        <a:rPr sz="900" b="1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Stato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 algn="just">
                        <a:lnSpc>
                          <a:spcPts val="1019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Avviene sulla base dei seguenti</a:t>
                      </a:r>
                      <a:r>
                        <a:rPr sz="9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principi: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8580" marR="66040" algn="just">
                        <a:lnSpc>
                          <a:spcPct val="96100"/>
                        </a:lnSpc>
                        <a:spcBef>
                          <a:spcPts val="15"/>
                        </a:spcBef>
                        <a:buAutoNum type="alphaLcParenR"/>
                        <a:tabLst>
                          <a:tab pos="288290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l'ente è tenuto a versare sulla contabilità speciale un contributo di importo pari alle  eventuali spese da sostenere per le penali o gli indennizzi derivanti dalla ristrutturazione, alle  condizioni 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con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il profilo temporale negoziati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con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l'istituto</a:t>
                      </a:r>
                      <a:r>
                        <a:rPr sz="9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mutuante;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8580" marR="67310" algn="just">
                        <a:lnSpc>
                          <a:spcPts val="1030"/>
                        </a:lnSpc>
                        <a:spcBef>
                          <a:spcPts val="30"/>
                        </a:spcBef>
                        <a:buAutoNum type="alphaLcParenR"/>
                        <a:tabLst>
                          <a:tab pos="252729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le scadenze delle rate di ammortamento versate allo Stato sono individuate in modo da  garantire il pagamento delle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rate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di ammortamento del debito ristrutturato entro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le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scadenze  previste dal relativo piano di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ammortamento;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8580" marR="66675" algn="just">
                        <a:lnSpc>
                          <a:spcPts val="1030"/>
                        </a:lnSpc>
                        <a:spcBef>
                          <a:spcPts val="20"/>
                        </a:spcBef>
                        <a:buAutoNum type="alphaLcParenR"/>
                        <a:tabLst>
                          <a:tab pos="236220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le rate di ammortamento versate dall'ente allo Stato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sono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di importo almeno pari alle rate  dei piani di ammortamento dei mutui e dei derivati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ristrutturati;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8580" marR="60325" algn="just">
                        <a:lnSpc>
                          <a:spcPts val="1030"/>
                        </a:lnSpc>
                        <a:buAutoNum type="alphaLcParenR"/>
                        <a:tabLst>
                          <a:tab pos="240665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le quote capitale versate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allo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Stato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in ciascun esercizio sono di norma di importo pari alle  quote</a:t>
                      </a:r>
                      <a:r>
                        <a:rPr sz="900" spc="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capitale</a:t>
                      </a:r>
                      <a:r>
                        <a:rPr sz="900" spc="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del</a:t>
                      </a:r>
                      <a:r>
                        <a:rPr sz="900" spc="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debito</a:t>
                      </a:r>
                      <a:r>
                        <a:rPr sz="900" spc="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ristrutturato</a:t>
                      </a:r>
                      <a:r>
                        <a:rPr sz="900" spc="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nel</a:t>
                      </a:r>
                      <a:r>
                        <a:rPr sz="900" spc="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medesimo</a:t>
                      </a:r>
                      <a:r>
                        <a:rPr sz="900" spc="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esercizio,</a:t>
                      </a:r>
                      <a:r>
                        <a:rPr sz="900" spc="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ma</a:t>
                      </a:r>
                      <a:r>
                        <a:rPr sz="900" spc="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non</a:t>
                      </a:r>
                      <a:r>
                        <a:rPr sz="900" spc="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possono</a:t>
                      </a:r>
                      <a:r>
                        <a:rPr sz="900" spc="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in</a:t>
                      </a:r>
                      <a:r>
                        <a:rPr sz="900" spc="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ogni</a:t>
                      </a:r>
                      <a:r>
                        <a:rPr sz="900" spc="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caso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8580" algn="just">
                        <a:lnSpc>
                          <a:spcPts val="100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essere inferiori al totale annuale delle quote capitale dei mutui</a:t>
                      </a:r>
                      <a:r>
                        <a:rPr sz="9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originari;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8580" marR="60960" algn="just">
                        <a:lnSpc>
                          <a:spcPct val="95900"/>
                        </a:lnSpc>
                        <a:spcBef>
                          <a:spcPts val="20"/>
                        </a:spcBef>
                        <a:buAutoNum type="alphaLcParenR" startAt="5"/>
                        <a:tabLst>
                          <a:tab pos="240665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la quota interessi versata allo Stato in ciascun esercizio è pari alla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differenza, se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positiva, 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tra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la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rata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di ammortamento determinata secondo le modalità di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cui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alla lettera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c)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 la quota  capitale determinata secondo le modalità di cui alla lettera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d);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in caso di differenza nulla o  negativa, la quota interessi dovuta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dall'ente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è pari a</a:t>
                      </a:r>
                      <a:r>
                        <a:rPr sz="9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0;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8580" marR="63500" algn="just">
                        <a:lnSpc>
                          <a:spcPts val="1030"/>
                        </a:lnSpc>
                        <a:spcBef>
                          <a:spcPts val="30"/>
                        </a:spcBef>
                        <a:buAutoNum type="alphaLcParenR" startAt="5"/>
                        <a:tabLst>
                          <a:tab pos="273050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negli esercizi in cui il proprio debito nei confronti dello Stato è estinto e il debito  ristrutturato è ancora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corso di restituzione, l'ente è tenuto a versare allo Stato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un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contributo  di parte corrente di importo pari alla quota interessi del piano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ammortamento ristrutturato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8580" algn="just">
                        <a:lnSpc>
                          <a:spcPts val="96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dovuta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ciascun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esercizio.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269748">
                <a:tc>
                  <a:txBody>
                    <a:bodyPr/>
                    <a:lstStyle/>
                    <a:p>
                      <a:pPr marL="323215" marR="221615" indent="-96520">
                        <a:lnSpc>
                          <a:spcPts val="1030"/>
                        </a:lnSpc>
                        <a:spcBef>
                          <a:spcPts val="1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Delegazione</a:t>
                      </a:r>
                      <a:r>
                        <a:rPr sz="900" b="1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 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pagamento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ts val="1045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Viene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rilasciata dall’ente locale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favore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del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MEF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399288">
                <a:tc>
                  <a:txBody>
                    <a:bodyPr/>
                    <a:lstStyle/>
                    <a:p>
                      <a:pPr marL="68580" marR="63500" algn="ctr">
                        <a:lnSpc>
                          <a:spcPts val="1030"/>
                        </a:lnSpc>
                        <a:spcBef>
                          <a:spcPts val="1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Modalità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b="1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recupero  delle somme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non 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versate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 marR="66675">
                        <a:lnSpc>
                          <a:spcPts val="1030"/>
                        </a:lnSpc>
                        <a:spcBef>
                          <a:spcPts val="4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Mediante trattenuta dell’Agenzia delle entrate sugli incassi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IMU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(per 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comuni)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sugli incassi  dell’imposta sulle assicurazioni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per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RCA (per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le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province)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269747">
                <a:tc>
                  <a:txBody>
                    <a:bodyPr/>
                    <a:lstStyle/>
                    <a:p>
                      <a:pPr marL="237490" marR="229870" indent="220979">
                        <a:lnSpc>
                          <a:spcPts val="1030"/>
                        </a:lnSpc>
                        <a:spcBef>
                          <a:spcPts val="2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Limite 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indebit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mento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8580" marR="60960">
                        <a:lnSpc>
                          <a:spcPts val="1030"/>
                        </a:lnSpc>
                        <a:spcBef>
                          <a:spcPts val="5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Nel calcolo degli interessi per la verifica del limite di indebitamento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si computano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anche gli  interessi corrisposti allo Stato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forza del contratto di</a:t>
                      </a:r>
                      <a:r>
                        <a:rPr sz="9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accollo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40106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Contabilità</a:t>
                      </a:r>
                      <a:r>
                        <a:rPr sz="9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speciale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 marR="62230" algn="just">
                        <a:lnSpc>
                          <a:spcPct val="96100"/>
                        </a:lnSpc>
                        <a:spcBef>
                          <a:spcPts val="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è autorizzata l'apertura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apposita contabilità speciale intestata alla società in house. La  relativa gestione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ha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natura di gestione fuori bilancio, assoggettata al controllo della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Corte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dei  conti. Alla rendicontazione provvede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la</a:t>
                      </a:r>
                      <a:r>
                        <a:rPr sz="9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società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9265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144780" marR="138430" indent="2540">
                        <a:lnSpc>
                          <a:spcPts val="1030"/>
                        </a:lnSpc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Mutui contratti</a:t>
                      </a:r>
                      <a:r>
                        <a:rPr sz="900" b="1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da  società</a:t>
                      </a:r>
                      <a:r>
                        <a:rPr sz="900" b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pubbliche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8580" marR="65405" algn="just">
                        <a:lnSpc>
                          <a:spcPct val="95900"/>
                        </a:lnSpc>
                        <a:spcBef>
                          <a:spcPts val="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La ristrutturazione dei mutui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applica anche ai mutui contratti per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la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realizzazione di  infrastrutture necessarie per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il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miglioramento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dei servizi pubblici dalle società partecipate dai  comuni, dalle province e dalle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città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metropolitane a capitale interamente pubblico incluse  nell’elenco ISTAT.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8580" marR="64135" algn="just">
                        <a:lnSpc>
                          <a:spcPts val="1030"/>
                        </a:lnSpc>
                        <a:spcBef>
                          <a:spcPts val="3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In tal caso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l’ente subentra come controparte alla società partecipata in caso di  ristrutturazione.</a:t>
                      </a:r>
                      <a:r>
                        <a:rPr sz="900" spc="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Ai</a:t>
                      </a:r>
                      <a:r>
                        <a:rPr sz="900" spc="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fini</a:t>
                      </a:r>
                      <a:r>
                        <a:rPr sz="900" spc="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della</a:t>
                      </a:r>
                      <a:r>
                        <a:rPr sz="900" spc="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determinazione</a:t>
                      </a:r>
                      <a:r>
                        <a:rPr sz="900" spc="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del</a:t>
                      </a:r>
                      <a:r>
                        <a:rPr sz="900" spc="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limite</a:t>
                      </a:r>
                      <a:r>
                        <a:rPr sz="900" spc="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spc="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indebitamento,</a:t>
                      </a:r>
                      <a:r>
                        <a:rPr sz="900" spc="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si</a:t>
                      </a:r>
                      <a:r>
                        <a:rPr sz="900" spc="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tiene</a:t>
                      </a:r>
                      <a:r>
                        <a:rPr sz="900" spc="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anche</a:t>
                      </a:r>
                      <a:r>
                        <a:rPr sz="900" spc="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conto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8580" algn="just">
                        <a:lnSpc>
                          <a:spcPts val="955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della quota interessi relativa ai mutui ristrutturati delle</a:t>
                      </a:r>
                      <a:r>
                        <a:rPr sz="900" spc="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società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400812">
                <a:tc>
                  <a:txBody>
                    <a:bodyPr/>
                    <a:lstStyle/>
                    <a:p>
                      <a:pPr marL="135890" marR="128905" indent="1270" algn="ctr">
                        <a:lnSpc>
                          <a:spcPts val="1030"/>
                        </a:lnSpc>
                        <a:spcBef>
                          <a:spcPts val="1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Applicazione alle  regioni e</a:t>
                      </a:r>
                      <a:r>
                        <a:rPr sz="900" b="1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province  autonome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 marR="62865">
                        <a:lnSpc>
                          <a:spcPts val="1030"/>
                        </a:lnSpc>
                        <a:spcBef>
                          <a:spcPts val="4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Verrà stabilita con apposito 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DM,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previa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intesa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in Conferenza permanente per i rapporti tra lo 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Stato,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le regioni e le Province Autonome di Trento e Bolzano, da emanarsi entro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il</a:t>
                      </a:r>
                      <a:r>
                        <a:rPr sz="900" spc="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31/03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2" name="object 12"/>
          <p:cNvSpPr txBox="1"/>
          <p:nvPr/>
        </p:nvSpPr>
        <p:spPr>
          <a:xfrm>
            <a:off x="577850" y="7635875"/>
            <a:ext cx="6154420" cy="152400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70"/>
              </a:lnSpc>
            </a:pPr>
            <a:r>
              <a:rPr sz="1050" b="1" spc="-5" dirty="0">
                <a:latin typeface="Arial"/>
                <a:cs typeface="Arial"/>
              </a:rPr>
              <a:t>DESTINAZIONE RISPARMI RINEGOZIAZIONE </a:t>
            </a:r>
            <a:r>
              <a:rPr sz="1050" b="1" dirty="0">
                <a:latin typeface="Arial"/>
                <a:cs typeface="Arial"/>
              </a:rPr>
              <a:t>MUTUI </a:t>
            </a:r>
            <a:r>
              <a:rPr sz="1050" b="1" spc="-5" dirty="0">
                <a:latin typeface="Arial"/>
                <a:cs typeface="Arial"/>
              </a:rPr>
              <a:t>(art. </a:t>
            </a:r>
            <a:r>
              <a:rPr sz="1050" b="1" dirty="0">
                <a:latin typeface="Arial"/>
                <a:cs typeface="Arial"/>
              </a:rPr>
              <a:t>57, comma 1-quater, </a:t>
            </a:r>
            <a:r>
              <a:rPr sz="1050" b="1" spc="-5" dirty="0">
                <a:latin typeface="Arial"/>
                <a:cs typeface="Arial"/>
              </a:rPr>
              <a:t>d.l.</a:t>
            </a:r>
            <a:r>
              <a:rPr sz="1050" b="1" spc="-2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124/2019)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30250" y="8093075"/>
            <a:ext cx="6145530" cy="1259205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 marR="5080" algn="just">
              <a:lnSpc>
                <a:spcPct val="95800"/>
              </a:lnSpc>
              <a:spcBef>
                <a:spcPts val="155"/>
              </a:spcBef>
            </a:pPr>
            <a:r>
              <a:rPr sz="1050" spc="-5" dirty="0">
                <a:latin typeface="Arial"/>
                <a:cs typeface="Arial"/>
              </a:rPr>
              <a:t>L’articolo 57, </a:t>
            </a:r>
            <a:r>
              <a:rPr sz="1050" dirty="0">
                <a:latin typeface="Arial"/>
                <a:cs typeface="Arial"/>
              </a:rPr>
              <a:t>comma </a:t>
            </a:r>
            <a:r>
              <a:rPr sz="1050" spc="-5" dirty="0">
                <a:latin typeface="Arial"/>
                <a:cs typeface="Arial"/>
              </a:rPr>
              <a:t>1-quater, </a:t>
            </a:r>
            <a:r>
              <a:rPr sz="1050" dirty="0">
                <a:latin typeface="Arial"/>
                <a:cs typeface="Arial"/>
              </a:rPr>
              <a:t>del d.l. 124/2019 proroga di </a:t>
            </a:r>
            <a:r>
              <a:rPr sz="1050" spc="-5" dirty="0">
                <a:latin typeface="Arial"/>
                <a:cs typeface="Arial"/>
              </a:rPr>
              <a:t>ulteriori tre </a:t>
            </a:r>
            <a:r>
              <a:rPr sz="1050" dirty="0">
                <a:latin typeface="Arial"/>
                <a:cs typeface="Arial"/>
              </a:rPr>
              <a:t>anni (2021-2023) </a:t>
            </a:r>
            <a:r>
              <a:rPr sz="1050" spc="-5" dirty="0">
                <a:latin typeface="Arial"/>
                <a:cs typeface="Arial"/>
              </a:rPr>
              <a:t>la disposizione  contenuta nell’art. </a:t>
            </a:r>
            <a:r>
              <a:rPr sz="1050" dirty="0">
                <a:latin typeface="Arial"/>
                <a:cs typeface="Arial"/>
              </a:rPr>
              <a:t>7, comma 2, </a:t>
            </a:r>
            <a:r>
              <a:rPr sz="1050" spc="-5" dirty="0">
                <a:latin typeface="Arial"/>
                <a:cs typeface="Arial"/>
              </a:rPr>
              <a:t>del decreto-legge </a:t>
            </a:r>
            <a:r>
              <a:rPr sz="1050" dirty="0">
                <a:latin typeface="Arial"/>
                <a:cs typeface="Arial"/>
              </a:rPr>
              <a:t>n. 78/2015 che consente di </a:t>
            </a:r>
            <a:r>
              <a:rPr sz="1050" spc="-5" dirty="0">
                <a:latin typeface="Arial"/>
                <a:cs typeface="Arial"/>
              </a:rPr>
              <a:t>destinare </a:t>
            </a: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risparmi in  linea capitale derivanti dalla rinegoziazione dei mutui </a:t>
            </a:r>
            <a:r>
              <a:rPr sz="1050" dirty="0">
                <a:latin typeface="Arial"/>
                <a:cs typeface="Arial"/>
              </a:rPr>
              <a:t>al </a:t>
            </a:r>
            <a:r>
              <a:rPr sz="1050" spc="-5" dirty="0">
                <a:latin typeface="Arial"/>
                <a:cs typeface="Arial"/>
              </a:rPr>
              <a:t>finanziamento della </a:t>
            </a:r>
            <a:r>
              <a:rPr sz="1050" dirty="0">
                <a:latin typeface="Arial"/>
                <a:cs typeface="Arial"/>
              </a:rPr>
              <a:t>spesa corrente. </a:t>
            </a:r>
            <a:r>
              <a:rPr sz="1050" spc="-5" dirty="0">
                <a:latin typeface="Arial"/>
                <a:cs typeface="Arial"/>
              </a:rPr>
              <a:t>In assenza  </a:t>
            </a:r>
            <a:r>
              <a:rPr sz="1050" dirty="0">
                <a:latin typeface="Arial"/>
                <a:cs typeface="Arial"/>
              </a:rPr>
              <a:t>di tale norma </a:t>
            </a:r>
            <a:r>
              <a:rPr sz="1050" spc="-5" dirty="0">
                <a:latin typeface="Arial"/>
                <a:cs typeface="Arial"/>
              </a:rPr>
              <a:t>gli enti dovrebbero rispettare </a:t>
            </a: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indicazioni fornite </a:t>
            </a:r>
            <a:r>
              <a:rPr sz="1050" dirty="0">
                <a:latin typeface="Arial"/>
                <a:cs typeface="Arial"/>
              </a:rPr>
              <a:t>dalla Cassa </a:t>
            </a:r>
            <a:r>
              <a:rPr sz="1050" spc="-5" dirty="0">
                <a:latin typeface="Arial"/>
                <a:cs typeface="Arial"/>
              </a:rPr>
              <a:t>Depositi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Prestiti spa che  prescrive agli enti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dirty="0">
                <a:latin typeface="Arial"/>
                <a:cs typeface="Arial"/>
              </a:rPr>
              <a:t>destinare i </a:t>
            </a:r>
            <a:r>
              <a:rPr sz="1050" spc="-5" dirty="0">
                <a:latin typeface="Arial"/>
                <a:cs typeface="Arial"/>
              </a:rPr>
              <a:t>risparmi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quota capitale derivanti dalle operazioni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rinegoziazione </a:t>
            </a:r>
            <a:r>
              <a:rPr sz="1050" spc="-10" dirty="0">
                <a:latin typeface="Arial"/>
                <a:cs typeface="Arial"/>
              </a:rPr>
              <a:t>dei  </a:t>
            </a:r>
            <a:r>
              <a:rPr sz="1050" spc="-5" dirty="0">
                <a:latin typeface="Arial"/>
                <a:cs typeface="Arial"/>
              </a:rPr>
              <a:t>mutui </a:t>
            </a:r>
            <a:r>
              <a:rPr sz="1050" spc="-10" dirty="0">
                <a:latin typeface="Arial"/>
                <a:cs typeface="Arial"/>
              </a:rPr>
              <a:t>al </a:t>
            </a:r>
            <a:r>
              <a:rPr sz="1050" spc="-5" dirty="0">
                <a:latin typeface="Arial"/>
                <a:cs typeface="Arial"/>
              </a:rPr>
              <a:t>finanziamento degli investimenti,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considerazione del fatto </a:t>
            </a:r>
            <a:r>
              <a:rPr sz="1050" dirty="0">
                <a:latin typeface="Arial"/>
                <a:cs typeface="Arial"/>
              </a:rPr>
              <a:t>che la </a:t>
            </a:r>
            <a:r>
              <a:rPr sz="1050" spc="-5" dirty="0">
                <a:latin typeface="Arial"/>
                <a:cs typeface="Arial"/>
              </a:rPr>
              <a:t>rinegoziazione dei </a:t>
            </a:r>
            <a:r>
              <a:rPr sz="1050" spc="5" dirty="0">
                <a:latin typeface="Arial"/>
                <a:cs typeface="Arial"/>
              </a:rPr>
              <a:t>mutui, </a:t>
            </a:r>
            <a:r>
              <a:rPr sz="1050" spc="30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allungando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periodo di ammortamento, finirebbe per disallineare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vita utile del bene dalla durata </a:t>
            </a:r>
            <a:r>
              <a:rPr sz="1050" spc="-10" dirty="0">
                <a:latin typeface="Arial"/>
                <a:cs typeface="Arial"/>
              </a:rPr>
              <a:t>del  </a:t>
            </a:r>
            <a:r>
              <a:rPr sz="1050" spc="-5" dirty="0">
                <a:latin typeface="Arial"/>
                <a:cs typeface="Arial"/>
              </a:rPr>
              <a:t>prestito.</a:t>
            </a:r>
            <a:r>
              <a:rPr sz="1050" spc="100" dirty="0">
                <a:latin typeface="Arial"/>
                <a:cs typeface="Arial"/>
              </a:rPr>
              <a:t> </a:t>
            </a:r>
            <a:r>
              <a:rPr sz="1050" spc="-30" dirty="0">
                <a:latin typeface="Arial"/>
                <a:cs typeface="Arial"/>
              </a:rPr>
              <a:t>Tale</a:t>
            </a:r>
            <a:r>
              <a:rPr sz="1050" spc="10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interpretazione</a:t>
            </a:r>
            <a:r>
              <a:rPr sz="1050" spc="11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è</a:t>
            </a:r>
            <a:r>
              <a:rPr sz="1050" spc="10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condivisa</a:t>
            </a:r>
            <a:r>
              <a:rPr sz="1050" spc="10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dalla</a:t>
            </a:r>
            <a:r>
              <a:rPr sz="1050" spc="10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Corte</a:t>
            </a:r>
            <a:r>
              <a:rPr sz="1050" spc="10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dei</a:t>
            </a:r>
            <a:r>
              <a:rPr sz="1050" spc="11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Conti,</a:t>
            </a:r>
            <a:r>
              <a:rPr sz="1050" spc="10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che</a:t>
            </a:r>
            <a:r>
              <a:rPr sz="1050" spc="11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in</a:t>
            </a:r>
            <a:r>
              <a:rPr sz="1050" spc="10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coerenza</a:t>
            </a:r>
            <a:r>
              <a:rPr sz="1050" spc="10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con</a:t>
            </a:r>
            <a:r>
              <a:rPr sz="1050" spc="11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i</a:t>
            </a:r>
            <a:r>
              <a:rPr sz="1050" spc="114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principi</a:t>
            </a:r>
            <a:r>
              <a:rPr sz="1050" spc="11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di</a:t>
            </a:r>
            <a:r>
              <a:rPr sz="1050" spc="11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sana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18</a:t>
            </a:fld>
            <a:endParaRPr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706627" y="482600"/>
            <a:ext cx="6144260" cy="22996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95900"/>
              </a:lnSpc>
              <a:spcBef>
                <a:spcPts val="5"/>
              </a:spcBef>
            </a:pPr>
            <a:r>
              <a:rPr sz="1050" dirty="0" smtClean="0">
                <a:latin typeface="Arial"/>
                <a:cs typeface="Arial"/>
              </a:rPr>
              <a:t>gestione </a:t>
            </a:r>
            <a:r>
              <a:rPr sz="1050" spc="-5" dirty="0">
                <a:latin typeface="Arial"/>
                <a:cs typeface="Arial"/>
              </a:rPr>
              <a:t>finanziaria, ritiene </a:t>
            </a:r>
            <a:r>
              <a:rPr sz="1050" dirty="0">
                <a:latin typeface="Arial"/>
                <a:cs typeface="Arial"/>
              </a:rPr>
              <a:t>che </a:t>
            </a:r>
            <a:r>
              <a:rPr sz="1050" spc="-5" dirty="0">
                <a:latin typeface="Arial"/>
                <a:cs typeface="Arial"/>
              </a:rPr>
              <a:t>tali economie </a:t>
            </a:r>
            <a:r>
              <a:rPr sz="1050" dirty="0">
                <a:latin typeface="Arial"/>
                <a:cs typeface="Arial"/>
              </a:rPr>
              <a:t>siano </a:t>
            </a:r>
            <a:r>
              <a:rPr sz="1050" spc="-5" dirty="0">
                <a:latin typeface="Arial"/>
                <a:cs typeface="Arial"/>
              </a:rPr>
              <a:t>assoggettate </a:t>
            </a:r>
            <a:r>
              <a:rPr sz="1050" dirty="0">
                <a:latin typeface="Arial"/>
                <a:cs typeface="Arial"/>
              </a:rPr>
              <a:t>al </a:t>
            </a:r>
            <a:r>
              <a:rPr sz="1050" spc="-5" dirty="0">
                <a:latin typeface="Arial"/>
                <a:cs typeface="Arial"/>
              </a:rPr>
              <a:t>vincolo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destinazione </a:t>
            </a:r>
            <a:r>
              <a:rPr sz="1050" spc="-10" dirty="0">
                <a:latin typeface="Arial"/>
                <a:cs typeface="Arial"/>
              </a:rPr>
              <a:t>del  </a:t>
            </a:r>
            <a:r>
              <a:rPr sz="1050" spc="-5" dirty="0">
                <a:latin typeface="Arial"/>
                <a:cs typeface="Arial"/>
              </a:rPr>
              <a:t>finanziamento degli investimenti posto dall’art. 119, </a:t>
            </a:r>
            <a:r>
              <a:rPr sz="1050" dirty="0">
                <a:latin typeface="Arial"/>
                <a:cs typeface="Arial"/>
              </a:rPr>
              <a:t>comma 6, </a:t>
            </a:r>
            <a:r>
              <a:rPr sz="1050" spc="-5" dirty="0">
                <a:latin typeface="Arial"/>
                <a:cs typeface="Arial"/>
              </a:rPr>
              <a:t>della Costituzione. Trattandosi </a:t>
            </a:r>
            <a:r>
              <a:rPr sz="1050" spc="-10" dirty="0">
                <a:latin typeface="Arial"/>
                <a:cs typeface="Arial"/>
              </a:rPr>
              <a:t>di  </a:t>
            </a:r>
            <a:r>
              <a:rPr sz="1050" spc="-5" dirty="0">
                <a:latin typeface="Arial"/>
                <a:cs typeface="Arial"/>
              </a:rPr>
              <a:t>economie </a:t>
            </a:r>
            <a:r>
              <a:rPr sz="1050" dirty="0">
                <a:latin typeface="Arial"/>
                <a:cs typeface="Arial"/>
              </a:rPr>
              <a:t>su </a:t>
            </a:r>
            <a:r>
              <a:rPr sz="1050" spc="-5" dirty="0">
                <a:latin typeface="Arial"/>
                <a:cs typeface="Arial"/>
              </a:rPr>
              <a:t>risorse derivanti </a:t>
            </a:r>
            <a:r>
              <a:rPr sz="1050" dirty="0">
                <a:latin typeface="Arial"/>
                <a:cs typeface="Arial"/>
              </a:rPr>
              <a:t>da </a:t>
            </a:r>
            <a:r>
              <a:rPr sz="1050" spc="-5" dirty="0">
                <a:latin typeface="Arial"/>
                <a:cs typeface="Arial"/>
              </a:rPr>
              <a:t>indebitamento, infatti, soggiacciono agli stessi vincoli gravanti in  origine sulle risorse stesse </a:t>
            </a:r>
            <a:r>
              <a:rPr sz="1050" spc="10" dirty="0">
                <a:latin typeface="Arial"/>
                <a:cs typeface="Arial"/>
              </a:rPr>
              <a:t>e, </a:t>
            </a:r>
            <a:r>
              <a:rPr sz="1050" spc="-5" dirty="0">
                <a:latin typeface="Arial"/>
                <a:cs typeface="Arial"/>
              </a:rPr>
              <a:t>pertanto, devono essere destinate </a:t>
            </a:r>
            <a:r>
              <a:rPr sz="1050" dirty="0">
                <a:latin typeface="Arial"/>
                <a:cs typeface="Arial"/>
              </a:rPr>
              <a:t>a spese in conto </a:t>
            </a:r>
            <a:r>
              <a:rPr sz="1050" spc="-5" dirty="0">
                <a:latin typeface="Arial"/>
                <a:cs typeface="Arial"/>
              </a:rPr>
              <a:t>capitale, restando  esclusa la possibilità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procedere </a:t>
            </a:r>
            <a:r>
              <a:rPr sz="1050" dirty="0">
                <a:latin typeface="Arial"/>
                <a:cs typeface="Arial"/>
              </a:rPr>
              <a:t>ad un </a:t>
            </a:r>
            <a:r>
              <a:rPr sz="1050" spc="-5" dirty="0">
                <a:latin typeface="Arial"/>
                <a:cs typeface="Arial"/>
              </a:rPr>
              <a:t>automatico incremento della </a:t>
            </a:r>
            <a:r>
              <a:rPr sz="1050" dirty="0">
                <a:latin typeface="Arial"/>
                <a:cs typeface="Arial"/>
              </a:rPr>
              <a:t>spesa </a:t>
            </a:r>
            <a:r>
              <a:rPr sz="1050" spc="-5" dirty="0">
                <a:latin typeface="Arial"/>
                <a:cs typeface="Arial"/>
              </a:rPr>
              <a:t>corrente </a:t>
            </a:r>
            <a:r>
              <a:rPr sz="1050" dirty="0">
                <a:latin typeface="Arial"/>
                <a:cs typeface="Arial"/>
              </a:rPr>
              <a:t>(in </a:t>
            </a:r>
            <a:r>
              <a:rPr sz="1050" spc="-5" dirty="0">
                <a:latin typeface="Arial"/>
                <a:cs typeface="Arial"/>
              </a:rPr>
              <a:t>tal </a:t>
            </a:r>
            <a:r>
              <a:rPr sz="1050" dirty="0">
                <a:latin typeface="Arial"/>
                <a:cs typeface="Arial"/>
              </a:rPr>
              <a:t>senso, </a:t>
            </a:r>
            <a:r>
              <a:rPr sz="1050" spc="-5" dirty="0">
                <a:latin typeface="Arial"/>
                <a:cs typeface="Arial"/>
              </a:rPr>
              <a:t>tra </a:t>
            </a:r>
            <a:r>
              <a:rPr sz="1050" dirty="0">
                <a:latin typeface="Arial"/>
                <a:cs typeface="Arial"/>
              </a:rPr>
              <a:t>le  altre, </a:t>
            </a:r>
            <a:r>
              <a:rPr sz="1050" spc="-5" dirty="0">
                <a:latin typeface="Arial"/>
                <a:cs typeface="Arial"/>
              </a:rPr>
              <a:t>Sezione controllo </a:t>
            </a:r>
            <a:r>
              <a:rPr sz="1050" dirty="0">
                <a:latin typeface="Arial"/>
                <a:cs typeface="Arial"/>
              </a:rPr>
              <a:t>Piemonte n. </a:t>
            </a:r>
            <a:r>
              <a:rPr sz="1050" spc="-5" dirty="0">
                <a:latin typeface="Arial"/>
                <a:cs typeface="Arial"/>
              </a:rPr>
              <a:t>190/2014; Sezione controllo Emilia </a:t>
            </a:r>
            <a:r>
              <a:rPr sz="1050" dirty="0">
                <a:latin typeface="Arial"/>
                <a:cs typeface="Arial"/>
              </a:rPr>
              <a:t>Romagna n. </a:t>
            </a:r>
            <a:r>
              <a:rPr sz="1050" spc="-5" dirty="0">
                <a:latin typeface="Arial"/>
                <a:cs typeface="Arial"/>
              </a:rPr>
              <a:t>145/2014, Sezione  </a:t>
            </a:r>
            <a:r>
              <a:rPr sz="1050" dirty="0">
                <a:latin typeface="Arial"/>
                <a:cs typeface="Arial"/>
              </a:rPr>
              <a:t>controllo Umbria n. 122/2015 e da. </a:t>
            </a:r>
            <a:r>
              <a:rPr sz="1050" spc="-5" dirty="0">
                <a:latin typeface="Arial"/>
                <a:cs typeface="Arial"/>
              </a:rPr>
              <a:t>Ultimo, Sezione Controllo </a:t>
            </a:r>
            <a:r>
              <a:rPr sz="1050" dirty="0">
                <a:latin typeface="Arial"/>
                <a:cs typeface="Arial"/>
              </a:rPr>
              <a:t>Marche, </a:t>
            </a:r>
            <a:r>
              <a:rPr sz="1050" spc="-5" dirty="0">
                <a:latin typeface="Arial"/>
                <a:cs typeface="Arial"/>
              </a:rPr>
              <a:t>n. </a:t>
            </a:r>
            <a:r>
              <a:rPr sz="1050" dirty="0">
                <a:latin typeface="Arial"/>
                <a:cs typeface="Arial"/>
              </a:rPr>
              <a:t>12/2019). Al </a:t>
            </a:r>
            <a:r>
              <a:rPr sz="1050" spc="-5" dirty="0">
                <a:latin typeface="Arial"/>
                <a:cs typeface="Arial"/>
              </a:rPr>
              <a:t>contrario </a:t>
            </a:r>
            <a:r>
              <a:rPr sz="1050" dirty="0">
                <a:latin typeface="Arial"/>
                <a:cs typeface="Arial"/>
              </a:rPr>
              <a:t>i  </a:t>
            </a:r>
            <a:r>
              <a:rPr sz="1050" spc="-5" dirty="0">
                <a:latin typeface="Arial"/>
                <a:cs typeface="Arial"/>
              </a:rPr>
              <a:t>risparmi sugli </a:t>
            </a:r>
            <a:r>
              <a:rPr sz="1050" dirty="0">
                <a:latin typeface="Arial"/>
                <a:cs typeface="Arial"/>
              </a:rPr>
              <a:t>interessi, </a:t>
            </a:r>
            <a:r>
              <a:rPr sz="1050" spc="-5" dirty="0">
                <a:latin typeface="Arial"/>
                <a:cs typeface="Arial"/>
              </a:rPr>
              <a:t>secondo </a:t>
            </a:r>
            <a:r>
              <a:rPr sz="1050" dirty="0">
                <a:latin typeface="Arial"/>
                <a:cs typeface="Arial"/>
              </a:rPr>
              <a:t>la nota </a:t>
            </a:r>
            <a:r>
              <a:rPr sz="1050" spc="-5" dirty="0">
                <a:latin typeface="Arial"/>
                <a:cs typeface="Arial"/>
              </a:rPr>
              <a:t>congiunta ANCI/CDP </a:t>
            </a:r>
            <a:r>
              <a:rPr sz="1050" dirty="0">
                <a:latin typeface="Arial"/>
                <a:cs typeface="Arial"/>
              </a:rPr>
              <a:t>Prot. n. </a:t>
            </a:r>
            <a:r>
              <a:rPr sz="1050" spc="-5" dirty="0">
                <a:latin typeface="Arial"/>
                <a:cs typeface="Arial"/>
              </a:rPr>
              <a:t>82/SG/VN/ml dell'11/5/2015,  </a:t>
            </a:r>
            <a:r>
              <a:rPr sz="1050" dirty="0">
                <a:latin typeface="Arial"/>
                <a:cs typeface="Arial"/>
              </a:rPr>
              <a:t>sarebbero </a:t>
            </a:r>
            <a:r>
              <a:rPr sz="1050" spc="-5" dirty="0">
                <a:latin typeface="Arial"/>
                <a:cs typeface="Arial"/>
              </a:rPr>
              <a:t>liberamente destinabili per </a:t>
            </a:r>
            <a:r>
              <a:rPr sz="1050" dirty="0">
                <a:latin typeface="Arial"/>
                <a:cs typeface="Arial"/>
              </a:rPr>
              <a:t>spese</a:t>
            </a:r>
            <a:r>
              <a:rPr sz="1050" spc="-1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correnti.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050" dirty="0">
              <a:latin typeface="Arial"/>
              <a:cs typeface="Arial"/>
            </a:endParaRPr>
          </a:p>
          <a:p>
            <a:pPr marL="12700" marR="5715" algn="just">
              <a:lnSpc>
                <a:spcPct val="95700"/>
              </a:lnSpc>
            </a:pP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norma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esame consente quindi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dirty="0">
                <a:latin typeface="Arial"/>
                <a:cs typeface="Arial"/>
              </a:rPr>
              <a:t>superare – sebbene </a:t>
            </a:r>
            <a:r>
              <a:rPr sz="1050" spc="-5" dirty="0">
                <a:latin typeface="Arial"/>
                <a:cs typeface="Arial"/>
              </a:rPr>
              <a:t>solo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via transitoria </a:t>
            </a:r>
            <a:r>
              <a:rPr sz="1050" dirty="0">
                <a:latin typeface="Arial"/>
                <a:cs typeface="Arial"/>
              </a:rPr>
              <a:t>- tale </a:t>
            </a:r>
            <a:r>
              <a:rPr sz="1050" spc="-5" dirty="0">
                <a:latin typeface="Arial"/>
                <a:cs typeface="Arial"/>
              </a:rPr>
              <a:t>orientamento  restrittivo,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considerazione della necessità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alleggerire le sempre maggiori tensioni dei bilanci degli  </a:t>
            </a:r>
            <a:r>
              <a:rPr sz="1050" dirty="0">
                <a:latin typeface="Arial"/>
                <a:cs typeface="Arial"/>
              </a:rPr>
              <a:t>enti </a:t>
            </a:r>
            <a:r>
              <a:rPr sz="1050" spc="-5" dirty="0">
                <a:latin typeface="Arial"/>
                <a:cs typeface="Arial"/>
              </a:rPr>
              <a:t>locali,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difficoltà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raggiungere il pareggio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parte</a:t>
            </a:r>
            <a:r>
              <a:rPr sz="1050" spc="-1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corrente.</a:t>
            </a:r>
          </a:p>
          <a:p>
            <a:pPr marL="12700" algn="just">
              <a:lnSpc>
                <a:spcPct val="100000"/>
              </a:lnSpc>
              <a:spcBef>
                <a:spcPts val="990"/>
              </a:spcBef>
            </a:pPr>
            <a:r>
              <a:rPr sz="900" b="1" spc="-5" dirty="0">
                <a:latin typeface="Arial"/>
                <a:cs typeface="Arial"/>
              </a:rPr>
              <a:t>La destinazione </a:t>
            </a:r>
            <a:r>
              <a:rPr sz="900" b="1" dirty="0">
                <a:latin typeface="Arial"/>
                <a:cs typeface="Arial"/>
              </a:rPr>
              <a:t>dei </a:t>
            </a:r>
            <a:r>
              <a:rPr sz="900" b="1" spc="-5" dirty="0">
                <a:latin typeface="Arial"/>
                <a:cs typeface="Arial"/>
              </a:rPr>
              <a:t>risparmi delle operazioni </a:t>
            </a:r>
            <a:r>
              <a:rPr sz="900" b="1" dirty="0">
                <a:latin typeface="Arial"/>
                <a:cs typeface="Arial"/>
              </a:rPr>
              <a:t>di </a:t>
            </a:r>
            <a:r>
              <a:rPr sz="900" b="1" spc="-5" dirty="0">
                <a:latin typeface="Arial"/>
                <a:cs typeface="Arial"/>
              </a:rPr>
              <a:t>rinegoziazione </a:t>
            </a:r>
            <a:r>
              <a:rPr sz="900" b="1" dirty="0">
                <a:latin typeface="Arial"/>
                <a:cs typeface="Arial"/>
              </a:rPr>
              <a:t>dei mutui </a:t>
            </a:r>
            <a:r>
              <a:rPr sz="900" b="1" spc="-5" dirty="0">
                <a:latin typeface="Arial"/>
                <a:cs typeface="Arial"/>
              </a:rPr>
              <a:t>(art. 7, comma 2, </a:t>
            </a:r>
            <a:r>
              <a:rPr sz="900" b="1" dirty="0">
                <a:latin typeface="Arial"/>
                <a:cs typeface="Arial"/>
              </a:rPr>
              <a:t>d.l.</a:t>
            </a:r>
            <a:r>
              <a:rPr sz="900" b="1" spc="90" dirty="0">
                <a:latin typeface="Arial"/>
                <a:cs typeface="Arial"/>
              </a:rPr>
              <a:t> </a:t>
            </a:r>
            <a:r>
              <a:rPr sz="900" b="1" spc="-5" dirty="0">
                <a:latin typeface="Arial"/>
                <a:cs typeface="Arial"/>
              </a:rPr>
              <a:t>78/2015)</a:t>
            </a:r>
            <a:endParaRPr sz="900" dirty="0">
              <a:latin typeface="Arial"/>
              <a:cs typeface="Arial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647700" y="3156457"/>
          <a:ext cx="6136639" cy="6419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61540"/>
                <a:gridCol w="963294"/>
                <a:gridCol w="1211580"/>
                <a:gridCol w="1800225"/>
              </a:tblGrid>
              <a:tr h="21335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Enti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31496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Quota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18859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Anni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2015-2023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Dal 2024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21526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68580">
                        <a:lnSpc>
                          <a:spcPct val="100000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Enti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territoriali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Interessi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6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Spese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correnti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Spese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correnti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6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336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Capitale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6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Spese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investimento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6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2" name="object 12"/>
          <p:cNvSpPr txBox="1"/>
          <p:nvPr/>
        </p:nvSpPr>
        <p:spPr>
          <a:xfrm>
            <a:off x="654050" y="4359275"/>
            <a:ext cx="6154420" cy="306705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 marR="10160">
              <a:lnSpc>
                <a:spcPts val="1200"/>
              </a:lnSpc>
            </a:pPr>
            <a:r>
              <a:rPr sz="1050" b="1" spc="-5" dirty="0">
                <a:latin typeface="Arial"/>
                <a:cs typeface="Arial"/>
              </a:rPr>
              <a:t>ORGANO </a:t>
            </a:r>
            <a:r>
              <a:rPr sz="1050" b="1" dirty="0">
                <a:latin typeface="Arial"/>
                <a:cs typeface="Arial"/>
              </a:rPr>
              <a:t>DI </a:t>
            </a:r>
            <a:r>
              <a:rPr sz="1050" b="1" spc="-5" dirty="0">
                <a:latin typeface="Arial"/>
                <a:cs typeface="Arial"/>
              </a:rPr>
              <a:t>REVISIONE ECONOMICO FINANZIARIA </a:t>
            </a:r>
            <a:r>
              <a:rPr sz="1050" b="1" dirty="0">
                <a:latin typeface="Arial"/>
                <a:cs typeface="Arial"/>
              </a:rPr>
              <a:t>DEGLI </a:t>
            </a:r>
            <a:r>
              <a:rPr sz="1050" b="1" spc="-5" dirty="0">
                <a:latin typeface="Arial"/>
                <a:cs typeface="Arial"/>
              </a:rPr>
              <a:t>ENTI </a:t>
            </a:r>
            <a:r>
              <a:rPr sz="1050" b="1" spc="-10" dirty="0">
                <a:latin typeface="Arial"/>
                <a:cs typeface="Arial"/>
              </a:rPr>
              <a:t>LOCALI </a:t>
            </a:r>
            <a:r>
              <a:rPr sz="1050" b="1" dirty="0">
                <a:latin typeface="Arial"/>
                <a:cs typeface="Arial"/>
              </a:rPr>
              <a:t>(art. </a:t>
            </a:r>
            <a:r>
              <a:rPr sz="1050" b="1" spc="5" dirty="0">
                <a:latin typeface="Arial"/>
                <a:cs typeface="Arial"/>
              </a:rPr>
              <a:t>57-ter, </a:t>
            </a:r>
            <a:r>
              <a:rPr sz="1050" b="1" spc="-5" dirty="0">
                <a:latin typeface="Arial"/>
                <a:cs typeface="Arial"/>
              </a:rPr>
              <a:t>d.l.  </a:t>
            </a:r>
            <a:r>
              <a:rPr sz="1050" b="1" dirty="0">
                <a:latin typeface="Arial"/>
                <a:cs typeface="Arial"/>
              </a:rPr>
              <a:t>124/2019)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30250" y="5045075"/>
            <a:ext cx="6142990" cy="2793365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 marR="6350" algn="just">
              <a:lnSpc>
                <a:spcPts val="1200"/>
              </a:lnSpc>
              <a:spcBef>
                <a:spcPts val="195"/>
              </a:spcBef>
            </a:pPr>
            <a:r>
              <a:rPr sz="1050" spc="-5" dirty="0">
                <a:latin typeface="Arial"/>
                <a:cs typeface="Arial"/>
              </a:rPr>
              <a:t>L’articolo 57-ter del </a:t>
            </a:r>
            <a:r>
              <a:rPr sz="1050" dirty="0">
                <a:latin typeface="Arial"/>
                <a:cs typeface="Arial"/>
              </a:rPr>
              <a:t>d.l. 124/2019 </a:t>
            </a:r>
            <a:r>
              <a:rPr sz="1050" spc="-5" dirty="0">
                <a:latin typeface="Arial"/>
                <a:cs typeface="Arial"/>
              </a:rPr>
              <a:t>modifica la disciplina della nomina degli </a:t>
            </a:r>
            <a:r>
              <a:rPr sz="1050" dirty="0">
                <a:latin typeface="Arial"/>
                <a:cs typeface="Arial"/>
              </a:rPr>
              <a:t>organi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revisione economico  finanziaria degli enti locali,</a:t>
            </a:r>
            <a:r>
              <a:rPr sz="1050" spc="-1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prevedendo:</a:t>
            </a:r>
          </a:p>
          <a:p>
            <a:pPr marL="469900" marR="9525" indent="-228600" algn="just">
              <a:lnSpc>
                <a:spcPts val="1210"/>
              </a:lnSpc>
              <a:spcBef>
                <a:spcPts val="5"/>
              </a:spcBef>
              <a:buAutoNum type="alphaLcParenR"/>
              <a:tabLst>
                <a:tab pos="470534" algn="l"/>
              </a:tabLst>
            </a:pPr>
            <a:r>
              <a:rPr sz="1050" spc="-5" dirty="0">
                <a:latin typeface="Arial"/>
                <a:cs typeface="Arial"/>
              </a:rPr>
              <a:t>l’estrazione dei nominativi </a:t>
            </a:r>
            <a:r>
              <a:rPr sz="1050" dirty="0">
                <a:latin typeface="Arial"/>
                <a:cs typeface="Arial"/>
              </a:rPr>
              <a:t>su </a:t>
            </a:r>
            <a:r>
              <a:rPr sz="1050" spc="-5" dirty="0">
                <a:latin typeface="Arial"/>
                <a:cs typeface="Arial"/>
              </a:rPr>
              <a:t>base provinciale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10" dirty="0">
                <a:latin typeface="Arial"/>
                <a:cs typeface="Arial"/>
              </a:rPr>
              <a:t>non </a:t>
            </a:r>
            <a:r>
              <a:rPr sz="1050" dirty="0">
                <a:latin typeface="Arial"/>
                <a:cs typeface="Arial"/>
              </a:rPr>
              <a:t>più </a:t>
            </a:r>
            <a:r>
              <a:rPr sz="1050" spc="-5" dirty="0">
                <a:latin typeface="Arial"/>
                <a:cs typeface="Arial"/>
              </a:rPr>
              <a:t>regionale. Questa scelta </a:t>
            </a:r>
            <a:r>
              <a:rPr sz="1050" dirty="0">
                <a:latin typeface="Arial"/>
                <a:cs typeface="Arial"/>
              </a:rPr>
              <a:t>se </a:t>
            </a:r>
            <a:r>
              <a:rPr sz="1050" spc="-5" dirty="0">
                <a:latin typeface="Arial"/>
                <a:cs typeface="Arial"/>
              </a:rPr>
              <a:t>da </a:t>
            </a:r>
            <a:r>
              <a:rPr sz="1050" dirty="0">
                <a:latin typeface="Arial"/>
                <a:cs typeface="Arial"/>
              </a:rPr>
              <a:t>un </a:t>
            </a:r>
            <a:r>
              <a:rPr sz="1050" spc="-5" dirty="0">
                <a:latin typeface="Arial"/>
                <a:cs typeface="Arial"/>
              </a:rPr>
              <a:t>lato  restringe notevolmente la rosa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nominativi chiamati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svolgere le funzioni, dall’altra</a:t>
            </a:r>
            <a:r>
              <a:rPr sz="1050" spc="4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contribuirà</a:t>
            </a:r>
            <a:endParaRPr sz="1050" dirty="0">
              <a:latin typeface="Arial"/>
              <a:cs typeface="Arial"/>
            </a:endParaRPr>
          </a:p>
          <a:p>
            <a:pPr marL="469900" algn="just">
              <a:lnSpc>
                <a:spcPts val="1145"/>
              </a:lnSpc>
            </a:pPr>
            <a:r>
              <a:rPr sz="1050" dirty="0">
                <a:latin typeface="Arial"/>
                <a:cs typeface="Arial"/>
              </a:rPr>
              <a:t>a</a:t>
            </a:r>
            <a:r>
              <a:rPr sz="1050" spc="8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ridurre</a:t>
            </a:r>
            <a:r>
              <a:rPr sz="1050" spc="9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gli</a:t>
            </a:r>
            <a:r>
              <a:rPr sz="1050" spc="8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oneri</a:t>
            </a:r>
            <a:r>
              <a:rPr sz="1050" spc="7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finanziari</a:t>
            </a:r>
            <a:r>
              <a:rPr sz="1050" spc="9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connessi</a:t>
            </a:r>
            <a:r>
              <a:rPr sz="1050" spc="8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al</a:t>
            </a:r>
            <a:r>
              <a:rPr sz="1050" spc="9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rimborso</a:t>
            </a:r>
            <a:r>
              <a:rPr sz="1050" spc="8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delle</a:t>
            </a:r>
            <a:r>
              <a:rPr sz="1050" spc="114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spese</a:t>
            </a:r>
            <a:r>
              <a:rPr sz="1050" spc="90" dirty="0">
                <a:latin typeface="Arial"/>
                <a:cs typeface="Arial"/>
              </a:rPr>
              <a:t> </a:t>
            </a:r>
            <a:r>
              <a:rPr sz="1050" spc="-10" dirty="0">
                <a:latin typeface="Arial"/>
                <a:cs typeface="Arial"/>
              </a:rPr>
              <a:t>di</a:t>
            </a:r>
            <a:r>
              <a:rPr sz="1050" spc="8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viaggio,</a:t>
            </a:r>
            <a:r>
              <a:rPr sz="1050" spc="8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specie</a:t>
            </a:r>
            <a:r>
              <a:rPr sz="1050" spc="9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nelle</a:t>
            </a:r>
            <a:r>
              <a:rPr sz="1050" spc="8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regioni</a:t>
            </a:r>
            <a:r>
              <a:rPr sz="1050" spc="90" dirty="0">
                <a:latin typeface="Arial"/>
                <a:cs typeface="Arial"/>
              </a:rPr>
              <a:t> </a:t>
            </a:r>
            <a:r>
              <a:rPr sz="1050" spc="-10" dirty="0">
                <a:latin typeface="Arial"/>
                <a:cs typeface="Arial"/>
              </a:rPr>
              <a:t>di</a:t>
            </a:r>
            <a:endParaRPr sz="1050" dirty="0">
              <a:latin typeface="Arial"/>
              <a:cs typeface="Arial"/>
            </a:endParaRPr>
          </a:p>
          <a:p>
            <a:pPr marL="469900" marR="5080" algn="just">
              <a:lnSpc>
                <a:spcPct val="95700"/>
              </a:lnSpc>
              <a:spcBef>
                <a:spcPts val="30"/>
              </a:spcBef>
            </a:pPr>
            <a:r>
              <a:rPr sz="1050" dirty="0">
                <a:latin typeface="Arial"/>
                <a:cs typeface="Arial"/>
              </a:rPr>
              <a:t>più </a:t>
            </a:r>
            <a:r>
              <a:rPr sz="1050" spc="-5" dirty="0">
                <a:latin typeface="Arial"/>
                <a:cs typeface="Arial"/>
              </a:rPr>
              <a:t>vaste dimensioni territoriali. Il restringimento della base territoriale </a:t>
            </a:r>
            <a:r>
              <a:rPr sz="1050" dirty="0">
                <a:latin typeface="Arial"/>
                <a:cs typeface="Arial"/>
              </a:rPr>
              <a:t>per la scelta </a:t>
            </a:r>
            <a:r>
              <a:rPr sz="1050" spc="-5" dirty="0">
                <a:latin typeface="Arial"/>
                <a:cs typeface="Arial"/>
              </a:rPr>
              <a:t>dei revisori  potrebbe, d’altro canto, comportare il rischio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non riuscire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nominare l’organo, soprattutto  </a:t>
            </a:r>
            <a:r>
              <a:rPr sz="1050" dirty="0">
                <a:latin typeface="Arial"/>
                <a:cs typeface="Arial"/>
              </a:rPr>
              <a:t>nelle </a:t>
            </a:r>
            <a:r>
              <a:rPr sz="1050" spc="-5" dirty="0">
                <a:latin typeface="Arial"/>
                <a:cs typeface="Arial"/>
              </a:rPr>
              <a:t>province con pochi iscritti, considerato che ogni revisore </a:t>
            </a:r>
            <a:r>
              <a:rPr sz="1050" dirty="0">
                <a:latin typeface="Arial"/>
                <a:cs typeface="Arial"/>
              </a:rPr>
              <a:t>può essere </a:t>
            </a:r>
            <a:r>
              <a:rPr sz="1050" spc="-5" dirty="0">
                <a:latin typeface="Arial"/>
                <a:cs typeface="Arial"/>
              </a:rPr>
              <a:t>chiamato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svolgere  l’incarico presso </a:t>
            </a:r>
            <a:r>
              <a:rPr sz="1050" dirty="0">
                <a:latin typeface="Arial"/>
                <a:cs typeface="Arial"/>
              </a:rPr>
              <a:t>un </a:t>
            </a:r>
            <a:r>
              <a:rPr sz="1050" spc="-5" dirty="0">
                <a:latin typeface="Arial"/>
                <a:cs typeface="Arial"/>
              </a:rPr>
              <a:t>ente al massimo per due </a:t>
            </a:r>
            <a:r>
              <a:rPr sz="1050" spc="-10" dirty="0">
                <a:latin typeface="Arial"/>
                <a:cs typeface="Arial"/>
              </a:rPr>
              <a:t>volte. </a:t>
            </a:r>
            <a:r>
              <a:rPr sz="1050" spc="-5" dirty="0">
                <a:latin typeface="Arial"/>
                <a:cs typeface="Arial"/>
              </a:rPr>
              <a:t>Ricordiamo </a:t>
            </a:r>
            <a:r>
              <a:rPr sz="1050" spc="-10" dirty="0">
                <a:latin typeface="Arial"/>
                <a:cs typeface="Arial"/>
              </a:rPr>
              <a:t>comun </a:t>
            </a:r>
            <a:r>
              <a:rPr sz="1050" spc="90" dirty="0">
                <a:latin typeface="Arial"/>
                <a:cs typeface="Arial"/>
              </a:rPr>
              <a:t>ue </a:t>
            </a:r>
            <a:r>
              <a:rPr sz="1050" spc="-5" dirty="0">
                <a:latin typeface="Arial"/>
                <a:cs typeface="Arial"/>
              </a:rPr>
              <a:t>che un’analoga  disposizione </a:t>
            </a:r>
            <a:r>
              <a:rPr sz="1050" dirty="0">
                <a:latin typeface="Arial"/>
                <a:cs typeface="Arial"/>
              </a:rPr>
              <a:t>è </a:t>
            </a:r>
            <a:r>
              <a:rPr sz="1050" spc="-5" dirty="0">
                <a:latin typeface="Arial"/>
                <a:cs typeface="Arial"/>
              </a:rPr>
              <a:t>contenuta anche nel disegno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legge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riforma dell’ordinamento degli </a:t>
            </a:r>
            <a:r>
              <a:rPr sz="1050" spc="5" dirty="0">
                <a:latin typeface="Arial"/>
                <a:cs typeface="Arial"/>
              </a:rPr>
              <a:t>enti </a:t>
            </a:r>
            <a:r>
              <a:rPr sz="1050" spc="-5" dirty="0">
                <a:latin typeface="Arial"/>
                <a:cs typeface="Arial"/>
              </a:rPr>
              <a:t>locali  </a:t>
            </a:r>
            <a:r>
              <a:rPr sz="1050" dirty="0">
                <a:latin typeface="Arial"/>
                <a:cs typeface="Arial"/>
              </a:rPr>
              <a:t>(TUEL) </a:t>
            </a:r>
            <a:r>
              <a:rPr sz="1050" spc="-5" dirty="0">
                <a:latin typeface="Arial"/>
                <a:cs typeface="Arial"/>
              </a:rPr>
              <a:t>attualmente all’esame della Camera dei deputati </a:t>
            </a:r>
            <a:r>
              <a:rPr sz="1050" dirty="0">
                <a:latin typeface="Arial"/>
                <a:cs typeface="Arial"/>
              </a:rPr>
              <a:t>(</a:t>
            </a:r>
            <a:r>
              <a:rPr sz="105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AC1356</a:t>
            </a:r>
            <a:r>
              <a:rPr sz="1050" dirty="0">
                <a:solidFill>
                  <a:srgbClr val="0462C1"/>
                </a:solidFill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presentato </a:t>
            </a:r>
            <a:r>
              <a:rPr sz="1050" dirty="0">
                <a:latin typeface="Arial"/>
                <a:cs typeface="Arial"/>
              </a:rPr>
              <a:t>il 9 </a:t>
            </a:r>
            <a:r>
              <a:rPr sz="1050" spc="-5" dirty="0">
                <a:latin typeface="Arial"/>
                <a:cs typeface="Arial"/>
              </a:rPr>
              <a:t>novembre  </a:t>
            </a:r>
            <a:r>
              <a:rPr sz="1050" dirty="0">
                <a:latin typeface="Arial"/>
                <a:cs typeface="Arial"/>
              </a:rPr>
              <a:t>2018);</a:t>
            </a:r>
          </a:p>
          <a:p>
            <a:pPr marL="469900" marR="5080" indent="-228600" algn="just">
              <a:lnSpc>
                <a:spcPct val="95900"/>
              </a:lnSpc>
              <a:spcBef>
                <a:spcPts val="5"/>
              </a:spcBef>
              <a:buAutoNum type="alphaLcParenR" startAt="2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caso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composizione collegiale dell’organo di revisione, </a:t>
            </a:r>
            <a:r>
              <a:rPr sz="1050" dirty="0">
                <a:latin typeface="Arial"/>
                <a:cs typeface="Arial"/>
              </a:rPr>
              <a:t>che </a:t>
            </a:r>
            <a:r>
              <a:rPr sz="1050" spc="-5" dirty="0">
                <a:latin typeface="Arial"/>
                <a:cs typeface="Arial"/>
              </a:rPr>
              <a:t>il presidente venga </a:t>
            </a:r>
            <a:r>
              <a:rPr sz="1050" spc="-10" dirty="0">
                <a:latin typeface="Arial"/>
                <a:cs typeface="Arial"/>
              </a:rPr>
              <a:t>scelto  </a:t>
            </a:r>
            <a:r>
              <a:rPr sz="1050" spc="-5" dirty="0">
                <a:latin typeface="Arial"/>
                <a:cs typeface="Arial"/>
              </a:rPr>
              <a:t>dall’organo consigliare mediante elezione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maggioranza assoluta tra </a:t>
            </a: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soggetti inseriti nella </a:t>
            </a:r>
            <a:r>
              <a:rPr sz="1050" spc="5" dirty="0">
                <a:latin typeface="Arial"/>
                <a:cs typeface="Arial"/>
              </a:rPr>
              <a:t>3^ </a:t>
            </a:r>
            <a:r>
              <a:rPr sz="1050" spc="30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fascia o </a:t>
            </a:r>
            <a:r>
              <a:rPr sz="1050" spc="-5" dirty="0">
                <a:latin typeface="Arial"/>
                <a:cs typeface="Arial"/>
              </a:rPr>
              <a:t>comunque nella </a:t>
            </a:r>
            <a:r>
              <a:rPr sz="1050" dirty="0">
                <a:latin typeface="Arial"/>
                <a:cs typeface="Arial"/>
              </a:rPr>
              <a:t>fascia </a:t>
            </a:r>
            <a:r>
              <a:rPr sz="1050" spc="-5" dirty="0">
                <a:latin typeface="Arial"/>
                <a:cs typeface="Arial"/>
              </a:rPr>
              <a:t>più elevata. In </a:t>
            </a:r>
            <a:r>
              <a:rPr sz="1050" dirty="0">
                <a:latin typeface="Arial"/>
                <a:cs typeface="Arial"/>
              </a:rPr>
              <a:t>precedenza, invece, </a:t>
            </a:r>
            <a:r>
              <a:rPr sz="1050" spc="-5" dirty="0">
                <a:latin typeface="Arial"/>
                <a:cs typeface="Arial"/>
              </a:rPr>
              <a:t>il presidente veniva scelto  tra </a:t>
            </a:r>
            <a:r>
              <a:rPr sz="1050" dirty="0">
                <a:latin typeface="Arial"/>
                <a:cs typeface="Arial"/>
              </a:rPr>
              <a:t>colui </a:t>
            </a:r>
            <a:r>
              <a:rPr sz="1050" spc="-5" dirty="0">
                <a:latin typeface="Arial"/>
                <a:cs typeface="Arial"/>
              </a:rPr>
              <a:t>che risultasse aver </a:t>
            </a:r>
            <a:r>
              <a:rPr sz="1050" dirty="0">
                <a:latin typeface="Arial"/>
                <a:cs typeface="Arial"/>
              </a:rPr>
              <a:t>ricoperto il maggior numero di </a:t>
            </a:r>
            <a:r>
              <a:rPr sz="1050" spc="-5" dirty="0">
                <a:latin typeface="Arial"/>
                <a:cs typeface="Arial"/>
              </a:rPr>
              <a:t>incarichi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revisore </a:t>
            </a:r>
            <a:r>
              <a:rPr sz="1050" dirty="0">
                <a:latin typeface="Arial"/>
                <a:cs typeface="Arial"/>
              </a:rPr>
              <a:t>presso </a:t>
            </a:r>
            <a:r>
              <a:rPr sz="1050" spc="-5" dirty="0">
                <a:latin typeface="Arial"/>
                <a:cs typeface="Arial"/>
              </a:rPr>
              <a:t>enti  locali. In caso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pari numero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incarichi ricoperti, veniva preso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considerazione </a:t>
            </a:r>
            <a:r>
              <a:rPr sz="1050" dirty="0">
                <a:latin typeface="Arial"/>
                <a:cs typeface="Arial"/>
              </a:rPr>
              <a:t>la maggior  </a:t>
            </a:r>
            <a:r>
              <a:rPr sz="1050" spc="-5" dirty="0">
                <a:latin typeface="Arial"/>
                <a:cs typeface="Arial"/>
              </a:rPr>
              <a:t>dimensione demografica </a:t>
            </a:r>
            <a:r>
              <a:rPr sz="1050" dirty="0">
                <a:latin typeface="Arial"/>
                <a:cs typeface="Arial"/>
              </a:rPr>
              <a:t>degli </a:t>
            </a:r>
            <a:r>
              <a:rPr sz="1050" spc="-5" dirty="0">
                <a:latin typeface="Arial"/>
                <a:cs typeface="Arial"/>
              </a:rPr>
              <a:t>enti presso </a:t>
            </a:r>
            <a:r>
              <a:rPr sz="1050" dirty="0">
                <a:latin typeface="Arial"/>
                <a:cs typeface="Arial"/>
              </a:rPr>
              <a:t>i </a:t>
            </a:r>
            <a:r>
              <a:rPr sz="1050" spc="40" dirty="0">
                <a:latin typeface="Arial"/>
                <a:cs typeface="Arial"/>
              </a:rPr>
              <a:t>uali </a:t>
            </a:r>
            <a:r>
              <a:rPr sz="1050" dirty="0">
                <a:latin typeface="Arial"/>
                <a:cs typeface="Arial"/>
              </a:rPr>
              <a:t>è già </a:t>
            </a:r>
            <a:r>
              <a:rPr sz="1050" spc="-5" dirty="0">
                <a:latin typeface="Arial"/>
                <a:cs typeface="Arial"/>
              </a:rPr>
              <a:t>stato svolto</a:t>
            </a:r>
            <a:r>
              <a:rPr sz="1050" spc="4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l'incarico.</a:t>
            </a:r>
          </a:p>
        </p:txBody>
      </p:sp>
      <p:sp>
        <p:nvSpPr>
          <p:cNvPr id="16" name="object 16"/>
          <p:cNvSpPr/>
          <p:nvPr/>
        </p:nvSpPr>
        <p:spPr>
          <a:xfrm>
            <a:off x="1362583" y="8373529"/>
            <a:ext cx="4844161" cy="141664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19</a:t>
            </a:fld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701040" y="1213357"/>
            <a:ext cx="6154420" cy="307975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45"/>
              </a:lnSpc>
            </a:pPr>
            <a:r>
              <a:rPr sz="1050" b="1" dirty="0">
                <a:latin typeface="Arial"/>
                <a:cs typeface="Arial"/>
              </a:rPr>
              <a:t>FONDO DI </a:t>
            </a:r>
            <a:r>
              <a:rPr sz="1050" b="1" spc="-5" dirty="0">
                <a:latin typeface="Arial"/>
                <a:cs typeface="Arial"/>
              </a:rPr>
              <a:t>GARANZIA DEBITI COMMERCIALI (art. </a:t>
            </a:r>
            <a:r>
              <a:rPr sz="1050" b="1" dirty="0">
                <a:latin typeface="Arial"/>
                <a:cs typeface="Arial"/>
              </a:rPr>
              <a:t>50, </a:t>
            </a:r>
            <a:r>
              <a:rPr sz="1050" b="1" spc="-5" dirty="0">
                <a:latin typeface="Arial"/>
                <a:cs typeface="Arial"/>
              </a:rPr>
              <a:t>d.l. </a:t>
            </a:r>
            <a:r>
              <a:rPr sz="1050" b="1" dirty="0">
                <a:latin typeface="Arial"/>
                <a:cs typeface="Arial"/>
              </a:rPr>
              <a:t>124/2019 e </a:t>
            </a:r>
            <a:r>
              <a:rPr sz="1050" b="1" spc="-5" dirty="0">
                <a:latin typeface="Arial"/>
                <a:cs typeface="Arial"/>
              </a:rPr>
              <a:t>art. </a:t>
            </a:r>
            <a:r>
              <a:rPr sz="1050" b="1" dirty="0">
                <a:latin typeface="Arial"/>
                <a:cs typeface="Arial"/>
              </a:rPr>
              <a:t>1, commi 854-855,</a:t>
            </a:r>
            <a:r>
              <a:rPr sz="1050" b="1" spc="4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legge</a:t>
            </a:r>
            <a:endParaRPr sz="1050">
              <a:latin typeface="Arial"/>
              <a:cs typeface="Arial"/>
            </a:endParaRPr>
          </a:p>
          <a:p>
            <a:pPr marL="17780">
              <a:lnSpc>
                <a:spcPts val="1235"/>
              </a:lnSpc>
            </a:pPr>
            <a:r>
              <a:rPr sz="1050" b="1" dirty="0">
                <a:latin typeface="Arial"/>
                <a:cs typeface="Arial"/>
              </a:rPr>
              <a:t>160/2019)</a:t>
            </a:r>
            <a:endParaRPr sz="10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30250" y="1692275"/>
            <a:ext cx="6144895" cy="1880221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 marR="5715" algn="just">
              <a:lnSpc>
                <a:spcPct val="95900"/>
              </a:lnSpc>
              <a:spcBef>
                <a:spcPts val="155"/>
              </a:spcBef>
            </a:pPr>
            <a:r>
              <a:rPr sz="1050" spc="-5" dirty="0">
                <a:latin typeface="Arial"/>
                <a:cs typeface="Arial"/>
              </a:rPr>
              <a:t>L’articolo </a:t>
            </a:r>
            <a:r>
              <a:rPr sz="1050" dirty="0">
                <a:latin typeface="Arial"/>
                <a:cs typeface="Arial"/>
              </a:rPr>
              <a:t>50 </a:t>
            </a:r>
            <a:r>
              <a:rPr sz="1050" spc="-5" dirty="0">
                <a:latin typeface="Arial"/>
                <a:cs typeface="Arial"/>
              </a:rPr>
              <a:t>del decreto-legge 124/2019 </a:t>
            </a:r>
            <a:r>
              <a:rPr sz="1050" dirty="0">
                <a:latin typeface="Arial"/>
                <a:cs typeface="Arial"/>
              </a:rPr>
              <a:t>e, </a:t>
            </a:r>
            <a:r>
              <a:rPr sz="1050" spc="-5" dirty="0">
                <a:latin typeface="Arial"/>
                <a:cs typeface="Arial"/>
              </a:rPr>
              <a:t>successivamente,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legge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2020 (commi </a:t>
            </a:r>
            <a:r>
              <a:rPr sz="1050" dirty="0">
                <a:latin typeface="Arial"/>
                <a:cs typeface="Arial"/>
              </a:rPr>
              <a:t>854-855  della </a:t>
            </a:r>
            <a:r>
              <a:rPr sz="1050" spc="-5" dirty="0">
                <a:latin typeface="Arial"/>
                <a:cs typeface="Arial"/>
              </a:rPr>
              <a:t>legge </a:t>
            </a:r>
            <a:r>
              <a:rPr sz="1050" dirty="0">
                <a:latin typeface="Arial"/>
                <a:cs typeface="Arial"/>
              </a:rPr>
              <a:t>160/2019) intervengono </a:t>
            </a:r>
            <a:r>
              <a:rPr sz="1050" spc="-5" dirty="0">
                <a:latin typeface="Arial"/>
                <a:cs typeface="Arial"/>
              </a:rPr>
              <a:t>sulla disciplina </a:t>
            </a:r>
            <a:r>
              <a:rPr sz="1050" dirty="0">
                <a:latin typeface="Arial"/>
                <a:cs typeface="Arial"/>
              </a:rPr>
              <a:t>del fondo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garanzia dei debiti commerciali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sul  rispetto </a:t>
            </a:r>
            <a:r>
              <a:rPr sz="1050" dirty="0">
                <a:latin typeface="Arial"/>
                <a:cs typeface="Arial"/>
              </a:rPr>
              <a:t>dei </a:t>
            </a:r>
            <a:r>
              <a:rPr sz="1050" spc="-5" dirty="0">
                <a:latin typeface="Arial"/>
                <a:cs typeface="Arial"/>
              </a:rPr>
              <a:t>tempi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pagamento </a:t>
            </a:r>
            <a:r>
              <a:rPr sz="1050" dirty="0">
                <a:latin typeface="Arial"/>
                <a:cs typeface="Arial"/>
              </a:rPr>
              <a:t>da </a:t>
            </a:r>
            <a:r>
              <a:rPr sz="1050" spc="-5" dirty="0">
                <a:latin typeface="Arial"/>
                <a:cs typeface="Arial"/>
              </a:rPr>
              <a:t>parte delle pubbliche amministrazioni, </a:t>
            </a:r>
            <a:r>
              <a:rPr sz="1050" dirty="0">
                <a:latin typeface="Arial"/>
                <a:cs typeface="Arial"/>
              </a:rPr>
              <a:t>oggetto di un </a:t>
            </a:r>
            <a:r>
              <a:rPr sz="1050" spc="-5" dirty="0">
                <a:latin typeface="Arial"/>
                <a:cs typeface="Arial"/>
              </a:rPr>
              <a:t>importante  </a:t>
            </a:r>
            <a:r>
              <a:rPr sz="1050" dirty="0">
                <a:latin typeface="Arial"/>
                <a:cs typeface="Arial"/>
              </a:rPr>
              <a:t>intervento </a:t>
            </a:r>
            <a:r>
              <a:rPr sz="1050" spc="-5" dirty="0">
                <a:latin typeface="Arial"/>
                <a:cs typeface="Arial"/>
              </a:rPr>
              <a:t>regolatorio contenuto nella legge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</a:t>
            </a:r>
            <a:r>
              <a:rPr sz="1050" dirty="0">
                <a:latin typeface="Arial"/>
                <a:cs typeface="Arial"/>
              </a:rPr>
              <a:t>per </a:t>
            </a:r>
            <a:r>
              <a:rPr sz="1050" spc="-5" dirty="0">
                <a:latin typeface="Arial"/>
                <a:cs typeface="Arial"/>
              </a:rPr>
              <a:t>il </a:t>
            </a:r>
            <a:r>
              <a:rPr sz="1050" dirty="0">
                <a:latin typeface="Arial"/>
                <a:cs typeface="Arial"/>
              </a:rPr>
              <a:t>2019. </a:t>
            </a:r>
            <a:r>
              <a:rPr sz="1050" spc="-5" dirty="0">
                <a:latin typeface="Arial"/>
                <a:cs typeface="Arial"/>
              </a:rPr>
              <a:t>Attraverso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pacchetto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norme  </a:t>
            </a:r>
            <a:r>
              <a:rPr sz="1050" dirty="0">
                <a:latin typeface="Arial"/>
                <a:cs typeface="Arial"/>
              </a:rPr>
              <a:t>contenute nei </a:t>
            </a:r>
            <a:r>
              <a:rPr sz="1050" spc="-5" dirty="0">
                <a:latin typeface="Arial"/>
                <a:cs typeface="Arial"/>
              </a:rPr>
              <a:t>commi 857 </a:t>
            </a:r>
            <a:r>
              <a:rPr sz="1050" dirty="0">
                <a:latin typeface="Arial"/>
                <a:cs typeface="Arial"/>
              </a:rPr>
              <a:t>e seguenti </a:t>
            </a:r>
            <a:r>
              <a:rPr sz="1050" spc="-5" dirty="0">
                <a:latin typeface="Arial"/>
                <a:cs typeface="Arial"/>
              </a:rPr>
              <a:t>della legge 145/2018, infatti,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legislatore </a:t>
            </a:r>
            <a:r>
              <a:rPr sz="1050" dirty="0">
                <a:latin typeface="Arial"/>
                <a:cs typeface="Arial"/>
              </a:rPr>
              <a:t>ha voluto </a:t>
            </a:r>
            <a:r>
              <a:rPr sz="1050" spc="-5" dirty="0">
                <a:latin typeface="Arial"/>
                <a:cs typeface="Arial"/>
              </a:rPr>
              <a:t>stimolare le  amministrazioni ad </a:t>
            </a:r>
            <a:r>
              <a:rPr sz="1050" dirty="0">
                <a:latin typeface="Arial"/>
                <a:cs typeface="Arial"/>
              </a:rPr>
              <a:t>un </a:t>
            </a:r>
            <a:r>
              <a:rPr sz="1050" spc="-10" dirty="0">
                <a:latin typeface="Arial"/>
                <a:cs typeface="Arial"/>
              </a:rPr>
              <a:t>più </a:t>
            </a:r>
            <a:r>
              <a:rPr sz="1050" dirty="0">
                <a:latin typeface="Arial"/>
                <a:cs typeface="Arial"/>
              </a:rPr>
              <a:t>rigoroso </a:t>
            </a:r>
            <a:r>
              <a:rPr sz="1050" spc="-5" dirty="0">
                <a:latin typeface="Arial"/>
                <a:cs typeface="Arial"/>
              </a:rPr>
              <a:t>rispetto dei tempi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pagamento delle fatture disciplinati </a:t>
            </a:r>
            <a:r>
              <a:rPr sz="1050" dirty="0">
                <a:latin typeface="Arial"/>
                <a:cs typeface="Arial"/>
              </a:rPr>
              <a:t>dal </a:t>
            </a:r>
            <a:r>
              <a:rPr sz="1050" spc="-5" dirty="0">
                <a:latin typeface="Arial"/>
                <a:cs typeface="Arial"/>
              </a:rPr>
              <a:t>d.lgs.  </a:t>
            </a:r>
            <a:r>
              <a:rPr sz="1050" dirty="0">
                <a:latin typeface="Arial"/>
                <a:cs typeface="Arial"/>
              </a:rPr>
              <a:t>231/2002,</a:t>
            </a:r>
            <a:r>
              <a:rPr sz="1050" spc="-1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prevedendo:</a:t>
            </a:r>
          </a:p>
          <a:p>
            <a:pPr marL="469900" marR="10795" indent="-228600" algn="just">
              <a:lnSpc>
                <a:spcPts val="1210"/>
              </a:lnSpc>
              <a:spcBef>
                <a:spcPts val="25"/>
              </a:spcBef>
              <a:buAutoNum type="alphaLcParenR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una </a:t>
            </a:r>
            <a:r>
              <a:rPr sz="1050" spc="-5" dirty="0">
                <a:latin typeface="Arial"/>
                <a:cs typeface="Arial"/>
              </a:rPr>
              <a:t>nuova anticipazione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liquidità per far fronte </a:t>
            </a:r>
            <a:r>
              <a:rPr sz="1050" dirty="0">
                <a:latin typeface="Arial"/>
                <a:cs typeface="Arial"/>
              </a:rPr>
              <a:t>al </a:t>
            </a:r>
            <a:r>
              <a:rPr sz="1050" spc="-5" dirty="0">
                <a:latin typeface="Arial"/>
                <a:cs typeface="Arial"/>
              </a:rPr>
              <a:t>pagamento </a:t>
            </a:r>
            <a:r>
              <a:rPr sz="1050" dirty="0">
                <a:latin typeface="Arial"/>
                <a:cs typeface="Arial"/>
              </a:rPr>
              <a:t>dei </a:t>
            </a:r>
            <a:r>
              <a:rPr sz="1050" spc="-5" dirty="0">
                <a:latin typeface="Arial"/>
                <a:cs typeface="Arial"/>
              </a:rPr>
              <a:t>debiti </a:t>
            </a:r>
            <a:r>
              <a:rPr sz="1050" dirty="0">
                <a:latin typeface="Arial"/>
                <a:cs typeface="Arial"/>
              </a:rPr>
              <a:t>certi, </a:t>
            </a:r>
            <a:r>
              <a:rPr sz="1050" spc="-5" dirty="0">
                <a:latin typeface="Arial"/>
                <a:cs typeface="Arial"/>
              </a:rPr>
              <a:t>liquidi ed  esigibili;</a:t>
            </a:r>
            <a:endParaRPr sz="1050" dirty="0">
              <a:latin typeface="Arial"/>
              <a:cs typeface="Arial"/>
            </a:endParaRPr>
          </a:p>
          <a:p>
            <a:pPr marL="469900" indent="-229235" algn="just">
              <a:lnSpc>
                <a:spcPts val="1145"/>
              </a:lnSpc>
              <a:buAutoNum type="alphaLcParenR"/>
              <a:tabLst>
                <a:tab pos="470534" algn="l"/>
              </a:tabLst>
            </a:pPr>
            <a:r>
              <a:rPr sz="1050" spc="-5" dirty="0">
                <a:latin typeface="Arial"/>
                <a:cs typeface="Arial"/>
              </a:rPr>
              <a:t>l’obbligo</a:t>
            </a:r>
            <a:r>
              <a:rPr sz="1050" spc="7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di</a:t>
            </a:r>
            <a:r>
              <a:rPr sz="1050" spc="7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accantonamento</a:t>
            </a:r>
            <a:r>
              <a:rPr sz="1050" spc="85" dirty="0">
                <a:latin typeface="Arial"/>
                <a:cs typeface="Arial"/>
              </a:rPr>
              <a:t> </a:t>
            </a:r>
            <a:r>
              <a:rPr sz="1050" spc="-10" dirty="0">
                <a:latin typeface="Arial"/>
                <a:cs typeface="Arial"/>
              </a:rPr>
              <a:t>al</a:t>
            </a:r>
            <a:r>
              <a:rPr sz="1050" spc="7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fondo</a:t>
            </a:r>
            <a:r>
              <a:rPr sz="1050" spc="90" dirty="0">
                <a:latin typeface="Arial"/>
                <a:cs typeface="Arial"/>
              </a:rPr>
              <a:t> </a:t>
            </a:r>
            <a:r>
              <a:rPr sz="1050" spc="-10" dirty="0">
                <a:latin typeface="Arial"/>
                <a:cs typeface="Arial"/>
              </a:rPr>
              <a:t>di</a:t>
            </a:r>
            <a:r>
              <a:rPr sz="1050" spc="7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garanzia</a:t>
            </a:r>
            <a:r>
              <a:rPr sz="1050" spc="80" dirty="0">
                <a:latin typeface="Arial"/>
                <a:cs typeface="Arial"/>
              </a:rPr>
              <a:t> </a:t>
            </a:r>
            <a:r>
              <a:rPr sz="1050" spc="5" dirty="0">
                <a:latin typeface="Arial"/>
                <a:cs typeface="Arial"/>
              </a:rPr>
              <a:t>dei</a:t>
            </a:r>
            <a:r>
              <a:rPr sz="1050" spc="8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debiti</a:t>
            </a:r>
            <a:r>
              <a:rPr sz="1050" spc="7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commerciali</a:t>
            </a:r>
            <a:r>
              <a:rPr sz="1050" spc="9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da</a:t>
            </a:r>
            <a:r>
              <a:rPr sz="1050" spc="7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parte</a:t>
            </a:r>
            <a:r>
              <a:rPr sz="1050" spc="8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degli</a:t>
            </a:r>
            <a:r>
              <a:rPr sz="1050" spc="9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enti</a:t>
            </a:r>
            <a:r>
              <a:rPr sz="1050" spc="85" dirty="0">
                <a:latin typeface="Arial"/>
                <a:cs typeface="Arial"/>
              </a:rPr>
              <a:t> </a:t>
            </a:r>
            <a:r>
              <a:rPr sz="1050" spc="-10" dirty="0">
                <a:latin typeface="Arial"/>
                <a:cs typeface="Arial"/>
              </a:rPr>
              <a:t>che</a:t>
            </a:r>
            <a:endParaRPr sz="1050" dirty="0">
              <a:latin typeface="Arial"/>
              <a:cs typeface="Arial"/>
            </a:endParaRPr>
          </a:p>
          <a:p>
            <a:pPr marL="469900" algn="just">
              <a:lnSpc>
                <a:spcPts val="1215"/>
              </a:lnSpc>
            </a:pPr>
            <a:r>
              <a:rPr sz="1050" dirty="0">
                <a:latin typeface="Arial"/>
                <a:cs typeface="Arial"/>
              </a:rPr>
              <a:t>non </a:t>
            </a:r>
            <a:r>
              <a:rPr sz="1050" spc="-5" dirty="0">
                <a:latin typeface="Arial"/>
                <a:cs typeface="Arial"/>
              </a:rPr>
              <a:t>rispettano determinati </a:t>
            </a:r>
            <a:r>
              <a:rPr sz="1050" dirty="0">
                <a:latin typeface="Arial"/>
                <a:cs typeface="Arial"/>
              </a:rPr>
              <a:t>indicatori;</a:t>
            </a:r>
          </a:p>
          <a:p>
            <a:pPr marL="469900" indent="-229235" algn="just">
              <a:lnSpc>
                <a:spcPts val="1240"/>
              </a:lnSpc>
              <a:buAutoNum type="alphaLcParenR" startAt="3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nuovi </a:t>
            </a:r>
            <a:r>
              <a:rPr sz="1050" spc="-5" dirty="0">
                <a:latin typeface="Arial"/>
                <a:cs typeface="Arial"/>
              </a:rPr>
              <a:t>obblighi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comunicazione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nuove misure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trasparenza </a:t>
            </a:r>
            <a:r>
              <a:rPr sz="1050" dirty="0">
                <a:latin typeface="Arial"/>
                <a:cs typeface="Arial"/>
              </a:rPr>
              <a:t>delle</a:t>
            </a:r>
            <a:r>
              <a:rPr sz="1050" spc="2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informazioni</a:t>
            </a:r>
            <a:r>
              <a:rPr sz="1050" spc="-5" dirty="0" smtClean="0">
                <a:latin typeface="Arial"/>
                <a:cs typeface="Arial"/>
              </a:rPr>
              <a:t>.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25450" y="4054475"/>
            <a:ext cx="6052806" cy="13708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2</a:t>
            </a:fld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 txBox="1"/>
          <p:nvPr/>
        </p:nvSpPr>
        <p:spPr>
          <a:xfrm>
            <a:off x="501650" y="2682875"/>
            <a:ext cx="6154420" cy="306705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45"/>
              </a:lnSpc>
            </a:pPr>
            <a:r>
              <a:rPr sz="1050" b="1" spc="-5" dirty="0">
                <a:latin typeface="Arial"/>
                <a:cs typeface="Arial"/>
              </a:rPr>
              <a:t>AUMENTO DELLE INDENNITA’ </a:t>
            </a:r>
            <a:r>
              <a:rPr sz="1050" b="1" dirty="0">
                <a:latin typeface="Arial"/>
                <a:cs typeface="Arial"/>
              </a:rPr>
              <a:t>DI </a:t>
            </a:r>
            <a:r>
              <a:rPr sz="1050" b="1" spc="-5" dirty="0">
                <a:latin typeface="Arial"/>
                <a:cs typeface="Arial"/>
              </a:rPr>
              <a:t>FUNZIONE PER SINDACI </a:t>
            </a:r>
            <a:r>
              <a:rPr sz="1050" b="1" dirty="0">
                <a:latin typeface="Arial"/>
                <a:cs typeface="Arial"/>
              </a:rPr>
              <a:t>DEI </a:t>
            </a:r>
            <a:r>
              <a:rPr sz="1050" b="1" spc="-5" dirty="0">
                <a:latin typeface="Arial"/>
                <a:cs typeface="Arial"/>
              </a:rPr>
              <a:t>COMUNI </a:t>
            </a:r>
            <a:r>
              <a:rPr sz="1050" b="1" dirty="0">
                <a:latin typeface="Arial"/>
                <a:cs typeface="Arial"/>
              </a:rPr>
              <a:t>FINO A </a:t>
            </a:r>
            <a:r>
              <a:rPr sz="1050" b="1" spc="-5" dirty="0">
                <a:latin typeface="Arial"/>
                <a:cs typeface="Arial"/>
              </a:rPr>
              <a:t>3.000</a:t>
            </a:r>
            <a:r>
              <a:rPr sz="1050" b="1" spc="225" dirty="0">
                <a:latin typeface="Arial"/>
                <a:cs typeface="Arial"/>
              </a:rPr>
              <a:t> </a:t>
            </a:r>
            <a:r>
              <a:rPr sz="1050" b="1" spc="-10" dirty="0">
                <a:latin typeface="Arial"/>
                <a:cs typeface="Arial"/>
              </a:rPr>
              <a:t>ABITANTI</a:t>
            </a:r>
            <a:endParaRPr sz="1050" dirty="0">
              <a:latin typeface="Arial"/>
              <a:cs typeface="Arial"/>
            </a:endParaRPr>
          </a:p>
          <a:p>
            <a:pPr marL="17780">
              <a:lnSpc>
                <a:spcPts val="1235"/>
              </a:lnSpc>
            </a:pPr>
            <a:r>
              <a:rPr sz="1050" b="1" dirty="0">
                <a:latin typeface="Arial"/>
                <a:cs typeface="Arial"/>
              </a:rPr>
              <a:t>E PER I </a:t>
            </a:r>
            <a:r>
              <a:rPr sz="1050" b="1" spc="-5" dirty="0">
                <a:latin typeface="Arial"/>
                <a:cs typeface="Arial"/>
              </a:rPr>
              <a:t>PRESIDENTI </a:t>
            </a:r>
            <a:r>
              <a:rPr sz="1050" b="1" dirty="0">
                <a:latin typeface="Arial"/>
                <a:cs typeface="Arial"/>
              </a:rPr>
              <a:t>DI </a:t>
            </a:r>
            <a:r>
              <a:rPr sz="1050" b="1" spc="-5" dirty="0">
                <a:latin typeface="Arial"/>
                <a:cs typeface="Arial"/>
              </a:rPr>
              <a:t>PROVINCIA (art. </a:t>
            </a:r>
            <a:r>
              <a:rPr sz="1050" b="1" dirty="0">
                <a:latin typeface="Arial"/>
                <a:cs typeface="Arial"/>
              </a:rPr>
              <a:t>57-quater, </a:t>
            </a:r>
            <a:r>
              <a:rPr sz="1050" b="1" spc="-5" dirty="0">
                <a:latin typeface="Arial"/>
                <a:cs typeface="Arial"/>
              </a:rPr>
              <a:t>d.l.</a:t>
            </a:r>
            <a:r>
              <a:rPr sz="1050" b="1" spc="-7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124/2019)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54050" y="3368675"/>
            <a:ext cx="6144260" cy="2410846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 algn="just">
              <a:lnSpc>
                <a:spcPct val="95700"/>
              </a:lnSpc>
              <a:spcBef>
                <a:spcPts val="160"/>
              </a:spcBef>
            </a:pPr>
            <a:r>
              <a:rPr sz="1050" spc="-5" dirty="0">
                <a:latin typeface="Arial"/>
                <a:cs typeface="Arial"/>
              </a:rPr>
              <a:t>L’articolo 57-</a:t>
            </a:r>
            <a:r>
              <a:rPr sz="1050" i="1" spc="-5" dirty="0">
                <a:latin typeface="Arial"/>
                <a:cs typeface="Arial"/>
              </a:rPr>
              <a:t>quater </a:t>
            </a:r>
            <a:r>
              <a:rPr sz="1050" spc="-5" dirty="0">
                <a:latin typeface="Arial"/>
                <a:cs typeface="Arial"/>
              </a:rPr>
              <a:t>del decreto-legge 124/2019 (convertito </a:t>
            </a:r>
            <a:r>
              <a:rPr sz="1050" dirty="0">
                <a:latin typeface="Arial"/>
                <a:cs typeface="Arial"/>
              </a:rPr>
              <a:t>dalla </a:t>
            </a:r>
            <a:r>
              <a:rPr sz="1050" spc="-5" dirty="0">
                <a:latin typeface="Arial"/>
                <a:cs typeface="Arial"/>
              </a:rPr>
              <a:t>legge 157/2019) aumenta l’indennità </a:t>
            </a:r>
            <a:r>
              <a:rPr sz="1050" spc="-10" dirty="0">
                <a:latin typeface="Arial"/>
                <a:cs typeface="Arial"/>
              </a:rPr>
              <a:t>di  </a:t>
            </a:r>
            <a:r>
              <a:rPr sz="1050" spc="-5" dirty="0">
                <a:latin typeface="Arial"/>
                <a:cs typeface="Arial"/>
              </a:rPr>
              <a:t>funzione spettante </a:t>
            </a:r>
            <a:r>
              <a:rPr sz="1050" dirty="0">
                <a:latin typeface="Arial"/>
                <a:cs typeface="Arial"/>
              </a:rPr>
              <a:t>ai </a:t>
            </a:r>
            <a:r>
              <a:rPr sz="1050" spc="-5" dirty="0">
                <a:latin typeface="Arial"/>
                <a:cs typeface="Arial"/>
              </a:rPr>
              <a:t>sindaci dei comuni </a:t>
            </a:r>
            <a:r>
              <a:rPr sz="1050" dirty="0">
                <a:latin typeface="Arial"/>
                <a:cs typeface="Arial"/>
              </a:rPr>
              <a:t>con </a:t>
            </a:r>
            <a:r>
              <a:rPr sz="1050" spc="-5" dirty="0">
                <a:latin typeface="Arial"/>
                <a:cs typeface="Arial"/>
              </a:rPr>
              <a:t>popolazione fino </a:t>
            </a:r>
            <a:r>
              <a:rPr sz="1050" dirty="0">
                <a:latin typeface="Arial"/>
                <a:cs typeface="Arial"/>
              </a:rPr>
              <a:t>a 3.000 </a:t>
            </a:r>
            <a:r>
              <a:rPr sz="1050" spc="-5" dirty="0">
                <a:latin typeface="Arial"/>
                <a:cs typeface="Arial"/>
              </a:rPr>
              <a:t>abitanti.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novella </a:t>
            </a:r>
            <a:r>
              <a:rPr sz="1050" dirty="0">
                <a:latin typeface="Arial"/>
                <a:cs typeface="Arial"/>
              </a:rPr>
              <a:t>è </a:t>
            </a:r>
            <a:r>
              <a:rPr sz="1050" spc="-5" dirty="0">
                <a:latin typeface="Arial"/>
                <a:cs typeface="Arial"/>
              </a:rPr>
              <a:t>demandata  all’inserimento,</a:t>
            </a:r>
            <a:r>
              <a:rPr sz="1050" spc="10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nell’art.</a:t>
            </a:r>
            <a:r>
              <a:rPr sz="1050" spc="10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82</a:t>
            </a:r>
            <a:r>
              <a:rPr sz="1050" spc="10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del</a:t>
            </a:r>
            <a:r>
              <a:rPr sz="1050" spc="114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Tuel,</a:t>
            </a:r>
            <a:r>
              <a:rPr sz="1050" spc="9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del</a:t>
            </a:r>
            <a:r>
              <a:rPr sz="1050" spc="11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nuovo</a:t>
            </a:r>
            <a:r>
              <a:rPr sz="1050" spc="11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comma</a:t>
            </a:r>
            <a:r>
              <a:rPr sz="1050" spc="10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8-bis</a:t>
            </a:r>
            <a:r>
              <a:rPr sz="1050" spc="10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il</a:t>
            </a:r>
            <a:r>
              <a:rPr sz="1050" spc="10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quale</a:t>
            </a:r>
            <a:r>
              <a:rPr sz="1050" spc="10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prevede</a:t>
            </a:r>
            <a:r>
              <a:rPr sz="1050" spc="11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che</a:t>
            </a:r>
            <a:r>
              <a:rPr sz="1050" spc="10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“</a:t>
            </a:r>
            <a:r>
              <a:rPr sz="1050" i="1" spc="290" dirty="0">
                <a:latin typeface="Arial"/>
                <a:cs typeface="Arial"/>
              </a:rPr>
              <a:t> </a:t>
            </a:r>
            <a:r>
              <a:rPr sz="1050" i="1" spc="295" dirty="0">
                <a:latin typeface="Arial"/>
                <a:cs typeface="Arial"/>
              </a:rPr>
              <a:t> </a:t>
            </a:r>
            <a:r>
              <a:rPr sz="1050" i="1" dirty="0">
                <a:latin typeface="Arial"/>
                <a:cs typeface="Arial"/>
              </a:rPr>
              <a:t> </a:t>
            </a:r>
            <a:r>
              <a:rPr sz="1050" i="1" spc="110" dirty="0">
                <a:latin typeface="Arial"/>
                <a:cs typeface="Arial"/>
              </a:rPr>
              <a:t> </a:t>
            </a:r>
            <a:r>
              <a:rPr sz="1050" i="1" spc="555" dirty="0">
                <a:latin typeface="Arial"/>
                <a:cs typeface="Arial"/>
              </a:rPr>
              <a:t> </a:t>
            </a:r>
            <a:r>
              <a:rPr sz="1050" i="1" spc="-60" dirty="0">
                <a:latin typeface="Arial"/>
                <a:cs typeface="Arial"/>
              </a:rPr>
              <a:t> </a:t>
            </a:r>
            <a:r>
              <a:rPr sz="1050" i="1" spc="220" dirty="0">
                <a:latin typeface="Arial"/>
                <a:cs typeface="Arial"/>
              </a:rPr>
              <a:t>    </a:t>
            </a:r>
            <a:endParaRPr sz="1050" dirty="0">
              <a:latin typeface="Arial"/>
              <a:cs typeface="Arial"/>
            </a:endParaRPr>
          </a:p>
          <a:p>
            <a:pPr marL="12700">
              <a:lnSpc>
                <a:spcPts val="1180"/>
              </a:lnSpc>
            </a:pPr>
            <a:r>
              <a:rPr sz="1050" i="1" spc="170" dirty="0">
                <a:latin typeface="Arial"/>
                <a:cs typeface="Arial"/>
              </a:rPr>
              <a:t>   </a:t>
            </a:r>
            <a:r>
              <a:rPr sz="1050" i="1" spc="-45" dirty="0">
                <a:latin typeface="Arial"/>
                <a:cs typeface="Arial"/>
              </a:rPr>
              <a:t> </a:t>
            </a:r>
            <a:r>
              <a:rPr sz="1050" i="1" spc="-95" dirty="0">
                <a:latin typeface="Arial"/>
                <a:cs typeface="Arial"/>
              </a:rPr>
              <a:t> </a:t>
            </a:r>
            <a:r>
              <a:rPr sz="1050" i="1" spc="-60" dirty="0">
                <a:latin typeface="Arial"/>
                <a:cs typeface="Arial"/>
              </a:rPr>
              <a:t> </a:t>
            </a:r>
            <a:r>
              <a:rPr sz="1050" i="1" spc="290" dirty="0">
                <a:latin typeface="Arial"/>
                <a:cs typeface="Arial"/>
              </a:rPr>
              <a:t>   </a:t>
            </a:r>
            <a:r>
              <a:rPr sz="1050" i="1" spc="285" dirty="0">
                <a:latin typeface="Arial"/>
                <a:cs typeface="Arial"/>
              </a:rPr>
              <a:t> </a:t>
            </a:r>
            <a:r>
              <a:rPr sz="1050" i="1" spc="110" dirty="0">
                <a:latin typeface="Arial"/>
                <a:cs typeface="Arial"/>
              </a:rPr>
              <a:t> </a:t>
            </a:r>
            <a:r>
              <a:rPr sz="1050" i="1" spc="120" dirty="0">
                <a:latin typeface="Arial"/>
                <a:cs typeface="Arial"/>
              </a:rPr>
              <a:t> </a:t>
            </a:r>
            <a:r>
              <a:rPr sz="1050" i="1" spc="-10" dirty="0">
                <a:latin typeface="Arial"/>
                <a:cs typeface="Arial"/>
              </a:rPr>
              <a:t> </a:t>
            </a:r>
            <a:r>
              <a:rPr sz="1050" i="1" spc="295" dirty="0">
                <a:latin typeface="Arial"/>
                <a:cs typeface="Arial"/>
              </a:rPr>
              <a:t> </a:t>
            </a:r>
            <a:r>
              <a:rPr sz="1050" i="1" spc="5" dirty="0">
                <a:latin typeface="Arial"/>
                <a:cs typeface="Arial"/>
              </a:rPr>
              <a:t> </a:t>
            </a:r>
            <a:r>
              <a:rPr sz="1050" i="1" spc="280" dirty="0">
                <a:latin typeface="Arial"/>
                <a:cs typeface="Arial"/>
              </a:rPr>
              <a:t> </a:t>
            </a:r>
            <a:r>
              <a:rPr sz="1050" i="1" spc="-60" dirty="0">
                <a:latin typeface="Arial"/>
                <a:cs typeface="Arial"/>
              </a:rPr>
              <a:t> </a:t>
            </a:r>
            <a:r>
              <a:rPr sz="1050" i="1" spc="10" dirty="0">
                <a:latin typeface="Arial"/>
                <a:cs typeface="Arial"/>
              </a:rPr>
              <a:t> </a:t>
            </a:r>
            <a:r>
              <a:rPr sz="1050" i="1" spc="-10" dirty="0">
                <a:latin typeface="Arial"/>
                <a:cs typeface="Arial"/>
              </a:rPr>
              <a:t> </a:t>
            </a:r>
            <a:r>
              <a:rPr sz="1050" i="1" spc="270" dirty="0">
                <a:latin typeface="Arial"/>
                <a:cs typeface="Arial"/>
              </a:rPr>
              <a:t>  </a:t>
            </a:r>
            <a:r>
              <a:rPr sz="1050" i="1" spc="250" dirty="0">
                <a:latin typeface="Arial"/>
                <a:cs typeface="Arial"/>
              </a:rPr>
              <a:t> </a:t>
            </a:r>
            <a:r>
              <a:rPr sz="1050" i="1" spc="-60" dirty="0">
                <a:latin typeface="Arial"/>
                <a:cs typeface="Arial"/>
              </a:rPr>
              <a:t> </a:t>
            </a:r>
            <a:r>
              <a:rPr sz="1050" i="1" spc="290" dirty="0">
                <a:latin typeface="Arial"/>
                <a:cs typeface="Arial"/>
              </a:rPr>
              <a:t>  </a:t>
            </a:r>
            <a:r>
              <a:rPr sz="1050" i="1" spc="295" dirty="0">
                <a:latin typeface="Arial"/>
                <a:cs typeface="Arial"/>
              </a:rPr>
              <a:t> </a:t>
            </a:r>
            <a:r>
              <a:rPr sz="1050" i="1" spc="10" dirty="0">
                <a:latin typeface="Arial"/>
                <a:cs typeface="Arial"/>
              </a:rPr>
              <a:t> </a:t>
            </a:r>
            <a:r>
              <a:rPr sz="1050" i="1" spc="110" dirty="0">
                <a:latin typeface="Arial"/>
                <a:cs typeface="Arial"/>
              </a:rPr>
              <a:t> </a:t>
            </a:r>
            <a:r>
              <a:rPr sz="1050" i="1" spc="114" dirty="0">
                <a:latin typeface="Arial"/>
                <a:cs typeface="Arial"/>
              </a:rPr>
              <a:t> </a:t>
            </a:r>
            <a:r>
              <a:rPr sz="1050" i="1" spc="10" dirty="0">
                <a:latin typeface="Arial"/>
                <a:cs typeface="Arial"/>
              </a:rPr>
              <a:t> </a:t>
            </a:r>
            <a:r>
              <a:rPr sz="1050" i="1" spc="265" dirty="0">
                <a:latin typeface="Arial"/>
                <a:cs typeface="Arial"/>
              </a:rPr>
              <a:t> </a:t>
            </a:r>
            <a:r>
              <a:rPr sz="1050" i="1" spc="250" dirty="0">
                <a:latin typeface="Arial"/>
                <a:cs typeface="Arial"/>
              </a:rPr>
              <a:t> </a:t>
            </a:r>
            <a:r>
              <a:rPr sz="1050" i="1" spc="-60" dirty="0">
                <a:latin typeface="Arial"/>
                <a:cs typeface="Arial"/>
              </a:rPr>
              <a:t> </a:t>
            </a:r>
            <a:r>
              <a:rPr sz="1050" i="1" spc="10" dirty="0">
                <a:latin typeface="Arial"/>
                <a:cs typeface="Arial"/>
              </a:rPr>
              <a:t> </a:t>
            </a:r>
            <a:r>
              <a:rPr sz="1050" i="1" spc="110" dirty="0">
                <a:latin typeface="Arial"/>
                <a:cs typeface="Arial"/>
              </a:rPr>
              <a:t> </a:t>
            </a:r>
            <a:r>
              <a:rPr sz="1050" i="1" spc="114" dirty="0">
                <a:latin typeface="Arial"/>
                <a:cs typeface="Arial"/>
              </a:rPr>
              <a:t> </a:t>
            </a:r>
            <a:r>
              <a:rPr sz="1050" i="1" spc="10" dirty="0">
                <a:latin typeface="Arial"/>
                <a:cs typeface="Arial"/>
              </a:rPr>
              <a:t> </a:t>
            </a:r>
            <a:r>
              <a:rPr sz="1050" i="1" spc="170" dirty="0">
                <a:latin typeface="Arial"/>
                <a:cs typeface="Arial"/>
              </a:rPr>
              <a:t> </a:t>
            </a:r>
            <a:r>
              <a:rPr sz="1050" i="1" spc="160" dirty="0">
                <a:latin typeface="Arial"/>
                <a:cs typeface="Arial"/>
              </a:rPr>
              <a:t> </a:t>
            </a:r>
            <a:r>
              <a:rPr sz="1050" i="1" spc="229" dirty="0">
                <a:latin typeface="Arial"/>
                <a:cs typeface="Arial"/>
              </a:rPr>
              <a:t>     </a:t>
            </a:r>
            <a:r>
              <a:rPr sz="1050" i="1" spc="235" dirty="0">
                <a:latin typeface="Arial"/>
                <a:cs typeface="Arial"/>
              </a:rPr>
              <a:t> </a:t>
            </a:r>
            <a:r>
              <a:rPr sz="1050" i="1" dirty="0">
                <a:latin typeface="Arial"/>
                <a:cs typeface="Arial"/>
              </a:rPr>
              <a:t> </a:t>
            </a:r>
            <a:r>
              <a:rPr sz="1050" i="1" spc="110" dirty="0">
                <a:latin typeface="Arial"/>
                <a:cs typeface="Arial"/>
              </a:rPr>
              <a:t>  </a:t>
            </a:r>
            <a:r>
              <a:rPr sz="1050" i="1" spc="90" dirty="0">
                <a:latin typeface="Arial"/>
                <a:cs typeface="Arial"/>
              </a:rPr>
              <a:t> </a:t>
            </a:r>
            <a:r>
              <a:rPr sz="1050" i="1" spc="-60" dirty="0">
                <a:latin typeface="Arial"/>
                <a:cs typeface="Arial"/>
              </a:rPr>
              <a:t> </a:t>
            </a:r>
            <a:r>
              <a:rPr sz="1050" i="1" spc="265" dirty="0">
                <a:latin typeface="Arial"/>
                <a:cs typeface="Arial"/>
              </a:rPr>
              <a:t> </a:t>
            </a:r>
            <a:r>
              <a:rPr sz="1050" i="1" spc="250" dirty="0">
                <a:latin typeface="Arial"/>
                <a:cs typeface="Arial"/>
              </a:rPr>
              <a:t> </a:t>
            </a:r>
            <a:r>
              <a:rPr sz="1050" i="1" spc="-60" dirty="0">
                <a:latin typeface="Arial"/>
                <a:cs typeface="Arial"/>
              </a:rPr>
              <a:t> </a:t>
            </a:r>
            <a:r>
              <a:rPr sz="1050" i="1" spc="295" dirty="0">
                <a:latin typeface="Arial"/>
                <a:cs typeface="Arial"/>
              </a:rPr>
              <a:t> </a:t>
            </a:r>
            <a:r>
              <a:rPr sz="1050" i="1" spc="-5" dirty="0">
                <a:latin typeface="Arial"/>
                <a:cs typeface="Arial"/>
              </a:rPr>
              <a:t> </a:t>
            </a:r>
            <a:r>
              <a:rPr sz="1050" i="1" spc="204" dirty="0">
                <a:latin typeface="Arial"/>
                <a:cs typeface="Arial"/>
              </a:rPr>
              <a:t>   </a:t>
            </a:r>
            <a:r>
              <a:rPr sz="1050" i="1" spc="200" dirty="0">
                <a:latin typeface="Arial"/>
                <a:cs typeface="Arial"/>
              </a:rPr>
              <a:t> </a:t>
            </a:r>
            <a:r>
              <a:rPr sz="1050" i="1" spc="-10" dirty="0">
                <a:latin typeface="Arial"/>
                <a:cs typeface="Arial"/>
              </a:rPr>
              <a:t> </a:t>
            </a:r>
            <a:r>
              <a:rPr sz="1050" i="1" spc="190" dirty="0">
                <a:latin typeface="Arial"/>
                <a:cs typeface="Arial"/>
              </a:rPr>
              <a:t>   </a:t>
            </a:r>
            <a:r>
              <a:rPr sz="1050" i="1" spc="295" dirty="0">
                <a:latin typeface="Arial"/>
                <a:cs typeface="Arial"/>
              </a:rPr>
              <a:t> </a:t>
            </a:r>
            <a:r>
              <a:rPr sz="1050" i="1" spc="5" dirty="0">
                <a:latin typeface="Arial"/>
                <a:cs typeface="Arial"/>
              </a:rPr>
              <a:t> </a:t>
            </a:r>
            <a:r>
              <a:rPr sz="1050" i="1" spc="280" dirty="0">
                <a:latin typeface="Arial"/>
                <a:cs typeface="Arial"/>
              </a:rPr>
              <a:t> </a:t>
            </a:r>
            <a:r>
              <a:rPr sz="1050" i="1" spc="-60" dirty="0">
                <a:latin typeface="Arial"/>
                <a:cs typeface="Arial"/>
              </a:rPr>
              <a:t> </a:t>
            </a:r>
            <a:r>
              <a:rPr sz="1050" i="1" spc="10" dirty="0">
                <a:latin typeface="Arial"/>
                <a:cs typeface="Arial"/>
              </a:rPr>
              <a:t> </a:t>
            </a:r>
            <a:r>
              <a:rPr sz="1050" i="1" spc="85" dirty="0">
                <a:latin typeface="Arial"/>
                <a:cs typeface="Arial"/>
              </a:rPr>
              <a:t>  </a:t>
            </a:r>
            <a:r>
              <a:rPr sz="1050" i="1" spc="280" dirty="0">
                <a:latin typeface="Arial"/>
                <a:cs typeface="Arial"/>
              </a:rPr>
              <a:t> </a:t>
            </a:r>
            <a:r>
              <a:rPr sz="1050" i="1" spc="270" dirty="0">
                <a:latin typeface="Arial"/>
                <a:cs typeface="Arial"/>
              </a:rPr>
              <a:t>  </a:t>
            </a:r>
            <a:r>
              <a:rPr sz="1050" i="1" spc="260" dirty="0">
                <a:latin typeface="Arial"/>
                <a:cs typeface="Arial"/>
              </a:rPr>
              <a:t> </a:t>
            </a:r>
            <a:r>
              <a:rPr sz="1050" i="1" spc="-60" dirty="0">
                <a:latin typeface="Arial"/>
                <a:cs typeface="Arial"/>
              </a:rPr>
              <a:t> </a:t>
            </a:r>
            <a:r>
              <a:rPr sz="1050" i="1" spc="10" dirty="0">
                <a:latin typeface="Arial"/>
                <a:cs typeface="Arial"/>
              </a:rPr>
              <a:t> </a:t>
            </a:r>
            <a:r>
              <a:rPr sz="1050" i="1" spc="290" dirty="0">
                <a:latin typeface="Arial"/>
                <a:cs typeface="Arial"/>
              </a:rPr>
              <a:t> </a:t>
            </a:r>
            <a:r>
              <a:rPr sz="1050" i="1" spc="280" dirty="0">
                <a:latin typeface="Arial"/>
                <a:cs typeface="Arial"/>
              </a:rPr>
              <a:t> </a:t>
            </a:r>
            <a:r>
              <a:rPr sz="1050" i="1" spc="-60" dirty="0">
                <a:latin typeface="Arial"/>
                <a:cs typeface="Arial"/>
              </a:rPr>
              <a:t> </a:t>
            </a:r>
            <a:r>
              <a:rPr sz="1050" i="1" spc="10" dirty="0">
                <a:latin typeface="Arial"/>
                <a:cs typeface="Arial"/>
              </a:rPr>
              <a:t> </a:t>
            </a:r>
            <a:r>
              <a:rPr sz="1050" i="1" spc="265" dirty="0">
                <a:latin typeface="Arial"/>
                <a:cs typeface="Arial"/>
              </a:rPr>
              <a:t> </a:t>
            </a:r>
            <a:r>
              <a:rPr sz="1050" i="1" spc="250" dirty="0">
                <a:latin typeface="Arial"/>
                <a:cs typeface="Arial"/>
              </a:rPr>
              <a:t> </a:t>
            </a:r>
            <a:r>
              <a:rPr sz="1050" i="1" spc="565" dirty="0">
                <a:latin typeface="Arial"/>
                <a:cs typeface="Arial"/>
              </a:rPr>
              <a:t> </a:t>
            </a:r>
            <a:r>
              <a:rPr sz="1050" i="1" spc="170" dirty="0">
                <a:latin typeface="Arial"/>
                <a:cs typeface="Arial"/>
              </a:rPr>
              <a:t>  </a:t>
            </a:r>
            <a:r>
              <a:rPr sz="1050" i="1" spc="175" dirty="0">
                <a:latin typeface="Arial"/>
                <a:cs typeface="Arial"/>
              </a:rPr>
              <a:t> </a:t>
            </a:r>
            <a:r>
              <a:rPr sz="1050" i="1" spc="10" dirty="0">
                <a:latin typeface="Arial"/>
                <a:cs typeface="Arial"/>
              </a:rPr>
              <a:t> </a:t>
            </a:r>
            <a:r>
              <a:rPr sz="1050" i="1" spc="275" dirty="0">
                <a:latin typeface="Arial"/>
                <a:cs typeface="Arial"/>
              </a:rPr>
              <a:t>   </a:t>
            </a:r>
            <a:r>
              <a:rPr sz="1050" i="1" spc="5" dirty="0">
                <a:latin typeface="Arial"/>
                <a:cs typeface="Arial"/>
              </a:rPr>
              <a:t> </a:t>
            </a:r>
            <a:r>
              <a:rPr sz="1050" i="1" spc="290" dirty="0">
                <a:latin typeface="Arial"/>
                <a:cs typeface="Arial"/>
              </a:rPr>
              <a:t> </a:t>
            </a:r>
            <a:r>
              <a:rPr sz="1050" i="1" spc="280" dirty="0">
                <a:latin typeface="Arial"/>
                <a:cs typeface="Arial"/>
              </a:rPr>
              <a:t> </a:t>
            </a:r>
            <a:r>
              <a:rPr sz="1050" i="1" spc="290" dirty="0">
                <a:latin typeface="Arial"/>
                <a:cs typeface="Arial"/>
              </a:rPr>
              <a:t> </a:t>
            </a:r>
            <a:r>
              <a:rPr sz="1050" i="1" spc="280" dirty="0">
                <a:latin typeface="Arial"/>
                <a:cs typeface="Arial"/>
              </a:rPr>
              <a:t> </a:t>
            </a:r>
            <a:r>
              <a:rPr sz="1050" i="1" spc="-60" dirty="0">
                <a:latin typeface="Arial"/>
                <a:cs typeface="Arial"/>
              </a:rPr>
              <a:t> </a:t>
            </a:r>
            <a:r>
              <a:rPr sz="1050" i="1" spc="260" dirty="0">
                <a:latin typeface="Arial"/>
                <a:cs typeface="Arial"/>
              </a:rPr>
              <a:t> </a:t>
            </a:r>
            <a:r>
              <a:rPr sz="1050" i="1" spc="240" dirty="0">
                <a:latin typeface="Arial"/>
                <a:cs typeface="Arial"/>
              </a:rPr>
              <a:t> </a:t>
            </a:r>
            <a:r>
              <a:rPr sz="1050" i="1" spc="-60" dirty="0">
                <a:latin typeface="Arial"/>
                <a:cs typeface="Arial"/>
              </a:rPr>
              <a:t> </a:t>
            </a:r>
            <a:r>
              <a:rPr sz="1050" i="1" spc="290" dirty="0">
                <a:latin typeface="Arial"/>
                <a:cs typeface="Arial"/>
              </a:rPr>
              <a:t>  </a:t>
            </a:r>
            <a:r>
              <a:rPr sz="1050" i="1" spc="295" dirty="0">
                <a:latin typeface="Arial"/>
                <a:cs typeface="Arial"/>
              </a:rPr>
              <a:t> </a:t>
            </a:r>
            <a:r>
              <a:rPr sz="1050" i="1" spc="10" dirty="0">
                <a:latin typeface="Arial"/>
                <a:cs typeface="Arial"/>
              </a:rPr>
              <a:t> </a:t>
            </a:r>
            <a:r>
              <a:rPr sz="1050" i="1" spc="-10" dirty="0">
                <a:latin typeface="Arial"/>
                <a:cs typeface="Arial"/>
              </a:rPr>
              <a:t> </a:t>
            </a:r>
            <a:r>
              <a:rPr sz="1050" i="1" spc="-60" dirty="0">
                <a:latin typeface="Arial"/>
                <a:cs typeface="Arial"/>
              </a:rPr>
              <a:t> </a:t>
            </a:r>
            <a:r>
              <a:rPr sz="1050" i="1" spc="290" dirty="0">
                <a:latin typeface="Arial"/>
                <a:cs typeface="Arial"/>
              </a:rPr>
              <a:t>  </a:t>
            </a:r>
            <a:endParaRPr sz="1050" dirty="0">
              <a:latin typeface="Arial"/>
              <a:cs typeface="Arial"/>
            </a:endParaRPr>
          </a:p>
          <a:p>
            <a:pPr marL="12700">
              <a:lnSpc>
                <a:spcPts val="1210"/>
              </a:lnSpc>
            </a:pPr>
            <a:r>
              <a:rPr sz="1050" i="1" spc="295" dirty="0">
                <a:latin typeface="Arial"/>
                <a:cs typeface="Arial"/>
              </a:rPr>
              <a:t> </a:t>
            </a:r>
            <a:r>
              <a:rPr sz="1050" i="1" spc="70" dirty="0">
                <a:latin typeface="Arial"/>
                <a:cs typeface="Arial"/>
              </a:rPr>
              <a:t> </a:t>
            </a:r>
            <a:r>
              <a:rPr sz="1050" i="1" spc="295" dirty="0">
                <a:latin typeface="Arial"/>
                <a:cs typeface="Arial"/>
              </a:rPr>
              <a:t> </a:t>
            </a:r>
            <a:r>
              <a:rPr sz="1050" i="1" spc="-10" dirty="0">
                <a:latin typeface="Arial"/>
                <a:cs typeface="Arial"/>
              </a:rPr>
              <a:t> </a:t>
            </a:r>
            <a:r>
              <a:rPr sz="1050" i="1" spc="290" dirty="0">
                <a:latin typeface="Arial"/>
                <a:cs typeface="Arial"/>
              </a:rPr>
              <a:t> </a:t>
            </a:r>
            <a:r>
              <a:rPr sz="1050" i="1" spc="280" dirty="0">
                <a:latin typeface="Arial"/>
                <a:cs typeface="Arial"/>
              </a:rPr>
              <a:t> </a:t>
            </a:r>
            <a:r>
              <a:rPr sz="1050" i="1" spc="295" dirty="0">
                <a:latin typeface="Arial"/>
                <a:cs typeface="Arial"/>
              </a:rPr>
              <a:t> </a:t>
            </a:r>
            <a:r>
              <a:rPr sz="1050" i="1" spc="65" dirty="0">
                <a:latin typeface="Arial"/>
                <a:cs typeface="Arial"/>
              </a:rPr>
              <a:t> </a:t>
            </a:r>
            <a:r>
              <a:rPr sz="1050" i="1" spc="290" dirty="0">
                <a:latin typeface="Arial"/>
                <a:cs typeface="Arial"/>
              </a:rPr>
              <a:t> </a:t>
            </a:r>
            <a:r>
              <a:rPr sz="1050" i="1" spc="280" dirty="0">
                <a:latin typeface="Arial"/>
                <a:cs typeface="Arial"/>
              </a:rPr>
              <a:t> </a:t>
            </a:r>
            <a:r>
              <a:rPr sz="1050" i="1" spc="-60" dirty="0">
                <a:latin typeface="Arial"/>
                <a:cs typeface="Arial"/>
              </a:rPr>
              <a:t> </a:t>
            </a:r>
            <a:r>
              <a:rPr sz="1050" i="1" spc="-10" dirty="0">
                <a:latin typeface="Arial"/>
                <a:cs typeface="Arial"/>
              </a:rPr>
              <a:t> </a:t>
            </a:r>
            <a:r>
              <a:rPr sz="1050" i="1" spc="190" dirty="0">
                <a:latin typeface="Arial"/>
                <a:cs typeface="Arial"/>
              </a:rPr>
              <a:t>   </a:t>
            </a:r>
            <a:r>
              <a:rPr sz="1050" i="1" spc="-60" dirty="0">
                <a:latin typeface="Arial"/>
                <a:cs typeface="Arial"/>
              </a:rPr>
              <a:t> </a:t>
            </a:r>
            <a:r>
              <a:rPr sz="1050" i="1" spc="60" dirty="0">
                <a:latin typeface="Arial"/>
                <a:cs typeface="Arial"/>
              </a:rPr>
              <a:t> </a:t>
            </a:r>
            <a:r>
              <a:rPr sz="1050" i="1" spc="295" dirty="0">
                <a:latin typeface="Arial"/>
                <a:cs typeface="Arial"/>
              </a:rPr>
              <a:t> </a:t>
            </a:r>
            <a:r>
              <a:rPr sz="1050" i="1" spc="55" dirty="0">
                <a:latin typeface="Arial"/>
                <a:cs typeface="Arial"/>
              </a:rPr>
              <a:t> </a:t>
            </a:r>
            <a:r>
              <a:rPr sz="1050" i="1" spc="-60" dirty="0">
                <a:latin typeface="Arial"/>
                <a:cs typeface="Arial"/>
              </a:rPr>
              <a:t> </a:t>
            </a:r>
            <a:r>
              <a:rPr sz="1050" i="1" spc="290" dirty="0">
                <a:latin typeface="Arial"/>
                <a:cs typeface="Arial"/>
              </a:rPr>
              <a:t>    </a:t>
            </a:r>
            <a:r>
              <a:rPr sz="1050" i="1" spc="265" dirty="0">
                <a:latin typeface="Arial"/>
                <a:cs typeface="Arial"/>
              </a:rPr>
              <a:t> </a:t>
            </a:r>
            <a:r>
              <a:rPr sz="1050" i="1" spc="190" dirty="0">
                <a:latin typeface="Arial"/>
                <a:cs typeface="Arial"/>
              </a:rPr>
              <a:t>   </a:t>
            </a:r>
            <a:r>
              <a:rPr sz="1050" i="1" spc="140" dirty="0">
                <a:latin typeface="Arial"/>
                <a:cs typeface="Arial"/>
              </a:rPr>
              <a:t>  </a:t>
            </a:r>
            <a:r>
              <a:rPr sz="1050" i="1" spc="295" dirty="0">
                <a:latin typeface="Arial"/>
                <a:cs typeface="Arial"/>
              </a:rPr>
              <a:t> </a:t>
            </a:r>
            <a:r>
              <a:rPr sz="1050" i="1" spc="65" dirty="0">
                <a:latin typeface="Arial"/>
                <a:cs typeface="Arial"/>
              </a:rPr>
              <a:t> </a:t>
            </a:r>
            <a:r>
              <a:rPr sz="1050" i="1" spc="-10" dirty="0">
                <a:latin typeface="Arial"/>
                <a:cs typeface="Arial"/>
              </a:rPr>
              <a:t> </a:t>
            </a:r>
            <a:r>
              <a:rPr sz="1050" i="1" spc="-60" dirty="0">
                <a:latin typeface="Arial"/>
                <a:cs typeface="Arial"/>
              </a:rPr>
              <a:t> </a:t>
            </a:r>
            <a:r>
              <a:rPr sz="1050" i="1" spc="280" dirty="0">
                <a:latin typeface="Arial"/>
                <a:cs typeface="Arial"/>
              </a:rPr>
              <a:t> </a:t>
            </a:r>
            <a:r>
              <a:rPr sz="1050" i="1" spc="295" dirty="0">
                <a:latin typeface="Arial"/>
                <a:cs typeface="Arial"/>
              </a:rPr>
              <a:t> </a:t>
            </a:r>
            <a:r>
              <a:rPr sz="1050" i="1" spc="65" dirty="0">
                <a:latin typeface="Arial"/>
                <a:cs typeface="Arial"/>
              </a:rPr>
              <a:t> </a:t>
            </a:r>
            <a:r>
              <a:rPr sz="1050" i="1" spc="280" dirty="0">
                <a:latin typeface="Arial"/>
                <a:cs typeface="Arial"/>
              </a:rPr>
              <a:t> </a:t>
            </a:r>
            <a:r>
              <a:rPr sz="1050" i="1" spc="-60" dirty="0">
                <a:latin typeface="Arial"/>
                <a:cs typeface="Arial"/>
              </a:rPr>
              <a:t>  </a:t>
            </a:r>
            <a:r>
              <a:rPr sz="1050" i="1" spc="-75" dirty="0">
                <a:latin typeface="Arial"/>
                <a:cs typeface="Arial"/>
              </a:rPr>
              <a:t> </a:t>
            </a:r>
            <a:r>
              <a:rPr sz="1050" i="1" spc="65" dirty="0" smtClean="0">
                <a:latin typeface="Arial"/>
                <a:cs typeface="Arial"/>
              </a:rPr>
              <a:t> </a:t>
            </a:r>
            <a:r>
              <a:rPr sz="1050" i="1" spc="210" dirty="0" smtClean="0">
                <a:latin typeface="Arial"/>
                <a:cs typeface="Arial"/>
              </a:rPr>
              <a:t>  </a:t>
            </a:r>
            <a:r>
              <a:rPr sz="1050" i="1" spc="215" dirty="0" smtClean="0">
                <a:latin typeface="Arial"/>
                <a:cs typeface="Arial"/>
              </a:rPr>
              <a:t> </a:t>
            </a:r>
            <a:r>
              <a:rPr sz="1050" i="1" spc="60" dirty="0" smtClean="0">
                <a:latin typeface="Arial"/>
                <a:cs typeface="Arial"/>
              </a:rPr>
              <a:t> </a:t>
            </a:r>
            <a:r>
              <a:rPr sz="1050" i="1" spc="204" dirty="0" smtClean="0">
                <a:latin typeface="Arial"/>
                <a:cs typeface="Arial"/>
              </a:rPr>
              <a:t>   </a:t>
            </a:r>
            <a:r>
              <a:rPr sz="1050" i="1" spc="185" dirty="0" smtClean="0">
                <a:latin typeface="Arial"/>
                <a:cs typeface="Arial"/>
              </a:rPr>
              <a:t> </a:t>
            </a:r>
            <a:r>
              <a:rPr sz="1050" i="1" spc="295" dirty="0" smtClean="0">
                <a:latin typeface="Arial"/>
                <a:cs typeface="Arial"/>
              </a:rPr>
              <a:t> </a:t>
            </a:r>
            <a:r>
              <a:rPr sz="1050" i="1" spc="65" dirty="0" smtClean="0">
                <a:latin typeface="Arial"/>
                <a:cs typeface="Arial"/>
              </a:rPr>
              <a:t> </a:t>
            </a:r>
            <a:r>
              <a:rPr sz="1050" i="1" spc="290" dirty="0" smtClean="0">
                <a:latin typeface="Arial"/>
                <a:cs typeface="Arial"/>
              </a:rPr>
              <a:t> </a:t>
            </a:r>
            <a:r>
              <a:rPr sz="1050" i="1" spc="280" dirty="0" smtClean="0">
                <a:latin typeface="Arial"/>
                <a:cs typeface="Arial"/>
              </a:rPr>
              <a:t> </a:t>
            </a:r>
            <a:r>
              <a:rPr sz="1050" i="1" spc="-60" dirty="0" smtClean="0">
                <a:latin typeface="Arial"/>
                <a:cs typeface="Arial"/>
              </a:rPr>
              <a:t> </a:t>
            </a:r>
            <a:r>
              <a:rPr sz="1050" i="1" spc="-70" dirty="0" smtClean="0">
                <a:latin typeface="Arial"/>
                <a:cs typeface="Arial"/>
              </a:rPr>
              <a:t> </a:t>
            </a:r>
            <a:r>
              <a:rPr sz="1050" i="1" spc="295" dirty="0" smtClean="0">
                <a:latin typeface="Arial"/>
                <a:cs typeface="Arial"/>
              </a:rPr>
              <a:t> </a:t>
            </a:r>
            <a:r>
              <a:rPr sz="1050" i="1" spc="65" dirty="0" smtClean="0">
                <a:latin typeface="Arial"/>
                <a:cs typeface="Arial"/>
              </a:rPr>
              <a:t> </a:t>
            </a:r>
            <a:r>
              <a:rPr sz="1050" i="1" spc="555" dirty="0" smtClean="0">
                <a:latin typeface="Arial"/>
                <a:cs typeface="Arial"/>
              </a:rPr>
              <a:t> </a:t>
            </a:r>
            <a:r>
              <a:rPr sz="1050" i="1" spc="-60" dirty="0" smtClean="0">
                <a:latin typeface="Arial"/>
                <a:cs typeface="Arial"/>
              </a:rPr>
              <a:t> </a:t>
            </a:r>
            <a:r>
              <a:rPr sz="1050" i="1" spc="220" dirty="0" smtClean="0">
                <a:latin typeface="Arial"/>
                <a:cs typeface="Arial"/>
              </a:rPr>
              <a:t>    </a:t>
            </a:r>
            <a:r>
              <a:rPr sz="1050" i="1" spc="65" dirty="0" smtClean="0">
                <a:latin typeface="Arial"/>
                <a:cs typeface="Arial"/>
              </a:rPr>
              <a:t> </a:t>
            </a:r>
            <a:r>
              <a:rPr sz="1050" i="1" spc="290" dirty="0" smtClean="0">
                <a:latin typeface="Arial"/>
                <a:cs typeface="Arial"/>
              </a:rPr>
              <a:t> </a:t>
            </a:r>
            <a:r>
              <a:rPr sz="1050" i="1" spc="280" dirty="0" smtClean="0">
                <a:latin typeface="Arial"/>
                <a:cs typeface="Arial"/>
              </a:rPr>
              <a:t> </a:t>
            </a:r>
            <a:r>
              <a:rPr sz="1050" i="1" spc="-60" dirty="0" smtClean="0">
                <a:latin typeface="Arial"/>
                <a:cs typeface="Arial"/>
              </a:rPr>
              <a:t>  </a:t>
            </a:r>
            <a:r>
              <a:rPr sz="1050" i="1" spc="-95" dirty="0" smtClean="0">
                <a:latin typeface="Arial"/>
                <a:cs typeface="Arial"/>
              </a:rPr>
              <a:t> </a:t>
            </a:r>
            <a:r>
              <a:rPr sz="1050" i="1" spc="-60" dirty="0" smtClean="0">
                <a:latin typeface="Arial"/>
                <a:cs typeface="Arial"/>
              </a:rPr>
              <a:t> </a:t>
            </a:r>
            <a:r>
              <a:rPr sz="1050" i="1" spc="290" dirty="0" smtClean="0">
                <a:latin typeface="Arial"/>
                <a:cs typeface="Arial"/>
              </a:rPr>
              <a:t>   </a:t>
            </a:r>
            <a:r>
              <a:rPr sz="1050" i="1" spc="295" dirty="0" smtClean="0">
                <a:latin typeface="Arial"/>
                <a:cs typeface="Arial"/>
              </a:rPr>
              <a:t> </a:t>
            </a:r>
            <a:r>
              <a:rPr sz="1050" i="1" spc="280" dirty="0" smtClean="0">
                <a:latin typeface="Arial"/>
                <a:cs typeface="Arial"/>
              </a:rPr>
              <a:t> </a:t>
            </a:r>
            <a:r>
              <a:rPr sz="1050" i="1" spc="-60" dirty="0" smtClean="0">
                <a:latin typeface="Arial"/>
                <a:cs typeface="Arial"/>
              </a:rPr>
              <a:t> </a:t>
            </a:r>
            <a:r>
              <a:rPr sz="1050" i="1" spc="-10" dirty="0" smtClean="0">
                <a:latin typeface="Arial"/>
                <a:cs typeface="Arial"/>
              </a:rPr>
              <a:t> </a:t>
            </a:r>
            <a:r>
              <a:rPr sz="1050" i="1" spc="295" dirty="0" smtClean="0">
                <a:latin typeface="Arial"/>
                <a:cs typeface="Arial"/>
              </a:rPr>
              <a:t> </a:t>
            </a:r>
            <a:r>
              <a:rPr sz="1050" i="1" spc="65" dirty="0" smtClean="0">
                <a:latin typeface="Arial"/>
                <a:cs typeface="Arial"/>
              </a:rPr>
              <a:t> </a:t>
            </a:r>
            <a:r>
              <a:rPr sz="1050" i="1" spc="265" dirty="0" smtClean="0">
                <a:latin typeface="Arial"/>
                <a:cs typeface="Arial"/>
              </a:rPr>
              <a:t> </a:t>
            </a:r>
            <a:r>
              <a:rPr sz="1050" i="1" spc="250" dirty="0" smtClean="0">
                <a:latin typeface="Arial"/>
                <a:cs typeface="Arial"/>
              </a:rPr>
              <a:t> </a:t>
            </a:r>
            <a:r>
              <a:rPr sz="1050" i="1" spc="140" dirty="0" smtClean="0">
                <a:latin typeface="Arial"/>
                <a:cs typeface="Arial"/>
              </a:rPr>
              <a:t>  </a:t>
            </a:r>
            <a:r>
              <a:rPr sz="1050" i="1" spc="-10" dirty="0" smtClean="0">
                <a:latin typeface="Arial"/>
                <a:cs typeface="Arial"/>
              </a:rPr>
              <a:t> </a:t>
            </a:r>
            <a:r>
              <a:rPr sz="1050" i="1" spc="190" dirty="0" smtClean="0">
                <a:latin typeface="Arial"/>
                <a:cs typeface="Arial"/>
              </a:rPr>
              <a:t>   </a:t>
            </a:r>
            <a:r>
              <a:rPr sz="1050" i="1" spc="295" dirty="0" smtClean="0">
                <a:latin typeface="Arial"/>
                <a:cs typeface="Arial"/>
              </a:rPr>
              <a:t> </a:t>
            </a:r>
            <a:r>
              <a:rPr sz="1050" i="1" spc="65" dirty="0" smtClean="0">
                <a:latin typeface="Arial"/>
                <a:cs typeface="Arial"/>
              </a:rPr>
              <a:t> </a:t>
            </a:r>
            <a:r>
              <a:rPr sz="1050" i="1" spc="280" dirty="0" smtClean="0">
                <a:latin typeface="Arial"/>
                <a:cs typeface="Arial"/>
              </a:rPr>
              <a:t> </a:t>
            </a:r>
            <a:r>
              <a:rPr sz="1050" i="1" spc="-60" dirty="0" smtClean="0">
                <a:latin typeface="Arial"/>
                <a:cs typeface="Arial"/>
              </a:rPr>
              <a:t> </a:t>
            </a:r>
            <a:r>
              <a:rPr sz="1050" i="1" spc="70" dirty="0" smtClean="0">
                <a:latin typeface="Arial"/>
                <a:cs typeface="Arial"/>
              </a:rPr>
              <a:t> </a:t>
            </a:r>
            <a:r>
              <a:rPr sz="1050" i="1" spc="220" dirty="0" smtClean="0">
                <a:latin typeface="Arial"/>
                <a:cs typeface="Arial"/>
              </a:rPr>
              <a:t> </a:t>
            </a:r>
            <a:r>
              <a:rPr sz="1050" i="1" spc="-60" dirty="0" smtClean="0">
                <a:latin typeface="Arial"/>
                <a:cs typeface="Arial"/>
              </a:rPr>
              <a:t> </a:t>
            </a:r>
            <a:r>
              <a:rPr sz="1050" i="1" spc="290" dirty="0" smtClean="0">
                <a:latin typeface="Arial"/>
                <a:cs typeface="Arial"/>
              </a:rPr>
              <a:t> </a:t>
            </a:r>
            <a:r>
              <a:rPr sz="1050" i="1" spc="280" dirty="0" smtClean="0">
                <a:latin typeface="Arial"/>
                <a:cs typeface="Arial"/>
              </a:rPr>
              <a:t> </a:t>
            </a:r>
            <a:r>
              <a:rPr sz="1050" i="1" spc="260" dirty="0" smtClean="0">
                <a:latin typeface="Arial"/>
                <a:cs typeface="Arial"/>
              </a:rPr>
              <a:t> </a:t>
            </a:r>
            <a:r>
              <a:rPr sz="1050" i="1" spc="250" dirty="0" smtClean="0">
                <a:latin typeface="Arial"/>
                <a:cs typeface="Arial"/>
              </a:rPr>
              <a:t> </a:t>
            </a:r>
            <a:r>
              <a:rPr sz="1050" i="1" spc="-60" dirty="0" smtClean="0">
                <a:latin typeface="Arial"/>
                <a:cs typeface="Arial"/>
              </a:rPr>
              <a:t> </a:t>
            </a:r>
            <a:r>
              <a:rPr sz="1050" i="1" spc="70" dirty="0" smtClean="0">
                <a:latin typeface="Arial"/>
                <a:cs typeface="Arial"/>
              </a:rPr>
              <a:t> </a:t>
            </a:r>
            <a:r>
              <a:rPr sz="1050" i="1" spc="290" dirty="0" smtClean="0">
                <a:latin typeface="Arial"/>
                <a:cs typeface="Arial"/>
              </a:rPr>
              <a:t> </a:t>
            </a:r>
            <a:r>
              <a:rPr sz="1050" i="1" spc="280" dirty="0" smtClean="0">
                <a:latin typeface="Arial"/>
                <a:cs typeface="Arial"/>
              </a:rPr>
              <a:t> </a:t>
            </a:r>
            <a:r>
              <a:rPr sz="1050" i="1" spc="-60" dirty="0" smtClean="0">
                <a:latin typeface="Arial"/>
                <a:cs typeface="Arial"/>
              </a:rPr>
              <a:t> </a:t>
            </a:r>
            <a:endParaRPr sz="1050" dirty="0">
              <a:latin typeface="Arial"/>
              <a:cs typeface="Arial"/>
            </a:endParaRPr>
          </a:p>
          <a:p>
            <a:pPr marL="735330">
              <a:lnSpc>
                <a:spcPts val="1175"/>
              </a:lnSpc>
            </a:pPr>
            <a:r>
              <a:rPr lang="it-IT" sz="1000" b="1" i="1" spc="-5" dirty="0" smtClean="0">
                <a:solidFill>
                  <a:srgbClr val="FF0000"/>
                </a:solidFill>
                <a:latin typeface="Arial"/>
                <a:cs typeface="Arial"/>
              </a:rPr>
              <a:t>L</a:t>
            </a:r>
            <a:r>
              <a:rPr sz="1000" b="1" i="1" spc="-5" dirty="0" smtClean="0">
                <a:solidFill>
                  <a:srgbClr val="FF0000"/>
                </a:solidFill>
                <a:latin typeface="Arial"/>
                <a:cs typeface="Arial"/>
              </a:rPr>
              <a:t>’indennità</a:t>
            </a:r>
            <a:r>
              <a:rPr sz="1000" b="1" i="1" spc="10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di</a:t>
            </a:r>
            <a:r>
              <a:rPr sz="1000" b="1" i="1" spc="1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funzione</a:t>
            </a:r>
            <a:r>
              <a:rPr sz="1000" b="1" i="1" spc="10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i="1" spc="-10" dirty="0">
                <a:solidFill>
                  <a:srgbClr val="FF0000"/>
                </a:solidFill>
                <a:latin typeface="Arial"/>
                <a:cs typeface="Arial"/>
              </a:rPr>
              <a:t>dei</a:t>
            </a:r>
            <a:r>
              <a:rPr sz="1000" b="1" i="1" spc="10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i="1" spc="-10" dirty="0">
                <a:solidFill>
                  <a:srgbClr val="FF0000"/>
                </a:solidFill>
                <a:latin typeface="Arial"/>
                <a:cs typeface="Arial"/>
              </a:rPr>
              <a:t>sindaci</a:t>
            </a:r>
            <a:r>
              <a:rPr sz="1000" b="1" i="1" spc="114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dei</a:t>
            </a:r>
            <a:r>
              <a:rPr sz="1000" b="1" i="1" spc="1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comuni</a:t>
            </a:r>
            <a:r>
              <a:rPr sz="1000" b="1" i="1" spc="1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fino</a:t>
            </a:r>
            <a:r>
              <a:rPr sz="1000" b="1" i="1" spc="114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1000" b="1" i="1" spc="1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i="1" spc="-10" dirty="0">
                <a:solidFill>
                  <a:srgbClr val="FF0000"/>
                </a:solidFill>
                <a:latin typeface="Arial"/>
                <a:cs typeface="Arial"/>
              </a:rPr>
              <a:t>3.000</a:t>
            </a:r>
            <a:r>
              <a:rPr sz="1000" b="1" i="1" spc="10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abitanti</a:t>
            </a:r>
            <a:r>
              <a:rPr sz="1000" b="1" i="1" spc="1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viene</a:t>
            </a:r>
            <a:r>
              <a:rPr sz="1000" b="1" i="1" spc="1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elevata</a:t>
            </a:r>
            <a:r>
              <a:rPr sz="1000" b="1" i="1" spc="16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fino</a:t>
            </a:r>
            <a:endParaRPr sz="1000" dirty="0">
              <a:latin typeface="Arial"/>
              <a:cs typeface="Arial"/>
            </a:endParaRPr>
          </a:p>
          <a:p>
            <a:pPr marL="735330">
              <a:lnSpc>
                <a:spcPts val="1175"/>
              </a:lnSpc>
            </a:pP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all’85% di quella spettante ai </a:t>
            </a:r>
            <a:r>
              <a:rPr sz="1000" b="1" i="1" spc="-10" dirty="0">
                <a:solidFill>
                  <a:srgbClr val="FF0000"/>
                </a:solidFill>
                <a:latin typeface="Arial"/>
                <a:cs typeface="Arial"/>
              </a:rPr>
              <a:t>sindaci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dei comuni fino a 5.000</a:t>
            </a:r>
            <a:r>
              <a:rPr sz="1000" b="1" i="1" spc="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abitanti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500" dirty="0">
              <a:latin typeface="Arial"/>
              <a:cs typeface="Arial"/>
            </a:endParaRPr>
          </a:p>
          <a:p>
            <a:pPr marL="12700" marR="5080" algn="just">
              <a:lnSpc>
                <a:spcPct val="95900"/>
              </a:lnSpc>
            </a:pPr>
            <a:r>
              <a:rPr sz="1050" dirty="0">
                <a:latin typeface="Arial"/>
                <a:cs typeface="Arial"/>
              </a:rPr>
              <a:t>Se la </a:t>
            </a:r>
            <a:r>
              <a:rPr sz="1050" spc="-5" dirty="0">
                <a:latin typeface="Arial"/>
                <a:cs typeface="Arial"/>
              </a:rPr>
              <a:t>volontà del legislatore </a:t>
            </a:r>
            <a:r>
              <a:rPr sz="1050" dirty="0">
                <a:latin typeface="Arial"/>
                <a:cs typeface="Arial"/>
              </a:rPr>
              <a:t>è chiara </a:t>
            </a:r>
            <a:r>
              <a:rPr sz="1050" spc="-5" dirty="0">
                <a:latin typeface="Arial"/>
                <a:cs typeface="Arial"/>
              </a:rPr>
              <a:t>(incrementare </a:t>
            </a: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indennità dei sindaci nei comuni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minori  dimensioni per rendere </a:t>
            </a:r>
            <a:r>
              <a:rPr sz="1050" spc="-10" dirty="0">
                <a:latin typeface="Arial"/>
                <a:cs typeface="Arial"/>
              </a:rPr>
              <a:t>effettivo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principio costituzionale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libertà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accesso alle funzioni </a:t>
            </a:r>
            <a:r>
              <a:rPr sz="1050" dirty="0">
                <a:latin typeface="Arial"/>
                <a:cs typeface="Arial"/>
              </a:rPr>
              <a:t>pubbliche),  la </a:t>
            </a:r>
            <a:r>
              <a:rPr sz="1050" spc="-5" dirty="0">
                <a:latin typeface="Arial"/>
                <a:cs typeface="Arial"/>
              </a:rPr>
              <a:t>norma, </a:t>
            </a:r>
            <a:r>
              <a:rPr sz="1050" dirty="0">
                <a:latin typeface="Arial"/>
                <a:cs typeface="Arial"/>
              </a:rPr>
              <a:t>così </a:t>
            </a:r>
            <a:r>
              <a:rPr sz="1050" spc="-5" dirty="0">
                <a:latin typeface="Arial"/>
                <a:cs typeface="Arial"/>
              </a:rPr>
              <a:t>com’è formulata, apre la strada </a:t>
            </a:r>
            <a:r>
              <a:rPr sz="1050" dirty="0">
                <a:latin typeface="Arial"/>
                <a:cs typeface="Arial"/>
              </a:rPr>
              <a:t>ad </a:t>
            </a:r>
            <a:r>
              <a:rPr sz="1050" spc="-5" dirty="0">
                <a:latin typeface="Arial"/>
                <a:cs typeface="Arial"/>
              </a:rPr>
              <a:t>una serie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interrogativi. Il </a:t>
            </a:r>
            <a:r>
              <a:rPr sz="1050" dirty="0">
                <a:latin typeface="Arial"/>
                <a:cs typeface="Arial"/>
              </a:rPr>
              <a:t>nuovo </a:t>
            </a:r>
            <a:r>
              <a:rPr sz="1050" spc="-5" dirty="0">
                <a:latin typeface="Arial"/>
                <a:cs typeface="Arial"/>
              </a:rPr>
              <a:t>comma </a:t>
            </a:r>
            <a:r>
              <a:rPr sz="1050" dirty="0">
                <a:latin typeface="Arial"/>
                <a:cs typeface="Arial"/>
              </a:rPr>
              <a:t>8-bis </a:t>
            </a:r>
            <a:r>
              <a:rPr sz="1050" spc="-5" dirty="0">
                <a:latin typeface="Arial"/>
                <a:cs typeface="Arial"/>
              </a:rPr>
              <a:t>infatti  parla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incremento “fino” all’85% </a:t>
            </a:r>
            <a:r>
              <a:rPr sz="1050" dirty="0">
                <a:latin typeface="Arial"/>
                <a:cs typeface="Arial"/>
              </a:rPr>
              <a:t>(e non </a:t>
            </a:r>
            <a:r>
              <a:rPr sz="1050" spc="-5" dirty="0">
                <a:latin typeface="Arial"/>
                <a:cs typeface="Arial"/>
              </a:rPr>
              <a:t>semplicemente di incremento all’85%) lasciando presuppore  l’esercizio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una facoltà decisionale da parte dell’ente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non un automatismo di legge. </a:t>
            </a:r>
            <a:r>
              <a:rPr sz="1050" dirty="0">
                <a:latin typeface="Arial"/>
                <a:cs typeface="Arial"/>
              </a:rPr>
              <a:t>A riprova di </a:t>
            </a:r>
            <a:r>
              <a:rPr sz="1050" spc="-5" dirty="0">
                <a:latin typeface="Arial"/>
                <a:cs typeface="Arial"/>
              </a:rPr>
              <a:t>ciò  </a:t>
            </a:r>
            <a:r>
              <a:rPr sz="1050" dirty="0">
                <a:latin typeface="Arial"/>
                <a:cs typeface="Arial"/>
              </a:rPr>
              <a:t>depone il fatto che non si prevede </a:t>
            </a:r>
            <a:r>
              <a:rPr sz="1050" spc="-5" dirty="0">
                <a:latin typeface="Arial"/>
                <a:cs typeface="Arial"/>
              </a:rPr>
              <a:t>un aggiornamento del </a:t>
            </a:r>
            <a:r>
              <a:rPr sz="105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DM </a:t>
            </a:r>
            <a:r>
              <a:rPr sz="105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119/2000</a:t>
            </a:r>
            <a:r>
              <a:rPr sz="1050" spc="-5" dirty="0">
                <a:latin typeface="Arial"/>
                <a:cs typeface="Arial"/>
              </a:rPr>
              <a:t>, che attualmente fissa la misura  </a:t>
            </a:r>
            <a:r>
              <a:rPr sz="1050" dirty="0">
                <a:latin typeface="Arial"/>
                <a:cs typeface="Arial"/>
              </a:rPr>
              <a:t>delle</a:t>
            </a:r>
            <a:r>
              <a:rPr sz="1050" spc="1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indennità</a:t>
            </a:r>
            <a:r>
              <a:rPr sz="1050" spc="25" dirty="0">
                <a:latin typeface="Arial"/>
                <a:cs typeface="Arial"/>
              </a:rPr>
              <a:t> </a:t>
            </a:r>
            <a:r>
              <a:rPr sz="1050" spc="-10" dirty="0">
                <a:latin typeface="Arial"/>
                <a:cs typeface="Arial"/>
              </a:rPr>
              <a:t>di</a:t>
            </a:r>
            <a:r>
              <a:rPr sz="1050" spc="2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funzione</a:t>
            </a:r>
            <a:r>
              <a:rPr sz="1050" spc="1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e</a:t>
            </a:r>
            <a:r>
              <a:rPr sz="1050" spc="3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dei</a:t>
            </a:r>
            <a:r>
              <a:rPr sz="1050" spc="3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gettoni</a:t>
            </a:r>
            <a:r>
              <a:rPr sz="1050" spc="30" dirty="0">
                <a:latin typeface="Arial"/>
                <a:cs typeface="Arial"/>
              </a:rPr>
              <a:t> </a:t>
            </a:r>
            <a:r>
              <a:rPr sz="1050" spc="-10" dirty="0">
                <a:latin typeface="Arial"/>
                <a:cs typeface="Arial"/>
              </a:rPr>
              <a:t>di</a:t>
            </a:r>
            <a:r>
              <a:rPr sz="1050" spc="3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presenza</a:t>
            </a:r>
            <a:r>
              <a:rPr sz="1050" spc="2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degli</a:t>
            </a:r>
            <a:r>
              <a:rPr sz="1050" spc="5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amministratori</a:t>
            </a:r>
            <a:r>
              <a:rPr sz="1050" spc="3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locali.</a:t>
            </a:r>
            <a:r>
              <a:rPr sz="1050" spc="1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Considerato</a:t>
            </a:r>
            <a:r>
              <a:rPr sz="1050" spc="3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che</a:t>
            </a:r>
            <a:r>
              <a:rPr sz="1050" spc="1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in</a:t>
            </a:r>
            <a:r>
              <a:rPr sz="1050" spc="25" dirty="0">
                <a:latin typeface="Arial"/>
                <a:cs typeface="Arial"/>
              </a:rPr>
              <a:t> </a:t>
            </a:r>
            <a:r>
              <a:rPr sz="1050" spc="-10" dirty="0">
                <a:latin typeface="Arial"/>
                <a:cs typeface="Arial"/>
              </a:rPr>
              <a:t>base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20</a:t>
            </a:fld>
            <a:endParaRPr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730250" y="549275"/>
            <a:ext cx="6145530" cy="5311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750" dirty="0">
              <a:latin typeface="Arial"/>
              <a:cs typeface="Arial"/>
            </a:endParaRPr>
          </a:p>
          <a:p>
            <a:pPr marL="12700" marR="5080" algn="just">
              <a:lnSpc>
                <a:spcPct val="95900"/>
              </a:lnSpc>
              <a:spcBef>
                <a:spcPts val="5"/>
              </a:spcBef>
            </a:pP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tale decreto l’indennità massima dei sindaci dei comuni </a:t>
            </a:r>
            <a:r>
              <a:rPr sz="1050" dirty="0">
                <a:latin typeface="Arial"/>
                <a:cs typeface="Arial"/>
              </a:rPr>
              <a:t>con </a:t>
            </a:r>
            <a:r>
              <a:rPr sz="1050" spc="-5" dirty="0">
                <a:latin typeface="Arial"/>
                <a:cs typeface="Arial"/>
              </a:rPr>
              <a:t>popolazione fino </a:t>
            </a:r>
            <a:r>
              <a:rPr sz="1050" dirty="0">
                <a:latin typeface="Arial"/>
                <a:cs typeface="Arial"/>
              </a:rPr>
              <a:t>a 1.000 </a:t>
            </a:r>
            <a:r>
              <a:rPr sz="1050" spc="-5" dirty="0">
                <a:latin typeface="Arial"/>
                <a:cs typeface="Arial"/>
              </a:rPr>
              <a:t>abitanti </a:t>
            </a:r>
            <a:r>
              <a:rPr sz="1050" dirty="0">
                <a:latin typeface="Arial"/>
                <a:cs typeface="Arial"/>
              </a:rPr>
              <a:t>è </a:t>
            </a:r>
            <a:r>
              <a:rPr sz="1050" spc="-5" dirty="0">
                <a:latin typeface="Arial"/>
                <a:cs typeface="Arial"/>
              </a:rPr>
              <a:t>pari </a:t>
            </a:r>
            <a:r>
              <a:rPr sz="1050" dirty="0">
                <a:latin typeface="Arial"/>
                <a:cs typeface="Arial"/>
              </a:rPr>
              <a:t>a  1.162,03 </a:t>
            </a:r>
            <a:r>
              <a:rPr sz="1050" spc="-5" dirty="0">
                <a:latin typeface="Arial"/>
                <a:cs typeface="Arial"/>
              </a:rPr>
              <a:t>euro mensili, mentre </a:t>
            </a:r>
            <a:r>
              <a:rPr sz="1050" spc="35" dirty="0">
                <a:latin typeface="Arial"/>
                <a:cs typeface="Arial"/>
              </a:rPr>
              <a:t>uella </a:t>
            </a:r>
            <a:r>
              <a:rPr sz="1050" spc="-5" dirty="0">
                <a:latin typeface="Arial"/>
                <a:cs typeface="Arial"/>
              </a:rPr>
              <a:t>dei sindaci </a:t>
            </a:r>
            <a:r>
              <a:rPr sz="1050" spc="-10" dirty="0">
                <a:latin typeface="Arial"/>
                <a:cs typeface="Arial"/>
              </a:rPr>
              <a:t>tra </a:t>
            </a:r>
            <a:r>
              <a:rPr sz="1050" spc="-5" dirty="0">
                <a:latin typeface="Arial"/>
                <a:cs typeface="Arial"/>
              </a:rPr>
              <a:t>1.000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3.000 abitanti </a:t>
            </a:r>
            <a:r>
              <a:rPr sz="1050" dirty="0">
                <a:latin typeface="Arial"/>
                <a:cs typeface="Arial"/>
              </a:rPr>
              <a:t>è </a:t>
            </a:r>
            <a:r>
              <a:rPr sz="1050" spc="-5" dirty="0">
                <a:latin typeface="Arial"/>
                <a:cs typeface="Arial"/>
              </a:rPr>
              <a:t>pari </a:t>
            </a:r>
            <a:r>
              <a:rPr sz="1050" dirty="0">
                <a:latin typeface="Arial"/>
                <a:cs typeface="Arial"/>
              </a:rPr>
              <a:t>a 1.301,47 </a:t>
            </a:r>
            <a:r>
              <a:rPr sz="1050" spc="-5" dirty="0">
                <a:latin typeface="Arial"/>
                <a:cs typeface="Arial"/>
              </a:rPr>
              <a:t>euro, per  effetto della nuova disposizione le due fasce verrebbero unificate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l’indennità massima </a:t>
            </a:r>
            <a:r>
              <a:rPr sz="1050" dirty="0">
                <a:latin typeface="Arial"/>
                <a:cs typeface="Arial"/>
              </a:rPr>
              <a:t>fissata in €  </a:t>
            </a:r>
            <a:r>
              <a:rPr sz="1050" spc="-5" dirty="0">
                <a:latin typeface="Arial"/>
                <a:cs typeface="Arial"/>
              </a:rPr>
              <a:t>1.659,38, pari all’85% dell’indennità spettante </a:t>
            </a:r>
            <a:r>
              <a:rPr sz="1050" spc="-10" dirty="0">
                <a:latin typeface="Arial"/>
                <a:cs typeface="Arial"/>
              </a:rPr>
              <a:t>ai </a:t>
            </a:r>
            <a:r>
              <a:rPr sz="1050" spc="-5" dirty="0">
                <a:latin typeface="Arial"/>
                <a:cs typeface="Arial"/>
              </a:rPr>
              <a:t>sindaci dei comuni fino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5.000 abitanti. Tali importi  </a:t>
            </a:r>
            <a:r>
              <a:rPr sz="1050" dirty="0">
                <a:latin typeface="Arial"/>
                <a:cs typeface="Arial"/>
              </a:rPr>
              <a:t>incorporano </a:t>
            </a:r>
            <a:r>
              <a:rPr sz="1050" spc="-5" dirty="0">
                <a:latin typeface="Arial"/>
                <a:cs typeface="Arial"/>
              </a:rPr>
              <a:t>la riduzione </a:t>
            </a:r>
            <a:r>
              <a:rPr sz="1050" dirty="0">
                <a:latin typeface="Arial"/>
                <a:cs typeface="Arial"/>
              </a:rPr>
              <a:t>del </a:t>
            </a:r>
            <a:r>
              <a:rPr sz="1050" spc="-5" dirty="0">
                <a:latin typeface="Arial"/>
                <a:cs typeface="Arial"/>
              </a:rPr>
              <a:t>10% disposta </a:t>
            </a:r>
            <a:r>
              <a:rPr sz="1050" dirty="0">
                <a:latin typeface="Arial"/>
                <a:cs typeface="Arial"/>
              </a:rPr>
              <a:t>a regime in </a:t>
            </a:r>
            <a:r>
              <a:rPr sz="1050" spc="-5" dirty="0">
                <a:latin typeface="Arial"/>
                <a:cs typeface="Arial"/>
              </a:rPr>
              <a:t>base </a:t>
            </a:r>
            <a:r>
              <a:rPr sz="1050" dirty="0">
                <a:latin typeface="Arial"/>
                <a:cs typeface="Arial"/>
              </a:rPr>
              <a:t>al </a:t>
            </a:r>
            <a:r>
              <a:rPr sz="1050" spc="-5" dirty="0">
                <a:latin typeface="Arial"/>
                <a:cs typeface="Arial"/>
              </a:rPr>
              <a:t>comma 54, articolo </a:t>
            </a:r>
            <a:r>
              <a:rPr sz="1050" dirty="0">
                <a:latin typeface="Arial"/>
                <a:cs typeface="Arial"/>
              </a:rPr>
              <a:t>1, </a:t>
            </a:r>
            <a:r>
              <a:rPr sz="1050" spc="-5" dirty="0">
                <a:latin typeface="Arial"/>
                <a:cs typeface="Arial"/>
              </a:rPr>
              <a:t>della </a:t>
            </a:r>
            <a:r>
              <a:rPr sz="1050" spc="-10" dirty="0">
                <a:latin typeface="Arial"/>
                <a:cs typeface="Arial"/>
              </a:rPr>
              <a:t>legge  </a:t>
            </a:r>
            <a:r>
              <a:rPr sz="1050" dirty="0">
                <a:latin typeface="Arial"/>
                <a:cs typeface="Arial"/>
              </a:rPr>
              <a:t>266/2005, come </a:t>
            </a:r>
            <a:r>
              <a:rPr sz="1050" spc="-5" dirty="0">
                <a:latin typeface="Arial"/>
                <a:cs typeface="Arial"/>
              </a:rPr>
              <a:t>sancito </a:t>
            </a:r>
            <a:r>
              <a:rPr sz="1050" dirty="0">
                <a:latin typeface="Arial"/>
                <a:cs typeface="Arial"/>
              </a:rPr>
              <a:t>dalla </a:t>
            </a:r>
            <a:r>
              <a:rPr sz="105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Corte </a:t>
            </a:r>
            <a:r>
              <a:rPr sz="105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dei </a:t>
            </a:r>
            <a:r>
              <a:rPr sz="105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conti </a:t>
            </a:r>
            <a:r>
              <a:rPr sz="105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– </a:t>
            </a:r>
            <a:r>
              <a:rPr sz="105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Sezione Riunite, </a:t>
            </a:r>
            <a:r>
              <a:rPr sz="105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con </a:t>
            </a:r>
            <a:r>
              <a:rPr sz="105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deliberazione </a:t>
            </a:r>
            <a:r>
              <a:rPr sz="105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n. </a:t>
            </a:r>
            <a:r>
              <a:rPr sz="105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1/CONTR/2012</a:t>
            </a:r>
            <a:r>
              <a:rPr sz="1050" spc="-5" dirty="0">
                <a:latin typeface="Arial"/>
                <a:cs typeface="Arial"/>
              </a:rPr>
              <a:t>.  </a:t>
            </a:r>
            <a:r>
              <a:rPr sz="1050" dirty="0">
                <a:latin typeface="Arial"/>
                <a:cs typeface="Arial"/>
              </a:rPr>
              <a:t>Se </a:t>
            </a:r>
            <a:r>
              <a:rPr sz="1050" spc="-5" dirty="0">
                <a:latin typeface="Arial"/>
                <a:cs typeface="Arial"/>
              </a:rPr>
              <a:t>così fosse,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assenza di un’apposita decisione,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nuovo importo </a:t>
            </a:r>
            <a:r>
              <a:rPr sz="1050" dirty="0">
                <a:latin typeface="Arial"/>
                <a:cs typeface="Arial"/>
              </a:rPr>
              <a:t>non </a:t>
            </a:r>
            <a:r>
              <a:rPr sz="1050" spc="-5" dirty="0">
                <a:latin typeface="Arial"/>
                <a:cs typeface="Arial"/>
              </a:rPr>
              <a:t>potrebbe essere riconosciuto  </a:t>
            </a:r>
            <a:r>
              <a:rPr sz="1050" dirty="0">
                <a:latin typeface="Arial"/>
                <a:cs typeface="Arial"/>
              </a:rPr>
              <a:t>al</a:t>
            </a:r>
            <a:r>
              <a:rPr sz="1050" spc="14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primo</a:t>
            </a:r>
            <a:r>
              <a:rPr sz="1050" spc="14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cittadino.</a:t>
            </a:r>
            <a:r>
              <a:rPr sz="1050" spc="145" dirty="0">
                <a:latin typeface="Arial"/>
                <a:cs typeface="Arial"/>
              </a:rPr>
              <a:t> </a:t>
            </a:r>
            <a:r>
              <a:rPr sz="1050" spc="-10" dirty="0">
                <a:latin typeface="Arial"/>
                <a:cs typeface="Arial"/>
              </a:rPr>
              <a:t>Ma</a:t>
            </a:r>
            <a:r>
              <a:rPr sz="1050" spc="15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a</a:t>
            </a:r>
            <a:r>
              <a:rPr sz="1050" spc="13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chi</a:t>
            </a:r>
            <a:r>
              <a:rPr sz="1050" spc="14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competerebbe</a:t>
            </a:r>
            <a:r>
              <a:rPr sz="1050" spc="14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tale</a:t>
            </a:r>
            <a:r>
              <a:rPr sz="1050" spc="14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decisione?</a:t>
            </a:r>
            <a:r>
              <a:rPr sz="1050" spc="14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Escludendo</a:t>
            </a:r>
            <a:r>
              <a:rPr sz="1050" spc="14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la</a:t>
            </a:r>
            <a:r>
              <a:rPr sz="1050" spc="14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competenza</a:t>
            </a:r>
            <a:r>
              <a:rPr sz="1050" spc="14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consigliare,</a:t>
            </a:r>
            <a:r>
              <a:rPr sz="1050" spc="13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in</a:t>
            </a:r>
          </a:p>
          <a:p>
            <a:pPr marL="12700" marR="6985" algn="just">
              <a:lnSpc>
                <a:spcPts val="1210"/>
              </a:lnSpc>
              <a:spcBef>
                <a:spcPts val="20"/>
              </a:spcBef>
            </a:pPr>
            <a:r>
              <a:rPr sz="1050" spc="35" dirty="0">
                <a:latin typeface="Arial"/>
                <a:cs typeface="Arial"/>
              </a:rPr>
              <a:t> </a:t>
            </a:r>
            <a:r>
              <a:rPr sz="1050" spc="45" dirty="0">
                <a:latin typeface="Arial"/>
                <a:cs typeface="Arial"/>
              </a:rPr>
              <a:t>uanto </a:t>
            </a:r>
            <a:r>
              <a:rPr sz="1050" spc="-5" dirty="0">
                <a:latin typeface="Arial"/>
                <a:cs typeface="Arial"/>
              </a:rPr>
              <a:t>non rientrante </a:t>
            </a:r>
            <a:r>
              <a:rPr sz="1050" spc="-10" dirty="0">
                <a:latin typeface="Arial"/>
                <a:cs typeface="Arial"/>
              </a:rPr>
              <a:t>nelle </a:t>
            </a:r>
            <a:r>
              <a:rPr sz="1050" spc="-5" dirty="0">
                <a:latin typeface="Arial"/>
                <a:cs typeface="Arial"/>
              </a:rPr>
              <a:t>materie elencate dall’art. </a:t>
            </a:r>
            <a:r>
              <a:rPr sz="1050" dirty="0">
                <a:latin typeface="Arial"/>
                <a:cs typeface="Arial"/>
              </a:rPr>
              <a:t>42 </a:t>
            </a:r>
            <a:r>
              <a:rPr sz="1050" spc="-5" dirty="0">
                <a:latin typeface="Arial"/>
                <a:cs typeface="Arial"/>
              </a:rPr>
              <a:t>del Tuel, dovrà essere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Giunta </a:t>
            </a:r>
            <a:r>
              <a:rPr sz="1050" dirty="0">
                <a:latin typeface="Arial"/>
                <a:cs typeface="Arial"/>
              </a:rPr>
              <a:t>ad </a:t>
            </a:r>
            <a:r>
              <a:rPr sz="1050" spc="-5" dirty="0">
                <a:latin typeface="Arial"/>
                <a:cs typeface="Arial"/>
              </a:rPr>
              <a:t>esprimersi  </a:t>
            </a:r>
            <a:r>
              <a:rPr sz="1050" dirty="0">
                <a:latin typeface="Arial"/>
                <a:cs typeface="Arial"/>
              </a:rPr>
              <a:t>su tale</a:t>
            </a:r>
            <a:r>
              <a:rPr sz="1050" spc="-1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aspetto.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00" dirty="0">
              <a:latin typeface="Arial"/>
              <a:cs typeface="Arial"/>
            </a:endParaRPr>
          </a:p>
          <a:p>
            <a:pPr marL="12700" marR="5080" algn="just">
              <a:lnSpc>
                <a:spcPct val="96000"/>
              </a:lnSpc>
            </a:pPr>
            <a:r>
              <a:rPr sz="1050" spc="-5" dirty="0">
                <a:latin typeface="Arial"/>
                <a:cs typeface="Arial"/>
              </a:rPr>
              <a:t>Altro dubbio </a:t>
            </a:r>
            <a:r>
              <a:rPr sz="1050" dirty="0">
                <a:latin typeface="Arial"/>
                <a:cs typeface="Arial"/>
              </a:rPr>
              <a:t>riguarda i </a:t>
            </a:r>
            <a:r>
              <a:rPr sz="1050" spc="-5" dirty="0">
                <a:latin typeface="Arial"/>
                <a:cs typeface="Arial"/>
              </a:rPr>
              <a:t>destinatari </a:t>
            </a:r>
            <a:r>
              <a:rPr sz="1050" dirty="0">
                <a:latin typeface="Arial"/>
                <a:cs typeface="Arial"/>
              </a:rPr>
              <a:t>della </a:t>
            </a:r>
            <a:r>
              <a:rPr sz="1050" spc="-5" dirty="0">
                <a:latin typeface="Arial"/>
                <a:cs typeface="Arial"/>
              </a:rPr>
              <a:t>disposizione. </a:t>
            </a:r>
            <a:r>
              <a:rPr sz="1050" dirty="0">
                <a:latin typeface="Arial"/>
                <a:cs typeface="Arial"/>
              </a:rPr>
              <a:t>Ancora </a:t>
            </a:r>
            <a:r>
              <a:rPr sz="1050" spc="-5" dirty="0">
                <a:latin typeface="Arial"/>
                <a:cs typeface="Arial"/>
              </a:rPr>
              <a:t>una volta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sindaco, </a:t>
            </a:r>
            <a:r>
              <a:rPr sz="1050" dirty="0">
                <a:latin typeface="Arial"/>
                <a:cs typeface="Arial"/>
              </a:rPr>
              <a:t>certo. Ma non si </a:t>
            </a:r>
            <a:r>
              <a:rPr sz="1050" spc="-5" dirty="0">
                <a:latin typeface="Arial"/>
                <a:cs typeface="Arial"/>
              </a:rPr>
              <a:t>deve  dimenticare </a:t>
            </a:r>
            <a:r>
              <a:rPr sz="1050" dirty="0">
                <a:latin typeface="Arial"/>
                <a:cs typeface="Arial"/>
              </a:rPr>
              <a:t>che </a:t>
            </a:r>
            <a:r>
              <a:rPr sz="1050" spc="-5" dirty="0">
                <a:latin typeface="Arial"/>
                <a:cs typeface="Arial"/>
              </a:rPr>
              <a:t>le indennità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funzione degli assessori </a:t>
            </a:r>
            <a:r>
              <a:rPr sz="1050" dirty="0">
                <a:latin typeface="Arial"/>
                <a:cs typeface="Arial"/>
              </a:rPr>
              <a:t>e del vice-sindaco vengono determinate </a:t>
            </a:r>
            <a:r>
              <a:rPr sz="1050" spc="-5" dirty="0">
                <a:latin typeface="Arial"/>
                <a:cs typeface="Arial"/>
              </a:rPr>
              <a:t>in  </a:t>
            </a:r>
            <a:r>
              <a:rPr sz="1050" dirty="0">
                <a:latin typeface="Arial"/>
                <a:cs typeface="Arial"/>
              </a:rPr>
              <a:t>misura </a:t>
            </a:r>
            <a:r>
              <a:rPr sz="1050" spc="-5" dirty="0">
                <a:latin typeface="Arial"/>
                <a:cs typeface="Arial"/>
              </a:rPr>
              <a:t>proporzionale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quella del </a:t>
            </a:r>
            <a:r>
              <a:rPr sz="1050" dirty="0">
                <a:latin typeface="Arial"/>
                <a:cs typeface="Arial"/>
              </a:rPr>
              <a:t>sindaco, con </a:t>
            </a:r>
            <a:r>
              <a:rPr sz="1050" spc="-5" dirty="0">
                <a:latin typeface="Arial"/>
                <a:cs typeface="Arial"/>
              </a:rPr>
              <a:t>percentuali che </a:t>
            </a:r>
            <a:r>
              <a:rPr sz="1050" dirty="0">
                <a:latin typeface="Arial"/>
                <a:cs typeface="Arial"/>
              </a:rPr>
              <a:t>variano a </a:t>
            </a:r>
            <a:r>
              <a:rPr sz="1050" spc="-5" dirty="0">
                <a:latin typeface="Arial"/>
                <a:cs typeface="Arial"/>
              </a:rPr>
              <a:t>seconda della dimensione  demografica dell’ente. Spettano </a:t>
            </a:r>
            <a:r>
              <a:rPr sz="1050" spc="30" dirty="0">
                <a:latin typeface="Arial"/>
                <a:cs typeface="Arial"/>
              </a:rPr>
              <a:t>uindi </a:t>
            </a:r>
            <a:r>
              <a:rPr sz="1050" spc="-5" dirty="0">
                <a:latin typeface="Arial"/>
                <a:cs typeface="Arial"/>
              </a:rPr>
              <a:t>anche agli altri componenti della giunta gli aumenti che il  legislatore </a:t>
            </a:r>
            <a:r>
              <a:rPr sz="1050" dirty="0">
                <a:latin typeface="Arial"/>
                <a:cs typeface="Arial"/>
              </a:rPr>
              <a:t>ha </a:t>
            </a:r>
            <a:r>
              <a:rPr sz="1050" spc="-5" dirty="0">
                <a:latin typeface="Arial"/>
                <a:cs typeface="Arial"/>
              </a:rPr>
              <a:t>inteso riservare </a:t>
            </a:r>
            <a:r>
              <a:rPr sz="1050" dirty="0">
                <a:latin typeface="Arial"/>
                <a:cs typeface="Arial"/>
              </a:rPr>
              <a:t>al </a:t>
            </a:r>
            <a:r>
              <a:rPr sz="1050" spc="-5" dirty="0">
                <a:latin typeface="Arial"/>
                <a:cs typeface="Arial"/>
              </a:rPr>
              <a:t>sindaco? Certamente il titolo dell’articolo </a:t>
            </a:r>
            <a:r>
              <a:rPr sz="1050" dirty="0">
                <a:latin typeface="Arial"/>
                <a:cs typeface="Arial"/>
              </a:rPr>
              <a:t>57-quater, rubricato </a:t>
            </a:r>
            <a:r>
              <a:rPr sz="1050" spc="-10" dirty="0">
                <a:latin typeface="Arial"/>
                <a:cs typeface="Arial"/>
              </a:rPr>
              <a:t>come  </a:t>
            </a:r>
            <a:r>
              <a:rPr sz="1050" spc="-5" dirty="0">
                <a:latin typeface="Arial"/>
                <a:cs typeface="Arial"/>
              </a:rPr>
              <a:t>“</a:t>
            </a:r>
            <a:r>
              <a:rPr sz="1050" i="1" spc="-5" dirty="0">
                <a:latin typeface="Arial"/>
                <a:cs typeface="Arial"/>
              </a:rPr>
              <a:t>Indennità </a:t>
            </a:r>
            <a:r>
              <a:rPr sz="1050" i="1" spc="-10" dirty="0">
                <a:latin typeface="Arial"/>
                <a:cs typeface="Arial"/>
              </a:rPr>
              <a:t>di </a:t>
            </a:r>
            <a:r>
              <a:rPr sz="1050" i="1" spc="-5" dirty="0">
                <a:latin typeface="Arial"/>
                <a:cs typeface="Arial"/>
              </a:rPr>
              <a:t>funzione minima </a:t>
            </a:r>
            <a:r>
              <a:rPr sz="1050" i="1" dirty="0">
                <a:latin typeface="Arial"/>
                <a:cs typeface="Arial"/>
              </a:rPr>
              <a:t>per </a:t>
            </a:r>
            <a:r>
              <a:rPr sz="1050" i="1" spc="-5" dirty="0">
                <a:latin typeface="Arial"/>
                <a:cs typeface="Arial"/>
              </a:rPr>
              <a:t>l'esercizio </a:t>
            </a:r>
            <a:r>
              <a:rPr sz="1050" i="1" dirty="0">
                <a:latin typeface="Arial"/>
                <a:cs typeface="Arial"/>
              </a:rPr>
              <a:t>della carica </a:t>
            </a:r>
            <a:r>
              <a:rPr sz="1050" i="1" spc="-10" dirty="0">
                <a:latin typeface="Arial"/>
                <a:cs typeface="Arial"/>
              </a:rPr>
              <a:t>di </a:t>
            </a:r>
            <a:r>
              <a:rPr sz="1050" i="1" spc="-5" dirty="0">
                <a:latin typeface="Arial"/>
                <a:cs typeface="Arial"/>
              </a:rPr>
              <a:t>sindaco </a:t>
            </a:r>
            <a:r>
              <a:rPr sz="1050" i="1" dirty="0">
                <a:latin typeface="Arial"/>
                <a:cs typeface="Arial"/>
              </a:rPr>
              <a:t>e per i </a:t>
            </a:r>
            <a:r>
              <a:rPr sz="1050" i="1" spc="-5" dirty="0">
                <a:latin typeface="Arial"/>
                <a:cs typeface="Arial"/>
              </a:rPr>
              <a:t>presidenti </a:t>
            </a:r>
            <a:r>
              <a:rPr sz="1050" i="1" spc="-10" dirty="0">
                <a:latin typeface="Arial"/>
                <a:cs typeface="Arial"/>
              </a:rPr>
              <a:t>di </a:t>
            </a:r>
            <a:r>
              <a:rPr sz="1050" i="1" dirty="0">
                <a:latin typeface="Arial"/>
                <a:cs typeface="Arial"/>
              </a:rPr>
              <a:t>provincia</a:t>
            </a:r>
            <a:r>
              <a:rPr sz="1050" dirty="0">
                <a:latin typeface="Arial"/>
                <a:cs typeface="Arial"/>
              </a:rPr>
              <a:t>”  parrebbe escludere </a:t>
            </a:r>
            <a:r>
              <a:rPr sz="1050" spc="-5" dirty="0">
                <a:latin typeface="Arial"/>
                <a:cs typeface="Arial"/>
              </a:rPr>
              <a:t>tale possibilità. Tuttavia, l’inserimento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tale disposizione nel </a:t>
            </a:r>
            <a:r>
              <a:rPr sz="1050" spc="35" dirty="0">
                <a:latin typeface="Arial"/>
                <a:cs typeface="Arial"/>
              </a:rPr>
              <a:t>uadro </a:t>
            </a:r>
            <a:r>
              <a:rPr sz="1050" spc="-5" dirty="0">
                <a:latin typeface="Arial"/>
                <a:cs typeface="Arial"/>
              </a:rPr>
              <a:t>ordinamentale  </a:t>
            </a:r>
            <a:r>
              <a:rPr sz="1050" dirty="0">
                <a:latin typeface="Arial"/>
                <a:cs typeface="Arial"/>
              </a:rPr>
              <a:t>del </a:t>
            </a:r>
            <a:r>
              <a:rPr sz="1050" spc="-5" dirty="0">
                <a:latin typeface="Arial"/>
                <a:cs typeface="Arial"/>
              </a:rPr>
              <a:t>Tuel (art. </a:t>
            </a:r>
            <a:r>
              <a:rPr sz="1050" dirty="0">
                <a:latin typeface="Arial"/>
                <a:cs typeface="Arial"/>
              </a:rPr>
              <a:t>82) potrebbe aprire </a:t>
            </a:r>
            <a:r>
              <a:rPr sz="1050" spc="-5" dirty="0">
                <a:latin typeface="Arial"/>
                <a:cs typeface="Arial"/>
              </a:rPr>
              <a:t>la </a:t>
            </a:r>
            <a:r>
              <a:rPr sz="1050" dirty="0">
                <a:latin typeface="Arial"/>
                <a:cs typeface="Arial"/>
              </a:rPr>
              <a:t>strada anche </a:t>
            </a:r>
            <a:r>
              <a:rPr sz="1050" spc="-5" dirty="0">
                <a:latin typeface="Arial"/>
                <a:cs typeface="Arial"/>
              </a:rPr>
              <a:t>ad </a:t>
            </a:r>
            <a:r>
              <a:rPr sz="1050" dirty="0">
                <a:latin typeface="Arial"/>
                <a:cs typeface="Arial"/>
              </a:rPr>
              <a:t>una </a:t>
            </a:r>
            <a:r>
              <a:rPr sz="1050" spc="-5" dirty="0">
                <a:latin typeface="Arial"/>
                <a:cs typeface="Arial"/>
              </a:rPr>
              <a:t>interpretazione più</a:t>
            </a:r>
            <a:r>
              <a:rPr sz="1050" spc="-1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estensiva.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50" dirty="0">
              <a:latin typeface="Arial"/>
              <a:cs typeface="Arial"/>
            </a:endParaRPr>
          </a:p>
          <a:p>
            <a:pPr marL="735330" marR="144145" algn="just">
              <a:lnSpc>
                <a:spcPct val="95700"/>
              </a:lnSpc>
            </a:pP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Occorrerà capire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se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l’innalzamento dell’indennità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di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funzione del sindaco dei 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comuni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fino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a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3.000 abitanti comporterà anche l’aumento delle indennità spettanti 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al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vicesindaco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e agli</a:t>
            </a:r>
            <a:r>
              <a:rPr sz="1050" b="1" i="1" spc="-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assessori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50" dirty="0">
              <a:latin typeface="Arial"/>
              <a:cs typeface="Arial"/>
            </a:endParaRPr>
          </a:p>
          <a:p>
            <a:pPr marL="12700" marR="6985" algn="just">
              <a:lnSpc>
                <a:spcPct val="95800"/>
              </a:lnSpc>
            </a:pPr>
            <a:r>
              <a:rPr sz="1050" spc="-5" dirty="0">
                <a:latin typeface="Arial"/>
                <a:cs typeface="Arial"/>
              </a:rPr>
              <a:t>Infine, andrà stabilito </a:t>
            </a:r>
            <a:r>
              <a:rPr sz="1050" dirty="0">
                <a:latin typeface="Arial"/>
                <a:cs typeface="Arial"/>
              </a:rPr>
              <a:t>se </a:t>
            </a:r>
            <a:r>
              <a:rPr sz="1050" spc="-5" dirty="0">
                <a:latin typeface="Arial"/>
                <a:cs typeface="Arial"/>
              </a:rPr>
              <a:t>l’aumento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25" dirty="0">
                <a:latin typeface="Arial"/>
                <a:cs typeface="Arial"/>
              </a:rPr>
              <a:t>uestione </a:t>
            </a:r>
            <a:r>
              <a:rPr sz="1050" spc="-5" dirty="0">
                <a:latin typeface="Arial"/>
                <a:cs typeface="Arial"/>
              </a:rPr>
              <a:t>opererà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deroga </a:t>
            </a:r>
            <a:r>
              <a:rPr sz="1050" spc="-10" dirty="0">
                <a:latin typeface="Arial"/>
                <a:cs typeface="Arial"/>
              </a:rPr>
              <a:t>ai </a:t>
            </a:r>
            <a:r>
              <a:rPr sz="1050" spc="-5" dirty="0">
                <a:latin typeface="Arial"/>
                <a:cs typeface="Arial"/>
              </a:rPr>
              <a:t>limiti </a:t>
            </a:r>
            <a:r>
              <a:rPr sz="1050" dirty="0">
                <a:latin typeface="Arial"/>
                <a:cs typeface="Arial"/>
              </a:rPr>
              <a:t>fissati </a:t>
            </a:r>
            <a:r>
              <a:rPr sz="1050" spc="-5" dirty="0">
                <a:latin typeface="Arial"/>
                <a:cs typeface="Arial"/>
              </a:rPr>
              <a:t>dalla legge 56/2014,  </a:t>
            </a:r>
            <a:r>
              <a:rPr sz="1050" dirty="0">
                <a:latin typeface="Arial"/>
                <a:cs typeface="Arial"/>
              </a:rPr>
              <a:t>che </a:t>
            </a:r>
            <a:r>
              <a:rPr sz="1050" spc="-5" dirty="0">
                <a:latin typeface="Arial"/>
                <a:cs typeface="Arial"/>
              </a:rPr>
              <a:t>ha disposto l’incremento del numero di assessori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consiglieri comunali degli enti fino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10.000  abitanti, </a:t>
            </a:r>
            <a:r>
              <a:rPr sz="1050" dirty="0">
                <a:latin typeface="Arial"/>
                <a:cs typeface="Arial"/>
              </a:rPr>
              <a:t>purché </a:t>
            </a:r>
            <a:r>
              <a:rPr sz="1050" spc="-5" dirty="0">
                <a:latin typeface="Arial"/>
                <a:cs typeface="Arial"/>
              </a:rPr>
              <a:t>nel rispetto dell’invarianza della spesa. Trattandosi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disposizione successiva,  riteniamo </a:t>
            </a:r>
            <a:r>
              <a:rPr sz="1050" dirty="0">
                <a:latin typeface="Arial"/>
                <a:cs typeface="Arial"/>
              </a:rPr>
              <a:t>che </a:t>
            </a:r>
            <a:r>
              <a:rPr sz="1050" spc="-5" dirty="0">
                <a:latin typeface="Arial"/>
                <a:cs typeface="Arial"/>
              </a:rPr>
              <a:t>l’aumento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20" dirty="0">
                <a:latin typeface="Arial"/>
                <a:cs typeface="Arial"/>
              </a:rPr>
              <a:t>uestione </a:t>
            </a:r>
            <a:r>
              <a:rPr sz="1050" spc="-5" dirty="0">
                <a:latin typeface="Arial"/>
                <a:cs typeface="Arial"/>
              </a:rPr>
              <a:t>non incida sul rispetto della legge 56/2014, anche in  considerazione del </a:t>
            </a:r>
            <a:r>
              <a:rPr sz="1050" dirty="0">
                <a:latin typeface="Arial"/>
                <a:cs typeface="Arial"/>
              </a:rPr>
              <a:t>fatto </a:t>
            </a:r>
            <a:r>
              <a:rPr sz="1050" spc="-5" dirty="0">
                <a:latin typeface="Arial"/>
                <a:cs typeface="Arial"/>
              </a:rPr>
              <a:t>che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legislatore ha previsto </a:t>
            </a:r>
            <a:r>
              <a:rPr sz="1050" dirty="0">
                <a:latin typeface="Arial"/>
                <a:cs typeface="Arial"/>
              </a:rPr>
              <a:t>un contributo a </a:t>
            </a:r>
            <a:r>
              <a:rPr sz="1050" spc="-5" dirty="0">
                <a:latin typeface="Arial"/>
                <a:cs typeface="Arial"/>
              </a:rPr>
              <a:t>ristoro </a:t>
            </a:r>
            <a:r>
              <a:rPr sz="1050" dirty="0">
                <a:latin typeface="Arial"/>
                <a:cs typeface="Arial"/>
              </a:rPr>
              <a:t>dei </a:t>
            </a:r>
            <a:r>
              <a:rPr sz="1050" spc="5" dirty="0">
                <a:latin typeface="Arial"/>
                <a:cs typeface="Arial"/>
              </a:rPr>
              <a:t>maggiori </a:t>
            </a:r>
            <a:r>
              <a:rPr sz="1050" spc="-5" dirty="0">
                <a:latin typeface="Arial"/>
                <a:cs typeface="Arial"/>
              </a:rPr>
              <a:t>oneri posti </a:t>
            </a:r>
            <a:r>
              <a:rPr sz="1050" dirty="0">
                <a:latin typeface="Arial"/>
                <a:cs typeface="Arial"/>
              </a:rPr>
              <a:t>a  carico dei </a:t>
            </a:r>
            <a:r>
              <a:rPr sz="1050" spc="-5" dirty="0">
                <a:latin typeface="Arial"/>
                <a:cs typeface="Arial"/>
              </a:rPr>
              <a:t>bilanci dei singoli</a:t>
            </a:r>
            <a:r>
              <a:rPr sz="1050" spc="-1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enti.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00" dirty="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</a:pPr>
            <a:r>
              <a:rPr sz="900" b="1" spc="-5" dirty="0">
                <a:latin typeface="Arial"/>
                <a:cs typeface="Arial"/>
              </a:rPr>
              <a:t>Indennità mensile </a:t>
            </a:r>
            <a:r>
              <a:rPr sz="900" b="1" dirty="0">
                <a:latin typeface="Arial"/>
                <a:cs typeface="Arial"/>
              </a:rPr>
              <a:t>del </a:t>
            </a:r>
            <a:r>
              <a:rPr sz="900" b="1" spc="-5" dirty="0">
                <a:latin typeface="Arial"/>
                <a:cs typeface="Arial"/>
              </a:rPr>
              <a:t>sindaco </a:t>
            </a:r>
            <a:r>
              <a:rPr sz="900" b="1" dirty="0">
                <a:latin typeface="Arial"/>
                <a:cs typeface="Arial"/>
              </a:rPr>
              <a:t>(Tab. </a:t>
            </a:r>
            <a:r>
              <a:rPr sz="900" b="1" spc="-10" dirty="0">
                <a:latin typeface="Arial"/>
                <a:cs typeface="Arial"/>
              </a:rPr>
              <a:t>A) </a:t>
            </a:r>
            <a:r>
              <a:rPr sz="900" b="1" dirty="0">
                <a:latin typeface="Arial"/>
                <a:cs typeface="Arial"/>
              </a:rPr>
              <a:t>D.M. </a:t>
            </a:r>
            <a:r>
              <a:rPr sz="900" b="1" spc="-5" dirty="0">
                <a:latin typeface="Arial"/>
                <a:cs typeface="Arial"/>
              </a:rPr>
              <a:t>119/2000 e art. 1, comma 54, </a:t>
            </a:r>
            <a:r>
              <a:rPr sz="900" b="1" dirty="0">
                <a:latin typeface="Arial"/>
                <a:cs typeface="Arial"/>
              </a:rPr>
              <a:t>L.</a:t>
            </a:r>
            <a:r>
              <a:rPr sz="900" b="1" spc="35" dirty="0">
                <a:latin typeface="Arial"/>
                <a:cs typeface="Arial"/>
              </a:rPr>
              <a:t> </a:t>
            </a:r>
            <a:r>
              <a:rPr sz="900" b="1" spc="-5" dirty="0">
                <a:latin typeface="Arial"/>
                <a:cs typeface="Arial"/>
              </a:rPr>
              <a:t>266/2005)</a:t>
            </a:r>
            <a:endParaRPr sz="900" dirty="0">
              <a:latin typeface="Arial"/>
              <a:cs typeface="Arial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707136" y="5785992"/>
          <a:ext cx="5488303" cy="179831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17570"/>
                <a:gridCol w="720725"/>
                <a:gridCol w="719454"/>
                <a:gridCol w="630554"/>
              </a:tblGrid>
              <a:tr h="259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800" b="1" spc="-5" dirty="0">
                          <a:latin typeface="Arial"/>
                          <a:cs typeface="Arial"/>
                        </a:rPr>
                        <a:t>Abitanti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del</a:t>
                      </a:r>
                      <a:r>
                        <a:rPr sz="800" b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5" dirty="0">
                          <a:latin typeface="Arial"/>
                          <a:cs typeface="Arial"/>
                        </a:rPr>
                        <a:t>comune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609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B4C5E7"/>
                    </a:solidFill>
                  </a:tcPr>
                </a:tc>
                <a:tc>
                  <a:txBody>
                    <a:bodyPr/>
                    <a:lstStyle/>
                    <a:p>
                      <a:pPr marL="149225" marR="70485" indent="-71755">
                        <a:lnSpc>
                          <a:spcPts val="919"/>
                        </a:lnSpc>
                        <a:spcBef>
                          <a:spcPts val="80"/>
                        </a:spcBef>
                      </a:pPr>
                      <a:r>
                        <a:rPr sz="800" b="1" spc="-5" dirty="0">
                          <a:latin typeface="Arial"/>
                          <a:cs typeface="Arial"/>
                        </a:rPr>
                        <a:t>Importo</a:t>
                      </a:r>
                      <a:r>
                        <a:rPr sz="800" b="1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DM  </a:t>
                      </a:r>
                      <a:r>
                        <a:rPr sz="800" b="1" spc="-5" dirty="0">
                          <a:latin typeface="Arial"/>
                          <a:cs typeface="Arial"/>
                        </a:rPr>
                        <a:t>119/2000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01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B4C5E7"/>
                    </a:solidFill>
                  </a:tcPr>
                </a:tc>
                <a:tc>
                  <a:txBody>
                    <a:bodyPr/>
                    <a:lstStyle/>
                    <a:p>
                      <a:pPr marL="83185" marR="72390" indent="86360">
                        <a:lnSpc>
                          <a:spcPts val="919"/>
                        </a:lnSpc>
                        <a:spcBef>
                          <a:spcPts val="80"/>
                        </a:spcBef>
                      </a:pPr>
                      <a:r>
                        <a:rPr sz="800" b="1" spc="-5" dirty="0">
                          <a:latin typeface="Arial"/>
                          <a:cs typeface="Arial"/>
                        </a:rPr>
                        <a:t>Importo 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ridotto</a:t>
                      </a:r>
                      <a:r>
                        <a:rPr sz="800" b="1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5" dirty="0">
                          <a:latin typeface="Arial"/>
                          <a:cs typeface="Arial"/>
                        </a:rPr>
                        <a:t>10%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01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B4C5E7"/>
                    </a:solidFill>
                  </a:tcPr>
                </a:tc>
                <a:tc>
                  <a:txBody>
                    <a:bodyPr/>
                    <a:lstStyle/>
                    <a:p>
                      <a:pPr marL="126364" marR="117475" indent="30480">
                        <a:lnSpc>
                          <a:spcPts val="919"/>
                        </a:lnSpc>
                        <a:spcBef>
                          <a:spcPts val="80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Nuovo  im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or</a:t>
                      </a:r>
                      <a:r>
                        <a:rPr sz="800" b="1" spc="-5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o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01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B4C5E7"/>
                    </a:solidFill>
                  </a:tcPr>
                </a:tc>
              </a:tr>
              <a:tr h="141731">
                <a:tc>
                  <a:txBody>
                    <a:bodyPr/>
                    <a:lstStyle/>
                    <a:p>
                      <a:pPr marL="889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Fino a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 1.000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291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162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0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225425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r>
                        <a:rPr sz="800" b="1" spc="-5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800" b="1" spc="-5" dirty="0">
                          <a:latin typeface="Arial"/>
                          <a:cs typeface="Arial"/>
                        </a:rPr>
                        <a:t>659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800" b="1" spc="-5" dirty="0">
                          <a:latin typeface="Arial"/>
                          <a:cs typeface="Arial"/>
                        </a:rPr>
                        <a:t>3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736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1732">
                <a:tc>
                  <a:txBody>
                    <a:bodyPr/>
                    <a:lstStyle/>
                    <a:p>
                      <a:pPr marL="889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da 1.001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3.000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446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0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301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4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736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3255">
                <a:tc>
                  <a:txBody>
                    <a:bodyPr/>
                    <a:lstStyle/>
                    <a:p>
                      <a:pPr marL="889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da 3.001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5.000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169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952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952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1732">
                <a:tc>
                  <a:txBody>
                    <a:bodyPr/>
                    <a:lstStyle/>
                    <a:p>
                      <a:pPr marL="889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da 5.001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10.000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788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8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509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9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509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9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1731">
                <a:tc>
                  <a:txBody>
                    <a:bodyPr/>
                    <a:lstStyle/>
                    <a:p>
                      <a:pPr marL="889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da 10.001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30.000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3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098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7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788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8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788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8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3256">
                <a:tc>
                  <a:txBody>
                    <a:bodyPr/>
                    <a:lstStyle/>
                    <a:p>
                      <a:pPr marL="889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da 30.001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50.000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3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460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3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114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3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114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1731">
                <a:tc>
                  <a:txBody>
                    <a:bodyPr/>
                    <a:lstStyle/>
                    <a:p>
                      <a:pPr marL="889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da 50.001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100.000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800" i="1" spc="-5" dirty="0">
                          <a:latin typeface="Arial"/>
                          <a:cs typeface="Arial"/>
                        </a:rPr>
                        <a:t>cap. di provincia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fino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800" spc="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50.000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4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131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6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3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718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4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3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718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4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1732">
                <a:tc>
                  <a:txBody>
                    <a:bodyPr/>
                    <a:lstStyle/>
                    <a:p>
                      <a:pPr marL="889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da 100.001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250.000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800" i="1" spc="-5" dirty="0">
                          <a:latin typeface="Arial"/>
                          <a:cs typeface="Arial"/>
                        </a:rPr>
                        <a:t>cap. di provincia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da 50.001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800" spc="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100.000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5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009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6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4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508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6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4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508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6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3255">
                <a:tc>
                  <a:txBody>
                    <a:bodyPr/>
                    <a:lstStyle/>
                    <a:p>
                      <a:pPr marL="889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da 250.001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500.000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800" i="1" spc="-5" dirty="0">
                          <a:latin typeface="Arial"/>
                          <a:cs typeface="Arial"/>
                        </a:rPr>
                        <a:t>cap. di provincia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da 100.001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800" spc="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250.000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5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784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3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5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205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8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5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205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8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marL="8890">
                        <a:lnSpc>
                          <a:spcPts val="940"/>
                        </a:lnSpc>
                        <a:spcBef>
                          <a:spcPts val="25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Oltre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500.000, compresi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i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cap. di regione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comuni di cui all’art. 22</a:t>
                      </a:r>
                      <a:r>
                        <a:rPr sz="8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del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8890">
                        <a:lnSpc>
                          <a:spcPts val="94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TUEL con </a:t>
                      </a:r>
                      <a:r>
                        <a:rPr sz="800" i="1" spc="-5" dirty="0">
                          <a:latin typeface="Arial"/>
                          <a:cs typeface="Arial"/>
                        </a:rPr>
                        <a:t>oltre</a:t>
                      </a:r>
                      <a:r>
                        <a:rPr sz="8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250.000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r">
                        <a:lnSpc>
                          <a:spcPct val="100000"/>
                        </a:lnSpc>
                        <a:spcBef>
                          <a:spcPts val="484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7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798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5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61594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484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7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018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6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61594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r">
                        <a:lnSpc>
                          <a:spcPct val="100000"/>
                        </a:lnSpc>
                        <a:spcBef>
                          <a:spcPts val="484"/>
                        </a:spcBef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7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018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6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61594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0" name="object 10"/>
          <p:cNvSpPr txBox="1"/>
          <p:nvPr/>
        </p:nvSpPr>
        <p:spPr>
          <a:xfrm>
            <a:off x="706627" y="7717916"/>
            <a:ext cx="6143625" cy="1706570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 marR="5080" algn="just">
              <a:lnSpc>
                <a:spcPct val="96000"/>
              </a:lnSpc>
              <a:spcBef>
                <a:spcPts val="155"/>
              </a:spcBef>
            </a:pPr>
            <a:r>
              <a:rPr sz="1050" dirty="0">
                <a:latin typeface="Arial"/>
                <a:cs typeface="Arial"/>
              </a:rPr>
              <a:t>Per </a:t>
            </a:r>
            <a:r>
              <a:rPr sz="1050" spc="-5" dirty="0">
                <a:latin typeface="Arial"/>
                <a:cs typeface="Arial"/>
              </a:rPr>
              <a:t>contribuire </a:t>
            </a:r>
            <a:r>
              <a:rPr sz="1050" spc="-10" dirty="0">
                <a:latin typeface="Arial"/>
                <a:cs typeface="Arial"/>
              </a:rPr>
              <a:t>ai </a:t>
            </a:r>
            <a:r>
              <a:rPr sz="1050" spc="-5" dirty="0">
                <a:latin typeface="Arial"/>
                <a:cs typeface="Arial"/>
              </a:rPr>
              <a:t>maggiori oneri </a:t>
            </a:r>
            <a:r>
              <a:rPr sz="1050" dirty="0">
                <a:latin typeface="Arial"/>
                <a:cs typeface="Arial"/>
              </a:rPr>
              <a:t>a carico </a:t>
            </a:r>
            <a:r>
              <a:rPr sz="1050" spc="-5" dirty="0">
                <a:latin typeface="Arial"/>
                <a:cs typeface="Arial"/>
              </a:rPr>
              <a:t>dei bilanci comunali derivanti dall’innalzamento dell’indennità  di funzione dei sindaci, </a:t>
            </a:r>
            <a:r>
              <a:rPr sz="1050" dirty="0">
                <a:latin typeface="Arial"/>
                <a:cs typeface="Arial"/>
              </a:rPr>
              <a:t>il comma 2 </a:t>
            </a:r>
            <a:r>
              <a:rPr sz="1050" spc="-5" dirty="0">
                <a:latin typeface="Arial"/>
                <a:cs typeface="Arial"/>
              </a:rPr>
              <a:t>dell’art. </a:t>
            </a:r>
            <a:r>
              <a:rPr sz="1050" dirty="0">
                <a:latin typeface="Arial"/>
                <a:cs typeface="Arial"/>
              </a:rPr>
              <a:t>57-quater </a:t>
            </a:r>
            <a:r>
              <a:rPr sz="1050" spc="-5" dirty="0">
                <a:latin typeface="Arial"/>
                <a:cs typeface="Arial"/>
              </a:rPr>
              <a:t>istituisce un </a:t>
            </a:r>
            <a:r>
              <a:rPr sz="1050" dirty="0">
                <a:latin typeface="Arial"/>
                <a:cs typeface="Arial"/>
              </a:rPr>
              <a:t>fondo </a:t>
            </a:r>
            <a:r>
              <a:rPr sz="1050" spc="-5" dirty="0">
                <a:latin typeface="Arial"/>
                <a:cs typeface="Arial"/>
              </a:rPr>
              <a:t>la cui dotazione ammonta </a:t>
            </a:r>
            <a:r>
              <a:rPr sz="1050" dirty="0">
                <a:latin typeface="Arial"/>
                <a:cs typeface="Arial"/>
              </a:rPr>
              <a:t>a 10  </a:t>
            </a:r>
            <a:r>
              <a:rPr sz="1050" spc="-5" dirty="0">
                <a:latin typeface="Arial"/>
                <a:cs typeface="Arial"/>
              </a:rPr>
              <a:t>milioni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euro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partire dall’anno 2020. Tali risorse saranno ripartite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favore dei comuni interessati con  </a:t>
            </a:r>
            <a:r>
              <a:rPr sz="1050" dirty="0">
                <a:latin typeface="Arial"/>
                <a:cs typeface="Arial"/>
              </a:rPr>
              <a:t>apposito decreto, previa </a:t>
            </a:r>
            <a:r>
              <a:rPr sz="1050" spc="-5" dirty="0">
                <a:latin typeface="Arial"/>
                <a:cs typeface="Arial"/>
              </a:rPr>
              <a:t>intesa sancita </a:t>
            </a:r>
            <a:r>
              <a:rPr sz="1050" spc="5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sede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Conferenza Stato-città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autonomie locali.  Evidenziamo che </a:t>
            </a: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contributi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oggetto non garantiscono l’integrale finanziamento della maggiore  </a:t>
            </a:r>
            <a:r>
              <a:rPr sz="1050" dirty="0">
                <a:latin typeface="Arial"/>
                <a:cs typeface="Arial"/>
              </a:rPr>
              <a:t>spesa </a:t>
            </a:r>
            <a:r>
              <a:rPr sz="1050" spc="-5" dirty="0">
                <a:latin typeface="Arial"/>
                <a:cs typeface="Arial"/>
              </a:rPr>
              <a:t>sostenuta, </a:t>
            </a:r>
            <a:r>
              <a:rPr sz="1050" dirty="0">
                <a:latin typeface="Arial"/>
                <a:cs typeface="Arial"/>
              </a:rPr>
              <a:t>essendo </a:t>
            </a:r>
            <a:r>
              <a:rPr sz="1050" spc="-5" dirty="0">
                <a:latin typeface="Arial"/>
                <a:cs typeface="Arial"/>
              </a:rPr>
              <a:t>previsti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titolo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concorso </a:t>
            </a:r>
            <a:r>
              <a:rPr sz="1050" dirty="0">
                <a:latin typeface="Arial"/>
                <a:cs typeface="Arial"/>
              </a:rPr>
              <a:t>alla</a:t>
            </a:r>
            <a:r>
              <a:rPr sz="1050" spc="-2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medesima.</a:t>
            </a: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400" dirty="0">
              <a:latin typeface="Arial"/>
              <a:cs typeface="Arial"/>
            </a:endParaRPr>
          </a:p>
          <a:p>
            <a:pPr marL="735330">
              <a:lnSpc>
                <a:spcPts val="1235"/>
              </a:lnSpc>
            </a:pP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Ai</a:t>
            </a:r>
            <a:r>
              <a:rPr sz="1050" b="1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comuni</a:t>
            </a:r>
            <a:r>
              <a:rPr sz="1050" b="1" i="1" spc="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fino</a:t>
            </a:r>
            <a:r>
              <a:rPr sz="1050" b="1" i="1" spc="5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1050" b="1" i="1" spc="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3.000</a:t>
            </a:r>
            <a:r>
              <a:rPr sz="1050" b="1" i="1" spc="5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abitanti</a:t>
            </a:r>
            <a:r>
              <a:rPr sz="1050" b="1" i="1" spc="6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interessati</a:t>
            </a:r>
            <a:r>
              <a:rPr sz="1050" b="1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dall’aumento</a:t>
            </a:r>
            <a:r>
              <a:rPr sz="1050" b="1" i="1" spc="5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delle</a:t>
            </a:r>
            <a:r>
              <a:rPr sz="1050" b="1" i="1" spc="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indennità</a:t>
            </a:r>
            <a:r>
              <a:rPr sz="1050" b="1" i="1" spc="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di</a:t>
            </a:r>
            <a:r>
              <a:rPr sz="1050" b="1" i="1" spc="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funzione</a:t>
            </a:r>
            <a:endParaRPr sz="1050" dirty="0">
              <a:latin typeface="Arial"/>
              <a:cs typeface="Arial"/>
            </a:endParaRPr>
          </a:p>
          <a:p>
            <a:pPr marL="735330">
              <a:lnSpc>
                <a:spcPts val="1235"/>
              </a:lnSpc>
            </a:pP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verrà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assegnato un contributo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a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ristoro delle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maggiori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spese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400" dirty="0">
              <a:latin typeface="Arial"/>
              <a:cs typeface="Aria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21</a:t>
            </a:fld>
            <a:endParaRPr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 txBox="1"/>
          <p:nvPr/>
        </p:nvSpPr>
        <p:spPr>
          <a:xfrm>
            <a:off x="654050" y="1463675"/>
            <a:ext cx="6154420" cy="306705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45"/>
              </a:lnSpc>
            </a:pPr>
            <a:r>
              <a:rPr sz="1050" b="1" dirty="0">
                <a:latin typeface="Arial"/>
                <a:cs typeface="Arial"/>
              </a:rPr>
              <a:t>NORMA DI </a:t>
            </a:r>
            <a:r>
              <a:rPr sz="1050" b="1" spc="-5" dirty="0">
                <a:latin typeface="Arial"/>
                <a:cs typeface="Arial"/>
              </a:rPr>
              <a:t>INTERPRETAZIONE AUTENTICA SU GETTONI </a:t>
            </a:r>
            <a:r>
              <a:rPr sz="1050" b="1" dirty="0">
                <a:latin typeface="Arial"/>
                <a:cs typeface="Arial"/>
              </a:rPr>
              <a:t>DI </a:t>
            </a:r>
            <a:r>
              <a:rPr sz="1050" b="1" spc="-5" dirty="0">
                <a:latin typeface="Arial"/>
                <a:cs typeface="Arial"/>
              </a:rPr>
              <a:t>PRESENZA </a:t>
            </a:r>
            <a:r>
              <a:rPr sz="1050" b="1" dirty="0">
                <a:latin typeface="Arial"/>
                <a:cs typeface="Arial"/>
              </a:rPr>
              <a:t>E</a:t>
            </a:r>
            <a:r>
              <a:rPr sz="1050" b="1" spc="3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INDENNITÀ</a:t>
            </a:r>
            <a:endParaRPr sz="1050" dirty="0">
              <a:latin typeface="Arial"/>
              <a:cs typeface="Arial"/>
            </a:endParaRPr>
          </a:p>
          <a:p>
            <a:pPr marL="17780">
              <a:lnSpc>
                <a:spcPts val="1235"/>
              </a:lnSpc>
            </a:pPr>
            <a:r>
              <a:rPr sz="1050" b="1" spc="-5" dirty="0">
                <a:latin typeface="Arial"/>
                <a:cs typeface="Arial"/>
              </a:rPr>
              <a:t>AMMINISTRATORI LOCALI </a:t>
            </a:r>
            <a:r>
              <a:rPr sz="1050" b="1" dirty="0">
                <a:latin typeface="Arial"/>
                <a:cs typeface="Arial"/>
              </a:rPr>
              <a:t>(art. 1, comma 552, </a:t>
            </a:r>
            <a:r>
              <a:rPr sz="1050" b="1" spc="-5" dirty="0">
                <a:latin typeface="Arial"/>
                <a:cs typeface="Arial"/>
              </a:rPr>
              <a:t>legge</a:t>
            </a:r>
            <a:r>
              <a:rPr sz="1050" b="1" spc="-5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160/2019)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30250" y="2454275"/>
            <a:ext cx="6143625" cy="2197233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 marR="5080" algn="just">
              <a:lnSpc>
                <a:spcPct val="95800"/>
              </a:lnSpc>
              <a:spcBef>
                <a:spcPts val="155"/>
              </a:spcBef>
            </a:pP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legge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</a:t>
            </a:r>
            <a:r>
              <a:rPr sz="1050" dirty="0">
                <a:latin typeface="Arial"/>
                <a:cs typeface="Arial"/>
              </a:rPr>
              <a:t>2020 </a:t>
            </a:r>
            <a:r>
              <a:rPr sz="1050" spc="-5" dirty="0">
                <a:latin typeface="Arial"/>
                <a:cs typeface="Arial"/>
              </a:rPr>
              <a:t>(art. </a:t>
            </a:r>
            <a:r>
              <a:rPr sz="1050" dirty="0">
                <a:latin typeface="Arial"/>
                <a:cs typeface="Arial"/>
              </a:rPr>
              <a:t>1, comma </a:t>
            </a:r>
            <a:r>
              <a:rPr sz="1050" spc="-5" dirty="0">
                <a:latin typeface="Arial"/>
                <a:cs typeface="Arial"/>
              </a:rPr>
              <a:t>552, della legge 160/2019) contiene </a:t>
            </a:r>
            <a:r>
              <a:rPr sz="1050" dirty="0">
                <a:latin typeface="Arial"/>
                <a:cs typeface="Arial"/>
              </a:rPr>
              <a:t>una </a:t>
            </a:r>
            <a:r>
              <a:rPr sz="1050" spc="-5" dirty="0">
                <a:latin typeface="Arial"/>
                <a:cs typeface="Arial"/>
              </a:rPr>
              <a:t>norma interpretativa  di </a:t>
            </a:r>
            <a:r>
              <a:rPr sz="1050" dirty="0">
                <a:latin typeface="Arial"/>
                <a:cs typeface="Arial"/>
              </a:rPr>
              <a:t>due </a:t>
            </a:r>
            <a:r>
              <a:rPr sz="1050" spc="-5" dirty="0">
                <a:latin typeface="Arial"/>
                <a:cs typeface="Arial"/>
              </a:rPr>
              <a:t>disposizioni legislative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materia di indennità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gettoni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presenza degli amministratori </a:t>
            </a:r>
            <a:r>
              <a:rPr sz="1050" spc="5" dirty="0">
                <a:latin typeface="Arial"/>
                <a:cs typeface="Arial"/>
              </a:rPr>
              <a:t>locali, </a:t>
            </a:r>
            <a:r>
              <a:rPr sz="1050" spc="30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ovvero l'articolo </a:t>
            </a:r>
            <a:r>
              <a:rPr sz="1050" dirty="0">
                <a:latin typeface="Arial"/>
                <a:cs typeface="Arial"/>
              </a:rPr>
              <a:t>2, </a:t>
            </a:r>
            <a:r>
              <a:rPr sz="1050" spc="-5" dirty="0">
                <a:latin typeface="Arial"/>
                <a:cs typeface="Arial"/>
              </a:rPr>
              <a:t>comma </a:t>
            </a:r>
            <a:r>
              <a:rPr sz="1050" dirty="0">
                <a:latin typeface="Arial"/>
                <a:cs typeface="Arial"/>
              </a:rPr>
              <a:t>25, </a:t>
            </a:r>
            <a:r>
              <a:rPr sz="1050" spc="-5" dirty="0">
                <a:latin typeface="Arial"/>
                <a:cs typeface="Arial"/>
              </a:rPr>
              <a:t>lettera </a:t>
            </a:r>
            <a:r>
              <a:rPr sz="1050" dirty="0">
                <a:latin typeface="Arial"/>
                <a:cs typeface="Arial"/>
              </a:rPr>
              <a:t>d), </a:t>
            </a:r>
            <a:r>
              <a:rPr sz="1050" spc="-5" dirty="0">
                <a:latin typeface="Arial"/>
                <a:cs typeface="Arial"/>
              </a:rPr>
              <a:t>della legge </a:t>
            </a:r>
            <a:r>
              <a:rPr sz="1050" dirty="0">
                <a:latin typeface="Arial"/>
                <a:cs typeface="Arial"/>
              </a:rPr>
              <a:t>n. </a:t>
            </a:r>
            <a:r>
              <a:rPr sz="1050" spc="-5" dirty="0">
                <a:latin typeface="Arial"/>
                <a:cs typeface="Arial"/>
              </a:rPr>
              <a:t>244 del 2007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l'articolo 76, comma </a:t>
            </a:r>
            <a:r>
              <a:rPr sz="1050" dirty="0">
                <a:latin typeface="Arial"/>
                <a:cs typeface="Arial"/>
              </a:rPr>
              <a:t>3, </a:t>
            </a:r>
            <a:r>
              <a:rPr sz="1050" spc="-10" dirty="0">
                <a:latin typeface="Arial"/>
                <a:cs typeface="Arial"/>
              </a:rPr>
              <a:t>del  </a:t>
            </a:r>
            <a:r>
              <a:rPr sz="1050" spc="-5" dirty="0">
                <a:latin typeface="Arial"/>
                <a:cs typeface="Arial"/>
              </a:rPr>
              <a:t>decreto-legge </a:t>
            </a:r>
            <a:r>
              <a:rPr sz="1050" dirty="0">
                <a:latin typeface="Arial"/>
                <a:cs typeface="Arial"/>
              </a:rPr>
              <a:t>n. </a:t>
            </a:r>
            <a:r>
              <a:rPr sz="1050" spc="-5" dirty="0">
                <a:latin typeface="Arial"/>
                <a:cs typeface="Arial"/>
              </a:rPr>
              <a:t>112 del </a:t>
            </a:r>
            <a:r>
              <a:rPr sz="1050" dirty="0">
                <a:latin typeface="Arial"/>
                <a:cs typeface="Arial"/>
              </a:rPr>
              <a:t>2008. La </a:t>
            </a:r>
            <a:r>
              <a:rPr sz="1050" spc="-5" dirty="0">
                <a:latin typeface="Arial"/>
                <a:cs typeface="Arial"/>
              </a:rPr>
              <a:t>prima disposizione (legge 244/2007) dal 2008 </a:t>
            </a:r>
            <a:r>
              <a:rPr sz="1050" dirty="0">
                <a:latin typeface="Arial"/>
                <a:cs typeface="Arial"/>
              </a:rPr>
              <a:t>ha </a:t>
            </a:r>
            <a:r>
              <a:rPr sz="1050" spc="-5" dirty="0">
                <a:latin typeface="Arial"/>
                <a:cs typeface="Arial"/>
              </a:rPr>
              <a:t>sancito il divieto </a:t>
            </a:r>
            <a:r>
              <a:rPr sz="1050" spc="-10" dirty="0">
                <a:latin typeface="Arial"/>
                <a:cs typeface="Arial"/>
              </a:rPr>
              <a:t>di  </a:t>
            </a:r>
            <a:r>
              <a:rPr sz="1050" dirty="0">
                <a:latin typeface="Arial"/>
                <a:cs typeface="Arial"/>
              </a:rPr>
              <a:t>deliberare incrementi </a:t>
            </a:r>
            <a:r>
              <a:rPr sz="1050" spc="-5" dirty="0">
                <a:latin typeface="Arial"/>
                <a:cs typeface="Arial"/>
              </a:rPr>
              <a:t>delle indennità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funzione </a:t>
            </a:r>
            <a:r>
              <a:rPr sz="1050" dirty="0">
                <a:latin typeface="Arial"/>
                <a:cs typeface="Arial"/>
              </a:rPr>
              <a:t>degli </a:t>
            </a:r>
            <a:r>
              <a:rPr sz="1050" spc="-5" dirty="0">
                <a:latin typeface="Arial"/>
                <a:cs typeface="Arial"/>
              </a:rPr>
              <a:t>amministratori locali. Successivamente </a:t>
            </a:r>
            <a:r>
              <a:rPr sz="1050" spc="-10" dirty="0">
                <a:latin typeface="Arial"/>
                <a:cs typeface="Arial"/>
              </a:rPr>
              <a:t>tale  </a:t>
            </a:r>
            <a:r>
              <a:rPr sz="1050" spc="-5" dirty="0">
                <a:latin typeface="Arial"/>
                <a:cs typeface="Arial"/>
              </a:rPr>
              <a:t>norma </a:t>
            </a:r>
            <a:r>
              <a:rPr sz="1050" dirty="0">
                <a:latin typeface="Arial"/>
                <a:cs typeface="Arial"/>
              </a:rPr>
              <a:t>è </a:t>
            </a:r>
            <a:r>
              <a:rPr sz="1050" spc="-5" dirty="0">
                <a:latin typeface="Arial"/>
                <a:cs typeface="Arial"/>
              </a:rPr>
              <a:t>stata modificata dal d.l. 112/2008 (art. 76) </a:t>
            </a:r>
            <a:r>
              <a:rPr sz="1050" dirty="0">
                <a:latin typeface="Arial"/>
                <a:cs typeface="Arial"/>
              </a:rPr>
              <a:t>che, </a:t>
            </a:r>
            <a:r>
              <a:rPr sz="1050" spc="-5" dirty="0">
                <a:latin typeface="Arial"/>
                <a:cs typeface="Arial"/>
              </a:rPr>
              <a:t>novellando il comma </a:t>
            </a:r>
            <a:r>
              <a:rPr sz="1050" dirty="0">
                <a:latin typeface="Arial"/>
                <a:cs typeface="Arial"/>
              </a:rPr>
              <a:t>11 </a:t>
            </a:r>
            <a:r>
              <a:rPr sz="1050" spc="-5" dirty="0">
                <a:latin typeface="Arial"/>
                <a:cs typeface="Arial"/>
              </a:rPr>
              <a:t>dell’art. </a:t>
            </a:r>
            <a:r>
              <a:rPr sz="1050" dirty="0">
                <a:latin typeface="Arial"/>
                <a:cs typeface="Arial"/>
              </a:rPr>
              <a:t>82 </a:t>
            </a:r>
            <a:r>
              <a:rPr sz="1050" spc="-5" dirty="0">
                <a:latin typeface="Arial"/>
                <a:cs typeface="Arial"/>
              </a:rPr>
              <a:t>del </a:t>
            </a:r>
            <a:r>
              <a:rPr sz="1050" dirty="0">
                <a:latin typeface="Arial"/>
                <a:cs typeface="Arial"/>
              </a:rPr>
              <a:t>Tuel, </a:t>
            </a:r>
            <a:r>
              <a:rPr sz="1050" spc="-15" dirty="0">
                <a:latin typeface="Arial"/>
                <a:cs typeface="Arial"/>
              </a:rPr>
              <a:t>ha  </a:t>
            </a:r>
            <a:r>
              <a:rPr sz="1050" spc="-5" dirty="0">
                <a:latin typeface="Arial"/>
                <a:cs typeface="Arial"/>
              </a:rPr>
              <a:t>previsto </a:t>
            </a:r>
            <a:r>
              <a:rPr sz="1050" dirty="0">
                <a:latin typeface="Arial"/>
                <a:cs typeface="Arial"/>
              </a:rPr>
              <a:t>solamente </a:t>
            </a:r>
            <a:r>
              <a:rPr sz="1050" spc="-5" dirty="0">
                <a:latin typeface="Arial"/>
                <a:cs typeface="Arial"/>
              </a:rPr>
              <a:t>che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corresponsione </a:t>
            </a:r>
            <a:r>
              <a:rPr sz="1050" dirty="0">
                <a:latin typeface="Arial"/>
                <a:cs typeface="Arial"/>
              </a:rPr>
              <a:t>di gettoni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presenza </a:t>
            </a:r>
            <a:r>
              <a:rPr sz="1050" dirty="0">
                <a:latin typeface="Arial"/>
                <a:cs typeface="Arial"/>
              </a:rPr>
              <a:t>sia subordinata </a:t>
            </a:r>
            <a:r>
              <a:rPr sz="1050" spc="-5" dirty="0">
                <a:latin typeface="Arial"/>
                <a:cs typeface="Arial"/>
              </a:rPr>
              <a:t>alla effettiva  partecipazione del consigliere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consigli </a:t>
            </a:r>
            <a:r>
              <a:rPr sz="1050" dirty="0">
                <a:latin typeface="Arial"/>
                <a:cs typeface="Arial"/>
              </a:rPr>
              <a:t>e commissioni, </a:t>
            </a:r>
            <a:r>
              <a:rPr sz="1050" spc="-5" dirty="0">
                <a:latin typeface="Arial"/>
                <a:cs typeface="Arial"/>
              </a:rPr>
              <a:t>secondo modalità </a:t>
            </a:r>
            <a:r>
              <a:rPr sz="1050" dirty="0">
                <a:latin typeface="Arial"/>
                <a:cs typeface="Arial"/>
              </a:rPr>
              <a:t>da recepire </a:t>
            </a:r>
            <a:r>
              <a:rPr sz="1050" spc="-5" dirty="0">
                <a:latin typeface="Arial"/>
                <a:cs typeface="Arial"/>
              </a:rPr>
              <a:t>nel regolamento  comunale </a:t>
            </a:r>
            <a:r>
              <a:rPr sz="1050" dirty="0">
                <a:latin typeface="Arial"/>
                <a:cs typeface="Arial"/>
              </a:rPr>
              <a:t>di</a:t>
            </a:r>
            <a:r>
              <a:rPr sz="1050" spc="-5" dirty="0">
                <a:latin typeface="Arial"/>
                <a:cs typeface="Arial"/>
              </a:rPr>
              <a:t> contabilità.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000" dirty="0">
              <a:latin typeface="Arial"/>
              <a:cs typeface="Arial"/>
            </a:endParaRPr>
          </a:p>
          <a:p>
            <a:pPr marL="12700" algn="just">
              <a:lnSpc>
                <a:spcPts val="1235"/>
              </a:lnSpc>
            </a:pPr>
            <a:r>
              <a:rPr sz="1050" b="1" dirty="0">
                <a:latin typeface="Arial"/>
                <a:cs typeface="Arial"/>
              </a:rPr>
              <a:t>Con</a:t>
            </a:r>
            <a:r>
              <a:rPr sz="1050" b="1" spc="15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riguardo</a:t>
            </a:r>
            <a:r>
              <a:rPr sz="1050" b="1" spc="16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a</a:t>
            </a:r>
            <a:r>
              <a:rPr sz="1050" b="1" spc="16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tali</a:t>
            </a:r>
            <a:r>
              <a:rPr sz="1050" b="1" spc="16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norme,</a:t>
            </a:r>
            <a:r>
              <a:rPr sz="1050" b="1" spc="16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la</a:t>
            </a:r>
            <a:r>
              <a:rPr sz="1050" b="1" spc="15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legge</a:t>
            </a:r>
            <a:r>
              <a:rPr sz="1050" b="1" spc="15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di</a:t>
            </a:r>
            <a:r>
              <a:rPr sz="1050" b="1" spc="16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bilancio</a:t>
            </a:r>
            <a:r>
              <a:rPr sz="1050" b="1" spc="165" dirty="0">
                <a:latin typeface="Arial"/>
                <a:cs typeface="Arial"/>
              </a:rPr>
              <a:t> </a:t>
            </a:r>
            <a:r>
              <a:rPr sz="1050" b="1" spc="-10" dirty="0">
                <a:latin typeface="Arial"/>
                <a:cs typeface="Arial"/>
              </a:rPr>
              <a:t>2020</a:t>
            </a:r>
            <a:r>
              <a:rPr sz="1050" b="1" spc="165" dirty="0">
                <a:latin typeface="Arial"/>
                <a:cs typeface="Arial"/>
              </a:rPr>
              <a:t> </a:t>
            </a:r>
            <a:r>
              <a:rPr lang="it-IT" sz="1050" b="1" spc="165" dirty="0" smtClean="0">
                <a:latin typeface="Arial"/>
                <a:cs typeface="Arial"/>
              </a:rPr>
              <a:t>i</a:t>
            </a:r>
            <a:r>
              <a:rPr sz="1050" b="1" dirty="0" smtClean="0">
                <a:latin typeface="Arial"/>
                <a:cs typeface="Arial"/>
              </a:rPr>
              <a:t>l</a:t>
            </a:r>
            <a:r>
              <a:rPr sz="1050" b="1" spc="45" dirty="0" smtClean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le</a:t>
            </a:r>
            <a:r>
              <a:rPr sz="1050" b="1" spc="-15" dirty="0">
                <a:latin typeface="Arial"/>
                <a:cs typeface="Arial"/>
              </a:rPr>
              <a:t>g</a:t>
            </a:r>
            <a:r>
              <a:rPr sz="1050" b="1" dirty="0">
                <a:latin typeface="Arial"/>
                <a:cs typeface="Arial"/>
              </a:rPr>
              <a:t>i</a:t>
            </a:r>
            <a:r>
              <a:rPr sz="1050" b="1" spc="-15" dirty="0">
                <a:latin typeface="Arial"/>
                <a:cs typeface="Arial"/>
              </a:rPr>
              <a:t>s</a:t>
            </a:r>
            <a:r>
              <a:rPr sz="1050" b="1" dirty="0">
                <a:latin typeface="Arial"/>
                <a:cs typeface="Arial"/>
              </a:rPr>
              <a:t>la</a:t>
            </a:r>
            <a:r>
              <a:rPr sz="1050" b="1" spc="-5" dirty="0">
                <a:latin typeface="Arial"/>
                <a:cs typeface="Arial"/>
              </a:rPr>
              <a:t>t</a:t>
            </a:r>
            <a:r>
              <a:rPr sz="1050" b="1" dirty="0">
                <a:latin typeface="Arial"/>
                <a:cs typeface="Arial"/>
              </a:rPr>
              <a:t>ore</a:t>
            </a:r>
            <a:r>
              <a:rPr sz="1050" b="1" spc="40" dirty="0">
                <a:latin typeface="Arial"/>
                <a:cs typeface="Arial"/>
              </a:rPr>
              <a:t> </a:t>
            </a:r>
            <a:r>
              <a:rPr sz="1050" b="1" spc="-15" dirty="0">
                <a:latin typeface="Arial"/>
                <a:cs typeface="Arial"/>
              </a:rPr>
              <a:t>p</a:t>
            </a:r>
            <a:r>
              <a:rPr sz="1050" b="1" dirty="0">
                <a:latin typeface="Arial"/>
                <a:cs typeface="Arial"/>
              </a:rPr>
              <a:t>are</a:t>
            </a:r>
            <a:r>
              <a:rPr sz="1050" b="1" spc="40" dirty="0">
                <a:latin typeface="Arial"/>
                <a:cs typeface="Arial"/>
              </a:rPr>
              <a:t> </a:t>
            </a:r>
            <a:r>
              <a:rPr sz="1050" b="1" spc="-15" dirty="0">
                <a:latin typeface="Arial"/>
                <a:cs typeface="Arial"/>
              </a:rPr>
              <a:t>a</a:t>
            </a:r>
            <a:r>
              <a:rPr sz="1050" b="1" dirty="0">
                <a:latin typeface="Arial"/>
                <a:cs typeface="Arial"/>
              </a:rPr>
              <a:t>b</a:t>
            </a:r>
            <a:r>
              <a:rPr sz="1050" b="1" spc="-15" dirty="0">
                <a:latin typeface="Arial"/>
                <a:cs typeface="Arial"/>
              </a:rPr>
              <a:t>b</a:t>
            </a:r>
            <a:r>
              <a:rPr sz="1050" b="1" dirty="0">
                <a:latin typeface="Arial"/>
                <a:cs typeface="Arial"/>
              </a:rPr>
              <a:t>ia</a:t>
            </a:r>
            <a:r>
              <a:rPr sz="1050" b="1" spc="40" dirty="0">
                <a:latin typeface="Arial"/>
                <a:cs typeface="Arial"/>
              </a:rPr>
              <a:t> </a:t>
            </a:r>
            <a:r>
              <a:rPr sz="1050" b="1" spc="-15" dirty="0">
                <a:latin typeface="Arial"/>
                <a:cs typeface="Arial"/>
              </a:rPr>
              <a:t>v</a:t>
            </a:r>
            <a:r>
              <a:rPr sz="1050" b="1" dirty="0">
                <a:latin typeface="Arial"/>
                <a:cs typeface="Arial"/>
              </a:rPr>
              <a:t>o</a:t>
            </a:r>
            <a:r>
              <a:rPr sz="1050" b="1" spc="-10" dirty="0">
                <a:latin typeface="Arial"/>
                <a:cs typeface="Arial"/>
              </a:rPr>
              <a:t>l</a:t>
            </a:r>
            <a:r>
              <a:rPr sz="1050" b="1" dirty="0">
                <a:latin typeface="Arial"/>
                <a:cs typeface="Arial"/>
              </a:rPr>
              <a:t>u</a:t>
            </a:r>
            <a:r>
              <a:rPr sz="1050" b="1" spc="-5" dirty="0">
                <a:latin typeface="Arial"/>
                <a:cs typeface="Arial"/>
              </a:rPr>
              <a:t>t</a:t>
            </a:r>
            <a:r>
              <a:rPr sz="1050" b="1" dirty="0">
                <a:latin typeface="Arial"/>
                <a:cs typeface="Arial"/>
              </a:rPr>
              <a:t>o</a:t>
            </a:r>
            <a:r>
              <a:rPr sz="1050" b="1" spc="4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l</a:t>
            </a:r>
            <a:r>
              <a:rPr sz="1050" b="1" spc="-15" dirty="0">
                <a:latin typeface="Arial"/>
                <a:cs typeface="Arial"/>
              </a:rPr>
              <a:t>e</a:t>
            </a:r>
            <a:r>
              <a:rPr sz="1050" b="1" dirty="0">
                <a:latin typeface="Arial"/>
                <a:cs typeface="Arial"/>
              </a:rPr>
              <a:t>g</a:t>
            </a:r>
            <a:r>
              <a:rPr sz="1050" b="1" spc="5" dirty="0">
                <a:latin typeface="Arial"/>
                <a:cs typeface="Arial"/>
              </a:rPr>
              <a:t>i</a:t>
            </a:r>
            <a:r>
              <a:rPr sz="1050" b="1" spc="-10" dirty="0">
                <a:latin typeface="Arial"/>
                <a:cs typeface="Arial"/>
              </a:rPr>
              <a:t>tti</a:t>
            </a:r>
            <a:r>
              <a:rPr sz="1050" b="1" dirty="0">
                <a:latin typeface="Arial"/>
                <a:cs typeface="Arial"/>
              </a:rPr>
              <a:t>mare</a:t>
            </a:r>
            <a:r>
              <a:rPr sz="1050" b="1" spc="40" dirty="0">
                <a:latin typeface="Arial"/>
                <a:cs typeface="Arial"/>
              </a:rPr>
              <a:t> </a:t>
            </a:r>
            <a:r>
              <a:rPr sz="1050" b="1" spc="-15" dirty="0">
                <a:latin typeface="Arial"/>
                <a:cs typeface="Arial"/>
              </a:rPr>
              <a:t>g</a:t>
            </a:r>
            <a:r>
              <a:rPr sz="1050" b="1" dirty="0">
                <a:latin typeface="Arial"/>
                <a:cs typeface="Arial"/>
              </a:rPr>
              <a:t>li</a:t>
            </a:r>
            <a:r>
              <a:rPr sz="1050" b="1" spc="3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a</a:t>
            </a:r>
            <a:r>
              <a:rPr sz="1050" b="1" spc="-15" dirty="0">
                <a:latin typeface="Arial"/>
                <a:cs typeface="Arial"/>
              </a:rPr>
              <a:t>u</a:t>
            </a:r>
            <a:r>
              <a:rPr sz="1050" b="1" spc="10" dirty="0">
                <a:latin typeface="Arial"/>
                <a:cs typeface="Arial"/>
              </a:rPr>
              <a:t>m</a:t>
            </a:r>
            <a:r>
              <a:rPr sz="1050" b="1" spc="-15" dirty="0">
                <a:latin typeface="Arial"/>
                <a:cs typeface="Arial"/>
              </a:rPr>
              <a:t>e</a:t>
            </a:r>
            <a:r>
              <a:rPr sz="1050" b="1" dirty="0">
                <a:latin typeface="Arial"/>
                <a:cs typeface="Arial"/>
              </a:rPr>
              <a:t>n</a:t>
            </a:r>
            <a:r>
              <a:rPr sz="1050" b="1" spc="-5" dirty="0">
                <a:latin typeface="Arial"/>
                <a:cs typeface="Arial"/>
              </a:rPr>
              <a:t>t</a:t>
            </a:r>
            <a:r>
              <a:rPr sz="1050" b="1" dirty="0">
                <a:latin typeface="Arial"/>
                <a:cs typeface="Arial"/>
              </a:rPr>
              <a:t>i</a:t>
            </a:r>
            <a:r>
              <a:rPr sz="1050" b="1" spc="3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a</a:t>
            </a:r>
            <a:r>
              <a:rPr sz="1050" b="1" spc="5" dirty="0">
                <a:latin typeface="Arial"/>
                <a:cs typeface="Arial"/>
              </a:rPr>
              <a:t>l</a:t>
            </a:r>
            <a:r>
              <a:rPr sz="1050" b="1" spc="-10" dirty="0">
                <a:latin typeface="Arial"/>
                <a:cs typeface="Arial"/>
              </a:rPr>
              <a:t>l</a:t>
            </a:r>
            <a:r>
              <a:rPr sz="1050" b="1" dirty="0">
                <a:latin typeface="Arial"/>
                <a:cs typeface="Arial"/>
              </a:rPr>
              <a:t>e</a:t>
            </a:r>
            <a:r>
              <a:rPr sz="1050" b="1" spc="40" dirty="0">
                <a:latin typeface="Arial"/>
                <a:cs typeface="Arial"/>
              </a:rPr>
              <a:t> </a:t>
            </a:r>
            <a:r>
              <a:rPr sz="1050" b="1" spc="-10" dirty="0">
                <a:latin typeface="Arial"/>
                <a:cs typeface="Arial"/>
              </a:rPr>
              <a:t>i</a:t>
            </a:r>
            <a:r>
              <a:rPr sz="1050" b="1" dirty="0">
                <a:latin typeface="Arial"/>
                <a:cs typeface="Arial"/>
              </a:rPr>
              <a:t>nd</a:t>
            </a:r>
            <a:r>
              <a:rPr sz="1050" b="1" spc="-10" dirty="0">
                <a:latin typeface="Arial"/>
                <a:cs typeface="Arial"/>
              </a:rPr>
              <a:t>e</a:t>
            </a:r>
            <a:r>
              <a:rPr sz="1050" b="1" dirty="0">
                <a:latin typeface="Arial"/>
                <a:cs typeface="Arial"/>
              </a:rPr>
              <a:t>n</a:t>
            </a:r>
            <a:r>
              <a:rPr sz="1050" b="1" spc="-15" dirty="0">
                <a:latin typeface="Arial"/>
                <a:cs typeface="Arial"/>
              </a:rPr>
              <a:t>n</a:t>
            </a:r>
            <a:r>
              <a:rPr sz="1050" b="1" dirty="0">
                <a:latin typeface="Arial"/>
                <a:cs typeface="Arial"/>
              </a:rPr>
              <a:t>i</a:t>
            </a:r>
            <a:r>
              <a:rPr sz="1050" b="1" spc="-10" dirty="0">
                <a:latin typeface="Arial"/>
                <a:cs typeface="Arial"/>
              </a:rPr>
              <a:t>t</a:t>
            </a:r>
            <a:r>
              <a:rPr sz="1050" b="1" dirty="0">
                <a:latin typeface="Arial"/>
                <a:cs typeface="Arial"/>
              </a:rPr>
              <a:t>à</a:t>
            </a:r>
            <a:r>
              <a:rPr sz="1050" b="1" spc="40" dirty="0">
                <a:latin typeface="Arial"/>
                <a:cs typeface="Arial"/>
              </a:rPr>
              <a:t> </a:t>
            </a:r>
            <a:r>
              <a:rPr sz="1050" b="1" spc="-15" dirty="0">
                <a:latin typeface="Arial"/>
                <a:cs typeface="Arial"/>
              </a:rPr>
              <a:t>d</a:t>
            </a:r>
            <a:r>
              <a:rPr sz="1050" b="1" dirty="0">
                <a:latin typeface="Arial"/>
                <a:cs typeface="Arial"/>
              </a:rPr>
              <a:t>i</a:t>
            </a:r>
            <a:r>
              <a:rPr sz="1050" b="1" spc="45" dirty="0">
                <a:latin typeface="Arial"/>
                <a:cs typeface="Arial"/>
              </a:rPr>
              <a:t> </a:t>
            </a:r>
            <a:r>
              <a:rPr sz="1050" b="1" spc="-10" dirty="0">
                <a:latin typeface="Arial"/>
                <a:cs typeface="Arial"/>
              </a:rPr>
              <a:t>f</a:t>
            </a:r>
            <a:r>
              <a:rPr sz="1050" b="1" dirty="0">
                <a:latin typeface="Arial"/>
                <a:cs typeface="Arial"/>
              </a:rPr>
              <a:t>un</a:t>
            </a:r>
            <a:r>
              <a:rPr sz="1050" b="1" spc="-15" dirty="0">
                <a:latin typeface="Arial"/>
                <a:cs typeface="Arial"/>
              </a:rPr>
              <a:t>z</a:t>
            </a:r>
            <a:r>
              <a:rPr sz="1050" b="1" dirty="0">
                <a:latin typeface="Arial"/>
                <a:cs typeface="Arial"/>
              </a:rPr>
              <a:t>io</a:t>
            </a:r>
            <a:r>
              <a:rPr sz="1050" b="1" spc="-15" dirty="0">
                <a:latin typeface="Arial"/>
                <a:cs typeface="Arial"/>
              </a:rPr>
              <a:t>n</a:t>
            </a:r>
            <a:r>
              <a:rPr sz="1050" b="1" dirty="0">
                <a:latin typeface="Arial"/>
                <a:cs typeface="Arial"/>
              </a:rPr>
              <a:t>e  </a:t>
            </a:r>
            <a:r>
              <a:rPr sz="1050" b="1" spc="-5" dirty="0">
                <a:latin typeface="Arial"/>
                <a:cs typeface="Arial"/>
              </a:rPr>
              <a:t>de</a:t>
            </a:r>
            <a:r>
              <a:rPr sz="1050" b="1" spc="-10" dirty="0">
                <a:latin typeface="Arial"/>
                <a:cs typeface="Arial"/>
              </a:rPr>
              <a:t>g</a:t>
            </a:r>
            <a:r>
              <a:rPr sz="1050" b="1" dirty="0">
                <a:latin typeface="Arial"/>
                <a:cs typeface="Arial"/>
              </a:rPr>
              <a:t>li</a:t>
            </a:r>
            <a:r>
              <a:rPr sz="1050" b="1" spc="130" dirty="0">
                <a:latin typeface="Arial"/>
                <a:cs typeface="Arial"/>
              </a:rPr>
              <a:t> </a:t>
            </a:r>
            <a:r>
              <a:rPr sz="1050" b="1" spc="-15" dirty="0">
                <a:latin typeface="Arial"/>
                <a:cs typeface="Arial"/>
              </a:rPr>
              <a:t>a</a:t>
            </a:r>
            <a:r>
              <a:rPr sz="1050" b="1" dirty="0">
                <a:latin typeface="Arial"/>
                <a:cs typeface="Arial"/>
              </a:rPr>
              <a:t>mmi</a:t>
            </a:r>
            <a:r>
              <a:rPr sz="1050" b="1" spc="-15" dirty="0">
                <a:latin typeface="Arial"/>
                <a:cs typeface="Arial"/>
              </a:rPr>
              <a:t>n</a:t>
            </a:r>
            <a:r>
              <a:rPr sz="1050" b="1" dirty="0">
                <a:latin typeface="Arial"/>
                <a:cs typeface="Arial"/>
              </a:rPr>
              <a:t>is</a:t>
            </a:r>
            <a:r>
              <a:rPr sz="1050" b="1" spc="-10" dirty="0">
                <a:latin typeface="Arial"/>
                <a:cs typeface="Arial"/>
              </a:rPr>
              <a:t>t</a:t>
            </a:r>
            <a:r>
              <a:rPr sz="1050" b="1" spc="-5" dirty="0">
                <a:latin typeface="Arial"/>
                <a:cs typeface="Arial"/>
              </a:rPr>
              <a:t>rator</a:t>
            </a:r>
            <a:r>
              <a:rPr sz="1050" b="1" dirty="0">
                <a:latin typeface="Arial"/>
                <a:cs typeface="Arial"/>
              </a:rPr>
              <a:t>i</a:t>
            </a:r>
            <a:r>
              <a:rPr sz="1050" b="1" spc="125" dirty="0">
                <a:latin typeface="Arial"/>
                <a:cs typeface="Arial"/>
              </a:rPr>
              <a:t> </a:t>
            </a:r>
            <a:r>
              <a:rPr sz="1050" b="1" spc="-10" dirty="0">
                <a:latin typeface="Arial"/>
                <a:cs typeface="Arial"/>
              </a:rPr>
              <a:t>l</a:t>
            </a:r>
            <a:r>
              <a:rPr sz="1050" b="1" spc="-5" dirty="0">
                <a:latin typeface="Arial"/>
                <a:cs typeface="Arial"/>
              </a:rPr>
              <a:t>oc</a:t>
            </a:r>
            <a:r>
              <a:rPr sz="1050" b="1" spc="-15" dirty="0">
                <a:latin typeface="Arial"/>
                <a:cs typeface="Arial"/>
              </a:rPr>
              <a:t>a</a:t>
            </a:r>
            <a:r>
              <a:rPr sz="1050" b="1" dirty="0">
                <a:latin typeface="Arial"/>
                <a:cs typeface="Arial"/>
              </a:rPr>
              <a:t>li</a:t>
            </a:r>
            <a:r>
              <a:rPr sz="1050" b="1" spc="12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de</a:t>
            </a:r>
            <a:r>
              <a:rPr sz="1050" b="1" spc="5" dirty="0">
                <a:latin typeface="Arial"/>
                <a:cs typeface="Arial"/>
              </a:rPr>
              <a:t>l</a:t>
            </a:r>
            <a:r>
              <a:rPr sz="1050" b="1" spc="-10" dirty="0">
                <a:latin typeface="Arial"/>
                <a:cs typeface="Arial"/>
              </a:rPr>
              <a:t>i</a:t>
            </a:r>
            <a:r>
              <a:rPr sz="1050" b="1" spc="-5" dirty="0">
                <a:latin typeface="Arial"/>
                <a:cs typeface="Arial"/>
              </a:rPr>
              <a:t>bera</a:t>
            </a:r>
            <a:r>
              <a:rPr sz="1050" b="1" spc="-10" dirty="0">
                <a:latin typeface="Arial"/>
                <a:cs typeface="Arial"/>
              </a:rPr>
              <a:t>t</a:t>
            </a:r>
            <a:r>
              <a:rPr sz="1050" b="1" dirty="0">
                <a:latin typeface="Arial"/>
                <a:cs typeface="Arial"/>
              </a:rPr>
              <a:t>i</a:t>
            </a:r>
            <a:r>
              <a:rPr sz="1050" b="1" spc="114" dirty="0">
                <a:latin typeface="Arial"/>
                <a:cs typeface="Arial"/>
              </a:rPr>
              <a:t> </a:t>
            </a:r>
            <a:r>
              <a:rPr sz="1050" b="1" spc="5" dirty="0">
                <a:latin typeface="Arial"/>
                <a:cs typeface="Arial"/>
              </a:rPr>
              <a:t>f</a:t>
            </a:r>
            <a:r>
              <a:rPr sz="1050" b="1" spc="-10" dirty="0">
                <a:latin typeface="Arial"/>
                <a:cs typeface="Arial"/>
              </a:rPr>
              <a:t>i</a:t>
            </a:r>
            <a:r>
              <a:rPr sz="1050" b="1" spc="-5" dirty="0">
                <a:latin typeface="Arial"/>
                <a:cs typeface="Arial"/>
              </a:rPr>
              <a:t>n</a:t>
            </a:r>
            <a:r>
              <a:rPr sz="1050" b="1" dirty="0">
                <a:latin typeface="Arial"/>
                <a:cs typeface="Arial"/>
              </a:rPr>
              <a:t>o</a:t>
            </a:r>
            <a:r>
              <a:rPr sz="1050" b="1" spc="125" dirty="0">
                <a:latin typeface="Arial"/>
                <a:cs typeface="Arial"/>
              </a:rPr>
              <a:t> </a:t>
            </a:r>
            <a:r>
              <a:rPr sz="1050" b="1" spc="-15" dirty="0">
                <a:latin typeface="Arial"/>
                <a:cs typeface="Arial"/>
              </a:rPr>
              <a:t>a</a:t>
            </a:r>
            <a:r>
              <a:rPr sz="1050" b="1" dirty="0">
                <a:latin typeface="Arial"/>
                <a:cs typeface="Arial"/>
              </a:rPr>
              <a:t>l</a:t>
            </a:r>
            <a:r>
              <a:rPr sz="1050" b="1" spc="13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200</a:t>
            </a:r>
            <a:r>
              <a:rPr sz="1050" b="1" dirty="0">
                <a:latin typeface="Arial"/>
                <a:cs typeface="Arial"/>
              </a:rPr>
              <a:t>7</a:t>
            </a:r>
            <a:r>
              <a:rPr sz="1050" b="1" spc="125" dirty="0">
                <a:latin typeface="Arial"/>
                <a:cs typeface="Arial"/>
              </a:rPr>
              <a:t> </a:t>
            </a:r>
            <a:r>
              <a:rPr sz="1050" b="1" spc="-15" dirty="0">
                <a:latin typeface="Arial"/>
                <a:cs typeface="Arial"/>
              </a:rPr>
              <a:t>c</a:t>
            </a:r>
            <a:r>
              <a:rPr sz="1050" b="1" spc="-5" dirty="0">
                <a:latin typeface="Arial"/>
                <a:cs typeface="Arial"/>
              </a:rPr>
              <a:t>omp</a:t>
            </a:r>
            <a:r>
              <a:rPr sz="1050" b="1" spc="-10" dirty="0">
                <a:latin typeface="Arial"/>
                <a:cs typeface="Arial"/>
              </a:rPr>
              <a:t>r</a:t>
            </a:r>
            <a:r>
              <a:rPr sz="1050" b="1" spc="-5" dirty="0">
                <a:latin typeface="Arial"/>
                <a:cs typeface="Arial"/>
              </a:rPr>
              <a:t>e</a:t>
            </a:r>
            <a:r>
              <a:rPr sz="1050" b="1" spc="-15" dirty="0">
                <a:latin typeface="Arial"/>
                <a:cs typeface="Arial"/>
              </a:rPr>
              <a:t>s</a:t>
            </a:r>
            <a:r>
              <a:rPr sz="1050" b="1" spc="-5" dirty="0">
                <a:latin typeface="Arial"/>
                <a:cs typeface="Arial"/>
              </a:rPr>
              <a:t>o</a:t>
            </a:r>
            <a:r>
              <a:rPr sz="1050" b="1" dirty="0">
                <a:latin typeface="Arial"/>
                <a:cs typeface="Arial"/>
              </a:rPr>
              <a:t>,</a:t>
            </a:r>
            <a:r>
              <a:rPr sz="1050" b="1" spc="120" dirty="0">
                <a:latin typeface="Arial"/>
                <a:cs typeface="Arial"/>
              </a:rPr>
              <a:t> </a:t>
            </a:r>
            <a:r>
              <a:rPr sz="1050" b="1" spc="65" dirty="0">
                <a:latin typeface="Arial"/>
                <a:cs typeface="Arial"/>
              </a:rPr>
              <a:t> ua</a:t>
            </a:r>
            <a:r>
              <a:rPr sz="1050" b="1" spc="75" dirty="0">
                <a:latin typeface="Arial"/>
                <a:cs typeface="Arial"/>
              </a:rPr>
              <a:t>n</a:t>
            </a:r>
            <a:r>
              <a:rPr sz="1050" b="1" spc="-5" dirty="0">
                <a:latin typeface="Arial"/>
                <a:cs typeface="Arial"/>
              </a:rPr>
              <a:t>d</a:t>
            </a:r>
            <a:r>
              <a:rPr sz="1050" b="1" dirty="0">
                <a:latin typeface="Arial"/>
                <a:cs typeface="Arial"/>
              </a:rPr>
              <a:t>o</a:t>
            </a:r>
            <a:r>
              <a:rPr sz="1050" b="1" spc="125" dirty="0">
                <a:latin typeface="Arial"/>
                <a:cs typeface="Arial"/>
              </a:rPr>
              <a:t> </a:t>
            </a:r>
            <a:r>
              <a:rPr sz="1050" b="1" spc="-10" dirty="0">
                <a:latin typeface="Arial"/>
                <a:cs typeface="Arial"/>
              </a:rPr>
              <a:t>i</a:t>
            </a:r>
            <a:r>
              <a:rPr sz="1050" b="1" dirty="0">
                <a:latin typeface="Arial"/>
                <a:cs typeface="Arial"/>
              </a:rPr>
              <a:t>l</a:t>
            </a:r>
            <a:r>
              <a:rPr sz="1050" b="1" spc="13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c</a:t>
            </a:r>
            <a:r>
              <a:rPr sz="1050" b="1" spc="-15" dirty="0">
                <a:latin typeface="Arial"/>
                <a:cs typeface="Arial"/>
              </a:rPr>
              <a:t>o</a:t>
            </a:r>
            <a:r>
              <a:rPr sz="1050" b="1" dirty="0">
                <a:latin typeface="Arial"/>
                <a:cs typeface="Arial"/>
              </a:rPr>
              <a:t>m</a:t>
            </a:r>
            <a:r>
              <a:rPr sz="1050" b="1" spc="10" dirty="0">
                <a:latin typeface="Arial"/>
                <a:cs typeface="Arial"/>
              </a:rPr>
              <a:t>m</a:t>
            </a:r>
            <a:r>
              <a:rPr sz="1050" b="1" dirty="0">
                <a:latin typeface="Arial"/>
                <a:cs typeface="Arial"/>
              </a:rPr>
              <a:t>a</a:t>
            </a:r>
            <a:r>
              <a:rPr sz="1050" b="1" spc="125" dirty="0">
                <a:latin typeface="Arial"/>
                <a:cs typeface="Arial"/>
              </a:rPr>
              <a:t> </a:t>
            </a:r>
            <a:r>
              <a:rPr sz="1050" b="1" spc="-15" dirty="0">
                <a:latin typeface="Arial"/>
                <a:cs typeface="Arial"/>
              </a:rPr>
              <a:t>1</a:t>
            </a:r>
            <a:r>
              <a:rPr sz="1050" b="1" dirty="0">
                <a:latin typeface="Arial"/>
                <a:cs typeface="Arial"/>
              </a:rPr>
              <a:t>1</a:t>
            </a:r>
            <a:r>
              <a:rPr sz="1050" b="1" spc="12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d</a:t>
            </a:r>
            <a:r>
              <a:rPr sz="1050" b="1" spc="-15" dirty="0">
                <a:latin typeface="Arial"/>
                <a:cs typeface="Arial"/>
              </a:rPr>
              <a:t>e</a:t>
            </a:r>
            <a:r>
              <a:rPr sz="1050" b="1" dirty="0">
                <a:latin typeface="Arial"/>
                <a:cs typeface="Arial"/>
              </a:rPr>
              <a:t>l</a:t>
            </a:r>
            <a:r>
              <a:rPr sz="1050" b="1" spc="-10" dirty="0">
                <a:latin typeface="Arial"/>
                <a:cs typeface="Arial"/>
              </a:rPr>
              <a:t>l</a:t>
            </a:r>
            <a:r>
              <a:rPr sz="1050" b="1" dirty="0">
                <a:latin typeface="Arial"/>
                <a:cs typeface="Arial"/>
              </a:rPr>
              <a:t>’</a:t>
            </a:r>
            <a:r>
              <a:rPr sz="1050" b="1" spc="-5" dirty="0">
                <a:latin typeface="Arial"/>
                <a:cs typeface="Arial"/>
              </a:rPr>
              <a:t>ar</a:t>
            </a:r>
            <a:r>
              <a:rPr sz="1050" b="1" spc="-10" dirty="0">
                <a:latin typeface="Arial"/>
                <a:cs typeface="Arial"/>
              </a:rPr>
              <a:t>t</a:t>
            </a:r>
            <a:r>
              <a:rPr sz="1050" b="1" dirty="0">
                <a:latin typeface="Arial"/>
                <a:cs typeface="Arial"/>
              </a:rPr>
              <a:t>.</a:t>
            </a:r>
            <a:r>
              <a:rPr sz="1050" b="1" spc="12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8</a:t>
            </a:r>
            <a:r>
              <a:rPr sz="1050" b="1" dirty="0">
                <a:latin typeface="Arial"/>
                <a:cs typeface="Arial"/>
              </a:rPr>
              <a:t>2</a:t>
            </a:r>
            <a:r>
              <a:rPr sz="1050" b="1" spc="12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de</a:t>
            </a:r>
            <a:r>
              <a:rPr sz="1050" b="1" dirty="0">
                <a:latin typeface="Arial"/>
                <a:cs typeface="Arial"/>
              </a:rPr>
              <a:t>l</a:t>
            </a:r>
            <a:r>
              <a:rPr sz="1050" b="1" spc="130" dirty="0">
                <a:latin typeface="Arial"/>
                <a:cs typeface="Arial"/>
              </a:rPr>
              <a:t> </a:t>
            </a:r>
            <a:r>
              <a:rPr sz="1050" b="1" spc="-10" dirty="0">
                <a:latin typeface="Arial"/>
                <a:cs typeface="Arial"/>
              </a:rPr>
              <a:t>T</a:t>
            </a:r>
            <a:r>
              <a:rPr sz="1050" b="1" spc="-15" dirty="0">
                <a:latin typeface="Arial"/>
                <a:cs typeface="Arial"/>
              </a:rPr>
              <a:t>ue</a:t>
            </a:r>
            <a:r>
              <a:rPr sz="1050" b="1" dirty="0">
                <a:latin typeface="Arial"/>
                <a:cs typeface="Arial"/>
              </a:rPr>
              <a:t>l  ancora</a:t>
            </a:r>
            <a:r>
              <a:rPr sz="1050" b="1" spc="-5" dirty="0">
                <a:latin typeface="Arial"/>
                <a:cs typeface="Arial"/>
              </a:rPr>
              <a:t> </a:t>
            </a:r>
            <a:r>
              <a:rPr sz="1050" b="1" spc="-15" dirty="0">
                <a:latin typeface="Arial"/>
                <a:cs typeface="Arial"/>
              </a:rPr>
              <a:t>a</a:t>
            </a:r>
            <a:r>
              <a:rPr sz="1050" b="1" dirty="0">
                <a:latin typeface="Arial"/>
                <a:cs typeface="Arial"/>
              </a:rPr>
              <a:t>mme</a:t>
            </a:r>
            <a:r>
              <a:rPr sz="1050" b="1" spc="-5" dirty="0">
                <a:latin typeface="Arial"/>
                <a:cs typeface="Arial"/>
              </a:rPr>
              <a:t>t</a:t>
            </a:r>
            <a:r>
              <a:rPr sz="1050" b="1" spc="-10" dirty="0">
                <a:latin typeface="Arial"/>
                <a:cs typeface="Arial"/>
              </a:rPr>
              <a:t>t</a:t>
            </a:r>
            <a:r>
              <a:rPr sz="1050" b="1" dirty="0">
                <a:latin typeface="Arial"/>
                <a:cs typeface="Arial"/>
              </a:rPr>
              <a:t>e</a:t>
            </a:r>
            <a:r>
              <a:rPr sz="1050" b="1" spc="-15" dirty="0">
                <a:latin typeface="Arial"/>
                <a:cs typeface="Arial"/>
              </a:rPr>
              <a:t>v</a:t>
            </a:r>
            <a:r>
              <a:rPr sz="1050" b="1" dirty="0">
                <a:latin typeface="Arial"/>
                <a:cs typeface="Arial"/>
              </a:rPr>
              <a:t>a</a:t>
            </a:r>
            <a:r>
              <a:rPr sz="1050" b="1" spc="-5" dirty="0">
                <a:latin typeface="Arial"/>
                <a:cs typeface="Arial"/>
              </a:rPr>
              <a:t> </a:t>
            </a:r>
            <a:r>
              <a:rPr sz="1050" b="1" spc="-10" dirty="0">
                <a:latin typeface="Arial"/>
                <a:cs typeface="Arial"/>
              </a:rPr>
              <a:t>t</a:t>
            </a:r>
            <a:r>
              <a:rPr sz="1050" b="1" dirty="0">
                <a:latin typeface="Arial"/>
                <a:cs typeface="Arial"/>
              </a:rPr>
              <a:t>a</a:t>
            </a:r>
            <a:r>
              <a:rPr sz="1050" b="1" spc="5" dirty="0">
                <a:latin typeface="Arial"/>
                <a:cs typeface="Arial"/>
              </a:rPr>
              <a:t>l</a:t>
            </a:r>
            <a:r>
              <a:rPr sz="1050" b="1" dirty="0">
                <a:latin typeface="Arial"/>
                <a:cs typeface="Arial"/>
              </a:rPr>
              <a:t>e</a:t>
            </a:r>
            <a:r>
              <a:rPr sz="1050" b="1" spc="-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p</a:t>
            </a:r>
            <a:r>
              <a:rPr sz="1050" b="1" spc="-15" dirty="0">
                <a:latin typeface="Arial"/>
                <a:cs typeface="Arial"/>
              </a:rPr>
              <a:t>o</a:t>
            </a:r>
            <a:r>
              <a:rPr sz="1050" b="1" dirty="0">
                <a:latin typeface="Arial"/>
                <a:cs typeface="Arial"/>
              </a:rPr>
              <a:t>ssi</a:t>
            </a:r>
            <a:r>
              <a:rPr sz="1050" b="1" spc="-15" dirty="0">
                <a:latin typeface="Arial"/>
                <a:cs typeface="Arial"/>
              </a:rPr>
              <a:t>b</a:t>
            </a:r>
            <a:r>
              <a:rPr sz="1050" b="1" spc="-10" dirty="0">
                <a:latin typeface="Arial"/>
                <a:cs typeface="Arial"/>
              </a:rPr>
              <a:t>i</a:t>
            </a:r>
            <a:r>
              <a:rPr sz="1050" b="1" dirty="0">
                <a:latin typeface="Arial"/>
                <a:cs typeface="Arial"/>
              </a:rPr>
              <a:t>l</a:t>
            </a:r>
            <a:r>
              <a:rPr sz="1050" dirty="0">
                <a:latin typeface="Arial"/>
                <a:cs typeface="Arial"/>
              </a:rPr>
              <a:t>i</a:t>
            </a:r>
            <a:r>
              <a:rPr sz="1050" spc="-10" dirty="0">
                <a:latin typeface="Arial"/>
                <a:cs typeface="Arial"/>
              </a:rPr>
              <a:t>t</a:t>
            </a:r>
            <a:r>
              <a:rPr sz="1050" dirty="0">
                <a:latin typeface="Arial"/>
                <a:cs typeface="Arial"/>
              </a:rPr>
              <a:t>à.</a:t>
            </a: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77850" y="5959475"/>
            <a:ext cx="6154420" cy="154305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70"/>
              </a:lnSpc>
            </a:pPr>
            <a:r>
              <a:rPr sz="1050" b="1" spc="-5" dirty="0">
                <a:latin typeface="Arial"/>
                <a:cs typeface="Arial"/>
              </a:rPr>
              <a:t>ADEGUAMENTO BANCA </a:t>
            </a:r>
            <a:r>
              <a:rPr sz="1050" b="1" dirty="0">
                <a:latin typeface="Arial"/>
                <a:cs typeface="Arial"/>
              </a:rPr>
              <a:t>DATI </a:t>
            </a:r>
            <a:r>
              <a:rPr sz="1050" b="1" spc="-5" dirty="0">
                <a:latin typeface="Arial"/>
                <a:cs typeface="Arial"/>
              </a:rPr>
              <a:t>RENDICONTO COMUNI (art. </a:t>
            </a:r>
            <a:r>
              <a:rPr sz="1050" b="1" dirty="0">
                <a:latin typeface="Arial"/>
                <a:cs typeface="Arial"/>
              </a:rPr>
              <a:t>48, </a:t>
            </a:r>
            <a:r>
              <a:rPr sz="1050" b="1" spc="-5" dirty="0">
                <a:latin typeface="Arial"/>
                <a:cs typeface="Arial"/>
              </a:rPr>
              <a:t>d.l.</a:t>
            </a:r>
            <a:r>
              <a:rPr sz="1050" b="1" spc="-6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124/2019)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54050" y="6416675"/>
            <a:ext cx="6144895" cy="1720214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 marR="5080" algn="just">
              <a:lnSpc>
                <a:spcPct val="95800"/>
              </a:lnSpc>
              <a:spcBef>
                <a:spcPts val="155"/>
              </a:spcBef>
            </a:pPr>
            <a:r>
              <a:rPr sz="1050" dirty="0">
                <a:latin typeface="Arial"/>
                <a:cs typeface="Arial"/>
              </a:rPr>
              <a:t>Con </a:t>
            </a:r>
            <a:r>
              <a:rPr sz="1050" spc="-5" dirty="0">
                <a:latin typeface="Arial"/>
                <a:cs typeface="Arial"/>
              </a:rPr>
              <a:t>l’articolo </a:t>
            </a:r>
            <a:r>
              <a:rPr sz="1050" dirty="0">
                <a:latin typeface="Arial"/>
                <a:cs typeface="Arial"/>
              </a:rPr>
              <a:t>48 </a:t>
            </a:r>
            <a:r>
              <a:rPr sz="1050" spc="-5" dirty="0">
                <a:latin typeface="Arial"/>
                <a:cs typeface="Arial"/>
              </a:rPr>
              <a:t>del decreto legge 124/2019 </a:t>
            </a:r>
            <a:r>
              <a:rPr sz="1050" dirty="0">
                <a:latin typeface="Arial"/>
                <a:cs typeface="Arial"/>
              </a:rPr>
              <a:t>vengono </a:t>
            </a:r>
            <a:r>
              <a:rPr sz="1050" spc="-5" dirty="0">
                <a:latin typeface="Arial"/>
                <a:cs typeface="Arial"/>
              </a:rPr>
              <a:t>modificate </a:t>
            </a: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disposizioni del </a:t>
            </a:r>
            <a:r>
              <a:rPr sz="105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TUEL</a:t>
            </a:r>
            <a:r>
              <a:rPr sz="1050" dirty="0">
                <a:solidFill>
                  <a:srgbClr val="0462C1"/>
                </a:solidFill>
                <a:latin typeface="Arial"/>
                <a:cs typeface="Arial"/>
                <a:hlinkClick r:id="rId2"/>
              </a:rPr>
              <a:t> </a:t>
            </a:r>
            <a:r>
              <a:rPr sz="1050" dirty="0">
                <a:latin typeface="Arial"/>
                <a:cs typeface="Arial"/>
              </a:rPr>
              <a:t>che </a:t>
            </a:r>
            <a:r>
              <a:rPr sz="1050" spc="-5" dirty="0">
                <a:latin typeface="Arial"/>
                <a:cs typeface="Arial"/>
              </a:rPr>
              <a:t>fanno  riferimento </a:t>
            </a:r>
            <a:r>
              <a:rPr sz="1050" dirty="0">
                <a:latin typeface="Arial"/>
                <a:cs typeface="Arial"/>
              </a:rPr>
              <a:t>al </a:t>
            </a:r>
            <a:r>
              <a:rPr sz="1050" spc="-5" dirty="0">
                <a:latin typeface="Arial"/>
                <a:cs typeface="Arial"/>
              </a:rPr>
              <a:t>certificato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bilancio. Si ricorda che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legge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2019 (art. </a:t>
            </a:r>
            <a:r>
              <a:rPr sz="1050" dirty="0">
                <a:latin typeface="Arial"/>
                <a:cs typeface="Arial"/>
              </a:rPr>
              <a:t>1, commi 902-903,  </a:t>
            </a:r>
            <a:r>
              <a:rPr sz="105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3"/>
              </a:rPr>
              <a:t>legge </a:t>
            </a:r>
            <a:r>
              <a:rPr sz="105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3"/>
              </a:rPr>
              <a:t>n. 145/2018</a:t>
            </a:r>
            <a:r>
              <a:rPr sz="1050" dirty="0">
                <a:latin typeface="Arial"/>
                <a:cs typeface="Arial"/>
              </a:rPr>
              <a:t>) </a:t>
            </a:r>
            <a:r>
              <a:rPr sz="1050" spc="-5" dirty="0">
                <a:latin typeface="Arial"/>
                <a:cs typeface="Arial"/>
              </a:rPr>
              <a:t>ha abrogato,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decorrere dal bilancio di previsione 2019, l’obbligo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trasmissione </a:t>
            </a:r>
            <a:r>
              <a:rPr sz="1050" spc="-10" dirty="0">
                <a:latin typeface="Arial"/>
                <a:cs typeface="Arial"/>
              </a:rPr>
              <a:t>al  </a:t>
            </a:r>
            <a:r>
              <a:rPr sz="1050" spc="-5" dirty="0">
                <a:latin typeface="Arial"/>
                <a:cs typeface="Arial"/>
              </a:rPr>
              <a:t>Ministero dell’interno delle certificazioni sul bilancio di previsione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sul rendiconto della gestione,  </a:t>
            </a:r>
            <a:r>
              <a:rPr sz="1050" dirty="0">
                <a:latin typeface="Arial"/>
                <a:cs typeface="Arial"/>
              </a:rPr>
              <a:t>prevedendo altresì la </a:t>
            </a:r>
            <a:r>
              <a:rPr sz="1050" spc="-5" dirty="0">
                <a:latin typeface="Arial"/>
                <a:cs typeface="Arial"/>
              </a:rPr>
              <a:t>possibilità, </a:t>
            </a:r>
            <a:r>
              <a:rPr sz="1050" spc="5" dirty="0">
                <a:latin typeface="Arial"/>
                <a:cs typeface="Arial"/>
              </a:rPr>
              <a:t>per </a:t>
            </a:r>
            <a:r>
              <a:rPr sz="1050" dirty="0">
                <a:latin typeface="Arial"/>
                <a:cs typeface="Arial"/>
              </a:rPr>
              <a:t>lo </a:t>
            </a:r>
            <a:r>
              <a:rPr sz="1050" spc="-5" dirty="0">
                <a:latin typeface="Arial"/>
                <a:cs typeface="Arial"/>
              </a:rPr>
              <a:t>stesso Ministero,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richiedere specifiche certificazioni su  particolari </a:t>
            </a:r>
            <a:r>
              <a:rPr sz="1050" dirty="0">
                <a:latin typeface="Arial"/>
                <a:cs typeface="Arial"/>
              </a:rPr>
              <a:t>dati finanziari, non presenti </a:t>
            </a:r>
            <a:r>
              <a:rPr sz="1050" spc="-5" dirty="0">
                <a:latin typeface="Arial"/>
                <a:cs typeface="Arial"/>
              </a:rPr>
              <a:t>nella banca </a:t>
            </a:r>
            <a:r>
              <a:rPr sz="1050" dirty="0">
                <a:latin typeface="Arial"/>
                <a:cs typeface="Arial"/>
              </a:rPr>
              <a:t>dati </a:t>
            </a:r>
            <a:r>
              <a:rPr sz="1050" spc="-5" dirty="0">
                <a:latin typeface="Arial"/>
                <a:cs typeface="Arial"/>
              </a:rPr>
              <a:t>delle amministrazioni pubbliche, secondo  modalità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termini da stabilire con decreto del Ministero dell’interno, previo parere </a:t>
            </a:r>
            <a:r>
              <a:rPr sz="1050" dirty="0">
                <a:latin typeface="Arial"/>
                <a:cs typeface="Arial"/>
              </a:rPr>
              <a:t>dell’ANCI e</a:t>
            </a:r>
            <a:r>
              <a:rPr sz="1050" spc="5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dell’UPI.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050" dirty="0">
              <a:latin typeface="Arial"/>
              <a:cs typeface="Arial"/>
            </a:endParaRPr>
          </a:p>
          <a:p>
            <a:pPr marL="12700" marR="7620" algn="just">
              <a:lnSpc>
                <a:spcPct val="95700"/>
              </a:lnSpc>
              <a:spcBef>
                <a:spcPts val="5"/>
              </a:spcBef>
            </a:pPr>
            <a:r>
              <a:rPr sz="1050" spc="-5" dirty="0">
                <a:latin typeface="Arial"/>
                <a:cs typeface="Arial"/>
              </a:rPr>
              <a:t>Sulla scia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tali novità, l’art. </a:t>
            </a:r>
            <a:r>
              <a:rPr sz="1050" dirty="0">
                <a:latin typeface="Arial"/>
                <a:cs typeface="Arial"/>
              </a:rPr>
              <a:t>48 </a:t>
            </a:r>
            <a:r>
              <a:rPr sz="1050" spc="-5" dirty="0">
                <a:latin typeface="Arial"/>
                <a:cs typeface="Arial"/>
              </a:rPr>
              <a:t>del decreto legge 124/2019 provvede </a:t>
            </a:r>
            <a:r>
              <a:rPr sz="1050" dirty="0">
                <a:latin typeface="Arial"/>
                <a:cs typeface="Arial"/>
              </a:rPr>
              <a:t>a coordinare alcune </a:t>
            </a:r>
            <a:r>
              <a:rPr sz="1050" spc="-5" dirty="0">
                <a:latin typeface="Arial"/>
                <a:cs typeface="Arial"/>
              </a:rPr>
              <a:t>disposizioni  contenute nell’art. 228 </a:t>
            </a:r>
            <a:r>
              <a:rPr sz="1050" dirty="0">
                <a:latin typeface="Arial"/>
                <a:cs typeface="Arial"/>
              </a:rPr>
              <a:t>e 243 </a:t>
            </a:r>
            <a:r>
              <a:rPr sz="1050" spc="-5" dirty="0">
                <a:latin typeface="Arial"/>
                <a:cs typeface="Arial"/>
              </a:rPr>
              <a:t>del Tuel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nella legge 145/2018, sostituendo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riferimento </a:t>
            </a:r>
            <a:r>
              <a:rPr sz="1050" spc="-10" dirty="0">
                <a:latin typeface="Arial"/>
                <a:cs typeface="Arial"/>
              </a:rPr>
              <a:t>al </a:t>
            </a:r>
            <a:r>
              <a:rPr sz="1050" spc="-5" dirty="0">
                <a:latin typeface="Arial"/>
                <a:cs typeface="Arial"/>
              </a:rPr>
              <a:t>certificato </a:t>
            </a:r>
            <a:r>
              <a:rPr sz="1050" spc="-10" dirty="0">
                <a:latin typeface="Arial"/>
                <a:cs typeface="Arial"/>
              </a:rPr>
              <a:t>al  </a:t>
            </a:r>
            <a:r>
              <a:rPr sz="1050" dirty="0">
                <a:latin typeface="Arial"/>
                <a:cs typeface="Arial"/>
              </a:rPr>
              <a:t>rendiconto </a:t>
            </a:r>
            <a:r>
              <a:rPr sz="1050" spc="-5" dirty="0">
                <a:latin typeface="Arial"/>
                <a:cs typeface="Arial"/>
              </a:rPr>
              <a:t>con </a:t>
            </a: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dati trasmessi alla</a:t>
            </a:r>
            <a:r>
              <a:rPr sz="1050" spc="-1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BDAP.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22</a:t>
            </a:fld>
            <a:endParaRPr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4256609"/>
              </p:ext>
            </p:extLst>
          </p:nvPr>
        </p:nvGraphicFramePr>
        <p:xfrm>
          <a:off x="647700" y="549276"/>
          <a:ext cx="6110604" cy="27732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17345"/>
                <a:gridCol w="4493259"/>
              </a:tblGrid>
              <a:tr h="648842">
                <a:tc gridSpan="2">
                  <a:txBody>
                    <a:bodyPr/>
                    <a:lstStyle/>
                    <a:p>
                      <a:pPr marL="324485">
                        <a:lnSpc>
                          <a:spcPts val="1040"/>
                        </a:lnSpc>
                        <a:tabLst>
                          <a:tab pos="3578860" algn="l"/>
                        </a:tabLst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Norma</a:t>
                      </a:r>
                      <a:r>
                        <a:rPr sz="900" b="1" spc="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modificata	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Contenuto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4471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962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Art.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228, comma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5,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del</a:t>
                      </a:r>
                      <a:r>
                        <a:rPr sz="9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Tuel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9850" marR="61594" algn="just">
                        <a:lnSpc>
                          <a:spcPts val="1030"/>
                        </a:lnSpc>
                        <a:spcBef>
                          <a:spcPts val="1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Venuto 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meno l’obbligo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allegare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certificato al rendiconto la tabella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dei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parametri  di riscontro della situazione di deficitarietà strutturale ed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piano degli indicatori e dei  risultati di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bilancio</a:t>
                      </a:r>
                      <a:endParaRPr sz="900" dirty="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79552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Art.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243, comma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5,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del</a:t>
                      </a:r>
                      <a:r>
                        <a:rPr sz="9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Tuel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 marR="57785" algn="just">
                        <a:lnSpc>
                          <a:spcPct val="95800"/>
                        </a:lnSpc>
                        <a:spcBef>
                          <a:spcPts val="2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Per gli enti struttualmente deficitari,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ai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fini del controllo sul rispetto </a:t>
                      </a:r>
                      <a:r>
                        <a:rPr sz="900" spc="5" dirty="0">
                          <a:latin typeface="Arial"/>
                          <a:cs typeface="Arial"/>
                        </a:rPr>
                        <a:t>del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livello minimo di  copertura dei servizi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dell’applicazione delle relative sanzioni,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riferimento al  certificato al rendiconto viene sostituito con il riferimento ai dati trasmessi alla </a:t>
                      </a:r>
                      <a:r>
                        <a:rPr sz="900" spc="10" dirty="0">
                          <a:latin typeface="Arial"/>
                          <a:cs typeface="Arial"/>
                        </a:rPr>
                        <a:t>BDAP. 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caso di mancato invio del rendiconto del penultimo anno precedente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fa  riferimento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all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ultimo rendiconto disponibile trasmesso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BDAP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all’ultimo certificato  al rendiconto trasmesso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al</a:t>
                      </a:r>
                      <a:r>
                        <a:rPr sz="9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ministero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4008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Art.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243, comma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6,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del</a:t>
                      </a:r>
                      <a:r>
                        <a:rPr sz="9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Tuel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9850" marR="63500" algn="just">
                        <a:lnSpc>
                          <a:spcPct val="96100"/>
                        </a:lnSpc>
                        <a:spcBef>
                          <a:spcPts val="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Per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l’assoggettamento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controllo centrale, il riferimento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mancato invio del  certificato al rendiconto viene sostituito con la mancata trasmissione dei dati del  rendiconto alla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 BDAP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53187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570230" marR="163195" indent="-401320">
                        <a:lnSpc>
                          <a:spcPts val="1040"/>
                        </a:lnSpc>
                        <a:spcBef>
                          <a:spcPts val="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Art. 1,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comma 142,</a:t>
                      </a:r>
                      <a:r>
                        <a:rPr sz="900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legge  145/2018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 marR="61594" algn="just">
                        <a:lnSpc>
                          <a:spcPct val="95900"/>
                        </a:lnSpc>
                        <a:spcBef>
                          <a:spcPts val="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fini dell’attribuzione dei contributi,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 cui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all’art.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1,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commi 139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ss. della legge  145/2018, assegnati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ai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comuni </a:t>
                      </a:r>
                      <a:r>
                        <a:rPr sz="900" spc="5" dirty="0">
                          <a:latin typeface="Arial"/>
                          <a:cs typeface="Arial"/>
                        </a:rPr>
                        <a:t>al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fine di favorire gli investimenti relativi a opere  pubbliche di messa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sicurezza degli edifici e del territorio, il riferimento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al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certificato  al rendiconto viene sostituito con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riferimento al rendiconto trasmesso alla</a:t>
                      </a:r>
                      <a:r>
                        <a:rPr sz="900" spc="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BDAP</a:t>
                      </a:r>
                    </a:p>
                  </a:txBody>
                  <a:tcPr marL="0" marR="0" marT="63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2" name="object 12"/>
          <p:cNvSpPr txBox="1"/>
          <p:nvPr/>
        </p:nvSpPr>
        <p:spPr>
          <a:xfrm>
            <a:off x="654050" y="3749675"/>
            <a:ext cx="6154420" cy="306705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45"/>
              </a:lnSpc>
            </a:pPr>
            <a:r>
              <a:rPr sz="1050" b="1" spc="-5" dirty="0">
                <a:latin typeface="Arial"/>
                <a:cs typeface="Arial"/>
              </a:rPr>
              <a:t>DISPOSIZIONI</a:t>
            </a:r>
            <a:r>
              <a:rPr sz="1050" b="1" spc="6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IN</a:t>
            </a:r>
            <a:r>
              <a:rPr sz="1050" b="1" spc="5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MATERIA</a:t>
            </a:r>
            <a:r>
              <a:rPr sz="1050" b="1" spc="4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DI</a:t>
            </a:r>
            <a:r>
              <a:rPr sz="1050" b="1" spc="6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PAREGGIO</a:t>
            </a:r>
            <a:r>
              <a:rPr sz="1050" b="1" spc="6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DI</a:t>
            </a:r>
            <a:r>
              <a:rPr sz="1050" b="1" spc="6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BILANCIO</a:t>
            </a:r>
            <a:r>
              <a:rPr sz="1050" b="1" spc="7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(art.</a:t>
            </a:r>
            <a:r>
              <a:rPr sz="1050" b="1" spc="6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57,</a:t>
            </a:r>
            <a:r>
              <a:rPr sz="1050" b="1" spc="5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commi</a:t>
            </a:r>
            <a:r>
              <a:rPr sz="1050" b="1" spc="6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2-quinquies</a:t>
            </a:r>
            <a:r>
              <a:rPr sz="1050" b="1" spc="5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e</a:t>
            </a:r>
            <a:r>
              <a:rPr sz="1050" b="1" spc="7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2-septies,</a:t>
            </a:r>
            <a:endParaRPr sz="1050" dirty="0">
              <a:latin typeface="Arial"/>
              <a:cs typeface="Arial"/>
            </a:endParaRPr>
          </a:p>
          <a:p>
            <a:pPr marL="17780">
              <a:lnSpc>
                <a:spcPts val="1235"/>
              </a:lnSpc>
            </a:pPr>
            <a:r>
              <a:rPr sz="1050" b="1" spc="-5" dirty="0">
                <a:latin typeface="Arial"/>
                <a:cs typeface="Arial"/>
              </a:rPr>
              <a:t>d.l.</a:t>
            </a:r>
            <a:r>
              <a:rPr sz="1050" b="1" spc="-1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124/2019)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54050" y="4435475"/>
            <a:ext cx="6141085" cy="4212141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 marR="5715" algn="just">
              <a:lnSpc>
                <a:spcPct val="95800"/>
              </a:lnSpc>
              <a:spcBef>
                <a:spcPts val="155"/>
              </a:spcBef>
            </a:pPr>
            <a:r>
              <a:rPr sz="1050" spc="-5" dirty="0">
                <a:latin typeface="Arial"/>
                <a:cs typeface="Arial"/>
              </a:rPr>
              <a:t>Il </a:t>
            </a:r>
            <a:r>
              <a:rPr sz="1050" dirty="0">
                <a:latin typeface="Arial"/>
                <a:cs typeface="Arial"/>
              </a:rPr>
              <a:t>comma </a:t>
            </a:r>
            <a:r>
              <a:rPr sz="1050" dirty="0" smtClean="0">
                <a:latin typeface="Arial"/>
                <a:cs typeface="Arial"/>
              </a:rPr>
              <a:t>2</a:t>
            </a:r>
            <a:r>
              <a:rPr lang="it-IT" sz="1050" dirty="0" smtClean="0">
                <a:latin typeface="Arial"/>
                <a:cs typeface="Arial"/>
              </a:rPr>
              <a:t> </a:t>
            </a:r>
            <a:r>
              <a:rPr lang="it-IT" sz="1050" dirty="0" err="1" smtClean="0">
                <a:latin typeface="Arial"/>
                <a:cs typeface="Arial"/>
              </a:rPr>
              <a:t>quinquies</a:t>
            </a:r>
            <a:r>
              <a:rPr sz="1050" spc="-5" dirty="0" smtClean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dell’articolo 57 del decreto legge 124/2019 riapre </a:t>
            </a: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termini per l’invio </a:t>
            </a:r>
            <a:r>
              <a:rPr sz="1050" spc="-10" dirty="0">
                <a:latin typeface="Arial"/>
                <a:cs typeface="Arial"/>
              </a:rPr>
              <a:t>della  </a:t>
            </a:r>
            <a:r>
              <a:rPr sz="1050" spc="-5" dirty="0">
                <a:latin typeface="Arial"/>
                <a:cs typeface="Arial"/>
              </a:rPr>
              <a:t>certificazione rettificativa del pareggio di bilancio relativa all’anno 2017. Secondo la disciplina vigente,  infatti, nel caso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cui </a:t>
            </a: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dati risultanti </a:t>
            </a:r>
            <a:r>
              <a:rPr sz="1050" dirty="0">
                <a:latin typeface="Arial"/>
                <a:cs typeface="Arial"/>
              </a:rPr>
              <a:t>dal rendiconto </a:t>
            </a:r>
            <a:r>
              <a:rPr sz="1050" spc="-5" dirty="0">
                <a:latin typeface="Arial"/>
                <a:cs typeface="Arial"/>
              </a:rPr>
              <a:t>approvato risultino differenti rispetto alla  certificazione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vincoli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finanza </a:t>
            </a:r>
            <a:r>
              <a:rPr sz="1050" dirty="0">
                <a:latin typeface="Arial"/>
                <a:cs typeface="Arial"/>
              </a:rPr>
              <a:t>pubblica, la </a:t>
            </a:r>
            <a:r>
              <a:rPr sz="1050" spc="-10" dirty="0">
                <a:latin typeface="Arial"/>
                <a:cs typeface="Arial"/>
              </a:rPr>
              <a:t>nuova </a:t>
            </a:r>
            <a:r>
              <a:rPr sz="1050" spc="-5" dirty="0">
                <a:latin typeface="Arial"/>
                <a:cs typeface="Arial"/>
              </a:rPr>
              <a:t>certificazione doveva </a:t>
            </a:r>
            <a:r>
              <a:rPr sz="1050" dirty="0">
                <a:latin typeface="Arial"/>
                <a:cs typeface="Arial"/>
              </a:rPr>
              <a:t>essere </a:t>
            </a:r>
            <a:r>
              <a:rPr sz="1050" spc="-5" dirty="0">
                <a:latin typeface="Arial"/>
                <a:cs typeface="Arial"/>
              </a:rPr>
              <a:t>trasmessa </a:t>
            </a:r>
            <a:r>
              <a:rPr sz="1050" dirty="0">
                <a:latin typeface="Arial"/>
                <a:cs typeface="Arial"/>
              </a:rPr>
              <a:t>entro </a:t>
            </a:r>
            <a:r>
              <a:rPr sz="1050" spc="-5" dirty="0">
                <a:latin typeface="Arial"/>
                <a:cs typeface="Arial"/>
              </a:rPr>
              <a:t>il  termine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60 </a:t>
            </a:r>
            <a:r>
              <a:rPr sz="1050" dirty="0">
                <a:latin typeface="Arial"/>
                <a:cs typeface="Arial"/>
              </a:rPr>
              <a:t>gg </a:t>
            </a:r>
            <a:r>
              <a:rPr sz="1050" spc="-5" dirty="0">
                <a:latin typeface="Arial"/>
                <a:cs typeface="Arial"/>
              </a:rPr>
              <a:t>successivi alla data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scadenza per l’approvazione del rendiconto </a:t>
            </a:r>
            <a:r>
              <a:rPr sz="1050" spc="-10" dirty="0">
                <a:latin typeface="Arial"/>
                <a:cs typeface="Arial"/>
              </a:rPr>
              <a:t>(29 </a:t>
            </a:r>
            <a:r>
              <a:rPr sz="1050" spc="-5" dirty="0">
                <a:latin typeface="Arial"/>
                <a:cs typeface="Arial"/>
              </a:rPr>
              <a:t>giugno 2018).  </a:t>
            </a:r>
            <a:r>
              <a:rPr sz="1050" dirty="0">
                <a:latin typeface="Arial"/>
                <a:cs typeface="Arial"/>
              </a:rPr>
              <a:t>Decorso </a:t>
            </a:r>
            <a:r>
              <a:rPr sz="1050" spc="-5" dirty="0">
                <a:latin typeface="Arial"/>
                <a:cs typeface="Arial"/>
              </a:rPr>
              <a:t>tale termine </a:t>
            </a:r>
            <a:r>
              <a:rPr sz="1050" dirty="0">
                <a:latin typeface="Arial"/>
                <a:cs typeface="Arial"/>
              </a:rPr>
              <a:t>non è </a:t>
            </a:r>
            <a:r>
              <a:rPr sz="1050" spc="-5" dirty="0">
                <a:latin typeface="Arial"/>
                <a:cs typeface="Arial"/>
              </a:rPr>
              <a:t>più possibile rettificare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certificazione inviata nel caso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cui </a:t>
            </a: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dati </a:t>
            </a:r>
            <a:r>
              <a:rPr sz="1050" spc="-10" dirty="0">
                <a:latin typeface="Arial"/>
                <a:cs typeface="Arial"/>
              </a:rPr>
              <a:t>siano  </a:t>
            </a:r>
            <a:r>
              <a:rPr sz="1050" spc="-5" dirty="0">
                <a:latin typeface="Arial"/>
                <a:cs typeface="Arial"/>
              </a:rPr>
              <a:t>migliorativi rispetto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45" dirty="0">
                <a:latin typeface="Arial"/>
                <a:cs typeface="Arial"/>
              </a:rPr>
              <a:t>uanto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precedenza comunicato. </a:t>
            </a:r>
            <a:r>
              <a:rPr sz="1050" dirty="0">
                <a:latin typeface="Arial"/>
                <a:cs typeface="Arial"/>
              </a:rPr>
              <a:t>Resta </a:t>
            </a:r>
            <a:r>
              <a:rPr sz="1050" spc="-5" dirty="0">
                <a:latin typeface="Arial"/>
                <a:cs typeface="Arial"/>
              </a:rPr>
              <a:t>invece l’obbligo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inviare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nuova  certificazione, in </a:t>
            </a:r>
            <a:r>
              <a:rPr sz="1050" dirty="0">
                <a:latin typeface="Arial"/>
                <a:cs typeface="Arial"/>
              </a:rPr>
              <a:t>caso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dati peggiorativi del</a:t>
            </a:r>
            <a:r>
              <a:rPr sz="1050" spc="1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saldo.</a:t>
            </a: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050" dirty="0">
              <a:latin typeface="Arial"/>
              <a:cs typeface="Arial"/>
            </a:endParaRPr>
          </a:p>
          <a:p>
            <a:pPr marL="12700" marR="5080" algn="just">
              <a:lnSpc>
                <a:spcPts val="1200"/>
              </a:lnSpc>
            </a:pPr>
            <a:r>
              <a:rPr sz="1050" dirty="0">
                <a:latin typeface="Arial"/>
                <a:cs typeface="Arial"/>
              </a:rPr>
              <a:t>La norma in </a:t>
            </a:r>
            <a:r>
              <a:rPr sz="1050" spc="-5" dirty="0">
                <a:latin typeface="Arial"/>
                <a:cs typeface="Arial"/>
              </a:rPr>
              <a:t>esame consente agli enti interessati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inviare </a:t>
            </a:r>
            <a:r>
              <a:rPr sz="1050" dirty="0">
                <a:latin typeface="Arial"/>
                <a:cs typeface="Arial"/>
              </a:rPr>
              <a:t>la nuova </a:t>
            </a:r>
            <a:r>
              <a:rPr sz="1050" spc="-5" dirty="0">
                <a:latin typeface="Arial"/>
                <a:cs typeface="Arial"/>
              </a:rPr>
              <a:t>certificazione, rettificativa della  </a:t>
            </a:r>
            <a:r>
              <a:rPr sz="1050" dirty="0">
                <a:latin typeface="Arial"/>
                <a:cs typeface="Arial"/>
              </a:rPr>
              <a:t>precedente, entro </a:t>
            </a:r>
            <a:r>
              <a:rPr sz="1050" spc="-5" dirty="0">
                <a:latin typeface="Arial"/>
                <a:cs typeface="Arial"/>
              </a:rPr>
              <a:t>il termine </a:t>
            </a:r>
            <a:r>
              <a:rPr sz="1050" dirty="0">
                <a:latin typeface="Arial"/>
                <a:cs typeface="Arial"/>
              </a:rPr>
              <a:t>del </a:t>
            </a:r>
            <a:r>
              <a:rPr sz="1050" spc="-5" dirty="0">
                <a:latin typeface="Arial"/>
                <a:cs typeface="Arial"/>
              </a:rPr>
              <a:t>31 gennaio</a:t>
            </a:r>
            <a:r>
              <a:rPr sz="1050" spc="-1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2020.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00" dirty="0">
              <a:latin typeface="Arial"/>
              <a:cs typeface="Arial"/>
            </a:endParaRPr>
          </a:p>
          <a:p>
            <a:pPr marL="669290" marR="139065" algn="just">
              <a:lnSpc>
                <a:spcPct val="95900"/>
              </a:lnSpc>
              <a:spcBef>
                <a:spcPts val="5"/>
              </a:spcBef>
            </a:pP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Gli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enti locali interessati potranno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inviare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una nuova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certificazione rettificativa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del  pareggio di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bilancio 2017 entro il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31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gennaio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2020,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qualora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i dati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indicati nella  certificazione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originaria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dovessero risultare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difformi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da quelli del rendiconto 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approvato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050" dirty="0">
              <a:latin typeface="Arial"/>
              <a:cs typeface="Arial"/>
            </a:endParaRPr>
          </a:p>
          <a:p>
            <a:pPr marL="12700" marR="6350" algn="just">
              <a:lnSpc>
                <a:spcPct val="95600"/>
              </a:lnSpc>
            </a:pPr>
            <a:r>
              <a:rPr sz="1050" spc="-5" dirty="0">
                <a:latin typeface="Arial"/>
                <a:cs typeface="Arial"/>
              </a:rPr>
              <a:t>Inoltre,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comma 2-septies </a:t>
            </a:r>
            <a:r>
              <a:rPr sz="1050" dirty="0">
                <a:latin typeface="Arial"/>
                <a:cs typeface="Arial"/>
              </a:rPr>
              <a:t>del </a:t>
            </a:r>
            <a:r>
              <a:rPr sz="1050" spc="-5" dirty="0">
                <a:latin typeface="Arial"/>
                <a:cs typeface="Arial"/>
              </a:rPr>
              <a:t>medesimo articolo 50 </a:t>
            </a:r>
            <a:r>
              <a:rPr sz="1050" dirty="0">
                <a:latin typeface="Arial"/>
                <a:cs typeface="Arial"/>
              </a:rPr>
              <a:t>modifica il </a:t>
            </a:r>
            <a:r>
              <a:rPr sz="1050" spc="-5" dirty="0">
                <a:latin typeface="Arial"/>
                <a:cs typeface="Arial"/>
              </a:rPr>
              <a:t>comma 829 </a:t>
            </a:r>
            <a:r>
              <a:rPr sz="1050" dirty="0">
                <a:latin typeface="Arial"/>
                <a:cs typeface="Arial"/>
              </a:rPr>
              <a:t>della </a:t>
            </a:r>
            <a:r>
              <a:rPr sz="1050" spc="-5" dirty="0">
                <a:latin typeface="Arial"/>
                <a:cs typeface="Arial"/>
              </a:rPr>
              <a:t>legge 145/2018, </a:t>
            </a:r>
            <a:r>
              <a:rPr sz="1050" dirty="0">
                <a:latin typeface="Arial"/>
                <a:cs typeface="Arial"/>
              </a:rPr>
              <a:t>con  cui </a:t>
            </a:r>
            <a:r>
              <a:rPr sz="1050" spc="-5" dirty="0">
                <a:latin typeface="Arial"/>
                <a:cs typeface="Arial"/>
              </a:rPr>
              <a:t>il legislatore aveva disapplicato </a:t>
            </a: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sanzioni per </a:t>
            </a:r>
            <a:r>
              <a:rPr sz="1050" dirty="0">
                <a:latin typeface="Arial"/>
                <a:cs typeface="Arial"/>
              </a:rPr>
              <a:t>il mancato </a:t>
            </a:r>
            <a:r>
              <a:rPr sz="1050" spc="-5" dirty="0">
                <a:latin typeface="Arial"/>
                <a:cs typeface="Arial"/>
              </a:rPr>
              <a:t>rispetto del pareggio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</a:t>
            </a:r>
            <a:r>
              <a:rPr sz="1050" dirty="0">
                <a:latin typeface="Arial"/>
                <a:cs typeface="Arial"/>
              </a:rPr>
              <a:t>da </a:t>
            </a:r>
            <a:r>
              <a:rPr sz="1050" spc="-5" dirty="0">
                <a:latin typeface="Arial"/>
                <a:cs typeface="Arial"/>
              </a:rPr>
              <a:t>parte  </a:t>
            </a:r>
            <a:r>
              <a:rPr sz="1050" dirty="0">
                <a:latin typeface="Arial"/>
                <a:cs typeface="Arial"/>
              </a:rPr>
              <a:t>degli </a:t>
            </a:r>
            <a:r>
              <a:rPr sz="1050" spc="-5" dirty="0">
                <a:latin typeface="Arial"/>
                <a:cs typeface="Arial"/>
              </a:rPr>
              <a:t>enti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dissesto, </a:t>
            </a:r>
            <a:r>
              <a:rPr sz="1050" dirty="0">
                <a:latin typeface="Arial"/>
                <a:cs typeface="Arial"/>
              </a:rPr>
              <a:t>qualora lo </a:t>
            </a:r>
            <a:r>
              <a:rPr sz="1050" spc="-5" dirty="0">
                <a:latin typeface="Arial"/>
                <a:cs typeface="Arial"/>
              </a:rPr>
              <a:t>sforamento fosse </a:t>
            </a:r>
            <a:r>
              <a:rPr sz="1050" dirty="0">
                <a:latin typeface="Arial"/>
                <a:cs typeface="Arial"/>
              </a:rPr>
              <a:t>originato </a:t>
            </a:r>
            <a:r>
              <a:rPr sz="1050" spc="-5" dirty="0">
                <a:latin typeface="Arial"/>
                <a:cs typeface="Arial"/>
              </a:rPr>
              <a:t>dal pagamento </a:t>
            </a:r>
            <a:r>
              <a:rPr sz="1050" dirty="0">
                <a:latin typeface="Arial"/>
                <a:cs typeface="Arial"/>
              </a:rPr>
              <a:t>dei </a:t>
            </a:r>
            <a:r>
              <a:rPr sz="1050" spc="-5" dirty="0">
                <a:latin typeface="Arial"/>
                <a:cs typeface="Arial"/>
              </a:rPr>
              <a:t>residui mediante  applicazione dell’avanzo</a:t>
            </a:r>
            <a:r>
              <a:rPr sz="1050" spc="-2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accantonato.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050" dirty="0">
              <a:latin typeface="Arial"/>
              <a:cs typeface="Arial"/>
            </a:endParaRPr>
          </a:p>
          <a:p>
            <a:pPr marL="12700" marR="5080" algn="just">
              <a:lnSpc>
                <a:spcPct val="95700"/>
              </a:lnSpc>
            </a:pPr>
            <a:r>
              <a:rPr sz="1050" spc="-5" dirty="0">
                <a:latin typeface="Arial"/>
                <a:cs typeface="Arial"/>
              </a:rPr>
              <a:t>Attraverso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modifica apportata </a:t>
            </a:r>
            <a:r>
              <a:rPr sz="1050" dirty="0">
                <a:latin typeface="Arial"/>
                <a:cs typeface="Arial"/>
              </a:rPr>
              <a:t>dal d.l. </a:t>
            </a:r>
            <a:r>
              <a:rPr sz="1050" spc="-5" dirty="0">
                <a:latin typeface="Arial"/>
                <a:cs typeface="Arial"/>
              </a:rPr>
              <a:t>124/2019 viene tolto il riferimento all’avanzo accantonato, per  </a:t>
            </a:r>
            <a:r>
              <a:rPr sz="1050" dirty="0">
                <a:latin typeface="Arial"/>
                <a:cs typeface="Arial"/>
              </a:rPr>
              <a:t>cui </a:t>
            </a:r>
            <a:r>
              <a:rPr sz="1050" spc="-10" dirty="0">
                <a:latin typeface="Arial"/>
                <a:cs typeface="Arial"/>
              </a:rPr>
              <a:t>si </a:t>
            </a:r>
            <a:r>
              <a:rPr sz="1050" spc="-5" dirty="0">
                <a:latin typeface="Arial"/>
                <a:cs typeface="Arial"/>
              </a:rPr>
              <a:t>allarga </a:t>
            </a:r>
            <a:r>
              <a:rPr sz="1050" dirty="0">
                <a:latin typeface="Arial"/>
                <a:cs typeface="Arial"/>
              </a:rPr>
              <a:t>la platea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enti in dissesto </a:t>
            </a:r>
            <a:r>
              <a:rPr sz="1050" dirty="0">
                <a:latin typeface="Arial"/>
                <a:cs typeface="Arial"/>
              </a:rPr>
              <a:t>he possono </a:t>
            </a:r>
            <a:r>
              <a:rPr sz="1050" spc="-5" dirty="0">
                <a:latin typeface="Arial"/>
                <a:cs typeface="Arial"/>
              </a:rPr>
              <a:t>beneficiare della disapplicazione delle sanzioni </a:t>
            </a:r>
            <a:r>
              <a:rPr sz="1050" spc="-10" dirty="0">
                <a:latin typeface="Arial"/>
                <a:cs typeface="Arial"/>
              </a:rPr>
              <a:t>per  </a:t>
            </a:r>
            <a:r>
              <a:rPr sz="1050" dirty="0">
                <a:latin typeface="Arial"/>
                <a:cs typeface="Arial"/>
              </a:rPr>
              <a:t>il mancato </a:t>
            </a:r>
            <a:r>
              <a:rPr sz="1050" spc="-5" dirty="0">
                <a:latin typeface="Arial"/>
                <a:cs typeface="Arial"/>
              </a:rPr>
              <a:t>rispetto del pareggio </a:t>
            </a:r>
            <a:r>
              <a:rPr sz="1050" dirty="0">
                <a:latin typeface="Arial"/>
                <a:cs typeface="Arial"/>
              </a:rPr>
              <a:t>di</a:t>
            </a:r>
            <a:r>
              <a:rPr sz="1050" spc="-1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bilancio.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23</a:t>
            </a:fld>
            <a:endParaRPr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353866"/>
              </p:ext>
            </p:extLst>
          </p:nvPr>
        </p:nvGraphicFramePr>
        <p:xfrm>
          <a:off x="654050" y="930275"/>
          <a:ext cx="6248400" cy="45719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26192"/>
                <a:gridCol w="3752287"/>
                <a:gridCol w="835285"/>
                <a:gridCol w="834636"/>
              </a:tblGrid>
              <a:tr h="754635">
                <a:tc>
                  <a:txBody>
                    <a:bodyPr/>
                    <a:lstStyle/>
                    <a:p>
                      <a:pPr marL="164465" marR="157480" indent="69850">
                        <a:lnSpc>
                          <a:spcPts val="1030"/>
                        </a:lnSpc>
                        <a:spcBef>
                          <a:spcPts val="40"/>
                        </a:spcBef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Legge  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145/</a:t>
                      </a:r>
                      <a:r>
                        <a:rPr sz="9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018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Cosa prevede</a:t>
                      </a:r>
                      <a:endParaRPr sz="900" dirty="0">
                        <a:latin typeface="Arial"/>
                        <a:cs typeface="Arial"/>
                      </a:endParaRPr>
                    </a:p>
                  </a:txBody>
                  <a:tcPr marL="0" marR="0" marT="60960" marB="0"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217804" marR="60960" indent="-149860">
                        <a:lnSpc>
                          <a:spcPts val="1030"/>
                        </a:lnSpc>
                        <a:spcBef>
                          <a:spcPts val="40"/>
                        </a:spcBef>
                      </a:pPr>
                      <a:r>
                        <a:rPr sz="9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pplicabilità  regioni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280035" marR="60325" indent="-212090">
                        <a:lnSpc>
                          <a:spcPts val="1030"/>
                        </a:lnSpc>
                        <a:spcBef>
                          <a:spcPts val="40"/>
                        </a:spcBef>
                      </a:pPr>
                      <a:r>
                        <a:rPr sz="9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pplicabilità  ee.ll.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solidFill>
                      <a:srgbClr val="4471C4"/>
                    </a:solidFill>
                  </a:tcPr>
                </a:tc>
              </a:tr>
              <a:tr h="750318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comma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819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78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7945" marR="64769">
                        <a:lnSpc>
                          <a:spcPts val="1030"/>
                        </a:lnSpc>
                        <a:spcBef>
                          <a:spcPts val="1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Concorso di regioni, province e comuni agli obiettivi di finanza  pubblica attraverso le disposizioni contenute nei commi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820 a</a:t>
                      </a:r>
                      <a:r>
                        <a:rPr sz="900" spc="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824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2021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78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179705">
                        <a:lnSpc>
                          <a:spcPct val="10000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Dal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2019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763258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comma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820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096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019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Possibilità</a:t>
                      </a:r>
                      <a:r>
                        <a:rPr sz="900" spc="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spc="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utilizzare</a:t>
                      </a:r>
                      <a:r>
                        <a:rPr sz="900" spc="114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liberamente</a:t>
                      </a:r>
                      <a:r>
                        <a:rPr sz="900" spc="1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l’avanzo</a:t>
                      </a:r>
                      <a:r>
                        <a:rPr sz="900" spc="114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spc="1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amministrazione</a:t>
                      </a:r>
                      <a:r>
                        <a:rPr sz="900" spc="1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ed</a:t>
                      </a:r>
                      <a:r>
                        <a:rPr sz="900" spc="114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il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7945">
                        <a:lnSpc>
                          <a:spcPts val="1005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FPV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di entrata nel rispetto delle regole del d.lgs.</a:t>
                      </a:r>
                      <a:r>
                        <a:rPr sz="900" spc="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118/2011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Dal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2020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096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758948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comma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821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096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019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Equilibrio rispettato in presenza di un risultato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spc="1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competenza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7945">
                        <a:lnSpc>
                          <a:spcPts val="99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dell’esercizio non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negativo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2021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096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392408">
                <a:tc>
                  <a:txBody>
                    <a:bodyPr/>
                    <a:lstStyle/>
                    <a:p>
                      <a:pPr marL="635" algn="ctr">
                        <a:lnSpc>
                          <a:spcPts val="99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comma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822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99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Clausola di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salvaguardia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9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2021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388097">
                <a:tc>
                  <a:txBody>
                    <a:bodyPr/>
                    <a:lstStyle/>
                    <a:p>
                      <a:pPr marL="635" algn="ctr">
                        <a:lnSpc>
                          <a:spcPts val="98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comma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823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98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Disapplicazione delle disposizioni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sui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vincoli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finanza</a:t>
                      </a:r>
                      <a:r>
                        <a:rPr sz="9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pubblica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8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2021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764335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comma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824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096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030"/>
                        </a:lnSpc>
                        <a:tabLst>
                          <a:tab pos="838200" algn="l"/>
                          <a:tab pos="1174750" algn="l"/>
                          <a:tab pos="1677035" algn="l"/>
                          <a:tab pos="1989455" algn="l"/>
                          <a:tab pos="2435225" algn="l"/>
                          <a:tab pos="3508375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Applicabilità	alle	regioni	dal	2021,	subordinatamente	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al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7945">
                        <a:lnSpc>
                          <a:spcPts val="100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raggiungimento dell’intesa in sede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Conferenza</a:t>
                      </a:r>
                      <a:r>
                        <a:rPr sz="900" spc="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permanente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2021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096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8430" marR="130175" indent="164465">
                        <a:lnSpc>
                          <a:spcPts val="1040"/>
                        </a:lnSpc>
                        <a:spcBef>
                          <a:spcPts val="3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Non 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app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900" spc="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bi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</a:t>
                      </a:r>
                    </a:p>
                  </a:txBody>
                  <a:tcPr marL="0" marR="0" marT="444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8" name="object 1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24</a:t>
            </a:fld>
            <a:endParaRPr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701040" y="1045412"/>
            <a:ext cx="6154420" cy="461009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50"/>
              </a:lnSpc>
            </a:pPr>
            <a:r>
              <a:rPr sz="1050" b="1" spc="-5" dirty="0">
                <a:latin typeface="Arial"/>
                <a:cs typeface="Arial"/>
              </a:rPr>
              <a:t>ACCESSO</a:t>
            </a:r>
            <a:r>
              <a:rPr sz="1050" b="1" spc="125" dirty="0">
                <a:latin typeface="Arial"/>
                <a:cs typeface="Arial"/>
              </a:rPr>
              <a:t> </a:t>
            </a:r>
            <a:r>
              <a:rPr sz="1050" b="1" spc="-15" dirty="0">
                <a:latin typeface="Arial"/>
                <a:cs typeface="Arial"/>
              </a:rPr>
              <a:t>AL</a:t>
            </a:r>
            <a:r>
              <a:rPr sz="1050" b="1" spc="14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FONDO</a:t>
            </a:r>
            <a:r>
              <a:rPr sz="1050" b="1" spc="11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DI</a:t>
            </a:r>
            <a:r>
              <a:rPr sz="1050" b="1" spc="12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LIQUIDITA’</a:t>
            </a:r>
            <a:r>
              <a:rPr sz="1050" b="1" spc="13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PER</a:t>
            </a:r>
            <a:r>
              <a:rPr sz="1050" b="1" spc="12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ENTI</a:t>
            </a:r>
            <a:r>
              <a:rPr sz="1050" b="1" spc="12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IN</a:t>
            </a:r>
            <a:r>
              <a:rPr sz="1050" b="1" spc="13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RIEQUILIBRIO</a:t>
            </a:r>
            <a:r>
              <a:rPr sz="1050" b="1" spc="12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FINANZIARIO</a:t>
            </a:r>
            <a:r>
              <a:rPr sz="1050" b="1" spc="13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PLURIENNALE</a:t>
            </a:r>
            <a:endParaRPr sz="1050">
              <a:latin typeface="Arial"/>
              <a:cs typeface="Arial"/>
            </a:endParaRPr>
          </a:p>
          <a:p>
            <a:pPr marL="17780" marR="11430">
              <a:lnSpc>
                <a:spcPts val="1200"/>
              </a:lnSpc>
              <a:spcBef>
                <a:spcPts val="65"/>
              </a:spcBef>
            </a:pPr>
            <a:r>
              <a:rPr sz="1050" b="1" spc="-5" dirty="0">
                <a:latin typeface="Arial"/>
                <a:cs typeface="Arial"/>
              </a:rPr>
              <a:t>INTERESSATI </a:t>
            </a:r>
            <a:r>
              <a:rPr sz="1050" b="1" dirty="0">
                <a:latin typeface="Arial"/>
                <a:cs typeface="Arial"/>
              </a:rPr>
              <a:t>DALLA SENTENZA DELLA CORTE </a:t>
            </a:r>
            <a:r>
              <a:rPr sz="1050" b="1" spc="-5" dirty="0">
                <a:latin typeface="Arial"/>
                <a:cs typeface="Arial"/>
              </a:rPr>
              <a:t>COSTITUZIONALE </a:t>
            </a:r>
            <a:r>
              <a:rPr sz="1050" b="1" dirty="0">
                <a:latin typeface="Arial"/>
                <a:cs typeface="Arial"/>
              </a:rPr>
              <a:t>N. 18/2019 </a:t>
            </a:r>
            <a:r>
              <a:rPr sz="1050" b="1" spc="-5" dirty="0">
                <a:latin typeface="Arial"/>
                <a:cs typeface="Arial"/>
              </a:rPr>
              <a:t>(art. </a:t>
            </a:r>
            <a:r>
              <a:rPr sz="1050" b="1" dirty="0">
                <a:latin typeface="Arial"/>
                <a:cs typeface="Arial"/>
              </a:rPr>
              <a:t>38, </a:t>
            </a:r>
            <a:r>
              <a:rPr sz="1050" b="1" spc="-5" dirty="0">
                <a:latin typeface="Arial"/>
                <a:cs typeface="Arial"/>
              </a:rPr>
              <a:t>d.l.  </a:t>
            </a:r>
            <a:r>
              <a:rPr sz="1050" b="1" dirty="0">
                <a:latin typeface="Arial"/>
                <a:cs typeface="Arial"/>
              </a:rPr>
              <a:t>162/2019)</a:t>
            </a:r>
            <a:endParaRPr sz="10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06627" y="1634997"/>
            <a:ext cx="6144260" cy="4970145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 marR="5080" algn="just">
              <a:lnSpc>
                <a:spcPct val="95800"/>
              </a:lnSpc>
              <a:spcBef>
                <a:spcPts val="155"/>
              </a:spcBef>
            </a:pPr>
            <a:r>
              <a:rPr sz="1050" spc="-5" dirty="0">
                <a:latin typeface="Arial"/>
                <a:cs typeface="Arial"/>
              </a:rPr>
              <a:t>L’articolo </a:t>
            </a:r>
            <a:r>
              <a:rPr sz="1050" dirty="0">
                <a:latin typeface="Arial"/>
                <a:cs typeface="Arial"/>
              </a:rPr>
              <a:t>38 </a:t>
            </a:r>
            <a:r>
              <a:rPr sz="1050" spc="-5" dirty="0">
                <a:latin typeface="Arial"/>
                <a:cs typeface="Arial"/>
              </a:rPr>
              <a:t>del decreto legge milleproroghe (d.l. 162/2019) cerca di porre rimedio alla falla venutasi </a:t>
            </a:r>
            <a:r>
              <a:rPr sz="1050" dirty="0">
                <a:latin typeface="Arial"/>
                <a:cs typeface="Arial"/>
              </a:rPr>
              <a:t>a  creare </a:t>
            </a:r>
            <a:r>
              <a:rPr sz="1050" spc="-5" dirty="0">
                <a:latin typeface="Arial"/>
                <a:cs typeface="Arial"/>
              </a:rPr>
              <a:t>nella disciplina del </a:t>
            </a:r>
            <a:r>
              <a:rPr sz="1050" dirty="0">
                <a:latin typeface="Arial"/>
                <a:cs typeface="Arial"/>
              </a:rPr>
              <a:t>cosiddetto </a:t>
            </a:r>
            <a:r>
              <a:rPr sz="1050" spc="-5" dirty="0">
                <a:latin typeface="Arial"/>
                <a:cs typeface="Arial"/>
              </a:rPr>
              <a:t>pre-dissesto (art. </a:t>
            </a:r>
            <a:r>
              <a:rPr sz="1050" dirty="0">
                <a:latin typeface="Arial"/>
                <a:cs typeface="Arial"/>
              </a:rPr>
              <a:t>243 bis e seguenti </a:t>
            </a:r>
            <a:r>
              <a:rPr sz="1050" spc="-5" dirty="0">
                <a:latin typeface="Arial"/>
                <a:cs typeface="Arial"/>
              </a:rPr>
              <a:t>del Tuel) dalla </a:t>
            </a:r>
            <a:r>
              <a:rPr sz="105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pronuncia della </a:t>
            </a:r>
            <a:r>
              <a:rPr sz="1050" spc="-5" dirty="0">
                <a:solidFill>
                  <a:srgbClr val="0462C1"/>
                </a:solidFill>
                <a:latin typeface="Arial"/>
                <a:cs typeface="Arial"/>
              </a:rPr>
              <a:t> </a:t>
            </a:r>
            <a:r>
              <a:rPr sz="105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Corte </a:t>
            </a:r>
            <a:r>
              <a:rPr sz="105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costituzionale </a:t>
            </a:r>
            <a:r>
              <a:rPr sz="105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n. </a:t>
            </a:r>
            <a:r>
              <a:rPr sz="105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18/2019</a:t>
            </a:r>
            <a:r>
              <a:rPr sz="1050" spc="-5" dirty="0">
                <a:solidFill>
                  <a:srgbClr val="0462C1"/>
                </a:solidFill>
                <a:latin typeface="Arial"/>
                <a:cs typeface="Arial"/>
                <a:hlinkClick r:id="rId2"/>
              </a:rPr>
              <a:t> </a:t>
            </a:r>
            <a:r>
              <a:rPr sz="1050" spc="-5" dirty="0">
                <a:latin typeface="Arial"/>
                <a:cs typeface="Arial"/>
              </a:rPr>
              <a:t>con </a:t>
            </a:r>
            <a:r>
              <a:rPr sz="1050" dirty="0">
                <a:latin typeface="Arial"/>
                <a:cs typeface="Arial"/>
              </a:rPr>
              <a:t>cui i giudici </a:t>
            </a:r>
            <a:r>
              <a:rPr sz="1050" spc="-5" dirty="0">
                <a:latin typeface="Arial"/>
                <a:cs typeface="Arial"/>
              </a:rPr>
              <a:t>hanno dichiarato illegittima la </a:t>
            </a:r>
            <a:r>
              <a:rPr sz="1050" dirty="0">
                <a:latin typeface="Arial"/>
                <a:cs typeface="Arial"/>
              </a:rPr>
              <a:t>spalmatura </a:t>
            </a:r>
            <a:r>
              <a:rPr sz="1050" spc="-5" dirty="0">
                <a:latin typeface="Arial"/>
                <a:cs typeface="Arial"/>
              </a:rPr>
              <a:t>trentennale  </a:t>
            </a:r>
            <a:r>
              <a:rPr sz="1050" dirty="0">
                <a:latin typeface="Arial"/>
                <a:cs typeface="Arial"/>
              </a:rPr>
              <a:t>del </a:t>
            </a:r>
            <a:r>
              <a:rPr sz="1050" spc="-5" dirty="0">
                <a:latin typeface="Arial"/>
                <a:cs typeface="Arial"/>
              </a:rPr>
              <a:t>disavanzo per violazione del principio </a:t>
            </a:r>
            <a:r>
              <a:rPr sz="1050" spc="10" dirty="0">
                <a:latin typeface="Arial"/>
                <a:cs typeface="Arial"/>
              </a:rPr>
              <a:t>dell’e uilibrio </a:t>
            </a:r>
            <a:r>
              <a:rPr sz="1050" spc="-5" dirty="0">
                <a:latin typeface="Arial"/>
                <a:cs typeface="Arial"/>
              </a:rPr>
              <a:t>di bilancio, violazione del principio </a:t>
            </a:r>
            <a:r>
              <a:rPr sz="1050" spc="-10" dirty="0">
                <a:latin typeface="Arial"/>
                <a:cs typeface="Arial"/>
              </a:rPr>
              <a:t>di  </a:t>
            </a:r>
            <a:r>
              <a:rPr sz="1050" spc="-5" dirty="0">
                <a:latin typeface="Arial"/>
                <a:cs typeface="Arial"/>
              </a:rPr>
              <a:t>responsabilità della rappresentanza democratica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violazione del principio </a:t>
            </a:r>
            <a:r>
              <a:rPr sz="1050" spc="-10" dirty="0">
                <a:latin typeface="Arial"/>
                <a:cs typeface="Arial"/>
              </a:rPr>
              <a:t>dell’e </a:t>
            </a:r>
            <a:r>
              <a:rPr sz="1050" spc="45" dirty="0">
                <a:latin typeface="Arial"/>
                <a:cs typeface="Arial"/>
              </a:rPr>
              <a:t>uità  </a:t>
            </a:r>
            <a:r>
              <a:rPr sz="1050" spc="-5" dirty="0">
                <a:latin typeface="Arial"/>
                <a:cs typeface="Arial"/>
              </a:rPr>
              <a:t>intergenerazionale (art. </a:t>
            </a:r>
            <a:r>
              <a:rPr sz="1050" spc="5" dirty="0">
                <a:latin typeface="Arial"/>
                <a:cs typeface="Arial"/>
              </a:rPr>
              <a:t>81 </a:t>
            </a:r>
            <a:r>
              <a:rPr sz="1050" dirty="0">
                <a:latin typeface="Arial"/>
                <a:cs typeface="Arial"/>
              </a:rPr>
              <a:t>e 97 </a:t>
            </a:r>
            <a:r>
              <a:rPr sz="1050" spc="-5" dirty="0">
                <a:latin typeface="Arial"/>
                <a:cs typeface="Arial"/>
              </a:rPr>
              <a:t>della Costituzione). </a:t>
            </a:r>
            <a:r>
              <a:rPr sz="1050" dirty="0">
                <a:latin typeface="Arial"/>
                <a:cs typeface="Arial"/>
              </a:rPr>
              <a:t>Con </a:t>
            </a:r>
            <a:r>
              <a:rPr sz="1050" spc="-5" dirty="0">
                <a:latin typeface="Arial"/>
                <a:cs typeface="Arial"/>
              </a:rPr>
              <a:t>la citata sentenza infatti la </a:t>
            </a:r>
            <a:r>
              <a:rPr sz="1050" dirty="0">
                <a:latin typeface="Arial"/>
                <a:cs typeface="Arial"/>
              </a:rPr>
              <a:t>Corte </a:t>
            </a:r>
            <a:r>
              <a:rPr sz="1050" spc="-5" dirty="0">
                <a:latin typeface="Arial"/>
                <a:cs typeface="Arial"/>
              </a:rPr>
              <a:t>ha censurato 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comma 714 della legge </a:t>
            </a:r>
            <a:r>
              <a:rPr sz="1050" dirty="0">
                <a:latin typeface="Arial"/>
                <a:cs typeface="Arial"/>
              </a:rPr>
              <a:t>208/2015 </a:t>
            </a:r>
            <a:r>
              <a:rPr sz="1050" spc="-5" dirty="0">
                <a:latin typeface="Arial"/>
                <a:cs typeface="Arial"/>
              </a:rPr>
              <a:t>(introdotta dalla legge 232/2016) nella </a:t>
            </a:r>
            <a:r>
              <a:rPr sz="1050" dirty="0">
                <a:latin typeface="Arial"/>
                <a:cs typeface="Arial"/>
              </a:rPr>
              <a:t>misura in </a:t>
            </a:r>
            <a:r>
              <a:rPr sz="1050" spc="-5" dirty="0">
                <a:latin typeface="Arial"/>
                <a:cs typeface="Arial"/>
              </a:rPr>
              <a:t>cui,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determinate  condizioni, consentiva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restituzione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30 anni dell’anticipazione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li </a:t>
            </a:r>
            <a:r>
              <a:rPr sz="1050" spc="25" dirty="0">
                <a:latin typeface="Arial"/>
                <a:cs typeface="Arial"/>
              </a:rPr>
              <a:t>uidità </a:t>
            </a:r>
            <a:r>
              <a:rPr sz="1050" spc="-5" dirty="0">
                <a:latin typeface="Arial"/>
                <a:cs typeface="Arial"/>
              </a:rPr>
              <a:t>concessa </a:t>
            </a:r>
            <a:r>
              <a:rPr sz="1050" spc="-10" dirty="0">
                <a:latin typeface="Arial"/>
                <a:cs typeface="Arial"/>
              </a:rPr>
              <a:t>agli</a:t>
            </a:r>
            <a:r>
              <a:rPr sz="1050" spc="-16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enti.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50" dirty="0">
              <a:latin typeface="Arial"/>
              <a:cs typeface="Arial"/>
            </a:endParaRPr>
          </a:p>
          <a:p>
            <a:pPr marL="12700" marR="6985" algn="just">
              <a:lnSpc>
                <a:spcPct val="95900"/>
              </a:lnSpc>
            </a:pPr>
            <a:r>
              <a:rPr sz="1050" spc="-5" dirty="0">
                <a:latin typeface="Arial"/>
                <a:cs typeface="Arial"/>
              </a:rPr>
              <a:t>Ora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legislatore sta </a:t>
            </a:r>
            <a:r>
              <a:rPr sz="1050" dirty="0">
                <a:latin typeface="Arial"/>
                <a:cs typeface="Arial"/>
              </a:rPr>
              <a:t>pensando </a:t>
            </a:r>
            <a:r>
              <a:rPr sz="1050" spc="-5" dirty="0">
                <a:latin typeface="Arial"/>
                <a:cs typeface="Arial"/>
              </a:rPr>
              <a:t>ad una complessiva riforma della disciplina del </a:t>
            </a:r>
            <a:r>
              <a:rPr sz="1050" dirty="0">
                <a:latin typeface="Arial"/>
                <a:cs typeface="Arial"/>
              </a:rPr>
              <a:t>dissesto e </a:t>
            </a:r>
            <a:r>
              <a:rPr sz="1050" spc="-10" dirty="0">
                <a:latin typeface="Arial"/>
                <a:cs typeface="Arial"/>
              </a:rPr>
              <a:t>del  </a:t>
            </a:r>
            <a:r>
              <a:rPr sz="1050" dirty="0">
                <a:latin typeface="Arial"/>
                <a:cs typeface="Arial"/>
              </a:rPr>
              <a:t>predissesto, </a:t>
            </a:r>
            <a:r>
              <a:rPr sz="1050" spc="-5" dirty="0">
                <a:latin typeface="Arial"/>
                <a:cs typeface="Arial"/>
              </a:rPr>
              <a:t>alla </a:t>
            </a:r>
            <a:r>
              <a:rPr sz="1050" dirty="0">
                <a:latin typeface="Arial"/>
                <a:cs typeface="Arial"/>
              </a:rPr>
              <a:t>luce </a:t>
            </a:r>
            <a:r>
              <a:rPr sz="1050" spc="-5" dirty="0">
                <a:latin typeface="Arial"/>
                <a:cs typeface="Arial"/>
              </a:rPr>
              <a:t>delle </a:t>
            </a:r>
            <a:r>
              <a:rPr sz="1050" dirty="0">
                <a:latin typeface="Arial"/>
                <a:cs typeface="Arial"/>
              </a:rPr>
              <a:t>numerose </a:t>
            </a:r>
            <a:r>
              <a:rPr sz="1050" spc="-5" dirty="0">
                <a:latin typeface="Arial"/>
                <a:cs typeface="Arial"/>
              </a:rPr>
              <a:t>criticità che tali </a:t>
            </a:r>
            <a:r>
              <a:rPr sz="1050" dirty="0">
                <a:latin typeface="Arial"/>
                <a:cs typeface="Arial"/>
              </a:rPr>
              <a:t>norme </a:t>
            </a:r>
            <a:r>
              <a:rPr sz="1050" spc="-5" dirty="0">
                <a:latin typeface="Arial"/>
                <a:cs typeface="Arial"/>
              </a:rPr>
              <a:t>presentano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che </a:t>
            </a:r>
            <a:r>
              <a:rPr sz="1050" dirty="0">
                <a:latin typeface="Arial"/>
                <a:cs typeface="Arial"/>
              </a:rPr>
              <a:t>hanno </a:t>
            </a:r>
            <a:r>
              <a:rPr sz="1050" spc="-5" dirty="0">
                <a:latin typeface="Arial"/>
                <a:cs typeface="Arial"/>
              </a:rPr>
              <a:t>portano, nel corso 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questi </a:t>
            </a:r>
            <a:r>
              <a:rPr sz="1050" dirty="0">
                <a:latin typeface="Arial"/>
                <a:cs typeface="Arial"/>
              </a:rPr>
              <a:t>anni, a </a:t>
            </a:r>
            <a:r>
              <a:rPr sz="1050" spc="-5" dirty="0">
                <a:latin typeface="Arial"/>
                <a:cs typeface="Arial"/>
              </a:rPr>
              <a:t>continue modifiche </a:t>
            </a:r>
            <a:r>
              <a:rPr sz="1050" dirty="0">
                <a:latin typeface="Arial"/>
                <a:cs typeface="Arial"/>
              </a:rPr>
              <a:t>e a </a:t>
            </a:r>
            <a:r>
              <a:rPr sz="1050" spc="-5" dirty="0">
                <a:latin typeface="Arial"/>
                <a:cs typeface="Arial"/>
              </a:rPr>
              <a:t>bocciature </a:t>
            </a:r>
            <a:r>
              <a:rPr sz="1050" dirty="0">
                <a:latin typeface="Arial"/>
                <a:cs typeface="Arial"/>
              </a:rPr>
              <a:t>da </a:t>
            </a:r>
            <a:r>
              <a:rPr sz="1050" spc="5" dirty="0">
                <a:latin typeface="Arial"/>
                <a:cs typeface="Arial"/>
              </a:rPr>
              <a:t>parte </a:t>
            </a:r>
            <a:r>
              <a:rPr sz="1050" dirty="0">
                <a:latin typeface="Arial"/>
                <a:cs typeface="Arial"/>
              </a:rPr>
              <a:t>della </a:t>
            </a:r>
            <a:r>
              <a:rPr sz="1050" spc="-5" dirty="0">
                <a:latin typeface="Arial"/>
                <a:cs typeface="Arial"/>
              </a:rPr>
              <a:t>magistratura contabile </a:t>
            </a:r>
            <a:r>
              <a:rPr sz="1050" dirty="0">
                <a:latin typeface="Arial"/>
                <a:cs typeface="Arial"/>
              </a:rPr>
              <a:t>e, come si è  </a:t>
            </a:r>
            <a:r>
              <a:rPr sz="1050" spc="-5" dirty="0">
                <a:latin typeface="Arial"/>
                <a:cs typeface="Arial"/>
              </a:rPr>
              <a:t>visto, della stessa Corte costituzionale.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luglio </a:t>
            </a:r>
            <a:r>
              <a:rPr sz="1050" spc="-10" dirty="0">
                <a:latin typeface="Arial"/>
                <a:cs typeface="Arial"/>
              </a:rPr>
              <a:t>2019 </a:t>
            </a:r>
            <a:r>
              <a:rPr sz="1050" spc="-5" dirty="0">
                <a:latin typeface="Arial"/>
                <a:cs typeface="Arial"/>
              </a:rPr>
              <a:t>l’Osservatorio per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finanza </a:t>
            </a:r>
            <a:r>
              <a:rPr sz="1050" dirty="0">
                <a:latin typeface="Arial"/>
                <a:cs typeface="Arial"/>
              </a:rPr>
              <a:t>e la </a:t>
            </a:r>
            <a:r>
              <a:rPr sz="1050" spc="-5" dirty="0">
                <a:latin typeface="Arial"/>
                <a:cs typeface="Arial"/>
              </a:rPr>
              <a:t>contabilità degli  </a:t>
            </a:r>
            <a:r>
              <a:rPr sz="1050" dirty="0">
                <a:latin typeface="Arial"/>
                <a:cs typeface="Arial"/>
              </a:rPr>
              <a:t>enti </a:t>
            </a:r>
            <a:r>
              <a:rPr sz="1050" spc="-5" dirty="0">
                <a:latin typeface="Arial"/>
                <a:cs typeface="Arial"/>
              </a:rPr>
              <a:t>locali </a:t>
            </a:r>
            <a:r>
              <a:rPr sz="1050" dirty="0">
                <a:latin typeface="Arial"/>
                <a:cs typeface="Arial"/>
              </a:rPr>
              <a:t>ha </a:t>
            </a:r>
            <a:r>
              <a:rPr sz="1050" spc="-5" dirty="0">
                <a:latin typeface="Arial"/>
                <a:cs typeface="Arial"/>
              </a:rPr>
              <a:t>reso pubblico </a:t>
            </a:r>
            <a:r>
              <a:rPr sz="1050" dirty="0">
                <a:latin typeface="Arial"/>
                <a:cs typeface="Arial"/>
              </a:rPr>
              <a:t>un </a:t>
            </a:r>
            <a:r>
              <a:rPr sz="105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3"/>
              </a:rPr>
              <a:t>documento</a:t>
            </a:r>
            <a:r>
              <a:rPr sz="1050" spc="-5" dirty="0">
                <a:solidFill>
                  <a:srgbClr val="0462C1"/>
                </a:solidFill>
                <a:latin typeface="Arial"/>
                <a:cs typeface="Arial"/>
                <a:hlinkClick r:id="rId3"/>
              </a:rPr>
              <a:t> </a:t>
            </a:r>
            <a:r>
              <a:rPr sz="1050" spc="-5" dirty="0">
                <a:latin typeface="Arial"/>
                <a:cs typeface="Arial"/>
              </a:rPr>
              <a:t>contenente l’analisi delle criticità </a:t>
            </a:r>
            <a:r>
              <a:rPr sz="1050" dirty="0">
                <a:latin typeface="Arial"/>
                <a:cs typeface="Arial"/>
              </a:rPr>
              <a:t>e spunti </a:t>
            </a:r>
            <a:r>
              <a:rPr sz="1050" spc="-5" dirty="0">
                <a:latin typeface="Arial"/>
                <a:cs typeface="Arial"/>
              </a:rPr>
              <a:t>di riflessione per la  riforma delle </a:t>
            </a:r>
            <a:r>
              <a:rPr sz="1050" dirty="0">
                <a:latin typeface="Arial"/>
                <a:cs typeface="Arial"/>
              </a:rPr>
              <a:t>norme </a:t>
            </a:r>
            <a:r>
              <a:rPr sz="1050" spc="-5" dirty="0">
                <a:latin typeface="Arial"/>
                <a:cs typeface="Arial"/>
              </a:rPr>
              <a:t>sul risanamento finanziario.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050" dirty="0">
              <a:latin typeface="Arial"/>
              <a:cs typeface="Arial"/>
            </a:endParaRPr>
          </a:p>
          <a:p>
            <a:pPr marL="12700" marR="5080" algn="just">
              <a:lnSpc>
                <a:spcPct val="95700"/>
              </a:lnSpc>
            </a:pPr>
            <a:r>
              <a:rPr sz="1050" spc="-5" dirty="0">
                <a:latin typeface="Arial"/>
                <a:cs typeface="Arial"/>
              </a:rPr>
              <a:t>In attesa di tale riforma, l’art. </a:t>
            </a:r>
            <a:r>
              <a:rPr sz="1050" dirty="0">
                <a:latin typeface="Arial"/>
                <a:cs typeface="Arial"/>
              </a:rPr>
              <a:t>38 </a:t>
            </a:r>
            <a:r>
              <a:rPr sz="1050" spc="-5" dirty="0">
                <a:latin typeface="Arial"/>
                <a:cs typeface="Arial"/>
              </a:rPr>
              <a:t>del decreto-legge </a:t>
            </a:r>
            <a:r>
              <a:rPr sz="1050" dirty="0">
                <a:latin typeface="Arial"/>
                <a:cs typeface="Arial"/>
              </a:rPr>
              <a:t>162/2019 </a:t>
            </a:r>
            <a:r>
              <a:rPr sz="1050" spc="-5" dirty="0">
                <a:latin typeface="Arial"/>
                <a:cs typeface="Arial"/>
              </a:rPr>
              <a:t>interviene </a:t>
            </a:r>
            <a:r>
              <a:rPr sz="1050" dirty="0">
                <a:latin typeface="Arial"/>
                <a:cs typeface="Arial"/>
              </a:rPr>
              <a:t>per </a:t>
            </a:r>
            <a:r>
              <a:rPr sz="1050" spc="-5" dirty="0">
                <a:latin typeface="Arial"/>
                <a:cs typeface="Arial"/>
              </a:rPr>
              <a:t>evitare il </a:t>
            </a:r>
            <a:r>
              <a:rPr sz="1050" dirty="0">
                <a:latin typeface="Arial"/>
                <a:cs typeface="Arial"/>
              </a:rPr>
              <a:t>default </a:t>
            </a:r>
            <a:r>
              <a:rPr sz="1050" spc="-5" dirty="0">
                <a:latin typeface="Arial"/>
                <a:cs typeface="Arial"/>
              </a:rPr>
              <a:t>degli </a:t>
            </a:r>
            <a:r>
              <a:rPr sz="1050" dirty="0">
                <a:latin typeface="Arial"/>
                <a:cs typeface="Arial"/>
              </a:rPr>
              <a:t>enti </a:t>
            </a:r>
            <a:r>
              <a:rPr sz="1050" spc="-5" dirty="0">
                <a:latin typeface="Arial"/>
                <a:cs typeface="Arial"/>
              </a:rPr>
              <a:t>in  riequilibrio interessati dalla pronuncia della Corte costituzionale, </a:t>
            </a:r>
            <a:r>
              <a:rPr sz="1050" dirty="0">
                <a:latin typeface="Arial"/>
                <a:cs typeface="Arial"/>
              </a:rPr>
              <a:t>che </a:t>
            </a:r>
            <a:r>
              <a:rPr sz="1050" spc="-5" dirty="0">
                <a:latin typeface="Arial"/>
                <a:cs typeface="Arial"/>
              </a:rPr>
              <a:t>sono stati costretti ad  </a:t>
            </a:r>
            <a:r>
              <a:rPr sz="1050" dirty="0">
                <a:latin typeface="Arial"/>
                <a:cs typeface="Arial"/>
              </a:rPr>
              <a:t>incrementare la </a:t>
            </a:r>
            <a:r>
              <a:rPr sz="1050" spc="-5" dirty="0">
                <a:latin typeface="Arial"/>
                <a:cs typeface="Arial"/>
              </a:rPr>
              <a:t>quota </a:t>
            </a:r>
            <a:r>
              <a:rPr sz="1050" dirty="0">
                <a:latin typeface="Arial"/>
                <a:cs typeface="Arial"/>
              </a:rPr>
              <a:t>annua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disavanzo </a:t>
            </a:r>
            <a:r>
              <a:rPr sz="1050" dirty="0">
                <a:latin typeface="Arial"/>
                <a:cs typeface="Arial"/>
              </a:rPr>
              <a:t>da </a:t>
            </a:r>
            <a:r>
              <a:rPr sz="1050" spc="-5" dirty="0">
                <a:latin typeface="Arial"/>
                <a:cs typeface="Arial"/>
              </a:rPr>
              <a:t>ripianare. Tali </a:t>
            </a:r>
            <a:r>
              <a:rPr sz="1050" dirty="0">
                <a:latin typeface="Arial"/>
                <a:cs typeface="Arial"/>
              </a:rPr>
              <a:t>enti </a:t>
            </a:r>
            <a:r>
              <a:rPr sz="1050" spc="-5" dirty="0">
                <a:latin typeface="Arial"/>
                <a:cs typeface="Arial"/>
              </a:rPr>
              <a:t>potranno richiedere </a:t>
            </a:r>
            <a:r>
              <a:rPr sz="1050" spc="-10" dirty="0">
                <a:latin typeface="Arial"/>
                <a:cs typeface="Arial"/>
              </a:rPr>
              <a:t>al </a:t>
            </a:r>
            <a:r>
              <a:rPr sz="1050" spc="-5" dirty="0">
                <a:latin typeface="Arial"/>
                <a:cs typeface="Arial"/>
              </a:rPr>
              <a:t>Ministero  dell’interno, entro il 31 gennaio 2020, l’anticipazione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valere sul fondo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rotazione per assicurare la  stabilità finanziaria degli enti locali previsto dall’art. </a:t>
            </a:r>
            <a:r>
              <a:rPr sz="1050" dirty="0">
                <a:latin typeface="Arial"/>
                <a:cs typeface="Arial"/>
              </a:rPr>
              <a:t>243-ter del </a:t>
            </a:r>
            <a:r>
              <a:rPr sz="1050" spc="-5" dirty="0">
                <a:latin typeface="Arial"/>
                <a:cs typeface="Arial"/>
              </a:rPr>
              <a:t>Tuel. </a:t>
            </a:r>
            <a:r>
              <a:rPr sz="1050" dirty="0">
                <a:latin typeface="Arial"/>
                <a:cs typeface="Arial"/>
              </a:rPr>
              <a:t>Tale </a:t>
            </a:r>
            <a:r>
              <a:rPr sz="1050" spc="-5" dirty="0">
                <a:latin typeface="Arial"/>
                <a:cs typeface="Arial"/>
              </a:rPr>
              <a:t>anticipazione può essere  richiesta </a:t>
            </a:r>
            <a:r>
              <a:rPr sz="1050" dirty="0">
                <a:latin typeface="Arial"/>
                <a:cs typeface="Arial"/>
              </a:rPr>
              <a:t>per </a:t>
            </a:r>
            <a:r>
              <a:rPr sz="1050" spc="-5" dirty="0">
                <a:latin typeface="Arial"/>
                <a:cs typeface="Arial"/>
              </a:rPr>
              <a:t>un importo pari alla </a:t>
            </a:r>
            <a:r>
              <a:rPr sz="1050" dirty="0">
                <a:latin typeface="Arial"/>
                <a:cs typeface="Arial"/>
              </a:rPr>
              <a:t>rata </a:t>
            </a:r>
            <a:r>
              <a:rPr sz="1050" spc="-5" dirty="0">
                <a:latin typeface="Arial"/>
                <a:cs typeface="Arial"/>
              </a:rPr>
              <a:t>del disavanzo </a:t>
            </a:r>
            <a:r>
              <a:rPr sz="1050" dirty="0">
                <a:latin typeface="Arial"/>
                <a:cs typeface="Arial"/>
              </a:rPr>
              <a:t>determinata </a:t>
            </a:r>
            <a:r>
              <a:rPr sz="1050" spc="-5" dirty="0">
                <a:latin typeface="Arial"/>
                <a:cs typeface="Arial"/>
              </a:rPr>
              <a:t>secondo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spalmatura </a:t>
            </a:r>
            <a:r>
              <a:rPr sz="1050" dirty="0">
                <a:latin typeface="Arial"/>
                <a:cs typeface="Arial"/>
              </a:rPr>
              <a:t>trentennale e </a:t>
            </a:r>
            <a:r>
              <a:rPr sz="1050" spc="-5" dirty="0">
                <a:latin typeface="Arial"/>
                <a:cs typeface="Arial"/>
              </a:rPr>
              <a:t>la  maggiore </a:t>
            </a:r>
            <a:r>
              <a:rPr sz="1050" dirty="0">
                <a:latin typeface="Arial"/>
                <a:cs typeface="Arial"/>
              </a:rPr>
              <a:t>rata </a:t>
            </a:r>
            <a:r>
              <a:rPr sz="1050" spc="-5" dirty="0">
                <a:latin typeface="Arial"/>
                <a:cs typeface="Arial"/>
              </a:rPr>
              <a:t>determinata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seguito della pronuncia </a:t>
            </a:r>
            <a:r>
              <a:rPr sz="1050" dirty="0">
                <a:latin typeface="Arial"/>
                <a:cs typeface="Arial"/>
              </a:rPr>
              <a:t>della Corte</a:t>
            </a:r>
            <a:r>
              <a:rPr sz="1050" spc="-2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costituzionale.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000" dirty="0">
              <a:latin typeface="Arial"/>
              <a:cs typeface="Arial"/>
            </a:endParaRPr>
          </a:p>
          <a:p>
            <a:pPr marL="12700" algn="just">
              <a:lnSpc>
                <a:spcPts val="1230"/>
              </a:lnSpc>
            </a:pPr>
            <a:r>
              <a:rPr sz="1050" spc="-5" dirty="0">
                <a:latin typeface="Arial"/>
                <a:cs typeface="Arial"/>
              </a:rPr>
              <a:t>L’assegnazione delle risorse </a:t>
            </a:r>
            <a:r>
              <a:rPr sz="1050" dirty="0">
                <a:latin typeface="Arial"/>
                <a:cs typeface="Arial"/>
              </a:rPr>
              <a:t>sarà </a:t>
            </a:r>
            <a:r>
              <a:rPr sz="1050" spc="-5" dirty="0">
                <a:latin typeface="Arial"/>
                <a:cs typeface="Arial"/>
              </a:rPr>
              <a:t>disposta dal Ministero dell’interno entro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28 febbraio 2020 </a:t>
            </a:r>
            <a:r>
              <a:rPr sz="1050" dirty="0">
                <a:latin typeface="Arial"/>
                <a:cs typeface="Arial"/>
              </a:rPr>
              <a:t>e</a:t>
            </a:r>
            <a:r>
              <a:rPr sz="1050" spc="4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la</a:t>
            </a:r>
            <a:endParaRPr sz="1050" dirty="0">
              <a:latin typeface="Arial"/>
              <a:cs typeface="Arial"/>
            </a:endParaRPr>
          </a:p>
          <a:p>
            <a:pPr marL="12700" algn="just">
              <a:lnSpc>
                <a:spcPts val="1230"/>
              </a:lnSpc>
            </a:pPr>
            <a:r>
              <a:rPr sz="1050" spc="-5" dirty="0">
                <a:latin typeface="Arial"/>
                <a:cs typeface="Arial"/>
              </a:rPr>
              <a:t>restituzione </a:t>
            </a:r>
            <a:r>
              <a:rPr sz="1050" dirty="0">
                <a:latin typeface="Arial"/>
                <a:cs typeface="Arial"/>
              </a:rPr>
              <a:t>potrà </a:t>
            </a:r>
            <a:r>
              <a:rPr sz="1050" spc="-5" dirty="0">
                <a:latin typeface="Arial"/>
                <a:cs typeface="Arial"/>
              </a:rPr>
              <a:t>avvenire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dieci</a:t>
            </a:r>
            <a:r>
              <a:rPr sz="1050" spc="-1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annualità.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50" dirty="0">
              <a:latin typeface="Arial"/>
              <a:cs typeface="Arial"/>
            </a:endParaRPr>
          </a:p>
          <a:p>
            <a:pPr marL="669290" marR="142875" algn="just">
              <a:lnSpc>
                <a:spcPct val="95700"/>
              </a:lnSpc>
            </a:pP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Gli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enti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in predissesto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interessati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dalla sentenza della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Corte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costituzionale potranno  richiedere l’anticipazione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a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carico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del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fondo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di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rotazione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per un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importo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pari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al 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maggior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disavanzo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da ripianare. Le somme dovranno essere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rimborsate in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10</a:t>
            </a:r>
            <a:r>
              <a:rPr sz="1050" b="1" i="1" spc="-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anni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150" dirty="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77850" y="6797675"/>
            <a:ext cx="6154420" cy="307975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45"/>
              </a:lnSpc>
            </a:pPr>
            <a:r>
              <a:rPr sz="1050" b="1" spc="-5" dirty="0">
                <a:latin typeface="Arial"/>
                <a:cs typeface="Arial"/>
              </a:rPr>
              <a:t>RIPIANO DISAVANZO </a:t>
            </a:r>
            <a:r>
              <a:rPr sz="1050" b="1" dirty="0">
                <a:latin typeface="Arial"/>
                <a:cs typeface="Arial"/>
              </a:rPr>
              <a:t>PER </a:t>
            </a:r>
            <a:r>
              <a:rPr sz="1050" b="1" spc="-5" dirty="0">
                <a:latin typeface="Arial"/>
                <a:cs typeface="Arial"/>
              </a:rPr>
              <a:t>MANCATO TRASFERIMENTO </a:t>
            </a:r>
            <a:r>
              <a:rPr sz="1050" b="1" dirty="0">
                <a:latin typeface="Arial"/>
                <a:cs typeface="Arial"/>
              </a:rPr>
              <a:t>DI SOMME </a:t>
            </a:r>
            <a:r>
              <a:rPr sz="1050" b="1" spc="-5" dirty="0">
                <a:latin typeface="Arial"/>
                <a:cs typeface="Arial"/>
              </a:rPr>
              <a:t>DOVUTE </a:t>
            </a:r>
            <a:r>
              <a:rPr sz="1050" b="1" dirty="0">
                <a:latin typeface="Arial"/>
                <a:cs typeface="Arial"/>
              </a:rPr>
              <a:t>DA </a:t>
            </a:r>
            <a:r>
              <a:rPr sz="1050" b="1" spc="-5" dirty="0">
                <a:latin typeface="Arial"/>
                <a:cs typeface="Arial"/>
              </a:rPr>
              <a:t>ALTRI</a:t>
            </a:r>
            <a:r>
              <a:rPr sz="1050" b="1" spc="18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LIVELLI</a:t>
            </a:r>
            <a:endParaRPr sz="1050" dirty="0">
              <a:latin typeface="Arial"/>
              <a:cs typeface="Arial"/>
            </a:endParaRPr>
          </a:p>
          <a:p>
            <a:pPr marL="17780">
              <a:lnSpc>
                <a:spcPts val="1235"/>
              </a:lnSpc>
            </a:pPr>
            <a:r>
              <a:rPr sz="1050" b="1" dirty="0">
                <a:latin typeface="Arial"/>
                <a:cs typeface="Arial"/>
              </a:rPr>
              <a:t>DI </a:t>
            </a:r>
            <a:r>
              <a:rPr sz="1050" b="1" spc="-5" dirty="0">
                <a:latin typeface="Arial"/>
                <a:cs typeface="Arial"/>
              </a:rPr>
              <a:t>GOVERNO </a:t>
            </a:r>
            <a:r>
              <a:rPr sz="1050" b="1" dirty="0">
                <a:latin typeface="Arial"/>
                <a:cs typeface="Arial"/>
              </a:rPr>
              <a:t>A </a:t>
            </a:r>
            <a:r>
              <a:rPr sz="1050" b="1" spc="-5" dirty="0">
                <a:latin typeface="Arial"/>
                <a:cs typeface="Arial"/>
              </a:rPr>
              <a:t>SEGUITO </a:t>
            </a:r>
            <a:r>
              <a:rPr sz="1050" b="1" dirty="0">
                <a:latin typeface="Arial"/>
                <a:cs typeface="Arial"/>
              </a:rPr>
              <a:t>DI </a:t>
            </a:r>
            <a:r>
              <a:rPr sz="1050" b="1" spc="-5" dirty="0">
                <a:latin typeface="Arial"/>
                <a:cs typeface="Arial"/>
              </a:rPr>
              <a:t>SENTENZE (art. </a:t>
            </a:r>
            <a:r>
              <a:rPr sz="1050" b="1" dirty="0">
                <a:latin typeface="Arial"/>
                <a:cs typeface="Arial"/>
              </a:rPr>
              <a:t>1, comma 876, </a:t>
            </a:r>
            <a:r>
              <a:rPr sz="1050" b="1" spc="-5" dirty="0">
                <a:latin typeface="Arial"/>
                <a:cs typeface="Arial"/>
              </a:rPr>
              <a:t>della </a:t>
            </a:r>
            <a:r>
              <a:rPr sz="1050" b="1" dirty="0">
                <a:latin typeface="Arial"/>
                <a:cs typeface="Arial"/>
              </a:rPr>
              <a:t>legge</a:t>
            </a:r>
            <a:r>
              <a:rPr sz="1050" b="1" spc="-5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160/2019)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54050" y="7331075"/>
            <a:ext cx="6139180" cy="1197405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 marR="5080" algn="just">
              <a:lnSpc>
                <a:spcPct val="95800"/>
              </a:lnSpc>
              <a:spcBef>
                <a:spcPts val="145"/>
              </a:spcBef>
            </a:pPr>
            <a:r>
              <a:rPr sz="1000" spc="-5" dirty="0">
                <a:latin typeface="Arial"/>
                <a:cs typeface="Arial"/>
              </a:rPr>
              <a:t>Il </a:t>
            </a:r>
            <a:r>
              <a:rPr sz="1000" dirty="0">
                <a:latin typeface="Arial"/>
                <a:cs typeface="Arial"/>
              </a:rPr>
              <a:t>comma </a:t>
            </a:r>
            <a:r>
              <a:rPr sz="1000" spc="-10" dirty="0">
                <a:latin typeface="Arial"/>
                <a:cs typeface="Arial"/>
              </a:rPr>
              <a:t>876 della </a:t>
            </a:r>
            <a:r>
              <a:rPr sz="1000" spc="-5" dirty="0">
                <a:latin typeface="Arial"/>
                <a:cs typeface="Arial"/>
              </a:rPr>
              <a:t>legge 160/2019 amplia </a:t>
            </a:r>
            <a:r>
              <a:rPr sz="1000" dirty="0">
                <a:latin typeface="Arial"/>
                <a:cs typeface="Arial"/>
              </a:rPr>
              <a:t>la </a:t>
            </a:r>
            <a:r>
              <a:rPr sz="1000" spc="-5" dirty="0">
                <a:latin typeface="Arial"/>
                <a:cs typeface="Arial"/>
              </a:rPr>
              <a:t>possibilità per </a:t>
            </a:r>
            <a:r>
              <a:rPr sz="1000" dirty="0">
                <a:latin typeface="Arial"/>
                <a:cs typeface="Arial"/>
              </a:rPr>
              <a:t>le </a:t>
            </a:r>
            <a:r>
              <a:rPr sz="1000" spc="-5" dirty="0">
                <a:latin typeface="Arial"/>
                <a:cs typeface="Arial"/>
              </a:rPr>
              <a:t>regioni e gli enti locali di ripianare </a:t>
            </a:r>
            <a:r>
              <a:rPr sz="1000" dirty="0">
                <a:latin typeface="Arial"/>
                <a:cs typeface="Arial"/>
              </a:rPr>
              <a:t>il </a:t>
            </a:r>
            <a:r>
              <a:rPr sz="1000" spc="-5" dirty="0">
                <a:latin typeface="Arial"/>
                <a:cs typeface="Arial"/>
              </a:rPr>
              <a:t>disavanzo  di amministrazione, </a:t>
            </a:r>
            <a:r>
              <a:rPr sz="1000" spc="30" dirty="0">
                <a:latin typeface="Arial"/>
                <a:cs typeface="Arial"/>
              </a:rPr>
              <a:t>uando </a:t>
            </a:r>
            <a:r>
              <a:rPr sz="1000" spc="35" dirty="0">
                <a:latin typeface="Arial"/>
                <a:cs typeface="Arial"/>
              </a:rPr>
              <a:t>uesto </a:t>
            </a:r>
            <a:r>
              <a:rPr sz="1000" dirty="0">
                <a:latin typeface="Arial"/>
                <a:cs typeface="Arial"/>
              </a:rPr>
              <a:t>sia </a:t>
            </a:r>
            <a:r>
              <a:rPr sz="1000" spc="-5" dirty="0">
                <a:latin typeface="Arial"/>
                <a:cs typeface="Arial"/>
              </a:rPr>
              <a:t>riferito all’esercizio precedente e </a:t>
            </a:r>
            <a:r>
              <a:rPr sz="1000" dirty="0">
                <a:latin typeface="Arial"/>
                <a:cs typeface="Arial"/>
              </a:rPr>
              <a:t>sia </a:t>
            </a:r>
            <a:r>
              <a:rPr sz="1000" spc="-5" dirty="0">
                <a:latin typeface="Arial"/>
                <a:cs typeface="Arial"/>
              </a:rPr>
              <a:t>dovuto </a:t>
            </a:r>
            <a:r>
              <a:rPr sz="1000" dirty="0">
                <a:latin typeface="Arial"/>
                <a:cs typeface="Arial"/>
              </a:rPr>
              <a:t>al </a:t>
            </a:r>
            <a:r>
              <a:rPr sz="1000" spc="-5" dirty="0">
                <a:latin typeface="Arial"/>
                <a:cs typeface="Arial"/>
              </a:rPr>
              <a:t>mancato trasferimento  di </a:t>
            </a:r>
            <a:r>
              <a:rPr sz="1000" dirty="0">
                <a:latin typeface="Arial"/>
                <a:cs typeface="Arial"/>
              </a:rPr>
              <a:t>somme </a:t>
            </a:r>
            <a:r>
              <a:rPr sz="1000" spc="-5" dirty="0">
                <a:latin typeface="Arial"/>
                <a:cs typeface="Arial"/>
              </a:rPr>
              <a:t>dovute </a:t>
            </a:r>
            <a:r>
              <a:rPr sz="1000" dirty="0">
                <a:latin typeface="Arial"/>
                <a:cs typeface="Arial"/>
              </a:rPr>
              <a:t>da </a:t>
            </a:r>
            <a:r>
              <a:rPr sz="1000" spc="-5" dirty="0">
                <a:latin typeface="Arial"/>
                <a:cs typeface="Arial"/>
              </a:rPr>
              <a:t>altri livelli di governo a seguito di sentenze della </a:t>
            </a:r>
            <a:r>
              <a:rPr sz="1000" dirty="0">
                <a:latin typeface="Arial"/>
                <a:cs typeface="Arial"/>
              </a:rPr>
              <a:t>Corte </a:t>
            </a:r>
            <a:r>
              <a:rPr sz="1000" spc="-5" dirty="0">
                <a:latin typeface="Arial"/>
                <a:cs typeface="Arial"/>
              </a:rPr>
              <a:t>costituzionale o </a:t>
            </a:r>
            <a:r>
              <a:rPr sz="1000" dirty="0">
                <a:latin typeface="Arial"/>
                <a:cs typeface="Arial"/>
              </a:rPr>
              <a:t>di </a:t>
            </a:r>
            <a:r>
              <a:rPr sz="1000" spc="-5" dirty="0">
                <a:latin typeface="Arial"/>
                <a:cs typeface="Arial"/>
              </a:rPr>
              <a:t>sentenze  esecutive </a:t>
            </a:r>
            <a:r>
              <a:rPr sz="1000" dirty="0">
                <a:latin typeface="Arial"/>
                <a:cs typeface="Arial"/>
              </a:rPr>
              <a:t>di </a:t>
            </a:r>
            <a:r>
              <a:rPr sz="1000" spc="-5" dirty="0">
                <a:latin typeface="Arial"/>
                <a:cs typeface="Arial"/>
              </a:rPr>
              <a:t>altre giurisdizioni. Si prevede che </a:t>
            </a:r>
            <a:r>
              <a:rPr sz="1000" dirty="0">
                <a:latin typeface="Arial"/>
                <a:cs typeface="Arial"/>
              </a:rPr>
              <a:t>il </a:t>
            </a:r>
            <a:r>
              <a:rPr sz="1000" spc="-5" dirty="0">
                <a:latin typeface="Arial"/>
                <a:cs typeface="Arial"/>
              </a:rPr>
              <a:t>ripiano possa avvenire nei tre esercizi successivi, </a:t>
            </a:r>
            <a:r>
              <a:rPr sz="1000" dirty="0">
                <a:latin typeface="Arial"/>
                <a:cs typeface="Arial"/>
              </a:rPr>
              <a:t>in </a:t>
            </a:r>
            <a:r>
              <a:rPr sz="1000" spc="-5" dirty="0">
                <a:latin typeface="Arial"/>
                <a:cs typeface="Arial"/>
              </a:rPr>
              <a:t>quote  costanti, con altre risorse dell’ente </a:t>
            </a:r>
            <a:r>
              <a:rPr sz="1000" dirty="0">
                <a:latin typeface="Arial"/>
                <a:cs typeface="Arial"/>
              </a:rPr>
              <a:t>ovvero, </a:t>
            </a:r>
            <a:r>
              <a:rPr sz="1000" spc="-5" dirty="0">
                <a:latin typeface="Arial"/>
                <a:cs typeface="Arial"/>
              </a:rPr>
              <a:t>sempre nei medesimi tre esercizi, </a:t>
            </a:r>
            <a:r>
              <a:rPr sz="1000" spc="-10" dirty="0">
                <a:latin typeface="Arial"/>
                <a:cs typeface="Arial"/>
              </a:rPr>
              <a:t>in </a:t>
            </a:r>
            <a:r>
              <a:rPr sz="1000" spc="-5" dirty="0">
                <a:latin typeface="Arial"/>
                <a:cs typeface="Arial"/>
              </a:rPr>
              <a:t>uote determinate </a:t>
            </a:r>
            <a:r>
              <a:rPr sz="1000" spc="-10" dirty="0">
                <a:latin typeface="Arial"/>
                <a:cs typeface="Arial"/>
              </a:rPr>
              <a:t>in </a:t>
            </a:r>
            <a:r>
              <a:rPr sz="1000" spc="-5" dirty="0">
                <a:latin typeface="Arial"/>
                <a:cs typeface="Arial"/>
              </a:rPr>
              <a:t>ragione  dell’esigibilità dei suddetti trasferimenti secondo </a:t>
            </a:r>
            <a:r>
              <a:rPr sz="1000" dirty="0">
                <a:latin typeface="Arial"/>
                <a:cs typeface="Arial"/>
              </a:rPr>
              <a:t>il </a:t>
            </a:r>
            <a:r>
              <a:rPr sz="1000" spc="-5" dirty="0">
                <a:latin typeface="Arial"/>
                <a:cs typeface="Arial"/>
              </a:rPr>
              <a:t>piano di erogazione delle somme comunicato formalmente  dall’ente erogatore, anche mediante sottoscrizione </a:t>
            </a:r>
            <a:r>
              <a:rPr sz="1000" dirty="0">
                <a:latin typeface="Arial"/>
                <a:cs typeface="Arial"/>
              </a:rPr>
              <a:t>di </a:t>
            </a:r>
            <a:r>
              <a:rPr sz="1000" spc="-5" dirty="0">
                <a:latin typeface="Arial"/>
                <a:cs typeface="Arial"/>
              </a:rPr>
              <a:t>apposita intesa con </a:t>
            </a:r>
            <a:r>
              <a:rPr sz="1000" spc="5" dirty="0">
                <a:latin typeface="Arial"/>
                <a:cs typeface="Arial"/>
              </a:rPr>
              <a:t>l’ente</a:t>
            </a:r>
            <a:r>
              <a:rPr sz="1000" spc="40" dirty="0">
                <a:latin typeface="Arial"/>
                <a:cs typeface="Arial"/>
              </a:rPr>
              <a:t> </a:t>
            </a:r>
            <a:r>
              <a:rPr sz="1000" spc="-5" dirty="0">
                <a:latin typeface="Arial"/>
                <a:cs typeface="Arial"/>
              </a:rPr>
              <a:t>beneficiario.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950" dirty="0">
              <a:latin typeface="Arial"/>
              <a:cs typeface="Arial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25</a:t>
            </a:fld>
            <a:endParaRPr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577850" y="930275"/>
            <a:ext cx="6154420" cy="770724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 marR="9525" algn="ctr">
              <a:lnSpc>
                <a:spcPts val="1200"/>
              </a:lnSpc>
            </a:pPr>
            <a:r>
              <a:rPr sz="1050" b="1" spc="-5" dirty="0">
                <a:latin typeface="Arial"/>
                <a:cs typeface="Arial"/>
              </a:rPr>
              <a:t>ERRATA FATTURAZIONE BOLLETTE </a:t>
            </a:r>
            <a:r>
              <a:rPr sz="1050" b="1" dirty="0">
                <a:latin typeface="Arial"/>
                <a:cs typeface="Arial"/>
              </a:rPr>
              <a:t>PER </a:t>
            </a:r>
            <a:r>
              <a:rPr sz="1050" b="1" spc="-5" dirty="0">
                <a:latin typeface="Arial"/>
                <a:cs typeface="Arial"/>
              </a:rPr>
              <a:t>FORNITURE </a:t>
            </a:r>
            <a:r>
              <a:rPr sz="1050" b="1" dirty="0">
                <a:latin typeface="Arial"/>
                <a:cs typeface="Arial"/>
              </a:rPr>
              <a:t>E </a:t>
            </a:r>
            <a:r>
              <a:rPr sz="1050" b="1" spc="-5" dirty="0">
                <a:latin typeface="Arial"/>
                <a:cs typeface="Arial"/>
              </a:rPr>
              <a:t>SERVIZI </a:t>
            </a:r>
            <a:endParaRPr lang="it-IT" sz="1050" b="1" spc="-5" dirty="0" smtClean="0">
              <a:latin typeface="Arial"/>
              <a:cs typeface="Arial"/>
            </a:endParaRPr>
          </a:p>
          <a:p>
            <a:pPr marL="17780" marR="9525" algn="ctr">
              <a:lnSpc>
                <a:spcPts val="1200"/>
              </a:lnSpc>
            </a:pPr>
            <a:r>
              <a:rPr sz="1050" b="1" spc="-5" dirty="0" smtClean="0">
                <a:latin typeface="Arial"/>
                <a:cs typeface="Arial"/>
              </a:rPr>
              <a:t>(</a:t>
            </a:r>
            <a:r>
              <a:rPr sz="1050" b="1" spc="-5" dirty="0">
                <a:latin typeface="Arial"/>
                <a:cs typeface="Arial"/>
              </a:rPr>
              <a:t>art. </a:t>
            </a:r>
            <a:r>
              <a:rPr sz="1050" b="1" dirty="0">
                <a:latin typeface="Arial"/>
                <a:cs typeface="Arial"/>
              </a:rPr>
              <a:t>1, commi 291-295, </a:t>
            </a:r>
            <a:r>
              <a:rPr sz="1050" b="1" spc="-5" dirty="0">
                <a:latin typeface="Arial"/>
                <a:cs typeface="Arial"/>
              </a:rPr>
              <a:t>legge  </a:t>
            </a:r>
            <a:r>
              <a:rPr sz="1050" b="1" dirty="0">
                <a:latin typeface="Arial"/>
                <a:cs typeface="Arial"/>
              </a:rPr>
              <a:t>160/2019</a:t>
            </a:r>
            <a:r>
              <a:rPr sz="1050" b="1" dirty="0" smtClean="0">
                <a:latin typeface="Arial"/>
                <a:cs typeface="Arial"/>
              </a:rPr>
              <a:t>)</a:t>
            </a:r>
            <a:endParaRPr lang="it-IT" sz="1050" b="1" dirty="0" smtClean="0">
              <a:latin typeface="Arial"/>
              <a:cs typeface="Arial"/>
            </a:endParaRPr>
          </a:p>
          <a:p>
            <a:pPr marL="17780" marR="9525">
              <a:lnSpc>
                <a:spcPts val="1200"/>
              </a:lnSpc>
            </a:pPr>
            <a:endParaRPr lang="it-IT" sz="1050" b="1" dirty="0">
              <a:latin typeface="Arial"/>
              <a:cs typeface="Arial"/>
            </a:endParaRPr>
          </a:p>
          <a:p>
            <a:pPr marL="17780" marR="9525">
              <a:lnSpc>
                <a:spcPts val="1200"/>
              </a:lnSpc>
            </a:pPr>
            <a:endParaRPr lang="it-IT" sz="1050" b="1" dirty="0" smtClean="0">
              <a:latin typeface="Arial"/>
              <a:cs typeface="Arial"/>
            </a:endParaRPr>
          </a:p>
          <a:p>
            <a:pPr marL="17780" marR="9525">
              <a:lnSpc>
                <a:spcPts val="1200"/>
              </a:lnSpc>
            </a:pPr>
            <a:endParaRPr sz="1050" dirty="0">
              <a:latin typeface="Arial"/>
              <a:cs typeface="Arial"/>
            </a:endParaRPr>
          </a:p>
        </p:txBody>
      </p:sp>
      <p:graphicFrame>
        <p:nvGraphicFramePr>
          <p:cNvPr id="12" name="object 12"/>
          <p:cNvGraphicFramePr>
            <a:graphicFrameLocks noGrp="1"/>
          </p:cNvGraphicFramePr>
          <p:nvPr/>
        </p:nvGraphicFramePr>
        <p:xfrm>
          <a:off x="647700" y="4301362"/>
          <a:ext cx="6209030" cy="301691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88285"/>
                <a:gridCol w="3420745"/>
              </a:tblGrid>
              <a:tr h="143256">
                <a:tc gridSpan="2">
                  <a:txBody>
                    <a:bodyPr/>
                    <a:lstStyle/>
                    <a:p>
                      <a:pPr marR="240029" algn="ctr">
                        <a:lnSpc>
                          <a:spcPts val="1030"/>
                        </a:lnSpc>
                        <a:tabLst>
                          <a:tab pos="3037840" algn="l"/>
                        </a:tabLst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Che</a:t>
                      </a:r>
                      <a:r>
                        <a:rPr sz="9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cosa	Descrizione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4471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2882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Mancati pagamenti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b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fatture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444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gestori hanno l’obbligo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trasmettere agli utenti,</a:t>
                      </a:r>
                      <a:r>
                        <a:rPr sz="9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mediante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173355" marR="165735" algn="ctr">
                        <a:lnSpc>
                          <a:spcPts val="1030"/>
                        </a:lnSpc>
                        <a:spcBef>
                          <a:spcPts val="5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raccomandata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AR,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le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comunicazioni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con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cui si contestano,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in 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modo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chiaro e dettagliato, gli eventuali mancati pagamenti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di 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fatture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21488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Sospensioni di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 fornitura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175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Il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preavviso minimo è di 40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gg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492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118897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86360" marR="79375" indent="-3810" algn="ctr">
                        <a:lnSpc>
                          <a:spcPts val="103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Condotta illegittima del gestore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per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iolazioni  </a:t>
                      </a:r>
                      <a:r>
                        <a:rPr sz="900" b="1" spc="25" dirty="0">
                          <a:latin typeface="Arial"/>
                          <a:cs typeface="Arial"/>
                        </a:rPr>
                        <a:t>relati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e alle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modalità di rile azione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dei consumi,  di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esecuzione dei conguagli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o di atturazione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990"/>
                        </a:lnSpc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nonc     per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addebiti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spese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non giusti icate</a:t>
                      </a:r>
                      <a:r>
                        <a:rPr sz="9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e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1055"/>
                        </a:lnSpc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costi per consumi, servizi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o beni non</a:t>
                      </a:r>
                      <a:r>
                        <a:rPr sz="9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dovuti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130810" marR="125095" algn="ctr">
                        <a:lnSpc>
                          <a:spcPct val="95900"/>
                        </a:lnSpc>
                        <a:spcBef>
                          <a:spcPts val="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partire dal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1°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gennaio 2020 gli utenti hanno diritto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ricevere  oltre al rimborso delle somme eventualmente versate, anche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il 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pagamento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 una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penale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pari al 10 per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cento dell’ammontare  contestato e non dovuto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e,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comunque, per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un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importo non  inferiore a 100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euro.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164465" marR="156210" algn="ctr">
                        <a:lnSpc>
                          <a:spcPct val="96100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Il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rimborso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è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subordinato all’accertamento della violazione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da  parte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dell’autorità competente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o da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documentazione prodotta  dall’utente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26974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Effettuazione del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rimborso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905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25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Mediante storno sulla fattura successiva ovvero</a:t>
                      </a:r>
                      <a:r>
                        <a:rPr sz="900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versamento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1270" algn="ctr">
                        <a:lnSpc>
                          <a:spcPts val="1000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(a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scelta dell’utente)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400812">
                <a:tc>
                  <a:txBody>
                    <a:bodyPr/>
                    <a:lstStyle/>
                    <a:p>
                      <a:pPr marL="113030" marR="106680" algn="ctr">
                        <a:lnSpc>
                          <a:spcPts val="1030"/>
                        </a:lnSpc>
                        <a:spcBef>
                          <a:spcPts val="1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Prescrizione somme dovute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in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base ai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contratti  di fornitura di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servizi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comunicazione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98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elettronica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Due anni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269748">
                <a:tc>
                  <a:txBody>
                    <a:bodyPr/>
                    <a:lstStyle/>
                    <a:p>
                      <a:pPr marL="341630" marR="107314" indent="-228600">
                        <a:lnSpc>
                          <a:spcPts val="1030"/>
                        </a:lnSpc>
                        <a:spcBef>
                          <a:spcPts val="1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Prescrizione somme dovute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in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base ai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contratti  di fornitura di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servizi luce, gas e</a:t>
                      </a:r>
                      <a:r>
                        <a:rPr sz="900" b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acqua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Due anni, senza più alcuna limitazione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096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3" name="object 13"/>
          <p:cNvSpPr txBox="1"/>
          <p:nvPr/>
        </p:nvSpPr>
        <p:spPr>
          <a:xfrm>
            <a:off x="706627" y="7448168"/>
            <a:ext cx="6143625" cy="950004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 marR="5080" algn="just">
              <a:lnSpc>
                <a:spcPct val="96000"/>
              </a:lnSpc>
              <a:spcBef>
                <a:spcPts val="155"/>
              </a:spcBef>
            </a:pPr>
            <a:r>
              <a:rPr sz="1050" spc="-5" dirty="0">
                <a:latin typeface="Arial"/>
                <a:cs typeface="Arial"/>
              </a:rPr>
              <a:t>Ricordiamo infine </a:t>
            </a:r>
            <a:r>
              <a:rPr sz="1050" dirty="0">
                <a:latin typeface="Arial"/>
                <a:cs typeface="Arial"/>
              </a:rPr>
              <a:t>che </a:t>
            </a:r>
            <a:r>
              <a:rPr sz="1050" spc="-10" dirty="0">
                <a:latin typeface="Arial"/>
                <a:cs typeface="Arial"/>
              </a:rPr>
              <a:t>l’art. </a:t>
            </a:r>
            <a:r>
              <a:rPr sz="1050" dirty="0">
                <a:latin typeface="Arial"/>
                <a:cs typeface="Arial"/>
              </a:rPr>
              <a:t>1, comma 4, </a:t>
            </a:r>
            <a:r>
              <a:rPr sz="1050" spc="-5" dirty="0">
                <a:latin typeface="Arial"/>
                <a:cs typeface="Arial"/>
              </a:rPr>
              <a:t>della legge </a:t>
            </a:r>
            <a:r>
              <a:rPr sz="1050" dirty="0">
                <a:latin typeface="Arial"/>
                <a:cs typeface="Arial"/>
              </a:rPr>
              <a:t>205/2017 </a:t>
            </a:r>
            <a:r>
              <a:rPr sz="1050" spc="-5" dirty="0">
                <a:latin typeface="Arial"/>
                <a:cs typeface="Arial"/>
              </a:rPr>
              <a:t>aveva già introdotto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termine biennale </a:t>
            </a:r>
            <a:r>
              <a:rPr sz="1050" spc="-10" dirty="0">
                <a:latin typeface="Arial"/>
                <a:cs typeface="Arial"/>
              </a:rPr>
              <a:t>di  </a:t>
            </a:r>
            <a:r>
              <a:rPr sz="1050" spc="-5" dirty="0">
                <a:latin typeface="Arial"/>
                <a:cs typeface="Arial"/>
              </a:rPr>
              <a:t>prescrizione delle somme dovute </a:t>
            </a:r>
            <a:r>
              <a:rPr sz="1050" dirty="0">
                <a:latin typeface="Arial"/>
                <a:cs typeface="Arial"/>
              </a:rPr>
              <a:t>per fornitura di energia </a:t>
            </a:r>
            <a:r>
              <a:rPr sz="1050" spc="-5" dirty="0">
                <a:latin typeface="Arial"/>
                <a:cs typeface="Arial"/>
              </a:rPr>
              <a:t>elettrica, </a:t>
            </a:r>
            <a:r>
              <a:rPr sz="1050" dirty="0">
                <a:latin typeface="Arial"/>
                <a:cs typeface="Arial"/>
              </a:rPr>
              <a:t>gas e acqua. </a:t>
            </a:r>
            <a:r>
              <a:rPr sz="1050" spc="-5" dirty="0">
                <a:latin typeface="Arial"/>
                <a:cs typeface="Arial"/>
              </a:rPr>
              <a:t>Ora </a:t>
            </a:r>
            <a:r>
              <a:rPr sz="1050" dirty="0">
                <a:latin typeface="Arial"/>
                <a:cs typeface="Arial"/>
              </a:rPr>
              <a:t>la legge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 2020 </a:t>
            </a:r>
            <a:r>
              <a:rPr sz="1050" dirty="0">
                <a:latin typeface="Arial"/>
                <a:cs typeface="Arial"/>
              </a:rPr>
              <a:t>ha </a:t>
            </a:r>
            <a:r>
              <a:rPr sz="1050" spc="-5" dirty="0">
                <a:latin typeface="Arial"/>
                <a:cs typeface="Arial"/>
              </a:rPr>
              <a:t>abrogato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comma </a:t>
            </a:r>
            <a:r>
              <a:rPr sz="1050" dirty="0">
                <a:latin typeface="Arial"/>
                <a:cs typeface="Arial"/>
              </a:rPr>
              <a:t>5 </a:t>
            </a:r>
            <a:r>
              <a:rPr sz="1050" spc="-5" dirty="0">
                <a:latin typeface="Arial"/>
                <a:cs typeface="Arial"/>
              </a:rPr>
              <a:t>di tale legge, </a:t>
            </a:r>
            <a:r>
              <a:rPr sz="1050" dirty="0">
                <a:latin typeface="Arial"/>
                <a:cs typeface="Arial"/>
              </a:rPr>
              <a:t>che </a:t>
            </a:r>
            <a:r>
              <a:rPr sz="1050" spc="-5" dirty="0">
                <a:latin typeface="Arial"/>
                <a:cs typeface="Arial"/>
              </a:rPr>
              <a:t>escludeva l’applicazione </a:t>
            </a:r>
            <a:r>
              <a:rPr sz="1050" spc="15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tale termine biennale  </a:t>
            </a:r>
            <a:r>
              <a:rPr sz="1050" dirty="0">
                <a:latin typeface="Arial"/>
                <a:cs typeface="Arial"/>
              </a:rPr>
              <a:t>qualora la mancata o </a:t>
            </a:r>
            <a:r>
              <a:rPr sz="1050" spc="-5" dirty="0">
                <a:latin typeface="Arial"/>
                <a:cs typeface="Arial"/>
              </a:rPr>
              <a:t>erronea rilevazione dei dati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dirty="0">
                <a:latin typeface="Arial"/>
                <a:cs typeface="Arial"/>
              </a:rPr>
              <a:t>consumo fosse </a:t>
            </a:r>
            <a:r>
              <a:rPr sz="1050" spc="-5" dirty="0">
                <a:latin typeface="Arial"/>
                <a:cs typeface="Arial"/>
              </a:rPr>
              <a:t>derivata da responsabilità accertata  dell'utente.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000" dirty="0">
              <a:latin typeface="Arial"/>
              <a:cs typeface="Arial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704215" y="3509644"/>
            <a:ext cx="6234430" cy="476250"/>
            <a:chOff x="704215" y="3509644"/>
            <a:chExt cx="6234430" cy="476250"/>
          </a:xfrm>
        </p:grpSpPr>
        <p:sp>
          <p:nvSpPr>
            <p:cNvPr id="20" name="object 20"/>
            <p:cNvSpPr/>
            <p:nvPr/>
          </p:nvSpPr>
          <p:spPr>
            <a:xfrm>
              <a:off x="710565" y="3515994"/>
              <a:ext cx="6221730" cy="463550"/>
            </a:xfrm>
            <a:custGeom>
              <a:avLst/>
              <a:gdLst/>
              <a:ahLst/>
              <a:cxnLst/>
              <a:rect l="l" t="t" r="r" b="b"/>
              <a:pathLst>
                <a:path w="6221730" h="463550">
                  <a:moveTo>
                    <a:pt x="6144514" y="0"/>
                  </a:moveTo>
                  <a:lnTo>
                    <a:pt x="77254" y="0"/>
                  </a:lnTo>
                  <a:lnTo>
                    <a:pt x="47186" y="6064"/>
                  </a:lnTo>
                  <a:lnTo>
                    <a:pt x="22629" y="22605"/>
                  </a:lnTo>
                  <a:lnTo>
                    <a:pt x="6071" y="47148"/>
                  </a:lnTo>
                  <a:lnTo>
                    <a:pt x="0" y="77216"/>
                  </a:lnTo>
                  <a:lnTo>
                    <a:pt x="0" y="386334"/>
                  </a:lnTo>
                  <a:lnTo>
                    <a:pt x="6071" y="416401"/>
                  </a:lnTo>
                  <a:lnTo>
                    <a:pt x="22629" y="440944"/>
                  </a:lnTo>
                  <a:lnTo>
                    <a:pt x="47186" y="457485"/>
                  </a:lnTo>
                  <a:lnTo>
                    <a:pt x="77254" y="463550"/>
                  </a:lnTo>
                  <a:lnTo>
                    <a:pt x="6144514" y="463550"/>
                  </a:lnTo>
                  <a:lnTo>
                    <a:pt x="6174581" y="457485"/>
                  </a:lnTo>
                  <a:lnTo>
                    <a:pt x="6199124" y="440944"/>
                  </a:lnTo>
                  <a:lnTo>
                    <a:pt x="6215665" y="416401"/>
                  </a:lnTo>
                  <a:lnTo>
                    <a:pt x="6221730" y="386334"/>
                  </a:lnTo>
                  <a:lnTo>
                    <a:pt x="6221730" y="77216"/>
                  </a:lnTo>
                  <a:lnTo>
                    <a:pt x="6215665" y="47148"/>
                  </a:lnTo>
                  <a:lnTo>
                    <a:pt x="6199124" y="22605"/>
                  </a:lnTo>
                  <a:lnTo>
                    <a:pt x="6174581" y="6064"/>
                  </a:lnTo>
                  <a:lnTo>
                    <a:pt x="6144514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710565" y="3515994"/>
              <a:ext cx="6221730" cy="463550"/>
            </a:xfrm>
            <a:custGeom>
              <a:avLst/>
              <a:gdLst/>
              <a:ahLst/>
              <a:cxnLst/>
              <a:rect l="l" t="t" r="r" b="b"/>
              <a:pathLst>
                <a:path w="6221730" h="463550">
                  <a:moveTo>
                    <a:pt x="77254" y="0"/>
                  </a:moveTo>
                  <a:lnTo>
                    <a:pt x="47186" y="6064"/>
                  </a:lnTo>
                  <a:lnTo>
                    <a:pt x="22629" y="22605"/>
                  </a:lnTo>
                  <a:lnTo>
                    <a:pt x="6071" y="47148"/>
                  </a:lnTo>
                  <a:lnTo>
                    <a:pt x="0" y="77216"/>
                  </a:lnTo>
                  <a:lnTo>
                    <a:pt x="0" y="386334"/>
                  </a:lnTo>
                  <a:lnTo>
                    <a:pt x="6071" y="416401"/>
                  </a:lnTo>
                  <a:lnTo>
                    <a:pt x="22629" y="440944"/>
                  </a:lnTo>
                  <a:lnTo>
                    <a:pt x="47186" y="457485"/>
                  </a:lnTo>
                  <a:lnTo>
                    <a:pt x="77254" y="463550"/>
                  </a:lnTo>
                  <a:lnTo>
                    <a:pt x="6144514" y="463550"/>
                  </a:lnTo>
                  <a:lnTo>
                    <a:pt x="6174581" y="457485"/>
                  </a:lnTo>
                  <a:lnTo>
                    <a:pt x="6199124" y="440944"/>
                  </a:lnTo>
                  <a:lnTo>
                    <a:pt x="6215665" y="416401"/>
                  </a:lnTo>
                  <a:lnTo>
                    <a:pt x="6221730" y="386334"/>
                  </a:lnTo>
                  <a:lnTo>
                    <a:pt x="6221730" y="77216"/>
                  </a:lnTo>
                  <a:lnTo>
                    <a:pt x="6215665" y="47148"/>
                  </a:lnTo>
                  <a:lnTo>
                    <a:pt x="6199124" y="22605"/>
                  </a:lnTo>
                  <a:lnTo>
                    <a:pt x="6174581" y="6064"/>
                  </a:lnTo>
                  <a:lnTo>
                    <a:pt x="6144514" y="0"/>
                  </a:lnTo>
                  <a:lnTo>
                    <a:pt x="77254" y="0"/>
                  </a:lnTo>
                  <a:close/>
                </a:path>
              </a:pathLst>
            </a:custGeom>
            <a:ln w="12700">
              <a:solidFill>
                <a:srgbClr val="1F376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654050" y="2378075"/>
            <a:ext cx="6141720" cy="1552575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 marR="5080" algn="just">
              <a:lnSpc>
                <a:spcPct val="95800"/>
              </a:lnSpc>
              <a:spcBef>
                <a:spcPts val="155"/>
              </a:spcBef>
            </a:pP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disposizioni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esame introducono </a:t>
            </a:r>
            <a:r>
              <a:rPr sz="1050" dirty="0">
                <a:latin typeface="Arial"/>
                <a:cs typeface="Arial"/>
              </a:rPr>
              <a:t>misure a </a:t>
            </a:r>
            <a:r>
              <a:rPr sz="1050" spc="-5" dirty="0">
                <a:latin typeface="Arial"/>
                <a:cs typeface="Arial"/>
              </a:rPr>
              <a:t>tutela del consumatore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fronte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comportamenti </a:t>
            </a:r>
            <a:r>
              <a:rPr sz="1050" spc="-10" dirty="0">
                <a:latin typeface="Arial"/>
                <a:cs typeface="Arial"/>
              </a:rPr>
              <a:t>non  </a:t>
            </a:r>
            <a:r>
              <a:rPr sz="1050" spc="-5" dirty="0">
                <a:latin typeface="Arial"/>
                <a:cs typeface="Arial"/>
              </a:rPr>
              <a:t>corretti </a:t>
            </a:r>
            <a:r>
              <a:rPr sz="1050" dirty="0">
                <a:latin typeface="Arial"/>
                <a:cs typeface="Arial"/>
              </a:rPr>
              <a:t>da parte </a:t>
            </a:r>
            <a:r>
              <a:rPr sz="1050" spc="-5" dirty="0">
                <a:latin typeface="Arial"/>
                <a:cs typeface="Arial"/>
              </a:rPr>
              <a:t>dei gestori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servizi </a:t>
            </a:r>
            <a:r>
              <a:rPr sz="1050" dirty="0">
                <a:latin typeface="Arial"/>
                <a:cs typeface="Arial"/>
              </a:rPr>
              <a:t>di pubblica </a:t>
            </a:r>
            <a:r>
              <a:rPr sz="1050" spc="-5" dirty="0">
                <a:latin typeface="Arial"/>
                <a:cs typeface="Arial"/>
              </a:rPr>
              <a:t>utilità </a:t>
            </a:r>
            <a:r>
              <a:rPr sz="1050" dirty="0">
                <a:latin typeface="Arial"/>
                <a:cs typeface="Arial"/>
              </a:rPr>
              <a:t>(luce, </a:t>
            </a:r>
            <a:r>
              <a:rPr sz="1050" spc="-5" dirty="0">
                <a:latin typeface="Arial"/>
                <a:cs typeface="Arial"/>
              </a:rPr>
              <a:t>gas, idrico)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dei servizi telefonici, televisivi 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internet. </a:t>
            </a:r>
            <a:r>
              <a:rPr sz="1050" dirty="0">
                <a:latin typeface="Arial"/>
                <a:cs typeface="Arial"/>
              </a:rPr>
              <a:t>Esse interessano anche </a:t>
            </a:r>
            <a:r>
              <a:rPr sz="1050" spc="-5" dirty="0">
                <a:latin typeface="Arial"/>
                <a:cs typeface="Arial"/>
              </a:rPr>
              <a:t>gli enti locali </a:t>
            </a:r>
            <a:r>
              <a:rPr sz="1050" dirty="0">
                <a:latin typeface="Arial"/>
                <a:cs typeface="Arial"/>
              </a:rPr>
              <a:t>nella </a:t>
            </a:r>
            <a:r>
              <a:rPr sz="1050" spc="-5" dirty="0">
                <a:latin typeface="Arial"/>
                <a:cs typeface="Arial"/>
              </a:rPr>
              <a:t>misura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cui anche comuni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province sono  </a:t>
            </a:r>
            <a:r>
              <a:rPr sz="1050" dirty="0">
                <a:latin typeface="Arial"/>
                <a:cs typeface="Arial"/>
              </a:rPr>
              <a:t>utenti di </a:t>
            </a:r>
            <a:r>
              <a:rPr sz="1050" spc="-5" dirty="0">
                <a:latin typeface="Arial"/>
                <a:cs typeface="Arial"/>
              </a:rPr>
              <a:t>tali servizi </a:t>
            </a:r>
            <a:r>
              <a:rPr sz="1050" dirty="0">
                <a:latin typeface="Arial"/>
                <a:cs typeface="Arial"/>
              </a:rPr>
              <a:t>e non è </a:t>
            </a:r>
            <a:r>
              <a:rPr sz="1050" spc="-5" dirty="0">
                <a:latin typeface="Arial"/>
                <a:cs typeface="Arial"/>
              </a:rPr>
              <a:t>infrequente </a:t>
            </a:r>
            <a:r>
              <a:rPr sz="1050" dirty="0">
                <a:latin typeface="Arial"/>
                <a:cs typeface="Arial"/>
              </a:rPr>
              <a:t>vedersi </a:t>
            </a:r>
            <a:r>
              <a:rPr sz="1050" spc="-5" dirty="0">
                <a:latin typeface="Arial"/>
                <a:cs typeface="Arial"/>
              </a:rPr>
              <a:t>recapitate bollette </a:t>
            </a:r>
            <a:r>
              <a:rPr sz="1050" dirty="0">
                <a:latin typeface="Arial"/>
                <a:cs typeface="Arial"/>
              </a:rPr>
              <a:t>errate, </a:t>
            </a:r>
            <a:r>
              <a:rPr sz="1050" spc="-5" dirty="0">
                <a:latin typeface="Arial"/>
                <a:cs typeface="Arial"/>
              </a:rPr>
              <a:t>fatture </a:t>
            </a:r>
            <a:r>
              <a:rPr sz="1050" dirty="0">
                <a:latin typeface="Arial"/>
                <a:cs typeface="Arial"/>
              </a:rPr>
              <a:t>con </a:t>
            </a:r>
            <a:r>
              <a:rPr sz="1050" spc="-5" dirty="0">
                <a:latin typeface="Arial"/>
                <a:cs typeface="Arial"/>
              </a:rPr>
              <a:t>consumi molto  </a:t>
            </a:r>
            <a:r>
              <a:rPr sz="1050" dirty="0">
                <a:latin typeface="Arial"/>
                <a:cs typeface="Arial"/>
              </a:rPr>
              <a:t>elevati o </a:t>
            </a:r>
            <a:r>
              <a:rPr sz="1050" spc="-5" dirty="0">
                <a:latin typeface="Arial"/>
                <a:cs typeface="Arial"/>
              </a:rPr>
              <a:t>addirittura vedersi sospendere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servizio. Vediamo </a:t>
            </a:r>
            <a:r>
              <a:rPr sz="1050" dirty="0">
                <a:latin typeface="Arial"/>
                <a:cs typeface="Arial"/>
              </a:rPr>
              <a:t>quali </a:t>
            </a:r>
            <a:r>
              <a:rPr sz="1050" spc="-5" dirty="0">
                <a:latin typeface="Arial"/>
                <a:cs typeface="Arial"/>
              </a:rPr>
              <a:t>tutele introduce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legge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 </a:t>
            </a:r>
            <a:r>
              <a:rPr sz="1050" dirty="0">
                <a:latin typeface="Arial"/>
                <a:cs typeface="Arial"/>
              </a:rPr>
              <a:t>2020 </a:t>
            </a:r>
            <a:r>
              <a:rPr sz="1050" spc="-5" dirty="0">
                <a:latin typeface="Arial"/>
                <a:cs typeface="Arial"/>
              </a:rPr>
              <a:t>per </a:t>
            </a:r>
            <a:r>
              <a:rPr sz="1050" dirty="0">
                <a:latin typeface="Arial"/>
                <a:cs typeface="Arial"/>
              </a:rPr>
              <a:t>queste</a:t>
            </a:r>
            <a:r>
              <a:rPr sz="1050" spc="-2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situazioni.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200" dirty="0">
              <a:latin typeface="Arial"/>
              <a:cs typeface="Arial"/>
            </a:endParaRPr>
          </a:p>
          <a:p>
            <a:pPr marL="1420495" marR="1310640" indent="-15240">
              <a:lnSpc>
                <a:spcPts val="1250"/>
              </a:lnSpc>
              <a:spcBef>
                <a:spcPts val="885"/>
              </a:spcBef>
            </a:pPr>
            <a:r>
              <a:rPr sz="1050" b="1" dirty="0">
                <a:latin typeface="Arial"/>
                <a:cs typeface="Arial"/>
              </a:rPr>
              <a:t>Gestori dei </a:t>
            </a:r>
            <a:r>
              <a:rPr sz="1050" b="1" spc="-5" dirty="0">
                <a:latin typeface="Arial"/>
                <a:cs typeface="Arial"/>
              </a:rPr>
              <a:t>servizi </a:t>
            </a:r>
            <a:r>
              <a:rPr sz="1050" b="1" dirty="0">
                <a:latin typeface="Arial"/>
                <a:cs typeface="Arial"/>
              </a:rPr>
              <a:t>di </a:t>
            </a:r>
            <a:r>
              <a:rPr sz="1050" b="1" spc="-5" dirty="0">
                <a:latin typeface="Arial"/>
                <a:cs typeface="Arial"/>
              </a:rPr>
              <a:t>pubblica utilità </a:t>
            </a:r>
            <a:r>
              <a:rPr sz="1050" b="1" dirty="0">
                <a:latin typeface="Arial"/>
                <a:cs typeface="Arial"/>
              </a:rPr>
              <a:t>(luce, gas, </a:t>
            </a:r>
            <a:r>
              <a:rPr sz="1050" b="1" spc="-5" dirty="0">
                <a:latin typeface="Arial"/>
                <a:cs typeface="Arial"/>
              </a:rPr>
              <a:t>idrico)  </a:t>
            </a:r>
            <a:r>
              <a:rPr sz="1050" b="1" dirty="0">
                <a:latin typeface="Arial"/>
                <a:cs typeface="Arial"/>
              </a:rPr>
              <a:t>e operatori dei </a:t>
            </a:r>
            <a:r>
              <a:rPr sz="1050" b="1" spc="-5" dirty="0">
                <a:latin typeface="Arial"/>
                <a:cs typeface="Arial"/>
              </a:rPr>
              <a:t>servizi </a:t>
            </a:r>
            <a:r>
              <a:rPr sz="1050" b="1" dirty="0">
                <a:latin typeface="Arial"/>
                <a:cs typeface="Arial"/>
              </a:rPr>
              <a:t>di telefonia, </a:t>
            </a:r>
            <a:r>
              <a:rPr sz="1050" b="1" spc="-5" dirty="0">
                <a:latin typeface="Arial"/>
                <a:cs typeface="Arial"/>
              </a:rPr>
              <a:t>televisivi </a:t>
            </a:r>
            <a:r>
              <a:rPr sz="1050" b="1" dirty="0">
                <a:latin typeface="Arial"/>
                <a:cs typeface="Arial"/>
              </a:rPr>
              <a:t>e</a:t>
            </a:r>
            <a:r>
              <a:rPr sz="1050" b="1" spc="-5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internet</a:t>
            </a:r>
            <a:endParaRPr sz="1050" dirty="0">
              <a:latin typeface="Arial"/>
              <a:cs typeface="Arial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1290955" y="4053204"/>
            <a:ext cx="1711960" cy="154940"/>
            <a:chOff x="1290955" y="4053204"/>
            <a:chExt cx="1711960" cy="154940"/>
          </a:xfrm>
        </p:grpSpPr>
        <p:sp>
          <p:nvSpPr>
            <p:cNvPr id="24" name="object 24"/>
            <p:cNvSpPr/>
            <p:nvPr/>
          </p:nvSpPr>
          <p:spPr>
            <a:xfrm>
              <a:off x="1297305" y="4059554"/>
              <a:ext cx="1699260" cy="142240"/>
            </a:xfrm>
            <a:custGeom>
              <a:avLst/>
              <a:gdLst/>
              <a:ahLst/>
              <a:cxnLst/>
              <a:rect l="l" t="t" r="r" b="b"/>
              <a:pathLst>
                <a:path w="1699260" h="142239">
                  <a:moveTo>
                    <a:pt x="1274445" y="0"/>
                  </a:moveTo>
                  <a:lnTo>
                    <a:pt x="424814" y="0"/>
                  </a:lnTo>
                  <a:lnTo>
                    <a:pt x="424814" y="71120"/>
                  </a:lnTo>
                  <a:lnTo>
                    <a:pt x="0" y="71120"/>
                  </a:lnTo>
                  <a:lnTo>
                    <a:pt x="849630" y="142239"/>
                  </a:lnTo>
                  <a:lnTo>
                    <a:pt x="1699259" y="71120"/>
                  </a:lnTo>
                  <a:lnTo>
                    <a:pt x="1274445" y="71120"/>
                  </a:lnTo>
                  <a:lnTo>
                    <a:pt x="1274445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297305" y="4059554"/>
              <a:ext cx="1699260" cy="142240"/>
            </a:xfrm>
            <a:custGeom>
              <a:avLst/>
              <a:gdLst/>
              <a:ahLst/>
              <a:cxnLst/>
              <a:rect l="l" t="t" r="r" b="b"/>
              <a:pathLst>
                <a:path w="1699260" h="142239">
                  <a:moveTo>
                    <a:pt x="0" y="71120"/>
                  </a:moveTo>
                  <a:lnTo>
                    <a:pt x="424814" y="71120"/>
                  </a:lnTo>
                  <a:lnTo>
                    <a:pt x="424814" y="0"/>
                  </a:lnTo>
                  <a:lnTo>
                    <a:pt x="1274445" y="0"/>
                  </a:lnTo>
                  <a:lnTo>
                    <a:pt x="1274445" y="71120"/>
                  </a:lnTo>
                  <a:lnTo>
                    <a:pt x="1699259" y="71120"/>
                  </a:lnTo>
                  <a:lnTo>
                    <a:pt x="849630" y="142239"/>
                  </a:lnTo>
                  <a:lnTo>
                    <a:pt x="0" y="71120"/>
                  </a:lnTo>
                  <a:close/>
                </a:path>
              </a:pathLst>
            </a:custGeom>
            <a:ln w="12700">
              <a:solidFill>
                <a:srgbClr val="1F376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6" name="object 26"/>
          <p:cNvGrpSpPr/>
          <p:nvPr/>
        </p:nvGrpSpPr>
        <p:grpSpPr>
          <a:xfrm>
            <a:off x="4669154" y="4051299"/>
            <a:ext cx="1711960" cy="154940"/>
            <a:chOff x="4669154" y="4051299"/>
            <a:chExt cx="1711960" cy="154940"/>
          </a:xfrm>
        </p:grpSpPr>
        <p:sp>
          <p:nvSpPr>
            <p:cNvPr id="27" name="object 27"/>
            <p:cNvSpPr/>
            <p:nvPr/>
          </p:nvSpPr>
          <p:spPr>
            <a:xfrm>
              <a:off x="4675504" y="4057649"/>
              <a:ext cx="1699260" cy="142240"/>
            </a:xfrm>
            <a:custGeom>
              <a:avLst/>
              <a:gdLst/>
              <a:ahLst/>
              <a:cxnLst/>
              <a:rect l="l" t="t" r="r" b="b"/>
              <a:pathLst>
                <a:path w="1699260" h="142239">
                  <a:moveTo>
                    <a:pt x="1274445" y="0"/>
                  </a:moveTo>
                  <a:lnTo>
                    <a:pt x="424815" y="0"/>
                  </a:lnTo>
                  <a:lnTo>
                    <a:pt x="424815" y="71119"/>
                  </a:lnTo>
                  <a:lnTo>
                    <a:pt x="0" y="71119"/>
                  </a:lnTo>
                  <a:lnTo>
                    <a:pt x="849630" y="142239"/>
                  </a:lnTo>
                  <a:lnTo>
                    <a:pt x="1699260" y="71119"/>
                  </a:lnTo>
                  <a:lnTo>
                    <a:pt x="1274445" y="71119"/>
                  </a:lnTo>
                  <a:lnTo>
                    <a:pt x="1274445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4675504" y="4057649"/>
              <a:ext cx="1699260" cy="142240"/>
            </a:xfrm>
            <a:custGeom>
              <a:avLst/>
              <a:gdLst/>
              <a:ahLst/>
              <a:cxnLst/>
              <a:rect l="l" t="t" r="r" b="b"/>
              <a:pathLst>
                <a:path w="1699260" h="142239">
                  <a:moveTo>
                    <a:pt x="0" y="71119"/>
                  </a:moveTo>
                  <a:lnTo>
                    <a:pt x="424815" y="71119"/>
                  </a:lnTo>
                  <a:lnTo>
                    <a:pt x="424815" y="0"/>
                  </a:lnTo>
                  <a:lnTo>
                    <a:pt x="1274445" y="0"/>
                  </a:lnTo>
                  <a:lnTo>
                    <a:pt x="1274445" y="71119"/>
                  </a:lnTo>
                  <a:lnTo>
                    <a:pt x="1699260" y="71119"/>
                  </a:lnTo>
                  <a:lnTo>
                    <a:pt x="849630" y="142239"/>
                  </a:lnTo>
                  <a:lnTo>
                    <a:pt x="0" y="71119"/>
                  </a:lnTo>
                  <a:close/>
                </a:path>
              </a:pathLst>
            </a:custGeom>
            <a:ln w="12700">
              <a:solidFill>
                <a:srgbClr val="1F376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26</a:t>
            </a:fld>
            <a:endParaRPr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701040" y="1053032"/>
            <a:ext cx="6154420" cy="154305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70"/>
              </a:lnSpc>
            </a:pPr>
            <a:r>
              <a:rPr sz="1050" b="1" spc="-5" dirty="0">
                <a:latin typeface="Arial"/>
                <a:cs typeface="Arial"/>
              </a:rPr>
              <a:t>PROROGA </a:t>
            </a:r>
            <a:r>
              <a:rPr sz="1050" b="1" spc="-15" dirty="0">
                <a:latin typeface="Arial"/>
                <a:cs typeface="Arial"/>
              </a:rPr>
              <a:t>AL </a:t>
            </a:r>
            <a:r>
              <a:rPr sz="1050" b="1" dirty="0">
                <a:latin typeface="Arial"/>
                <a:cs typeface="Arial"/>
              </a:rPr>
              <a:t>30 GIUGNO 2020 DEL </a:t>
            </a:r>
            <a:r>
              <a:rPr sz="1050" b="1" spc="-5" dirty="0">
                <a:latin typeface="Arial"/>
                <a:cs typeface="Arial"/>
              </a:rPr>
              <a:t>PAGOPA </a:t>
            </a:r>
            <a:r>
              <a:rPr sz="1050" b="1" dirty="0">
                <a:latin typeface="Arial"/>
                <a:cs typeface="Arial"/>
              </a:rPr>
              <a:t>(art. 1, comma 8, </a:t>
            </a:r>
            <a:r>
              <a:rPr sz="1050" b="1" spc="-5" dirty="0">
                <a:latin typeface="Arial"/>
                <a:cs typeface="Arial"/>
              </a:rPr>
              <a:t>d.l.</a:t>
            </a:r>
            <a:r>
              <a:rPr sz="1050" b="1" spc="-8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162/2019)</a:t>
            </a:r>
            <a:endParaRPr sz="10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06627" y="1334769"/>
            <a:ext cx="6143625" cy="647065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 marR="5080" algn="just">
              <a:lnSpc>
                <a:spcPct val="95900"/>
              </a:lnSpc>
              <a:spcBef>
                <a:spcPts val="155"/>
              </a:spcBef>
            </a:pPr>
            <a:r>
              <a:rPr sz="1050" spc="-5" dirty="0">
                <a:latin typeface="Arial"/>
                <a:cs typeface="Arial"/>
              </a:rPr>
              <a:t>L’articolo </a:t>
            </a:r>
            <a:r>
              <a:rPr sz="1050" dirty="0">
                <a:latin typeface="Arial"/>
                <a:cs typeface="Arial"/>
              </a:rPr>
              <a:t>1, </a:t>
            </a:r>
            <a:r>
              <a:rPr sz="1050" spc="-5" dirty="0">
                <a:latin typeface="Arial"/>
                <a:cs typeface="Arial"/>
              </a:rPr>
              <a:t>comma </a:t>
            </a:r>
            <a:r>
              <a:rPr sz="1050" dirty="0">
                <a:latin typeface="Arial"/>
                <a:cs typeface="Arial"/>
              </a:rPr>
              <a:t>8, </a:t>
            </a:r>
            <a:r>
              <a:rPr sz="1050" spc="-5" dirty="0">
                <a:latin typeface="Arial"/>
                <a:cs typeface="Arial"/>
              </a:rPr>
              <a:t>del decreto legge 162/2019 proroga fino al 30 giugno 2020 l’entrata in vigore del  sistema </a:t>
            </a:r>
            <a:r>
              <a:rPr sz="105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pagoPA</a:t>
            </a:r>
            <a:r>
              <a:rPr sz="1050" spc="-5" dirty="0">
                <a:latin typeface="Arial"/>
                <a:cs typeface="Arial"/>
                <a:hlinkClick r:id="rId2"/>
              </a:rPr>
              <a:t>.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norma precisa inoltre che il mancato </a:t>
            </a:r>
            <a:r>
              <a:rPr sz="1050" dirty="0">
                <a:latin typeface="Arial"/>
                <a:cs typeface="Arial"/>
              </a:rPr>
              <a:t>adempimento </a:t>
            </a:r>
            <a:r>
              <a:rPr sz="1050" spc="-5" dirty="0">
                <a:latin typeface="Arial"/>
                <a:cs typeface="Arial"/>
              </a:rPr>
              <a:t>dell'obbligo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cui </a:t>
            </a:r>
            <a:r>
              <a:rPr sz="1050" spc="-10" dirty="0">
                <a:latin typeface="Arial"/>
                <a:cs typeface="Arial"/>
              </a:rPr>
              <a:t>al </a:t>
            </a:r>
            <a:r>
              <a:rPr sz="1050" spc="-5" dirty="0">
                <a:latin typeface="Arial"/>
                <a:cs typeface="Arial"/>
              </a:rPr>
              <a:t>precedente  </a:t>
            </a:r>
            <a:r>
              <a:rPr sz="1050" dirty="0">
                <a:latin typeface="Arial"/>
                <a:cs typeface="Arial"/>
              </a:rPr>
              <a:t>periodo </a:t>
            </a:r>
            <a:r>
              <a:rPr sz="1050" spc="-5" dirty="0">
                <a:latin typeface="Arial"/>
                <a:cs typeface="Arial"/>
              </a:rPr>
              <a:t>rileva </a:t>
            </a:r>
            <a:r>
              <a:rPr sz="1050" dirty="0">
                <a:latin typeface="Arial"/>
                <a:cs typeface="Arial"/>
              </a:rPr>
              <a:t>ai </a:t>
            </a:r>
            <a:r>
              <a:rPr sz="1050" spc="-5" dirty="0">
                <a:latin typeface="Arial"/>
                <a:cs typeface="Arial"/>
              </a:rPr>
              <a:t>fini </a:t>
            </a:r>
            <a:r>
              <a:rPr sz="1050" dirty="0">
                <a:latin typeface="Arial"/>
                <a:cs typeface="Arial"/>
              </a:rPr>
              <a:t>della </a:t>
            </a:r>
            <a:r>
              <a:rPr sz="1050" spc="-5" dirty="0">
                <a:latin typeface="Arial"/>
                <a:cs typeface="Arial"/>
              </a:rPr>
              <a:t>misurazione </a:t>
            </a:r>
            <a:r>
              <a:rPr sz="1050" dirty="0">
                <a:latin typeface="Arial"/>
                <a:cs typeface="Arial"/>
              </a:rPr>
              <a:t>e della </a:t>
            </a:r>
            <a:r>
              <a:rPr sz="1050" spc="-5" dirty="0">
                <a:latin typeface="Arial"/>
                <a:cs typeface="Arial"/>
              </a:rPr>
              <a:t>valutazione della performance individuale dei </a:t>
            </a:r>
            <a:r>
              <a:rPr sz="1050" spc="-10" dirty="0">
                <a:latin typeface="Arial"/>
                <a:cs typeface="Arial"/>
              </a:rPr>
              <a:t>dirigenti  </a:t>
            </a:r>
            <a:r>
              <a:rPr sz="1050" spc="-5" dirty="0">
                <a:latin typeface="Arial"/>
                <a:cs typeface="Arial"/>
              </a:rPr>
              <a:t>responsabili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comporta responsabilità dirigenziale </a:t>
            </a:r>
            <a:r>
              <a:rPr sz="1050" dirty="0">
                <a:latin typeface="Arial"/>
                <a:cs typeface="Arial"/>
              </a:rPr>
              <a:t>e</a:t>
            </a:r>
            <a:r>
              <a:rPr sz="1050" spc="-1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disciplinare.</a:t>
            </a:r>
            <a:endParaRPr sz="10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06627" y="3852798"/>
            <a:ext cx="6008370" cy="670696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669290" marR="5080" algn="just">
              <a:lnSpc>
                <a:spcPts val="1210"/>
              </a:lnSpc>
              <a:spcBef>
                <a:spcPts val="185"/>
              </a:spcBef>
            </a:pP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Il mancato adempimento dell’obbligo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di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attivazione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del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pagoPA rileva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ai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fini della 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misurazione e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della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valutazione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della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performance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individuale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dei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dirigenti  responsabili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e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comporta responsabilità dirigenziale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1050" b="1" i="1"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disciplinare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5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54050" y="4892675"/>
            <a:ext cx="6154420" cy="306705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50"/>
              </a:lnSpc>
            </a:pPr>
            <a:r>
              <a:rPr sz="1050" b="1" spc="-5" dirty="0">
                <a:latin typeface="Arial"/>
                <a:cs typeface="Arial"/>
              </a:rPr>
              <a:t>PROROGA </a:t>
            </a:r>
            <a:r>
              <a:rPr sz="1050" b="1" dirty="0">
                <a:latin typeface="Arial"/>
                <a:cs typeface="Arial"/>
              </a:rPr>
              <a:t>BLOCCO </a:t>
            </a:r>
            <a:r>
              <a:rPr sz="1050" b="1" spc="-5" dirty="0">
                <a:latin typeface="Arial"/>
                <a:cs typeface="Arial"/>
              </a:rPr>
              <a:t>RIVALUTAZIONE </a:t>
            </a:r>
            <a:r>
              <a:rPr sz="1050" b="1" spc="-10" dirty="0">
                <a:latin typeface="Arial"/>
                <a:cs typeface="Arial"/>
              </a:rPr>
              <a:t>ISTAT </a:t>
            </a:r>
            <a:r>
              <a:rPr sz="1050" b="1" spc="-5" dirty="0">
                <a:latin typeface="Arial"/>
                <a:cs typeface="Arial"/>
              </a:rPr>
              <a:t>CANONI </a:t>
            </a:r>
            <a:r>
              <a:rPr sz="1050" b="1" dirty="0">
                <a:latin typeface="Arial"/>
                <a:cs typeface="Arial"/>
              </a:rPr>
              <a:t>DI </a:t>
            </a:r>
            <a:r>
              <a:rPr sz="1050" b="1" spc="-5" dirty="0">
                <a:latin typeface="Arial"/>
                <a:cs typeface="Arial"/>
              </a:rPr>
              <a:t>LOCAZIONE (art. </a:t>
            </a:r>
            <a:r>
              <a:rPr sz="1050" b="1" dirty="0">
                <a:latin typeface="Arial"/>
                <a:cs typeface="Arial"/>
              </a:rPr>
              <a:t>4, comma 2,</a:t>
            </a:r>
            <a:r>
              <a:rPr sz="1050" b="1" spc="2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d.l.</a:t>
            </a:r>
            <a:endParaRPr sz="1050">
              <a:latin typeface="Arial"/>
              <a:cs typeface="Arial"/>
            </a:endParaRPr>
          </a:p>
          <a:p>
            <a:pPr marL="17780">
              <a:lnSpc>
                <a:spcPts val="1235"/>
              </a:lnSpc>
            </a:pPr>
            <a:r>
              <a:rPr sz="1050" b="1" dirty="0">
                <a:latin typeface="Arial"/>
                <a:cs typeface="Arial"/>
              </a:rPr>
              <a:t>162/2019)</a:t>
            </a:r>
            <a:endParaRPr sz="10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54050" y="5502275"/>
            <a:ext cx="6139815" cy="4847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1235"/>
              </a:lnSpc>
              <a:spcBef>
                <a:spcPts val="105"/>
              </a:spcBef>
            </a:pPr>
            <a:r>
              <a:rPr sz="1050" dirty="0">
                <a:latin typeface="Arial"/>
                <a:cs typeface="Arial"/>
              </a:rPr>
              <a:t>Viene </a:t>
            </a:r>
            <a:r>
              <a:rPr sz="1050" spc="-5" dirty="0">
                <a:latin typeface="Arial"/>
                <a:cs typeface="Arial"/>
              </a:rPr>
              <a:t>prorogato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tutto il </a:t>
            </a:r>
            <a:r>
              <a:rPr sz="1050" dirty="0">
                <a:latin typeface="Arial"/>
                <a:cs typeface="Arial"/>
              </a:rPr>
              <a:t>2020 </a:t>
            </a:r>
            <a:r>
              <a:rPr sz="1050" spc="-5" dirty="0">
                <a:latin typeface="Arial"/>
                <a:cs typeface="Arial"/>
              </a:rPr>
              <a:t>il blocco della rivalutazione ISTAT dei canoni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locazione passive</a:t>
            </a:r>
            <a:endParaRPr sz="1050" dirty="0">
              <a:latin typeface="Arial"/>
              <a:cs typeface="Arial"/>
            </a:endParaRPr>
          </a:p>
          <a:p>
            <a:pPr marL="12700">
              <a:lnSpc>
                <a:spcPts val="1235"/>
              </a:lnSpc>
            </a:pPr>
            <a:r>
              <a:rPr sz="1050" spc="-5" dirty="0">
                <a:latin typeface="Arial"/>
                <a:cs typeface="Arial"/>
              </a:rPr>
              <a:t>previsto dall’art. </a:t>
            </a:r>
            <a:r>
              <a:rPr sz="1050" dirty="0">
                <a:latin typeface="Arial"/>
                <a:cs typeface="Arial"/>
              </a:rPr>
              <a:t>3, comma 1, </a:t>
            </a:r>
            <a:r>
              <a:rPr sz="1050" spc="-5" dirty="0">
                <a:latin typeface="Arial"/>
                <a:cs typeface="Arial"/>
              </a:rPr>
              <a:t>del d.l. 95/2012 (conv.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legge</a:t>
            </a:r>
            <a:r>
              <a:rPr sz="1050" spc="-5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125/2012).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430161" y="2228451"/>
            <a:ext cx="4731486" cy="137650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20293" y="3848099"/>
            <a:ext cx="554532" cy="5196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27</a:t>
            </a:fld>
            <a:endParaRPr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935532" y="482600"/>
            <a:ext cx="591121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855"/>
              </a:spcBef>
              <a:tabLst>
                <a:tab pos="469265" algn="l"/>
              </a:tabLst>
            </a:pPr>
            <a:r>
              <a:rPr sz="1100" b="1" spc="-5" dirty="0">
                <a:latin typeface="Arial"/>
                <a:cs typeface="Arial"/>
              </a:rPr>
              <a:t>	MISURE PER </a:t>
            </a:r>
            <a:r>
              <a:rPr sz="1100" b="1" dirty="0">
                <a:latin typeface="Arial"/>
                <a:cs typeface="Arial"/>
              </a:rPr>
              <a:t>GLI</a:t>
            </a:r>
            <a:r>
              <a:rPr sz="1100" b="1" spc="-15" dirty="0">
                <a:latin typeface="Arial"/>
                <a:cs typeface="Arial"/>
              </a:rPr>
              <a:t> </a:t>
            </a:r>
            <a:r>
              <a:rPr sz="1100" b="1" spc="-5" dirty="0">
                <a:latin typeface="Arial"/>
                <a:cs typeface="Arial"/>
              </a:rPr>
              <a:t>INVESTIMENTI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701040" y="9995611"/>
            <a:ext cx="6154420" cy="12700"/>
          </a:xfrm>
          <a:custGeom>
            <a:avLst/>
            <a:gdLst/>
            <a:ahLst/>
            <a:cxnLst/>
            <a:rect l="l" t="t" r="r" b="b"/>
            <a:pathLst>
              <a:path w="6154420" h="12700">
                <a:moveTo>
                  <a:pt x="6153912" y="0"/>
                </a:moveTo>
                <a:lnTo>
                  <a:pt x="0" y="0"/>
                </a:lnTo>
                <a:lnTo>
                  <a:pt x="0" y="12191"/>
                </a:lnTo>
                <a:lnTo>
                  <a:pt x="6153912" y="12191"/>
                </a:lnTo>
                <a:lnTo>
                  <a:pt x="615391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01040" y="1213357"/>
            <a:ext cx="6154420" cy="307975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45"/>
              </a:lnSpc>
            </a:pPr>
            <a:r>
              <a:rPr sz="1050" b="1" spc="-5" dirty="0">
                <a:latin typeface="Arial"/>
                <a:cs typeface="Arial"/>
              </a:rPr>
              <a:t>CONTRIBUTI PICCOLI INVESTIMENTI </a:t>
            </a:r>
            <a:r>
              <a:rPr sz="1050" b="1" spc="-15" dirty="0">
                <a:latin typeface="Arial"/>
                <a:cs typeface="Arial"/>
              </a:rPr>
              <a:t>AI </a:t>
            </a:r>
            <a:r>
              <a:rPr sz="1050" b="1" dirty="0">
                <a:latin typeface="Arial"/>
                <a:cs typeface="Arial"/>
              </a:rPr>
              <a:t>COMUNI PER </a:t>
            </a:r>
            <a:r>
              <a:rPr sz="1050" b="1" spc="-5" dirty="0">
                <a:latin typeface="Arial"/>
                <a:cs typeface="Arial"/>
              </a:rPr>
              <a:t>OPERE PUBBLICHE</a:t>
            </a:r>
            <a:r>
              <a:rPr sz="1050" b="1" spc="4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EFFICIENTAMENTO</a:t>
            </a:r>
            <a:endParaRPr sz="1050">
              <a:latin typeface="Arial"/>
              <a:cs typeface="Arial"/>
            </a:endParaRPr>
          </a:p>
          <a:p>
            <a:pPr marL="17780">
              <a:lnSpc>
                <a:spcPts val="1235"/>
              </a:lnSpc>
            </a:pPr>
            <a:r>
              <a:rPr sz="1050" b="1" spc="-5" dirty="0">
                <a:latin typeface="Arial"/>
                <a:cs typeface="Arial"/>
              </a:rPr>
              <a:t>ENERGETICO </a:t>
            </a:r>
            <a:r>
              <a:rPr sz="1050" b="1" dirty="0">
                <a:latin typeface="Arial"/>
                <a:cs typeface="Arial"/>
              </a:rPr>
              <a:t>E </a:t>
            </a:r>
            <a:r>
              <a:rPr sz="1050" b="1" spc="-5" dirty="0">
                <a:latin typeface="Arial"/>
                <a:cs typeface="Arial"/>
              </a:rPr>
              <a:t>SVILUPPO SOSTENIBILE (art. </a:t>
            </a:r>
            <a:r>
              <a:rPr sz="1050" b="1" dirty="0">
                <a:latin typeface="Arial"/>
                <a:cs typeface="Arial"/>
              </a:rPr>
              <a:t>1, commi 29-37, legge</a:t>
            </a:r>
            <a:r>
              <a:rPr sz="1050" b="1" spc="-4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160/2019)</a:t>
            </a:r>
            <a:endParaRPr sz="105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28</a:t>
            </a:fld>
            <a:endParaRPr dirty="0"/>
          </a:p>
        </p:txBody>
      </p:sp>
      <p:sp>
        <p:nvSpPr>
          <p:cNvPr id="9" name="object 9"/>
          <p:cNvSpPr txBox="1"/>
          <p:nvPr/>
        </p:nvSpPr>
        <p:spPr>
          <a:xfrm>
            <a:off x="706627" y="1648714"/>
            <a:ext cx="6145530" cy="2172970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 marR="9525" algn="just">
              <a:lnSpc>
                <a:spcPts val="1210"/>
              </a:lnSpc>
              <a:spcBef>
                <a:spcPts val="185"/>
              </a:spcBef>
            </a:pPr>
            <a:r>
              <a:rPr sz="1050" dirty="0">
                <a:latin typeface="Arial"/>
                <a:cs typeface="Arial"/>
              </a:rPr>
              <a:t>I commi da </a:t>
            </a:r>
            <a:r>
              <a:rPr sz="1050" spc="-5" dirty="0">
                <a:latin typeface="Arial"/>
                <a:cs typeface="Arial"/>
              </a:rPr>
              <a:t>29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37 della legge di bilancio 2020 replicano l’iniziativa avviata </a:t>
            </a:r>
            <a:r>
              <a:rPr sz="1050" dirty="0">
                <a:latin typeface="Arial"/>
                <a:cs typeface="Arial"/>
              </a:rPr>
              <a:t>lo scorso </a:t>
            </a:r>
            <a:r>
              <a:rPr sz="1050" spc="-5" dirty="0">
                <a:latin typeface="Arial"/>
                <a:cs typeface="Arial"/>
              </a:rPr>
              <a:t>anno (legge  </a:t>
            </a:r>
            <a:r>
              <a:rPr sz="1050" dirty="0">
                <a:latin typeface="Arial"/>
                <a:cs typeface="Arial"/>
              </a:rPr>
              <a:t>145/2018) di </a:t>
            </a:r>
            <a:r>
              <a:rPr sz="1050" spc="-5" dirty="0">
                <a:latin typeface="Arial"/>
                <a:cs typeface="Arial"/>
              </a:rPr>
              <a:t>attribuire piccoli contributi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pioggia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favore </a:t>
            </a:r>
            <a:r>
              <a:rPr sz="1050" dirty="0">
                <a:latin typeface="Arial"/>
                <a:cs typeface="Arial"/>
              </a:rPr>
              <a:t>dei </a:t>
            </a:r>
            <a:r>
              <a:rPr sz="1050" spc="-5" dirty="0">
                <a:latin typeface="Arial"/>
                <a:cs typeface="Arial"/>
              </a:rPr>
              <a:t>comuni </a:t>
            </a:r>
            <a:r>
              <a:rPr sz="1050" dirty="0">
                <a:latin typeface="Arial"/>
                <a:cs typeface="Arial"/>
              </a:rPr>
              <a:t>per la </a:t>
            </a:r>
            <a:r>
              <a:rPr sz="1050" spc="-5" dirty="0">
                <a:latin typeface="Arial"/>
                <a:cs typeface="Arial"/>
              </a:rPr>
              <a:t>realizzazione </a:t>
            </a:r>
            <a:r>
              <a:rPr sz="1050" spc="-10" dirty="0">
                <a:latin typeface="Arial"/>
                <a:cs typeface="Arial"/>
              </a:rPr>
              <a:t>di  </a:t>
            </a:r>
            <a:r>
              <a:rPr sz="1050" spc="-5" dirty="0">
                <a:latin typeface="Arial"/>
                <a:cs typeface="Arial"/>
              </a:rPr>
              <a:t>investimenti. Nello specifico gli interventi finanziabili</a:t>
            </a:r>
            <a:r>
              <a:rPr sz="1050" spc="-1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riguardano:</a:t>
            </a:r>
            <a:endParaRPr sz="1050">
              <a:latin typeface="Arial"/>
              <a:cs typeface="Arial"/>
            </a:endParaRPr>
          </a:p>
          <a:p>
            <a:pPr marL="173990" indent="-161925" algn="just">
              <a:lnSpc>
                <a:spcPts val="1150"/>
              </a:lnSpc>
              <a:buAutoNum type="alphaLcParenR"/>
              <a:tabLst>
                <a:tab pos="174625" algn="l"/>
              </a:tabLst>
            </a:pPr>
            <a:r>
              <a:rPr sz="1050" spc="-5" dirty="0">
                <a:latin typeface="Arial"/>
                <a:cs typeface="Arial"/>
              </a:rPr>
              <a:t>efficientamento</a:t>
            </a:r>
            <a:r>
              <a:rPr sz="1050" spc="5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energetico,</a:t>
            </a:r>
            <a:r>
              <a:rPr sz="1050" spc="4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ivi</a:t>
            </a:r>
            <a:r>
              <a:rPr sz="1050" spc="5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compresi</a:t>
            </a:r>
            <a:r>
              <a:rPr sz="1050" spc="4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interventi</a:t>
            </a:r>
            <a:r>
              <a:rPr sz="1050" spc="5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volti</a:t>
            </a:r>
            <a:r>
              <a:rPr sz="1050" spc="4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all’efficientamento</a:t>
            </a:r>
            <a:r>
              <a:rPr sz="1050" spc="4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dell’illuminazione</a:t>
            </a:r>
            <a:r>
              <a:rPr sz="1050" spc="3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pubblica,</a:t>
            </a:r>
            <a:endParaRPr sz="1050">
              <a:latin typeface="Arial"/>
              <a:cs typeface="Arial"/>
            </a:endParaRPr>
          </a:p>
          <a:p>
            <a:pPr marL="12700" marR="5715" algn="just">
              <a:lnSpc>
                <a:spcPts val="1200"/>
              </a:lnSpc>
              <a:spcBef>
                <a:spcPts val="65"/>
              </a:spcBef>
            </a:pPr>
            <a:r>
              <a:rPr sz="1050" spc="-5" dirty="0">
                <a:latin typeface="Arial"/>
                <a:cs typeface="Arial"/>
              </a:rPr>
              <a:t>al risparmio energetico degli edifici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proprietà pubblica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di edilizia residenziale </a:t>
            </a:r>
            <a:r>
              <a:rPr sz="1050" dirty="0">
                <a:latin typeface="Arial"/>
                <a:cs typeface="Arial"/>
              </a:rPr>
              <a:t>pubblica, </a:t>
            </a:r>
            <a:r>
              <a:rPr sz="1050" spc="-5" dirty="0">
                <a:latin typeface="Arial"/>
                <a:cs typeface="Arial"/>
              </a:rPr>
              <a:t>nonch  all’installazione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impianti per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produzione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dirty="0">
                <a:latin typeface="Arial"/>
                <a:cs typeface="Arial"/>
              </a:rPr>
              <a:t>energia </a:t>
            </a:r>
            <a:r>
              <a:rPr sz="1050" spc="-5" dirty="0">
                <a:latin typeface="Arial"/>
                <a:cs typeface="Arial"/>
              </a:rPr>
              <a:t>da fonti</a:t>
            </a:r>
            <a:r>
              <a:rPr sz="1050" spc="2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rinnovabili;</a:t>
            </a:r>
            <a:endParaRPr sz="1050">
              <a:latin typeface="Arial"/>
              <a:cs typeface="Arial"/>
            </a:endParaRPr>
          </a:p>
          <a:p>
            <a:pPr marL="200025" indent="-187960" algn="just">
              <a:lnSpc>
                <a:spcPts val="1160"/>
              </a:lnSpc>
              <a:buAutoNum type="alphaLcParenR" startAt="2"/>
              <a:tabLst>
                <a:tab pos="200660" algn="l"/>
              </a:tabLst>
            </a:pPr>
            <a:r>
              <a:rPr sz="1050" spc="-5" dirty="0">
                <a:latin typeface="Arial"/>
                <a:cs typeface="Arial"/>
              </a:rPr>
              <a:t>sviluppo territoriale sostenibile, ivi compresi interventi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materia di mobilità sostenibile,</a:t>
            </a:r>
            <a:r>
              <a:rPr sz="1050" spc="-35" dirty="0">
                <a:latin typeface="Arial"/>
                <a:cs typeface="Arial"/>
              </a:rPr>
              <a:t> </a:t>
            </a:r>
            <a:r>
              <a:rPr sz="1050" spc="-10" dirty="0">
                <a:latin typeface="Arial"/>
                <a:cs typeface="Arial"/>
              </a:rPr>
              <a:t>nonch</a:t>
            </a:r>
            <a:r>
              <a:rPr sz="1050" spc="295" dirty="0">
                <a:latin typeface="Arial"/>
                <a:cs typeface="Arial"/>
              </a:rPr>
              <a:t> </a:t>
            </a:r>
            <a:endParaRPr sz="1050">
              <a:latin typeface="Arial"/>
              <a:cs typeface="Arial"/>
            </a:endParaRPr>
          </a:p>
          <a:p>
            <a:pPr marL="12700" marR="13335">
              <a:lnSpc>
                <a:spcPts val="1200"/>
              </a:lnSpc>
              <a:spcBef>
                <a:spcPts val="70"/>
              </a:spcBef>
            </a:pPr>
            <a:r>
              <a:rPr sz="1050" spc="-5" dirty="0">
                <a:latin typeface="Arial"/>
                <a:cs typeface="Arial"/>
              </a:rPr>
              <a:t>interventi per l’adeguamento </a:t>
            </a:r>
            <a:r>
              <a:rPr sz="1050" dirty="0">
                <a:latin typeface="Arial"/>
                <a:cs typeface="Arial"/>
              </a:rPr>
              <a:t>e la messa in </a:t>
            </a:r>
            <a:r>
              <a:rPr sz="1050" spc="-5" dirty="0">
                <a:latin typeface="Arial"/>
                <a:cs typeface="Arial"/>
              </a:rPr>
              <a:t>sicurezza di scuole, edifici pubblici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patrimonio comunale </a:t>
            </a:r>
            <a:r>
              <a:rPr sz="1050" dirty="0">
                <a:latin typeface="Arial"/>
                <a:cs typeface="Arial"/>
              </a:rPr>
              <a:t>e  </a:t>
            </a:r>
            <a:r>
              <a:rPr sz="1050" spc="-5" dirty="0">
                <a:latin typeface="Arial"/>
                <a:cs typeface="Arial"/>
              </a:rPr>
              <a:t>per l’abbattimento delle barriere</a:t>
            </a:r>
            <a:r>
              <a:rPr sz="1050" spc="-1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architettoniche.</a:t>
            </a:r>
            <a:endParaRPr sz="1050">
              <a:latin typeface="Arial"/>
              <a:cs typeface="Arial"/>
            </a:endParaRPr>
          </a:p>
          <a:p>
            <a:pPr marL="12700">
              <a:lnSpc>
                <a:spcPts val="1150"/>
              </a:lnSpc>
            </a:pPr>
            <a:r>
              <a:rPr sz="1050" spc="-5" dirty="0">
                <a:latin typeface="Arial"/>
                <a:cs typeface="Arial"/>
              </a:rPr>
              <a:t>L’ammontare dei contributi </a:t>
            </a:r>
            <a:r>
              <a:rPr sz="1050" dirty="0">
                <a:latin typeface="Arial"/>
                <a:cs typeface="Arial"/>
              </a:rPr>
              <a:t>è </a:t>
            </a:r>
            <a:r>
              <a:rPr sz="1050" spc="-5" dirty="0">
                <a:latin typeface="Arial"/>
                <a:cs typeface="Arial"/>
              </a:rPr>
              <a:t>differenziato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seconda della dimensione demografica degli enti.</a:t>
            </a:r>
            <a:r>
              <a:rPr sz="1050" spc="16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Le</a:t>
            </a:r>
            <a:endParaRPr sz="1050">
              <a:latin typeface="Arial"/>
              <a:cs typeface="Arial"/>
            </a:endParaRPr>
          </a:p>
          <a:p>
            <a:pPr marL="12700" marR="10795">
              <a:lnSpc>
                <a:spcPts val="1220"/>
              </a:lnSpc>
              <a:spcBef>
                <a:spcPts val="40"/>
              </a:spcBef>
            </a:pPr>
            <a:r>
              <a:rPr sz="1050" dirty="0">
                <a:latin typeface="Arial"/>
                <a:cs typeface="Arial"/>
              </a:rPr>
              <a:t>risorse </a:t>
            </a:r>
            <a:r>
              <a:rPr sz="1050" spc="-5" dirty="0">
                <a:latin typeface="Arial"/>
                <a:cs typeface="Arial"/>
              </a:rPr>
              <a:t>ammontano complessivamente </a:t>
            </a:r>
            <a:r>
              <a:rPr sz="1050" dirty="0">
                <a:latin typeface="Arial"/>
                <a:cs typeface="Arial"/>
              </a:rPr>
              <a:t>a 500 </a:t>
            </a:r>
            <a:r>
              <a:rPr sz="1050" spc="-5" dirty="0">
                <a:latin typeface="Arial"/>
                <a:cs typeface="Arial"/>
              </a:rPr>
              <a:t>milioni annui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sono stanziate </a:t>
            </a:r>
            <a:r>
              <a:rPr sz="1050" dirty="0">
                <a:latin typeface="Arial"/>
                <a:cs typeface="Arial"/>
              </a:rPr>
              <a:t>dal </a:t>
            </a:r>
            <a:r>
              <a:rPr sz="1050" spc="-5" dirty="0">
                <a:latin typeface="Arial"/>
                <a:cs typeface="Arial"/>
              </a:rPr>
              <a:t>2020 </a:t>
            </a:r>
            <a:r>
              <a:rPr sz="1050" spc="-10" dirty="0">
                <a:latin typeface="Arial"/>
                <a:cs typeface="Arial"/>
              </a:rPr>
              <a:t>al </a:t>
            </a:r>
            <a:r>
              <a:rPr sz="1050" spc="-5" dirty="0">
                <a:latin typeface="Arial"/>
                <a:cs typeface="Arial"/>
              </a:rPr>
              <a:t>2024  </a:t>
            </a:r>
            <a:r>
              <a:rPr sz="1050" dirty="0">
                <a:latin typeface="Arial"/>
                <a:cs typeface="Arial"/>
              </a:rPr>
              <a:t>compreso.</a:t>
            </a: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9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000" b="1" spc="-5" dirty="0">
                <a:latin typeface="Arial"/>
                <a:cs typeface="Arial"/>
              </a:rPr>
              <a:t>Identikit del Contributo piccoli investimenti legge </a:t>
            </a:r>
            <a:r>
              <a:rPr sz="1000" b="1" dirty="0">
                <a:latin typeface="Arial"/>
                <a:cs typeface="Arial"/>
              </a:rPr>
              <a:t>di </a:t>
            </a:r>
            <a:r>
              <a:rPr sz="1000" b="1" spc="-5" dirty="0">
                <a:latin typeface="Arial"/>
                <a:cs typeface="Arial"/>
              </a:rPr>
              <a:t>bilancio</a:t>
            </a:r>
            <a:r>
              <a:rPr sz="1000" b="1" spc="25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2020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647700" y="3813682"/>
          <a:ext cx="6117590" cy="61087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17345"/>
                <a:gridCol w="3331845"/>
                <a:gridCol w="1168400"/>
              </a:tblGrid>
              <a:tr h="297180">
                <a:tc gridSpan="3"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565"/>
                        </a:spcBef>
                        <a:tabLst>
                          <a:tab pos="3548379" algn="l"/>
                        </a:tabLst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Che</a:t>
                      </a:r>
                      <a:r>
                        <a:rPr sz="9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cosa?	Descrizione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71755" marB="0">
                    <a:solidFill>
                      <a:srgbClr val="4471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031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Norma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art. 1,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commi 29-37, legge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160/2019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33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Finalità</a:t>
                      </a:r>
                      <a:r>
                        <a:rPr sz="9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contributo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Efficientamento energetico e sviluppo</a:t>
                      </a:r>
                      <a:r>
                        <a:rPr sz="9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sostenibile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65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488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Annualità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assegnazione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175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Dal 2020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al</a:t>
                      </a:r>
                      <a:r>
                        <a:rPr sz="9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2024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492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33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Importo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complessivo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500 milioni di euro annui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(max)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65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85927">
                <a:tc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76200" marR="69850" algn="ctr">
                        <a:lnSpc>
                          <a:spcPct val="96000"/>
                        </a:lnSpc>
                        <a:spcBef>
                          <a:spcPts val="720"/>
                        </a:spcBef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Importo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assegnato 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ai 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singoli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comuni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(in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base 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agli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abitanti alla data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del</a:t>
                      </a:r>
                      <a:r>
                        <a:rPr sz="9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1° 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gennaio</a:t>
                      </a:r>
                      <a:r>
                        <a:rPr sz="9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2018)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Comuni fino a 5.000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abitanti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68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36258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50.000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€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68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18592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Comuni da 5.001 abitanti a 10.000</a:t>
                      </a:r>
                      <a:r>
                        <a:rPr sz="9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abitanti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68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258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70.000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€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68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18592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Comuni da 10.001 abitanti a 20.000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abitanti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68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36258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90.000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€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68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18770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Comuni da 20.001 abitanti a 50.000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abitanti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68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0200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130.000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€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68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18592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Comuni da 50.001 abitanti a 100.000</a:t>
                      </a:r>
                      <a:r>
                        <a:rPr sz="9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abitanti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68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330200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170.000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€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68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18592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Comuni da 100.001 abitanti a 250.000 abitanti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68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0200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210.000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€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68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18592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045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Comuni con oltre 250.000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abitanti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330200">
                        <a:lnSpc>
                          <a:spcPts val="1045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250.000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€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Data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assegnazione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10 febbraio 2020 (saranno comunicati gli importi per ciascun</a:t>
                      </a:r>
                      <a:r>
                        <a:rPr sz="900" spc="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anno)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0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4594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Interventi finanziabili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9588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69850">
                        <a:lnSpc>
                          <a:spcPts val="1060"/>
                        </a:lnSpc>
                        <a:spcBef>
                          <a:spcPts val="26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Lavori pubblici non integralmente finanziati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altri soggetti, aggiuntivi a quelli</a:t>
                      </a:r>
                      <a:r>
                        <a:rPr sz="900" spc="114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previsti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9850">
                        <a:lnSpc>
                          <a:spcPts val="106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nell’elenco annuale delle opere pubbliche di ciascun</a:t>
                      </a:r>
                      <a:r>
                        <a:rPr sz="9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anno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65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33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Avvio esecuzione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lavori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15 settembre di ogni anno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0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45948">
                <a:tc>
                  <a:txBody>
                    <a:bodyPr/>
                    <a:lstStyle/>
                    <a:p>
                      <a:pPr marL="655320" marR="163195" indent="-486409">
                        <a:lnSpc>
                          <a:spcPts val="1040"/>
                        </a:lnSpc>
                        <a:spcBef>
                          <a:spcPts val="30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Modalità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affidamento  lavori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73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69850">
                        <a:lnSpc>
                          <a:spcPts val="1060"/>
                        </a:lnSpc>
                        <a:spcBef>
                          <a:spcPts val="26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Per 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lavori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manutenzione straordinaria, procedure previste dall’art.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36,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comma</a:t>
                      </a:r>
                      <a:r>
                        <a:rPr sz="9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2,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9850">
                        <a:lnSpc>
                          <a:spcPts val="1060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lett.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b) del d.lgs. 50/2016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0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151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Erogazione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50%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ad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avvio esecuzione risultante dalla</a:t>
                      </a:r>
                      <a:r>
                        <a:rPr sz="9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BDAP-MOP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9850">
                        <a:lnSpc>
                          <a:spcPts val="1060"/>
                        </a:lnSpc>
                        <a:spcBef>
                          <a:spcPts val="254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50% ad avvenuta trasmissione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Ministero dell’interno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del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certificato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regolare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9850">
                        <a:lnSpc>
                          <a:spcPts val="106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esecuzione o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collaudo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0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646556">
                <a:tc>
                  <a:txBody>
                    <a:bodyPr/>
                    <a:lstStyle/>
                    <a:p>
                      <a:pPr marL="143510" marR="139700" indent="1270" algn="ctr">
                        <a:lnSpc>
                          <a:spcPct val="95900"/>
                        </a:lnSpc>
                        <a:spcBef>
                          <a:spcPts val="43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Conseguenze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in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caso di  mancato avvio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dei</a:t>
                      </a:r>
                      <a:r>
                        <a:rPr sz="900" b="1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lavori  entro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il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15/09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o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utilizzo  parziale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del</a:t>
                      </a:r>
                      <a:r>
                        <a:rPr sz="900" b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contributo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461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69850" marR="71120">
                        <a:lnSpc>
                          <a:spcPts val="1030"/>
                        </a:lnSpc>
                        <a:spcBef>
                          <a:spcPts val="34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Revoca del contributo e riassegnazione ai comuni che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hanno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avviato per primi i lavori,  entro il termine del</a:t>
                      </a:r>
                      <a:r>
                        <a:rPr sz="9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31/10.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9850">
                        <a:lnSpc>
                          <a:spcPts val="1060"/>
                        </a:lnSpc>
                        <a:spcBef>
                          <a:spcPts val="229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lavori finanziati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con il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contributo aggiuntivo devono essere avviati entro il</a:t>
                      </a:r>
                      <a:r>
                        <a:rPr sz="900" spc="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15/03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9850">
                        <a:lnSpc>
                          <a:spcPts val="106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dell’anno successivo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431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1511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Monitoraggio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BDAP-MOP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9850" marR="450850">
                        <a:lnSpc>
                          <a:spcPts val="1040"/>
                        </a:lnSpc>
                        <a:spcBef>
                          <a:spcPts val="30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Le opere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sono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classificate sotto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la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voce </a:t>
                      </a:r>
                      <a:r>
                        <a:rPr sz="900" i="1" spc="-5" dirty="0">
                          <a:latin typeface="Arial"/>
                          <a:cs typeface="Arial"/>
                        </a:rPr>
                        <a:t>Contributo piccoli investimenti legge di  bilancio 2020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65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33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Controlli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Effettuati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campione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dal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Ministero dell’interno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dal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Mef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65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64764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Pubblicità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69850">
                        <a:lnSpc>
                          <a:spcPts val="1060"/>
                        </a:lnSpc>
                        <a:spcBef>
                          <a:spcPts val="26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comuni rendono nota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la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fonte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finanziamento, l’importo assegnato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 la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9850">
                        <a:lnSpc>
                          <a:spcPts val="104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finalizzazione del contributo assegnato nel proprio sito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internet,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nella</a:t>
                      </a:r>
                      <a:r>
                        <a:rPr sz="9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sezione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9850">
                        <a:lnSpc>
                          <a:spcPts val="1055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«Amministrazione trasparente»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Il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Sindaco deve fornire informazioni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al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consiglio nella prima seduta</a:t>
                      </a:r>
                      <a:r>
                        <a:rPr sz="900" spc="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utile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0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577850" y="701675"/>
            <a:ext cx="6172200" cy="305746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45"/>
              </a:lnSpc>
            </a:pPr>
            <a:r>
              <a:rPr sz="1050" b="1" dirty="0">
                <a:latin typeface="Arial"/>
                <a:cs typeface="Arial"/>
              </a:rPr>
              <a:t>MODIFICA ALLA </a:t>
            </a:r>
            <a:r>
              <a:rPr sz="1050" b="1" spc="-5" dirty="0">
                <a:latin typeface="Arial"/>
                <a:cs typeface="Arial"/>
              </a:rPr>
              <a:t>DISCIPLINA </a:t>
            </a:r>
            <a:r>
              <a:rPr sz="1050" b="1" dirty="0">
                <a:latin typeface="Arial"/>
                <a:cs typeface="Arial"/>
              </a:rPr>
              <a:t>DEI </a:t>
            </a:r>
            <a:r>
              <a:rPr sz="1050" b="1" spc="-5" dirty="0">
                <a:latin typeface="Arial"/>
                <a:cs typeface="Arial"/>
              </a:rPr>
              <a:t>CONTRIBUTI </a:t>
            </a:r>
            <a:r>
              <a:rPr sz="1050" b="1" spc="-10" dirty="0">
                <a:latin typeface="Arial"/>
                <a:cs typeface="Arial"/>
              </a:rPr>
              <a:t>AI </a:t>
            </a:r>
            <a:r>
              <a:rPr sz="1050" b="1" spc="-5" dirty="0">
                <a:latin typeface="Arial"/>
                <a:cs typeface="Arial"/>
              </a:rPr>
              <a:t>COMUNI </a:t>
            </a:r>
            <a:r>
              <a:rPr sz="1050" b="1" dirty="0">
                <a:latin typeface="Arial"/>
                <a:cs typeface="Arial"/>
              </a:rPr>
              <a:t>PER </a:t>
            </a:r>
            <a:r>
              <a:rPr sz="1050" b="1" spc="-5" dirty="0">
                <a:latin typeface="Arial"/>
                <a:cs typeface="Arial"/>
              </a:rPr>
              <a:t>INVESTIMENTI </a:t>
            </a:r>
            <a:r>
              <a:rPr sz="1050" b="1" dirty="0">
                <a:latin typeface="Arial"/>
                <a:cs typeface="Arial"/>
              </a:rPr>
              <a:t>PER LA</a:t>
            </a:r>
            <a:r>
              <a:rPr sz="1050" b="1" spc="-6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MESSA</a:t>
            </a:r>
            <a:endParaRPr sz="1050" dirty="0">
              <a:latin typeface="Arial"/>
              <a:cs typeface="Arial"/>
            </a:endParaRPr>
          </a:p>
          <a:p>
            <a:pPr marL="17780">
              <a:lnSpc>
                <a:spcPts val="1235"/>
              </a:lnSpc>
            </a:pPr>
            <a:r>
              <a:rPr sz="1050" b="1" spc="-5" dirty="0">
                <a:latin typeface="Arial"/>
                <a:cs typeface="Arial"/>
              </a:rPr>
              <a:t>IN SICUREZZA </a:t>
            </a:r>
            <a:r>
              <a:rPr sz="1050" b="1" dirty="0">
                <a:latin typeface="Arial"/>
                <a:cs typeface="Arial"/>
              </a:rPr>
              <a:t>DI OPERE </a:t>
            </a:r>
            <a:r>
              <a:rPr sz="1050" b="1" spc="-5" dirty="0">
                <a:latin typeface="Arial"/>
                <a:cs typeface="Arial"/>
              </a:rPr>
              <a:t>PUBBLICHE (art. </a:t>
            </a:r>
            <a:r>
              <a:rPr sz="1050" b="1" dirty="0">
                <a:latin typeface="Arial"/>
                <a:cs typeface="Arial"/>
              </a:rPr>
              <a:t>1, comma 38, </a:t>
            </a:r>
            <a:r>
              <a:rPr sz="1050" b="1" spc="-5" dirty="0">
                <a:latin typeface="Arial"/>
                <a:cs typeface="Arial"/>
              </a:rPr>
              <a:t>legge</a:t>
            </a:r>
            <a:r>
              <a:rPr sz="1050" b="1" spc="-6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160/2019)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54050" y="1692275"/>
            <a:ext cx="6143625" cy="2793365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 algn="just">
              <a:lnSpc>
                <a:spcPct val="95700"/>
              </a:lnSpc>
              <a:spcBef>
                <a:spcPts val="160"/>
              </a:spcBef>
            </a:pPr>
            <a:r>
              <a:rPr sz="1050" spc="-5" dirty="0">
                <a:latin typeface="Arial"/>
                <a:cs typeface="Arial"/>
              </a:rPr>
              <a:t>Come </a:t>
            </a:r>
            <a:r>
              <a:rPr sz="1050" spc="-10" dirty="0">
                <a:latin typeface="Arial"/>
                <a:cs typeface="Arial"/>
              </a:rPr>
              <a:t>si </a:t>
            </a:r>
            <a:r>
              <a:rPr sz="1050" spc="-5" dirty="0">
                <a:latin typeface="Arial"/>
                <a:cs typeface="Arial"/>
              </a:rPr>
              <a:t>ricorderà, replicando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contributo già previsto dall’art. </a:t>
            </a:r>
            <a:r>
              <a:rPr sz="1050" dirty="0">
                <a:latin typeface="Arial"/>
                <a:cs typeface="Arial"/>
              </a:rPr>
              <a:t>1, </a:t>
            </a:r>
            <a:r>
              <a:rPr sz="1050" spc="-5" dirty="0">
                <a:latin typeface="Arial"/>
                <a:cs typeface="Arial"/>
              </a:rPr>
              <a:t>commi </a:t>
            </a:r>
            <a:r>
              <a:rPr sz="1050" dirty="0">
                <a:latin typeface="Arial"/>
                <a:cs typeface="Arial"/>
              </a:rPr>
              <a:t>853-861, </a:t>
            </a:r>
            <a:r>
              <a:rPr sz="1050" spc="-5" dirty="0">
                <a:latin typeface="Arial"/>
                <a:cs typeface="Arial"/>
              </a:rPr>
              <a:t>della legge 205/2017  </a:t>
            </a:r>
            <a:r>
              <a:rPr sz="1050" dirty="0">
                <a:latin typeface="Arial"/>
                <a:cs typeface="Arial"/>
              </a:rPr>
              <a:t>per </a:t>
            </a:r>
            <a:r>
              <a:rPr sz="1050" spc="-5" dirty="0">
                <a:latin typeface="Arial"/>
                <a:cs typeface="Arial"/>
              </a:rPr>
              <a:t>il triennio 2018-2020,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legge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</a:t>
            </a:r>
            <a:r>
              <a:rPr sz="1050" dirty="0">
                <a:latin typeface="Arial"/>
                <a:cs typeface="Arial"/>
              </a:rPr>
              <a:t>per </a:t>
            </a:r>
            <a:r>
              <a:rPr sz="1050" spc="-5" dirty="0">
                <a:latin typeface="Arial"/>
                <a:cs typeface="Arial"/>
              </a:rPr>
              <a:t>2019 (art. </a:t>
            </a:r>
            <a:r>
              <a:rPr sz="1050" dirty="0">
                <a:latin typeface="Arial"/>
                <a:cs typeface="Arial"/>
              </a:rPr>
              <a:t>1, </a:t>
            </a:r>
            <a:r>
              <a:rPr sz="1050" spc="-5" dirty="0">
                <a:latin typeface="Arial"/>
                <a:cs typeface="Arial"/>
              </a:rPr>
              <a:t>commi 139-148, della legge 145/2018)  aveva </a:t>
            </a:r>
            <a:r>
              <a:rPr sz="1050" dirty="0">
                <a:latin typeface="Arial"/>
                <a:cs typeface="Arial"/>
              </a:rPr>
              <a:t>assegnato ai </a:t>
            </a:r>
            <a:r>
              <a:rPr sz="1050" spc="-5" dirty="0">
                <a:latin typeface="Arial"/>
                <a:cs typeface="Arial"/>
              </a:rPr>
              <a:t>comuni risorse </a:t>
            </a:r>
            <a:r>
              <a:rPr sz="1050" dirty="0">
                <a:latin typeface="Arial"/>
                <a:cs typeface="Arial"/>
              </a:rPr>
              <a:t>per il </a:t>
            </a:r>
            <a:r>
              <a:rPr sz="1050" spc="-5" dirty="0">
                <a:latin typeface="Arial"/>
                <a:cs typeface="Arial"/>
              </a:rPr>
              <a:t>finanziamento degli investimenti </a:t>
            </a:r>
            <a:r>
              <a:rPr sz="1050" dirty="0">
                <a:latin typeface="Arial"/>
                <a:cs typeface="Arial"/>
              </a:rPr>
              <a:t>a partire </a:t>
            </a:r>
            <a:r>
              <a:rPr sz="1050" spc="-5" dirty="0">
                <a:latin typeface="Arial"/>
                <a:cs typeface="Arial"/>
              </a:rPr>
              <a:t>dal 2021 </a:t>
            </a:r>
            <a:r>
              <a:rPr sz="1050" dirty="0">
                <a:latin typeface="Arial"/>
                <a:cs typeface="Arial"/>
              </a:rPr>
              <a:t>e sino </a:t>
            </a:r>
            <a:r>
              <a:rPr sz="1050" spc="-10" dirty="0">
                <a:latin typeface="Arial"/>
                <a:cs typeface="Arial"/>
              </a:rPr>
              <a:t>al  </a:t>
            </a:r>
            <a:r>
              <a:rPr sz="1050" dirty="0">
                <a:latin typeface="Arial"/>
                <a:cs typeface="Arial"/>
              </a:rPr>
              <a:t>2033, dando priorità </a:t>
            </a:r>
            <a:r>
              <a:rPr sz="1050" spc="-5" dirty="0">
                <a:latin typeface="Arial"/>
                <a:cs typeface="Arial"/>
              </a:rPr>
              <a:t>agli </a:t>
            </a:r>
            <a:r>
              <a:rPr sz="1050" dirty="0">
                <a:latin typeface="Arial"/>
                <a:cs typeface="Arial"/>
              </a:rPr>
              <a:t>enti che </a:t>
            </a:r>
            <a:r>
              <a:rPr sz="1050" spc="-5" dirty="0">
                <a:latin typeface="Arial"/>
                <a:cs typeface="Arial"/>
              </a:rPr>
              <a:t>presentano </a:t>
            </a:r>
            <a:r>
              <a:rPr sz="1050" dirty="0">
                <a:latin typeface="Arial"/>
                <a:cs typeface="Arial"/>
              </a:rPr>
              <a:t>la minore </a:t>
            </a:r>
            <a:r>
              <a:rPr sz="1050" spc="-5" dirty="0">
                <a:latin typeface="Arial"/>
                <a:cs typeface="Arial"/>
              </a:rPr>
              <a:t>incidenza del risultato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amministrazione sulle  </a:t>
            </a:r>
            <a:r>
              <a:rPr sz="1050" dirty="0">
                <a:latin typeface="Arial"/>
                <a:cs typeface="Arial"/>
              </a:rPr>
              <a:t>entrate </a:t>
            </a:r>
            <a:r>
              <a:rPr sz="1050" spc="-5" dirty="0">
                <a:latin typeface="Arial"/>
                <a:cs typeface="Arial"/>
              </a:rPr>
              <a:t>finali. Ora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nuova legge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2020 (comma </a:t>
            </a:r>
            <a:r>
              <a:rPr sz="1050" dirty="0">
                <a:latin typeface="Arial"/>
                <a:cs typeface="Arial"/>
              </a:rPr>
              <a:t>39) </a:t>
            </a:r>
            <a:r>
              <a:rPr sz="1050" spc="-5" dirty="0">
                <a:latin typeface="Arial"/>
                <a:cs typeface="Arial"/>
              </a:rPr>
              <a:t>modifica la suddetta disciplina </a:t>
            </a:r>
            <a:r>
              <a:rPr sz="1050" spc="-10" dirty="0">
                <a:latin typeface="Arial"/>
                <a:cs typeface="Arial"/>
              </a:rPr>
              <a:t>al </a:t>
            </a:r>
            <a:r>
              <a:rPr sz="1050" spc="-5" dirty="0">
                <a:latin typeface="Arial"/>
                <a:cs typeface="Arial"/>
              </a:rPr>
              <a:t>fine</a:t>
            </a:r>
            <a:r>
              <a:rPr sz="1050" spc="15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di:</a:t>
            </a:r>
            <a:endParaRPr sz="1050" dirty="0">
              <a:latin typeface="Arial"/>
              <a:cs typeface="Arial"/>
            </a:endParaRPr>
          </a:p>
          <a:p>
            <a:pPr marL="469900" indent="-229235">
              <a:lnSpc>
                <a:spcPts val="1190"/>
              </a:lnSpc>
              <a:buFont typeface="Wingdings"/>
              <a:buChar char="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incrementare </a:t>
            </a:r>
            <a:r>
              <a:rPr sz="1050" spc="-5" dirty="0">
                <a:latin typeface="Arial"/>
                <a:cs typeface="Arial"/>
              </a:rPr>
              <a:t>(da </a:t>
            </a:r>
            <a:r>
              <a:rPr sz="1050" dirty="0">
                <a:latin typeface="Arial"/>
                <a:cs typeface="Arial"/>
              </a:rPr>
              <a:t>4,9 a 8,8 </a:t>
            </a:r>
            <a:r>
              <a:rPr sz="1050" spc="-5" dirty="0">
                <a:latin typeface="Arial"/>
                <a:cs typeface="Arial"/>
              </a:rPr>
              <a:t>miliardi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euro) gli</a:t>
            </a:r>
            <a:r>
              <a:rPr sz="1050" spc="-2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stanziamenti;</a:t>
            </a:r>
            <a:endParaRPr sz="1050" dirty="0">
              <a:latin typeface="Arial"/>
              <a:cs typeface="Arial"/>
            </a:endParaRPr>
          </a:p>
          <a:p>
            <a:pPr marL="469900" indent="-229235">
              <a:lnSpc>
                <a:spcPts val="1205"/>
              </a:lnSpc>
              <a:buFont typeface="Wingdings"/>
              <a:buChar char=""/>
              <a:tabLst>
                <a:tab pos="470534" algn="l"/>
              </a:tabLst>
            </a:pPr>
            <a:r>
              <a:rPr sz="1050" spc="-5" dirty="0">
                <a:latin typeface="Arial"/>
                <a:cs typeface="Arial"/>
              </a:rPr>
              <a:t>includere l’efficientamento energetico degli edifici tra </a:t>
            </a: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opere</a:t>
            </a:r>
            <a:r>
              <a:rPr sz="1050" spc="-2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finanziabili;</a:t>
            </a:r>
            <a:endParaRPr sz="1050" dirty="0">
              <a:latin typeface="Arial"/>
              <a:cs typeface="Arial"/>
            </a:endParaRPr>
          </a:p>
          <a:p>
            <a:pPr marL="469900" indent="-229235">
              <a:lnSpc>
                <a:spcPts val="1205"/>
              </a:lnSpc>
              <a:buFont typeface="Wingdings"/>
              <a:buChar char=""/>
              <a:tabLst>
                <a:tab pos="470534" algn="l"/>
              </a:tabLst>
            </a:pPr>
            <a:r>
              <a:rPr sz="1050" spc="-5" dirty="0">
                <a:latin typeface="Arial"/>
                <a:cs typeface="Arial"/>
              </a:rPr>
              <a:t>modificare </a:t>
            </a: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termini di </a:t>
            </a:r>
            <a:r>
              <a:rPr sz="1050" spc="-10" dirty="0">
                <a:latin typeface="Arial"/>
                <a:cs typeface="Arial"/>
              </a:rPr>
              <a:t>affidamento </a:t>
            </a:r>
            <a:r>
              <a:rPr sz="1050" spc="-5" dirty="0">
                <a:latin typeface="Arial"/>
                <a:cs typeface="Arial"/>
              </a:rPr>
              <a:t>dei lavori </a:t>
            </a:r>
            <a:r>
              <a:rPr sz="1050" dirty="0">
                <a:latin typeface="Arial"/>
                <a:cs typeface="Arial"/>
              </a:rPr>
              <a:t>e le </a:t>
            </a:r>
            <a:r>
              <a:rPr sz="1050" spc="-5" dirty="0">
                <a:latin typeface="Arial"/>
                <a:cs typeface="Arial"/>
              </a:rPr>
              <a:t>modalità di assegnazione dei</a:t>
            </a:r>
            <a:r>
              <a:rPr sz="1050" spc="4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contributi;</a:t>
            </a:r>
          </a:p>
          <a:p>
            <a:pPr marL="469900" indent="-229235">
              <a:lnSpc>
                <a:spcPts val="1205"/>
              </a:lnSpc>
              <a:buFont typeface="Wingdings"/>
              <a:buChar char=""/>
              <a:tabLst>
                <a:tab pos="470534" algn="l"/>
              </a:tabLst>
            </a:pPr>
            <a:r>
              <a:rPr sz="1050" spc="-5" dirty="0">
                <a:latin typeface="Arial"/>
                <a:cs typeface="Arial"/>
              </a:rPr>
              <a:t>escludere</a:t>
            </a:r>
            <a:r>
              <a:rPr sz="1050" spc="114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dall’assegnazione</a:t>
            </a:r>
            <a:r>
              <a:rPr sz="1050" spc="12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i</a:t>
            </a:r>
            <a:r>
              <a:rPr sz="1050" spc="12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comuni</a:t>
            </a:r>
            <a:r>
              <a:rPr sz="1050" spc="12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che</a:t>
            </a:r>
            <a:r>
              <a:rPr sz="1050" spc="12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nel</a:t>
            </a:r>
            <a:r>
              <a:rPr sz="1050" spc="12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biennio</a:t>
            </a:r>
            <a:r>
              <a:rPr sz="1050" spc="12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precedente</a:t>
            </a:r>
            <a:r>
              <a:rPr sz="1050" spc="12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sono</a:t>
            </a:r>
            <a:r>
              <a:rPr sz="1050" spc="12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risultati</a:t>
            </a:r>
            <a:r>
              <a:rPr sz="1050" spc="12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beneficiari</a:t>
            </a:r>
            <a:r>
              <a:rPr sz="1050" spc="120" dirty="0">
                <a:latin typeface="Arial"/>
                <a:cs typeface="Arial"/>
              </a:rPr>
              <a:t> </a:t>
            </a:r>
            <a:r>
              <a:rPr sz="1050" spc="-10" dirty="0">
                <a:latin typeface="Arial"/>
                <a:cs typeface="Arial"/>
              </a:rPr>
              <a:t>dei</a:t>
            </a:r>
            <a:endParaRPr sz="1050" dirty="0">
              <a:latin typeface="Arial"/>
              <a:cs typeface="Arial"/>
            </a:endParaRPr>
          </a:p>
          <a:p>
            <a:pPr marL="469900">
              <a:lnSpc>
                <a:spcPts val="1205"/>
              </a:lnSpc>
            </a:pPr>
            <a:r>
              <a:rPr sz="1050" spc="-5" dirty="0">
                <a:latin typeface="Arial"/>
                <a:cs typeface="Arial"/>
              </a:rPr>
              <a:t>contributi;</a:t>
            </a:r>
            <a:endParaRPr sz="1050" dirty="0">
              <a:latin typeface="Arial"/>
              <a:cs typeface="Arial"/>
            </a:endParaRPr>
          </a:p>
          <a:p>
            <a:pPr marL="12700" marR="8890" algn="just">
              <a:lnSpc>
                <a:spcPct val="95700"/>
              </a:lnSpc>
              <a:spcBef>
                <a:spcPts val="30"/>
              </a:spcBef>
            </a:pPr>
            <a:r>
              <a:rPr sz="1050" dirty="0">
                <a:latin typeface="Arial"/>
                <a:cs typeface="Arial"/>
              </a:rPr>
              <a:t>È </a:t>
            </a:r>
            <a:r>
              <a:rPr sz="1050" spc="-5" dirty="0">
                <a:latin typeface="Arial"/>
                <a:cs typeface="Arial"/>
              </a:rPr>
              <a:t>stata </a:t>
            </a:r>
            <a:r>
              <a:rPr sz="1050" dirty="0">
                <a:latin typeface="Arial"/>
                <a:cs typeface="Arial"/>
              </a:rPr>
              <a:t>anche introdotta la </a:t>
            </a:r>
            <a:r>
              <a:rPr sz="1050" spc="-5" dirty="0">
                <a:latin typeface="Arial"/>
                <a:cs typeface="Arial"/>
              </a:rPr>
              <a:t>riduzione del </a:t>
            </a:r>
            <a:r>
              <a:rPr sz="1050" dirty="0">
                <a:latin typeface="Arial"/>
                <a:cs typeface="Arial"/>
              </a:rPr>
              <a:t>5 per cento </a:t>
            </a:r>
            <a:r>
              <a:rPr sz="1050" spc="-5" dirty="0">
                <a:latin typeface="Arial"/>
                <a:cs typeface="Arial"/>
              </a:rPr>
              <a:t>dei contributi previsti, </a:t>
            </a:r>
            <a:r>
              <a:rPr sz="1050" dirty="0">
                <a:latin typeface="Arial"/>
                <a:cs typeface="Arial"/>
              </a:rPr>
              <a:t>nel </a:t>
            </a:r>
            <a:r>
              <a:rPr sz="1050" spc="-5" dirty="0">
                <a:latin typeface="Arial"/>
                <a:cs typeface="Arial"/>
              </a:rPr>
              <a:t>caso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mancata  approvazione del </a:t>
            </a:r>
            <a:r>
              <a:rPr sz="1050" dirty="0">
                <a:latin typeface="Arial"/>
                <a:cs typeface="Arial"/>
              </a:rPr>
              <a:t>piano </a:t>
            </a:r>
            <a:r>
              <a:rPr sz="1050" spc="-5" dirty="0">
                <a:latin typeface="Arial"/>
                <a:cs typeface="Arial"/>
              </a:rPr>
              <a:t>urbanistico attuativo (P.U.A) </a:t>
            </a:r>
            <a:r>
              <a:rPr sz="1050" dirty="0">
                <a:latin typeface="Arial"/>
                <a:cs typeface="Arial"/>
              </a:rPr>
              <a:t>e del </a:t>
            </a:r>
            <a:r>
              <a:rPr sz="1050" spc="-5" dirty="0">
                <a:latin typeface="Arial"/>
                <a:cs typeface="Arial"/>
              </a:rPr>
              <a:t>piano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eliminazione </a:t>
            </a:r>
            <a:r>
              <a:rPr sz="1050" dirty="0">
                <a:latin typeface="Arial"/>
                <a:cs typeface="Arial"/>
              </a:rPr>
              <a:t>Barriere </a:t>
            </a:r>
            <a:r>
              <a:rPr sz="1050" spc="-5" dirty="0">
                <a:latin typeface="Arial"/>
                <a:cs typeface="Arial"/>
              </a:rPr>
              <a:t>architettoniche  (P.E.B.A) entro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31 dicembre dell’anno</a:t>
            </a:r>
            <a:r>
              <a:rPr sz="1050" spc="-1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precedente.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00" dirty="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</a:pP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seguito riepiloghiamo tutte </a:t>
            </a: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caratteristiche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tali</a:t>
            </a:r>
            <a:r>
              <a:rPr sz="1050" dirty="0">
                <a:latin typeface="Arial"/>
                <a:cs typeface="Arial"/>
              </a:rPr>
              <a:t> contributi.</a:t>
            </a: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50" dirty="0">
              <a:latin typeface="Arial"/>
              <a:cs typeface="Arial"/>
            </a:endParaRPr>
          </a:p>
          <a:p>
            <a:pPr marL="12700" marR="5080" algn="just">
              <a:lnSpc>
                <a:spcPts val="1200"/>
              </a:lnSpc>
              <a:spcBef>
                <a:spcPts val="5"/>
              </a:spcBef>
            </a:pPr>
            <a:r>
              <a:rPr sz="1050" b="1" spc="-5" dirty="0">
                <a:latin typeface="Arial"/>
                <a:cs typeface="Arial"/>
              </a:rPr>
              <a:t>Ammontare </a:t>
            </a:r>
            <a:r>
              <a:rPr sz="1050" b="1" dirty="0">
                <a:latin typeface="Arial"/>
                <a:cs typeface="Arial"/>
              </a:rPr>
              <a:t>del </a:t>
            </a:r>
            <a:r>
              <a:rPr sz="1050" b="1" spc="-5" dirty="0">
                <a:latin typeface="Arial"/>
                <a:cs typeface="Arial"/>
              </a:rPr>
              <a:t>contributo </a:t>
            </a:r>
            <a:r>
              <a:rPr sz="1050" b="1" dirty="0">
                <a:latin typeface="Arial"/>
                <a:cs typeface="Arial"/>
              </a:rPr>
              <a:t>(comma </a:t>
            </a:r>
            <a:r>
              <a:rPr sz="1050" b="1" spc="-5" dirty="0">
                <a:latin typeface="Arial"/>
                <a:cs typeface="Arial"/>
              </a:rPr>
              <a:t>139): </a:t>
            </a:r>
            <a:r>
              <a:rPr sz="1050" spc="-5" dirty="0">
                <a:latin typeface="Arial"/>
                <a:cs typeface="Arial"/>
              </a:rPr>
              <a:t>il contributo </a:t>
            </a:r>
            <a:r>
              <a:rPr sz="1050" dirty="0">
                <a:latin typeface="Arial"/>
                <a:cs typeface="Arial"/>
              </a:rPr>
              <a:t>sarà </a:t>
            </a:r>
            <a:r>
              <a:rPr sz="1050" spc="-5" dirty="0">
                <a:latin typeface="Arial"/>
                <a:cs typeface="Arial"/>
              </a:rPr>
              <a:t>assegnato dal </a:t>
            </a:r>
            <a:r>
              <a:rPr sz="1050" dirty="0">
                <a:latin typeface="Arial"/>
                <a:cs typeface="Arial"/>
              </a:rPr>
              <a:t>2021 al 2034 (e </a:t>
            </a:r>
            <a:r>
              <a:rPr sz="1050" spc="-5" dirty="0">
                <a:latin typeface="Arial"/>
                <a:cs typeface="Arial"/>
              </a:rPr>
              <a:t>non più  </a:t>
            </a:r>
            <a:r>
              <a:rPr sz="1050" dirty="0">
                <a:latin typeface="Arial"/>
                <a:cs typeface="Arial"/>
              </a:rPr>
              <a:t>solo fino </a:t>
            </a:r>
            <a:r>
              <a:rPr sz="1050" spc="-10" dirty="0">
                <a:latin typeface="Arial"/>
                <a:cs typeface="Arial"/>
              </a:rPr>
              <a:t>al </a:t>
            </a:r>
            <a:r>
              <a:rPr sz="1050" dirty="0">
                <a:latin typeface="Arial"/>
                <a:cs typeface="Arial"/>
              </a:rPr>
              <a:t>2033 come in precedenza) secondo </a:t>
            </a:r>
            <a:r>
              <a:rPr sz="1050" spc="-5" dirty="0">
                <a:latin typeface="Arial"/>
                <a:cs typeface="Arial"/>
              </a:rPr>
              <a:t>importi variabili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seguito</a:t>
            </a:r>
            <a:r>
              <a:rPr sz="1050" spc="-4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indicati: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982980" y="8781541"/>
            <a:ext cx="68580" cy="640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82980" y="9087611"/>
            <a:ext cx="68580" cy="640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982980" y="9241281"/>
            <a:ext cx="68580" cy="640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706627" y="8393429"/>
            <a:ext cx="6139815" cy="1565910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 marR="5080">
              <a:lnSpc>
                <a:spcPts val="1200"/>
              </a:lnSpc>
              <a:spcBef>
                <a:spcPts val="195"/>
              </a:spcBef>
            </a:pPr>
            <a:r>
              <a:rPr sz="1050" b="1" dirty="0">
                <a:latin typeface="Arial"/>
                <a:cs typeface="Arial"/>
              </a:rPr>
              <a:t>La </a:t>
            </a:r>
            <a:r>
              <a:rPr sz="1050" b="1" spc="-5" dirty="0">
                <a:latin typeface="Arial"/>
                <a:cs typeface="Arial"/>
              </a:rPr>
              <a:t>richiesta </a:t>
            </a:r>
            <a:r>
              <a:rPr sz="1050" b="1" dirty="0">
                <a:latin typeface="Arial"/>
                <a:cs typeface="Arial"/>
              </a:rPr>
              <a:t>di contributo</a:t>
            </a:r>
            <a:r>
              <a:rPr sz="1050" dirty="0">
                <a:latin typeface="Arial"/>
                <a:cs typeface="Arial"/>
              </a:rPr>
              <a:t>. Per </a:t>
            </a:r>
            <a:r>
              <a:rPr sz="1050" spc="-5" dirty="0">
                <a:latin typeface="Arial"/>
                <a:cs typeface="Arial"/>
              </a:rPr>
              <a:t>la richiesta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contributo, </a:t>
            </a:r>
            <a:r>
              <a:rPr sz="1050" dirty="0">
                <a:latin typeface="Arial"/>
                <a:cs typeface="Arial"/>
              </a:rPr>
              <a:t>gli </a:t>
            </a:r>
            <a:r>
              <a:rPr sz="1050" spc="-5" dirty="0">
                <a:latin typeface="Arial"/>
                <a:cs typeface="Arial"/>
              </a:rPr>
              <a:t>enti devono </a:t>
            </a:r>
            <a:r>
              <a:rPr sz="1050" dirty="0">
                <a:latin typeface="Arial"/>
                <a:cs typeface="Arial"/>
              </a:rPr>
              <a:t>trasmettere (a </a:t>
            </a:r>
            <a:r>
              <a:rPr sz="1050" spc="-5" dirty="0">
                <a:latin typeface="Arial"/>
                <a:cs typeface="Arial"/>
              </a:rPr>
              <a:t>pena </a:t>
            </a:r>
            <a:r>
              <a:rPr sz="1050" spc="-10" dirty="0">
                <a:latin typeface="Arial"/>
                <a:cs typeface="Arial"/>
              </a:rPr>
              <a:t>di  </a:t>
            </a:r>
            <a:r>
              <a:rPr sz="1050" spc="-5" dirty="0">
                <a:latin typeface="Arial"/>
                <a:cs typeface="Arial"/>
              </a:rPr>
              <a:t>esclusione) </a:t>
            </a:r>
            <a:r>
              <a:rPr sz="1050" dirty="0">
                <a:latin typeface="Arial"/>
                <a:cs typeface="Arial"/>
              </a:rPr>
              <a:t>entro il </a:t>
            </a:r>
            <a:r>
              <a:rPr sz="1050" spc="-5" dirty="0">
                <a:latin typeface="Arial"/>
                <a:cs typeface="Arial"/>
              </a:rPr>
              <a:t>15 settembre antecedente l’anno di</a:t>
            </a:r>
            <a:r>
              <a:rPr sz="1050" spc="-1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riferimento:</a:t>
            </a:r>
            <a:endParaRPr sz="1050">
              <a:latin typeface="Arial"/>
              <a:cs typeface="Arial"/>
            </a:endParaRPr>
          </a:p>
          <a:p>
            <a:pPr marL="504825">
              <a:lnSpc>
                <a:spcPts val="1160"/>
              </a:lnSpc>
            </a:pP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informazioni relative alla tipologia </a:t>
            </a:r>
            <a:r>
              <a:rPr sz="1050" dirty="0">
                <a:latin typeface="Arial"/>
                <a:cs typeface="Arial"/>
              </a:rPr>
              <a:t>di opera, </a:t>
            </a:r>
            <a:r>
              <a:rPr sz="1050" spc="-5" dirty="0">
                <a:latin typeface="Arial"/>
                <a:cs typeface="Arial"/>
              </a:rPr>
              <a:t>che deve </a:t>
            </a:r>
            <a:r>
              <a:rPr sz="1050" dirty="0">
                <a:latin typeface="Arial"/>
                <a:cs typeface="Arial"/>
              </a:rPr>
              <a:t>essere </a:t>
            </a:r>
            <a:r>
              <a:rPr sz="1050" spc="-5" dirty="0">
                <a:latin typeface="Arial"/>
                <a:cs typeface="Arial"/>
              </a:rPr>
              <a:t>inserita in </a:t>
            </a:r>
            <a:r>
              <a:rPr sz="1050" dirty="0">
                <a:latin typeface="Arial"/>
                <a:cs typeface="Arial"/>
              </a:rPr>
              <a:t>uno</a:t>
            </a:r>
            <a:r>
              <a:rPr sz="1050" spc="15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strumento</a:t>
            </a:r>
            <a:endParaRPr sz="1050">
              <a:latin typeface="Arial"/>
              <a:cs typeface="Arial"/>
            </a:endParaRPr>
          </a:p>
          <a:p>
            <a:pPr marL="504825">
              <a:lnSpc>
                <a:spcPts val="1205"/>
              </a:lnSpc>
            </a:pPr>
            <a:r>
              <a:rPr sz="1050" spc="-5" dirty="0">
                <a:latin typeface="Arial"/>
                <a:cs typeface="Arial"/>
              </a:rPr>
              <a:t>programmatorio dell’ente (DUP, piano triennale delle opere</a:t>
            </a:r>
            <a:r>
              <a:rPr sz="1050" spc="-2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pubbliche);</a:t>
            </a:r>
            <a:endParaRPr sz="1050">
              <a:latin typeface="Arial"/>
              <a:cs typeface="Arial"/>
            </a:endParaRPr>
          </a:p>
          <a:p>
            <a:pPr marL="504825">
              <a:lnSpc>
                <a:spcPts val="1205"/>
              </a:lnSpc>
            </a:pP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codice unico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progetto</a:t>
            </a:r>
            <a:r>
              <a:rPr sz="1050" spc="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(CUP);</a:t>
            </a:r>
            <a:endParaRPr sz="1050">
              <a:latin typeface="Arial"/>
              <a:cs typeface="Arial"/>
            </a:endParaRPr>
          </a:p>
          <a:p>
            <a:pPr marL="504825">
              <a:lnSpc>
                <a:spcPts val="1205"/>
              </a:lnSpc>
            </a:pPr>
            <a:r>
              <a:rPr sz="1050" spc="-5" dirty="0">
                <a:latin typeface="Arial"/>
                <a:cs typeface="Arial"/>
              </a:rPr>
              <a:t>eventuali altri finanziamenti concessi sull’opera. Non possono essere richiesti finanziamenti</a:t>
            </a:r>
            <a:r>
              <a:rPr sz="1050" spc="16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per</a:t>
            </a:r>
            <a:endParaRPr sz="1050">
              <a:latin typeface="Arial"/>
              <a:cs typeface="Arial"/>
            </a:endParaRPr>
          </a:p>
          <a:p>
            <a:pPr marL="504825">
              <a:lnSpc>
                <a:spcPts val="1205"/>
              </a:lnSpc>
            </a:pPr>
            <a:r>
              <a:rPr sz="1050" dirty="0">
                <a:latin typeface="Arial"/>
                <a:cs typeface="Arial"/>
              </a:rPr>
              <a:t>opere </a:t>
            </a:r>
            <a:r>
              <a:rPr sz="1050" spc="-5" dirty="0">
                <a:latin typeface="Arial"/>
                <a:cs typeface="Arial"/>
              </a:rPr>
              <a:t>integralmente finanziate </a:t>
            </a:r>
            <a:r>
              <a:rPr sz="1050" dirty="0">
                <a:latin typeface="Arial"/>
                <a:cs typeface="Arial"/>
              </a:rPr>
              <a:t>da </a:t>
            </a:r>
            <a:r>
              <a:rPr sz="1050" spc="-5" dirty="0">
                <a:latin typeface="Arial"/>
                <a:cs typeface="Arial"/>
              </a:rPr>
              <a:t>altri</a:t>
            </a:r>
            <a:r>
              <a:rPr sz="1050" spc="-1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soggetti.</a:t>
            </a:r>
            <a:endParaRPr sz="1050">
              <a:latin typeface="Arial"/>
              <a:cs typeface="Arial"/>
            </a:endParaRPr>
          </a:p>
          <a:p>
            <a:pPr marL="12700" marR="5715">
              <a:lnSpc>
                <a:spcPts val="1210"/>
              </a:lnSpc>
              <a:spcBef>
                <a:spcPts val="60"/>
              </a:spcBef>
            </a:pPr>
            <a:r>
              <a:rPr sz="1050" spc="-5" dirty="0">
                <a:latin typeface="Arial"/>
                <a:cs typeface="Arial"/>
              </a:rPr>
              <a:t>Ciascun comune potrà </a:t>
            </a:r>
            <a:r>
              <a:rPr sz="1050" dirty="0">
                <a:latin typeface="Arial"/>
                <a:cs typeface="Arial"/>
              </a:rPr>
              <a:t>presentare </a:t>
            </a:r>
            <a:r>
              <a:rPr sz="1050" spc="-5" dirty="0">
                <a:latin typeface="Arial"/>
                <a:cs typeface="Arial"/>
              </a:rPr>
              <a:t>una </a:t>
            </a:r>
            <a:r>
              <a:rPr sz="1050" dirty="0">
                <a:latin typeface="Arial"/>
                <a:cs typeface="Arial"/>
              </a:rPr>
              <a:t>sola </a:t>
            </a:r>
            <a:r>
              <a:rPr sz="1050" spc="-5" dirty="0">
                <a:latin typeface="Arial"/>
                <a:cs typeface="Arial"/>
              </a:rPr>
              <a:t>richiesta </a:t>
            </a:r>
            <a:r>
              <a:rPr sz="1050" dirty="0">
                <a:latin typeface="Arial"/>
                <a:cs typeface="Arial"/>
              </a:rPr>
              <a:t>con </a:t>
            </a:r>
            <a:r>
              <a:rPr sz="1050" spc="-5" dirty="0">
                <a:latin typeface="Arial"/>
                <a:cs typeface="Arial"/>
              </a:rPr>
              <a:t>limiti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seconda delle dimensioni  demografiche,</a:t>
            </a:r>
            <a:r>
              <a:rPr sz="1050" spc="-1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ovvero:</a:t>
            </a:r>
            <a:endParaRPr sz="1050">
              <a:latin typeface="Arial"/>
              <a:cs typeface="Arial"/>
            </a:endParaRPr>
          </a:p>
          <a:p>
            <a:pPr marL="469900" indent="-229235">
              <a:lnSpc>
                <a:spcPts val="1170"/>
              </a:lnSpc>
              <a:buFont typeface="Wingdings"/>
              <a:buChar char="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€ 1.000.000 per </a:t>
            </a:r>
            <a:r>
              <a:rPr sz="1050" spc="-5" dirty="0">
                <a:latin typeface="Arial"/>
                <a:cs typeface="Arial"/>
              </a:rPr>
              <a:t>comuni </a:t>
            </a:r>
            <a:r>
              <a:rPr sz="1050" dirty="0">
                <a:latin typeface="Arial"/>
                <a:cs typeface="Arial"/>
              </a:rPr>
              <a:t>fino a 5.000</a:t>
            </a:r>
            <a:r>
              <a:rPr sz="1050" spc="-3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abitanti;</a:t>
            </a:r>
            <a:endParaRPr sz="1050">
              <a:latin typeface="Arial"/>
              <a:cs typeface="Aria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406650" y="4968875"/>
            <a:ext cx="2945032" cy="27934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29</a:t>
            </a:fld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706627" y="482600"/>
            <a:ext cx="6142990" cy="248696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750" dirty="0">
              <a:latin typeface="Arial"/>
              <a:cs typeface="Arial"/>
            </a:endParaRPr>
          </a:p>
          <a:p>
            <a:pPr marL="12700" marR="5715" algn="just">
              <a:lnSpc>
                <a:spcPct val="96000"/>
              </a:lnSpc>
            </a:pPr>
            <a:r>
              <a:rPr sz="1050" dirty="0">
                <a:latin typeface="Arial"/>
                <a:cs typeface="Arial"/>
              </a:rPr>
              <a:t>Resterà </a:t>
            </a:r>
            <a:r>
              <a:rPr sz="1050" spc="-5" dirty="0">
                <a:latin typeface="Arial"/>
                <a:cs typeface="Arial"/>
              </a:rPr>
              <a:t>da capire </a:t>
            </a:r>
            <a:r>
              <a:rPr sz="1050" dirty="0">
                <a:latin typeface="Arial"/>
                <a:cs typeface="Arial"/>
              </a:rPr>
              <a:t>come </a:t>
            </a:r>
            <a:r>
              <a:rPr sz="1050" spc="-5" dirty="0">
                <a:latin typeface="Arial"/>
                <a:cs typeface="Arial"/>
              </a:rPr>
              <a:t>verrà quantificato </a:t>
            </a:r>
            <a:r>
              <a:rPr sz="1050" dirty="0">
                <a:latin typeface="Arial"/>
                <a:cs typeface="Arial"/>
              </a:rPr>
              <a:t>lo </a:t>
            </a:r>
            <a:r>
              <a:rPr sz="1050" spc="-5" dirty="0">
                <a:latin typeface="Arial"/>
                <a:cs typeface="Arial"/>
              </a:rPr>
              <a:t>stock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debito </a:t>
            </a:r>
            <a:r>
              <a:rPr sz="1050" dirty="0">
                <a:latin typeface="Arial"/>
                <a:cs typeface="Arial"/>
              </a:rPr>
              <a:t>commerciale scaduto </a:t>
            </a:r>
            <a:r>
              <a:rPr sz="1050" spc="-5" dirty="0">
                <a:latin typeface="Arial"/>
                <a:cs typeface="Arial"/>
              </a:rPr>
              <a:t>alla fine del 31  </a:t>
            </a:r>
            <a:r>
              <a:rPr sz="1050" dirty="0">
                <a:latin typeface="Arial"/>
                <a:cs typeface="Arial"/>
              </a:rPr>
              <a:t>dicembre </a:t>
            </a:r>
            <a:r>
              <a:rPr sz="1050" spc="-5" dirty="0">
                <a:latin typeface="Arial"/>
                <a:cs typeface="Arial"/>
              </a:rPr>
              <a:t>2019, debito che costituirà </a:t>
            </a:r>
            <a:r>
              <a:rPr sz="1050" dirty="0">
                <a:latin typeface="Arial"/>
                <a:cs typeface="Arial"/>
              </a:rPr>
              <a:t>la nuova </a:t>
            </a:r>
            <a:r>
              <a:rPr sz="1050" spc="-5" dirty="0">
                <a:latin typeface="Arial"/>
                <a:cs typeface="Arial"/>
              </a:rPr>
              <a:t>base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riferimento </a:t>
            </a:r>
            <a:r>
              <a:rPr sz="1050" dirty="0">
                <a:latin typeface="Arial"/>
                <a:cs typeface="Arial"/>
              </a:rPr>
              <a:t>per </a:t>
            </a:r>
            <a:r>
              <a:rPr sz="1050" spc="-5" dirty="0">
                <a:latin typeface="Arial"/>
                <a:cs typeface="Arial"/>
              </a:rPr>
              <a:t>la verifica dell’obbligo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riduzione  progressiva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almeno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10%, sino </a:t>
            </a:r>
            <a:r>
              <a:rPr sz="1050" dirty="0">
                <a:latin typeface="Arial"/>
                <a:cs typeface="Arial"/>
              </a:rPr>
              <a:t>ad </a:t>
            </a:r>
            <a:r>
              <a:rPr sz="1050" spc="-5" dirty="0">
                <a:latin typeface="Arial"/>
                <a:cs typeface="Arial"/>
              </a:rPr>
              <a:t>arrivare </a:t>
            </a:r>
            <a:r>
              <a:rPr sz="1050" spc="-10" dirty="0">
                <a:latin typeface="Arial"/>
                <a:cs typeface="Arial"/>
              </a:rPr>
              <a:t>al </a:t>
            </a:r>
            <a:r>
              <a:rPr sz="1050" dirty="0">
                <a:latin typeface="Arial"/>
                <a:cs typeface="Arial"/>
              </a:rPr>
              <a:t>5% </a:t>
            </a:r>
            <a:r>
              <a:rPr sz="1050" spc="-5" dirty="0">
                <a:latin typeface="Arial"/>
                <a:cs typeface="Arial"/>
              </a:rPr>
              <a:t>delle fatture ricevute nell’anno. Secondo </a:t>
            </a:r>
            <a:r>
              <a:rPr sz="1050" spc="45" dirty="0">
                <a:latin typeface="Arial"/>
                <a:cs typeface="Arial"/>
              </a:rPr>
              <a:t>uanto  </a:t>
            </a:r>
            <a:r>
              <a:rPr sz="1050" dirty="0">
                <a:latin typeface="Arial"/>
                <a:cs typeface="Arial"/>
              </a:rPr>
              <a:t>disposto </a:t>
            </a:r>
            <a:r>
              <a:rPr sz="1050" spc="-5" dirty="0">
                <a:latin typeface="Arial"/>
                <a:cs typeface="Arial"/>
              </a:rPr>
              <a:t>dal comma 861 </a:t>
            </a:r>
            <a:r>
              <a:rPr sz="1050" dirty="0">
                <a:latin typeface="Arial"/>
                <a:cs typeface="Arial"/>
              </a:rPr>
              <a:t>della </a:t>
            </a:r>
            <a:r>
              <a:rPr sz="1050" spc="-5" dirty="0">
                <a:latin typeface="Arial"/>
                <a:cs typeface="Arial"/>
              </a:rPr>
              <a:t>legge 145/2018, infatti, </a:t>
            </a:r>
            <a:r>
              <a:rPr sz="1050" dirty="0">
                <a:latin typeface="Arial"/>
                <a:cs typeface="Arial"/>
              </a:rPr>
              <a:t>per </a:t>
            </a:r>
            <a:r>
              <a:rPr sz="1050" spc="-5" dirty="0">
                <a:latin typeface="Arial"/>
                <a:cs typeface="Arial"/>
              </a:rPr>
              <a:t>gli enti </a:t>
            </a:r>
            <a:r>
              <a:rPr sz="1050" dirty="0">
                <a:latin typeface="Arial"/>
                <a:cs typeface="Arial"/>
              </a:rPr>
              <a:t>che </a:t>
            </a:r>
            <a:r>
              <a:rPr sz="1050" spc="-5" dirty="0">
                <a:latin typeface="Arial"/>
                <a:cs typeface="Arial"/>
              </a:rPr>
              <a:t>adottano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SIOPE+ dal </a:t>
            </a:r>
            <a:r>
              <a:rPr sz="1050" dirty="0">
                <a:latin typeface="Arial"/>
                <a:cs typeface="Arial"/>
              </a:rPr>
              <a:t>2019 </a:t>
            </a:r>
            <a:r>
              <a:rPr sz="1050" spc="-5" dirty="0">
                <a:latin typeface="Arial"/>
                <a:cs typeface="Arial"/>
              </a:rPr>
              <a:t>il  debito </a:t>
            </a:r>
            <a:r>
              <a:rPr sz="1050" dirty="0">
                <a:latin typeface="Arial"/>
                <a:cs typeface="Arial"/>
              </a:rPr>
              <a:t>scaduto è </a:t>
            </a:r>
            <a:r>
              <a:rPr sz="1050" spc="-5" dirty="0">
                <a:latin typeface="Arial"/>
                <a:cs typeface="Arial"/>
              </a:rPr>
              <a:t>desunto direttamente dalla PCC. L’abrogazione </a:t>
            </a:r>
            <a:r>
              <a:rPr sz="1050" spc="9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- </a:t>
            </a:r>
            <a:r>
              <a:rPr sz="1050" spc="-5" dirty="0">
                <a:latin typeface="Arial"/>
                <a:cs typeface="Arial"/>
              </a:rPr>
              <a:t>disposta dalla legge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2020</a:t>
            </a:r>
            <a:endParaRPr sz="1050" dirty="0">
              <a:latin typeface="Arial"/>
              <a:cs typeface="Arial"/>
            </a:endParaRPr>
          </a:p>
          <a:p>
            <a:pPr marL="12700" marR="5080" algn="just">
              <a:lnSpc>
                <a:spcPts val="1210"/>
              </a:lnSpc>
              <a:spcBef>
                <a:spcPts val="25"/>
              </a:spcBef>
            </a:pPr>
            <a:r>
              <a:rPr sz="1050" dirty="0">
                <a:latin typeface="Arial"/>
                <a:cs typeface="Arial"/>
              </a:rPr>
              <a:t>- della </a:t>
            </a:r>
            <a:r>
              <a:rPr sz="1050" spc="-5" dirty="0">
                <a:latin typeface="Arial"/>
                <a:cs typeface="Arial"/>
              </a:rPr>
              <a:t>modifica introdotta </a:t>
            </a:r>
            <a:r>
              <a:rPr sz="1050" dirty="0">
                <a:latin typeface="Arial"/>
                <a:cs typeface="Arial"/>
              </a:rPr>
              <a:t>dal decreto </a:t>
            </a:r>
            <a:r>
              <a:rPr sz="1050" spc="-5" dirty="0">
                <a:latin typeface="Arial"/>
                <a:cs typeface="Arial"/>
              </a:rPr>
              <a:t>fiscale secondo cui tale informazione poteva </a:t>
            </a:r>
            <a:r>
              <a:rPr sz="1050" dirty="0">
                <a:latin typeface="Arial"/>
                <a:cs typeface="Arial"/>
              </a:rPr>
              <a:t>essere </a:t>
            </a:r>
            <a:r>
              <a:rPr sz="1050" spc="-5" dirty="0">
                <a:latin typeface="Arial"/>
                <a:cs typeface="Arial"/>
              </a:rPr>
              <a:t>certificata  autonomamente dall’ente, </a:t>
            </a:r>
            <a:r>
              <a:rPr sz="1050" spc="5" dirty="0">
                <a:latin typeface="Arial"/>
                <a:cs typeface="Arial"/>
              </a:rPr>
              <a:t>fa </a:t>
            </a:r>
            <a:r>
              <a:rPr sz="1050" dirty="0">
                <a:latin typeface="Arial"/>
                <a:cs typeface="Arial"/>
              </a:rPr>
              <a:t>presumere </a:t>
            </a:r>
            <a:r>
              <a:rPr sz="1050" spc="-5" dirty="0">
                <a:latin typeface="Arial"/>
                <a:cs typeface="Arial"/>
              </a:rPr>
              <a:t>che assuma validità </a:t>
            </a:r>
            <a:r>
              <a:rPr sz="1050" dirty="0">
                <a:latin typeface="Arial"/>
                <a:cs typeface="Arial"/>
              </a:rPr>
              <a:t>lo stock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debito alla </a:t>
            </a:r>
            <a:r>
              <a:rPr sz="1050" dirty="0">
                <a:latin typeface="Arial"/>
                <a:cs typeface="Arial"/>
              </a:rPr>
              <a:t>fine </a:t>
            </a:r>
            <a:r>
              <a:rPr sz="1050" spc="-5" dirty="0">
                <a:latin typeface="Arial"/>
                <a:cs typeface="Arial"/>
              </a:rPr>
              <a:t>del 2019  </a:t>
            </a:r>
            <a:r>
              <a:rPr sz="1050" dirty="0">
                <a:latin typeface="Arial"/>
                <a:cs typeface="Arial"/>
              </a:rPr>
              <a:t>presente </a:t>
            </a:r>
            <a:r>
              <a:rPr sz="1050" spc="-5" dirty="0">
                <a:latin typeface="Arial"/>
                <a:cs typeface="Arial"/>
              </a:rPr>
              <a:t>sulla piattaforma, </a:t>
            </a:r>
            <a:r>
              <a:rPr sz="1050" dirty="0">
                <a:latin typeface="Arial"/>
                <a:cs typeface="Arial"/>
              </a:rPr>
              <a:t>con conseguente </a:t>
            </a:r>
            <a:r>
              <a:rPr sz="1050" spc="-5" dirty="0">
                <a:latin typeface="Arial"/>
                <a:cs typeface="Arial"/>
              </a:rPr>
              <a:t>obbligo </a:t>
            </a:r>
            <a:r>
              <a:rPr sz="1050" dirty="0">
                <a:latin typeface="Arial"/>
                <a:cs typeface="Arial"/>
              </a:rPr>
              <a:t>per le </a:t>
            </a:r>
            <a:r>
              <a:rPr sz="1050" spc="-5" dirty="0">
                <a:latin typeface="Arial"/>
                <a:cs typeface="Arial"/>
              </a:rPr>
              <a:t>amministrazioni </a:t>
            </a:r>
            <a:r>
              <a:rPr sz="1050" dirty="0">
                <a:latin typeface="Arial"/>
                <a:cs typeface="Arial"/>
              </a:rPr>
              <a:t>di allineare i</a:t>
            </a:r>
            <a:r>
              <a:rPr sz="1050" spc="-3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dati.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200" dirty="0">
              <a:latin typeface="Arial"/>
              <a:cs typeface="Arial"/>
            </a:endParaRPr>
          </a:p>
          <a:p>
            <a:pPr marL="669290" marR="140335" algn="just">
              <a:lnSpc>
                <a:spcPts val="1210"/>
              </a:lnSpc>
              <a:spcBef>
                <a:spcPts val="5"/>
              </a:spcBef>
            </a:pP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Per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determinare lo stock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di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debito scaduto alla fine del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2019 non è prevista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una 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nuova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certificazione.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Si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presume che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verrà preso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in considerazione lo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stock di 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debito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come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risultante sulla</a:t>
            </a:r>
            <a:r>
              <a:rPr sz="1050" b="1" i="1"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PCC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000" dirty="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spcBef>
                <a:spcPts val="5"/>
              </a:spcBef>
            </a:pPr>
            <a:r>
              <a:rPr sz="900" b="1" spc="-5" dirty="0">
                <a:latin typeface="Arial"/>
                <a:cs typeface="Arial"/>
              </a:rPr>
              <a:t>Le novità </a:t>
            </a:r>
            <a:r>
              <a:rPr sz="900" b="1" dirty="0">
                <a:latin typeface="Arial"/>
                <a:cs typeface="Arial"/>
              </a:rPr>
              <a:t>in </a:t>
            </a:r>
            <a:r>
              <a:rPr sz="900" b="1" spc="-5" dirty="0">
                <a:latin typeface="Arial"/>
                <a:cs typeface="Arial"/>
              </a:rPr>
              <a:t>materia </a:t>
            </a:r>
            <a:r>
              <a:rPr sz="900" b="1" dirty="0">
                <a:latin typeface="Arial"/>
                <a:cs typeface="Arial"/>
              </a:rPr>
              <a:t>di </a:t>
            </a:r>
            <a:r>
              <a:rPr sz="900" b="1" spc="-5" dirty="0">
                <a:latin typeface="Arial"/>
                <a:cs typeface="Arial"/>
              </a:rPr>
              <a:t>obblighi </a:t>
            </a:r>
            <a:r>
              <a:rPr sz="900" b="1" dirty="0">
                <a:latin typeface="Arial"/>
                <a:cs typeface="Arial"/>
              </a:rPr>
              <a:t>di </a:t>
            </a:r>
            <a:r>
              <a:rPr sz="900" b="1" spc="-5" dirty="0">
                <a:latin typeface="Arial"/>
                <a:cs typeface="Arial"/>
              </a:rPr>
              <a:t>tempestività </a:t>
            </a:r>
            <a:r>
              <a:rPr sz="900" b="1" dirty="0">
                <a:latin typeface="Arial"/>
                <a:cs typeface="Arial"/>
              </a:rPr>
              <a:t>dei </a:t>
            </a:r>
            <a:r>
              <a:rPr sz="900" b="1" spc="-5" dirty="0">
                <a:latin typeface="Arial"/>
                <a:cs typeface="Arial"/>
              </a:rPr>
              <a:t>pagamenti e </a:t>
            </a:r>
            <a:r>
              <a:rPr sz="900" b="1" dirty="0">
                <a:latin typeface="Arial"/>
                <a:cs typeface="Arial"/>
              </a:rPr>
              <a:t>fondo </a:t>
            </a:r>
            <a:r>
              <a:rPr sz="900" b="1" spc="-5" dirty="0">
                <a:latin typeface="Arial"/>
                <a:cs typeface="Arial"/>
              </a:rPr>
              <a:t>garanzia debiti</a:t>
            </a:r>
            <a:r>
              <a:rPr sz="900" b="1" spc="65" dirty="0">
                <a:latin typeface="Arial"/>
                <a:cs typeface="Arial"/>
              </a:rPr>
              <a:t> </a:t>
            </a:r>
            <a:r>
              <a:rPr sz="900" b="1" spc="-5" dirty="0">
                <a:latin typeface="Arial"/>
                <a:cs typeface="Arial"/>
              </a:rPr>
              <a:t>commerciali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06627" y="5747384"/>
            <a:ext cx="3942079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5" dirty="0">
                <a:latin typeface="Arial"/>
                <a:cs typeface="Arial"/>
              </a:rPr>
              <a:t>La comunicazione della scadenza </a:t>
            </a:r>
            <a:r>
              <a:rPr sz="900" b="1" dirty="0">
                <a:latin typeface="Arial"/>
                <a:cs typeface="Arial"/>
              </a:rPr>
              <a:t>di </a:t>
            </a:r>
            <a:r>
              <a:rPr sz="900" b="1" spc="-5" dirty="0">
                <a:latin typeface="Arial"/>
                <a:cs typeface="Arial"/>
              </a:rPr>
              <a:t>pagamento delle fatture tramite</a:t>
            </a:r>
            <a:r>
              <a:rPr sz="900" b="1" spc="8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OIL</a:t>
            </a:r>
            <a:endParaRPr sz="9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720293" y="2279903"/>
            <a:ext cx="554532" cy="5196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58201" y="3061715"/>
            <a:ext cx="5557875" cy="254154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20090" y="5901055"/>
            <a:ext cx="6194567" cy="213347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8" name="object 18"/>
          <p:cNvGrpSpPr/>
          <p:nvPr/>
        </p:nvGrpSpPr>
        <p:grpSpPr>
          <a:xfrm>
            <a:off x="1973579" y="8094979"/>
            <a:ext cx="4939665" cy="58419"/>
            <a:chOff x="1973579" y="8094979"/>
            <a:chExt cx="4939665" cy="58419"/>
          </a:xfrm>
        </p:grpSpPr>
        <p:sp>
          <p:nvSpPr>
            <p:cNvPr id="19" name="object 19"/>
            <p:cNvSpPr/>
            <p:nvPr/>
          </p:nvSpPr>
          <p:spPr>
            <a:xfrm>
              <a:off x="1979929" y="8101329"/>
              <a:ext cx="4926965" cy="45720"/>
            </a:xfrm>
            <a:custGeom>
              <a:avLst/>
              <a:gdLst/>
              <a:ahLst/>
              <a:cxnLst/>
              <a:rect l="l" t="t" r="r" b="b"/>
              <a:pathLst>
                <a:path w="4926965" h="45720">
                  <a:moveTo>
                    <a:pt x="4926965" y="0"/>
                  </a:moveTo>
                  <a:lnTo>
                    <a:pt x="0" y="0"/>
                  </a:lnTo>
                  <a:lnTo>
                    <a:pt x="2463546" y="45719"/>
                  </a:lnTo>
                  <a:lnTo>
                    <a:pt x="492696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979929" y="8101329"/>
              <a:ext cx="4926965" cy="45720"/>
            </a:xfrm>
            <a:custGeom>
              <a:avLst/>
              <a:gdLst/>
              <a:ahLst/>
              <a:cxnLst/>
              <a:rect l="l" t="t" r="r" b="b"/>
              <a:pathLst>
                <a:path w="4926965" h="45720">
                  <a:moveTo>
                    <a:pt x="2463546" y="45719"/>
                  </a:moveTo>
                  <a:lnTo>
                    <a:pt x="4926965" y="0"/>
                  </a:lnTo>
                  <a:lnTo>
                    <a:pt x="0" y="0"/>
                  </a:lnTo>
                  <a:lnTo>
                    <a:pt x="2463546" y="45719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1979929" y="8234679"/>
            <a:ext cx="4983480" cy="407670"/>
          </a:xfrm>
          <a:prstGeom prst="rect">
            <a:avLst/>
          </a:prstGeom>
          <a:solidFill>
            <a:srgbClr val="FFFF00"/>
          </a:solidFill>
          <a:ln w="12700">
            <a:solidFill>
              <a:srgbClr val="FF0000"/>
            </a:solidFill>
          </a:ln>
        </p:spPr>
        <p:txBody>
          <a:bodyPr vert="horz" wrap="square" lIns="0" tIns="62865" rIns="0" bIns="0" rtlCol="0">
            <a:spAutoFit/>
          </a:bodyPr>
          <a:lstStyle/>
          <a:p>
            <a:pPr algn="ctr">
              <a:lnSpc>
                <a:spcPts val="1060"/>
              </a:lnSpc>
              <a:spcBef>
                <a:spcPts val="495"/>
              </a:spcBef>
            </a:pPr>
            <a:r>
              <a:rPr sz="900" spc="-5" dirty="0">
                <a:latin typeface="Arial"/>
                <a:cs typeface="Arial"/>
              </a:rPr>
              <a:t>Da uando l’ente valorizza </a:t>
            </a:r>
            <a:r>
              <a:rPr sz="900" dirty="0">
                <a:latin typeface="Arial"/>
                <a:cs typeface="Arial"/>
              </a:rPr>
              <a:t>il </a:t>
            </a:r>
            <a:r>
              <a:rPr sz="900" spc="-5" dirty="0">
                <a:latin typeface="Arial"/>
                <a:cs typeface="Arial"/>
              </a:rPr>
              <a:t>campo “</a:t>
            </a:r>
            <a:r>
              <a:rPr sz="900" b="1" spc="-5" dirty="0">
                <a:latin typeface="Arial"/>
                <a:cs typeface="Arial"/>
              </a:rPr>
              <a:t>data_scadenza_pagamento</a:t>
            </a:r>
            <a:r>
              <a:rPr sz="900" spc="-5" dirty="0">
                <a:latin typeface="Arial"/>
                <a:cs typeface="Arial"/>
              </a:rPr>
              <a:t>” viene superato l’obbligo</a:t>
            </a:r>
            <a:r>
              <a:rPr sz="900" spc="1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</a:t>
            </a:r>
            <a:endParaRPr sz="900">
              <a:latin typeface="Arial"/>
              <a:cs typeface="Arial"/>
            </a:endParaRPr>
          </a:p>
          <a:p>
            <a:pPr algn="ctr">
              <a:lnSpc>
                <a:spcPts val="1060"/>
              </a:lnSpc>
            </a:pPr>
            <a:r>
              <a:rPr sz="900" spc="-5" dirty="0">
                <a:latin typeface="Arial"/>
                <a:cs typeface="Arial"/>
              </a:rPr>
              <a:t>comunicare le fatture scadute entro il </a:t>
            </a:r>
            <a:r>
              <a:rPr sz="900" spc="-10" dirty="0">
                <a:latin typeface="Arial"/>
                <a:cs typeface="Arial"/>
              </a:rPr>
              <a:t>15 </a:t>
            </a:r>
            <a:r>
              <a:rPr sz="900" spc="-5" dirty="0">
                <a:latin typeface="Arial"/>
                <a:cs typeface="Arial"/>
              </a:rPr>
              <a:t>di ogni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spc="-5" dirty="0">
                <a:latin typeface="Arial"/>
                <a:cs typeface="Arial"/>
              </a:rPr>
              <a:t>mese</a:t>
            </a:r>
            <a:endParaRPr sz="900">
              <a:latin typeface="Arial"/>
              <a:cs typeface="Arial"/>
            </a:endParaRPr>
          </a:p>
        </p:txBody>
      </p:sp>
      <p:sp>
        <p:nvSpPr>
          <p:cNvPr id="23" name="object 2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3</a:t>
            </a:fld>
            <a:endParaRPr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706627" y="482600"/>
            <a:ext cx="6143625" cy="70440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Arial"/>
              <a:cs typeface="Arial"/>
            </a:endParaRPr>
          </a:p>
          <a:p>
            <a:pPr marL="469900" indent="-229235">
              <a:lnSpc>
                <a:spcPts val="1235"/>
              </a:lnSpc>
              <a:spcBef>
                <a:spcPts val="860"/>
              </a:spcBef>
              <a:buFont typeface="Wingdings"/>
              <a:buChar char="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€ </a:t>
            </a:r>
            <a:r>
              <a:rPr sz="1050" spc="-5" dirty="0">
                <a:latin typeface="Arial"/>
                <a:cs typeface="Arial"/>
              </a:rPr>
              <a:t>2.500.000 per comuni da 5.001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25.000</a:t>
            </a:r>
            <a:r>
              <a:rPr sz="1050" spc="-2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abitanti;</a:t>
            </a:r>
            <a:endParaRPr sz="1050" dirty="0">
              <a:latin typeface="Arial"/>
              <a:cs typeface="Arial"/>
            </a:endParaRPr>
          </a:p>
          <a:p>
            <a:pPr marL="469900" indent="-229235">
              <a:lnSpc>
                <a:spcPts val="1215"/>
              </a:lnSpc>
              <a:buFont typeface="Wingdings"/>
              <a:buChar char="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€ </a:t>
            </a:r>
            <a:r>
              <a:rPr sz="1050" spc="-5" dirty="0">
                <a:latin typeface="Arial"/>
                <a:cs typeface="Arial"/>
              </a:rPr>
              <a:t>5.000.000 per comuni </a:t>
            </a:r>
            <a:r>
              <a:rPr sz="1050" dirty="0">
                <a:latin typeface="Arial"/>
                <a:cs typeface="Arial"/>
              </a:rPr>
              <a:t>sopra </a:t>
            </a:r>
            <a:r>
              <a:rPr sz="1050" spc="-5" dirty="0">
                <a:latin typeface="Arial"/>
                <a:cs typeface="Arial"/>
              </a:rPr>
              <a:t>25.000</a:t>
            </a:r>
            <a:r>
              <a:rPr sz="1050" spc="-2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abitanti.</a:t>
            </a:r>
            <a:endParaRPr sz="1050" dirty="0">
              <a:latin typeface="Arial"/>
              <a:cs typeface="Arial"/>
            </a:endParaRPr>
          </a:p>
          <a:p>
            <a:pPr marL="12700">
              <a:lnSpc>
                <a:spcPts val="1235"/>
              </a:lnSpc>
            </a:pPr>
            <a:r>
              <a:rPr sz="1050" dirty="0">
                <a:latin typeface="Arial"/>
                <a:cs typeface="Arial"/>
              </a:rPr>
              <a:t>Non </a:t>
            </a:r>
            <a:r>
              <a:rPr sz="1050" spc="-5" dirty="0">
                <a:latin typeface="Arial"/>
                <a:cs typeface="Arial"/>
              </a:rPr>
              <a:t>possono beneficiare </a:t>
            </a:r>
            <a:r>
              <a:rPr sz="1050" dirty="0">
                <a:latin typeface="Arial"/>
                <a:cs typeface="Arial"/>
              </a:rPr>
              <a:t>del </a:t>
            </a:r>
            <a:r>
              <a:rPr sz="1050" spc="-5" dirty="0">
                <a:latin typeface="Arial"/>
                <a:cs typeface="Arial"/>
              </a:rPr>
              <a:t>contributo </a:t>
            </a:r>
            <a:r>
              <a:rPr sz="1050" dirty="0">
                <a:latin typeface="Arial"/>
                <a:cs typeface="Arial"/>
              </a:rPr>
              <a:t>coloro </a:t>
            </a:r>
            <a:r>
              <a:rPr sz="1050" spc="-5" dirty="0">
                <a:latin typeface="Arial"/>
                <a:cs typeface="Arial"/>
              </a:rPr>
              <a:t>che </a:t>
            </a:r>
            <a:r>
              <a:rPr sz="1050" dirty="0">
                <a:latin typeface="Arial"/>
                <a:cs typeface="Arial"/>
              </a:rPr>
              <a:t>ne hanno </a:t>
            </a:r>
            <a:r>
              <a:rPr sz="1050" spc="-5" dirty="0">
                <a:latin typeface="Arial"/>
                <a:cs typeface="Arial"/>
              </a:rPr>
              <a:t>usufruito nel biennio</a:t>
            </a:r>
            <a:r>
              <a:rPr sz="1050" spc="1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precedente.</a:t>
            </a: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200" dirty="0">
              <a:latin typeface="Arial"/>
              <a:cs typeface="Arial"/>
            </a:endParaRPr>
          </a:p>
          <a:p>
            <a:pPr marL="669290" marR="71120" algn="just">
              <a:lnSpc>
                <a:spcPct val="95700"/>
              </a:lnSpc>
              <a:spcBef>
                <a:spcPts val="5"/>
              </a:spcBef>
            </a:pP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Ciascun comune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potrà presentare una sola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richiesta entro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i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limiti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previsti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in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base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alla  popolazione.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Non può beneficiare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del contributo chi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ne ha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usufruito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nel biennio  precedente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250" dirty="0">
              <a:latin typeface="Arial"/>
              <a:cs typeface="Arial"/>
            </a:endParaRPr>
          </a:p>
          <a:p>
            <a:pPr marL="12700" marR="5080" algn="just">
              <a:lnSpc>
                <a:spcPct val="95700"/>
              </a:lnSpc>
            </a:pPr>
            <a:r>
              <a:rPr sz="1050" b="1" spc="-5" dirty="0">
                <a:latin typeface="Arial"/>
                <a:cs typeface="Arial"/>
              </a:rPr>
              <a:t>L’assegnazione </a:t>
            </a:r>
            <a:r>
              <a:rPr sz="1050" b="1" dirty="0">
                <a:latin typeface="Arial"/>
                <a:cs typeface="Arial"/>
              </a:rPr>
              <a:t>del </a:t>
            </a:r>
            <a:r>
              <a:rPr sz="1050" b="1" spc="-5" dirty="0">
                <a:latin typeface="Arial"/>
                <a:cs typeface="Arial"/>
              </a:rPr>
              <a:t>contributo </a:t>
            </a:r>
            <a:r>
              <a:rPr sz="1050" b="1" dirty="0">
                <a:latin typeface="Arial"/>
                <a:cs typeface="Arial"/>
              </a:rPr>
              <a:t>(commi </a:t>
            </a:r>
            <a:r>
              <a:rPr sz="1050" b="1" spc="-5" dirty="0">
                <a:latin typeface="Arial"/>
                <a:cs typeface="Arial"/>
              </a:rPr>
              <a:t>141-142)</a:t>
            </a:r>
            <a:r>
              <a:rPr sz="1050" spc="-5" dirty="0">
                <a:latin typeface="Arial"/>
                <a:cs typeface="Arial"/>
              </a:rPr>
              <a:t>. Il contributo verrà assegnato con decreto </a:t>
            </a:r>
            <a:r>
              <a:rPr sz="1050" spc="-10" dirty="0">
                <a:latin typeface="Arial"/>
                <a:cs typeface="Arial"/>
              </a:rPr>
              <a:t>del  </a:t>
            </a:r>
            <a:r>
              <a:rPr sz="1050" spc="-5" dirty="0">
                <a:latin typeface="Arial"/>
                <a:cs typeface="Arial"/>
              </a:rPr>
              <a:t>Ministero dell’interno entro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15 novembre dell’anno precedente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quello di riferimento, secondo le  </a:t>
            </a:r>
            <a:r>
              <a:rPr sz="1050" dirty="0">
                <a:latin typeface="Arial"/>
                <a:cs typeface="Arial"/>
              </a:rPr>
              <a:t>seguenti</a:t>
            </a:r>
            <a:r>
              <a:rPr sz="1050" spc="-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priorità:</a:t>
            </a:r>
          </a:p>
          <a:p>
            <a:pPr marL="469900" indent="-229235">
              <a:lnSpc>
                <a:spcPts val="1190"/>
              </a:lnSpc>
              <a:buAutoNum type="alphaLcParenR"/>
              <a:tabLst>
                <a:tab pos="470534" algn="l"/>
              </a:tabLst>
            </a:pPr>
            <a:r>
              <a:rPr sz="1050" spc="-5" dirty="0">
                <a:latin typeface="Arial"/>
                <a:cs typeface="Arial"/>
              </a:rPr>
              <a:t>investimenti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messa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sicurezza </a:t>
            </a:r>
            <a:r>
              <a:rPr sz="1050" dirty="0">
                <a:latin typeface="Arial"/>
                <a:cs typeface="Arial"/>
              </a:rPr>
              <a:t>del </a:t>
            </a:r>
            <a:r>
              <a:rPr sz="1050" spc="-5" dirty="0">
                <a:latin typeface="Arial"/>
                <a:cs typeface="Arial"/>
              </a:rPr>
              <a:t>territorio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rischio</a:t>
            </a:r>
            <a:r>
              <a:rPr sz="1050" spc="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idrogeologico;</a:t>
            </a:r>
            <a:endParaRPr sz="1050" dirty="0">
              <a:latin typeface="Arial"/>
              <a:cs typeface="Arial"/>
            </a:endParaRPr>
          </a:p>
          <a:p>
            <a:pPr marL="469900" indent="-229235">
              <a:lnSpc>
                <a:spcPts val="1205"/>
              </a:lnSpc>
              <a:buAutoNum type="alphaLcParenR"/>
              <a:tabLst>
                <a:tab pos="470534" algn="l"/>
              </a:tabLst>
            </a:pPr>
            <a:r>
              <a:rPr sz="1050" spc="-5" dirty="0">
                <a:latin typeface="Arial"/>
                <a:cs typeface="Arial"/>
              </a:rPr>
              <a:t>investimenti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messa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sicurezza </a:t>
            </a:r>
            <a:r>
              <a:rPr sz="1050" dirty="0">
                <a:latin typeface="Arial"/>
                <a:cs typeface="Arial"/>
              </a:rPr>
              <a:t>di strade, ponti e</a:t>
            </a:r>
            <a:r>
              <a:rPr sz="1050" spc="-2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viadotti;</a:t>
            </a:r>
          </a:p>
          <a:p>
            <a:pPr marL="469900" indent="-229235">
              <a:lnSpc>
                <a:spcPts val="1205"/>
              </a:lnSpc>
              <a:buAutoNum type="alphaLcParenR"/>
              <a:tabLst>
                <a:tab pos="470534" algn="l"/>
              </a:tabLst>
            </a:pPr>
            <a:r>
              <a:rPr sz="1050" spc="-5" dirty="0">
                <a:latin typeface="Arial"/>
                <a:cs typeface="Arial"/>
              </a:rPr>
              <a:t>investimenti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messa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sicurezza </a:t>
            </a:r>
            <a:r>
              <a:rPr sz="1050" dirty="0">
                <a:latin typeface="Arial"/>
                <a:cs typeface="Arial"/>
              </a:rPr>
              <a:t>degli </a:t>
            </a:r>
            <a:r>
              <a:rPr sz="1050" spc="-5" dirty="0">
                <a:latin typeface="Arial"/>
                <a:cs typeface="Arial"/>
              </a:rPr>
              <a:t>edifici, con </a:t>
            </a:r>
            <a:r>
              <a:rPr sz="1050" dirty="0">
                <a:latin typeface="Arial"/>
                <a:cs typeface="Arial"/>
              </a:rPr>
              <a:t>precedenza per </a:t>
            </a:r>
            <a:r>
              <a:rPr sz="1050" spc="-5" dirty="0">
                <a:latin typeface="Arial"/>
                <a:cs typeface="Arial"/>
              </a:rPr>
              <a:t>gli edifici scolastici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10" dirty="0">
                <a:latin typeface="Arial"/>
                <a:cs typeface="Arial"/>
              </a:rPr>
              <a:t>di</a:t>
            </a:r>
            <a:r>
              <a:rPr sz="1050" spc="10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altre</a:t>
            </a:r>
          </a:p>
          <a:p>
            <a:pPr marL="469900">
              <a:lnSpc>
                <a:spcPts val="1205"/>
              </a:lnSpc>
            </a:pPr>
            <a:r>
              <a:rPr sz="1050" spc="-5" dirty="0">
                <a:latin typeface="Arial"/>
                <a:cs typeface="Arial"/>
              </a:rPr>
              <a:t>strutture di proprietà</a:t>
            </a:r>
            <a:r>
              <a:rPr sz="1050" spc="-1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dell’ente;</a:t>
            </a:r>
            <a:endParaRPr sz="1050" dirty="0">
              <a:latin typeface="Arial"/>
              <a:cs typeface="Arial"/>
            </a:endParaRPr>
          </a:p>
          <a:p>
            <a:pPr marL="469900" indent="-229235">
              <a:lnSpc>
                <a:spcPts val="1205"/>
              </a:lnSpc>
              <a:buAutoNum type="alphaLcParenR" startAt="4"/>
              <a:tabLst>
                <a:tab pos="470534" algn="l"/>
              </a:tabLst>
            </a:pPr>
            <a:r>
              <a:rPr sz="1050" spc="-5" dirty="0">
                <a:latin typeface="Arial"/>
                <a:cs typeface="Arial"/>
              </a:rPr>
              <a:t>investimenti per l’efficientamento</a:t>
            </a:r>
            <a:r>
              <a:rPr sz="1050" spc="-1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energetico.</a:t>
            </a:r>
            <a:endParaRPr sz="1050" dirty="0">
              <a:latin typeface="Arial"/>
              <a:cs typeface="Arial"/>
            </a:endParaRPr>
          </a:p>
          <a:p>
            <a:pPr marL="12700" marR="6985" algn="just">
              <a:lnSpc>
                <a:spcPct val="95700"/>
              </a:lnSpc>
              <a:spcBef>
                <a:spcPts val="35"/>
              </a:spcBef>
            </a:pPr>
            <a:r>
              <a:rPr sz="1050" spc="-5" dirty="0">
                <a:latin typeface="Arial"/>
                <a:cs typeface="Arial"/>
              </a:rPr>
              <a:t>Qualora </a:t>
            </a: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richieste dovessero superare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disponibilità, </a:t>
            </a:r>
            <a:r>
              <a:rPr sz="1050" dirty="0">
                <a:latin typeface="Arial"/>
                <a:cs typeface="Arial"/>
              </a:rPr>
              <a:t>l’assegnazione sarà fatta a favore </a:t>
            </a:r>
            <a:r>
              <a:rPr sz="1050" spc="-5" dirty="0">
                <a:latin typeface="Arial"/>
                <a:cs typeface="Arial"/>
              </a:rPr>
              <a:t>dei comuni  </a:t>
            </a:r>
            <a:r>
              <a:rPr sz="1050" dirty="0">
                <a:latin typeface="Arial"/>
                <a:cs typeface="Arial"/>
              </a:rPr>
              <a:t>che </a:t>
            </a:r>
            <a:r>
              <a:rPr sz="1050" spc="-5" dirty="0">
                <a:latin typeface="Arial"/>
                <a:cs typeface="Arial"/>
              </a:rPr>
              <a:t>presentano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minore incidenza </a:t>
            </a:r>
            <a:r>
              <a:rPr sz="1050" dirty="0">
                <a:latin typeface="Arial"/>
                <a:cs typeface="Arial"/>
              </a:rPr>
              <a:t>del </a:t>
            </a:r>
            <a:r>
              <a:rPr sz="1050" spc="-5" dirty="0">
                <a:latin typeface="Arial"/>
                <a:cs typeface="Arial"/>
              </a:rPr>
              <a:t>risultato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amministrazione (al netto </a:t>
            </a:r>
            <a:r>
              <a:rPr sz="1050" dirty="0">
                <a:latin typeface="Arial"/>
                <a:cs typeface="Arial"/>
              </a:rPr>
              <a:t>dei fondi </a:t>
            </a:r>
            <a:r>
              <a:rPr sz="1050" spc="-5" dirty="0">
                <a:latin typeface="Arial"/>
                <a:cs typeface="Arial"/>
              </a:rPr>
              <a:t>accantonati)  rispetto alle </a:t>
            </a:r>
            <a:r>
              <a:rPr sz="1050" dirty="0">
                <a:latin typeface="Arial"/>
                <a:cs typeface="Arial"/>
              </a:rPr>
              <a:t>entrate </a:t>
            </a:r>
            <a:r>
              <a:rPr sz="1050" spc="-5" dirty="0">
                <a:latin typeface="Arial"/>
                <a:cs typeface="Arial"/>
              </a:rPr>
              <a:t>finali </a:t>
            </a:r>
            <a:r>
              <a:rPr sz="1050" dirty="0">
                <a:latin typeface="Arial"/>
                <a:cs typeface="Arial"/>
              </a:rPr>
              <a:t>desunte </a:t>
            </a:r>
            <a:r>
              <a:rPr sz="1050" spc="-5" dirty="0">
                <a:latin typeface="Arial"/>
                <a:cs typeface="Arial"/>
              </a:rPr>
              <a:t>dal rendiconto del penultimo esercizio </a:t>
            </a:r>
            <a:r>
              <a:rPr sz="1050" dirty="0">
                <a:latin typeface="Arial"/>
                <a:cs typeface="Arial"/>
              </a:rPr>
              <a:t>precedente. </a:t>
            </a:r>
            <a:r>
              <a:rPr sz="1050" spc="-5" dirty="0">
                <a:latin typeface="Arial"/>
                <a:cs typeface="Arial"/>
              </a:rPr>
              <a:t>In </a:t>
            </a:r>
            <a:r>
              <a:rPr sz="1050" dirty="0">
                <a:latin typeface="Arial"/>
                <a:cs typeface="Arial"/>
              </a:rPr>
              <a:t>ogni </a:t>
            </a:r>
            <a:r>
              <a:rPr sz="1050" spc="-5" dirty="0">
                <a:latin typeface="Arial"/>
                <a:cs typeface="Arial"/>
              </a:rPr>
              <a:t>caso agli  </a:t>
            </a:r>
            <a:r>
              <a:rPr sz="1050" dirty="0">
                <a:latin typeface="Arial"/>
                <a:cs typeface="Arial"/>
              </a:rPr>
              <a:t>enti che </a:t>
            </a:r>
            <a:r>
              <a:rPr sz="1050" spc="-5" dirty="0">
                <a:latin typeface="Arial"/>
                <a:cs typeface="Arial"/>
              </a:rPr>
              <a:t>presentano </a:t>
            </a:r>
            <a:r>
              <a:rPr sz="1050" spc="-10" dirty="0">
                <a:latin typeface="Arial"/>
                <a:cs typeface="Arial"/>
              </a:rPr>
              <a:t>tale </a:t>
            </a:r>
            <a:r>
              <a:rPr sz="1050" spc="-5" dirty="0">
                <a:latin typeface="Arial"/>
                <a:cs typeface="Arial"/>
              </a:rPr>
              <a:t>risultato negativo, non </a:t>
            </a:r>
            <a:r>
              <a:rPr sz="1050" dirty="0">
                <a:latin typeface="Arial"/>
                <a:cs typeface="Arial"/>
              </a:rPr>
              <a:t>potrà essere </a:t>
            </a:r>
            <a:r>
              <a:rPr sz="1050" spc="-5" dirty="0">
                <a:latin typeface="Arial"/>
                <a:cs typeface="Arial"/>
              </a:rPr>
              <a:t>assegnato più del 50% dei fondi  disponibili.</a:t>
            </a:r>
            <a:endParaRPr sz="1050" dirty="0">
              <a:latin typeface="Arial"/>
              <a:cs typeface="Arial"/>
            </a:endParaRPr>
          </a:p>
          <a:p>
            <a:pPr marL="12700" marR="6350" algn="just">
              <a:lnSpc>
                <a:spcPct val="95900"/>
              </a:lnSpc>
            </a:pPr>
            <a:r>
              <a:rPr sz="1050" spc="-5" dirty="0">
                <a:latin typeface="Arial"/>
                <a:cs typeface="Arial"/>
              </a:rPr>
              <a:t>Tali informazioni sono </a:t>
            </a:r>
            <a:r>
              <a:rPr sz="1050" dirty="0">
                <a:latin typeface="Arial"/>
                <a:cs typeface="Arial"/>
              </a:rPr>
              <a:t>desunte </a:t>
            </a:r>
            <a:r>
              <a:rPr sz="1050" spc="-5" dirty="0">
                <a:latin typeface="Arial"/>
                <a:cs typeface="Arial"/>
              </a:rPr>
              <a:t>dai </a:t>
            </a:r>
            <a:r>
              <a:rPr sz="1050" dirty="0">
                <a:latin typeface="Arial"/>
                <a:cs typeface="Arial"/>
              </a:rPr>
              <a:t>dati </a:t>
            </a:r>
            <a:r>
              <a:rPr sz="1050" spc="-5" dirty="0">
                <a:latin typeface="Arial"/>
                <a:cs typeface="Arial"/>
              </a:rPr>
              <a:t>trasmessi alla BDAP </a:t>
            </a:r>
            <a:r>
              <a:rPr sz="1050" dirty="0">
                <a:latin typeface="Arial"/>
                <a:cs typeface="Arial"/>
              </a:rPr>
              <a:t>o, </a:t>
            </a:r>
            <a:r>
              <a:rPr sz="1050" spc="-5" dirty="0">
                <a:latin typeface="Arial"/>
                <a:cs typeface="Arial"/>
              </a:rPr>
              <a:t>per </a:t>
            </a:r>
            <a:r>
              <a:rPr sz="1050" spc="-10" dirty="0">
                <a:latin typeface="Arial"/>
                <a:cs typeface="Arial"/>
              </a:rPr>
              <a:t>gli </a:t>
            </a:r>
            <a:r>
              <a:rPr sz="1050" dirty="0">
                <a:latin typeface="Arial"/>
                <a:cs typeface="Arial"/>
              </a:rPr>
              <a:t>enti per i quali </a:t>
            </a:r>
            <a:r>
              <a:rPr sz="1050" spc="-5" dirty="0">
                <a:latin typeface="Arial"/>
                <a:cs typeface="Arial"/>
              </a:rPr>
              <a:t>opera la  sospensione dei termini, dall’ultimo certificato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conto </a:t>
            </a:r>
            <a:r>
              <a:rPr sz="1050" dirty="0">
                <a:latin typeface="Arial"/>
                <a:cs typeface="Arial"/>
              </a:rPr>
              <a:t>consuntivo </a:t>
            </a:r>
            <a:r>
              <a:rPr sz="1050" spc="-5" dirty="0">
                <a:latin typeface="Arial"/>
                <a:cs typeface="Arial"/>
              </a:rPr>
              <a:t>trasmesso </a:t>
            </a:r>
            <a:r>
              <a:rPr sz="1050" dirty="0">
                <a:latin typeface="Arial"/>
                <a:cs typeface="Arial"/>
              </a:rPr>
              <a:t>al </a:t>
            </a:r>
            <a:r>
              <a:rPr sz="1050" spc="-5" dirty="0">
                <a:latin typeface="Arial"/>
                <a:cs typeface="Arial"/>
              </a:rPr>
              <a:t>Ministero. </a:t>
            </a:r>
            <a:r>
              <a:rPr sz="1050" dirty="0">
                <a:latin typeface="Arial"/>
                <a:cs typeface="Arial"/>
              </a:rPr>
              <a:t>Non </a:t>
            </a:r>
            <a:r>
              <a:rPr sz="1050" spc="-5" dirty="0">
                <a:latin typeface="Arial"/>
                <a:cs typeface="Arial"/>
              </a:rPr>
              <a:t>saranno  </a:t>
            </a:r>
            <a:r>
              <a:rPr sz="1050" dirty="0">
                <a:latin typeface="Arial"/>
                <a:cs typeface="Arial"/>
              </a:rPr>
              <a:t>ammesse </a:t>
            </a:r>
            <a:r>
              <a:rPr sz="1050" spc="-5" dirty="0">
                <a:latin typeface="Arial"/>
                <a:cs typeface="Arial"/>
              </a:rPr>
              <a:t>richieste </a:t>
            </a:r>
            <a:r>
              <a:rPr sz="1050" dirty="0">
                <a:latin typeface="Arial"/>
                <a:cs typeface="Arial"/>
              </a:rPr>
              <a:t>da </a:t>
            </a:r>
            <a:r>
              <a:rPr sz="1050" spc="-5" dirty="0">
                <a:latin typeface="Arial"/>
                <a:cs typeface="Arial"/>
              </a:rPr>
              <a:t>parte </a:t>
            </a:r>
            <a:r>
              <a:rPr sz="1050" dirty="0">
                <a:latin typeface="Arial"/>
                <a:cs typeface="Arial"/>
              </a:rPr>
              <a:t>degli </a:t>
            </a:r>
            <a:r>
              <a:rPr sz="1050" spc="-5" dirty="0">
                <a:latin typeface="Arial"/>
                <a:cs typeface="Arial"/>
              </a:rPr>
              <a:t>enti che avranno inviato informazioni non complete </a:t>
            </a:r>
            <a:r>
              <a:rPr sz="1050" dirty="0">
                <a:latin typeface="Arial"/>
                <a:cs typeface="Arial"/>
              </a:rPr>
              <a:t>o </a:t>
            </a:r>
            <a:r>
              <a:rPr sz="1050" spc="-5" dirty="0">
                <a:latin typeface="Arial"/>
                <a:cs typeface="Arial"/>
              </a:rPr>
              <a:t>parziali </a:t>
            </a:r>
            <a:r>
              <a:rPr sz="1050" spc="-10" dirty="0">
                <a:latin typeface="Arial"/>
                <a:cs typeface="Arial"/>
              </a:rPr>
              <a:t>alla  </a:t>
            </a:r>
            <a:r>
              <a:rPr sz="1050" spc="-5" dirty="0">
                <a:latin typeface="Arial"/>
                <a:cs typeface="Arial"/>
              </a:rPr>
              <a:t>BDAP, relative </a:t>
            </a:r>
            <a:r>
              <a:rPr sz="1050" spc="-10" dirty="0">
                <a:latin typeface="Arial"/>
                <a:cs typeface="Arial"/>
              </a:rPr>
              <a:t>al </a:t>
            </a:r>
            <a:r>
              <a:rPr sz="1050" spc="-5" dirty="0">
                <a:latin typeface="Arial"/>
                <a:cs typeface="Arial"/>
              </a:rPr>
              <a:t>rendiconto, </a:t>
            </a:r>
            <a:r>
              <a:rPr sz="1050" dirty="0">
                <a:latin typeface="Arial"/>
                <a:cs typeface="Arial"/>
              </a:rPr>
              <a:t>piano </a:t>
            </a:r>
            <a:r>
              <a:rPr sz="1050" spc="-5" dirty="0">
                <a:latin typeface="Arial"/>
                <a:cs typeface="Arial"/>
              </a:rPr>
              <a:t>degli indicatori </a:t>
            </a:r>
            <a:r>
              <a:rPr sz="1050" dirty="0">
                <a:latin typeface="Arial"/>
                <a:cs typeface="Arial"/>
              </a:rPr>
              <a:t>e dati </a:t>
            </a:r>
            <a:r>
              <a:rPr sz="1050" spc="-5" dirty="0">
                <a:latin typeface="Arial"/>
                <a:cs typeface="Arial"/>
              </a:rPr>
              <a:t>contabili</a:t>
            </a:r>
            <a:r>
              <a:rPr sz="1050" spc="2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analitici.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50" dirty="0">
              <a:latin typeface="Arial"/>
              <a:cs typeface="Arial"/>
            </a:endParaRPr>
          </a:p>
          <a:p>
            <a:pPr marL="669290" marR="53975" algn="just">
              <a:lnSpc>
                <a:spcPct val="95700"/>
              </a:lnSpc>
            </a:pP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Per poter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presentare richiesta l’ente deve aver trasmesso alla BDAP, alla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data di  presentazione, i dati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relativi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al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rendiconto del penultimo esercizio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precedente a  quello di riferimento, completi del piano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degli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indicatori e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dei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dati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contabili</a:t>
            </a:r>
            <a:r>
              <a:rPr sz="1050" b="1" i="1" spc="-8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analitici.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50" dirty="0">
              <a:latin typeface="Arial"/>
              <a:cs typeface="Arial"/>
            </a:endParaRPr>
          </a:p>
          <a:p>
            <a:pPr marL="12700" marR="5715" algn="just">
              <a:lnSpc>
                <a:spcPts val="1210"/>
              </a:lnSpc>
            </a:pPr>
            <a:r>
              <a:rPr sz="1050" dirty="0">
                <a:latin typeface="Arial"/>
                <a:cs typeface="Arial"/>
              </a:rPr>
              <a:t>Tra </a:t>
            </a:r>
            <a:r>
              <a:rPr sz="1050" spc="-5" dirty="0">
                <a:latin typeface="Arial"/>
                <a:cs typeface="Arial"/>
              </a:rPr>
              <a:t>le novità introdotte dalla legge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</a:t>
            </a:r>
            <a:r>
              <a:rPr sz="1050" dirty="0">
                <a:latin typeface="Arial"/>
                <a:cs typeface="Arial"/>
              </a:rPr>
              <a:t>2020 </a:t>
            </a:r>
            <a:r>
              <a:rPr sz="1050" spc="-10" dirty="0">
                <a:latin typeface="Arial"/>
                <a:cs typeface="Arial"/>
              </a:rPr>
              <a:t>vi </a:t>
            </a:r>
            <a:r>
              <a:rPr sz="1050" dirty="0">
                <a:latin typeface="Arial"/>
                <a:cs typeface="Arial"/>
              </a:rPr>
              <a:t>è la </a:t>
            </a:r>
            <a:r>
              <a:rPr sz="1050" spc="-5" dirty="0">
                <a:latin typeface="Arial"/>
                <a:cs typeface="Arial"/>
              </a:rPr>
              <a:t>riduzione del 5% del contributo </a:t>
            </a:r>
            <a:r>
              <a:rPr sz="1050" spc="10" dirty="0">
                <a:latin typeface="Arial"/>
                <a:cs typeface="Arial"/>
              </a:rPr>
              <a:t>nel </a:t>
            </a:r>
            <a:r>
              <a:rPr sz="1050" spc="-5" dirty="0">
                <a:latin typeface="Arial"/>
                <a:cs typeface="Arial"/>
              </a:rPr>
              <a:t>caso </a:t>
            </a:r>
            <a:r>
              <a:rPr sz="1050" spc="-10" dirty="0">
                <a:latin typeface="Arial"/>
                <a:cs typeface="Arial"/>
              </a:rPr>
              <a:t>di  </a:t>
            </a:r>
            <a:r>
              <a:rPr sz="1050" dirty="0">
                <a:latin typeface="Arial"/>
                <a:cs typeface="Arial"/>
              </a:rPr>
              <a:t>mancata </a:t>
            </a:r>
            <a:r>
              <a:rPr sz="1050" spc="-5" dirty="0">
                <a:latin typeface="Arial"/>
                <a:cs typeface="Arial"/>
              </a:rPr>
              <a:t>approvazione </a:t>
            </a:r>
            <a:r>
              <a:rPr sz="1050" spc="-10" dirty="0">
                <a:latin typeface="Arial"/>
                <a:cs typeface="Arial"/>
              </a:rPr>
              <a:t>del </a:t>
            </a:r>
            <a:r>
              <a:rPr sz="1050" dirty="0">
                <a:latin typeface="Arial"/>
                <a:cs typeface="Arial"/>
              </a:rPr>
              <a:t>piano </a:t>
            </a:r>
            <a:r>
              <a:rPr sz="1050" spc="-5" dirty="0">
                <a:latin typeface="Arial"/>
                <a:cs typeface="Arial"/>
              </a:rPr>
              <a:t>urbanistico attuativo </a:t>
            </a:r>
            <a:r>
              <a:rPr sz="1050" dirty="0">
                <a:latin typeface="Arial"/>
                <a:cs typeface="Arial"/>
              </a:rPr>
              <a:t>(PUA) e </a:t>
            </a:r>
            <a:r>
              <a:rPr sz="1050" spc="-5" dirty="0">
                <a:latin typeface="Arial"/>
                <a:cs typeface="Arial"/>
              </a:rPr>
              <a:t>del </a:t>
            </a:r>
            <a:r>
              <a:rPr sz="1050" dirty="0">
                <a:latin typeface="Arial"/>
                <a:cs typeface="Arial"/>
              </a:rPr>
              <a:t>piano di </a:t>
            </a:r>
            <a:r>
              <a:rPr sz="1050" spc="-5" dirty="0">
                <a:latin typeface="Arial"/>
                <a:cs typeface="Arial"/>
              </a:rPr>
              <a:t>eliminazione delle </a:t>
            </a:r>
            <a:r>
              <a:rPr sz="1050" dirty="0">
                <a:latin typeface="Arial"/>
                <a:cs typeface="Arial"/>
              </a:rPr>
              <a:t>barriere  </a:t>
            </a:r>
            <a:r>
              <a:rPr sz="1050" spc="-5" dirty="0">
                <a:latin typeface="Arial"/>
                <a:cs typeface="Arial"/>
              </a:rPr>
              <a:t>architettoniche (PEBA) entro </a:t>
            </a:r>
            <a:r>
              <a:rPr sz="1050" dirty="0">
                <a:latin typeface="Arial"/>
                <a:cs typeface="Arial"/>
              </a:rPr>
              <a:t>il 31 </a:t>
            </a:r>
            <a:r>
              <a:rPr sz="1050" spc="-5" dirty="0">
                <a:latin typeface="Arial"/>
                <a:cs typeface="Arial"/>
              </a:rPr>
              <a:t>dicembre dell’anno</a:t>
            </a:r>
            <a:r>
              <a:rPr sz="1050" spc="-2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precedente.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700" dirty="0">
              <a:latin typeface="Arial"/>
              <a:cs typeface="Arial"/>
            </a:endParaRPr>
          </a:p>
          <a:p>
            <a:pPr marL="669290" algn="just">
              <a:lnSpc>
                <a:spcPts val="1235"/>
              </a:lnSpc>
            </a:pP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I</a:t>
            </a:r>
            <a:r>
              <a:rPr sz="1050" b="1" i="1" spc="1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contributi</a:t>
            </a:r>
            <a:r>
              <a:rPr sz="1050" b="1" i="1" spc="1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saranno</a:t>
            </a:r>
            <a:r>
              <a:rPr sz="1050" b="1" i="1" spc="16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ridotti</a:t>
            </a:r>
            <a:r>
              <a:rPr sz="1050" b="1" i="1" spc="1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del</a:t>
            </a:r>
            <a:r>
              <a:rPr sz="1050" b="1" i="1" spc="1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5%</a:t>
            </a:r>
            <a:r>
              <a:rPr sz="1050" b="1" i="1" spc="16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in</a:t>
            </a:r>
            <a:r>
              <a:rPr sz="1050" b="1" i="1" spc="15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caso</a:t>
            </a:r>
            <a:r>
              <a:rPr sz="1050" b="1" i="1" spc="15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di</a:t>
            </a:r>
            <a:r>
              <a:rPr sz="1050" b="1" i="1" spc="15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mancata</a:t>
            </a:r>
            <a:r>
              <a:rPr sz="1050" b="1" i="1" spc="1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approvazione</a:t>
            </a:r>
            <a:r>
              <a:rPr sz="1050" b="1" i="1" spc="15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del</a:t>
            </a:r>
            <a:r>
              <a:rPr sz="1050" b="1" i="1" spc="1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PUA</a:t>
            </a:r>
            <a:r>
              <a:rPr sz="1050" b="1" i="1" spc="16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1050" b="1" i="1" spc="15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del</a:t>
            </a:r>
            <a:endParaRPr sz="1050" dirty="0">
              <a:latin typeface="Arial"/>
              <a:cs typeface="Arial"/>
            </a:endParaRPr>
          </a:p>
          <a:p>
            <a:pPr marL="669290" algn="just">
              <a:lnSpc>
                <a:spcPts val="1235"/>
              </a:lnSpc>
            </a:pP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PEBA entro il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31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dicembre dell’anno precedente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750" dirty="0">
              <a:latin typeface="Arial"/>
              <a:cs typeface="Arial"/>
            </a:endParaRPr>
          </a:p>
          <a:p>
            <a:pPr marL="12700" marR="5080" algn="just">
              <a:lnSpc>
                <a:spcPct val="95900"/>
              </a:lnSpc>
            </a:pPr>
            <a:r>
              <a:rPr sz="1050" b="1" spc="-5" dirty="0">
                <a:latin typeface="Arial"/>
                <a:cs typeface="Arial"/>
              </a:rPr>
              <a:t>L’utilizzo del contributo </a:t>
            </a:r>
            <a:r>
              <a:rPr sz="1050" b="1" dirty="0">
                <a:latin typeface="Arial"/>
                <a:cs typeface="Arial"/>
              </a:rPr>
              <a:t>(comma </a:t>
            </a:r>
            <a:r>
              <a:rPr sz="1050" b="1" spc="-5" dirty="0">
                <a:latin typeface="Arial"/>
                <a:cs typeface="Arial"/>
              </a:rPr>
              <a:t>143)</a:t>
            </a:r>
            <a:r>
              <a:rPr sz="1050" spc="-5" dirty="0">
                <a:latin typeface="Arial"/>
                <a:cs typeface="Arial"/>
              </a:rPr>
              <a:t>. </a:t>
            </a:r>
            <a:r>
              <a:rPr sz="1050" dirty="0">
                <a:latin typeface="Arial"/>
                <a:cs typeface="Arial"/>
              </a:rPr>
              <a:t>Per </a:t>
            </a:r>
            <a:r>
              <a:rPr sz="1050" spc="-5" dirty="0">
                <a:latin typeface="Arial"/>
                <a:cs typeface="Arial"/>
              </a:rPr>
              <a:t>venire incontro alle possibili difficoltà che gli enti possono  incontrare nell’utilizzare </a:t>
            </a: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fondi, tenuto </a:t>
            </a:r>
            <a:r>
              <a:rPr sz="1050" dirty="0">
                <a:latin typeface="Arial"/>
                <a:cs typeface="Arial"/>
              </a:rPr>
              <a:t>conto </a:t>
            </a:r>
            <a:r>
              <a:rPr sz="1050" spc="-5" dirty="0">
                <a:latin typeface="Arial"/>
                <a:cs typeface="Arial"/>
              </a:rPr>
              <a:t>anche dell’ammontare degli stessi,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legge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 </a:t>
            </a:r>
            <a:r>
              <a:rPr sz="1050" dirty="0">
                <a:latin typeface="Arial"/>
                <a:cs typeface="Arial"/>
              </a:rPr>
              <a:t>2020 ha </a:t>
            </a:r>
            <a:r>
              <a:rPr sz="1050" spc="-5" dirty="0">
                <a:latin typeface="Arial"/>
                <a:cs typeface="Arial"/>
              </a:rPr>
              <a:t>modificato </a:t>
            </a: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tempi </a:t>
            </a:r>
            <a:r>
              <a:rPr sz="1050" dirty="0">
                <a:latin typeface="Arial"/>
                <a:cs typeface="Arial"/>
              </a:rPr>
              <a:t>entro i </a:t>
            </a:r>
            <a:r>
              <a:rPr sz="1050" spc="-5" dirty="0">
                <a:latin typeface="Arial"/>
                <a:cs typeface="Arial"/>
              </a:rPr>
              <a:t>quali </a:t>
            </a: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comuni devono avviare </a:t>
            </a:r>
            <a:r>
              <a:rPr sz="1050" dirty="0">
                <a:latin typeface="Arial"/>
                <a:cs typeface="Arial"/>
              </a:rPr>
              <a:t>i lavori, prevedendo </a:t>
            </a:r>
            <a:r>
              <a:rPr sz="1050" spc="-5" dirty="0">
                <a:latin typeface="Arial"/>
                <a:cs typeface="Arial"/>
              </a:rPr>
              <a:t>uno  scaglionamento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seconda dell’ammontare del contributo stesso.</a:t>
            </a:r>
            <a:endParaRPr sz="1050" dirty="0">
              <a:latin typeface="Arial"/>
              <a:cs typeface="Arial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647700" y="7671180"/>
          <a:ext cx="6111238" cy="156247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18635"/>
                <a:gridCol w="901064"/>
                <a:gridCol w="891539"/>
              </a:tblGrid>
              <a:tr h="270129">
                <a:tc gridSpan="3">
                  <a:txBody>
                    <a:bodyPr/>
                    <a:lstStyle/>
                    <a:p>
                      <a:pPr marL="4486910" marR="161290" indent="59055">
                        <a:lnSpc>
                          <a:spcPts val="1030"/>
                        </a:lnSpc>
                        <a:spcBef>
                          <a:spcPts val="40"/>
                        </a:spcBef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Termine per affidamento  lavori 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(da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data 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del</a:t>
                      </a:r>
                      <a:r>
                        <a:rPr sz="900" b="1" spc="-3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decreto)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solidFill>
                      <a:srgbClr val="4471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03859">
                <a:tc>
                  <a:txBody>
                    <a:bodyPr/>
                    <a:lstStyle/>
                    <a:p>
                      <a:pPr marL="1270" algn="ctr">
                        <a:lnSpc>
                          <a:spcPts val="1019"/>
                        </a:lnSpc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Importo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dell’opera 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(QTE)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26695" marR="88265" indent="10160">
                        <a:lnSpc>
                          <a:spcPts val="1030"/>
                        </a:lnSpc>
                        <a:spcBef>
                          <a:spcPts val="40"/>
                        </a:spcBef>
                        <a:tabLst>
                          <a:tab pos="996950" algn="l"/>
                          <a:tab pos="1134110" algn="l"/>
                        </a:tabLst>
                      </a:pPr>
                      <a:r>
                        <a:rPr sz="1350" b="1" spc="-7" baseline="-30864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Appalto		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Appalto  </a:t>
                      </a:r>
                      <a:r>
                        <a:rPr sz="1350" b="1" spc="-7" baseline="-30864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normale	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tramite</a:t>
                      </a:r>
                      <a:r>
                        <a:rPr sz="9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CUC-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R="317500" algn="r">
                        <a:lnSpc>
                          <a:spcPts val="980"/>
                        </a:lnSpc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SUA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FFFFFF"/>
                      </a:solidFill>
                      <a:prstDash val="solid"/>
                    </a:lnL>
                    <a:solidFill>
                      <a:srgbClr val="4471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20979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opere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con costo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fino a 100.000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euro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10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194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6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mesi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10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68605" algn="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9</a:t>
                      </a:r>
                      <a:r>
                        <a:rPr sz="900" spc="-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mesi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10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222504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opere il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cui costo è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compreso tra 100.001 euro e 750.000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euro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10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249554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10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mesi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10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R="236854" algn="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13</a:t>
                      </a:r>
                      <a:r>
                        <a:rPr sz="9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mesi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10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222504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opere il cui costo è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compreso tra 750.001 euro e 2.500.000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euro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10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9554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15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mesi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10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36854" algn="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18</a:t>
                      </a:r>
                      <a:r>
                        <a:rPr sz="9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mesi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10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222503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opere il cui costo è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compreso tra 2.500.001 euro e 5.000.000 di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euro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10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249554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20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mesi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10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R="236854" algn="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23</a:t>
                      </a:r>
                      <a:r>
                        <a:rPr sz="9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mesi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10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</a:tbl>
          </a:graphicData>
        </a:graphic>
      </p:graphicFrame>
      <p:sp>
        <p:nvSpPr>
          <p:cNvPr id="10" name="object 10"/>
          <p:cNvSpPr txBox="1"/>
          <p:nvPr/>
        </p:nvSpPr>
        <p:spPr>
          <a:xfrm>
            <a:off x="706627" y="9365691"/>
            <a:ext cx="6139815" cy="3390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1230"/>
              </a:lnSpc>
              <a:spcBef>
                <a:spcPts val="105"/>
              </a:spcBef>
            </a:pPr>
            <a:r>
              <a:rPr sz="1050" dirty="0">
                <a:latin typeface="Arial"/>
                <a:cs typeface="Arial"/>
              </a:rPr>
              <a:t>Per</a:t>
            </a:r>
            <a:r>
              <a:rPr sz="1050" spc="7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costo</a:t>
            </a:r>
            <a:r>
              <a:rPr sz="1050" spc="8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dell’opera</a:t>
            </a:r>
            <a:r>
              <a:rPr sz="1050" spc="9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pubblica</a:t>
            </a:r>
            <a:r>
              <a:rPr sz="1050" spc="90" dirty="0">
                <a:latin typeface="Arial"/>
                <a:cs typeface="Arial"/>
              </a:rPr>
              <a:t> </a:t>
            </a:r>
            <a:r>
              <a:rPr sz="1050" spc="-10" dirty="0">
                <a:latin typeface="Arial"/>
                <a:cs typeface="Arial"/>
              </a:rPr>
              <a:t>si</a:t>
            </a:r>
            <a:r>
              <a:rPr sz="1050" spc="9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intende</a:t>
            </a:r>
            <a:r>
              <a:rPr sz="1050" spc="7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l’importo</a:t>
            </a:r>
            <a:r>
              <a:rPr sz="1050" spc="9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complessivo</a:t>
            </a:r>
            <a:r>
              <a:rPr sz="1050" spc="9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del</a:t>
            </a:r>
            <a:r>
              <a:rPr sz="1050" spc="200" dirty="0">
                <a:latin typeface="Arial"/>
                <a:cs typeface="Arial"/>
              </a:rPr>
              <a:t> </a:t>
            </a:r>
            <a:r>
              <a:rPr sz="1050" spc="30" dirty="0">
                <a:latin typeface="Arial"/>
                <a:cs typeface="Arial"/>
              </a:rPr>
              <a:t>uadro</a:t>
            </a:r>
            <a:r>
              <a:rPr sz="1050" spc="5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economico</a:t>
            </a:r>
            <a:r>
              <a:rPr sz="1050" spc="9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dell’opera</a:t>
            </a:r>
            <a:endParaRPr sz="1050">
              <a:latin typeface="Arial"/>
              <a:cs typeface="Arial"/>
            </a:endParaRPr>
          </a:p>
          <a:p>
            <a:pPr marL="12700">
              <a:lnSpc>
                <a:spcPts val="1230"/>
              </a:lnSpc>
            </a:pPr>
            <a:r>
              <a:rPr sz="1050" dirty="0">
                <a:latin typeface="Arial"/>
                <a:cs typeface="Arial"/>
              </a:rPr>
              <a:t>medesima.</a:t>
            </a:r>
            <a:endParaRPr sz="105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20090" y="1513331"/>
            <a:ext cx="554532" cy="5181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20090" y="4945583"/>
            <a:ext cx="554532" cy="5194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20090" y="6231635"/>
            <a:ext cx="554532" cy="5181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30</a:t>
            </a:fld>
            <a:endParaRPr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701040" y="9995611"/>
            <a:ext cx="6154420" cy="12700"/>
          </a:xfrm>
          <a:custGeom>
            <a:avLst/>
            <a:gdLst/>
            <a:ahLst/>
            <a:cxnLst/>
            <a:rect l="l" t="t" r="r" b="b"/>
            <a:pathLst>
              <a:path w="6154420" h="12700">
                <a:moveTo>
                  <a:pt x="6153912" y="0"/>
                </a:moveTo>
                <a:lnTo>
                  <a:pt x="0" y="0"/>
                </a:lnTo>
                <a:lnTo>
                  <a:pt x="0" y="12191"/>
                </a:lnTo>
                <a:lnTo>
                  <a:pt x="6153912" y="12191"/>
                </a:lnTo>
                <a:lnTo>
                  <a:pt x="615391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48055" y="1110741"/>
            <a:ext cx="68580" cy="640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48055" y="1265046"/>
            <a:ext cx="68580" cy="640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48055" y="1417446"/>
            <a:ext cx="68580" cy="640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706627" y="482600"/>
            <a:ext cx="6144260" cy="41844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800" dirty="0">
              <a:latin typeface="Arial"/>
              <a:cs typeface="Arial"/>
            </a:endParaRPr>
          </a:p>
          <a:p>
            <a:pPr marL="469900" marR="280670" indent="-457834">
              <a:lnSpc>
                <a:spcPts val="1210"/>
              </a:lnSpc>
            </a:pPr>
            <a:r>
              <a:rPr sz="1050" b="1" spc="-5" dirty="0">
                <a:latin typeface="Arial"/>
                <a:cs typeface="Arial"/>
              </a:rPr>
              <a:t>Erogazione </a:t>
            </a:r>
            <a:r>
              <a:rPr sz="1050" b="1" dirty="0">
                <a:latin typeface="Arial"/>
                <a:cs typeface="Arial"/>
              </a:rPr>
              <a:t>del </a:t>
            </a:r>
            <a:r>
              <a:rPr sz="1050" b="1" spc="-5" dirty="0">
                <a:latin typeface="Arial"/>
                <a:cs typeface="Arial"/>
              </a:rPr>
              <a:t>contributo (comma </a:t>
            </a:r>
            <a:r>
              <a:rPr sz="1050" b="1" dirty="0">
                <a:latin typeface="Arial"/>
                <a:cs typeface="Arial"/>
              </a:rPr>
              <a:t>144)</a:t>
            </a:r>
            <a:r>
              <a:rPr sz="1050" dirty="0">
                <a:latin typeface="Arial"/>
                <a:cs typeface="Arial"/>
              </a:rPr>
              <a:t>. </a:t>
            </a:r>
            <a:r>
              <a:rPr sz="1050" spc="-5" dirty="0">
                <a:latin typeface="Arial"/>
                <a:cs typeface="Arial"/>
              </a:rPr>
              <a:t>Il contributo </a:t>
            </a:r>
            <a:r>
              <a:rPr sz="1050" dirty="0">
                <a:latin typeface="Arial"/>
                <a:cs typeface="Arial"/>
              </a:rPr>
              <a:t>sarà erogato in </a:t>
            </a:r>
            <a:r>
              <a:rPr sz="1050" spc="-5" dirty="0">
                <a:latin typeface="Arial"/>
                <a:cs typeface="Arial"/>
              </a:rPr>
              <a:t>tre </a:t>
            </a:r>
            <a:r>
              <a:rPr sz="1050" dirty="0">
                <a:latin typeface="Arial"/>
                <a:cs typeface="Arial"/>
              </a:rPr>
              <a:t>tranche </a:t>
            </a:r>
            <a:r>
              <a:rPr sz="1050" spc="-5" dirty="0">
                <a:latin typeface="Arial"/>
                <a:cs typeface="Arial"/>
              </a:rPr>
              <a:t>rispettivamente:  </a:t>
            </a:r>
            <a:r>
              <a:rPr sz="1050" dirty="0">
                <a:latin typeface="Arial"/>
                <a:cs typeface="Arial"/>
              </a:rPr>
              <a:t>20% in</a:t>
            </a:r>
            <a:r>
              <a:rPr sz="1050" spc="-1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acconto;</a:t>
            </a:r>
            <a:endParaRPr sz="1050" dirty="0">
              <a:latin typeface="Arial"/>
              <a:cs typeface="Arial"/>
            </a:endParaRPr>
          </a:p>
          <a:p>
            <a:pPr marL="469900">
              <a:lnSpc>
                <a:spcPts val="1155"/>
              </a:lnSpc>
            </a:pPr>
            <a:r>
              <a:rPr sz="1050" dirty="0">
                <a:latin typeface="Arial"/>
                <a:cs typeface="Arial"/>
              </a:rPr>
              <a:t>60% in </a:t>
            </a:r>
            <a:r>
              <a:rPr sz="1050" spc="-5" dirty="0">
                <a:latin typeface="Arial"/>
                <a:cs typeface="Arial"/>
              </a:rPr>
              <a:t>acconto alla verifica dell’avvenuto affidamento </a:t>
            </a:r>
            <a:r>
              <a:rPr sz="1050" dirty="0">
                <a:latin typeface="Arial"/>
                <a:cs typeface="Arial"/>
              </a:rPr>
              <a:t>dei</a:t>
            </a:r>
            <a:r>
              <a:rPr sz="1050" spc="-5" dirty="0">
                <a:latin typeface="Arial"/>
                <a:cs typeface="Arial"/>
              </a:rPr>
              <a:t> lavori;</a:t>
            </a:r>
            <a:endParaRPr sz="1050" dirty="0">
              <a:latin typeface="Arial"/>
              <a:cs typeface="Arial"/>
            </a:endParaRPr>
          </a:p>
          <a:p>
            <a:pPr marL="469900" marR="9525">
              <a:lnSpc>
                <a:spcPts val="1210"/>
              </a:lnSpc>
              <a:spcBef>
                <a:spcPts val="55"/>
              </a:spcBef>
            </a:pPr>
            <a:r>
              <a:rPr sz="1050" dirty="0">
                <a:latin typeface="Arial"/>
                <a:cs typeface="Arial"/>
              </a:rPr>
              <a:t>20% a saldo </a:t>
            </a:r>
            <a:r>
              <a:rPr sz="1050" spc="-5" dirty="0">
                <a:latin typeface="Arial"/>
                <a:cs typeface="Arial"/>
              </a:rPr>
              <a:t>con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presentazione della rendicontazione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della trasmissione </a:t>
            </a:r>
            <a:r>
              <a:rPr sz="1050" spc="-10" dirty="0">
                <a:latin typeface="Arial"/>
                <a:cs typeface="Arial"/>
              </a:rPr>
              <a:t>al </a:t>
            </a:r>
            <a:r>
              <a:rPr sz="1050" spc="-5" dirty="0">
                <a:latin typeface="Arial"/>
                <a:cs typeface="Arial"/>
              </a:rPr>
              <a:t>Ministero del  collaudo </a:t>
            </a:r>
            <a:r>
              <a:rPr sz="1050" dirty="0">
                <a:latin typeface="Arial"/>
                <a:cs typeface="Arial"/>
              </a:rPr>
              <a:t>o </a:t>
            </a:r>
            <a:r>
              <a:rPr sz="1050" spc="-5" dirty="0">
                <a:latin typeface="Arial"/>
                <a:cs typeface="Arial"/>
              </a:rPr>
              <a:t>del certificato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dirty="0">
                <a:latin typeface="Arial"/>
                <a:cs typeface="Arial"/>
              </a:rPr>
              <a:t>regolare </a:t>
            </a:r>
            <a:r>
              <a:rPr sz="1050" spc="-5" dirty="0">
                <a:latin typeface="Arial"/>
                <a:cs typeface="Arial"/>
              </a:rPr>
              <a:t>esecuzione.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00" dirty="0">
              <a:latin typeface="Arial"/>
              <a:cs typeface="Arial"/>
            </a:endParaRPr>
          </a:p>
          <a:p>
            <a:pPr marL="12700" marR="5080" algn="just">
              <a:lnSpc>
                <a:spcPct val="95900"/>
              </a:lnSpc>
            </a:pPr>
            <a:r>
              <a:rPr sz="1050" b="1" dirty="0">
                <a:latin typeface="Arial"/>
                <a:cs typeface="Arial"/>
              </a:rPr>
              <a:t>Recupero del </a:t>
            </a:r>
            <a:r>
              <a:rPr sz="1050" b="1" spc="-5" dirty="0">
                <a:latin typeface="Arial"/>
                <a:cs typeface="Arial"/>
              </a:rPr>
              <a:t>contributo (comma </a:t>
            </a:r>
            <a:r>
              <a:rPr sz="1050" b="1" dirty="0">
                <a:latin typeface="Arial"/>
                <a:cs typeface="Arial"/>
              </a:rPr>
              <a:t>145)</a:t>
            </a:r>
            <a:r>
              <a:rPr sz="1050" dirty="0">
                <a:latin typeface="Arial"/>
                <a:cs typeface="Arial"/>
              </a:rPr>
              <a:t>. </a:t>
            </a:r>
            <a:r>
              <a:rPr sz="1050" spc="-5" dirty="0">
                <a:latin typeface="Arial"/>
                <a:cs typeface="Arial"/>
              </a:rPr>
              <a:t>Nel caso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cui l’ente non rispetti </a:t>
            </a: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tempi </a:t>
            </a:r>
            <a:r>
              <a:rPr sz="1050" dirty="0">
                <a:latin typeface="Arial"/>
                <a:cs typeface="Arial"/>
              </a:rPr>
              <a:t>e le condizioni </a:t>
            </a:r>
            <a:r>
              <a:rPr sz="1050" spc="-5" dirty="0">
                <a:latin typeface="Arial"/>
                <a:cs typeface="Arial"/>
              </a:rPr>
              <a:t>per  l’utilizzo del contributo, </a:t>
            </a:r>
            <a:r>
              <a:rPr sz="1050" dirty="0">
                <a:latin typeface="Arial"/>
                <a:cs typeface="Arial"/>
              </a:rPr>
              <a:t>le somme </a:t>
            </a:r>
            <a:r>
              <a:rPr sz="1050" spc="-5" dirty="0">
                <a:latin typeface="Arial"/>
                <a:cs typeface="Arial"/>
              </a:rPr>
              <a:t>erogate verranno recuperate mediante trattenuta sugli incassi </a:t>
            </a:r>
            <a:r>
              <a:rPr sz="1050" spc="-10" dirty="0">
                <a:latin typeface="Arial"/>
                <a:cs typeface="Arial"/>
              </a:rPr>
              <a:t>IMU  </a:t>
            </a:r>
            <a:r>
              <a:rPr sz="1050" dirty="0">
                <a:latin typeface="Arial"/>
                <a:cs typeface="Arial"/>
              </a:rPr>
              <a:t>per i comuni. I </a:t>
            </a:r>
            <a:r>
              <a:rPr sz="1050" spc="-5" dirty="0">
                <a:latin typeface="Arial"/>
                <a:cs typeface="Arial"/>
              </a:rPr>
              <a:t>contributi recuperati sono assegnati ai comuni che risultano ammessi </a:t>
            </a:r>
            <a:r>
              <a:rPr sz="1050" dirty="0">
                <a:latin typeface="Arial"/>
                <a:cs typeface="Arial"/>
              </a:rPr>
              <a:t>e non </a:t>
            </a:r>
            <a:r>
              <a:rPr sz="1050" spc="-5" dirty="0">
                <a:latin typeface="Arial"/>
                <a:cs typeface="Arial"/>
              </a:rPr>
              <a:t>beneficiari  del decreto più recente, </a:t>
            </a:r>
            <a:r>
              <a:rPr sz="1050" dirty="0">
                <a:latin typeface="Arial"/>
                <a:cs typeface="Arial"/>
              </a:rPr>
              <a:t>secondo la graduatoria </a:t>
            </a:r>
            <a:r>
              <a:rPr sz="1050" spc="-5" dirty="0">
                <a:latin typeface="Arial"/>
                <a:cs typeface="Arial"/>
              </a:rPr>
              <a:t>ivi</a:t>
            </a:r>
            <a:r>
              <a:rPr sz="1050" spc="-3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prevista.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000" dirty="0">
              <a:latin typeface="Arial"/>
              <a:cs typeface="Arial"/>
            </a:endParaRPr>
          </a:p>
          <a:p>
            <a:pPr marL="12700" marR="5715" algn="just">
              <a:lnSpc>
                <a:spcPct val="95900"/>
              </a:lnSpc>
            </a:pPr>
            <a:r>
              <a:rPr sz="1050" b="1" spc="-5" dirty="0">
                <a:latin typeface="Arial"/>
                <a:cs typeface="Arial"/>
              </a:rPr>
              <a:t>Monitoraggio </a:t>
            </a:r>
            <a:r>
              <a:rPr sz="1050" b="1" dirty="0">
                <a:latin typeface="Arial"/>
                <a:cs typeface="Arial"/>
              </a:rPr>
              <a:t>e </a:t>
            </a:r>
            <a:r>
              <a:rPr sz="1050" b="1" spc="-5" dirty="0">
                <a:latin typeface="Arial"/>
                <a:cs typeface="Arial"/>
              </a:rPr>
              <a:t>controllo </a:t>
            </a:r>
            <a:r>
              <a:rPr sz="1050" b="1" dirty="0">
                <a:latin typeface="Arial"/>
                <a:cs typeface="Arial"/>
              </a:rPr>
              <a:t>a </a:t>
            </a:r>
            <a:r>
              <a:rPr sz="1050" b="1" spc="-5" dirty="0">
                <a:latin typeface="Arial"/>
                <a:cs typeface="Arial"/>
              </a:rPr>
              <a:t>campione (commi 146-147)</a:t>
            </a:r>
            <a:r>
              <a:rPr sz="1050" spc="-5" dirty="0">
                <a:latin typeface="Arial"/>
                <a:cs typeface="Arial"/>
              </a:rPr>
              <a:t>. Gli enti locali dovranno classificare </a:t>
            </a:r>
            <a:r>
              <a:rPr sz="1050" dirty="0">
                <a:latin typeface="Arial"/>
                <a:cs typeface="Arial"/>
              </a:rPr>
              <a:t>le opere,  </a:t>
            </a:r>
            <a:r>
              <a:rPr sz="1050" spc="-5" dirty="0">
                <a:latin typeface="Arial"/>
                <a:cs typeface="Arial"/>
              </a:rPr>
              <a:t>all’interno della Banca dati delle pubbliche amministrazioni </a:t>
            </a:r>
            <a:r>
              <a:rPr sz="1050" dirty="0">
                <a:latin typeface="Arial"/>
                <a:cs typeface="Arial"/>
              </a:rPr>
              <a:t>– </a:t>
            </a:r>
            <a:r>
              <a:rPr sz="1050" spc="-5" dirty="0">
                <a:latin typeface="Arial"/>
                <a:cs typeface="Arial"/>
              </a:rPr>
              <a:t>Monitoraggio opere pubbliche (BDAP-  </a:t>
            </a:r>
            <a:r>
              <a:rPr sz="1050" dirty="0">
                <a:latin typeface="Arial"/>
                <a:cs typeface="Arial"/>
              </a:rPr>
              <a:t>MOP) </a:t>
            </a:r>
            <a:r>
              <a:rPr sz="1050" spc="-5" dirty="0">
                <a:latin typeface="Arial"/>
                <a:cs typeface="Arial"/>
              </a:rPr>
              <a:t>sotto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voce </a:t>
            </a:r>
            <a:r>
              <a:rPr sz="1050" dirty="0">
                <a:latin typeface="Arial"/>
                <a:cs typeface="Arial"/>
              </a:rPr>
              <a:t>“</a:t>
            </a:r>
            <a:r>
              <a:rPr sz="1050" i="1" dirty="0">
                <a:latin typeface="Arial"/>
                <a:cs typeface="Arial"/>
              </a:rPr>
              <a:t>Contributo </a:t>
            </a:r>
            <a:r>
              <a:rPr sz="1050" i="1" spc="-5" dirty="0">
                <a:latin typeface="Arial"/>
                <a:cs typeface="Arial"/>
              </a:rPr>
              <a:t>investimenti legge </a:t>
            </a:r>
            <a:r>
              <a:rPr sz="1050" i="1" spc="-10" dirty="0">
                <a:latin typeface="Arial"/>
                <a:cs typeface="Arial"/>
              </a:rPr>
              <a:t>di </a:t>
            </a:r>
            <a:r>
              <a:rPr sz="1050" i="1" spc="-5" dirty="0">
                <a:latin typeface="Arial"/>
                <a:cs typeface="Arial"/>
              </a:rPr>
              <a:t>bilancio </a:t>
            </a:r>
            <a:r>
              <a:rPr sz="1050" i="1" dirty="0">
                <a:latin typeface="Arial"/>
                <a:cs typeface="Arial"/>
              </a:rPr>
              <a:t>2019</a:t>
            </a:r>
            <a:r>
              <a:rPr sz="1050" dirty="0">
                <a:latin typeface="Arial"/>
                <a:cs typeface="Arial"/>
              </a:rPr>
              <a:t>”. </a:t>
            </a:r>
            <a:r>
              <a:rPr sz="1050" spc="-5" dirty="0">
                <a:latin typeface="Arial"/>
                <a:cs typeface="Arial"/>
              </a:rPr>
              <a:t>Il Ministero dell’interno, in  collaborazione </a:t>
            </a:r>
            <a:r>
              <a:rPr sz="1050" dirty="0">
                <a:latin typeface="Arial"/>
                <a:cs typeface="Arial"/>
              </a:rPr>
              <a:t>con il </a:t>
            </a:r>
            <a:r>
              <a:rPr sz="1050" spc="-5" dirty="0">
                <a:latin typeface="Arial"/>
                <a:cs typeface="Arial"/>
              </a:rPr>
              <a:t>Ministero </a:t>
            </a:r>
            <a:r>
              <a:rPr sz="1050" dirty="0">
                <a:latin typeface="Arial"/>
                <a:cs typeface="Arial"/>
              </a:rPr>
              <a:t>delle </a:t>
            </a:r>
            <a:r>
              <a:rPr sz="1050" spc="-5" dirty="0">
                <a:latin typeface="Arial"/>
                <a:cs typeface="Arial"/>
              </a:rPr>
              <a:t>infrastrutture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dei trasporti, effettuerà </a:t>
            </a:r>
            <a:r>
              <a:rPr sz="1050" dirty="0">
                <a:latin typeface="Arial"/>
                <a:cs typeface="Arial"/>
              </a:rPr>
              <a:t>un </a:t>
            </a:r>
            <a:r>
              <a:rPr sz="1050" spc="-5" dirty="0">
                <a:latin typeface="Arial"/>
                <a:cs typeface="Arial"/>
              </a:rPr>
              <a:t>controllo </a:t>
            </a:r>
            <a:r>
              <a:rPr sz="1050" dirty="0">
                <a:latin typeface="Arial"/>
                <a:cs typeface="Arial"/>
              </a:rPr>
              <a:t>a</a:t>
            </a:r>
            <a:r>
              <a:rPr sz="1050" spc="9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campione.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000" dirty="0">
              <a:latin typeface="Arial"/>
              <a:cs typeface="Arial"/>
            </a:endParaRPr>
          </a:p>
          <a:p>
            <a:pPr marL="12700" algn="just">
              <a:lnSpc>
                <a:spcPts val="1235"/>
              </a:lnSpc>
            </a:pPr>
            <a:r>
              <a:rPr sz="1050" b="1" spc="-5" dirty="0">
                <a:latin typeface="Arial"/>
                <a:cs typeface="Arial"/>
              </a:rPr>
              <a:t>Vigilanza</a:t>
            </a:r>
            <a:r>
              <a:rPr sz="1050" b="1" spc="11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e</a:t>
            </a:r>
            <a:r>
              <a:rPr sz="1050" b="1" spc="11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supporto</a:t>
            </a:r>
            <a:r>
              <a:rPr sz="1050" b="1" spc="12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(comma</a:t>
            </a:r>
            <a:r>
              <a:rPr sz="1050" b="1" spc="11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148)</a:t>
            </a:r>
            <a:r>
              <a:rPr sz="1050" spc="-5" dirty="0">
                <a:latin typeface="Arial"/>
                <a:cs typeface="Arial"/>
              </a:rPr>
              <a:t>.</a:t>
            </a:r>
            <a:r>
              <a:rPr sz="1050" spc="10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Le</a:t>
            </a:r>
            <a:r>
              <a:rPr sz="1050" spc="114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attività</a:t>
            </a:r>
            <a:r>
              <a:rPr sz="1050" spc="11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di</a:t>
            </a:r>
            <a:r>
              <a:rPr sz="1050" spc="10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supporto,</a:t>
            </a:r>
            <a:r>
              <a:rPr sz="1050" spc="10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vigilanza</a:t>
            </a:r>
            <a:r>
              <a:rPr sz="1050" spc="11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e</a:t>
            </a:r>
            <a:r>
              <a:rPr sz="1050" spc="11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assistenza</a:t>
            </a:r>
            <a:r>
              <a:rPr sz="1050" spc="11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tecnica</a:t>
            </a:r>
            <a:r>
              <a:rPr sz="1050" spc="11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connesse</a:t>
            </a:r>
            <a:endParaRPr sz="1050" dirty="0">
              <a:latin typeface="Arial"/>
              <a:cs typeface="Arial"/>
            </a:endParaRPr>
          </a:p>
          <a:p>
            <a:pPr marL="12700" algn="just">
              <a:lnSpc>
                <a:spcPts val="1235"/>
              </a:lnSpc>
            </a:pPr>
            <a:r>
              <a:rPr sz="1050" spc="-5" dirty="0">
                <a:latin typeface="Arial"/>
                <a:cs typeface="Arial"/>
              </a:rPr>
              <a:t>all’utilizzo </a:t>
            </a:r>
            <a:r>
              <a:rPr sz="1050" dirty="0">
                <a:latin typeface="Arial"/>
                <a:cs typeface="Arial"/>
              </a:rPr>
              <a:t>delle risorse </a:t>
            </a:r>
            <a:r>
              <a:rPr sz="1050" spc="-5" dirty="0">
                <a:latin typeface="Arial"/>
                <a:cs typeface="Arial"/>
              </a:rPr>
              <a:t>saranno disciplinate con decreto del Ministero</a:t>
            </a:r>
            <a:r>
              <a:rPr sz="1050" spc="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dell’interno.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000" dirty="0">
              <a:latin typeface="Arial"/>
              <a:cs typeface="Arial"/>
            </a:endParaRPr>
          </a:p>
          <a:p>
            <a:pPr marL="12700" marR="6350" algn="just">
              <a:lnSpc>
                <a:spcPct val="96000"/>
              </a:lnSpc>
              <a:spcBef>
                <a:spcPts val="5"/>
              </a:spcBef>
            </a:pPr>
            <a:r>
              <a:rPr sz="1050" b="1" spc="-5" dirty="0">
                <a:latin typeface="Arial"/>
                <a:cs typeface="Arial"/>
              </a:rPr>
              <a:t>Estensione applicazione disposizioni (comma </a:t>
            </a:r>
            <a:r>
              <a:rPr sz="1050" b="1" dirty="0">
                <a:latin typeface="Arial"/>
                <a:cs typeface="Arial"/>
              </a:rPr>
              <a:t>148-bis)</a:t>
            </a:r>
            <a:r>
              <a:rPr sz="1050" dirty="0">
                <a:latin typeface="Arial"/>
                <a:cs typeface="Arial"/>
              </a:rPr>
              <a:t>. </a:t>
            </a:r>
            <a:r>
              <a:rPr sz="1050" spc="-5" dirty="0">
                <a:latin typeface="Arial"/>
                <a:cs typeface="Arial"/>
              </a:rPr>
              <a:t>Ricordiamo che, </a:t>
            </a:r>
            <a:r>
              <a:rPr sz="1050" dirty="0">
                <a:latin typeface="Arial"/>
                <a:cs typeface="Arial"/>
              </a:rPr>
              <a:t>per </a:t>
            </a:r>
            <a:r>
              <a:rPr sz="1050" spc="-5" dirty="0">
                <a:latin typeface="Arial"/>
                <a:cs typeface="Arial"/>
              </a:rPr>
              <a:t>effetto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quanto  previsto dal </a:t>
            </a:r>
            <a:r>
              <a:rPr sz="1050" dirty="0">
                <a:latin typeface="Arial"/>
                <a:cs typeface="Arial"/>
              </a:rPr>
              <a:t>d.l. </a:t>
            </a:r>
            <a:r>
              <a:rPr sz="1050" spc="-5" dirty="0">
                <a:latin typeface="Arial"/>
                <a:cs typeface="Arial"/>
              </a:rPr>
              <a:t>32/2019 (decreto sblocca cantieri, art. </a:t>
            </a:r>
            <a:r>
              <a:rPr sz="1050" dirty="0">
                <a:latin typeface="Arial"/>
                <a:cs typeface="Arial"/>
              </a:rPr>
              <a:t>4, comma 12-bis) le </a:t>
            </a:r>
            <a:r>
              <a:rPr sz="1050" spc="-5" dirty="0">
                <a:latin typeface="Arial"/>
                <a:cs typeface="Arial"/>
              </a:rPr>
              <a:t>disposizioni contenute nei  </a:t>
            </a:r>
            <a:r>
              <a:rPr sz="1050" dirty="0">
                <a:latin typeface="Arial"/>
                <a:cs typeface="Arial"/>
              </a:rPr>
              <a:t>commi </a:t>
            </a:r>
            <a:r>
              <a:rPr sz="1050" spc="-5" dirty="0">
                <a:latin typeface="Arial"/>
                <a:cs typeface="Arial"/>
              </a:rPr>
              <a:t>da 140 </a:t>
            </a:r>
            <a:r>
              <a:rPr sz="1050" dirty="0">
                <a:latin typeface="Arial"/>
                <a:cs typeface="Arial"/>
              </a:rPr>
              <a:t>a 148 </a:t>
            </a:r>
            <a:r>
              <a:rPr sz="1050" spc="-5" dirty="0">
                <a:latin typeface="Arial"/>
                <a:cs typeface="Arial"/>
              </a:rPr>
              <a:t>della legge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</a:t>
            </a:r>
            <a:r>
              <a:rPr sz="1050" dirty="0">
                <a:latin typeface="Arial"/>
                <a:cs typeface="Arial"/>
              </a:rPr>
              <a:t>2018 si </a:t>
            </a:r>
            <a:r>
              <a:rPr sz="1050" spc="-5" dirty="0">
                <a:latin typeface="Arial"/>
                <a:cs typeface="Arial"/>
              </a:rPr>
              <a:t>applicano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partire dal </a:t>
            </a:r>
            <a:r>
              <a:rPr sz="1050" dirty="0">
                <a:latin typeface="Arial"/>
                <a:cs typeface="Arial"/>
              </a:rPr>
              <a:t>2020 anche ai </a:t>
            </a:r>
            <a:r>
              <a:rPr sz="1050" spc="-5" dirty="0">
                <a:latin typeface="Arial"/>
                <a:cs typeface="Arial"/>
              </a:rPr>
              <a:t>contributi  previsti </a:t>
            </a:r>
            <a:r>
              <a:rPr sz="1050" dirty="0">
                <a:latin typeface="Arial"/>
                <a:cs typeface="Arial"/>
              </a:rPr>
              <a:t>per il </a:t>
            </a:r>
            <a:r>
              <a:rPr sz="1050" spc="-5" dirty="0">
                <a:latin typeface="Arial"/>
                <a:cs typeface="Arial"/>
              </a:rPr>
              <a:t>triennio 2018-2020 </a:t>
            </a:r>
            <a:r>
              <a:rPr sz="1050" dirty="0">
                <a:latin typeface="Arial"/>
                <a:cs typeface="Arial"/>
              </a:rPr>
              <a:t>dalla </a:t>
            </a:r>
            <a:r>
              <a:rPr sz="1050" spc="-5" dirty="0">
                <a:latin typeface="Arial"/>
                <a:cs typeface="Arial"/>
              </a:rPr>
              <a:t>legge 205/2017, commi da </a:t>
            </a:r>
            <a:r>
              <a:rPr sz="1050" dirty="0">
                <a:latin typeface="Arial"/>
                <a:cs typeface="Arial"/>
              </a:rPr>
              <a:t>853 a </a:t>
            </a:r>
            <a:r>
              <a:rPr sz="1050" spc="-5" dirty="0">
                <a:latin typeface="Arial"/>
                <a:cs typeface="Arial"/>
              </a:rPr>
              <a:t>861.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conseguenza sono  disapplicate </a:t>
            </a: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norme </a:t>
            </a:r>
            <a:r>
              <a:rPr sz="1050" dirty="0">
                <a:latin typeface="Arial"/>
                <a:cs typeface="Arial"/>
              </a:rPr>
              <a:t>contenute </a:t>
            </a:r>
            <a:r>
              <a:rPr sz="1050" spc="-5" dirty="0">
                <a:latin typeface="Arial"/>
                <a:cs typeface="Arial"/>
              </a:rPr>
              <a:t>nei commi </a:t>
            </a:r>
            <a:r>
              <a:rPr sz="1050" dirty="0">
                <a:latin typeface="Arial"/>
                <a:cs typeface="Arial"/>
              </a:rPr>
              <a:t>da </a:t>
            </a:r>
            <a:r>
              <a:rPr sz="1050" spc="-5" dirty="0">
                <a:latin typeface="Arial"/>
                <a:cs typeface="Arial"/>
              </a:rPr>
              <a:t>854 </a:t>
            </a:r>
            <a:r>
              <a:rPr sz="1050" dirty="0">
                <a:latin typeface="Arial"/>
                <a:cs typeface="Arial"/>
              </a:rPr>
              <a:t>a 861 </a:t>
            </a:r>
            <a:r>
              <a:rPr sz="1050" spc="-5" dirty="0">
                <a:latin typeface="Arial"/>
                <a:cs typeface="Arial"/>
              </a:rPr>
              <a:t>della medesima</a:t>
            </a:r>
            <a:r>
              <a:rPr sz="1050" spc="-3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legge.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00" dirty="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</a:pPr>
            <a:r>
              <a:rPr sz="1000" b="1" spc="-5" dirty="0">
                <a:latin typeface="Arial"/>
                <a:cs typeface="Arial"/>
              </a:rPr>
              <a:t>Identikit del contributo </a:t>
            </a:r>
            <a:r>
              <a:rPr sz="1000" b="1" dirty="0">
                <a:latin typeface="Arial"/>
                <a:cs typeface="Arial"/>
              </a:rPr>
              <a:t>agli </a:t>
            </a:r>
            <a:r>
              <a:rPr sz="1000" b="1" spc="-5" dirty="0">
                <a:latin typeface="Arial"/>
                <a:cs typeface="Arial"/>
              </a:rPr>
              <a:t>investimenti legge di bilancio 2019 (commi</a:t>
            </a:r>
            <a:r>
              <a:rPr sz="1000" b="1" spc="35" dirty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139-148)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31</a:t>
            </a:fld>
            <a:endParaRPr dirty="0"/>
          </a:p>
        </p:txBody>
      </p:sp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647700" y="4880482"/>
          <a:ext cx="6110601" cy="503892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17345"/>
                <a:gridCol w="539115"/>
                <a:gridCol w="540385"/>
                <a:gridCol w="358775"/>
                <a:gridCol w="360679"/>
                <a:gridCol w="538479"/>
                <a:gridCol w="538479"/>
                <a:gridCol w="269239"/>
                <a:gridCol w="741045"/>
                <a:gridCol w="607060"/>
              </a:tblGrid>
              <a:tr h="295656">
                <a:tc gridSpan="10"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565"/>
                        </a:spcBef>
                        <a:tabLst>
                          <a:tab pos="3548379" algn="l"/>
                        </a:tabLst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Che</a:t>
                      </a:r>
                      <a:r>
                        <a:rPr sz="9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cosa?	Descrizione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71755" marB="0">
                    <a:solidFill>
                      <a:srgbClr val="4471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031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Norma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art. 1,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commi 139-148, della legge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145/2018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4884">
                <a:tc>
                  <a:txBody>
                    <a:bodyPr/>
                    <a:lstStyle/>
                    <a:p>
                      <a:pPr marL="309245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Finalità</a:t>
                      </a:r>
                      <a:r>
                        <a:rPr sz="9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contributo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175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Favorire gli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investimenti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492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3614"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Annualità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assegnazione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Dal 2021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al</a:t>
                      </a:r>
                      <a:r>
                        <a:rPr sz="9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2034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65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91083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050">
                        <a:latin typeface="Times New Roman"/>
                        <a:cs typeface="Times New Roman"/>
                      </a:endParaRPr>
                    </a:p>
                    <a:p>
                      <a:pPr marL="341630" marR="144780" indent="-192405">
                        <a:lnSpc>
                          <a:spcPts val="1030"/>
                        </a:lnSpc>
                        <a:spcBef>
                          <a:spcPts val="5"/>
                        </a:spcBef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Importo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assegnato</a:t>
                      </a:r>
                      <a:r>
                        <a:rPr sz="900" b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sulle 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singole</a:t>
                      </a:r>
                      <a:r>
                        <a:rPr sz="9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annualità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2021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85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2022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85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2023-2025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85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2026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85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308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2027-2031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85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2032-2033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85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2034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85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28956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350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ml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7175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450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ml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7175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87325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550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ml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7175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700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ml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7175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3045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750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ml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7175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800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ml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7175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300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ml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7175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214884">
                <a:tc>
                  <a:txBody>
                    <a:bodyPr/>
                    <a:lstStyle/>
                    <a:p>
                      <a:pPr marL="23939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Interventi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finanziabili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Lavori pubblici non integralmente finanziati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altri</a:t>
                      </a:r>
                      <a:r>
                        <a:rPr sz="900" spc="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soggetti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65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992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68580">
                        <a:lnSpc>
                          <a:spcPct val="10000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Richiesta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 contributo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69850" marR="59055" algn="just">
                        <a:lnSpc>
                          <a:spcPts val="1030"/>
                        </a:lnSpc>
                        <a:spcBef>
                          <a:spcPts val="4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La richiesta deve essere corredata di CUP valido e informazioni inerenti la tipologia di 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opera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ed eventuali forme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finanziamento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già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concesse. L’opera deve essere inserita 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uno strumento programmatorio dell’ente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45948">
                <a:tc rowSpan="2">
                  <a:txBody>
                    <a:bodyPr/>
                    <a:lstStyle/>
                    <a:p>
                      <a:pPr marL="99060" marR="93345" indent="193675">
                        <a:lnSpc>
                          <a:spcPts val="1030"/>
                        </a:lnSpc>
                        <a:spcBef>
                          <a:spcPts val="650"/>
                        </a:spcBef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Limiti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alla richiesta 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(ne può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essere</a:t>
                      </a:r>
                      <a:r>
                        <a:rPr sz="900" b="1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presentata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554990">
                        <a:lnSpc>
                          <a:spcPts val="1010"/>
                        </a:lnSpc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solo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 una)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8255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517525" marR="170180" indent="-337185">
                        <a:lnSpc>
                          <a:spcPts val="1030"/>
                        </a:lnSpc>
                        <a:spcBef>
                          <a:spcPts val="325"/>
                        </a:spcBef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Comuni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fino a</a:t>
                      </a:r>
                      <a:r>
                        <a:rPr sz="900" b="1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5.000 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abitanti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219075">
                        <a:lnSpc>
                          <a:spcPts val="1055"/>
                        </a:lnSpc>
                        <a:spcBef>
                          <a:spcPts val="250"/>
                        </a:spcBef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Comuni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da 5.001</a:t>
                      </a:r>
                      <a:r>
                        <a:rPr sz="9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a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327660">
                        <a:lnSpc>
                          <a:spcPts val="1055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25.000 abitanti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175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10668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Comuni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da 25.001</a:t>
                      </a:r>
                      <a:r>
                        <a:rPr sz="900" b="1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abitanti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9715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336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255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41846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1.000.000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€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0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41910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2.500.000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€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0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50927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5.000.000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€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0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69748">
                <a:tc>
                  <a:txBody>
                    <a:bodyPr/>
                    <a:lstStyle/>
                    <a:p>
                      <a:pPr marL="547370" marR="111125" indent="-428625">
                        <a:lnSpc>
                          <a:spcPts val="1030"/>
                        </a:lnSpc>
                        <a:spcBef>
                          <a:spcPts val="2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Tipologie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investimento  ammesse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Da definire con apposito decreto del Ministero</a:t>
                      </a:r>
                      <a:r>
                        <a:rPr sz="9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dell’interno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223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66484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473709" marR="205740" indent="-264160">
                        <a:lnSpc>
                          <a:spcPts val="103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Ordini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priorità degli  investimenti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271145" indent="-179070">
                        <a:lnSpc>
                          <a:spcPts val="1030"/>
                        </a:lnSpc>
                        <a:buAutoNum type="alphaLcParenR"/>
                        <a:tabLst>
                          <a:tab pos="271780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investimenti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messa in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sicurezza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del territorio a rischio</a:t>
                      </a:r>
                      <a:r>
                        <a:rPr sz="900" spc="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idrogeologico;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71145" indent="-179070">
                        <a:lnSpc>
                          <a:spcPts val="1040"/>
                        </a:lnSpc>
                        <a:buAutoNum type="alphaLcParenR"/>
                        <a:tabLst>
                          <a:tab pos="271780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investimenti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messa in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sicurezza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di strade, ponti e</a:t>
                      </a:r>
                      <a:r>
                        <a:rPr sz="900" spc="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viadotti;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71145" marR="66040" indent="-178435">
                        <a:lnSpc>
                          <a:spcPts val="1030"/>
                        </a:lnSpc>
                        <a:spcBef>
                          <a:spcPts val="50"/>
                        </a:spcBef>
                        <a:buAutoNum type="alphaLcParenR"/>
                        <a:tabLst>
                          <a:tab pos="271780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investimenti di messa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sicurezza degli edifici, con precedenza per gli edifici  scolastici e di altre strutture di proprietà</a:t>
                      </a:r>
                      <a:r>
                        <a:rPr sz="9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dell’ente;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71145" indent="-179070">
                        <a:lnSpc>
                          <a:spcPts val="955"/>
                        </a:lnSpc>
                        <a:buAutoNum type="alphaLcParenR"/>
                        <a:tabLst>
                          <a:tab pos="271780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interventi di riqualificazione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energetica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3359">
                <a:tc>
                  <a:txBody>
                    <a:bodyPr/>
                    <a:lstStyle/>
                    <a:p>
                      <a:pPr marL="16637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Termine per la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richiesta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Entro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il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15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settembre dell’anno precedente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uello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riferimento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0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318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186055">
                        <a:lnSpc>
                          <a:spcPct val="10000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Criteri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attribuzione/1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69850" marR="80010">
                        <a:lnSpc>
                          <a:spcPct val="95900"/>
                        </a:lnSpc>
                        <a:spcBef>
                          <a:spcPts val="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Ferme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restando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le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priorità sopra indicate, l’attribuzione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è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effettuata a favore degli enti 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che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presentano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la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minore incidenza del risultato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amministrazione, al netto della  quota accantonata, rispetto alle entrate finali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competenza (primi 5 titoli) risultanti dai  rendiconti della gestione del penultimo esercizio precedente a quello di</a:t>
                      </a:r>
                      <a:r>
                        <a:rPr sz="900" spc="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riferimento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69697">
                <a:tc>
                  <a:txBody>
                    <a:bodyPr/>
                    <a:lstStyle/>
                    <a:p>
                      <a:pPr marL="18605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Criteri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attribuzione/2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78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69850" marR="143510">
                        <a:lnSpc>
                          <a:spcPts val="1030"/>
                        </a:lnSpc>
                        <a:spcBef>
                          <a:spcPts val="4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Agli enti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con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risultato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amministrazione negativo detratti i fondi accantonati non può  essere destinato più del 50% del</a:t>
                      </a:r>
                      <a:r>
                        <a:rPr sz="9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contributo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0081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186055">
                        <a:lnSpc>
                          <a:spcPct val="10000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Criteri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attribuzione/3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69850" marR="61594" algn="just">
                        <a:lnSpc>
                          <a:spcPts val="1030"/>
                        </a:lnSpc>
                        <a:spcBef>
                          <a:spcPts val="4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Le informazioni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sul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risultato di amministrazione sono desunte dalla BDAP. Le richieste 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sono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ammesse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l’ente ha trasmesso alla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BDAP le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informazioni riferite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rendiconto  del penultimo esercizio precedente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ed in</a:t>
                      </a:r>
                      <a:r>
                        <a:rPr sz="9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particolare: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647700" y="899159"/>
          <a:ext cx="6116318" cy="43379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17345"/>
                <a:gridCol w="810259"/>
                <a:gridCol w="1529714"/>
                <a:gridCol w="990600"/>
                <a:gridCol w="1168400"/>
              </a:tblGrid>
              <a:tr h="7957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527050" indent="-229235">
                        <a:lnSpc>
                          <a:spcPts val="1035"/>
                        </a:lnSpc>
                        <a:buFont typeface="Wingdings"/>
                        <a:buChar char=""/>
                        <a:tabLst>
                          <a:tab pos="527050" algn="l"/>
                          <a:tab pos="527685" algn="l"/>
                        </a:tabLst>
                      </a:pPr>
                      <a:r>
                        <a:rPr sz="900" dirty="0">
                          <a:latin typeface="Arial"/>
                          <a:cs typeface="Arial"/>
                        </a:rPr>
                        <a:t>schemi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di bilancio e relativi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allegati;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527050" indent="-229235">
                        <a:lnSpc>
                          <a:spcPts val="1035"/>
                        </a:lnSpc>
                        <a:buFont typeface="Wingdings"/>
                        <a:buChar char=""/>
                        <a:tabLst>
                          <a:tab pos="527050" algn="l"/>
                          <a:tab pos="527685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piano degli indicatori e dei risultati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attesi;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527050" indent="-229235">
                        <a:lnSpc>
                          <a:spcPts val="1030"/>
                        </a:lnSpc>
                        <a:buFont typeface="Wingdings"/>
                        <a:buChar char=""/>
                        <a:tabLst>
                          <a:tab pos="527050" algn="l"/>
                          <a:tab pos="527685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dati contabili analitici;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9850" marR="63500" algn="just">
                        <a:lnSpc>
                          <a:spcPct val="96100"/>
                        </a:lnSpc>
                        <a:spcBef>
                          <a:spcPts val="1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Per gli enti terremotati per i quali opera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la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sospensione dei termini ai sensi del d.l.  189/2016,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si fa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riferimento all’ultimo certificato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rendiconto trasmesso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Ministero  dell’interno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33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Termine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assegnazione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Entro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il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15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novembre dell’anno precedente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uello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riferimento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0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4883"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98425" marR="92710" indent="-1270" algn="ctr">
                        <a:lnSpc>
                          <a:spcPct val="9610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Termine per affidamento 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dei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lavori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(da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data</a:t>
                      </a:r>
                      <a:r>
                        <a:rPr sz="900" b="1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decreto 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assegnazione)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56642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Ammontare dell’opera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175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Appalto</a:t>
                      </a:r>
                      <a:r>
                        <a:rPr sz="9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ordin.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175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Appalto</a:t>
                      </a:r>
                      <a:r>
                        <a:rPr sz="9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CUC-SUA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175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13715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69850">
                        <a:lnSpc>
                          <a:spcPts val="98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opere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con costo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fino a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100.000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8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6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mesi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8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9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mesi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13868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69850">
                        <a:lnSpc>
                          <a:spcPts val="99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opere tra 100.001 euro e</a:t>
                      </a:r>
                      <a:r>
                        <a:rPr sz="9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750.000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9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10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mesi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9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13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mesi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13715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69850">
                        <a:lnSpc>
                          <a:spcPts val="98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opere tra 750.001 euro e</a:t>
                      </a:r>
                      <a:r>
                        <a:rPr sz="9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2.500.000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8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15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mesi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8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18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mesi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13716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69850">
                        <a:lnSpc>
                          <a:spcPts val="98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opere tra 2.500.001 euro e 5.000.000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8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20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mesi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8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23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mesi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214883"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499745">
                        <a:lnSpc>
                          <a:spcPct val="10000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Erogazione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Ammontare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175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Data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175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Condizione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175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336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20%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65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28 febbraio anno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rif.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65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===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65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488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60%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0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31 luglio anno affido</a:t>
                      </a:r>
                      <a:r>
                        <a:rPr sz="9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lav.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0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Avvenuto affidamento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lavori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0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374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20%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65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conclusione dei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lavori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65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Trasmissione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al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Ministero del</a:t>
                      </a:r>
                      <a:r>
                        <a:rPr sz="9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collaudo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65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008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R="5080" algn="ctr">
                        <a:lnSpc>
                          <a:spcPct val="10000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Destinazione ribassi</a:t>
                      </a:r>
                      <a:r>
                        <a:rPr sz="9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d’asta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marL="69850" marR="60960" algn="just">
                        <a:lnSpc>
                          <a:spcPct val="96100"/>
                        </a:lnSpc>
                        <a:spcBef>
                          <a:spcPts val="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Le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economie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ribassi d’asta restano vincolate fino al collaudo dell’opera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 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successivamente possono essere destinate a nuovi investimenti di messa in  sicurezza a condizione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che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vengano impegnate entro sei mesi dal</a:t>
                      </a:r>
                      <a:r>
                        <a:rPr sz="9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collaudo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77011">
                <a:tc>
                  <a:txBody>
                    <a:bodyPr/>
                    <a:lstStyle/>
                    <a:p>
                      <a:pPr marL="156845" marR="150495" algn="ctr">
                        <a:lnSpc>
                          <a:spcPct val="96100"/>
                        </a:lnSpc>
                        <a:spcBef>
                          <a:spcPts val="28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Conseguenze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in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caso</a:t>
                      </a:r>
                      <a:r>
                        <a:rPr sz="900" b="1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di  mancato rispetto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dei 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termini e</a:t>
                      </a:r>
                      <a:r>
                        <a:rPr sz="9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condizioni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556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69850" marR="106045" algn="just">
                        <a:lnSpc>
                          <a:spcPct val="96100"/>
                        </a:lnSpc>
                        <a:spcBef>
                          <a:spcPts val="30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Il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contributo verrà recuperato mediante decurtazione delle somme spettanti ai comuni  a titolo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IMU.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contributi recuperati sono assegnati ai comuni che risultano ammessi 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 non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beneficiari del decreto più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recente,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secondo la graduatoria ivi</a:t>
                      </a:r>
                      <a:r>
                        <a:rPr sz="9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prevista.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73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6974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Monitoraggio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78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marL="69850">
                        <a:lnSpc>
                          <a:spcPts val="1015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BDAP-MOP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9850">
                        <a:lnSpc>
                          <a:spcPts val="101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Le opere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sono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classificate sotto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la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voce </a:t>
                      </a:r>
                      <a:r>
                        <a:rPr sz="900" i="1" spc="-5" dirty="0">
                          <a:latin typeface="Arial"/>
                          <a:cs typeface="Arial"/>
                        </a:rPr>
                        <a:t>Contributo investimenti legge di bilancio</a:t>
                      </a:r>
                      <a:r>
                        <a:rPr sz="900" i="1" spc="114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i="1" spc="-5" dirty="0">
                          <a:latin typeface="Arial"/>
                          <a:cs typeface="Arial"/>
                        </a:rPr>
                        <a:t>2019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33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Controlli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Effettuati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campione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dal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Ministero dell’interno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dal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MIT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65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45948">
                <a:tc>
                  <a:txBody>
                    <a:bodyPr/>
                    <a:lstStyle/>
                    <a:p>
                      <a:pPr marL="636905" marR="139065" indent="-494030">
                        <a:lnSpc>
                          <a:spcPts val="1030"/>
                        </a:lnSpc>
                        <a:spcBef>
                          <a:spcPts val="31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Estensione applicazione  regole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marL="69850" marR="433070">
                        <a:lnSpc>
                          <a:spcPts val="1030"/>
                        </a:lnSpc>
                        <a:spcBef>
                          <a:spcPts val="34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La disciplina dei contributi prevista dai commi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140-148 si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applica anche a quelli  assegnati per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2018-2020 dalla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legge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205/2017</a:t>
                      </a:r>
                      <a:r>
                        <a:rPr sz="900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(commi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431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32</a:t>
            </a:fld>
            <a:endParaRPr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701040" y="1053032"/>
            <a:ext cx="6154420" cy="306705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50"/>
              </a:lnSpc>
            </a:pPr>
            <a:r>
              <a:rPr sz="1050" b="1" spc="-5" dirty="0">
                <a:latin typeface="Arial"/>
                <a:cs typeface="Arial"/>
              </a:rPr>
              <a:t>AFFIDAMENTO LAVORI FINANZIATI </a:t>
            </a:r>
            <a:r>
              <a:rPr sz="1050" b="1" dirty="0">
                <a:latin typeface="Arial"/>
                <a:cs typeface="Arial"/>
              </a:rPr>
              <a:t>CON </a:t>
            </a:r>
            <a:r>
              <a:rPr sz="1050" b="1" spc="-5" dirty="0">
                <a:latin typeface="Arial"/>
                <a:cs typeface="Arial"/>
              </a:rPr>
              <a:t>CONTRIBUTO </a:t>
            </a:r>
            <a:r>
              <a:rPr sz="1050" b="1" spc="-10" dirty="0">
                <a:latin typeface="Arial"/>
                <a:cs typeface="Arial"/>
              </a:rPr>
              <a:t>AGLI </a:t>
            </a:r>
            <a:r>
              <a:rPr sz="1050" b="1" spc="-5" dirty="0">
                <a:latin typeface="Arial"/>
                <a:cs typeface="Arial"/>
              </a:rPr>
              <a:t>INVESTIMENTI LEGGE</a:t>
            </a:r>
            <a:r>
              <a:rPr sz="1050" b="1" spc="8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205/2017</a:t>
            </a:r>
            <a:endParaRPr sz="1050">
              <a:latin typeface="Arial"/>
              <a:cs typeface="Arial"/>
            </a:endParaRPr>
          </a:p>
          <a:p>
            <a:pPr marL="17780">
              <a:lnSpc>
                <a:spcPts val="1235"/>
              </a:lnSpc>
            </a:pPr>
            <a:r>
              <a:rPr sz="1050" b="1" spc="-5" dirty="0">
                <a:latin typeface="Arial"/>
                <a:cs typeface="Arial"/>
              </a:rPr>
              <a:t>(art. </a:t>
            </a:r>
            <a:r>
              <a:rPr sz="1050" b="1" dirty="0">
                <a:latin typeface="Arial"/>
                <a:cs typeface="Arial"/>
              </a:rPr>
              <a:t>1, comma 39, </a:t>
            </a:r>
            <a:r>
              <a:rPr sz="1050" b="1" spc="-5" dirty="0">
                <a:latin typeface="Arial"/>
                <a:cs typeface="Arial"/>
              </a:rPr>
              <a:t>legge</a:t>
            </a:r>
            <a:r>
              <a:rPr sz="1050" b="1" spc="-5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160/2019)</a:t>
            </a:r>
            <a:endParaRPr sz="10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06627" y="1488693"/>
            <a:ext cx="6143625" cy="2026285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 marR="5080" algn="just">
              <a:lnSpc>
                <a:spcPct val="95800"/>
              </a:lnSpc>
              <a:spcBef>
                <a:spcPts val="155"/>
              </a:spcBef>
            </a:pPr>
            <a:r>
              <a:rPr sz="1050" spc="-5" dirty="0">
                <a:latin typeface="Arial"/>
                <a:cs typeface="Arial"/>
              </a:rPr>
              <a:t>L’articolo </a:t>
            </a:r>
            <a:r>
              <a:rPr sz="1050" dirty="0">
                <a:latin typeface="Arial"/>
                <a:cs typeface="Arial"/>
              </a:rPr>
              <a:t>1, </a:t>
            </a:r>
            <a:r>
              <a:rPr sz="1050" spc="-5" dirty="0">
                <a:latin typeface="Arial"/>
                <a:cs typeface="Arial"/>
              </a:rPr>
              <a:t>comma 39, della legge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2020 interviene sulla disciplina dei contributi </a:t>
            </a:r>
            <a:r>
              <a:rPr sz="1050" spc="-10" dirty="0">
                <a:latin typeface="Arial"/>
                <a:cs typeface="Arial"/>
              </a:rPr>
              <a:t>agli  </a:t>
            </a:r>
            <a:r>
              <a:rPr sz="1050" spc="-5" dirty="0">
                <a:latin typeface="Arial"/>
                <a:cs typeface="Arial"/>
              </a:rPr>
              <a:t>investimenti </a:t>
            </a:r>
            <a:r>
              <a:rPr sz="1050" dirty="0">
                <a:latin typeface="Arial"/>
                <a:cs typeface="Arial"/>
              </a:rPr>
              <a:t>a favore dei </a:t>
            </a:r>
            <a:r>
              <a:rPr sz="1050" spc="-5" dirty="0">
                <a:latin typeface="Arial"/>
                <a:cs typeface="Arial"/>
              </a:rPr>
              <a:t>comuni </a:t>
            </a:r>
            <a:r>
              <a:rPr sz="1050" dirty="0">
                <a:latin typeface="Arial"/>
                <a:cs typeface="Arial"/>
              </a:rPr>
              <a:t>contenuta ai </a:t>
            </a:r>
            <a:r>
              <a:rPr sz="1050" spc="-5" dirty="0">
                <a:latin typeface="Arial"/>
                <a:cs typeface="Arial"/>
              </a:rPr>
              <a:t>commi </a:t>
            </a:r>
            <a:r>
              <a:rPr sz="1050" dirty="0">
                <a:latin typeface="Arial"/>
                <a:cs typeface="Arial"/>
              </a:rPr>
              <a:t>853 e </a:t>
            </a:r>
            <a:r>
              <a:rPr sz="1050" spc="-5" dirty="0">
                <a:latin typeface="Arial"/>
                <a:cs typeface="Arial"/>
              </a:rPr>
              <a:t>seguenti della legge </a:t>
            </a:r>
            <a:r>
              <a:rPr sz="1050" dirty="0">
                <a:latin typeface="Arial"/>
                <a:cs typeface="Arial"/>
              </a:rPr>
              <a:t>205/2017. </a:t>
            </a:r>
            <a:r>
              <a:rPr sz="1050" spc="-5" dirty="0">
                <a:latin typeface="Arial"/>
                <a:cs typeface="Arial"/>
              </a:rPr>
              <a:t>La norma, lo  </a:t>
            </a:r>
            <a:r>
              <a:rPr sz="1050" dirty="0">
                <a:latin typeface="Arial"/>
                <a:cs typeface="Arial"/>
              </a:rPr>
              <a:t>si ricorderà, </a:t>
            </a:r>
            <a:r>
              <a:rPr sz="1050" spc="-5" dirty="0">
                <a:latin typeface="Arial"/>
                <a:cs typeface="Arial"/>
              </a:rPr>
              <a:t>aveva stanziato </a:t>
            </a:r>
            <a:r>
              <a:rPr sz="1050" dirty="0">
                <a:latin typeface="Arial"/>
                <a:cs typeface="Arial"/>
              </a:rPr>
              <a:t>150 </a:t>
            </a:r>
            <a:r>
              <a:rPr sz="1050" spc="-5" dirty="0">
                <a:latin typeface="Arial"/>
                <a:cs typeface="Arial"/>
              </a:rPr>
              <a:t>milioni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euro per </a:t>
            </a:r>
            <a:r>
              <a:rPr sz="1050" dirty="0">
                <a:latin typeface="Arial"/>
                <a:cs typeface="Arial"/>
              </a:rPr>
              <a:t>l'anno 2018, 300 </a:t>
            </a:r>
            <a:r>
              <a:rPr sz="1050" spc="-5" dirty="0">
                <a:latin typeface="Arial"/>
                <a:cs typeface="Arial"/>
              </a:rPr>
              <a:t>milioni </a:t>
            </a:r>
            <a:r>
              <a:rPr sz="1050" dirty="0">
                <a:latin typeface="Arial"/>
                <a:cs typeface="Arial"/>
              </a:rPr>
              <a:t>di euro per l'anno </a:t>
            </a:r>
            <a:r>
              <a:rPr sz="1050" spc="-5" dirty="0">
                <a:latin typeface="Arial"/>
                <a:cs typeface="Arial"/>
              </a:rPr>
              <a:t>2019 </a:t>
            </a:r>
            <a:r>
              <a:rPr sz="1050" dirty="0">
                <a:latin typeface="Arial"/>
                <a:cs typeface="Arial"/>
              </a:rPr>
              <a:t>e  400 </a:t>
            </a:r>
            <a:r>
              <a:rPr sz="1050" spc="-5" dirty="0">
                <a:latin typeface="Arial"/>
                <a:cs typeface="Arial"/>
              </a:rPr>
              <a:t>milioni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euro </a:t>
            </a:r>
            <a:r>
              <a:rPr sz="1050" dirty="0">
                <a:latin typeface="Arial"/>
                <a:cs typeface="Arial"/>
              </a:rPr>
              <a:t>per </a:t>
            </a:r>
            <a:r>
              <a:rPr sz="1050" spc="-5" dirty="0">
                <a:latin typeface="Arial"/>
                <a:cs typeface="Arial"/>
              </a:rPr>
              <a:t>l'anno 2020 per l’erogazione di contributi per </a:t>
            </a:r>
            <a:r>
              <a:rPr sz="1050" dirty="0">
                <a:latin typeface="Arial"/>
                <a:cs typeface="Arial"/>
              </a:rPr>
              <a:t>la messa in </a:t>
            </a:r>
            <a:r>
              <a:rPr sz="1050" spc="-5" dirty="0">
                <a:latin typeface="Arial"/>
                <a:cs typeface="Arial"/>
              </a:rPr>
              <a:t>sicurezza </a:t>
            </a:r>
            <a:r>
              <a:rPr sz="1050" dirty="0">
                <a:latin typeface="Arial"/>
                <a:cs typeface="Arial"/>
              </a:rPr>
              <a:t>degli </a:t>
            </a:r>
            <a:r>
              <a:rPr sz="1050" spc="-5" dirty="0">
                <a:latin typeface="Arial"/>
                <a:cs typeface="Arial"/>
              </a:rPr>
              <a:t>edifici </a:t>
            </a:r>
            <a:r>
              <a:rPr sz="1050" dirty="0">
                <a:latin typeface="Arial"/>
                <a:cs typeface="Arial"/>
              </a:rPr>
              <a:t>e  del </a:t>
            </a:r>
            <a:r>
              <a:rPr sz="1050" spc="-5" dirty="0">
                <a:latin typeface="Arial"/>
                <a:cs typeface="Arial"/>
              </a:rPr>
              <a:t>territorio, </a:t>
            </a:r>
            <a:r>
              <a:rPr sz="1050" dirty="0">
                <a:latin typeface="Arial"/>
                <a:cs typeface="Arial"/>
              </a:rPr>
              <a:t>da </a:t>
            </a:r>
            <a:r>
              <a:rPr sz="1050" spc="-5" dirty="0">
                <a:latin typeface="Arial"/>
                <a:cs typeface="Arial"/>
              </a:rPr>
              <a:t>riconoscere </a:t>
            </a:r>
            <a:r>
              <a:rPr sz="1050" dirty="0">
                <a:latin typeface="Arial"/>
                <a:cs typeface="Arial"/>
              </a:rPr>
              <a:t>in base </a:t>
            </a:r>
            <a:r>
              <a:rPr sz="1050" spc="-5" dirty="0">
                <a:latin typeface="Arial"/>
                <a:cs typeface="Arial"/>
              </a:rPr>
              <a:t>alle richieste </a:t>
            </a:r>
            <a:r>
              <a:rPr sz="1050" dirty="0">
                <a:latin typeface="Arial"/>
                <a:cs typeface="Arial"/>
              </a:rPr>
              <a:t>agli </a:t>
            </a:r>
            <a:r>
              <a:rPr sz="1050" spc="-5" dirty="0">
                <a:latin typeface="Arial"/>
                <a:cs typeface="Arial"/>
              </a:rPr>
              <a:t>enti </a:t>
            </a:r>
            <a:r>
              <a:rPr sz="1050" dirty="0">
                <a:latin typeface="Arial"/>
                <a:cs typeface="Arial"/>
              </a:rPr>
              <a:t>che </a:t>
            </a:r>
            <a:r>
              <a:rPr sz="1050" spc="-5" dirty="0">
                <a:latin typeface="Arial"/>
                <a:cs typeface="Arial"/>
              </a:rPr>
              <a:t>presentavano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minore </a:t>
            </a:r>
            <a:r>
              <a:rPr sz="1050" dirty="0">
                <a:latin typeface="Arial"/>
                <a:cs typeface="Arial"/>
              </a:rPr>
              <a:t>incidenza </a:t>
            </a:r>
            <a:r>
              <a:rPr sz="1050" spc="-5" dirty="0">
                <a:latin typeface="Arial"/>
                <a:cs typeface="Arial"/>
              </a:rPr>
              <a:t>del  risultato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amministrazione </a:t>
            </a:r>
            <a:r>
              <a:rPr sz="1050" dirty="0">
                <a:latin typeface="Arial"/>
                <a:cs typeface="Arial"/>
              </a:rPr>
              <a:t>(al </a:t>
            </a:r>
            <a:r>
              <a:rPr sz="1050" spc="-5" dirty="0">
                <a:latin typeface="Arial"/>
                <a:cs typeface="Arial"/>
              </a:rPr>
              <a:t>netto della </a:t>
            </a:r>
            <a:r>
              <a:rPr sz="1050" dirty="0">
                <a:latin typeface="Arial"/>
                <a:cs typeface="Arial"/>
              </a:rPr>
              <a:t>quota </a:t>
            </a:r>
            <a:r>
              <a:rPr sz="1050" spc="-5" dirty="0">
                <a:latin typeface="Arial"/>
                <a:cs typeface="Arial"/>
              </a:rPr>
              <a:t>accantonata) sulle </a:t>
            </a:r>
            <a:r>
              <a:rPr sz="1050" dirty="0">
                <a:latin typeface="Arial"/>
                <a:cs typeface="Arial"/>
              </a:rPr>
              <a:t>entrate</a:t>
            </a:r>
            <a:r>
              <a:rPr sz="1050" spc="-1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finali.</a:t>
            </a: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000">
              <a:latin typeface="Arial"/>
              <a:cs typeface="Arial"/>
            </a:endParaRPr>
          </a:p>
          <a:p>
            <a:pPr marL="12700" algn="just">
              <a:lnSpc>
                <a:spcPts val="1235"/>
              </a:lnSpc>
            </a:pPr>
            <a:r>
              <a:rPr sz="1050" spc="-5" dirty="0">
                <a:latin typeface="Arial"/>
                <a:cs typeface="Arial"/>
              </a:rPr>
              <a:t>Nello</a:t>
            </a:r>
            <a:r>
              <a:rPr sz="1050" spc="23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specifico</a:t>
            </a:r>
            <a:r>
              <a:rPr sz="1050" spc="229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la</a:t>
            </a:r>
            <a:r>
              <a:rPr sz="1050" spc="229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legge</a:t>
            </a:r>
            <a:r>
              <a:rPr sz="1050" spc="22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160/2019</a:t>
            </a:r>
            <a:r>
              <a:rPr sz="1050" spc="229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modifica</a:t>
            </a:r>
            <a:r>
              <a:rPr sz="1050" spc="229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le</a:t>
            </a:r>
            <a:r>
              <a:rPr sz="1050" spc="229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tempistiche</a:t>
            </a:r>
            <a:r>
              <a:rPr sz="1050" spc="22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per</a:t>
            </a:r>
            <a:r>
              <a:rPr sz="1050" spc="22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l’affidamento</a:t>
            </a:r>
            <a:r>
              <a:rPr sz="1050" spc="24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dei</a:t>
            </a:r>
            <a:r>
              <a:rPr sz="1050" spc="23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lavori,</a:t>
            </a:r>
            <a:r>
              <a:rPr sz="1050" spc="24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allungando</a:t>
            </a:r>
            <a:r>
              <a:rPr sz="1050" spc="229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i</a:t>
            </a:r>
            <a:endParaRPr sz="1050">
              <a:latin typeface="Arial"/>
              <a:cs typeface="Arial"/>
            </a:endParaRPr>
          </a:p>
          <a:p>
            <a:pPr marL="12700" algn="just">
              <a:lnSpc>
                <a:spcPts val="1235"/>
              </a:lnSpc>
            </a:pPr>
            <a:r>
              <a:rPr sz="1050" spc="-5" dirty="0">
                <a:latin typeface="Arial"/>
                <a:cs typeface="Arial"/>
              </a:rPr>
              <a:t>termini così </a:t>
            </a:r>
            <a:r>
              <a:rPr sz="1050" dirty="0">
                <a:latin typeface="Arial"/>
                <a:cs typeface="Arial"/>
              </a:rPr>
              <a:t>da </a:t>
            </a:r>
            <a:r>
              <a:rPr sz="1050" spc="-5" dirty="0">
                <a:latin typeface="Arial"/>
                <a:cs typeface="Arial"/>
              </a:rPr>
              <a:t>concedere </a:t>
            </a:r>
            <a:r>
              <a:rPr sz="1050" dirty="0">
                <a:latin typeface="Arial"/>
                <a:cs typeface="Arial"/>
              </a:rPr>
              <a:t>più </a:t>
            </a:r>
            <a:r>
              <a:rPr sz="1050" spc="-5" dirty="0">
                <a:latin typeface="Arial"/>
                <a:cs typeface="Arial"/>
              </a:rPr>
              <a:t>tempo agli </a:t>
            </a:r>
            <a:r>
              <a:rPr sz="1050" dirty="0">
                <a:latin typeface="Arial"/>
                <a:cs typeface="Arial"/>
              </a:rPr>
              <a:t>enti </a:t>
            </a:r>
            <a:r>
              <a:rPr sz="1050" spc="-5" dirty="0">
                <a:latin typeface="Arial"/>
                <a:cs typeface="Arial"/>
              </a:rPr>
              <a:t>beneficiari per l’impiego delle</a:t>
            </a:r>
            <a:r>
              <a:rPr sz="1050" spc="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risorse.</a:t>
            </a: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000">
              <a:latin typeface="Arial"/>
              <a:cs typeface="Arial"/>
            </a:endParaRPr>
          </a:p>
          <a:p>
            <a:pPr marL="12700" marR="5715" algn="just">
              <a:lnSpc>
                <a:spcPct val="95800"/>
              </a:lnSpc>
            </a:pPr>
            <a:r>
              <a:rPr sz="1050" spc="-5" dirty="0">
                <a:latin typeface="Arial"/>
                <a:cs typeface="Arial"/>
              </a:rPr>
              <a:t>Gli </a:t>
            </a:r>
            <a:r>
              <a:rPr sz="1050" dirty="0">
                <a:latin typeface="Arial"/>
                <a:cs typeface="Arial"/>
              </a:rPr>
              <a:t>enti </a:t>
            </a:r>
            <a:r>
              <a:rPr sz="1050" spc="-5" dirty="0">
                <a:latin typeface="Arial"/>
                <a:cs typeface="Arial"/>
              </a:rPr>
              <a:t>beneficiari del contributo (individuati </a:t>
            </a:r>
            <a:r>
              <a:rPr sz="1050" dirty="0">
                <a:latin typeface="Arial"/>
                <a:cs typeface="Arial"/>
              </a:rPr>
              <a:t>con il </a:t>
            </a:r>
            <a:r>
              <a:rPr sz="105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DM </a:t>
            </a:r>
            <a:r>
              <a:rPr sz="105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Interno 6 marzo 2019</a:t>
            </a:r>
            <a:r>
              <a:rPr sz="1050" dirty="0">
                <a:latin typeface="Arial"/>
                <a:cs typeface="Arial"/>
              </a:rPr>
              <a:t>) </a:t>
            </a:r>
            <a:r>
              <a:rPr sz="1050" spc="-5" dirty="0">
                <a:latin typeface="Arial"/>
                <a:cs typeface="Arial"/>
              </a:rPr>
              <a:t>per l’anno 2019 dovranno  </a:t>
            </a:r>
            <a:r>
              <a:rPr sz="1050" dirty="0">
                <a:latin typeface="Arial"/>
                <a:cs typeface="Arial"/>
              </a:rPr>
              <a:t>affidare i </a:t>
            </a:r>
            <a:r>
              <a:rPr sz="1050" spc="-5" dirty="0">
                <a:latin typeface="Arial"/>
                <a:cs typeface="Arial"/>
              </a:rPr>
              <a:t>lavori entro termini </a:t>
            </a:r>
            <a:r>
              <a:rPr sz="1050" dirty="0">
                <a:latin typeface="Arial"/>
                <a:cs typeface="Arial"/>
              </a:rPr>
              <a:t>più </a:t>
            </a:r>
            <a:r>
              <a:rPr sz="1050" spc="-5" dirty="0">
                <a:latin typeface="Arial"/>
                <a:cs typeface="Arial"/>
              </a:rPr>
              <a:t>ampi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40" dirty="0">
                <a:latin typeface="Arial"/>
                <a:cs typeface="Arial"/>
              </a:rPr>
              <a:t>uelli </a:t>
            </a:r>
            <a:r>
              <a:rPr sz="1050" spc="-5" dirty="0">
                <a:latin typeface="Arial"/>
                <a:cs typeface="Arial"/>
              </a:rPr>
              <a:t>originariamente previsti </a:t>
            </a:r>
            <a:r>
              <a:rPr sz="1050" dirty="0">
                <a:latin typeface="Arial"/>
                <a:cs typeface="Arial"/>
              </a:rPr>
              <a:t>(8 mesi </a:t>
            </a:r>
            <a:r>
              <a:rPr sz="1050" spc="-5" dirty="0">
                <a:latin typeface="Arial"/>
                <a:cs typeface="Arial"/>
              </a:rPr>
              <a:t>dall’assegnazione </a:t>
            </a:r>
            <a:r>
              <a:rPr sz="1050" spc="-10" dirty="0">
                <a:latin typeface="Arial"/>
                <a:cs typeface="Arial"/>
              </a:rPr>
              <a:t>del  </a:t>
            </a:r>
            <a:r>
              <a:rPr sz="1050" dirty="0">
                <a:latin typeface="Arial"/>
                <a:cs typeface="Arial"/>
              </a:rPr>
              <a:t>contributo), secondo </a:t>
            </a:r>
            <a:r>
              <a:rPr sz="1050" spc="-5" dirty="0">
                <a:latin typeface="Arial"/>
                <a:cs typeface="Arial"/>
              </a:rPr>
              <a:t>quanto </a:t>
            </a:r>
            <a:r>
              <a:rPr sz="1050" dirty="0">
                <a:latin typeface="Arial"/>
                <a:cs typeface="Arial"/>
              </a:rPr>
              <a:t>riportato </a:t>
            </a:r>
            <a:r>
              <a:rPr sz="1050" spc="-5" dirty="0">
                <a:latin typeface="Arial"/>
                <a:cs typeface="Arial"/>
              </a:rPr>
              <a:t>nella seguente</a:t>
            </a:r>
            <a:r>
              <a:rPr sz="1050" spc="-5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tabella:</a:t>
            </a:r>
            <a:endParaRPr sz="1050">
              <a:latin typeface="Arial"/>
              <a:cs typeface="Arial"/>
            </a:endParaRPr>
          </a:p>
        </p:txBody>
      </p:sp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647700" y="3661282"/>
          <a:ext cx="6111238" cy="13395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18635"/>
                <a:gridCol w="901064"/>
                <a:gridCol w="891539"/>
              </a:tblGrid>
              <a:tr h="268224">
                <a:tc gridSpan="3">
                  <a:txBody>
                    <a:bodyPr/>
                    <a:lstStyle/>
                    <a:p>
                      <a:pPr marL="4686935" marR="222250" indent="-140970">
                        <a:lnSpc>
                          <a:spcPts val="1030"/>
                        </a:lnSpc>
                        <a:spcBef>
                          <a:spcPts val="40"/>
                        </a:spcBef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Termine per affidamento  lavori 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(dal</a:t>
                      </a:r>
                      <a:r>
                        <a:rPr sz="9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6/3/2019)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solidFill>
                      <a:srgbClr val="4471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03860">
                <a:tc>
                  <a:txBody>
                    <a:bodyPr/>
                    <a:lstStyle/>
                    <a:p>
                      <a:pPr marL="1270" algn="ctr">
                        <a:lnSpc>
                          <a:spcPts val="1019"/>
                        </a:lnSpc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Importo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dell’opera 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(QTE)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26695" marR="88265" indent="10160">
                        <a:lnSpc>
                          <a:spcPts val="1040"/>
                        </a:lnSpc>
                        <a:spcBef>
                          <a:spcPts val="30"/>
                        </a:spcBef>
                        <a:tabLst>
                          <a:tab pos="996950" algn="l"/>
                          <a:tab pos="1134110" algn="l"/>
                        </a:tabLst>
                      </a:pPr>
                      <a:r>
                        <a:rPr sz="1350" b="1" spc="-7" baseline="-30864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Appalto		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Appalto  </a:t>
                      </a:r>
                      <a:r>
                        <a:rPr sz="1350" b="1" spc="-7" baseline="-30864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normale	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tramite</a:t>
                      </a:r>
                      <a:r>
                        <a:rPr sz="9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CUC-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R="317500" algn="r">
                        <a:lnSpc>
                          <a:spcPts val="969"/>
                        </a:lnSpc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SUA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lnL w="6350">
                      <a:solidFill>
                        <a:srgbClr val="FFFFFF"/>
                      </a:solidFill>
                      <a:prstDash val="solid"/>
                    </a:lnL>
                    <a:solidFill>
                      <a:srgbClr val="4471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22503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opere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con costo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fino a 500.000 euro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10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12 mesi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10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511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15 mesi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10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222503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opere il cui costo è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compreso tra 500.001 euro e 1.500.000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euro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10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18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 mesi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10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24511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21 mesi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10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222504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opere il cui costo è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superiore a 1.500.000</a:t>
                      </a:r>
                      <a:r>
                        <a:rPr sz="900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euro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10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22 mesi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10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511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25 mesi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10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2" name="object 12"/>
          <p:cNvSpPr txBox="1"/>
          <p:nvPr/>
        </p:nvSpPr>
        <p:spPr>
          <a:xfrm>
            <a:off x="706627" y="5131434"/>
            <a:ext cx="6141085" cy="94897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1235"/>
              </a:lnSpc>
              <a:spcBef>
                <a:spcPts val="105"/>
              </a:spcBef>
            </a:pPr>
            <a:r>
              <a:rPr sz="1050" dirty="0">
                <a:latin typeface="Arial"/>
                <a:cs typeface="Arial"/>
              </a:rPr>
              <a:t>Per costo </a:t>
            </a:r>
            <a:r>
              <a:rPr sz="1050" spc="-5" dirty="0">
                <a:latin typeface="Arial"/>
                <a:cs typeface="Arial"/>
              </a:rPr>
              <a:t>dell’opera pubblica </a:t>
            </a:r>
            <a:r>
              <a:rPr sz="1050" spc="-10" dirty="0">
                <a:latin typeface="Arial"/>
                <a:cs typeface="Arial"/>
              </a:rPr>
              <a:t>si </a:t>
            </a:r>
            <a:r>
              <a:rPr sz="1050" spc="-5" dirty="0">
                <a:latin typeface="Arial"/>
                <a:cs typeface="Arial"/>
              </a:rPr>
              <a:t>intende l’importo complessivo del </a:t>
            </a:r>
            <a:r>
              <a:rPr sz="1050" spc="30" dirty="0">
                <a:latin typeface="Arial"/>
                <a:cs typeface="Arial"/>
              </a:rPr>
              <a:t>uadro </a:t>
            </a:r>
            <a:r>
              <a:rPr sz="1050" spc="-5" dirty="0">
                <a:latin typeface="Arial"/>
                <a:cs typeface="Arial"/>
              </a:rPr>
              <a:t>economico</a:t>
            </a:r>
            <a:r>
              <a:rPr sz="1050" spc="19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dell’opera</a:t>
            </a:r>
            <a:endParaRPr sz="1050" dirty="0">
              <a:latin typeface="Arial"/>
              <a:cs typeface="Arial"/>
            </a:endParaRPr>
          </a:p>
          <a:p>
            <a:pPr marL="12700">
              <a:lnSpc>
                <a:spcPts val="1210"/>
              </a:lnSpc>
            </a:pPr>
            <a:r>
              <a:rPr sz="1050" dirty="0">
                <a:latin typeface="Arial"/>
                <a:cs typeface="Arial"/>
              </a:rPr>
              <a:t>medesima. </a:t>
            </a:r>
            <a:r>
              <a:rPr sz="1050" spc="-5" dirty="0">
                <a:latin typeface="Arial"/>
                <a:cs typeface="Arial"/>
              </a:rPr>
              <a:t>Per affidamento </a:t>
            </a:r>
            <a:r>
              <a:rPr sz="1050" dirty="0">
                <a:latin typeface="Arial"/>
                <a:cs typeface="Arial"/>
              </a:rPr>
              <a:t>si</a:t>
            </a:r>
            <a:r>
              <a:rPr sz="1050" spc="-2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intende:</a:t>
            </a:r>
          </a:p>
          <a:p>
            <a:pPr marL="469900" indent="-229235">
              <a:lnSpc>
                <a:spcPts val="1205"/>
              </a:lnSpc>
              <a:buFont typeface="Wingdings"/>
              <a:buChar char="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caso </a:t>
            </a:r>
            <a:r>
              <a:rPr sz="1050" dirty="0">
                <a:latin typeface="Arial"/>
                <a:cs typeface="Arial"/>
              </a:rPr>
              <a:t>di procedura </a:t>
            </a:r>
            <a:r>
              <a:rPr sz="1050" spc="-5" dirty="0">
                <a:latin typeface="Arial"/>
                <a:cs typeface="Arial"/>
              </a:rPr>
              <a:t>negoziata,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spedizione della lettera</a:t>
            </a:r>
            <a:r>
              <a:rPr sz="1050" spc="-3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invito;</a:t>
            </a:r>
            <a:endParaRPr sz="1050" dirty="0">
              <a:latin typeface="Arial"/>
              <a:cs typeface="Arial"/>
            </a:endParaRPr>
          </a:p>
          <a:p>
            <a:pPr marL="469900" indent="-229235">
              <a:lnSpc>
                <a:spcPts val="1205"/>
              </a:lnSpc>
              <a:buFont typeface="Wingdings"/>
              <a:buChar char="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caso </a:t>
            </a:r>
            <a:r>
              <a:rPr sz="1050" dirty="0">
                <a:latin typeface="Arial"/>
                <a:cs typeface="Arial"/>
              </a:rPr>
              <a:t>di procedura </a:t>
            </a:r>
            <a:r>
              <a:rPr sz="1050" spc="-5" dirty="0">
                <a:latin typeface="Arial"/>
                <a:cs typeface="Arial"/>
              </a:rPr>
              <a:t>aperta,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pubblicazione del</a:t>
            </a:r>
            <a:r>
              <a:rPr sz="1050" spc="-2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bando;</a:t>
            </a:r>
          </a:p>
          <a:p>
            <a:pPr marL="469900" indent="-229235">
              <a:lnSpc>
                <a:spcPts val="1235"/>
              </a:lnSpc>
              <a:buFont typeface="Wingdings"/>
              <a:buChar char=""/>
              <a:tabLst>
                <a:tab pos="470534" algn="l"/>
              </a:tabLst>
            </a:pPr>
            <a:r>
              <a:rPr sz="1050" spc="-5" dirty="0">
                <a:latin typeface="Arial"/>
                <a:cs typeface="Arial"/>
              </a:rPr>
              <a:t>altri casi: manifestazione della volontà di procedere</a:t>
            </a:r>
            <a:r>
              <a:rPr sz="1050" spc="-2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all’affidamento.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01040" y="7119492"/>
            <a:ext cx="6154420" cy="306705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45"/>
              </a:lnSpc>
            </a:pPr>
            <a:r>
              <a:rPr sz="1050" b="1" spc="-5" dirty="0">
                <a:latin typeface="Arial"/>
                <a:cs typeface="Arial"/>
              </a:rPr>
              <a:t>CONTRIBUTI </a:t>
            </a:r>
            <a:r>
              <a:rPr sz="1050" b="1" spc="-15" dirty="0">
                <a:latin typeface="Arial"/>
                <a:cs typeface="Arial"/>
              </a:rPr>
              <a:t>AI </a:t>
            </a:r>
            <a:r>
              <a:rPr sz="1050" b="1" spc="-5" dirty="0">
                <a:latin typeface="Arial"/>
                <a:cs typeface="Arial"/>
              </a:rPr>
              <a:t>COMUNI </a:t>
            </a:r>
            <a:r>
              <a:rPr sz="1050" b="1" dirty="0">
                <a:latin typeface="Arial"/>
                <a:cs typeface="Arial"/>
              </a:rPr>
              <a:t>PER </a:t>
            </a:r>
            <a:r>
              <a:rPr sz="1050" b="1" spc="-5" dirty="0">
                <a:latin typeface="Arial"/>
                <a:cs typeface="Arial"/>
              </a:rPr>
              <a:t>INVESTIMENTI </a:t>
            </a:r>
            <a:r>
              <a:rPr sz="1050" b="1" dirty="0">
                <a:latin typeface="Arial"/>
                <a:cs typeface="Arial"/>
              </a:rPr>
              <a:t>DI </a:t>
            </a:r>
            <a:r>
              <a:rPr sz="1050" b="1" spc="-5" dirty="0">
                <a:latin typeface="Arial"/>
                <a:cs typeface="Arial"/>
              </a:rPr>
              <a:t>RIGENERAZIONE URBANA (art. </a:t>
            </a:r>
            <a:r>
              <a:rPr sz="1050" b="1" dirty="0">
                <a:latin typeface="Arial"/>
                <a:cs typeface="Arial"/>
              </a:rPr>
              <a:t>1, commi</a:t>
            </a:r>
            <a:r>
              <a:rPr sz="1050" b="1" spc="45" dirty="0">
                <a:latin typeface="Arial"/>
                <a:cs typeface="Arial"/>
              </a:rPr>
              <a:t> </a:t>
            </a:r>
            <a:r>
              <a:rPr sz="1050" b="1" spc="5" dirty="0">
                <a:latin typeface="Arial"/>
                <a:cs typeface="Arial"/>
              </a:rPr>
              <a:t>42-43,</a:t>
            </a:r>
            <a:endParaRPr sz="1050">
              <a:latin typeface="Arial"/>
              <a:cs typeface="Arial"/>
            </a:endParaRPr>
          </a:p>
          <a:p>
            <a:pPr marL="17780">
              <a:lnSpc>
                <a:spcPts val="1235"/>
              </a:lnSpc>
            </a:pPr>
            <a:r>
              <a:rPr sz="1050" b="1" dirty="0">
                <a:latin typeface="Arial"/>
                <a:cs typeface="Arial"/>
              </a:rPr>
              <a:t>legge</a:t>
            </a:r>
            <a:r>
              <a:rPr sz="1050" b="1" spc="-5" dirty="0">
                <a:latin typeface="Arial"/>
                <a:cs typeface="Arial"/>
              </a:rPr>
              <a:t> 160/2019)</a:t>
            </a:r>
            <a:endParaRPr sz="10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06627" y="7554848"/>
            <a:ext cx="6144260" cy="2180590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 marR="5080" algn="just">
              <a:lnSpc>
                <a:spcPct val="96000"/>
              </a:lnSpc>
              <a:spcBef>
                <a:spcPts val="155"/>
              </a:spcBef>
            </a:pP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commi 42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43 </a:t>
            </a:r>
            <a:r>
              <a:rPr sz="1050" dirty="0">
                <a:latin typeface="Arial"/>
                <a:cs typeface="Arial"/>
              </a:rPr>
              <a:t>della </a:t>
            </a:r>
            <a:r>
              <a:rPr sz="1050" spc="-5" dirty="0">
                <a:latin typeface="Arial"/>
                <a:cs typeface="Arial"/>
              </a:rPr>
              <a:t>legge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</a:t>
            </a:r>
            <a:r>
              <a:rPr sz="1050" dirty="0">
                <a:latin typeface="Arial"/>
                <a:cs typeface="Arial"/>
              </a:rPr>
              <a:t>2020 </a:t>
            </a:r>
            <a:r>
              <a:rPr sz="1050" spc="-5" dirty="0">
                <a:latin typeface="Arial"/>
                <a:cs typeface="Arial"/>
              </a:rPr>
              <a:t>stanziano contributi </a:t>
            </a:r>
            <a:r>
              <a:rPr sz="1050" spc="-10" dirty="0">
                <a:latin typeface="Arial"/>
                <a:cs typeface="Arial"/>
              </a:rPr>
              <a:t>ai </a:t>
            </a:r>
            <a:r>
              <a:rPr sz="1050" spc="-5" dirty="0">
                <a:latin typeface="Arial"/>
                <a:cs typeface="Arial"/>
              </a:rPr>
              <a:t>comuni per investimenti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progetti 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rigenerazione </a:t>
            </a:r>
            <a:r>
              <a:rPr sz="1050" dirty="0">
                <a:latin typeface="Arial"/>
                <a:cs typeface="Arial"/>
              </a:rPr>
              <a:t>urbana </a:t>
            </a:r>
            <a:r>
              <a:rPr sz="1050" spc="-5" dirty="0">
                <a:latin typeface="Arial"/>
                <a:cs typeface="Arial"/>
              </a:rPr>
              <a:t>volti alla riduzione di fenomeni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marginalizzazione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degrado </a:t>
            </a:r>
            <a:r>
              <a:rPr sz="1050" dirty="0">
                <a:latin typeface="Arial"/>
                <a:cs typeface="Arial"/>
              </a:rPr>
              <a:t>sociale, </a:t>
            </a:r>
            <a:r>
              <a:rPr sz="1050" spc="-5" dirty="0">
                <a:latin typeface="Arial"/>
                <a:cs typeface="Arial"/>
              </a:rPr>
              <a:t>nonch  al miglioramento della </a:t>
            </a:r>
            <a:r>
              <a:rPr sz="1050" spc="30" dirty="0">
                <a:latin typeface="Arial"/>
                <a:cs typeface="Arial"/>
              </a:rPr>
              <a:t>ualità </a:t>
            </a:r>
            <a:r>
              <a:rPr sz="1050" spc="-5" dirty="0">
                <a:latin typeface="Arial"/>
                <a:cs typeface="Arial"/>
              </a:rPr>
              <a:t>del </a:t>
            </a:r>
            <a:r>
              <a:rPr sz="1050" dirty="0">
                <a:latin typeface="Arial"/>
                <a:cs typeface="Arial"/>
              </a:rPr>
              <a:t>decoro urbano e del </a:t>
            </a:r>
            <a:r>
              <a:rPr sz="1050" spc="-5" dirty="0">
                <a:latin typeface="Arial"/>
                <a:cs typeface="Arial"/>
              </a:rPr>
              <a:t>tessuto sociale ed </a:t>
            </a:r>
            <a:r>
              <a:rPr sz="1050" dirty="0">
                <a:latin typeface="Arial"/>
                <a:cs typeface="Arial"/>
              </a:rPr>
              <a:t>ambientale. I </a:t>
            </a:r>
            <a:r>
              <a:rPr sz="1050" spc="-5" dirty="0">
                <a:latin typeface="Arial"/>
                <a:cs typeface="Arial"/>
              </a:rPr>
              <a:t>fondi assegnati  </a:t>
            </a:r>
            <a:r>
              <a:rPr sz="1050" dirty="0">
                <a:latin typeface="Arial"/>
                <a:cs typeface="Arial"/>
              </a:rPr>
              <a:t>ammontano</a:t>
            </a:r>
            <a:r>
              <a:rPr sz="1050" spc="-1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a:</a:t>
            </a:r>
            <a:endParaRPr sz="1050">
              <a:latin typeface="Arial"/>
              <a:cs typeface="Arial"/>
            </a:endParaRPr>
          </a:p>
          <a:p>
            <a:pPr marL="110489" indent="-98425">
              <a:lnSpc>
                <a:spcPts val="1175"/>
              </a:lnSpc>
              <a:buFont typeface="Wingdings"/>
              <a:buChar char=""/>
              <a:tabLst>
                <a:tab pos="111125" algn="l"/>
              </a:tabLst>
            </a:pPr>
            <a:r>
              <a:rPr sz="1050" dirty="0">
                <a:latin typeface="Arial"/>
                <a:cs typeface="Arial"/>
              </a:rPr>
              <a:t>150 </a:t>
            </a:r>
            <a:r>
              <a:rPr sz="1050" spc="-5" dirty="0">
                <a:latin typeface="Arial"/>
                <a:cs typeface="Arial"/>
              </a:rPr>
              <a:t>milioni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euro nell’anno</a:t>
            </a:r>
            <a:r>
              <a:rPr sz="1050" spc="-4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2021;</a:t>
            </a:r>
            <a:endParaRPr sz="1050">
              <a:latin typeface="Arial"/>
              <a:cs typeface="Arial"/>
            </a:endParaRPr>
          </a:p>
          <a:p>
            <a:pPr marL="110489" indent="-98425">
              <a:lnSpc>
                <a:spcPts val="1210"/>
              </a:lnSpc>
              <a:buFont typeface="Wingdings"/>
              <a:buChar char=""/>
              <a:tabLst>
                <a:tab pos="111125" algn="l"/>
              </a:tabLst>
            </a:pPr>
            <a:r>
              <a:rPr sz="1050" dirty="0">
                <a:latin typeface="Arial"/>
                <a:cs typeface="Arial"/>
              </a:rPr>
              <a:t>250 </a:t>
            </a:r>
            <a:r>
              <a:rPr sz="1050" spc="-5" dirty="0">
                <a:latin typeface="Arial"/>
                <a:cs typeface="Arial"/>
              </a:rPr>
              <a:t>milioni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euro nell’anno</a:t>
            </a:r>
            <a:r>
              <a:rPr sz="1050" spc="-4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2022;</a:t>
            </a:r>
            <a:endParaRPr sz="1050">
              <a:latin typeface="Arial"/>
              <a:cs typeface="Arial"/>
            </a:endParaRPr>
          </a:p>
          <a:p>
            <a:pPr marL="110489" indent="-98425">
              <a:lnSpc>
                <a:spcPts val="1205"/>
              </a:lnSpc>
              <a:buFont typeface="Wingdings"/>
              <a:buChar char=""/>
              <a:tabLst>
                <a:tab pos="111125" algn="l"/>
              </a:tabLst>
            </a:pPr>
            <a:r>
              <a:rPr sz="1050" dirty="0">
                <a:latin typeface="Arial"/>
                <a:cs typeface="Arial"/>
              </a:rPr>
              <a:t>550 </a:t>
            </a:r>
            <a:r>
              <a:rPr sz="1050" spc="-5" dirty="0">
                <a:latin typeface="Arial"/>
                <a:cs typeface="Arial"/>
              </a:rPr>
              <a:t>milioni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dirty="0">
                <a:latin typeface="Arial"/>
                <a:cs typeface="Arial"/>
              </a:rPr>
              <a:t>euro </a:t>
            </a:r>
            <a:r>
              <a:rPr sz="1050" spc="-5" dirty="0">
                <a:latin typeface="Arial"/>
                <a:cs typeface="Arial"/>
              </a:rPr>
              <a:t>per </a:t>
            </a:r>
            <a:r>
              <a:rPr sz="1050" dirty="0">
                <a:latin typeface="Arial"/>
                <a:cs typeface="Arial"/>
              </a:rPr>
              <a:t>ciascuno </a:t>
            </a:r>
            <a:r>
              <a:rPr sz="1050" spc="-5" dirty="0">
                <a:latin typeface="Arial"/>
                <a:cs typeface="Arial"/>
              </a:rPr>
              <a:t>degli </a:t>
            </a:r>
            <a:r>
              <a:rPr sz="1050" dirty="0">
                <a:latin typeface="Arial"/>
                <a:cs typeface="Arial"/>
              </a:rPr>
              <a:t>anni </a:t>
            </a:r>
            <a:r>
              <a:rPr sz="1050" spc="-5" dirty="0">
                <a:latin typeface="Arial"/>
                <a:cs typeface="Arial"/>
              </a:rPr>
              <a:t>2023 </a:t>
            </a:r>
            <a:r>
              <a:rPr sz="1050" dirty="0">
                <a:latin typeface="Arial"/>
                <a:cs typeface="Arial"/>
              </a:rPr>
              <a:t>e</a:t>
            </a:r>
            <a:r>
              <a:rPr sz="1050" spc="-1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2024;</a:t>
            </a:r>
            <a:endParaRPr sz="1050">
              <a:latin typeface="Arial"/>
              <a:cs typeface="Arial"/>
            </a:endParaRPr>
          </a:p>
          <a:p>
            <a:pPr marL="110489" indent="-98425">
              <a:lnSpc>
                <a:spcPts val="1230"/>
              </a:lnSpc>
              <a:buFont typeface="Wingdings"/>
              <a:buChar char=""/>
              <a:tabLst>
                <a:tab pos="111125" algn="l"/>
              </a:tabLst>
            </a:pPr>
            <a:r>
              <a:rPr sz="1050" dirty="0">
                <a:latin typeface="Arial"/>
                <a:cs typeface="Arial"/>
              </a:rPr>
              <a:t>700 </a:t>
            </a:r>
            <a:r>
              <a:rPr sz="1050" spc="-5" dirty="0">
                <a:latin typeface="Arial"/>
                <a:cs typeface="Arial"/>
              </a:rPr>
              <a:t>milioni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dirty="0">
                <a:latin typeface="Arial"/>
                <a:cs typeface="Arial"/>
              </a:rPr>
              <a:t>euro </a:t>
            </a:r>
            <a:r>
              <a:rPr sz="1050" spc="-5" dirty="0">
                <a:latin typeface="Arial"/>
                <a:cs typeface="Arial"/>
              </a:rPr>
              <a:t>annui </a:t>
            </a:r>
            <a:r>
              <a:rPr sz="1050" dirty="0">
                <a:latin typeface="Arial"/>
                <a:cs typeface="Arial"/>
              </a:rPr>
              <a:t>per ciascuno degli </a:t>
            </a:r>
            <a:r>
              <a:rPr sz="1050" spc="-5" dirty="0">
                <a:latin typeface="Arial"/>
                <a:cs typeface="Arial"/>
              </a:rPr>
              <a:t>anni dal 2025 </a:t>
            </a:r>
            <a:r>
              <a:rPr sz="1050" dirty="0">
                <a:latin typeface="Arial"/>
                <a:cs typeface="Arial"/>
              </a:rPr>
              <a:t>al</a:t>
            </a:r>
            <a:r>
              <a:rPr sz="1050" spc="-1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2034.</a:t>
            </a: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000">
              <a:latin typeface="Arial"/>
              <a:cs typeface="Arial"/>
            </a:endParaRPr>
          </a:p>
          <a:p>
            <a:pPr marL="12700" marR="5080" algn="just">
              <a:lnSpc>
                <a:spcPct val="95900"/>
              </a:lnSpc>
            </a:pP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criteri </a:t>
            </a:r>
            <a:r>
              <a:rPr sz="1050" dirty="0">
                <a:latin typeface="Arial"/>
                <a:cs typeface="Arial"/>
              </a:rPr>
              <a:t>e le </a:t>
            </a:r>
            <a:r>
              <a:rPr sz="1050" spc="-5" dirty="0">
                <a:latin typeface="Arial"/>
                <a:cs typeface="Arial"/>
              </a:rPr>
              <a:t>modalità di </a:t>
            </a:r>
            <a:r>
              <a:rPr sz="1050" dirty="0">
                <a:latin typeface="Arial"/>
                <a:cs typeface="Arial"/>
              </a:rPr>
              <a:t>riparto, </a:t>
            </a:r>
            <a:r>
              <a:rPr sz="1050" spc="-5" dirty="0">
                <a:latin typeface="Arial"/>
                <a:cs typeface="Arial"/>
              </a:rPr>
              <a:t>ivi incluse le modalità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utilizzo dei ribassi </a:t>
            </a:r>
            <a:r>
              <a:rPr sz="1050" dirty="0">
                <a:latin typeface="Arial"/>
                <a:cs typeface="Arial"/>
              </a:rPr>
              <a:t>d’asta, di </a:t>
            </a:r>
            <a:r>
              <a:rPr sz="1050" spc="-5" dirty="0">
                <a:latin typeface="Arial"/>
                <a:cs typeface="Arial"/>
              </a:rPr>
              <a:t>monitoraggio  </a:t>
            </a:r>
            <a:r>
              <a:rPr sz="1050" dirty="0">
                <a:latin typeface="Arial"/>
                <a:cs typeface="Arial"/>
              </a:rPr>
              <a:t>tramite </a:t>
            </a:r>
            <a:r>
              <a:rPr sz="1050" spc="-5" dirty="0">
                <a:latin typeface="Arial"/>
                <a:cs typeface="Arial"/>
              </a:rPr>
              <a:t>BDAP-MOP, di rendicontazione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di verifica, </a:t>
            </a:r>
            <a:r>
              <a:rPr sz="1050" spc="35" dirty="0">
                <a:latin typeface="Arial"/>
                <a:cs typeface="Arial"/>
              </a:rPr>
              <a:t>nonch </a:t>
            </a:r>
            <a:r>
              <a:rPr sz="1050" spc="-5" dirty="0">
                <a:latin typeface="Arial"/>
                <a:cs typeface="Arial"/>
              </a:rPr>
              <a:t>le modalità di recupero ed eventuale  riassegnazione delle </a:t>
            </a:r>
            <a:r>
              <a:rPr sz="1050" dirty="0">
                <a:latin typeface="Arial"/>
                <a:cs typeface="Arial"/>
              </a:rPr>
              <a:t>somme </a:t>
            </a:r>
            <a:r>
              <a:rPr sz="1050" spc="-5" dirty="0">
                <a:latin typeface="Arial"/>
                <a:cs typeface="Arial"/>
              </a:rPr>
              <a:t>non utilizzate saranno approvate con DPCM, </a:t>
            </a:r>
            <a:r>
              <a:rPr sz="1050" dirty="0">
                <a:latin typeface="Arial"/>
                <a:cs typeface="Arial"/>
              </a:rPr>
              <a:t>previa </a:t>
            </a:r>
            <a:r>
              <a:rPr sz="1050" spc="-5" dirty="0">
                <a:latin typeface="Arial"/>
                <a:cs typeface="Arial"/>
              </a:rPr>
              <a:t>intesa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sede </a:t>
            </a:r>
            <a:r>
              <a:rPr sz="1050" spc="-10" dirty="0">
                <a:latin typeface="Arial"/>
                <a:cs typeface="Arial"/>
              </a:rPr>
              <a:t>di  </a:t>
            </a:r>
            <a:r>
              <a:rPr sz="1050" spc="-5" dirty="0">
                <a:latin typeface="Arial"/>
                <a:cs typeface="Arial"/>
              </a:rPr>
              <a:t>Conferenza Stato-città </a:t>
            </a:r>
            <a:r>
              <a:rPr sz="1050" dirty="0">
                <a:latin typeface="Arial"/>
                <a:cs typeface="Arial"/>
              </a:rPr>
              <a:t>e autonomie </a:t>
            </a:r>
            <a:r>
              <a:rPr sz="1050" spc="-5" dirty="0">
                <a:latin typeface="Arial"/>
                <a:cs typeface="Arial"/>
              </a:rPr>
              <a:t>locali </a:t>
            </a:r>
            <a:r>
              <a:rPr sz="1050" dirty="0">
                <a:latin typeface="Arial"/>
                <a:cs typeface="Arial"/>
              </a:rPr>
              <a:t>entro il 31 </a:t>
            </a:r>
            <a:r>
              <a:rPr sz="1050" spc="-5" dirty="0">
                <a:latin typeface="Arial"/>
                <a:cs typeface="Arial"/>
              </a:rPr>
              <a:t>gennaio 2020. Spetterà </a:t>
            </a:r>
            <a:r>
              <a:rPr sz="1050" dirty="0">
                <a:latin typeface="Arial"/>
                <a:cs typeface="Arial"/>
              </a:rPr>
              <a:t>ad </a:t>
            </a:r>
            <a:r>
              <a:rPr sz="1050" spc="-5" dirty="0">
                <a:latin typeface="Arial"/>
                <a:cs typeface="Arial"/>
              </a:rPr>
              <a:t>un </a:t>
            </a:r>
            <a:r>
              <a:rPr sz="1050" dirty="0">
                <a:latin typeface="Arial"/>
                <a:cs typeface="Arial"/>
              </a:rPr>
              <a:t>DM del </a:t>
            </a:r>
            <a:r>
              <a:rPr sz="1050" spc="-5" dirty="0">
                <a:latin typeface="Arial"/>
                <a:cs typeface="Arial"/>
              </a:rPr>
              <a:t>Ministero  dell’interno ripartire </a:t>
            </a: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risorse entro </a:t>
            </a:r>
            <a:r>
              <a:rPr sz="1050" dirty="0">
                <a:latin typeface="Arial"/>
                <a:cs typeface="Arial"/>
              </a:rPr>
              <a:t>30 </a:t>
            </a:r>
            <a:r>
              <a:rPr sz="1050" spc="-5" dirty="0">
                <a:latin typeface="Arial"/>
                <a:cs typeface="Arial"/>
              </a:rPr>
              <a:t>giorni dall’emanazione del</a:t>
            </a:r>
            <a:r>
              <a:rPr sz="105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DPCM.</a:t>
            </a:r>
            <a:endParaRPr sz="1050">
              <a:latin typeface="Arial"/>
              <a:cs typeface="Arial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33</a:t>
            </a:fld>
            <a:endParaRPr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647700" y="899159"/>
          <a:ext cx="6111874" cy="9984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67765"/>
                <a:gridCol w="720090"/>
                <a:gridCol w="631190"/>
                <a:gridCol w="2431415"/>
                <a:gridCol w="1161414"/>
              </a:tblGrid>
              <a:tr h="337057">
                <a:tc>
                  <a:txBody>
                    <a:bodyPr/>
                    <a:lstStyle/>
                    <a:p>
                      <a:pPr marL="328930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Che</a:t>
                      </a:r>
                      <a:r>
                        <a:rPr sz="9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cosa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92710" marB="0">
                    <a:solidFill>
                      <a:srgbClr val="4471C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68910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Risorse</a:t>
                      </a:r>
                      <a:r>
                        <a:rPr sz="9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assegnate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92710" marB="0">
                    <a:solidFill>
                      <a:srgbClr val="4471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Finalità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92710" marB="0"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287655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Attuazione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92710" marB="0">
                    <a:solidFill>
                      <a:srgbClr val="4471C4"/>
                    </a:solidFill>
                  </a:tcPr>
                </a:tc>
              </a:tr>
              <a:tr h="140208">
                <a:tc rowSpan="4">
                  <a:txBody>
                    <a:bodyPr/>
                    <a:lstStyle/>
                    <a:p>
                      <a:pPr marL="89535" marR="85090" algn="ctr">
                        <a:lnSpc>
                          <a:spcPts val="1030"/>
                        </a:lnSpc>
                        <a:spcBef>
                          <a:spcPts val="1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Contributi a</a:t>
                      </a:r>
                      <a:r>
                        <a:rPr sz="9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comuni  per investimenti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in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36220" marR="229870" algn="ctr">
                        <a:lnSpc>
                          <a:spcPts val="1030"/>
                        </a:lnSpc>
                        <a:spcBef>
                          <a:spcPts val="1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progetti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di 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rigen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ra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z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ione 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urbana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5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2021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34620" algn="r">
                        <a:lnSpc>
                          <a:spcPts val="1005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150</a:t>
                      </a:r>
                      <a:r>
                        <a:rPr sz="9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ml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marL="89535" marR="85725" algn="ctr">
                        <a:lnSpc>
                          <a:spcPct val="95900"/>
                        </a:lnSpc>
                        <a:spcBef>
                          <a:spcPts val="50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riduzione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fenomeni di marginalizzazione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 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degrado sociale, nonch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miglioramento  della ualità del decoro urbano e del tessuto  sociale ed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ambientale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0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marL="71120" marR="64769" algn="ctr">
                        <a:lnSpc>
                          <a:spcPts val="1040"/>
                        </a:lnSpc>
                        <a:spcBef>
                          <a:spcPts val="52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DPCM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previa</a:t>
                      </a:r>
                      <a:r>
                        <a:rPr sz="900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intesa  in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Conferenza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135255" marR="127635" algn="ctr">
                        <a:lnSpc>
                          <a:spcPts val="1030"/>
                        </a:lnSpc>
                        <a:spcBef>
                          <a:spcPts val="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Stato-città entro</a:t>
                      </a:r>
                      <a:r>
                        <a:rPr sz="9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il 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31/01/2020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604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14173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15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2022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34620" algn="r">
                        <a:lnSpc>
                          <a:spcPts val="1015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250</a:t>
                      </a:r>
                      <a:r>
                        <a:rPr sz="9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ml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0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604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14325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3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2023-2024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34620" algn="r">
                        <a:lnSpc>
                          <a:spcPts val="103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550</a:t>
                      </a:r>
                      <a:r>
                        <a:rPr sz="9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ml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0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604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23622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2025-2034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4381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34620" algn="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700</a:t>
                      </a:r>
                      <a:r>
                        <a:rPr sz="9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ml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4381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0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604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2" name="object 12"/>
          <p:cNvSpPr txBox="1"/>
          <p:nvPr/>
        </p:nvSpPr>
        <p:spPr>
          <a:xfrm>
            <a:off x="701040" y="3095497"/>
            <a:ext cx="6154420" cy="306705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45"/>
              </a:lnSpc>
            </a:pPr>
            <a:r>
              <a:rPr sz="1050" b="1" dirty="0">
                <a:latin typeface="Arial"/>
                <a:cs typeface="Arial"/>
              </a:rPr>
              <a:t>FONDO </a:t>
            </a:r>
            <a:r>
              <a:rPr sz="1050" b="1" spc="-5" dirty="0">
                <a:latin typeface="Arial"/>
                <a:cs typeface="Arial"/>
              </a:rPr>
              <a:t>PER IL RILANCIO DEGLI INVESTIMENTI </a:t>
            </a:r>
            <a:r>
              <a:rPr sz="1050" b="1" dirty="0">
                <a:latin typeface="Arial"/>
                <a:cs typeface="Arial"/>
              </a:rPr>
              <a:t>DI </a:t>
            </a:r>
            <a:r>
              <a:rPr sz="1050" b="1" spc="-5" dirty="0">
                <a:latin typeface="Arial"/>
                <a:cs typeface="Arial"/>
              </a:rPr>
              <a:t>COMUNI </a:t>
            </a:r>
            <a:r>
              <a:rPr sz="1050" b="1" dirty="0">
                <a:latin typeface="Arial"/>
                <a:cs typeface="Arial"/>
              </a:rPr>
              <a:t>PER LO </a:t>
            </a:r>
            <a:r>
              <a:rPr sz="1050" b="1" spc="-5" dirty="0">
                <a:latin typeface="Arial"/>
                <a:cs typeface="Arial"/>
              </a:rPr>
              <a:t>SVILUPPO SOSTENIBILE</a:t>
            </a:r>
            <a:r>
              <a:rPr sz="1050" b="1" spc="2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E</a:t>
            </a:r>
            <a:endParaRPr sz="1050">
              <a:latin typeface="Arial"/>
              <a:cs typeface="Arial"/>
            </a:endParaRPr>
          </a:p>
          <a:p>
            <a:pPr marL="17780">
              <a:lnSpc>
                <a:spcPts val="1235"/>
              </a:lnSpc>
            </a:pPr>
            <a:r>
              <a:rPr sz="1050" b="1" spc="-5" dirty="0">
                <a:latin typeface="Arial"/>
                <a:cs typeface="Arial"/>
              </a:rPr>
              <a:t>INFRASTRUTTURALE </a:t>
            </a:r>
            <a:r>
              <a:rPr sz="1050" b="1" dirty="0">
                <a:latin typeface="Arial"/>
                <a:cs typeface="Arial"/>
              </a:rPr>
              <a:t>DEL </a:t>
            </a:r>
            <a:r>
              <a:rPr sz="1050" b="1" spc="-5" dirty="0">
                <a:latin typeface="Arial"/>
                <a:cs typeface="Arial"/>
              </a:rPr>
              <a:t>PAESE (art. </a:t>
            </a:r>
            <a:r>
              <a:rPr sz="1050" b="1" dirty="0">
                <a:latin typeface="Arial"/>
                <a:cs typeface="Arial"/>
              </a:rPr>
              <a:t>1, </a:t>
            </a:r>
            <a:r>
              <a:rPr sz="1050" b="1" spc="-5" dirty="0">
                <a:latin typeface="Arial"/>
                <a:cs typeface="Arial"/>
              </a:rPr>
              <a:t>commi </a:t>
            </a:r>
            <a:r>
              <a:rPr sz="1050" b="1" spc="5" dirty="0">
                <a:latin typeface="Arial"/>
                <a:cs typeface="Arial"/>
              </a:rPr>
              <a:t>44-46, </a:t>
            </a:r>
            <a:r>
              <a:rPr sz="1050" b="1" dirty="0">
                <a:latin typeface="Arial"/>
                <a:cs typeface="Arial"/>
              </a:rPr>
              <a:t>legge</a:t>
            </a:r>
            <a:r>
              <a:rPr sz="1050" b="1" spc="-4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160/2019)</a:t>
            </a:r>
            <a:endParaRPr sz="10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06627" y="3531234"/>
            <a:ext cx="6142990" cy="2334260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6985" algn="just">
              <a:lnSpc>
                <a:spcPct val="95700"/>
              </a:lnSpc>
              <a:spcBef>
                <a:spcPts val="160"/>
              </a:spcBef>
            </a:pPr>
            <a:r>
              <a:rPr sz="1050" dirty="0">
                <a:latin typeface="Arial"/>
                <a:cs typeface="Arial"/>
              </a:rPr>
              <a:t>I commi </a:t>
            </a:r>
            <a:r>
              <a:rPr sz="1050" spc="-5" dirty="0">
                <a:latin typeface="Arial"/>
                <a:cs typeface="Arial"/>
              </a:rPr>
              <a:t>da </a:t>
            </a:r>
            <a:r>
              <a:rPr sz="1050" dirty="0">
                <a:latin typeface="Arial"/>
                <a:cs typeface="Arial"/>
              </a:rPr>
              <a:t>44 a 46 </a:t>
            </a:r>
            <a:r>
              <a:rPr sz="1050" spc="-5" dirty="0">
                <a:latin typeface="Arial"/>
                <a:cs typeface="Arial"/>
              </a:rPr>
              <a:t>della legge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</a:t>
            </a:r>
            <a:r>
              <a:rPr sz="1050" dirty="0">
                <a:latin typeface="Arial"/>
                <a:cs typeface="Arial"/>
              </a:rPr>
              <a:t>2020 stanziano un fondo </a:t>
            </a:r>
            <a:r>
              <a:rPr sz="1050" spc="-5" dirty="0">
                <a:latin typeface="Arial"/>
                <a:cs typeface="Arial"/>
              </a:rPr>
              <a:t>per gli investimenti dei comuni  finalizzati </a:t>
            </a:r>
            <a:r>
              <a:rPr sz="1050" dirty="0">
                <a:latin typeface="Arial"/>
                <a:cs typeface="Arial"/>
              </a:rPr>
              <a:t>al </a:t>
            </a:r>
            <a:r>
              <a:rPr sz="1050" spc="-5" dirty="0">
                <a:latin typeface="Arial"/>
                <a:cs typeface="Arial"/>
              </a:rPr>
              <a:t>rilancio degli investimenti </a:t>
            </a:r>
            <a:r>
              <a:rPr sz="1050" dirty="0">
                <a:latin typeface="Arial"/>
                <a:cs typeface="Arial"/>
              </a:rPr>
              <a:t>per </a:t>
            </a:r>
            <a:r>
              <a:rPr sz="1050" spc="-5" dirty="0">
                <a:latin typeface="Arial"/>
                <a:cs typeface="Arial"/>
              </a:rPr>
              <a:t>lo sviluppo sostenibile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infrastrutturale del </a:t>
            </a:r>
            <a:r>
              <a:rPr sz="1050" dirty="0">
                <a:latin typeface="Arial"/>
                <a:cs typeface="Arial"/>
              </a:rPr>
              <a:t>Paese, </a:t>
            </a:r>
            <a:r>
              <a:rPr sz="1050" spc="-5" dirty="0">
                <a:latin typeface="Arial"/>
                <a:cs typeface="Arial"/>
              </a:rPr>
              <a:t>in  </a:t>
            </a:r>
            <a:r>
              <a:rPr sz="1050" dirty="0">
                <a:latin typeface="Arial"/>
                <a:cs typeface="Arial"/>
              </a:rPr>
              <a:t>particolare </a:t>
            </a:r>
            <a:r>
              <a:rPr sz="1050" spc="-5" dirty="0">
                <a:latin typeface="Arial"/>
                <a:cs typeface="Arial"/>
              </a:rPr>
              <a:t>nei settori</a:t>
            </a:r>
            <a:r>
              <a:rPr sz="1050" spc="-1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di:</a:t>
            </a:r>
            <a:endParaRPr sz="1050">
              <a:latin typeface="Arial"/>
              <a:cs typeface="Arial"/>
            </a:endParaRPr>
          </a:p>
          <a:p>
            <a:pPr marL="253365" indent="-241300">
              <a:lnSpc>
                <a:spcPts val="1180"/>
              </a:lnSpc>
              <a:buFont typeface="Wingdings"/>
              <a:buChar char=""/>
              <a:tabLst>
                <a:tab pos="253365" algn="l"/>
                <a:tab pos="254000" algn="l"/>
              </a:tabLst>
            </a:pPr>
            <a:r>
              <a:rPr sz="1050" spc="-5" dirty="0">
                <a:latin typeface="Arial"/>
                <a:cs typeface="Arial"/>
              </a:rPr>
              <a:t>edilizia</a:t>
            </a:r>
            <a:r>
              <a:rPr sz="1050" spc="-1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pubblica;</a:t>
            </a:r>
            <a:endParaRPr sz="1050">
              <a:latin typeface="Arial"/>
              <a:cs typeface="Arial"/>
            </a:endParaRPr>
          </a:p>
          <a:p>
            <a:pPr marL="217170" indent="-205104">
              <a:lnSpc>
                <a:spcPts val="1205"/>
              </a:lnSpc>
              <a:buFont typeface="Wingdings"/>
              <a:buChar char=""/>
              <a:tabLst>
                <a:tab pos="217804" algn="l"/>
              </a:tabLst>
            </a:pPr>
            <a:r>
              <a:rPr sz="1050" spc="-5" dirty="0">
                <a:latin typeface="Arial"/>
                <a:cs typeface="Arial"/>
              </a:rPr>
              <a:t>manutenzione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sicurezza </a:t>
            </a:r>
            <a:r>
              <a:rPr sz="1050" dirty="0">
                <a:latin typeface="Arial"/>
                <a:cs typeface="Arial"/>
              </a:rPr>
              <a:t>ed </a:t>
            </a:r>
            <a:r>
              <a:rPr sz="1050" spc="-5" dirty="0">
                <a:latin typeface="Arial"/>
                <a:cs typeface="Arial"/>
              </a:rPr>
              <a:t>efficientamento </a:t>
            </a:r>
            <a:r>
              <a:rPr sz="1050" dirty="0">
                <a:latin typeface="Arial"/>
                <a:cs typeface="Arial"/>
              </a:rPr>
              <a:t>energetico;</a:t>
            </a:r>
            <a:endParaRPr sz="1050">
              <a:latin typeface="Arial"/>
              <a:cs typeface="Arial"/>
            </a:endParaRPr>
          </a:p>
          <a:p>
            <a:pPr marL="217170" indent="-205104">
              <a:lnSpc>
                <a:spcPts val="1210"/>
              </a:lnSpc>
              <a:buFont typeface="Wingdings"/>
              <a:buChar char=""/>
              <a:tabLst>
                <a:tab pos="217804" algn="l"/>
              </a:tabLst>
            </a:pPr>
            <a:r>
              <a:rPr sz="1050" spc="-5" dirty="0">
                <a:latin typeface="Arial"/>
                <a:cs typeface="Arial"/>
              </a:rPr>
              <a:t>manutenzione della </a:t>
            </a:r>
            <a:r>
              <a:rPr sz="1050" dirty="0">
                <a:latin typeface="Arial"/>
                <a:cs typeface="Arial"/>
              </a:rPr>
              <a:t>rete</a:t>
            </a:r>
            <a:r>
              <a:rPr sz="1050" spc="-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viaria;</a:t>
            </a:r>
            <a:endParaRPr sz="1050">
              <a:latin typeface="Arial"/>
              <a:cs typeface="Arial"/>
            </a:endParaRPr>
          </a:p>
          <a:p>
            <a:pPr marL="217170" indent="-205104">
              <a:lnSpc>
                <a:spcPts val="1205"/>
              </a:lnSpc>
              <a:buFont typeface="Wingdings"/>
              <a:buChar char=""/>
              <a:tabLst>
                <a:tab pos="217804" algn="l"/>
              </a:tabLst>
            </a:pPr>
            <a:r>
              <a:rPr sz="1050" dirty="0">
                <a:latin typeface="Arial"/>
                <a:cs typeface="Arial"/>
              </a:rPr>
              <a:t>dissesto</a:t>
            </a:r>
            <a:r>
              <a:rPr sz="1050" spc="-1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idrogeologico;</a:t>
            </a:r>
            <a:endParaRPr sz="1050">
              <a:latin typeface="Arial"/>
              <a:cs typeface="Arial"/>
            </a:endParaRPr>
          </a:p>
          <a:p>
            <a:pPr marL="217170" indent="-205104">
              <a:lnSpc>
                <a:spcPts val="1230"/>
              </a:lnSpc>
              <a:buFont typeface="Wingdings"/>
              <a:buChar char=""/>
              <a:tabLst>
                <a:tab pos="217804" algn="l"/>
              </a:tabLst>
            </a:pPr>
            <a:r>
              <a:rPr sz="1050" dirty="0">
                <a:latin typeface="Arial"/>
                <a:cs typeface="Arial"/>
              </a:rPr>
              <a:t>prevenzione </a:t>
            </a:r>
            <a:r>
              <a:rPr sz="1050" spc="-5" dirty="0">
                <a:latin typeface="Arial"/>
                <a:cs typeface="Arial"/>
              </a:rPr>
              <a:t>del rischio </a:t>
            </a:r>
            <a:r>
              <a:rPr sz="1050" dirty="0">
                <a:latin typeface="Arial"/>
                <a:cs typeface="Arial"/>
              </a:rPr>
              <a:t>sismico e della </a:t>
            </a:r>
            <a:r>
              <a:rPr sz="1050" spc="-5" dirty="0">
                <a:latin typeface="Arial"/>
                <a:cs typeface="Arial"/>
              </a:rPr>
              <a:t>valorizzazione dei </a:t>
            </a:r>
            <a:r>
              <a:rPr sz="1050" dirty="0">
                <a:latin typeface="Arial"/>
                <a:cs typeface="Arial"/>
              </a:rPr>
              <a:t>beni </a:t>
            </a:r>
            <a:r>
              <a:rPr sz="1050" spc="-5" dirty="0">
                <a:latin typeface="Arial"/>
                <a:cs typeface="Arial"/>
              </a:rPr>
              <a:t>culturali </a:t>
            </a:r>
            <a:r>
              <a:rPr sz="1050" dirty="0">
                <a:latin typeface="Arial"/>
                <a:cs typeface="Arial"/>
              </a:rPr>
              <a:t>e</a:t>
            </a:r>
            <a:r>
              <a:rPr sz="1050" spc="-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ambientali.</a:t>
            </a: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050">
              <a:latin typeface="Arial"/>
              <a:cs typeface="Arial"/>
            </a:endParaRPr>
          </a:p>
          <a:p>
            <a:pPr marL="12700" marR="5080" algn="just">
              <a:lnSpc>
                <a:spcPct val="95800"/>
              </a:lnSpc>
              <a:spcBef>
                <a:spcPts val="5"/>
              </a:spcBef>
            </a:pPr>
            <a:r>
              <a:rPr sz="1050" spc="-5" dirty="0">
                <a:latin typeface="Arial"/>
                <a:cs typeface="Arial"/>
              </a:rPr>
              <a:t>Il </a:t>
            </a:r>
            <a:r>
              <a:rPr sz="1050" dirty="0">
                <a:latin typeface="Arial"/>
                <a:cs typeface="Arial"/>
              </a:rPr>
              <a:t>fondo ha </a:t>
            </a:r>
            <a:r>
              <a:rPr sz="1050" spc="-5" dirty="0">
                <a:latin typeface="Arial"/>
                <a:cs typeface="Arial"/>
              </a:rPr>
              <a:t>una dotazione </a:t>
            </a:r>
            <a:r>
              <a:rPr sz="1050" dirty="0">
                <a:latin typeface="Arial"/>
                <a:cs typeface="Arial"/>
              </a:rPr>
              <a:t>di 400 </a:t>
            </a:r>
            <a:r>
              <a:rPr sz="1050" spc="-5" dirty="0">
                <a:latin typeface="Arial"/>
                <a:cs typeface="Arial"/>
              </a:rPr>
              <a:t>milioni </a:t>
            </a:r>
            <a:r>
              <a:rPr sz="1050" dirty="0">
                <a:latin typeface="Arial"/>
                <a:cs typeface="Arial"/>
              </a:rPr>
              <a:t>dal </a:t>
            </a:r>
            <a:r>
              <a:rPr sz="1050" spc="-5" dirty="0">
                <a:latin typeface="Arial"/>
                <a:cs typeface="Arial"/>
              </a:rPr>
              <a:t>2025 </a:t>
            </a:r>
            <a:r>
              <a:rPr sz="1050" spc="-10" dirty="0">
                <a:latin typeface="Arial"/>
                <a:cs typeface="Arial"/>
              </a:rPr>
              <a:t>al </a:t>
            </a:r>
            <a:r>
              <a:rPr sz="1050" spc="5" dirty="0">
                <a:latin typeface="Arial"/>
                <a:cs typeface="Arial"/>
              </a:rPr>
              <a:t>2034. </a:t>
            </a: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criteri </a:t>
            </a:r>
            <a:r>
              <a:rPr sz="1050" dirty="0">
                <a:latin typeface="Arial"/>
                <a:cs typeface="Arial"/>
              </a:rPr>
              <a:t>e le </a:t>
            </a:r>
            <a:r>
              <a:rPr sz="1050" spc="-5" dirty="0">
                <a:latin typeface="Arial"/>
                <a:cs typeface="Arial"/>
              </a:rPr>
              <a:t>modalità di </a:t>
            </a:r>
            <a:r>
              <a:rPr sz="1050" dirty="0">
                <a:latin typeface="Arial"/>
                <a:cs typeface="Arial"/>
              </a:rPr>
              <a:t>riparto, </a:t>
            </a:r>
            <a:r>
              <a:rPr sz="1050" spc="-5" dirty="0">
                <a:latin typeface="Arial"/>
                <a:cs typeface="Arial"/>
              </a:rPr>
              <a:t>ivi incluse </a:t>
            </a:r>
            <a:r>
              <a:rPr sz="1050" dirty="0">
                <a:latin typeface="Arial"/>
                <a:cs typeface="Arial"/>
              </a:rPr>
              <a:t>le  </a:t>
            </a:r>
            <a:r>
              <a:rPr sz="1050" spc="-5" dirty="0">
                <a:latin typeface="Arial"/>
                <a:cs typeface="Arial"/>
              </a:rPr>
              <a:t>modalità di utilizzo dei ribassi d’asta,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monitoraggio tramite BDAP-MOP, di rendicontazione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10" dirty="0">
                <a:latin typeface="Arial"/>
                <a:cs typeface="Arial"/>
              </a:rPr>
              <a:t>di  </a:t>
            </a:r>
            <a:r>
              <a:rPr sz="1050" spc="-5" dirty="0">
                <a:latin typeface="Arial"/>
                <a:cs typeface="Arial"/>
              </a:rPr>
              <a:t>verifica, </a:t>
            </a:r>
            <a:r>
              <a:rPr sz="1050" spc="45" dirty="0">
                <a:latin typeface="Arial"/>
                <a:cs typeface="Arial"/>
              </a:rPr>
              <a:t>nonch </a:t>
            </a: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modalità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recupero </a:t>
            </a:r>
            <a:r>
              <a:rPr sz="1050" dirty="0">
                <a:latin typeface="Arial"/>
                <a:cs typeface="Arial"/>
              </a:rPr>
              <a:t>ed </a:t>
            </a:r>
            <a:r>
              <a:rPr sz="1050" spc="-5" dirty="0">
                <a:latin typeface="Arial"/>
                <a:cs typeface="Arial"/>
              </a:rPr>
              <a:t>eventuale riassegnazione delle </a:t>
            </a:r>
            <a:r>
              <a:rPr sz="1050" dirty="0">
                <a:latin typeface="Arial"/>
                <a:cs typeface="Arial"/>
              </a:rPr>
              <a:t>somme non </a:t>
            </a:r>
            <a:r>
              <a:rPr sz="1050" spc="-5" dirty="0">
                <a:latin typeface="Arial"/>
                <a:cs typeface="Arial"/>
              </a:rPr>
              <a:t>utilizzate  </a:t>
            </a:r>
            <a:r>
              <a:rPr sz="1050" dirty="0">
                <a:latin typeface="Arial"/>
                <a:cs typeface="Arial"/>
              </a:rPr>
              <a:t>saranno approvate </a:t>
            </a:r>
            <a:r>
              <a:rPr sz="1050" spc="-5" dirty="0">
                <a:latin typeface="Arial"/>
                <a:cs typeface="Arial"/>
              </a:rPr>
              <a:t>con DPCM, </a:t>
            </a:r>
            <a:r>
              <a:rPr sz="1050" dirty="0">
                <a:latin typeface="Arial"/>
                <a:cs typeface="Arial"/>
              </a:rPr>
              <a:t>previa intesa </a:t>
            </a:r>
            <a:r>
              <a:rPr sz="1050" spc="-5" dirty="0">
                <a:latin typeface="Arial"/>
                <a:cs typeface="Arial"/>
              </a:rPr>
              <a:t>in sede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Conferenza Stato-città </a:t>
            </a:r>
            <a:r>
              <a:rPr sz="1050" dirty="0">
                <a:latin typeface="Arial"/>
                <a:cs typeface="Arial"/>
              </a:rPr>
              <a:t>e autonomie </a:t>
            </a:r>
            <a:r>
              <a:rPr sz="1050" spc="-5" dirty="0">
                <a:latin typeface="Arial"/>
                <a:cs typeface="Arial"/>
              </a:rPr>
              <a:t>locali entro 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31 </a:t>
            </a:r>
            <a:r>
              <a:rPr sz="1050" dirty="0">
                <a:latin typeface="Arial"/>
                <a:cs typeface="Arial"/>
              </a:rPr>
              <a:t>marzo </a:t>
            </a:r>
            <a:r>
              <a:rPr sz="1050" spc="-5" dirty="0">
                <a:latin typeface="Arial"/>
                <a:cs typeface="Arial"/>
              </a:rPr>
              <a:t>2024. Spetterà </a:t>
            </a:r>
            <a:r>
              <a:rPr sz="1050" dirty="0">
                <a:latin typeface="Arial"/>
                <a:cs typeface="Arial"/>
              </a:rPr>
              <a:t>ad </a:t>
            </a:r>
            <a:r>
              <a:rPr sz="1050" spc="-5" dirty="0">
                <a:latin typeface="Arial"/>
                <a:cs typeface="Arial"/>
              </a:rPr>
              <a:t>un </a:t>
            </a:r>
            <a:r>
              <a:rPr sz="1050" dirty="0">
                <a:latin typeface="Arial"/>
                <a:cs typeface="Arial"/>
              </a:rPr>
              <a:t>DM </a:t>
            </a:r>
            <a:r>
              <a:rPr sz="1050" spc="-5" dirty="0">
                <a:latin typeface="Arial"/>
                <a:cs typeface="Arial"/>
              </a:rPr>
              <a:t>del Ministero dell’interno ripartire </a:t>
            </a:r>
            <a:r>
              <a:rPr sz="1050" dirty="0">
                <a:latin typeface="Arial"/>
                <a:cs typeface="Arial"/>
              </a:rPr>
              <a:t>le risorse </a:t>
            </a:r>
            <a:r>
              <a:rPr sz="1050" spc="-5" dirty="0">
                <a:latin typeface="Arial"/>
                <a:cs typeface="Arial"/>
              </a:rPr>
              <a:t>entro </a:t>
            </a:r>
            <a:r>
              <a:rPr sz="1050" dirty="0">
                <a:latin typeface="Arial"/>
                <a:cs typeface="Arial"/>
              </a:rPr>
              <a:t>30 </a:t>
            </a:r>
            <a:r>
              <a:rPr sz="1050" spc="-5" dirty="0">
                <a:latin typeface="Arial"/>
                <a:cs typeface="Arial"/>
              </a:rPr>
              <a:t>giorni  dall’emanazione del</a:t>
            </a:r>
            <a:r>
              <a:rPr sz="1050" spc="-1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DPCM.</a:t>
            </a:r>
            <a:endParaRPr sz="1050">
              <a:latin typeface="Arial"/>
              <a:cs typeface="Arial"/>
            </a:endParaRPr>
          </a:p>
        </p:txBody>
      </p:sp>
      <p:graphicFrame>
        <p:nvGraphicFramePr>
          <p:cNvPr id="14" name="object 14"/>
          <p:cNvGraphicFramePr>
            <a:graphicFrameLocks noGrp="1"/>
          </p:cNvGraphicFramePr>
          <p:nvPr/>
        </p:nvGraphicFramePr>
        <p:xfrm>
          <a:off x="647700" y="6010020"/>
          <a:ext cx="6108699" cy="13914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07720"/>
                <a:gridCol w="718820"/>
                <a:gridCol w="3331845"/>
                <a:gridCol w="1250314"/>
              </a:tblGrid>
              <a:tr h="336804">
                <a:tc>
                  <a:txBody>
                    <a:bodyPr/>
                    <a:lstStyle/>
                    <a:p>
                      <a:pPr marL="149225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Che</a:t>
                      </a:r>
                      <a:r>
                        <a:rPr sz="9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cosa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91440" marB="0"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78740" marR="72390" indent="69850">
                        <a:lnSpc>
                          <a:spcPts val="1030"/>
                        </a:lnSpc>
                        <a:spcBef>
                          <a:spcPts val="280"/>
                        </a:spcBef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Risorse  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asse</a:t>
                      </a:r>
                      <a:r>
                        <a:rPr sz="9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nate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5560" marB="0"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Finalità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91440" marB="0"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333375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Attuazione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91440" marB="0">
                    <a:solidFill>
                      <a:srgbClr val="4471C4"/>
                    </a:solidFill>
                  </a:tcPr>
                </a:tc>
              </a:tr>
              <a:tr h="10546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100330" marR="95885" indent="1270" algn="ctr">
                        <a:lnSpc>
                          <a:spcPct val="95900"/>
                        </a:lnSpc>
                        <a:spcBef>
                          <a:spcPts val="894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Fondo per 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in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v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900" spc="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9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ti 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 favore</a:t>
                      </a:r>
                      <a:r>
                        <a:rPr sz="900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dei  comuni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06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400 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ML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dal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104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2025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al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1055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2034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 marR="64135">
                        <a:lnSpc>
                          <a:spcPts val="1030"/>
                        </a:lnSpc>
                        <a:spcBef>
                          <a:spcPts val="1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rilancio degli investimenti per lo sviluppo sostenibile e  infrastrutturale del Paese, in particolare nei settori</a:t>
                      </a:r>
                      <a:r>
                        <a:rPr sz="9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5" dirty="0">
                          <a:latin typeface="Arial"/>
                          <a:cs typeface="Arial"/>
                        </a:rPr>
                        <a:t>di: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306705" indent="-236854">
                        <a:lnSpc>
                          <a:spcPts val="985"/>
                        </a:lnSpc>
                        <a:buFont typeface="Wingdings"/>
                        <a:buChar char=""/>
                        <a:tabLst>
                          <a:tab pos="306070" algn="l"/>
                          <a:tab pos="306705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edilizia pubblica;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74320" indent="-205104">
                        <a:lnSpc>
                          <a:spcPts val="1040"/>
                        </a:lnSpc>
                        <a:buFont typeface="Wingdings"/>
                        <a:buChar char=""/>
                        <a:tabLst>
                          <a:tab pos="274955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manutenzione e sicurezza ed efficientamento</a:t>
                      </a:r>
                      <a:r>
                        <a:rPr sz="9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energetico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74320" indent="-205104">
                        <a:lnSpc>
                          <a:spcPts val="1040"/>
                        </a:lnSpc>
                        <a:buFont typeface="Wingdings"/>
                        <a:buChar char=""/>
                        <a:tabLst>
                          <a:tab pos="274955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manutenzione della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rete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viaria;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74320" indent="-205104">
                        <a:lnSpc>
                          <a:spcPts val="1030"/>
                        </a:lnSpc>
                        <a:buFont typeface="Wingdings"/>
                        <a:buChar char=""/>
                        <a:tabLst>
                          <a:tab pos="274955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dissesto idrogeologico;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74320" marR="64769" indent="-205104">
                        <a:lnSpc>
                          <a:spcPts val="1030"/>
                        </a:lnSpc>
                        <a:spcBef>
                          <a:spcPts val="50"/>
                        </a:spcBef>
                        <a:buFont typeface="Wingdings"/>
                        <a:buChar char=""/>
                        <a:tabLst>
                          <a:tab pos="274955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prevenzione del rischio sismico e della valorizzazione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dei 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beni culturali e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ambientali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101600" marR="91440" indent="-3175" algn="ctr">
                        <a:lnSpc>
                          <a:spcPct val="95900"/>
                        </a:lnSpc>
                        <a:spcBef>
                          <a:spcPts val="894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DPCM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previa intesa  in Conferenza</a:t>
                      </a:r>
                      <a:r>
                        <a:rPr sz="900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Stato-  città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da emanarsi  entro il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31/03/2024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5" name="object 15"/>
          <p:cNvSpPr txBox="1"/>
          <p:nvPr/>
        </p:nvSpPr>
        <p:spPr>
          <a:xfrm>
            <a:off x="706627" y="7531988"/>
            <a:ext cx="6140450" cy="641219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 marR="5080" algn="just">
              <a:lnSpc>
                <a:spcPct val="96300"/>
              </a:lnSpc>
              <a:spcBef>
                <a:spcPts val="150"/>
              </a:spcBef>
            </a:pPr>
            <a:r>
              <a:rPr sz="1050" dirty="0">
                <a:latin typeface="Arial"/>
                <a:cs typeface="Arial"/>
              </a:rPr>
              <a:t>I contributi </a:t>
            </a:r>
            <a:r>
              <a:rPr sz="1050" spc="-5" dirty="0">
                <a:latin typeface="Arial"/>
                <a:cs typeface="Arial"/>
              </a:rPr>
              <a:t>saranno ridotti </a:t>
            </a:r>
            <a:r>
              <a:rPr sz="1050" dirty="0">
                <a:latin typeface="Arial"/>
                <a:cs typeface="Arial"/>
              </a:rPr>
              <a:t>del 5% in </a:t>
            </a:r>
            <a:r>
              <a:rPr sz="1050" spc="-5" dirty="0">
                <a:latin typeface="Arial"/>
                <a:cs typeface="Arial"/>
              </a:rPr>
              <a:t>caso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mancata approvazione del </a:t>
            </a:r>
            <a:r>
              <a:rPr sz="1050" dirty="0">
                <a:latin typeface="Arial"/>
                <a:cs typeface="Arial"/>
              </a:rPr>
              <a:t>piano </a:t>
            </a:r>
            <a:r>
              <a:rPr sz="1050" spc="-5" dirty="0">
                <a:latin typeface="Arial"/>
                <a:cs typeface="Arial"/>
              </a:rPr>
              <a:t>urbanistico attuativo  </a:t>
            </a:r>
            <a:r>
              <a:rPr sz="1050" dirty="0">
                <a:latin typeface="Arial"/>
                <a:cs typeface="Arial"/>
              </a:rPr>
              <a:t>(PUA) e </a:t>
            </a:r>
            <a:r>
              <a:rPr sz="1050" spc="-5" dirty="0">
                <a:latin typeface="Arial"/>
                <a:cs typeface="Arial"/>
              </a:rPr>
              <a:t>del piano di eliminazione delle barriere architettoniche (PEBA) entro </a:t>
            </a:r>
            <a:r>
              <a:rPr sz="1050" dirty="0">
                <a:latin typeface="Arial"/>
                <a:cs typeface="Arial"/>
              </a:rPr>
              <a:t>il 31 </a:t>
            </a:r>
            <a:r>
              <a:rPr sz="1050" spc="-5" dirty="0">
                <a:latin typeface="Arial"/>
                <a:cs typeface="Arial"/>
              </a:rPr>
              <a:t>dicembre dell’anno  </a:t>
            </a:r>
            <a:r>
              <a:rPr sz="1050" dirty="0">
                <a:latin typeface="Arial"/>
                <a:cs typeface="Arial"/>
              </a:rPr>
              <a:t>precedente.</a:t>
            </a: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34</a:t>
            </a:fld>
            <a:endParaRPr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701040" y="1053032"/>
            <a:ext cx="6154420" cy="306705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50"/>
              </a:lnSpc>
            </a:pPr>
            <a:r>
              <a:rPr sz="1050" b="1" dirty="0">
                <a:latin typeface="Arial"/>
                <a:cs typeface="Arial"/>
              </a:rPr>
              <a:t>FONDO</a:t>
            </a:r>
            <a:r>
              <a:rPr sz="1050" b="1" spc="7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PER</a:t>
            </a:r>
            <a:r>
              <a:rPr sz="1050" b="1" spc="9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LO</a:t>
            </a:r>
            <a:r>
              <a:rPr sz="1050" b="1" spc="7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SVILUPPO</a:t>
            </a:r>
            <a:r>
              <a:rPr sz="1050" b="1" spc="7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DELLE</a:t>
            </a:r>
            <a:r>
              <a:rPr sz="1050" b="1" spc="8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RETI</a:t>
            </a:r>
            <a:r>
              <a:rPr sz="1050" b="1" spc="8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CICLABILI</a:t>
            </a:r>
            <a:r>
              <a:rPr sz="1050" b="1" spc="8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URBANE</a:t>
            </a:r>
            <a:r>
              <a:rPr sz="1050" b="1" spc="9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(art.</a:t>
            </a:r>
            <a:r>
              <a:rPr sz="1050" b="1" spc="8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1,</a:t>
            </a:r>
            <a:r>
              <a:rPr sz="1050" b="1" spc="8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commi</a:t>
            </a:r>
            <a:r>
              <a:rPr sz="1050" b="1" spc="75" dirty="0">
                <a:latin typeface="Arial"/>
                <a:cs typeface="Arial"/>
              </a:rPr>
              <a:t> </a:t>
            </a:r>
            <a:r>
              <a:rPr sz="1050" b="1" spc="5" dirty="0">
                <a:latin typeface="Arial"/>
                <a:cs typeface="Arial"/>
              </a:rPr>
              <a:t>47-49,</a:t>
            </a:r>
            <a:r>
              <a:rPr sz="1050" b="1" spc="7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legge</a:t>
            </a:r>
            <a:endParaRPr sz="1050">
              <a:latin typeface="Arial"/>
              <a:cs typeface="Arial"/>
            </a:endParaRPr>
          </a:p>
          <a:p>
            <a:pPr marL="17780">
              <a:lnSpc>
                <a:spcPts val="1235"/>
              </a:lnSpc>
            </a:pPr>
            <a:r>
              <a:rPr sz="1050" b="1" dirty="0">
                <a:latin typeface="Arial"/>
                <a:cs typeface="Arial"/>
              </a:rPr>
              <a:t>160/2019)</a:t>
            </a:r>
            <a:endParaRPr sz="10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06627" y="1488693"/>
            <a:ext cx="6142355" cy="2026285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715" algn="just">
              <a:lnSpc>
                <a:spcPct val="95700"/>
              </a:lnSpc>
              <a:spcBef>
                <a:spcPts val="160"/>
              </a:spcBef>
            </a:pPr>
            <a:r>
              <a:rPr sz="1050" dirty="0">
                <a:latin typeface="Arial"/>
                <a:cs typeface="Arial"/>
              </a:rPr>
              <a:t>I commi da 47 a 49 </a:t>
            </a:r>
            <a:r>
              <a:rPr sz="1050" spc="-5" dirty="0">
                <a:latin typeface="Arial"/>
                <a:cs typeface="Arial"/>
              </a:rPr>
              <a:t>della legge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2020 istituiscono </a:t>
            </a:r>
            <a:r>
              <a:rPr sz="1050" dirty="0">
                <a:latin typeface="Arial"/>
                <a:cs typeface="Arial"/>
              </a:rPr>
              <a:t>un </a:t>
            </a:r>
            <a:r>
              <a:rPr sz="1050" spc="-5" dirty="0">
                <a:latin typeface="Arial"/>
                <a:cs typeface="Arial"/>
              </a:rPr>
              <a:t>fondo </a:t>
            </a:r>
            <a:r>
              <a:rPr sz="1050" dirty="0">
                <a:latin typeface="Arial"/>
                <a:cs typeface="Arial"/>
              </a:rPr>
              <a:t>per lo </a:t>
            </a:r>
            <a:r>
              <a:rPr sz="1050" spc="-5" dirty="0">
                <a:latin typeface="Arial"/>
                <a:cs typeface="Arial"/>
              </a:rPr>
              <a:t>sviluppo delle reti ciclabili  </a:t>
            </a:r>
            <a:r>
              <a:rPr sz="1050" dirty="0">
                <a:latin typeface="Arial"/>
                <a:cs typeface="Arial"/>
              </a:rPr>
              <a:t>urbane </a:t>
            </a:r>
            <a:r>
              <a:rPr sz="1050" spc="-5" dirty="0">
                <a:latin typeface="Arial"/>
                <a:cs typeface="Arial"/>
              </a:rPr>
              <a:t>destinato </a:t>
            </a:r>
            <a:r>
              <a:rPr sz="1050" spc="-10" dirty="0">
                <a:latin typeface="Arial"/>
                <a:cs typeface="Arial"/>
              </a:rPr>
              <a:t>al </a:t>
            </a:r>
            <a:r>
              <a:rPr sz="1050" spc="-5" dirty="0">
                <a:latin typeface="Arial"/>
                <a:cs typeface="Arial"/>
              </a:rPr>
              <a:t>cofinanziamento fino ad </a:t>
            </a:r>
            <a:r>
              <a:rPr sz="1050" dirty="0">
                <a:latin typeface="Arial"/>
                <a:cs typeface="Arial"/>
              </a:rPr>
              <a:t>un massimo </a:t>
            </a:r>
            <a:r>
              <a:rPr sz="1050" spc="-5" dirty="0">
                <a:latin typeface="Arial"/>
                <a:cs typeface="Arial"/>
              </a:rPr>
              <a:t>del </a:t>
            </a:r>
            <a:r>
              <a:rPr sz="1050" dirty="0">
                <a:latin typeface="Arial"/>
                <a:cs typeface="Arial"/>
              </a:rPr>
              <a:t>50% </a:t>
            </a:r>
            <a:r>
              <a:rPr sz="1050" spc="-5" dirty="0">
                <a:latin typeface="Arial"/>
                <a:cs typeface="Arial"/>
              </a:rPr>
              <a:t>della spesa </a:t>
            </a:r>
            <a:r>
              <a:rPr sz="1050" dirty="0">
                <a:latin typeface="Arial"/>
                <a:cs typeface="Arial"/>
              </a:rPr>
              <a:t>sostenuta da </a:t>
            </a:r>
            <a:r>
              <a:rPr sz="1050" spc="-5" dirty="0">
                <a:latin typeface="Arial"/>
                <a:cs typeface="Arial"/>
              </a:rPr>
              <a:t>comuni </a:t>
            </a:r>
            <a:r>
              <a:rPr sz="1050" dirty="0">
                <a:latin typeface="Arial"/>
                <a:cs typeface="Arial"/>
              </a:rPr>
              <a:t>e  unioni di </a:t>
            </a:r>
            <a:r>
              <a:rPr sz="1050" spc="-5" dirty="0">
                <a:latin typeface="Arial"/>
                <a:cs typeface="Arial"/>
              </a:rPr>
              <a:t>comuni per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realizzazione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interventi finalizzati alla promozione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10" dirty="0">
                <a:latin typeface="Arial"/>
                <a:cs typeface="Arial"/>
              </a:rPr>
              <a:t>al </a:t>
            </a:r>
            <a:r>
              <a:rPr sz="1050" spc="-5" dirty="0">
                <a:latin typeface="Arial"/>
                <a:cs typeface="Arial"/>
              </a:rPr>
              <a:t>potenziamento </a:t>
            </a:r>
            <a:r>
              <a:rPr sz="1050" spc="-10" dirty="0">
                <a:latin typeface="Arial"/>
                <a:cs typeface="Arial"/>
              </a:rPr>
              <a:t>di  </a:t>
            </a:r>
            <a:r>
              <a:rPr sz="1050" spc="-5" dirty="0">
                <a:latin typeface="Arial"/>
                <a:cs typeface="Arial"/>
              </a:rPr>
              <a:t>percorsi di collegamento urbano destinati alla mobilità ciclistica. Il </a:t>
            </a:r>
            <a:r>
              <a:rPr sz="1050" dirty="0">
                <a:latin typeface="Arial"/>
                <a:cs typeface="Arial"/>
              </a:rPr>
              <a:t>fondo ha una </a:t>
            </a:r>
            <a:r>
              <a:rPr sz="1050" spc="-5" dirty="0">
                <a:latin typeface="Arial"/>
                <a:cs typeface="Arial"/>
              </a:rPr>
              <a:t>dotazione </a:t>
            </a:r>
            <a:r>
              <a:rPr sz="1050" dirty="0">
                <a:latin typeface="Arial"/>
                <a:cs typeface="Arial"/>
              </a:rPr>
              <a:t>di 50 </a:t>
            </a:r>
            <a:r>
              <a:rPr sz="1050" spc="-5" dirty="0">
                <a:latin typeface="Arial"/>
                <a:cs typeface="Arial"/>
              </a:rPr>
              <a:t>milioni  </a:t>
            </a:r>
            <a:r>
              <a:rPr sz="1050" dirty="0">
                <a:latin typeface="Arial"/>
                <a:cs typeface="Arial"/>
              </a:rPr>
              <a:t>di euro </a:t>
            </a:r>
            <a:r>
              <a:rPr sz="1050" spc="-5" dirty="0">
                <a:latin typeface="Arial"/>
                <a:cs typeface="Arial"/>
              </a:rPr>
              <a:t>per ciascuno degli </a:t>
            </a:r>
            <a:r>
              <a:rPr sz="1050" dirty="0">
                <a:latin typeface="Arial"/>
                <a:cs typeface="Arial"/>
              </a:rPr>
              <a:t>anni dal </a:t>
            </a:r>
            <a:r>
              <a:rPr sz="1050" spc="-5" dirty="0">
                <a:latin typeface="Arial"/>
                <a:cs typeface="Arial"/>
              </a:rPr>
              <a:t>2022 </a:t>
            </a:r>
            <a:r>
              <a:rPr sz="1050" dirty="0">
                <a:latin typeface="Arial"/>
                <a:cs typeface="Arial"/>
              </a:rPr>
              <a:t>al</a:t>
            </a:r>
            <a:r>
              <a:rPr sz="1050" spc="-1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2024.</a:t>
            </a: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050">
              <a:latin typeface="Arial"/>
              <a:cs typeface="Arial"/>
            </a:endParaRPr>
          </a:p>
          <a:p>
            <a:pPr marL="12700" marR="5080" algn="just">
              <a:lnSpc>
                <a:spcPct val="95700"/>
              </a:lnSpc>
            </a:pPr>
            <a:r>
              <a:rPr sz="1050" spc="-5" dirty="0">
                <a:latin typeface="Arial"/>
                <a:cs typeface="Arial"/>
              </a:rPr>
              <a:t>Gli enti devono dimostrare, all’atto della </a:t>
            </a:r>
            <a:r>
              <a:rPr sz="1050" dirty="0">
                <a:latin typeface="Arial"/>
                <a:cs typeface="Arial"/>
              </a:rPr>
              <a:t>richiesta di accesso </a:t>
            </a:r>
            <a:r>
              <a:rPr sz="1050" spc="-10" dirty="0">
                <a:latin typeface="Arial"/>
                <a:cs typeface="Arial"/>
              </a:rPr>
              <a:t>al </a:t>
            </a:r>
            <a:r>
              <a:rPr sz="1050" dirty="0">
                <a:latin typeface="Arial"/>
                <a:cs typeface="Arial"/>
              </a:rPr>
              <a:t>fondo, </a:t>
            </a:r>
            <a:r>
              <a:rPr sz="1050" spc="-5" dirty="0">
                <a:latin typeface="Arial"/>
                <a:cs typeface="Arial"/>
              </a:rPr>
              <a:t>di aver approvato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via definitiva  strumenti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pianificazione dai </a:t>
            </a:r>
            <a:r>
              <a:rPr sz="1050" spc="50" dirty="0">
                <a:latin typeface="Arial"/>
                <a:cs typeface="Arial"/>
              </a:rPr>
              <a:t>uali </a:t>
            </a:r>
            <a:r>
              <a:rPr sz="1050" dirty="0">
                <a:latin typeface="Arial"/>
                <a:cs typeface="Arial"/>
              </a:rPr>
              <a:t>si </a:t>
            </a:r>
            <a:r>
              <a:rPr sz="1050" spc="-5" dirty="0">
                <a:latin typeface="Arial"/>
                <a:cs typeface="Arial"/>
              </a:rPr>
              <a:t>evinca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volontà dell’ente di procedere allo sviluppo strategico  </a:t>
            </a:r>
            <a:r>
              <a:rPr sz="1050" dirty="0">
                <a:latin typeface="Arial"/>
                <a:cs typeface="Arial"/>
              </a:rPr>
              <a:t>della rete </a:t>
            </a:r>
            <a:r>
              <a:rPr sz="1050" spc="-5" dirty="0">
                <a:latin typeface="Arial"/>
                <a:cs typeface="Arial"/>
              </a:rPr>
              <a:t>ciclabile</a:t>
            </a:r>
            <a:r>
              <a:rPr sz="1050" spc="-2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urbana.</a:t>
            </a: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000">
              <a:latin typeface="Arial"/>
              <a:cs typeface="Arial"/>
            </a:endParaRPr>
          </a:p>
          <a:p>
            <a:pPr marL="12700" marR="5080" algn="just">
              <a:lnSpc>
                <a:spcPct val="95800"/>
              </a:lnSpc>
            </a:pPr>
            <a:r>
              <a:rPr sz="1050" dirty="0">
                <a:latin typeface="Arial"/>
                <a:cs typeface="Arial"/>
              </a:rPr>
              <a:t>Con </a:t>
            </a:r>
            <a:r>
              <a:rPr sz="1050" spc="-5" dirty="0">
                <a:latin typeface="Arial"/>
                <a:cs typeface="Arial"/>
              </a:rPr>
              <a:t>apposito </a:t>
            </a:r>
            <a:r>
              <a:rPr sz="1050" dirty="0">
                <a:latin typeface="Arial"/>
                <a:cs typeface="Arial"/>
              </a:rPr>
              <a:t>decreto </a:t>
            </a:r>
            <a:r>
              <a:rPr sz="1050" spc="-5" dirty="0">
                <a:latin typeface="Arial"/>
                <a:cs typeface="Arial"/>
              </a:rPr>
              <a:t>del Ministero delle infrastrutture </a:t>
            </a:r>
            <a:r>
              <a:rPr sz="1050" dirty="0">
                <a:latin typeface="Arial"/>
                <a:cs typeface="Arial"/>
              </a:rPr>
              <a:t>e dei </a:t>
            </a:r>
            <a:r>
              <a:rPr sz="1050" spc="-5" dirty="0">
                <a:latin typeface="Arial"/>
                <a:cs typeface="Arial"/>
              </a:rPr>
              <a:t>trasporti da adottarsi entro il </a:t>
            </a:r>
            <a:r>
              <a:rPr sz="1050" dirty="0">
                <a:latin typeface="Arial"/>
                <a:cs typeface="Arial"/>
              </a:rPr>
              <a:t>31 </a:t>
            </a:r>
            <a:r>
              <a:rPr sz="1050" spc="-5" dirty="0">
                <a:latin typeface="Arial"/>
                <a:cs typeface="Arial"/>
              </a:rPr>
              <a:t>marzo 2020  </a:t>
            </a:r>
            <a:r>
              <a:rPr sz="1050" dirty="0">
                <a:latin typeface="Arial"/>
                <a:cs typeface="Arial"/>
              </a:rPr>
              <a:t>saranno </a:t>
            </a:r>
            <a:r>
              <a:rPr sz="1050" spc="-5" dirty="0">
                <a:latin typeface="Arial"/>
                <a:cs typeface="Arial"/>
              </a:rPr>
              <a:t>approvate </a:t>
            </a: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modalità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erogazione </a:t>
            </a:r>
            <a:r>
              <a:rPr sz="1050" dirty="0">
                <a:latin typeface="Arial"/>
                <a:cs typeface="Arial"/>
              </a:rPr>
              <a:t>delle </a:t>
            </a:r>
            <a:r>
              <a:rPr sz="1050" spc="-5" dirty="0">
                <a:latin typeface="Arial"/>
                <a:cs typeface="Arial"/>
              </a:rPr>
              <a:t>risorse </a:t>
            </a:r>
            <a:r>
              <a:rPr sz="1050" dirty="0">
                <a:latin typeface="Arial"/>
                <a:cs typeface="Arial"/>
              </a:rPr>
              <a:t>e le </a:t>
            </a:r>
            <a:r>
              <a:rPr sz="1050" spc="-5" dirty="0">
                <a:latin typeface="Arial"/>
                <a:cs typeface="Arial"/>
              </a:rPr>
              <a:t>modalità di verifica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controllo  dell’effettivo utilizzo. Il monitoraggio </a:t>
            </a:r>
            <a:r>
              <a:rPr sz="1050" dirty="0">
                <a:latin typeface="Arial"/>
                <a:cs typeface="Arial"/>
              </a:rPr>
              <a:t>sarà </a:t>
            </a:r>
            <a:r>
              <a:rPr sz="1050" spc="-5" dirty="0">
                <a:latin typeface="Arial"/>
                <a:cs typeface="Arial"/>
              </a:rPr>
              <a:t>effettuato </a:t>
            </a:r>
            <a:r>
              <a:rPr sz="1050" dirty="0">
                <a:latin typeface="Arial"/>
                <a:cs typeface="Arial"/>
              </a:rPr>
              <a:t>tramite la</a:t>
            </a:r>
            <a:r>
              <a:rPr sz="1050" spc="-2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BDAP-MOP.</a:t>
            </a:r>
            <a:endParaRPr sz="1050">
              <a:latin typeface="Arial"/>
              <a:cs typeface="Arial"/>
            </a:endParaRPr>
          </a:p>
        </p:txBody>
      </p:sp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647700" y="3661282"/>
          <a:ext cx="6111871" cy="8641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97890"/>
                <a:gridCol w="553085"/>
                <a:gridCol w="713739"/>
                <a:gridCol w="1974214"/>
                <a:gridCol w="1170939"/>
                <a:gridCol w="802004"/>
              </a:tblGrid>
              <a:tr h="335280">
                <a:tc>
                  <a:txBody>
                    <a:bodyPr/>
                    <a:lstStyle/>
                    <a:p>
                      <a:pPr marL="194945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Che</a:t>
                      </a:r>
                      <a:r>
                        <a:rPr sz="9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cosa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91440" marB="0"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158115" marR="74295" indent="-76200">
                        <a:lnSpc>
                          <a:spcPts val="1030"/>
                        </a:lnSpc>
                        <a:spcBef>
                          <a:spcPts val="280"/>
                        </a:spcBef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Benefi- 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ciari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5560" marB="0"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77470" marR="67945" indent="69850">
                        <a:lnSpc>
                          <a:spcPts val="1030"/>
                        </a:lnSpc>
                        <a:spcBef>
                          <a:spcPts val="280"/>
                        </a:spcBef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Risorse  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asse</a:t>
                      </a:r>
                      <a:r>
                        <a:rPr sz="9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nate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5560" marB="0"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Finalità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91440" marB="0"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Cofinanziamento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91440" marB="0"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Attuazione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91440" marB="0">
                    <a:solidFill>
                      <a:srgbClr val="4471C4"/>
                    </a:solidFill>
                  </a:tcPr>
                </a:tc>
              </a:tr>
              <a:tr h="528828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Fondo per</a:t>
                      </a:r>
                      <a:r>
                        <a:rPr sz="9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lo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101600" marR="93980" algn="ctr">
                        <a:lnSpc>
                          <a:spcPts val="1030"/>
                        </a:lnSpc>
                        <a:spcBef>
                          <a:spcPts val="5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sviluppo</a:t>
                      </a:r>
                      <a:r>
                        <a:rPr sz="900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delle  reti ciclabili  urbane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Comuni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4295" marR="69215" algn="ctr">
                        <a:lnSpc>
                          <a:spcPts val="1030"/>
                        </a:lnSpc>
                        <a:spcBef>
                          <a:spcPts val="5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9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unioni  di    comuni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060"/>
                        </a:lnSpc>
                        <a:spcBef>
                          <a:spcPts val="45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50 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ML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dal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35" algn="ctr">
                        <a:lnSpc>
                          <a:spcPts val="104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2022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al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3175" algn="ctr">
                        <a:lnSpc>
                          <a:spcPts val="1055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2024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78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ts val="100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Realizzazione di interventi</a:t>
                      </a:r>
                      <a:r>
                        <a:rPr sz="900" spc="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finalizzati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7945" marR="61594" algn="just">
                        <a:lnSpc>
                          <a:spcPts val="1030"/>
                        </a:lnSpc>
                        <a:spcBef>
                          <a:spcPts val="5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alla promozione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al potenziamento 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percorsi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collegamento urbano  destinati alla mobilità ciclistica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Il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fondo finanzia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il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85090" marR="79375" algn="ctr">
                        <a:lnSpc>
                          <a:spcPts val="1030"/>
                        </a:lnSpc>
                        <a:spcBef>
                          <a:spcPts val="5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50% degli</a:t>
                      </a:r>
                      <a:r>
                        <a:rPr sz="9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interventi  di realizzazione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di 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nuove piste</a:t>
                      </a:r>
                      <a:r>
                        <a:rPr sz="9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ciclabili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DM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MIT</a:t>
                      </a:r>
                      <a:r>
                        <a:rPr sz="9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da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149225" marR="142240" indent="-1905" algn="ctr">
                        <a:lnSpc>
                          <a:spcPts val="1030"/>
                        </a:lnSpc>
                        <a:spcBef>
                          <a:spcPts val="5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adottarsi  entro il</a:t>
                      </a:r>
                      <a:r>
                        <a:rPr sz="900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31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944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marzo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2020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2" name="object 12"/>
          <p:cNvSpPr txBox="1"/>
          <p:nvPr/>
        </p:nvSpPr>
        <p:spPr>
          <a:xfrm>
            <a:off x="706627" y="4686426"/>
            <a:ext cx="6078855" cy="490305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669290" marR="5080" algn="just">
              <a:lnSpc>
                <a:spcPts val="1210"/>
              </a:lnSpc>
              <a:spcBef>
                <a:spcPts val="185"/>
              </a:spcBef>
            </a:pP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L’accesso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ai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contributi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è subordinato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alla dimostrazione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di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aver approvato in </a:t>
            </a:r>
            <a:r>
              <a:rPr sz="1050" b="1" i="1" spc="-10" dirty="0">
                <a:solidFill>
                  <a:srgbClr val="FF0000"/>
                </a:solidFill>
                <a:latin typeface="Arial"/>
                <a:cs typeface="Arial"/>
              </a:rPr>
              <a:t>via 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definitiva strumenti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di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pianificazione dai quali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si evinca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la volontà dell’ente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di  procedere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allo sviluppo strategico della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rete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ciclabile</a:t>
            </a:r>
            <a:r>
              <a:rPr sz="1050" b="1" i="1" spc="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spc="-5" dirty="0" smtClean="0">
                <a:solidFill>
                  <a:srgbClr val="FF0000"/>
                </a:solidFill>
                <a:latin typeface="Arial"/>
                <a:cs typeface="Arial"/>
              </a:rPr>
              <a:t>urbana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01040" y="6397116"/>
            <a:ext cx="6154420" cy="306705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45"/>
              </a:lnSpc>
            </a:pPr>
            <a:r>
              <a:rPr sz="1050" b="1" spc="-5" dirty="0">
                <a:latin typeface="Arial"/>
                <a:cs typeface="Arial"/>
              </a:rPr>
              <a:t>CONTRIBUTI </a:t>
            </a:r>
            <a:r>
              <a:rPr sz="1050" b="1" spc="-15" dirty="0">
                <a:latin typeface="Arial"/>
                <a:cs typeface="Arial"/>
              </a:rPr>
              <a:t>AI </a:t>
            </a:r>
            <a:r>
              <a:rPr sz="1050" b="1" spc="-5" dirty="0">
                <a:latin typeface="Arial"/>
                <a:cs typeface="Arial"/>
              </a:rPr>
              <a:t>COMUNI </a:t>
            </a:r>
            <a:r>
              <a:rPr sz="1050" b="1" dirty="0">
                <a:latin typeface="Arial"/>
                <a:cs typeface="Arial"/>
              </a:rPr>
              <a:t>PER </a:t>
            </a:r>
            <a:r>
              <a:rPr sz="1050" b="1" spc="-5" dirty="0">
                <a:latin typeface="Arial"/>
                <a:cs typeface="Arial"/>
              </a:rPr>
              <a:t>PROGETTAZIONE </a:t>
            </a:r>
            <a:r>
              <a:rPr sz="1050" b="1" dirty="0">
                <a:latin typeface="Arial"/>
                <a:cs typeface="Arial"/>
              </a:rPr>
              <a:t>DEFINITIVA ED </a:t>
            </a:r>
            <a:r>
              <a:rPr sz="1050" b="1" spc="-5" dirty="0">
                <a:latin typeface="Arial"/>
                <a:cs typeface="Arial"/>
              </a:rPr>
              <a:t>ESECUTIVA </a:t>
            </a:r>
            <a:r>
              <a:rPr sz="1050" b="1" dirty="0">
                <a:latin typeface="Arial"/>
                <a:cs typeface="Arial"/>
              </a:rPr>
              <a:t>PER MESSA</a:t>
            </a:r>
            <a:r>
              <a:rPr sz="1050" b="1" spc="-6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IN</a:t>
            </a:r>
            <a:endParaRPr sz="1050">
              <a:latin typeface="Arial"/>
              <a:cs typeface="Arial"/>
            </a:endParaRPr>
          </a:p>
          <a:p>
            <a:pPr marL="17780">
              <a:lnSpc>
                <a:spcPts val="1235"/>
              </a:lnSpc>
            </a:pPr>
            <a:r>
              <a:rPr sz="1050" b="1" spc="-5" dirty="0">
                <a:latin typeface="Arial"/>
                <a:cs typeface="Arial"/>
              </a:rPr>
              <a:t>SICUREZZA TERRITORIO (art. </a:t>
            </a:r>
            <a:r>
              <a:rPr sz="1050" b="1" dirty="0">
                <a:latin typeface="Arial"/>
                <a:cs typeface="Arial"/>
              </a:rPr>
              <a:t>1, commi 51-58, </a:t>
            </a:r>
            <a:r>
              <a:rPr sz="1050" b="1" spc="-5" dirty="0">
                <a:latin typeface="Arial"/>
                <a:cs typeface="Arial"/>
              </a:rPr>
              <a:t>legge</a:t>
            </a:r>
            <a:r>
              <a:rPr sz="1050" b="1" spc="-7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160/2019)</a:t>
            </a:r>
            <a:endParaRPr sz="10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06627" y="6832472"/>
            <a:ext cx="6141085" cy="3100705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 marR="6350">
              <a:lnSpc>
                <a:spcPts val="1210"/>
              </a:lnSpc>
              <a:spcBef>
                <a:spcPts val="185"/>
              </a:spcBef>
            </a:pPr>
            <a:r>
              <a:rPr sz="1050" dirty="0">
                <a:latin typeface="Arial"/>
                <a:cs typeface="Arial"/>
              </a:rPr>
              <a:t>I commi </a:t>
            </a:r>
            <a:r>
              <a:rPr sz="1050" spc="-5" dirty="0">
                <a:latin typeface="Arial"/>
                <a:cs typeface="Arial"/>
              </a:rPr>
              <a:t>da </a:t>
            </a:r>
            <a:r>
              <a:rPr sz="1050" dirty="0">
                <a:latin typeface="Arial"/>
                <a:cs typeface="Arial"/>
              </a:rPr>
              <a:t>51 a 58 </a:t>
            </a:r>
            <a:r>
              <a:rPr sz="1050" spc="-5" dirty="0">
                <a:latin typeface="Arial"/>
                <a:cs typeface="Arial"/>
              </a:rPr>
              <a:t>della legge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2020 </a:t>
            </a:r>
            <a:r>
              <a:rPr sz="1050" dirty="0">
                <a:latin typeface="Arial"/>
                <a:cs typeface="Arial"/>
              </a:rPr>
              <a:t>stanziano </a:t>
            </a:r>
            <a:r>
              <a:rPr sz="1050" spc="-5" dirty="0">
                <a:latin typeface="Arial"/>
                <a:cs typeface="Arial"/>
              </a:rPr>
              <a:t>dei contributi finalizzati alla progettazione  definitiva </a:t>
            </a:r>
            <a:r>
              <a:rPr sz="1050" dirty="0">
                <a:latin typeface="Arial"/>
                <a:cs typeface="Arial"/>
              </a:rPr>
              <a:t>ed </a:t>
            </a:r>
            <a:r>
              <a:rPr sz="1050" spc="-5" dirty="0">
                <a:latin typeface="Arial"/>
                <a:cs typeface="Arial"/>
              </a:rPr>
              <a:t>esecutiva dei </a:t>
            </a:r>
            <a:r>
              <a:rPr sz="1050" dirty="0">
                <a:latin typeface="Arial"/>
                <a:cs typeface="Arial"/>
              </a:rPr>
              <a:t>comuni per </a:t>
            </a:r>
            <a:r>
              <a:rPr sz="1050" spc="-5" dirty="0">
                <a:latin typeface="Arial"/>
                <a:cs typeface="Arial"/>
              </a:rPr>
              <a:t>interventi finalizzati</a:t>
            </a:r>
            <a:r>
              <a:rPr sz="1050" spc="-2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a:</a:t>
            </a:r>
            <a:endParaRPr sz="1050">
              <a:latin typeface="Arial"/>
              <a:cs typeface="Arial"/>
            </a:endParaRPr>
          </a:p>
          <a:p>
            <a:pPr marL="469900" indent="-229235">
              <a:lnSpc>
                <a:spcPts val="1145"/>
              </a:lnSpc>
              <a:buFont typeface="Wingdings"/>
              <a:buChar char="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messa in </a:t>
            </a:r>
            <a:r>
              <a:rPr sz="1050" spc="-5" dirty="0">
                <a:latin typeface="Arial"/>
                <a:cs typeface="Arial"/>
              </a:rPr>
              <a:t>sicurezza </a:t>
            </a:r>
            <a:r>
              <a:rPr sz="1050" dirty="0">
                <a:latin typeface="Arial"/>
                <a:cs typeface="Arial"/>
              </a:rPr>
              <a:t>del </a:t>
            </a:r>
            <a:r>
              <a:rPr sz="1050" spc="-5" dirty="0">
                <a:latin typeface="Arial"/>
                <a:cs typeface="Arial"/>
              </a:rPr>
              <a:t>territorio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rischio</a:t>
            </a:r>
            <a:r>
              <a:rPr sz="1050" spc="-3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idrogeologico;</a:t>
            </a:r>
            <a:endParaRPr sz="1050">
              <a:latin typeface="Arial"/>
              <a:cs typeface="Arial"/>
            </a:endParaRPr>
          </a:p>
          <a:p>
            <a:pPr marL="469900" marR="450215" indent="-228600">
              <a:lnSpc>
                <a:spcPts val="1210"/>
              </a:lnSpc>
              <a:spcBef>
                <a:spcPts val="60"/>
              </a:spcBef>
              <a:buFont typeface="Wingdings"/>
              <a:buChar char="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messa in </a:t>
            </a:r>
            <a:r>
              <a:rPr sz="1050" spc="-5" dirty="0">
                <a:latin typeface="Arial"/>
                <a:cs typeface="Arial"/>
              </a:rPr>
              <a:t>sicurezza </a:t>
            </a:r>
            <a:r>
              <a:rPr sz="1050" dirty="0">
                <a:latin typeface="Arial"/>
                <a:cs typeface="Arial"/>
              </a:rPr>
              <a:t>ed efficientamento energetico </a:t>
            </a:r>
            <a:r>
              <a:rPr sz="1050" spc="-5" dirty="0">
                <a:latin typeface="Arial"/>
                <a:cs typeface="Arial"/>
              </a:rPr>
              <a:t>delle scuole, </a:t>
            </a:r>
            <a:r>
              <a:rPr sz="1050" dirty="0">
                <a:latin typeface="Arial"/>
                <a:cs typeface="Arial"/>
              </a:rPr>
              <a:t>degli </a:t>
            </a:r>
            <a:r>
              <a:rPr sz="1050" spc="-5" dirty="0">
                <a:latin typeface="Arial"/>
                <a:cs typeface="Arial"/>
              </a:rPr>
              <a:t>edifici pubblici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del  </a:t>
            </a:r>
            <a:r>
              <a:rPr sz="1050" dirty="0">
                <a:latin typeface="Arial"/>
                <a:cs typeface="Arial"/>
              </a:rPr>
              <a:t>patrimonio</a:t>
            </a:r>
            <a:r>
              <a:rPr sz="1050" spc="-1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comunale;</a:t>
            </a:r>
            <a:endParaRPr sz="1050">
              <a:latin typeface="Arial"/>
              <a:cs typeface="Arial"/>
            </a:endParaRPr>
          </a:p>
          <a:p>
            <a:pPr marL="469900" indent="-229235">
              <a:lnSpc>
                <a:spcPts val="1170"/>
              </a:lnSpc>
              <a:buFont typeface="Wingdings"/>
              <a:buChar char="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messa in </a:t>
            </a:r>
            <a:r>
              <a:rPr sz="1050" spc="-5" dirty="0">
                <a:latin typeface="Arial"/>
                <a:cs typeface="Arial"/>
              </a:rPr>
              <a:t>sicurezza </a:t>
            </a:r>
            <a:r>
              <a:rPr sz="1050" dirty="0">
                <a:latin typeface="Arial"/>
                <a:cs typeface="Arial"/>
              </a:rPr>
              <a:t>di</a:t>
            </a:r>
            <a:r>
              <a:rPr sz="1050" spc="-3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strade.</a:t>
            </a: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050">
              <a:latin typeface="Arial"/>
              <a:cs typeface="Arial"/>
            </a:endParaRPr>
          </a:p>
          <a:p>
            <a:pPr marL="12700" marR="6985" algn="just">
              <a:lnSpc>
                <a:spcPts val="1210"/>
              </a:lnSpc>
            </a:pPr>
            <a:r>
              <a:rPr sz="1050" dirty="0">
                <a:latin typeface="Arial"/>
                <a:cs typeface="Arial"/>
              </a:rPr>
              <a:t>I contributi </a:t>
            </a:r>
            <a:r>
              <a:rPr sz="1050" spc="-5" dirty="0">
                <a:latin typeface="Arial"/>
                <a:cs typeface="Arial"/>
              </a:rPr>
              <a:t>saranno erogati </a:t>
            </a:r>
            <a:r>
              <a:rPr sz="1050" dirty="0">
                <a:latin typeface="Arial"/>
                <a:cs typeface="Arial"/>
              </a:rPr>
              <a:t>dal </a:t>
            </a:r>
            <a:r>
              <a:rPr sz="1050" spc="-5" dirty="0">
                <a:latin typeface="Arial"/>
                <a:cs typeface="Arial"/>
              </a:rPr>
              <a:t>2020 </a:t>
            </a:r>
            <a:r>
              <a:rPr sz="1050" spc="-10" dirty="0">
                <a:latin typeface="Arial"/>
                <a:cs typeface="Arial"/>
              </a:rPr>
              <a:t>al </a:t>
            </a:r>
            <a:r>
              <a:rPr sz="1050" dirty="0">
                <a:latin typeface="Arial"/>
                <a:cs typeface="Arial"/>
              </a:rPr>
              <a:t>2034 previa richiesta da presentare </a:t>
            </a:r>
            <a:r>
              <a:rPr sz="1050" spc="-5" dirty="0">
                <a:latin typeface="Arial"/>
                <a:cs typeface="Arial"/>
              </a:rPr>
              <a:t>entro </a:t>
            </a:r>
            <a:r>
              <a:rPr sz="1050" dirty="0">
                <a:latin typeface="Arial"/>
                <a:cs typeface="Arial"/>
              </a:rPr>
              <a:t>il 15 </a:t>
            </a:r>
            <a:r>
              <a:rPr sz="1050" spc="-5" dirty="0">
                <a:latin typeface="Arial"/>
                <a:cs typeface="Arial"/>
              </a:rPr>
              <a:t>gennaio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ogni  anno di riferimento. L’assegnazione dei contributi sarà disposta </a:t>
            </a:r>
            <a:r>
              <a:rPr sz="1050" dirty="0">
                <a:latin typeface="Arial"/>
                <a:cs typeface="Arial"/>
              </a:rPr>
              <a:t>con </a:t>
            </a:r>
            <a:r>
              <a:rPr sz="1050" spc="-5" dirty="0">
                <a:latin typeface="Arial"/>
                <a:cs typeface="Arial"/>
              </a:rPr>
              <a:t>decreto del Ministero dell’interno  </a:t>
            </a:r>
            <a:r>
              <a:rPr sz="1050" dirty="0">
                <a:latin typeface="Arial"/>
                <a:cs typeface="Arial"/>
              </a:rPr>
              <a:t>entro il </a:t>
            </a:r>
            <a:r>
              <a:rPr sz="1050" spc="-5" dirty="0">
                <a:latin typeface="Arial"/>
                <a:cs typeface="Arial"/>
              </a:rPr>
              <a:t>28 febbraio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dirty="0">
                <a:latin typeface="Arial"/>
                <a:cs typeface="Arial"/>
              </a:rPr>
              <a:t>ogni</a:t>
            </a:r>
            <a:r>
              <a:rPr sz="1050" spc="-1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anno.</a:t>
            </a: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950">
              <a:latin typeface="Arial"/>
              <a:cs typeface="Arial"/>
            </a:endParaRPr>
          </a:p>
          <a:p>
            <a:pPr marL="12700">
              <a:lnSpc>
                <a:spcPts val="1230"/>
              </a:lnSpc>
            </a:pP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domanda dovrà </a:t>
            </a:r>
            <a:r>
              <a:rPr sz="1050" dirty="0">
                <a:latin typeface="Arial"/>
                <a:cs typeface="Arial"/>
              </a:rPr>
              <a:t>essere corredata</a:t>
            </a:r>
            <a:r>
              <a:rPr sz="1050" spc="-3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da:</a:t>
            </a:r>
            <a:endParaRPr sz="1050">
              <a:latin typeface="Arial"/>
              <a:cs typeface="Arial"/>
            </a:endParaRPr>
          </a:p>
          <a:p>
            <a:pPr marL="469900" indent="-229235">
              <a:lnSpc>
                <a:spcPts val="1205"/>
              </a:lnSpc>
              <a:buAutoNum type="alphaLcParenR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informazioni </a:t>
            </a:r>
            <a:r>
              <a:rPr sz="1050" dirty="0">
                <a:latin typeface="Arial"/>
                <a:cs typeface="Arial"/>
              </a:rPr>
              <a:t>riferite </a:t>
            </a:r>
            <a:r>
              <a:rPr sz="1050" spc="-10" dirty="0">
                <a:latin typeface="Arial"/>
                <a:cs typeface="Arial"/>
              </a:rPr>
              <a:t>al </a:t>
            </a:r>
            <a:r>
              <a:rPr sz="1050" spc="-5" dirty="0">
                <a:latin typeface="Arial"/>
                <a:cs typeface="Arial"/>
              </a:rPr>
              <a:t>livello progettuale </a:t>
            </a:r>
            <a:r>
              <a:rPr sz="1050" dirty="0">
                <a:latin typeface="Arial"/>
                <a:cs typeface="Arial"/>
              </a:rPr>
              <a:t>per </a:t>
            </a:r>
            <a:r>
              <a:rPr sz="1050" spc="-5" dirty="0">
                <a:latin typeface="Arial"/>
                <a:cs typeface="Arial"/>
              </a:rPr>
              <a:t>il </a:t>
            </a:r>
            <a:r>
              <a:rPr sz="1050" dirty="0">
                <a:latin typeface="Arial"/>
                <a:cs typeface="Arial"/>
              </a:rPr>
              <a:t>quale </a:t>
            </a:r>
            <a:r>
              <a:rPr sz="1050" spc="-10" dirty="0">
                <a:latin typeface="Arial"/>
                <a:cs typeface="Arial"/>
              </a:rPr>
              <a:t>si </a:t>
            </a:r>
            <a:r>
              <a:rPr sz="1050" spc="-5" dirty="0">
                <a:latin typeface="Arial"/>
                <a:cs typeface="Arial"/>
              </a:rPr>
              <a:t>chiede </a:t>
            </a:r>
            <a:r>
              <a:rPr sz="1050" dirty="0">
                <a:latin typeface="Arial"/>
                <a:cs typeface="Arial"/>
              </a:rPr>
              <a:t>il</a:t>
            </a:r>
            <a:r>
              <a:rPr sz="1050" spc="2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contributo;</a:t>
            </a:r>
            <a:endParaRPr sz="1050">
              <a:latin typeface="Arial"/>
              <a:cs typeface="Arial"/>
            </a:endParaRPr>
          </a:p>
          <a:p>
            <a:pPr marL="469900" indent="-229235">
              <a:lnSpc>
                <a:spcPts val="1210"/>
              </a:lnSpc>
              <a:buAutoNum type="alphaLcParenR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codice unico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progetto </a:t>
            </a:r>
            <a:r>
              <a:rPr sz="1050" dirty="0">
                <a:latin typeface="Arial"/>
                <a:cs typeface="Arial"/>
              </a:rPr>
              <a:t>(CUP) </a:t>
            </a:r>
            <a:r>
              <a:rPr sz="1050" spc="-5" dirty="0">
                <a:latin typeface="Arial"/>
                <a:cs typeface="Arial"/>
              </a:rPr>
              <a:t>valido dell’opera </a:t>
            </a:r>
            <a:r>
              <a:rPr sz="1050" spc="-10" dirty="0">
                <a:latin typeface="Arial"/>
                <a:cs typeface="Arial"/>
              </a:rPr>
              <a:t>che </a:t>
            </a:r>
            <a:r>
              <a:rPr sz="1050" dirty="0">
                <a:latin typeface="Arial"/>
                <a:cs typeface="Arial"/>
              </a:rPr>
              <a:t>si </a:t>
            </a:r>
            <a:r>
              <a:rPr sz="1050" spc="-5" dirty="0">
                <a:latin typeface="Arial"/>
                <a:cs typeface="Arial"/>
              </a:rPr>
              <a:t>intende</a:t>
            </a:r>
            <a:r>
              <a:rPr sz="1050" spc="20" dirty="0">
                <a:latin typeface="Arial"/>
                <a:cs typeface="Arial"/>
              </a:rPr>
              <a:t> </a:t>
            </a:r>
            <a:r>
              <a:rPr sz="1050" spc="-10" dirty="0">
                <a:latin typeface="Arial"/>
                <a:cs typeface="Arial"/>
              </a:rPr>
              <a:t>realizzare;</a:t>
            </a:r>
            <a:endParaRPr sz="1050">
              <a:latin typeface="Arial"/>
              <a:cs typeface="Arial"/>
            </a:endParaRPr>
          </a:p>
          <a:p>
            <a:pPr marL="469900" indent="-229235">
              <a:lnSpc>
                <a:spcPts val="1205"/>
              </a:lnSpc>
              <a:buAutoNum type="alphaLcParenR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informazioni necessarie </a:t>
            </a:r>
            <a:r>
              <a:rPr sz="1050" dirty="0">
                <a:latin typeface="Arial"/>
                <a:cs typeface="Arial"/>
              </a:rPr>
              <a:t>per permettere </a:t>
            </a:r>
            <a:r>
              <a:rPr sz="1050" spc="-5" dirty="0">
                <a:latin typeface="Arial"/>
                <a:cs typeface="Arial"/>
              </a:rPr>
              <a:t>il monitoraggio complessivo </a:t>
            </a:r>
            <a:r>
              <a:rPr sz="1050" dirty="0">
                <a:latin typeface="Arial"/>
                <a:cs typeface="Arial"/>
              </a:rPr>
              <a:t>degli</a:t>
            </a:r>
            <a:r>
              <a:rPr sz="1050" spc="1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interventi</a:t>
            </a:r>
            <a:endParaRPr sz="1050">
              <a:latin typeface="Arial"/>
              <a:cs typeface="Arial"/>
            </a:endParaRPr>
          </a:p>
          <a:p>
            <a:pPr marL="12700">
              <a:lnSpc>
                <a:spcPts val="1205"/>
              </a:lnSpc>
            </a:pPr>
            <a:r>
              <a:rPr sz="1050" spc="-5" dirty="0">
                <a:latin typeface="Arial"/>
                <a:cs typeface="Arial"/>
              </a:rPr>
              <a:t>Possono</a:t>
            </a:r>
            <a:r>
              <a:rPr sz="1050" spc="16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essere</a:t>
            </a:r>
            <a:r>
              <a:rPr sz="1050" spc="17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richiesti</a:t>
            </a:r>
            <a:r>
              <a:rPr sz="1050" spc="16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i</a:t>
            </a:r>
            <a:r>
              <a:rPr sz="1050" spc="17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contributi</a:t>
            </a:r>
            <a:r>
              <a:rPr sz="1050" spc="18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per</a:t>
            </a:r>
            <a:r>
              <a:rPr sz="1050" spc="16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interventi</a:t>
            </a:r>
            <a:r>
              <a:rPr sz="1050" spc="16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inseriti</a:t>
            </a:r>
            <a:r>
              <a:rPr sz="1050" spc="16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in</a:t>
            </a:r>
            <a:r>
              <a:rPr sz="1050" spc="17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uno</a:t>
            </a:r>
            <a:r>
              <a:rPr sz="1050" spc="17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strumento</a:t>
            </a:r>
            <a:r>
              <a:rPr sz="1050" spc="15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programmatorio</a:t>
            </a:r>
            <a:r>
              <a:rPr sz="1050" spc="16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dell’ente</a:t>
            </a:r>
            <a:endParaRPr sz="1050">
              <a:latin typeface="Arial"/>
              <a:cs typeface="Arial"/>
            </a:endParaRPr>
          </a:p>
          <a:p>
            <a:pPr marL="12700">
              <a:lnSpc>
                <a:spcPts val="1235"/>
              </a:lnSpc>
            </a:pPr>
            <a:r>
              <a:rPr sz="1050" dirty="0">
                <a:latin typeface="Arial"/>
                <a:cs typeface="Arial"/>
              </a:rPr>
              <a:t>locale. </a:t>
            </a:r>
            <a:r>
              <a:rPr sz="1050" spc="-5" dirty="0">
                <a:latin typeface="Arial"/>
                <a:cs typeface="Arial"/>
              </a:rPr>
              <a:t>Ciascun </a:t>
            </a:r>
            <a:r>
              <a:rPr sz="1050" dirty="0">
                <a:latin typeface="Arial"/>
                <a:cs typeface="Arial"/>
              </a:rPr>
              <a:t>ente potrà presentare fino ad </a:t>
            </a:r>
            <a:r>
              <a:rPr sz="1050" spc="-5" dirty="0">
                <a:latin typeface="Arial"/>
                <a:cs typeface="Arial"/>
              </a:rPr>
              <a:t>un massimo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tre</a:t>
            </a:r>
            <a:r>
              <a:rPr sz="1050" spc="-9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richieste.</a:t>
            </a: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050">
              <a:latin typeface="Arial"/>
              <a:cs typeface="Arial"/>
            </a:endParaRPr>
          </a:p>
          <a:p>
            <a:pPr marL="12700" marR="5080" algn="just">
              <a:lnSpc>
                <a:spcPts val="1210"/>
              </a:lnSpc>
            </a:pPr>
            <a:r>
              <a:rPr sz="1050" spc="-5" dirty="0">
                <a:latin typeface="Arial"/>
                <a:cs typeface="Arial"/>
              </a:rPr>
              <a:t>In </a:t>
            </a:r>
            <a:r>
              <a:rPr sz="1050" dirty="0">
                <a:latin typeface="Arial"/>
                <a:cs typeface="Arial"/>
              </a:rPr>
              <a:t>caso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assegnazione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contributi, l’affidamento della progettazione deve avvenire </a:t>
            </a:r>
            <a:r>
              <a:rPr sz="1050" dirty="0">
                <a:latin typeface="Arial"/>
                <a:cs typeface="Arial"/>
              </a:rPr>
              <a:t>entro </a:t>
            </a:r>
            <a:r>
              <a:rPr sz="1050" spc="-5" dirty="0">
                <a:latin typeface="Arial"/>
                <a:cs typeface="Arial"/>
              </a:rPr>
              <a:t>tre </a:t>
            </a:r>
            <a:r>
              <a:rPr sz="1050" dirty="0">
                <a:latin typeface="Arial"/>
                <a:cs typeface="Arial"/>
              </a:rPr>
              <a:t>mesi </a:t>
            </a:r>
            <a:r>
              <a:rPr sz="1050" spc="-5" dirty="0">
                <a:latin typeface="Arial"/>
                <a:cs typeface="Arial"/>
              </a:rPr>
              <a:t>dal  </a:t>
            </a:r>
            <a:r>
              <a:rPr sz="1050" dirty="0">
                <a:latin typeface="Arial"/>
                <a:cs typeface="Arial"/>
              </a:rPr>
              <a:t>decreto. </a:t>
            </a:r>
            <a:r>
              <a:rPr sz="1050" spc="-5" dirty="0">
                <a:latin typeface="Arial"/>
                <a:cs typeface="Arial"/>
              </a:rPr>
              <a:t>In </a:t>
            </a:r>
            <a:r>
              <a:rPr sz="1050" dirty="0">
                <a:latin typeface="Arial"/>
                <a:cs typeface="Arial"/>
              </a:rPr>
              <a:t>caso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richieste </a:t>
            </a:r>
            <a:r>
              <a:rPr sz="1050" dirty="0">
                <a:latin typeface="Arial"/>
                <a:cs typeface="Arial"/>
              </a:rPr>
              <a:t>superiori </a:t>
            </a:r>
            <a:r>
              <a:rPr sz="1050" spc="-5" dirty="0">
                <a:latin typeface="Arial"/>
                <a:cs typeface="Arial"/>
              </a:rPr>
              <a:t>alle disponibilità, </a:t>
            </a:r>
            <a:r>
              <a:rPr sz="1050" dirty="0">
                <a:latin typeface="Arial"/>
                <a:cs typeface="Arial"/>
              </a:rPr>
              <a:t>sarà data priorità </a:t>
            </a:r>
            <a:r>
              <a:rPr sz="1050" spc="-5" dirty="0">
                <a:latin typeface="Arial"/>
                <a:cs typeface="Arial"/>
              </a:rPr>
              <a:t>agli interventi </a:t>
            </a:r>
            <a:r>
              <a:rPr sz="1050" dirty="0">
                <a:latin typeface="Arial"/>
                <a:cs typeface="Arial"/>
              </a:rPr>
              <a:t>come</a:t>
            </a:r>
            <a:r>
              <a:rPr sz="1050" spc="2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segue:</a:t>
            </a:r>
            <a:endParaRPr sz="105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720090" y="4681930"/>
            <a:ext cx="554532" cy="5194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35</a:t>
            </a:fld>
            <a:endParaRPr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706627" y="482600"/>
            <a:ext cx="6143625" cy="23028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Arial"/>
              <a:cs typeface="Arial"/>
            </a:endParaRPr>
          </a:p>
          <a:p>
            <a:pPr marL="167640" indent="-155575">
              <a:lnSpc>
                <a:spcPts val="1235"/>
              </a:lnSpc>
              <a:spcBef>
                <a:spcPts val="860"/>
              </a:spcBef>
              <a:buAutoNum type="alphaLcParenR"/>
              <a:tabLst>
                <a:tab pos="168275" algn="l"/>
              </a:tabLst>
            </a:pPr>
            <a:r>
              <a:rPr sz="1050" dirty="0">
                <a:latin typeface="Arial"/>
                <a:cs typeface="Arial"/>
              </a:rPr>
              <a:t>messa </a:t>
            </a:r>
            <a:r>
              <a:rPr sz="1050" spc="-5" dirty="0">
                <a:latin typeface="Arial"/>
                <a:cs typeface="Arial"/>
              </a:rPr>
              <a:t>in sicurezza </a:t>
            </a:r>
            <a:r>
              <a:rPr sz="1050" dirty="0">
                <a:latin typeface="Arial"/>
                <a:cs typeface="Arial"/>
              </a:rPr>
              <a:t>del </a:t>
            </a:r>
            <a:r>
              <a:rPr sz="1050" spc="-5" dirty="0">
                <a:latin typeface="Arial"/>
                <a:cs typeface="Arial"/>
              </a:rPr>
              <a:t>territorio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rischio</a:t>
            </a:r>
            <a:r>
              <a:rPr sz="1050" spc="-1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idrogeologico;</a:t>
            </a:r>
            <a:endParaRPr sz="1050" dirty="0">
              <a:latin typeface="Arial"/>
              <a:cs typeface="Arial"/>
            </a:endParaRPr>
          </a:p>
          <a:p>
            <a:pPr marL="167640" indent="-155575">
              <a:lnSpc>
                <a:spcPts val="1215"/>
              </a:lnSpc>
              <a:buAutoNum type="alphaLcParenR"/>
              <a:tabLst>
                <a:tab pos="168275" algn="l"/>
              </a:tabLst>
            </a:pPr>
            <a:r>
              <a:rPr sz="1050" dirty="0">
                <a:latin typeface="Arial"/>
                <a:cs typeface="Arial"/>
              </a:rPr>
              <a:t>messa </a:t>
            </a:r>
            <a:r>
              <a:rPr sz="1050" spc="-5" dirty="0">
                <a:latin typeface="Arial"/>
                <a:cs typeface="Arial"/>
              </a:rPr>
              <a:t>in sicurezza </a:t>
            </a:r>
            <a:r>
              <a:rPr sz="1050" dirty="0">
                <a:latin typeface="Arial"/>
                <a:cs typeface="Arial"/>
              </a:rPr>
              <a:t>di strade, ponti e</a:t>
            </a:r>
            <a:r>
              <a:rPr sz="1050" spc="-3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viadotti;</a:t>
            </a:r>
            <a:endParaRPr sz="1050" dirty="0">
              <a:latin typeface="Arial"/>
              <a:cs typeface="Arial"/>
            </a:endParaRPr>
          </a:p>
          <a:p>
            <a:pPr marL="12700" marR="6350">
              <a:lnSpc>
                <a:spcPts val="1200"/>
              </a:lnSpc>
              <a:spcBef>
                <a:spcPts val="65"/>
              </a:spcBef>
              <a:buAutoNum type="alphaLcParenR"/>
              <a:tabLst>
                <a:tab pos="203835" algn="l"/>
              </a:tabLst>
            </a:pPr>
            <a:r>
              <a:rPr sz="1050" dirty="0">
                <a:latin typeface="Arial"/>
                <a:cs typeface="Arial"/>
              </a:rPr>
              <a:t>messa in </a:t>
            </a:r>
            <a:r>
              <a:rPr sz="1050" spc="-5" dirty="0">
                <a:latin typeface="Arial"/>
                <a:cs typeface="Arial"/>
              </a:rPr>
              <a:t>sicurezza </a:t>
            </a:r>
            <a:r>
              <a:rPr sz="1050" dirty="0">
                <a:latin typeface="Arial"/>
                <a:cs typeface="Arial"/>
              </a:rPr>
              <a:t>ed </a:t>
            </a:r>
            <a:r>
              <a:rPr sz="1050" spc="-5" dirty="0">
                <a:latin typeface="Arial"/>
                <a:cs typeface="Arial"/>
              </a:rPr>
              <a:t>efficientamento energetico degli </a:t>
            </a:r>
            <a:r>
              <a:rPr sz="1050" dirty="0">
                <a:latin typeface="Arial"/>
                <a:cs typeface="Arial"/>
              </a:rPr>
              <a:t>edifici, </a:t>
            </a:r>
            <a:r>
              <a:rPr sz="1050" spc="-5" dirty="0">
                <a:latin typeface="Arial"/>
                <a:cs typeface="Arial"/>
              </a:rPr>
              <a:t>con precedenza per gli edifici  scolastici,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di altre strutture di proprietà</a:t>
            </a:r>
            <a:r>
              <a:rPr sz="1050" spc="-1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dell’ente.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00" dirty="0">
              <a:latin typeface="Arial"/>
              <a:cs typeface="Arial"/>
            </a:endParaRPr>
          </a:p>
          <a:p>
            <a:pPr marL="12700" marR="5080" algn="just">
              <a:lnSpc>
                <a:spcPct val="96000"/>
              </a:lnSpc>
            </a:pPr>
            <a:r>
              <a:rPr sz="1050" dirty="0">
                <a:latin typeface="Arial"/>
                <a:cs typeface="Arial"/>
              </a:rPr>
              <a:t>Fermo </a:t>
            </a:r>
            <a:r>
              <a:rPr sz="1050" spc="-5" dirty="0">
                <a:latin typeface="Arial"/>
                <a:cs typeface="Arial"/>
              </a:rPr>
              <a:t>restando tali priorità, l’attribuzione </a:t>
            </a:r>
            <a:r>
              <a:rPr sz="1050" dirty="0">
                <a:latin typeface="Arial"/>
                <a:cs typeface="Arial"/>
              </a:rPr>
              <a:t>è </a:t>
            </a:r>
            <a:r>
              <a:rPr sz="1050" spc="-5" dirty="0">
                <a:latin typeface="Arial"/>
                <a:cs typeface="Arial"/>
              </a:rPr>
              <a:t>effettuata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favore degli enti che </a:t>
            </a:r>
            <a:r>
              <a:rPr sz="1050" dirty="0">
                <a:latin typeface="Arial"/>
                <a:cs typeface="Arial"/>
              </a:rPr>
              <a:t>presentano la </a:t>
            </a:r>
            <a:r>
              <a:rPr sz="1050" spc="-5" dirty="0">
                <a:latin typeface="Arial"/>
                <a:cs typeface="Arial"/>
              </a:rPr>
              <a:t>maggiore  incidenza del fondo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dirty="0">
                <a:latin typeface="Arial"/>
                <a:cs typeface="Arial"/>
              </a:rPr>
              <a:t>cassa </a:t>
            </a:r>
            <a:r>
              <a:rPr sz="1050" spc="-5" dirty="0">
                <a:latin typeface="Arial"/>
                <a:cs typeface="Arial"/>
              </a:rPr>
              <a:t>al </a:t>
            </a:r>
            <a:r>
              <a:rPr sz="1050" dirty="0">
                <a:latin typeface="Arial"/>
                <a:cs typeface="Arial"/>
              </a:rPr>
              <a:t>31 </a:t>
            </a:r>
            <a:r>
              <a:rPr sz="1050" spc="-5" dirty="0">
                <a:latin typeface="Arial"/>
                <a:cs typeface="Arial"/>
              </a:rPr>
              <a:t>dicembre dell’esercizio precedente rispetto al risultato </a:t>
            </a:r>
            <a:r>
              <a:rPr sz="1050" spc="-10" dirty="0">
                <a:latin typeface="Arial"/>
                <a:cs typeface="Arial"/>
              </a:rPr>
              <a:t>di  </a:t>
            </a:r>
            <a:r>
              <a:rPr sz="1050" spc="-5" dirty="0">
                <a:latin typeface="Arial"/>
                <a:cs typeface="Arial"/>
              </a:rPr>
              <a:t>amministrazione risultante </a:t>
            </a:r>
            <a:r>
              <a:rPr sz="1050" dirty="0">
                <a:latin typeface="Arial"/>
                <a:cs typeface="Arial"/>
              </a:rPr>
              <a:t>dal </a:t>
            </a:r>
            <a:r>
              <a:rPr sz="1050" spc="-5" dirty="0">
                <a:latin typeface="Arial"/>
                <a:cs typeface="Arial"/>
              </a:rPr>
              <a:t>rendiconto della gestione del medesimo </a:t>
            </a:r>
            <a:r>
              <a:rPr sz="1050" dirty="0">
                <a:latin typeface="Arial"/>
                <a:cs typeface="Arial"/>
              </a:rPr>
              <a:t>esercizio. </a:t>
            </a:r>
            <a:r>
              <a:rPr sz="1050" spc="-5" dirty="0">
                <a:latin typeface="Arial"/>
                <a:cs typeface="Arial"/>
              </a:rPr>
              <a:t>Le informazioni  </a:t>
            </a:r>
            <a:r>
              <a:rPr sz="1050" dirty="0">
                <a:latin typeface="Arial"/>
                <a:cs typeface="Arial"/>
              </a:rPr>
              <a:t>saranno desunte </a:t>
            </a:r>
            <a:r>
              <a:rPr sz="1050" spc="-5" dirty="0">
                <a:latin typeface="Arial"/>
                <a:cs typeface="Arial"/>
              </a:rPr>
              <a:t>dai dati trasmetti </a:t>
            </a:r>
            <a:r>
              <a:rPr sz="1050" dirty="0">
                <a:latin typeface="Arial"/>
                <a:cs typeface="Arial"/>
              </a:rPr>
              <a:t>alla </a:t>
            </a:r>
            <a:r>
              <a:rPr sz="1050" spc="-5" dirty="0">
                <a:latin typeface="Arial"/>
                <a:cs typeface="Arial"/>
              </a:rPr>
              <a:t>BDAP. Le richieste </a:t>
            </a:r>
            <a:r>
              <a:rPr sz="1050" dirty="0">
                <a:latin typeface="Arial"/>
                <a:cs typeface="Arial"/>
              </a:rPr>
              <a:t>saranno </a:t>
            </a:r>
            <a:r>
              <a:rPr sz="1050" spc="-5" dirty="0">
                <a:latin typeface="Arial"/>
                <a:cs typeface="Arial"/>
              </a:rPr>
              <a:t>ammesse solo </a:t>
            </a:r>
            <a:r>
              <a:rPr sz="1050" dirty="0">
                <a:latin typeface="Arial"/>
                <a:cs typeface="Arial"/>
              </a:rPr>
              <a:t>se </a:t>
            </a:r>
            <a:r>
              <a:rPr sz="1050" spc="-5" dirty="0">
                <a:latin typeface="Arial"/>
                <a:cs typeface="Arial"/>
              </a:rPr>
              <a:t>l’ente ha  trasmesso alla BDAP </a:t>
            </a: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dati del rendiconto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del piano degli indicatori relativi all’ultimo rendiconto  </a:t>
            </a:r>
            <a:r>
              <a:rPr sz="1050" dirty="0">
                <a:latin typeface="Arial"/>
                <a:cs typeface="Arial"/>
              </a:rPr>
              <a:t>approvato.</a:t>
            </a: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000" dirty="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</a:pPr>
            <a:r>
              <a:rPr sz="1000" b="1" spc="-5" dirty="0">
                <a:latin typeface="Arial"/>
                <a:cs typeface="Arial"/>
              </a:rPr>
              <a:t>Identikit del contributo alla progettazione definitiva ed esecutiva dei</a:t>
            </a:r>
            <a:r>
              <a:rPr sz="1000" b="1" spc="55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comuni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701040" y="9995611"/>
            <a:ext cx="6154420" cy="12700"/>
          </a:xfrm>
          <a:custGeom>
            <a:avLst/>
            <a:gdLst/>
            <a:ahLst/>
            <a:cxnLst/>
            <a:rect l="l" t="t" r="r" b="b"/>
            <a:pathLst>
              <a:path w="6154420" h="12700">
                <a:moveTo>
                  <a:pt x="6153912" y="0"/>
                </a:moveTo>
                <a:lnTo>
                  <a:pt x="0" y="0"/>
                </a:lnTo>
                <a:lnTo>
                  <a:pt x="0" y="12191"/>
                </a:lnTo>
                <a:lnTo>
                  <a:pt x="6153912" y="12191"/>
                </a:lnTo>
                <a:lnTo>
                  <a:pt x="615391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647700" y="2886709"/>
          <a:ext cx="6118222" cy="63438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17345"/>
                <a:gridCol w="1124584"/>
                <a:gridCol w="1126489"/>
                <a:gridCol w="1125219"/>
                <a:gridCol w="1124585"/>
              </a:tblGrid>
              <a:tr h="219455">
                <a:tc gridSpan="5"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265"/>
                        </a:spcBef>
                        <a:tabLst>
                          <a:tab pos="3548379" algn="l"/>
                        </a:tabLst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Che</a:t>
                      </a:r>
                      <a:r>
                        <a:rPr sz="900" b="1" spc="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cosa?	Descrizione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655" marB="0">
                    <a:solidFill>
                      <a:srgbClr val="4471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0311">
                <a:tc>
                  <a:txBody>
                    <a:bodyPr/>
                    <a:lstStyle/>
                    <a:p>
                      <a:pPr marL="24511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Norma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 riferimento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art. 1,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commi 51-58, legge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160/2019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5264">
                <a:tc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Oggetto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del</a:t>
                      </a:r>
                      <a:r>
                        <a:rPr sz="9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contributo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2384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Finanziamento della spesa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progettazione definitiva ed</a:t>
                      </a:r>
                      <a:r>
                        <a:rPr sz="9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esecutiva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556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3187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289560">
                        <a:lnSpc>
                          <a:spcPct val="10000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Interventi ammessi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527050" indent="-229235">
                        <a:lnSpc>
                          <a:spcPts val="1019"/>
                        </a:lnSpc>
                        <a:buFont typeface="Wingdings"/>
                        <a:buChar char=""/>
                        <a:tabLst>
                          <a:tab pos="527050" algn="l"/>
                          <a:tab pos="527685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messa in sicurezza del territorio a rischio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idrogeologico;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527050" marR="201930" indent="-228600">
                        <a:lnSpc>
                          <a:spcPts val="1040"/>
                        </a:lnSpc>
                        <a:spcBef>
                          <a:spcPts val="45"/>
                        </a:spcBef>
                        <a:buFont typeface="Wingdings"/>
                        <a:buChar char=""/>
                        <a:tabLst>
                          <a:tab pos="527050" algn="l"/>
                          <a:tab pos="527685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messa in sicurezza ed efficientamento energetico delle scuole, degli edifici  pubblici e del patrimonio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comunale;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527050" indent="-229235">
                        <a:lnSpc>
                          <a:spcPts val="944"/>
                        </a:lnSpc>
                        <a:buFont typeface="Wingdings"/>
                        <a:buChar char=""/>
                        <a:tabLst>
                          <a:tab pos="527050" algn="l"/>
                          <a:tab pos="527685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messa in sicurezza di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strade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85928">
                <a:tc rowSpan="2">
                  <a:txBody>
                    <a:bodyPr/>
                    <a:lstStyle/>
                    <a:p>
                      <a:pPr marL="113030">
                        <a:lnSpc>
                          <a:spcPct val="100000"/>
                        </a:lnSpc>
                        <a:spcBef>
                          <a:spcPts val="86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Ammontare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dei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contributi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0985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5609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2020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2021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2022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2023-2034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18592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0985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5130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85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ML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68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128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ML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68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170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ML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68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200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ML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68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214884">
                <a:tc>
                  <a:txBody>
                    <a:bodyPr/>
                    <a:lstStyle/>
                    <a:p>
                      <a:pPr marR="142875" algn="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Presentazione</a:t>
                      </a:r>
                      <a:r>
                        <a:rPr sz="9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domande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Entro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15 gennaio di ogni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anno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di riferimento del</a:t>
                      </a:r>
                      <a:r>
                        <a:rPr sz="9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contributo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65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3187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252729">
                        <a:lnSpc>
                          <a:spcPct val="100000"/>
                        </a:lnSpc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Contenuto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domande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272415" indent="-203200">
                        <a:lnSpc>
                          <a:spcPts val="1019"/>
                        </a:lnSpc>
                        <a:buAutoNum type="alphaLcParenR"/>
                        <a:tabLst>
                          <a:tab pos="273050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le informazioni riferite al livello progettuale per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quale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chiede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il</a:t>
                      </a:r>
                      <a:r>
                        <a:rPr sz="9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contributo;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72415" indent="-203200">
                        <a:lnSpc>
                          <a:spcPts val="1030"/>
                        </a:lnSpc>
                        <a:buAutoNum type="alphaLcParenR"/>
                        <a:tabLst>
                          <a:tab pos="273050" algn="l"/>
                        </a:tabLst>
                      </a:pPr>
                      <a:r>
                        <a:rPr sz="900" dirty="0">
                          <a:latin typeface="Arial"/>
                          <a:cs typeface="Arial"/>
                        </a:rPr>
                        <a:t>il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codice unico di progetto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(CUP)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valido dell’opera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che si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intende</a:t>
                      </a:r>
                      <a:r>
                        <a:rPr sz="9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realizzare;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72415" marR="62865" indent="-203200">
                        <a:lnSpc>
                          <a:spcPts val="1030"/>
                        </a:lnSpc>
                        <a:spcBef>
                          <a:spcPts val="50"/>
                        </a:spcBef>
                        <a:buAutoNum type="alphaLcParenR"/>
                        <a:tabLst>
                          <a:tab pos="273050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le informazioni necessarie per permettere il monitoraggio complessivo degli  interventi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3359">
                <a:tc>
                  <a:txBody>
                    <a:bodyPr/>
                    <a:lstStyle/>
                    <a:p>
                      <a:pPr marR="118745" algn="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Numero max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b="1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domande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3 per ogni ente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0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01066">
                <a:tc>
                  <a:txBody>
                    <a:bodyPr/>
                    <a:lstStyle/>
                    <a:p>
                      <a:pPr marL="446405" marR="426084" indent="-13970">
                        <a:lnSpc>
                          <a:spcPts val="1050"/>
                        </a:lnSpc>
                        <a:spcBef>
                          <a:spcPts val="51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Condizione</a:t>
                      </a:r>
                      <a:r>
                        <a:rPr sz="900" b="1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 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ammissibilità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54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69850" marR="282575" algn="just">
                        <a:lnSpc>
                          <a:spcPct val="96200"/>
                        </a:lnSpc>
                        <a:spcBef>
                          <a:spcPts val="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la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progettazione deve riferirsi, nell’ambito della pianificazione degli enti locali,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 un 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intervento compreso negli strumenti programmatori del medesimo ente locale 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in 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altro strumento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programmazione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3359">
                <a:tc>
                  <a:txBody>
                    <a:bodyPr/>
                    <a:lstStyle/>
                    <a:p>
                      <a:pPr marR="137160" algn="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Assegnazione</a:t>
                      </a:r>
                      <a:r>
                        <a:rPr sz="9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contributi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Entro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28 febbraio di ogni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anno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con DM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Interno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0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33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344170">
                        <a:lnSpc>
                          <a:spcPct val="10000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Ordine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 priorità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203835" indent="-133985">
                        <a:lnSpc>
                          <a:spcPts val="1030"/>
                        </a:lnSpc>
                        <a:buAutoNum type="alphaLcParenR"/>
                        <a:tabLst>
                          <a:tab pos="203835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messa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sicurezza del territorio a rischio</a:t>
                      </a:r>
                      <a:r>
                        <a:rPr sz="9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idrogeologico;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03835" indent="-133985">
                        <a:lnSpc>
                          <a:spcPts val="1030"/>
                        </a:lnSpc>
                        <a:buAutoNum type="alphaLcParenR"/>
                        <a:tabLst>
                          <a:tab pos="203835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messa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sicurezza di strade, ponti e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viadotti;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9850" marR="59055">
                        <a:lnSpc>
                          <a:spcPts val="1030"/>
                        </a:lnSpc>
                        <a:spcBef>
                          <a:spcPts val="50"/>
                        </a:spcBef>
                        <a:buAutoNum type="alphaLcParenR"/>
                        <a:tabLst>
                          <a:tab pos="204470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messa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sicurezza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ed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efficientamento energetico degli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edifici, con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precedenza per 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gli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edifici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scolastici, 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di altre strutture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proprietà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dell’ente.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3187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186055">
                        <a:lnSpc>
                          <a:spcPct val="10000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Criteri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attribuzione/1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marL="69850" marR="73025">
                        <a:lnSpc>
                          <a:spcPts val="1030"/>
                        </a:lnSpc>
                        <a:spcBef>
                          <a:spcPts val="4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Ferme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restando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le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priorità sopra indicate, l’attribuzione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è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effettuata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favore degli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enti  che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presentano la maggiore incidenza del fondo di cassa al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31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dicembre dell’esercizio  precedente rispetto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al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risultato di amministrazione risultante dal rendiconto della  gestione del medesimo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esercizio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05803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050">
                        <a:latin typeface="Times New Roman"/>
                        <a:cs typeface="Times New Roman"/>
                      </a:endParaRPr>
                    </a:p>
                    <a:p>
                      <a:pPr marL="186055">
                        <a:lnSpc>
                          <a:spcPct val="10000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Criteri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attribuzione/2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69850" marR="63500" algn="just">
                        <a:lnSpc>
                          <a:spcPts val="1030"/>
                        </a:lnSpc>
                        <a:spcBef>
                          <a:spcPts val="4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Le informazioni sul fondo cassa e sul risultato di amministrazione sono desunte dalla  BDAP.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Le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richieste sono ammesse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l’ente ha trasmesso alla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BDAP le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informazioni  riferite all’ultimo rendiconto approvato ed </a:t>
                      </a:r>
                      <a:r>
                        <a:rPr sz="900" spc="5" dirty="0">
                          <a:latin typeface="Arial"/>
                          <a:cs typeface="Arial"/>
                        </a:rPr>
                        <a:t>in</a:t>
                      </a:r>
                      <a:r>
                        <a:rPr sz="9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particolare: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527050" indent="-229235" algn="just">
                        <a:lnSpc>
                          <a:spcPts val="1000"/>
                        </a:lnSpc>
                        <a:buFont typeface="Wingdings"/>
                        <a:buChar char=""/>
                        <a:tabLst>
                          <a:tab pos="527685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rendiconto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gestione e relativi</a:t>
                      </a:r>
                      <a:r>
                        <a:rPr sz="9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allegati;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527050" indent="-229235" algn="just">
                        <a:lnSpc>
                          <a:spcPts val="1030"/>
                        </a:lnSpc>
                        <a:buFont typeface="Wingdings"/>
                        <a:buChar char=""/>
                        <a:tabLst>
                          <a:tab pos="527685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piano degli indicatori e dei risultati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attesi;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9850" marR="59690" algn="just">
                        <a:lnSpc>
                          <a:spcPct val="96300"/>
                        </a:lnSpc>
                        <a:spcBef>
                          <a:spcPts val="1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Nel caso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enti locali per i quali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sono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sospesi per legge i termini di approvazione del  rendiconto della gestione di riferimento, le informazioni di cui al primo periodo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sono 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desunte dall’ultimo rendiconto della gestione trasmesso alla citata banca</a:t>
                      </a:r>
                      <a:r>
                        <a:rPr sz="900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dati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3359">
                <a:tc>
                  <a:txBody>
                    <a:bodyPr/>
                    <a:lstStyle/>
                    <a:p>
                      <a:pPr marR="78740" algn="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Affidamento</a:t>
                      </a:r>
                      <a:r>
                        <a:rPr sz="9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progettazione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Entro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3 mesi dal decreto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assegnazione (verificato tramite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il</a:t>
                      </a:r>
                      <a:r>
                        <a:rPr sz="9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CIG)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0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00812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Conseguenze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in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caso</a:t>
                      </a:r>
                      <a:r>
                        <a:rPr sz="9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di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48285" marR="242570" algn="ctr">
                        <a:lnSpc>
                          <a:spcPts val="1030"/>
                        </a:lnSpc>
                        <a:spcBef>
                          <a:spcPts val="5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mancato rispetto</a:t>
                      </a:r>
                      <a:r>
                        <a:rPr sz="900" b="1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dei 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termini e</a:t>
                      </a:r>
                      <a:r>
                        <a:rPr sz="9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condizioni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69850" marR="104775" algn="just">
                        <a:lnSpc>
                          <a:spcPct val="96100"/>
                        </a:lnSpc>
                        <a:spcBef>
                          <a:spcPts val="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Il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contributo verrà recuperato mediante decurtazione delle somme spettanti ai comuni  a titolo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IMU.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contributi recuperati sono assegnati ai comuni che risultano ammessi 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 non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beneficiari del decreto più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recente,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secondo la graduatoria ivi</a:t>
                      </a:r>
                      <a:r>
                        <a:rPr sz="9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prevista.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69748">
                <a:tc>
                  <a:txBody>
                    <a:bodyPr/>
                    <a:lstStyle/>
                    <a:p>
                      <a:pPr marL="44640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Monitoraggio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78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marL="69850">
                        <a:lnSpc>
                          <a:spcPts val="1019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BDAP-MOP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9850">
                        <a:lnSpc>
                          <a:spcPts val="1005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Le spese sono classificate sotto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la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voce</a:t>
                      </a:r>
                      <a:r>
                        <a:rPr sz="9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i="1" spc="140" dirty="0">
                          <a:latin typeface="Arial"/>
                          <a:cs typeface="Arial"/>
                        </a:rPr>
                        <a:t>S   </a:t>
                      </a:r>
                      <a:r>
                        <a:rPr sz="9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i="1" dirty="0">
                          <a:latin typeface="Arial"/>
                          <a:cs typeface="Arial"/>
                        </a:rPr>
                        <a:t>   </a:t>
                      </a:r>
                      <a:r>
                        <a:rPr sz="9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i="1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i="1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i="1" dirty="0">
                          <a:latin typeface="Arial"/>
                          <a:cs typeface="Arial"/>
                        </a:rPr>
                        <a:t>     </a:t>
                      </a:r>
                      <a:r>
                        <a:rPr sz="9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i="1" dirty="0">
                          <a:latin typeface="Arial"/>
                          <a:cs typeface="Arial"/>
                        </a:rPr>
                        <a:t>     </a:t>
                      </a:r>
                      <a:r>
                        <a:rPr sz="9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i="1" dirty="0">
                          <a:latin typeface="Arial"/>
                          <a:cs typeface="Arial"/>
                        </a:rPr>
                        <a:t>   </a:t>
                      </a:r>
                      <a:r>
                        <a:rPr sz="9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i="1" dirty="0">
                          <a:latin typeface="Arial"/>
                          <a:cs typeface="Arial"/>
                        </a:rPr>
                        <a:t>   </a:t>
                      </a:r>
                      <a:r>
                        <a:rPr sz="9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i="1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i="1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i="1" dirty="0">
                          <a:latin typeface="Arial"/>
                          <a:cs typeface="Arial"/>
                        </a:rPr>
                        <a:t> 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335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Controlli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Effettuati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campione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dal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Ministero dell’interno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dal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MIT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0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36</a:t>
            </a:fld>
            <a:endParaRPr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701040" y="1053032"/>
            <a:ext cx="6154420" cy="306705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50"/>
              </a:lnSpc>
            </a:pPr>
            <a:r>
              <a:rPr sz="1050" b="1" dirty="0">
                <a:latin typeface="Arial"/>
                <a:cs typeface="Arial"/>
              </a:rPr>
              <a:t>FONDO </a:t>
            </a:r>
            <a:r>
              <a:rPr sz="1050" b="1" spc="-5" dirty="0">
                <a:latin typeface="Arial"/>
                <a:cs typeface="Arial"/>
              </a:rPr>
              <a:t>PER EDIFICI DESTINATI </a:t>
            </a:r>
            <a:r>
              <a:rPr sz="1050" b="1" spc="-15" dirty="0">
                <a:latin typeface="Arial"/>
                <a:cs typeface="Arial"/>
              </a:rPr>
              <a:t>AD </a:t>
            </a:r>
            <a:r>
              <a:rPr sz="1050" b="1" spc="-5" dirty="0">
                <a:latin typeface="Arial"/>
                <a:cs typeface="Arial"/>
              </a:rPr>
              <a:t>ASILI NIDO, SCUOLE INFANZIA </a:t>
            </a:r>
            <a:r>
              <a:rPr sz="1050" b="1" dirty="0">
                <a:latin typeface="Arial"/>
                <a:cs typeface="Arial"/>
              </a:rPr>
              <a:t>E </a:t>
            </a:r>
            <a:r>
              <a:rPr sz="1050" b="1" spc="-5" dirty="0">
                <a:latin typeface="Arial"/>
                <a:cs typeface="Arial"/>
              </a:rPr>
              <a:t>ALTRE STRUTTURE</a:t>
            </a:r>
            <a:r>
              <a:rPr sz="1050" b="1" spc="8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(art.</a:t>
            </a:r>
            <a:endParaRPr sz="1050">
              <a:latin typeface="Arial"/>
              <a:cs typeface="Arial"/>
            </a:endParaRPr>
          </a:p>
          <a:p>
            <a:pPr marL="17780">
              <a:lnSpc>
                <a:spcPts val="1235"/>
              </a:lnSpc>
            </a:pPr>
            <a:r>
              <a:rPr sz="1050" b="1" dirty="0">
                <a:latin typeface="Arial"/>
                <a:cs typeface="Arial"/>
              </a:rPr>
              <a:t>1, commi </a:t>
            </a:r>
            <a:r>
              <a:rPr sz="1050" b="1" spc="-5" dirty="0">
                <a:latin typeface="Arial"/>
                <a:cs typeface="Arial"/>
              </a:rPr>
              <a:t>59-61, </a:t>
            </a:r>
            <a:r>
              <a:rPr sz="1050" b="1" dirty="0">
                <a:latin typeface="Arial"/>
                <a:cs typeface="Arial"/>
              </a:rPr>
              <a:t>legge</a:t>
            </a:r>
            <a:r>
              <a:rPr sz="1050" b="1" spc="-3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160/2019)</a:t>
            </a:r>
            <a:endParaRPr sz="10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06627" y="1488693"/>
            <a:ext cx="6144260" cy="3253104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 algn="just">
              <a:lnSpc>
                <a:spcPct val="95700"/>
              </a:lnSpc>
              <a:spcBef>
                <a:spcPts val="160"/>
              </a:spcBef>
            </a:pPr>
            <a:r>
              <a:rPr sz="1050" dirty="0">
                <a:latin typeface="Arial"/>
                <a:cs typeface="Arial"/>
              </a:rPr>
              <a:t>I commi </a:t>
            </a:r>
            <a:r>
              <a:rPr sz="1050" spc="-5" dirty="0">
                <a:latin typeface="Arial"/>
                <a:cs typeface="Arial"/>
              </a:rPr>
              <a:t>59-61 della legge 160/2019 istituiscono un fondo per </a:t>
            </a:r>
            <a:r>
              <a:rPr sz="1050" dirty="0">
                <a:latin typeface="Arial"/>
                <a:cs typeface="Arial"/>
              </a:rPr>
              <a:t>asili </a:t>
            </a:r>
            <a:r>
              <a:rPr sz="1050" spc="-5" dirty="0">
                <a:latin typeface="Arial"/>
                <a:cs typeface="Arial"/>
              </a:rPr>
              <a:t>nido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scuole dell’infanzia </a:t>
            </a:r>
            <a:r>
              <a:rPr sz="1050" dirty="0">
                <a:latin typeface="Arial"/>
                <a:cs typeface="Arial"/>
              </a:rPr>
              <a:t>con </a:t>
            </a:r>
            <a:r>
              <a:rPr sz="1050" spc="-10" dirty="0">
                <a:latin typeface="Arial"/>
                <a:cs typeface="Arial"/>
              </a:rPr>
              <a:t>una  </a:t>
            </a:r>
            <a:r>
              <a:rPr sz="1050" dirty="0">
                <a:latin typeface="Arial"/>
                <a:cs typeface="Arial"/>
              </a:rPr>
              <a:t>dotazione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100 milioni per </a:t>
            </a:r>
            <a:r>
              <a:rPr sz="1050" dirty="0">
                <a:latin typeface="Arial"/>
                <a:cs typeface="Arial"/>
              </a:rPr>
              <a:t>ciascuno </a:t>
            </a:r>
            <a:r>
              <a:rPr sz="1050" spc="-5" dirty="0">
                <a:latin typeface="Arial"/>
                <a:cs typeface="Arial"/>
              </a:rPr>
              <a:t>degli anni dal </a:t>
            </a:r>
            <a:r>
              <a:rPr sz="1050" dirty="0">
                <a:latin typeface="Arial"/>
                <a:cs typeface="Arial"/>
              </a:rPr>
              <a:t>2021-2023 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dirty="0">
                <a:latin typeface="Arial"/>
                <a:cs typeface="Arial"/>
              </a:rPr>
              <a:t>200 </a:t>
            </a:r>
            <a:r>
              <a:rPr sz="1050" spc="-5" dirty="0">
                <a:latin typeface="Arial"/>
                <a:cs typeface="Arial"/>
              </a:rPr>
              <a:t>milioni </a:t>
            </a:r>
            <a:r>
              <a:rPr sz="1050" dirty="0">
                <a:latin typeface="Arial"/>
                <a:cs typeface="Arial"/>
              </a:rPr>
              <a:t>per </a:t>
            </a:r>
            <a:r>
              <a:rPr sz="1050" spc="-5" dirty="0">
                <a:latin typeface="Arial"/>
                <a:cs typeface="Arial"/>
              </a:rPr>
              <a:t>ciascuno degli </a:t>
            </a:r>
            <a:r>
              <a:rPr sz="1050" spc="-10" dirty="0">
                <a:latin typeface="Arial"/>
                <a:cs typeface="Arial"/>
              </a:rPr>
              <a:t>anni  </a:t>
            </a:r>
            <a:r>
              <a:rPr sz="1050" dirty="0">
                <a:latin typeface="Arial"/>
                <a:cs typeface="Arial"/>
              </a:rPr>
              <a:t>dal </a:t>
            </a:r>
            <a:r>
              <a:rPr sz="1050" spc="-5" dirty="0">
                <a:latin typeface="Arial"/>
                <a:cs typeface="Arial"/>
              </a:rPr>
              <a:t>2024 </a:t>
            </a:r>
            <a:r>
              <a:rPr sz="1050" spc="-10" dirty="0">
                <a:latin typeface="Arial"/>
                <a:cs typeface="Arial"/>
              </a:rPr>
              <a:t>al </a:t>
            </a:r>
            <a:r>
              <a:rPr sz="1050" spc="-5" dirty="0">
                <a:latin typeface="Arial"/>
                <a:cs typeface="Arial"/>
              </a:rPr>
              <a:t>2034, finalizzato</a:t>
            </a:r>
            <a:r>
              <a:rPr sz="1050" dirty="0">
                <a:latin typeface="Arial"/>
                <a:cs typeface="Arial"/>
              </a:rPr>
              <a:t> a:</a:t>
            </a:r>
            <a:endParaRPr sz="1050">
              <a:latin typeface="Arial"/>
              <a:cs typeface="Arial"/>
            </a:endParaRPr>
          </a:p>
          <a:p>
            <a:pPr marL="12700" marR="5080" algn="just">
              <a:lnSpc>
                <a:spcPct val="95900"/>
              </a:lnSpc>
              <a:buAutoNum type="alphaLcParenR"/>
              <a:tabLst>
                <a:tab pos="191770" algn="l"/>
              </a:tabLst>
            </a:pPr>
            <a:r>
              <a:rPr sz="1050" spc="-5" dirty="0">
                <a:latin typeface="Arial"/>
                <a:cs typeface="Arial"/>
              </a:rPr>
              <a:t>progetti di costruzione, ristrutturazione, </a:t>
            </a:r>
            <a:r>
              <a:rPr sz="1050" dirty="0">
                <a:latin typeface="Arial"/>
                <a:cs typeface="Arial"/>
              </a:rPr>
              <a:t>messa in </a:t>
            </a:r>
            <a:r>
              <a:rPr sz="1050" spc="-5" dirty="0">
                <a:latin typeface="Arial"/>
                <a:cs typeface="Arial"/>
              </a:rPr>
              <a:t>sicurezza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ri </a:t>
            </a:r>
            <a:r>
              <a:rPr sz="1050" spc="15" dirty="0">
                <a:latin typeface="Arial"/>
                <a:cs typeface="Arial"/>
              </a:rPr>
              <a:t>ualificazione </a:t>
            </a:r>
            <a:r>
              <a:rPr sz="1050" spc="-5" dirty="0">
                <a:latin typeface="Arial"/>
                <a:cs typeface="Arial"/>
              </a:rPr>
              <a:t>di asili </a:t>
            </a:r>
            <a:r>
              <a:rPr sz="1050" dirty="0">
                <a:latin typeface="Arial"/>
                <a:cs typeface="Arial"/>
              </a:rPr>
              <a:t>nido, scuole  </a:t>
            </a:r>
            <a:r>
              <a:rPr sz="1050" spc="-5" dirty="0">
                <a:latin typeface="Arial"/>
                <a:cs typeface="Arial"/>
              </a:rPr>
              <a:t>dell’infanzia </a:t>
            </a:r>
            <a:r>
              <a:rPr sz="1050" dirty="0">
                <a:latin typeface="Arial"/>
                <a:cs typeface="Arial"/>
              </a:rPr>
              <a:t>e centri </a:t>
            </a:r>
            <a:r>
              <a:rPr sz="1050" spc="-5" dirty="0">
                <a:latin typeface="Arial"/>
                <a:cs typeface="Arial"/>
              </a:rPr>
              <a:t>polifunzionali per </a:t>
            </a: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servizi alla </a:t>
            </a:r>
            <a:r>
              <a:rPr sz="1050" dirty="0">
                <a:latin typeface="Arial"/>
                <a:cs typeface="Arial"/>
              </a:rPr>
              <a:t>famiglia, con </a:t>
            </a:r>
            <a:r>
              <a:rPr sz="1050" spc="-5" dirty="0">
                <a:latin typeface="Arial"/>
                <a:cs typeface="Arial"/>
              </a:rPr>
              <a:t>priorità per </a:t>
            </a: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strutture localizzate nelle  </a:t>
            </a:r>
            <a:r>
              <a:rPr sz="1050" dirty="0">
                <a:latin typeface="Arial"/>
                <a:cs typeface="Arial"/>
              </a:rPr>
              <a:t>aree </a:t>
            </a:r>
            <a:r>
              <a:rPr sz="1050" spc="-5" dirty="0">
                <a:latin typeface="Arial"/>
                <a:cs typeface="Arial"/>
              </a:rPr>
              <a:t>svantaggiate del </a:t>
            </a:r>
            <a:r>
              <a:rPr sz="1050" dirty="0">
                <a:latin typeface="Arial"/>
                <a:cs typeface="Arial"/>
              </a:rPr>
              <a:t>Paese e nelle periferie </a:t>
            </a:r>
            <a:r>
              <a:rPr sz="1050" spc="-5" dirty="0">
                <a:latin typeface="Arial"/>
                <a:cs typeface="Arial"/>
              </a:rPr>
              <a:t>urbane, </a:t>
            </a:r>
            <a:r>
              <a:rPr sz="1050" dirty="0">
                <a:latin typeface="Arial"/>
                <a:cs typeface="Arial"/>
              </a:rPr>
              <a:t>con lo scopo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rimuovere gli squilibri economici </a:t>
            </a:r>
            <a:r>
              <a:rPr sz="1050" dirty="0">
                <a:latin typeface="Arial"/>
                <a:cs typeface="Arial"/>
              </a:rPr>
              <a:t>e  </a:t>
            </a:r>
            <a:r>
              <a:rPr sz="1050" spc="-5" dirty="0">
                <a:latin typeface="Arial"/>
                <a:cs typeface="Arial"/>
              </a:rPr>
              <a:t>sociali ivi</a:t>
            </a:r>
            <a:r>
              <a:rPr sz="105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esistenti;</a:t>
            </a:r>
            <a:endParaRPr sz="1050">
              <a:latin typeface="Arial"/>
              <a:cs typeface="Arial"/>
            </a:endParaRPr>
          </a:p>
          <a:p>
            <a:pPr marL="168275" indent="-156210" algn="just">
              <a:lnSpc>
                <a:spcPts val="1175"/>
              </a:lnSpc>
              <a:buAutoNum type="alphaLcParenR"/>
              <a:tabLst>
                <a:tab pos="168910" algn="l"/>
              </a:tabLst>
            </a:pPr>
            <a:r>
              <a:rPr sz="1050" spc="-5" dirty="0">
                <a:latin typeface="Arial"/>
                <a:cs typeface="Arial"/>
              </a:rPr>
              <a:t>progetti volti alla riconversione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spazi delle </a:t>
            </a:r>
            <a:r>
              <a:rPr sz="1050" dirty="0">
                <a:latin typeface="Arial"/>
                <a:cs typeface="Arial"/>
              </a:rPr>
              <a:t>scuole </a:t>
            </a:r>
            <a:r>
              <a:rPr sz="1050" spc="-5" dirty="0">
                <a:latin typeface="Arial"/>
                <a:cs typeface="Arial"/>
              </a:rPr>
              <a:t>dell’infanzia attualmente inutilizzati, </a:t>
            </a:r>
            <a:r>
              <a:rPr sz="1050" dirty="0">
                <a:latin typeface="Arial"/>
                <a:cs typeface="Arial"/>
              </a:rPr>
              <a:t>con la</a:t>
            </a:r>
            <a:r>
              <a:rPr sz="1050" spc="10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finalità</a:t>
            </a:r>
            <a:endParaRPr sz="1050">
              <a:latin typeface="Arial"/>
              <a:cs typeface="Arial"/>
            </a:endParaRPr>
          </a:p>
          <a:p>
            <a:pPr marL="12700" marR="9525" algn="just">
              <a:lnSpc>
                <a:spcPct val="95700"/>
              </a:lnSpc>
              <a:spcBef>
                <a:spcPts val="35"/>
              </a:spcBef>
            </a:pPr>
            <a:r>
              <a:rPr sz="1050" dirty="0">
                <a:latin typeface="Arial"/>
                <a:cs typeface="Arial"/>
              </a:rPr>
              <a:t>del </a:t>
            </a:r>
            <a:r>
              <a:rPr sz="1050" spc="-5" dirty="0">
                <a:latin typeface="Arial"/>
                <a:cs typeface="Arial"/>
              </a:rPr>
              <a:t>riequilibrio territoriale, </a:t>
            </a:r>
            <a:r>
              <a:rPr sz="1050" dirty="0">
                <a:latin typeface="Arial"/>
                <a:cs typeface="Arial"/>
              </a:rPr>
              <a:t>anche </a:t>
            </a:r>
            <a:r>
              <a:rPr sz="1050" spc="-5" dirty="0">
                <a:latin typeface="Arial"/>
                <a:cs typeface="Arial"/>
              </a:rPr>
              <a:t>nel </a:t>
            </a:r>
            <a:r>
              <a:rPr sz="1050" dirty="0">
                <a:latin typeface="Arial"/>
                <a:cs typeface="Arial"/>
              </a:rPr>
              <a:t>contesto </a:t>
            </a:r>
            <a:r>
              <a:rPr sz="1050" spc="-5" dirty="0">
                <a:latin typeface="Arial"/>
                <a:cs typeface="Arial"/>
              </a:rPr>
              <a:t>di progetti innovativi finalizzati all’attivazione di servizi  integrativi che concorrano all’educazione dei bambini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soddisfino </a:t>
            </a: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bisogni delle famiglie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modo  flessibile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diversificato sotto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profilo strutturale ed</a:t>
            </a:r>
            <a:r>
              <a:rPr sz="1050" spc="-1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organizzativo.</a:t>
            </a: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00">
              <a:latin typeface="Arial"/>
              <a:cs typeface="Arial"/>
            </a:endParaRPr>
          </a:p>
          <a:p>
            <a:pPr marL="12700">
              <a:lnSpc>
                <a:spcPts val="1235"/>
              </a:lnSpc>
              <a:spcBef>
                <a:spcPts val="5"/>
              </a:spcBef>
            </a:pPr>
            <a:r>
              <a:rPr sz="1050" dirty="0">
                <a:latin typeface="Arial"/>
                <a:cs typeface="Arial"/>
              </a:rPr>
              <a:t>Un </a:t>
            </a:r>
            <a:r>
              <a:rPr sz="1050" spc="-5" dirty="0">
                <a:latin typeface="Arial"/>
                <a:cs typeface="Arial"/>
              </a:rPr>
              <a:t>apposito </a:t>
            </a:r>
            <a:r>
              <a:rPr sz="1050" dirty="0">
                <a:latin typeface="Arial"/>
                <a:cs typeface="Arial"/>
              </a:rPr>
              <a:t>DPCM da </a:t>
            </a:r>
            <a:r>
              <a:rPr sz="1050" spc="-5" dirty="0">
                <a:latin typeface="Arial"/>
                <a:cs typeface="Arial"/>
              </a:rPr>
              <a:t>adottarsi entro il </a:t>
            </a:r>
            <a:r>
              <a:rPr sz="1050" dirty="0">
                <a:latin typeface="Arial"/>
                <a:cs typeface="Arial"/>
              </a:rPr>
              <a:t>30 </a:t>
            </a:r>
            <a:r>
              <a:rPr sz="1050" spc="-5" dirty="0">
                <a:latin typeface="Arial"/>
                <a:cs typeface="Arial"/>
              </a:rPr>
              <a:t>giugno 2020 dovrà stabilire:</a:t>
            </a:r>
            <a:endParaRPr sz="1050">
              <a:latin typeface="Arial"/>
              <a:cs typeface="Arial"/>
            </a:endParaRPr>
          </a:p>
          <a:p>
            <a:pPr marL="215265" indent="-180975">
              <a:lnSpc>
                <a:spcPts val="1210"/>
              </a:lnSpc>
              <a:buFont typeface="Wingdings"/>
              <a:buChar char=""/>
              <a:tabLst>
                <a:tab pos="215900" algn="l"/>
              </a:tabLst>
            </a:pP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modalità </a:t>
            </a:r>
            <a:r>
              <a:rPr sz="1050" dirty="0">
                <a:latin typeface="Arial"/>
                <a:cs typeface="Arial"/>
              </a:rPr>
              <a:t>e le </a:t>
            </a:r>
            <a:r>
              <a:rPr sz="1050" spc="-5" dirty="0">
                <a:latin typeface="Arial"/>
                <a:cs typeface="Arial"/>
              </a:rPr>
              <a:t>procedure di trasmissione dei</a:t>
            </a:r>
            <a:r>
              <a:rPr sz="1050" spc="-40" dirty="0">
                <a:latin typeface="Arial"/>
                <a:cs typeface="Arial"/>
              </a:rPr>
              <a:t> </a:t>
            </a:r>
            <a:r>
              <a:rPr sz="1050" spc="-10" dirty="0">
                <a:latin typeface="Arial"/>
                <a:cs typeface="Arial"/>
              </a:rPr>
              <a:t>progetti</a:t>
            </a:r>
            <a:endParaRPr sz="1050">
              <a:latin typeface="Arial"/>
              <a:cs typeface="Arial"/>
            </a:endParaRPr>
          </a:p>
          <a:p>
            <a:pPr marL="215265" indent="-180975">
              <a:lnSpc>
                <a:spcPts val="1205"/>
              </a:lnSpc>
              <a:buFont typeface="Wingdings"/>
              <a:buChar char=""/>
              <a:tabLst>
                <a:tab pos="215900" algn="l"/>
              </a:tabLst>
            </a:pP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criteri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riparto </a:t>
            </a:r>
            <a:r>
              <a:rPr sz="1050" dirty="0">
                <a:latin typeface="Arial"/>
                <a:cs typeface="Arial"/>
              </a:rPr>
              <a:t>e le </a:t>
            </a:r>
            <a:r>
              <a:rPr sz="1050" spc="-5" dirty="0">
                <a:latin typeface="Arial"/>
                <a:cs typeface="Arial"/>
              </a:rPr>
              <a:t>modalità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utilizzo delle</a:t>
            </a:r>
            <a:r>
              <a:rPr sz="105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risorse;</a:t>
            </a:r>
            <a:endParaRPr sz="1050">
              <a:latin typeface="Arial"/>
              <a:cs typeface="Arial"/>
            </a:endParaRPr>
          </a:p>
          <a:p>
            <a:pPr marL="215265" indent="-180975">
              <a:lnSpc>
                <a:spcPts val="1205"/>
              </a:lnSpc>
              <a:buFont typeface="Wingdings"/>
              <a:buChar char=""/>
              <a:tabLst>
                <a:tab pos="215900" algn="l"/>
              </a:tabLst>
            </a:pP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modalità di </a:t>
            </a:r>
            <a:r>
              <a:rPr sz="1050" spc="-10" dirty="0">
                <a:latin typeface="Arial"/>
                <a:cs typeface="Arial"/>
              </a:rPr>
              <a:t>utilizzo </a:t>
            </a:r>
            <a:r>
              <a:rPr sz="1050" spc="-5" dirty="0">
                <a:latin typeface="Arial"/>
                <a:cs typeface="Arial"/>
              </a:rPr>
              <a:t>dei ribassi d’asta;</a:t>
            </a:r>
            <a:endParaRPr sz="1050">
              <a:latin typeface="Arial"/>
              <a:cs typeface="Arial"/>
            </a:endParaRPr>
          </a:p>
          <a:p>
            <a:pPr marL="215265" indent="-180975">
              <a:lnSpc>
                <a:spcPts val="1205"/>
              </a:lnSpc>
              <a:buFont typeface="Wingdings"/>
              <a:buChar char=""/>
              <a:tabLst>
                <a:tab pos="215900" algn="l"/>
              </a:tabLst>
            </a:pP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monitoraggio, </a:t>
            </a:r>
            <a:r>
              <a:rPr sz="1050" dirty="0">
                <a:latin typeface="Arial"/>
                <a:cs typeface="Arial"/>
              </a:rPr>
              <a:t>anche in </a:t>
            </a:r>
            <a:r>
              <a:rPr sz="1050" spc="-5" dirty="0">
                <a:latin typeface="Arial"/>
                <a:cs typeface="Arial"/>
              </a:rPr>
              <a:t>termini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effettivo utilizzo </a:t>
            </a:r>
            <a:r>
              <a:rPr sz="1050" dirty="0">
                <a:latin typeface="Arial"/>
                <a:cs typeface="Arial"/>
              </a:rPr>
              <a:t>delle </a:t>
            </a:r>
            <a:r>
              <a:rPr sz="1050" spc="-5" dirty="0">
                <a:latin typeface="Arial"/>
                <a:cs typeface="Arial"/>
              </a:rPr>
              <a:t>risorse assegnate </a:t>
            </a:r>
            <a:r>
              <a:rPr sz="1050" dirty="0">
                <a:latin typeface="Arial"/>
                <a:cs typeface="Arial"/>
              </a:rPr>
              <a:t>tramite</a:t>
            </a:r>
            <a:r>
              <a:rPr sz="1050" spc="4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BDAP-MOP;</a:t>
            </a:r>
            <a:endParaRPr sz="1050">
              <a:latin typeface="Arial"/>
              <a:cs typeface="Arial"/>
            </a:endParaRPr>
          </a:p>
          <a:p>
            <a:pPr marL="215265" indent="-180975">
              <a:lnSpc>
                <a:spcPts val="1205"/>
              </a:lnSpc>
              <a:buFont typeface="Wingdings"/>
              <a:buChar char=""/>
              <a:tabLst>
                <a:tab pos="215900" algn="l"/>
              </a:tabLst>
            </a:pP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modalità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rendicontazione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10" dirty="0">
                <a:latin typeface="Arial"/>
                <a:cs typeface="Arial"/>
              </a:rPr>
              <a:t>di</a:t>
            </a:r>
            <a:r>
              <a:rPr sz="1050" spc="-2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verifica;</a:t>
            </a:r>
            <a:endParaRPr sz="1050">
              <a:latin typeface="Arial"/>
              <a:cs typeface="Arial"/>
            </a:endParaRPr>
          </a:p>
          <a:p>
            <a:pPr marL="215265" indent="-180975">
              <a:lnSpc>
                <a:spcPts val="1235"/>
              </a:lnSpc>
              <a:buFont typeface="Wingdings"/>
              <a:buChar char=""/>
              <a:tabLst>
                <a:tab pos="215900" algn="l"/>
              </a:tabLst>
            </a:pP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modalità di recupero </a:t>
            </a:r>
            <a:r>
              <a:rPr sz="1050" dirty="0">
                <a:latin typeface="Arial"/>
                <a:cs typeface="Arial"/>
              </a:rPr>
              <a:t>ed </a:t>
            </a:r>
            <a:r>
              <a:rPr sz="1050" spc="-5" dirty="0">
                <a:latin typeface="Arial"/>
                <a:cs typeface="Arial"/>
              </a:rPr>
              <a:t>eventuale riassegnazione delle somme </a:t>
            </a:r>
            <a:r>
              <a:rPr sz="1050" dirty="0">
                <a:latin typeface="Arial"/>
                <a:cs typeface="Arial"/>
              </a:rPr>
              <a:t>non</a:t>
            </a:r>
            <a:r>
              <a:rPr sz="1050" spc="-3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utilizzate.</a:t>
            </a: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risorse </a:t>
            </a:r>
            <a:r>
              <a:rPr sz="1050" dirty="0">
                <a:latin typeface="Arial"/>
                <a:cs typeface="Arial"/>
              </a:rPr>
              <a:t>saranno </a:t>
            </a:r>
            <a:r>
              <a:rPr sz="1050" spc="-5" dirty="0">
                <a:latin typeface="Arial"/>
                <a:cs typeface="Arial"/>
              </a:rPr>
              <a:t>assegnate </a:t>
            </a:r>
            <a:r>
              <a:rPr sz="1050" dirty="0">
                <a:latin typeface="Arial"/>
                <a:cs typeface="Arial"/>
              </a:rPr>
              <a:t>con DM Interno </a:t>
            </a:r>
            <a:r>
              <a:rPr sz="1050" spc="-5" dirty="0">
                <a:latin typeface="Arial"/>
                <a:cs typeface="Arial"/>
              </a:rPr>
              <a:t>adottato </a:t>
            </a:r>
            <a:r>
              <a:rPr sz="1050" dirty="0">
                <a:latin typeface="Arial"/>
                <a:cs typeface="Arial"/>
              </a:rPr>
              <a:t>entro </a:t>
            </a:r>
            <a:r>
              <a:rPr sz="1050" spc="-5" dirty="0">
                <a:latin typeface="Arial"/>
                <a:cs typeface="Arial"/>
              </a:rPr>
              <a:t>tre </a:t>
            </a:r>
            <a:r>
              <a:rPr sz="1050" dirty="0">
                <a:latin typeface="Arial"/>
                <a:cs typeface="Arial"/>
              </a:rPr>
              <a:t>mesi </a:t>
            </a:r>
            <a:r>
              <a:rPr sz="1050" spc="-5" dirty="0">
                <a:latin typeface="Arial"/>
                <a:cs typeface="Arial"/>
              </a:rPr>
              <a:t>dall’emanazione del</a:t>
            </a:r>
            <a:r>
              <a:rPr sz="105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DPCM.</a:t>
            </a:r>
            <a:endParaRPr sz="1050">
              <a:latin typeface="Arial"/>
              <a:cs typeface="Arial"/>
            </a:endParaRPr>
          </a:p>
        </p:txBody>
      </p:sp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647700" y="4886578"/>
          <a:ext cx="6117589" cy="41489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17345"/>
                <a:gridCol w="2430780"/>
                <a:gridCol w="2069464"/>
              </a:tblGrid>
              <a:tr h="220980">
                <a:tc gridSpan="3"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275"/>
                        </a:spcBef>
                        <a:tabLst>
                          <a:tab pos="3548379" algn="l"/>
                        </a:tabLst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Che</a:t>
                      </a:r>
                      <a:r>
                        <a:rPr sz="9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cosa?	Descrizione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4925" marB="0">
                    <a:solidFill>
                      <a:srgbClr val="4471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031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Norma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 riferimento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art. 1,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commi 59-61, legge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160/2019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4884"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Fondo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Fondo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«Asili nido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 scuole</a:t>
                      </a:r>
                      <a:r>
                        <a:rPr sz="9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dell’infanzia»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0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010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Finalità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69850" marR="419100">
                        <a:lnSpc>
                          <a:spcPts val="1030"/>
                        </a:lnSpc>
                        <a:spcBef>
                          <a:spcPts val="4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finanziamento degli interventi relativi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ad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opere pubbliche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messa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in sicurezza, 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ristrutturazione,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ri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ualificazione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costruzione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edifici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proprietà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dei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comuni  destinati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ad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asili nido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scuole</a:t>
                      </a:r>
                      <a:r>
                        <a:rPr sz="9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dell’infanzia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85928">
                <a:tc rowSpan="2">
                  <a:txBody>
                    <a:bodyPr/>
                    <a:lstStyle/>
                    <a:p>
                      <a:pPr marL="113030">
                        <a:lnSpc>
                          <a:spcPct val="100000"/>
                        </a:lnSpc>
                        <a:spcBef>
                          <a:spcPts val="86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Ammontare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dei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contributi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092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2021-2023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2024-2034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18592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092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100 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ML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68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200 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ML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68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1188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Interventi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69850" marR="57150" algn="just">
                        <a:lnSpc>
                          <a:spcPct val="95900"/>
                        </a:lnSpc>
                        <a:spcBef>
                          <a:spcPts val="5"/>
                        </a:spcBef>
                        <a:buAutoNum type="alphaLcParenR"/>
                        <a:tabLst>
                          <a:tab pos="205740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progetti di costruzione, ristrutturazione, messa in sicurezza e riqualificazione di asili 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nido,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scuole dell’infanzia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centri polifunzionali per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servizi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alla famiglia,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con priorità  per le strutture localizzate nelle aree svantaggiate del Paese e nelle periferie urbane, 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con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lo scopo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rimuovere gli squilibri economici e sociali ivi</a:t>
                      </a:r>
                      <a:r>
                        <a:rPr sz="9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esistenti;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9850" marR="60960" algn="just">
                        <a:lnSpc>
                          <a:spcPts val="1030"/>
                        </a:lnSpc>
                        <a:spcBef>
                          <a:spcPts val="30"/>
                        </a:spcBef>
                        <a:buAutoNum type="alphaLcParenR"/>
                        <a:tabLst>
                          <a:tab pos="242570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progetti volti alla riconversione di spazi delle scuole dell’infanzia attualmente  inutilizzati,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con la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finalità del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rie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uilibrio territoriale, anche nel contesto di progetti  innovativi finalizzati all’attivazione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servizi integrativi che concorrano</a:t>
                      </a:r>
                      <a:r>
                        <a:rPr sz="900" spc="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all’educazione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9850" marR="59055" algn="just">
                        <a:lnSpc>
                          <a:spcPts val="1030"/>
                        </a:lnSpc>
                        <a:spcBef>
                          <a:spcPts val="2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dei bambini e soddisfino i bisogni delle famiglie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modo flessibile 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diversificato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sotto  il profilo strutturale ed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organizzativo.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05803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Attuazione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69850">
                        <a:lnSpc>
                          <a:spcPts val="1019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Un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DPCM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da adottarsi entro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entro il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30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giugno 2020 dovrà</a:t>
                      </a:r>
                      <a:r>
                        <a:rPr sz="9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stabilire: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72415" indent="-180340">
                        <a:lnSpc>
                          <a:spcPts val="1040"/>
                        </a:lnSpc>
                        <a:buFont typeface="Wingdings"/>
                        <a:buChar char=""/>
                        <a:tabLst>
                          <a:tab pos="273050" algn="l"/>
                        </a:tabLst>
                      </a:pPr>
                      <a:r>
                        <a:rPr sz="900" dirty="0">
                          <a:latin typeface="Arial"/>
                          <a:cs typeface="Arial"/>
                        </a:rPr>
                        <a:t>le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modalità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le procedure di trasmissione dei</a:t>
                      </a:r>
                      <a:r>
                        <a:rPr sz="9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progetti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72415" indent="-180340">
                        <a:lnSpc>
                          <a:spcPts val="1040"/>
                        </a:lnSpc>
                        <a:buFont typeface="Wingdings"/>
                        <a:buChar char=""/>
                        <a:tabLst>
                          <a:tab pos="273050" algn="l"/>
                        </a:tabLst>
                      </a:pPr>
                      <a:r>
                        <a:rPr sz="900" dirty="0">
                          <a:latin typeface="Arial"/>
                          <a:cs typeface="Arial"/>
                        </a:rPr>
                        <a:t>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criteri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riparto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le modalità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utilizzo delle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risorse;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72415" indent="-180340">
                        <a:lnSpc>
                          <a:spcPts val="1035"/>
                        </a:lnSpc>
                        <a:buFont typeface="Wingdings"/>
                        <a:buChar char=""/>
                        <a:tabLst>
                          <a:tab pos="273050" algn="l"/>
                        </a:tabLst>
                      </a:pPr>
                      <a:r>
                        <a:rPr sz="900" dirty="0">
                          <a:latin typeface="Arial"/>
                          <a:cs typeface="Arial"/>
                        </a:rPr>
                        <a:t>le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modalità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utilizzo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dei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ribassi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d’asta;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72415" marR="65405" indent="-180340">
                        <a:lnSpc>
                          <a:spcPts val="1030"/>
                        </a:lnSpc>
                        <a:spcBef>
                          <a:spcPts val="50"/>
                        </a:spcBef>
                        <a:buFont typeface="Wingdings"/>
                        <a:buChar char=""/>
                        <a:tabLst>
                          <a:tab pos="273050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il monitoraggio, anche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termini di effettivo utilizzo delle risorse assegnate tramite  BDAP-MOP;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72415" indent="-180340">
                        <a:lnSpc>
                          <a:spcPts val="994"/>
                        </a:lnSpc>
                        <a:buFont typeface="Wingdings"/>
                        <a:buChar char=""/>
                        <a:tabLst>
                          <a:tab pos="273050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le modalità di rendicontazione e di</a:t>
                      </a:r>
                      <a:r>
                        <a:rPr sz="9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verifica;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72415" indent="-180340">
                        <a:lnSpc>
                          <a:spcPts val="990"/>
                        </a:lnSpc>
                        <a:buFont typeface="Wingdings"/>
                        <a:buChar char=""/>
                        <a:tabLst>
                          <a:tab pos="273050" algn="l"/>
                        </a:tabLst>
                      </a:pPr>
                      <a:r>
                        <a:rPr sz="900" dirty="0">
                          <a:latin typeface="Arial"/>
                          <a:cs typeface="Arial"/>
                        </a:rPr>
                        <a:t>le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modalità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recupero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ed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eventuale riassegnazione delle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somme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non</a:t>
                      </a:r>
                      <a:r>
                        <a:rPr sz="9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utilizzate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488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Assegnazione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DM interno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da adottarsi entro 90 gg da adozione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DPCM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0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6822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Cabina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regia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78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69850">
                        <a:lnSpc>
                          <a:spcPts val="1019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Entro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il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30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giugno 2020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è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istituita presso la Presidenza del Consiglio dei ministri</a:t>
                      </a:r>
                      <a:r>
                        <a:rPr sz="900" spc="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una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9850">
                        <a:lnSpc>
                          <a:spcPts val="99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Cabina di regia per il monitoraggio dello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stato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di realizzazione dei singoli</a:t>
                      </a:r>
                      <a:r>
                        <a:rPr sz="900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progetti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37</a:t>
            </a:fld>
            <a:endParaRPr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 txBox="1"/>
          <p:nvPr/>
        </p:nvSpPr>
        <p:spPr>
          <a:xfrm>
            <a:off x="701040" y="3249497"/>
            <a:ext cx="6154420" cy="306705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40"/>
              </a:lnSpc>
            </a:pPr>
            <a:r>
              <a:rPr sz="1050" b="1" spc="-5" dirty="0">
                <a:latin typeface="Arial"/>
                <a:cs typeface="Arial"/>
              </a:rPr>
              <a:t>SCAMBIO </a:t>
            </a:r>
            <a:r>
              <a:rPr sz="1050" b="1" dirty="0">
                <a:latin typeface="Arial"/>
                <a:cs typeface="Arial"/>
              </a:rPr>
              <a:t>SUL POSTO DI ENERGIA </a:t>
            </a:r>
            <a:r>
              <a:rPr sz="1050" b="1" spc="10" dirty="0">
                <a:latin typeface="Arial"/>
                <a:cs typeface="Arial"/>
              </a:rPr>
              <a:t>DA </a:t>
            </a:r>
            <a:r>
              <a:rPr sz="1050" b="1" dirty="0">
                <a:latin typeface="Arial"/>
                <a:cs typeface="Arial"/>
              </a:rPr>
              <a:t>FONTI </a:t>
            </a:r>
            <a:r>
              <a:rPr sz="1050" b="1" spc="-5" dirty="0">
                <a:latin typeface="Arial"/>
                <a:cs typeface="Arial"/>
              </a:rPr>
              <a:t>RINNOVABILI </a:t>
            </a:r>
            <a:r>
              <a:rPr sz="1050" b="1" dirty="0">
                <a:latin typeface="Arial"/>
                <a:cs typeface="Arial"/>
              </a:rPr>
              <a:t>PER L’EDILIZIA</a:t>
            </a:r>
            <a:r>
              <a:rPr sz="1050" b="1" spc="-18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RESIDENZIALE</a:t>
            </a:r>
            <a:endParaRPr sz="1050">
              <a:latin typeface="Arial"/>
              <a:cs typeface="Arial"/>
            </a:endParaRPr>
          </a:p>
          <a:p>
            <a:pPr marL="17780">
              <a:lnSpc>
                <a:spcPts val="1230"/>
              </a:lnSpc>
            </a:pPr>
            <a:r>
              <a:rPr sz="1050" b="1" dirty="0">
                <a:latin typeface="Arial"/>
                <a:cs typeface="Arial"/>
              </a:rPr>
              <a:t>PUBBLICA </a:t>
            </a:r>
            <a:r>
              <a:rPr sz="1050" b="1" spc="-5" dirty="0">
                <a:latin typeface="Arial"/>
                <a:cs typeface="Arial"/>
              </a:rPr>
              <a:t>(art. </a:t>
            </a:r>
            <a:r>
              <a:rPr sz="1050" b="1" dirty="0">
                <a:latin typeface="Arial"/>
                <a:cs typeface="Arial"/>
              </a:rPr>
              <a:t>1, comma 65, </a:t>
            </a:r>
            <a:r>
              <a:rPr sz="1050" b="1" spc="-5" dirty="0">
                <a:latin typeface="Arial"/>
                <a:cs typeface="Arial"/>
              </a:rPr>
              <a:t>della legge</a:t>
            </a:r>
            <a:r>
              <a:rPr sz="1050" b="1" spc="-6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160/2019)</a:t>
            </a:r>
            <a:endParaRPr sz="10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06627" y="3685158"/>
            <a:ext cx="6142355" cy="1735506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 algn="just">
              <a:lnSpc>
                <a:spcPct val="95600"/>
              </a:lnSpc>
              <a:spcBef>
                <a:spcPts val="160"/>
              </a:spcBef>
            </a:pPr>
            <a:r>
              <a:rPr sz="1050" spc="-5" dirty="0">
                <a:latin typeface="Arial"/>
                <a:cs typeface="Arial"/>
              </a:rPr>
              <a:t>Attraverso </a:t>
            </a:r>
            <a:r>
              <a:rPr sz="1050" dirty="0">
                <a:latin typeface="Arial"/>
                <a:cs typeface="Arial"/>
              </a:rPr>
              <a:t>una </a:t>
            </a:r>
            <a:r>
              <a:rPr sz="1050" spc="-5" dirty="0">
                <a:latin typeface="Arial"/>
                <a:cs typeface="Arial"/>
              </a:rPr>
              <a:t>modifica all’art. </a:t>
            </a:r>
            <a:r>
              <a:rPr sz="1050" dirty="0">
                <a:latin typeface="Arial"/>
                <a:cs typeface="Arial"/>
              </a:rPr>
              <a:t>27 </a:t>
            </a:r>
            <a:r>
              <a:rPr sz="1050" spc="-5" dirty="0">
                <a:latin typeface="Arial"/>
                <a:cs typeface="Arial"/>
              </a:rPr>
              <a:t>della legge 99/2009, </a:t>
            </a:r>
            <a:r>
              <a:rPr sz="1050" spc="1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comma </a:t>
            </a:r>
            <a:r>
              <a:rPr sz="1050" dirty="0">
                <a:latin typeface="Arial"/>
                <a:cs typeface="Arial"/>
              </a:rPr>
              <a:t>65 </a:t>
            </a:r>
            <a:r>
              <a:rPr sz="1050" spc="-5" dirty="0">
                <a:latin typeface="Arial"/>
                <a:cs typeface="Arial"/>
              </a:rPr>
              <a:t>della legge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2020  </a:t>
            </a:r>
            <a:r>
              <a:rPr sz="1050" dirty="0">
                <a:latin typeface="Arial"/>
                <a:cs typeface="Arial"/>
              </a:rPr>
              <a:t>consente </a:t>
            </a:r>
            <a:r>
              <a:rPr sz="1050" spc="-5" dirty="0">
                <a:latin typeface="Arial"/>
                <a:cs typeface="Arial"/>
              </a:rPr>
              <a:t>agli </a:t>
            </a:r>
            <a:r>
              <a:rPr sz="1050" dirty="0">
                <a:latin typeface="Arial"/>
                <a:cs typeface="Arial"/>
              </a:rPr>
              <a:t>enti </a:t>
            </a:r>
            <a:r>
              <a:rPr sz="1050" spc="-5" dirty="0">
                <a:latin typeface="Arial"/>
                <a:cs typeface="Arial"/>
              </a:rPr>
              <a:t>pubblici (strumentali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non) delle regioni </a:t>
            </a:r>
            <a:r>
              <a:rPr sz="1050" dirty="0">
                <a:latin typeface="Arial"/>
                <a:cs typeface="Arial"/>
              </a:rPr>
              <a:t>che si </a:t>
            </a:r>
            <a:r>
              <a:rPr sz="1050" spc="-5" dirty="0">
                <a:latin typeface="Arial"/>
                <a:cs typeface="Arial"/>
              </a:rPr>
              <a:t>occupano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edilizia residenziale  </a:t>
            </a:r>
            <a:r>
              <a:rPr sz="1050" dirty="0">
                <a:latin typeface="Arial"/>
                <a:cs typeface="Arial"/>
              </a:rPr>
              <a:t>pubblica </a:t>
            </a:r>
            <a:r>
              <a:rPr sz="1050" spc="-5" dirty="0">
                <a:latin typeface="Arial"/>
                <a:cs typeface="Arial"/>
              </a:rPr>
              <a:t>convenzionata, </a:t>
            </a:r>
            <a:r>
              <a:rPr sz="1050" dirty="0">
                <a:latin typeface="Arial"/>
                <a:cs typeface="Arial"/>
              </a:rPr>
              <a:t>agevolata e </a:t>
            </a:r>
            <a:r>
              <a:rPr sz="1050" spc="-5" dirty="0">
                <a:latin typeface="Arial"/>
                <a:cs typeface="Arial"/>
              </a:rPr>
              <a:t>sovvenzionata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usufruire, </a:t>
            </a:r>
            <a:r>
              <a:rPr sz="1050" dirty="0">
                <a:latin typeface="Arial"/>
                <a:cs typeface="Arial"/>
              </a:rPr>
              <a:t>a date </a:t>
            </a:r>
            <a:r>
              <a:rPr sz="1050" spc="-5" dirty="0">
                <a:latin typeface="Arial"/>
                <a:cs typeface="Arial"/>
              </a:rPr>
              <a:t>condizioni, del meccanismo  </a:t>
            </a:r>
            <a:r>
              <a:rPr sz="1050" dirty="0">
                <a:latin typeface="Arial"/>
                <a:cs typeface="Arial"/>
              </a:rPr>
              <a:t>dello </a:t>
            </a:r>
            <a:r>
              <a:rPr sz="1050" spc="-5" dirty="0">
                <a:latin typeface="Arial"/>
                <a:cs typeface="Arial"/>
              </a:rPr>
              <a:t>scambio sul </a:t>
            </a:r>
            <a:r>
              <a:rPr sz="1050" dirty="0">
                <a:latin typeface="Arial"/>
                <a:cs typeface="Arial"/>
              </a:rPr>
              <a:t>posto </a:t>
            </a:r>
            <a:r>
              <a:rPr sz="1050" spc="-5" dirty="0">
                <a:latin typeface="Arial"/>
                <a:cs typeface="Arial"/>
              </a:rPr>
              <a:t>dell’energia elettrica prodotta dagli impianti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dirty="0">
                <a:latin typeface="Arial"/>
                <a:cs typeface="Arial"/>
              </a:rPr>
              <a:t>cui </a:t>
            </a:r>
            <a:r>
              <a:rPr sz="1050" spc="-10" dirty="0">
                <a:latin typeface="Arial"/>
                <a:cs typeface="Arial"/>
              </a:rPr>
              <a:t>sono</a:t>
            </a:r>
            <a:r>
              <a:rPr sz="1050" spc="5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proprietari.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000" dirty="0">
              <a:latin typeface="Arial"/>
              <a:cs typeface="Arial"/>
            </a:endParaRPr>
          </a:p>
          <a:p>
            <a:pPr marL="12700">
              <a:lnSpc>
                <a:spcPts val="1230"/>
              </a:lnSpc>
            </a:pPr>
            <a:r>
              <a:rPr sz="1050" dirty="0">
                <a:latin typeface="Arial"/>
                <a:cs typeface="Arial"/>
              </a:rPr>
              <a:t>Non è </a:t>
            </a:r>
            <a:r>
              <a:rPr sz="1050" spc="-5" dirty="0">
                <a:latin typeface="Arial"/>
                <a:cs typeface="Arial"/>
              </a:rPr>
              <a:t>previsto </a:t>
            </a:r>
            <a:r>
              <a:rPr sz="1050" dirty="0">
                <a:latin typeface="Arial"/>
                <a:cs typeface="Arial"/>
              </a:rPr>
              <a:t>alcun </a:t>
            </a:r>
            <a:r>
              <a:rPr sz="1050" spc="-5" dirty="0">
                <a:latin typeface="Arial"/>
                <a:cs typeface="Arial"/>
              </a:rPr>
              <a:t>limite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potenza. L’energia prodotta verrà posta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copertura dei consumi </a:t>
            </a:r>
            <a:r>
              <a:rPr sz="1050" spc="-10" dirty="0">
                <a:latin typeface="Arial"/>
                <a:cs typeface="Arial"/>
              </a:rPr>
              <a:t>di</a:t>
            </a:r>
            <a:r>
              <a:rPr sz="1050" spc="21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utenze</a:t>
            </a:r>
            <a:endParaRPr sz="1050" dirty="0">
              <a:latin typeface="Arial"/>
              <a:cs typeface="Arial"/>
            </a:endParaRPr>
          </a:p>
          <a:p>
            <a:pPr marL="12700">
              <a:lnSpc>
                <a:spcPts val="1230"/>
              </a:lnSpc>
            </a:pPr>
            <a:r>
              <a:rPr sz="1050" spc="-5" dirty="0">
                <a:latin typeface="Arial"/>
                <a:cs typeface="Arial"/>
              </a:rPr>
              <a:t>proprie degli enti strumentali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delle utenze degli </a:t>
            </a:r>
            <a:r>
              <a:rPr sz="1050" spc="9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uilini dell’edilizia </a:t>
            </a:r>
            <a:r>
              <a:rPr sz="1050" dirty="0">
                <a:latin typeface="Arial"/>
                <a:cs typeface="Arial"/>
              </a:rPr>
              <a:t>residenziale</a:t>
            </a:r>
            <a:r>
              <a:rPr sz="1050" spc="4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pubblica.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000" dirty="0">
              <a:latin typeface="Arial"/>
              <a:cs typeface="Arial"/>
            </a:endParaRPr>
          </a:p>
          <a:p>
            <a:pPr marL="12700">
              <a:lnSpc>
                <a:spcPts val="1230"/>
              </a:lnSpc>
              <a:spcBef>
                <a:spcPts val="5"/>
              </a:spcBef>
            </a:pPr>
            <a:r>
              <a:rPr sz="1050" dirty="0">
                <a:latin typeface="Arial"/>
                <a:cs typeface="Arial"/>
              </a:rPr>
              <a:t>Resta</a:t>
            </a:r>
            <a:r>
              <a:rPr sz="1050" spc="11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fermo</a:t>
            </a:r>
            <a:r>
              <a:rPr sz="1050" spc="10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il</a:t>
            </a:r>
            <a:r>
              <a:rPr sz="1050" spc="114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pagamento,</a:t>
            </a:r>
            <a:r>
              <a:rPr sz="1050" spc="114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nella</a:t>
            </a:r>
            <a:r>
              <a:rPr sz="1050" spc="10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misura</a:t>
            </a:r>
            <a:r>
              <a:rPr sz="1050" spc="10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massima</a:t>
            </a:r>
            <a:r>
              <a:rPr sz="1050" spc="10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del</a:t>
            </a:r>
            <a:r>
              <a:rPr sz="1050" spc="114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30%</a:t>
            </a:r>
            <a:r>
              <a:rPr sz="1050" spc="10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dell’intero</a:t>
            </a:r>
            <a:r>
              <a:rPr sz="1050" spc="11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importo,</a:t>
            </a:r>
            <a:r>
              <a:rPr sz="1050" spc="114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degli</a:t>
            </a:r>
            <a:r>
              <a:rPr sz="1050" spc="114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oneri</a:t>
            </a:r>
            <a:r>
              <a:rPr sz="1050" spc="11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generali</a:t>
            </a:r>
            <a:r>
              <a:rPr sz="1050" spc="110" dirty="0">
                <a:latin typeface="Arial"/>
                <a:cs typeface="Arial"/>
              </a:rPr>
              <a:t> </a:t>
            </a:r>
            <a:r>
              <a:rPr sz="1050" spc="-10" dirty="0">
                <a:latin typeface="Arial"/>
                <a:cs typeface="Arial"/>
              </a:rPr>
              <a:t>del</a:t>
            </a:r>
            <a:endParaRPr sz="1050" dirty="0">
              <a:latin typeface="Arial"/>
              <a:cs typeface="Arial"/>
            </a:endParaRPr>
          </a:p>
          <a:p>
            <a:pPr marL="12700">
              <a:lnSpc>
                <a:spcPts val="1230"/>
              </a:lnSpc>
            </a:pPr>
            <a:r>
              <a:rPr sz="1050" spc="-5" dirty="0">
                <a:latin typeface="Arial"/>
                <a:cs typeface="Arial"/>
              </a:rPr>
              <a:t>sistema</a:t>
            </a:r>
            <a:r>
              <a:rPr sz="1050" spc="-1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elettrico.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01040" y="6438264"/>
            <a:ext cx="6154420" cy="307975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45"/>
              </a:lnSpc>
            </a:pPr>
            <a:r>
              <a:rPr sz="1050" b="1" spc="-5" dirty="0">
                <a:latin typeface="Arial"/>
                <a:cs typeface="Arial"/>
              </a:rPr>
              <a:t>RISORSE</a:t>
            </a:r>
            <a:r>
              <a:rPr sz="1050" b="1" spc="12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PER</a:t>
            </a:r>
            <a:r>
              <a:rPr sz="1050" b="1" spc="12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LA</a:t>
            </a:r>
            <a:r>
              <a:rPr sz="1050" b="1" spc="100" dirty="0">
                <a:latin typeface="Arial"/>
                <a:cs typeface="Arial"/>
              </a:rPr>
              <a:t> </a:t>
            </a:r>
            <a:r>
              <a:rPr sz="1050" b="1" spc="5" dirty="0">
                <a:latin typeface="Arial"/>
                <a:cs typeface="Arial"/>
              </a:rPr>
              <a:t>MESSA</a:t>
            </a:r>
            <a:r>
              <a:rPr sz="1050" b="1" spc="10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IN</a:t>
            </a:r>
            <a:r>
              <a:rPr sz="1050" b="1" spc="13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SICUREZZA</a:t>
            </a:r>
            <a:r>
              <a:rPr sz="1050" b="1" spc="10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DEL</a:t>
            </a:r>
            <a:r>
              <a:rPr sz="1050" b="1" spc="16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TERRITORIO</a:t>
            </a:r>
            <a:r>
              <a:rPr sz="1050" b="1" spc="12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(REGIONI)</a:t>
            </a:r>
            <a:r>
              <a:rPr sz="1050" b="1" spc="12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(art.</a:t>
            </a:r>
            <a:r>
              <a:rPr sz="1050" b="1" spc="12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49,</a:t>
            </a:r>
            <a:r>
              <a:rPr sz="1050" b="1" spc="12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d.l.</a:t>
            </a:r>
            <a:r>
              <a:rPr sz="1050" b="1" spc="12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124/2019</a:t>
            </a:r>
            <a:r>
              <a:rPr sz="1050" b="1" spc="12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e</a:t>
            </a:r>
            <a:endParaRPr sz="1050">
              <a:latin typeface="Arial"/>
              <a:cs typeface="Arial"/>
            </a:endParaRPr>
          </a:p>
          <a:p>
            <a:pPr marL="17780">
              <a:lnSpc>
                <a:spcPts val="1235"/>
              </a:lnSpc>
            </a:pPr>
            <a:r>
              <a:rPr sz="1050" b="1" spc="-5" dirty="0">
                <a:latin typeface="Arial"/>
                <a:cs typeface="Arial"/>
              </a:rPr>
              <a:t>art. </a:t>
            </a:r>
            <a:r>
              <a:rPr sz="1050" b="1" dirty="0">
                <a:latin typeface="Arial"/>
                <a:cs typeface="Arial"/>
              </a:rPr>
              <a:t>1, comma 66, </a:t>
            </a:r>
            <a:r>
              <a:rPr sz="1050" b="1" spc="-5" dirty="0">
                <a:latin typeface="Arial"/>
                <a:cs typeface="Arial"/>
              </a:rPr>
              <a:t>della legge</a:t>
            </a:r>
            <a:r>
              <a:rPr sz="1050" b="1" spc="-4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160/2019)</a:t>
            </a:r>
            <a:endParaRPr sz="10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06627" y="6873620"/>
            <a:ext cx="6143625" cy="3100705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715" algn="just">
              <a:lnSpc>
                <a:spcPct val="95700"/>
              </a:lnSpc>
              <a:spcBef>
                <a:spcPts val="160"/>
              </a:spcBef>
            </a:pPr>
            <a:r>
              <a:rPr sz="1050" spc="-5" dirty="0">
                <a:latin typeface="Arial"/>
                <a:cs typeface="Arial"/>
              </a:rPr>
              <a:t>Sia il </a:t>
            </a:r>
            <a:r>
              <a:rPr sz="1050" dirty="0">
                <a:latin typeface="Arial"/>
                <a:cs typeface="Arial"/>
              </a:rPr>
              <a:t>decreto </a:t>
            </a:r>
            <a:r>
              <a:rPr sz="1050" spc="-5" dirty="0">
                <a:latin typeface="Arial"/>
                <a:cs typeface="Arial"/>
              </a:rPr>
              <a:t>fiscale (art. </a:t>
            </a:r>
            <a:r>
              <a:rPr sz="1050" dirty="0">
                <a:latin typeface="Arial"/>
                <a:cs typeface="Arial"/>
              </a:rPr>
              <a:t>49 </a:t>
            </a:r>
            <a:r>
              <a:rPr sz="1050" spc="-5" dirty="0">
                <a:latin typeface="Arial"/>
                <a:cs typeface="Arial"/>
              </a:rPr>
              <a:t>del </a:t>
            </a:r>
            <a:r>
              <a:rPr sz="1050" dirty="0">
                <a:latin typeface="Arial"/>
                <a:cs typeface="Arial"/>
              </a:rPr>
              <a:t>d.l. </a:t>
            </a:r>
            <a:r>
              <a:rPr sz="1050" spc="-5" dirty="0">
                <a:latin typeface="Arial"/>
                <a:cs typeface="Arial"/>
              </a:rPr>
              <a:t>124/2019) </a:t>
            </a:r>
            <a:r>
              <a:rPr sz="1050" dirty="0">
                <a:latin typeface="Arial"/>
                <a:cs typeface="Arial"/>
              </a:rPr>
              <a:t>che la </a:t>
            </a:r>
            <a:r>
              <a:rPr sz="1050" spc="-5" dirty="0">
                <a:latin typeface="Arial"/>
                <a:cs typeface="Arial"/>
              </a:rPr>
              <a:t>legge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</a:t>
            </a:r>
            <a:r>
              <a:rPr sz="1050" dirty="0">
                <a:latin typeface="Arial"/>
                <a:cs typeface="Arial"/>
              </a:rPr>
              <a:t>(comma 66 </a:t>
            </a:r>
            <a:r>
              <a:rPr sz="1050" spc="-5" dirty="0">
                <a:latin typeface="Arial"/>
                <a:cs typeface="Arial"/>
              </a:rPr>
              <a:t>della legge  </a:t>
            </a:r>
            <a:r>
              <a:rPr sz="1050" dirty="0">
                <a:latin typeface="Arial"/>
                <a:cs typeface="Arial"/>
              </a:rPr>
              <a:t>160/2019) </a:t>
            </a:r>
            <a:r>
              <a:rPr sz="1050" spc="-5" dirty="0">
                <a:latin typeface="Arial"/>
                <a:cs typeface="Arial"/>
              </a:rPr>
              <a:t>intervengono </a:t>
            </a:r>
            <a:r>
              <a:rPr sz="1050" dirty="0">
                <a:latin typeface="Arial"/>
                <a:cs typeface="Arial"/>
              </a:rPr>
              <a:t>sulla </a:t>
            </a:r>
            <a:r>
              <a:rPr sz="1050" spc="-5" dirty="0">
                <a:latin typeface="Arial"/>
                <a:cs typeface="Arial"/>
              </a:rPr>
              <a:t>disciplina dei contributi stanziati dalla legge </a:t>
            </a:r>
            <a:r>
              <a:rPr sz="1050" dirty="0">
                <a:latin typeface="Arial"/>
                <a:cs typeface="Arial"/>
              </a:rPr>
              <a:t>145/2018 a favore </a:t>
            </a:r>
            <a:r>
              <a:rPr sz="1050" spc="-5" dirty="0">
                <a:latin typeface="Arial"/>
                <a:cs typeface="Arial"/>
              </a:rPr>
              <a:t>delle  </a:t>
            </a:r>
            <a:r>
              <a:rPr sz="1050" dirty="0">
                <a:latin typeface="Arial"/>
                <a:cs typeface="Arial"/>
              </a:rPr>
              <a:t>regioni e </a:t>
            </a:r>
            <a:r>
              <a:rPr sz="1050" spc="-5" dirty="0">
                <a:latin typeface="Arial"/>
                <a:cs typeface="Arial"/>
              </a:rPr>
              <a:t>(per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loro tramite) </a:t>
            </a:r>
            <a:r>
              <a:rPr sz="1050" dirty="0">
                <a:latin typeface="Arial"/>
                <a:cs typeface="Arial"/>
              </a:rPr>
              <a:t>ai </a:t>
            </a:r>
            <a:r>
              <a:rPr sz="1050" spc="-5" dirty="0">
                <a:latin typeface="Arial"/>
                <a:cs typeface="Arial"/>
              </a:rPr>
              <a:t>comuni per </a:t>
            </a:r>
            <a:r>
              <a:rPr sz="1050" dirty="0">
                <a:latin typeface="Arial"/>
                <a:cs typeface="Arial"/>
              </a:rPr>
              <a:t>la messa in </a:t>
            </a:r>
            <a:r>
              <a:rPr sz="1050" spc="-5" dirty="0">
                <a:latin typeface="Arial"/>
                <a:cs typeface="Arial"/>
              </a:rPr>
              <a:t>sicurezza </a:t>
            </a:r>
            <a:r>
              <a:rPr sz="1050" dirty="0">
                <a:latin typeface="Arial"/>
                <a:cs typeface="Arial"/>
              </a:rPr>
              <a:t>del</a:t>
            </a:r>
            <a:r>
              <a:rPr sz="1050" spc="-4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territorio.</a:t>
            </a: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050">
              <a:latin typeface="Arial"/>
              <a:cs typeface="Arial"/>
            </a:endParaRPr>
          </a:p>
          <a:p>
            <a:pPr marL="12700" marR="5080" algn="just">
              <a:lnSpc>
                <a:spcPct val="95800"/>
              </a:lnSpc>
              <a:spcBef>
                <a:spcPts val="5"/>
              </a:spcBef>
            </a:pPr>
            <a:r>
              <a:rPr sz="1050" b="1" dirty="0">
                <a:latin typeface="Arial"/>
                <a:cs typeface="Arial"/>
              </a:rPr>
              <a:t>La </a:t>
            </a:r>
            <a:r>
              <a:rPr sz="1050" b="1" spc="-5" dirty="0">
                <a:latin typeface="Arial"/>
                <a:cs typeface="Arial"/>
              </a:rPr>
              <a:t>legge </a:t>
            </a:r>
            <a:r>
              <a:rPr sz="1050" b="1" dirty="0">
                <a:latin typeface="Arial"/>
                <a:cs typeface="Arial"/>
              </a:rPr>
              <a:t>145/2018</a:t>
            </a:r>
            <a:r>
              <a:rPr sz="1050" dirty="0">
                <a:latin typeface="Arial"/>
                <a:cs typeface="Arial"/>
              </a:rPr>
              <a:t>. I commi 134-138 </a:t>
            </a:r>
            <a:r>
              <a:rPr sz="1050" spc="-5" dirty="0">
                <a:latin typeface="Arial"/>
                <a:cs typeface="Arial"/>
              </a:rPr>
              <a:t>della legge </a:t>
            </a:r>
            <a:r>
              <a:rPr sz="1050" dirty="0">
                <a:latin typeface="Arial"/>
                <a:cs typeface="Arial"/>
              </a:rPr>
              <a:t>145/2018 hanno </a:t>
            </a:r>
            <a:r>
              <a:rPr sz="1050" spc="-5" dirty="0">
                <a:latin typeface="Arial"/>
                <a:cs typeface="Arial"/>
              </a:rPr>
              <a:t>stanziato contributi </a:t>
            </a:r>
            <a:r>
              <a:rPr sz="1050" dirty="0">
                <a:latin typeface="Arial"/>
                <a:cs typeface="Arial"/>
              </a:rPr>
              <a:t>da </a:t>
            </a:r>
            <a:r>
              <a:rPr sz="1050" spc="-5" dirty="0">
                <a:latin typeface="Arial"/>
                <a:cs typeface="Arial"/>
              </a:rPr>
              <a:t>destinare ad  interventi </a:t>
            </a:r>
            <a:r>
              <a:rPr sz="1050" dirty="0">
                <a:latin typeface="Arial"/>
                <a:cs typeface="Arial"/>
              </a:rPr>
              <a:t>di messa in </a:t>
            </a:r>
            <a:r>
              <a:rPr sz="1050" spc="-10" dirty="0">
                <a:latin typeface="Arial"/>
                <a:cs typeface="Arial"/>
              </a:rPr>
              <a:t>sicurezza </a:t>
            </a:r>
            <a:r>
              <a:rPr sz="1050" dirty="0">
                <a:latin typeface="Arial"/>
                <a:cs typeface="Arial"/>
              </a:rPr>
              <a:t>degli </a:t>
            </a:r>
            <a:r>
              <a:rPr sz="1050" spc="-5" dirty="0">
                <a:latin typeface="Arial"/>
                <a:cs typeface="Arial"/>
              </a:rPr>
              <a:t>edifici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del territorio, </a:t>
            </a:r>
            <a:r>
              <a:rPr sz="1050" spc="35" dirty="0">
                <a:latin typeface="Arial"/>
                <a:cs typeface="Arial"/>
              </a:rPr>
              <a:t>nonch </a:t>
            </a:r>
            <a:r>
              <a:rPr sz="1050" spc="-5" dirty="0">
                <a:latin typeface="Arial"/>
                <a:cs typeface="Arial"/>
              </a:rPr>
              <a:t>per interventi di viabilità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per </a:t>
            </a:r>
            <a:r>
              <a:rPr sz="1050" dirty="0">
                <a:latin typeface="Arial"/>
                <a:cs typeface="Arial"/>
              </a:rPr>
              <a:t>la  messa in </a:t>
            </a:r>
            <a:r>
              <a:rPr sz="1050" spc="-5" dirty="0">
                <a:latin typeface="Arial"/>
                <a:cs typeface="Arial"/>
              </a:rPr>
              <a:t>sicurezza </a:t>
            </a:r>
            <a:r>
              <a:rPr sz="1050" dirty="0">
                <a:latin typeface="Arial"/>
                <a:cs typeface="Arial"/>
              </a:rPr>
              <a:t>e lo </a:t>
            </a:r>
            <a:r>
              <a:rPr sz="1050" spc="-5" dirty="0">
                <a:latin typeface="Arial"/>
                <a:cs typeface="Arial"/>
              </a:rPr>
              <a:t>sviluppo di sistemi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trasporto pubblico anche </a:t>
            </a:r>
            <a:r>
              <a:rPr sz="1050" dirty="0">
                <a:latin typeface="Arial"/>
                <a:cs typeface="Arial"/>
              </a:rPr>
              <a:t>con la </a:t>
            </a:r>
            <a:r>
              <a:rPr sz="1050" spc="-5" dirty="0">
                <a:latin typeface="Arial"/>
                <a:cs typeface="Arial"/>
              </a:rPr>
              <a:t>finalità di ridurre  </a:t>
            </a:r>
            <a:r>
              <a:rPr sz="1050" spc="45" dirty="0">
                <a:latin typeface="Arial"/>
                <a:cs typeface="Arial"/>
              </a:rPr>
              <a:t>l’in </a:t>
            </a:r>
            <a:r>
              <a:rPr sz="1050" spc="-5" dirty="0">
                <a:latin typeface="Arial"/>
                <a:cs typeface="Arial"/>
              </a:rPr>
              <a:t>uinamento ambientale, per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rigenerazione urbana </a:t>
            </a:r>
            <a:r>
              <a:rPr sz="1050" dirty="0">
                <a:latin typeface="Arial"/>
                <a:cs typeface="Arial"/>
              </a:rPr>
              <a:t>e la </a:t>
            </a:r>
            <a:r>
              <a:rPr sz="1050" spc="-5" dirty="0">
                <a:latin typeface="Arial"/>
                <a:cs typeface="Arial"/>
              </a:rPr>
              <a:t>riconversione </a:t>
            </a:r>
            <a:r>
              <a:rPr sz="1050" dirty="0">
                <a:latin typeface="Arial"/>
                <a:cs typeface="Arial"/>
              </a:rPr>
              <a:t>energetica </a:t>
            </a:r>
            <a:r>
              <a:rPr sz="1050" spc="-5" dirty="0">
                <a:latin typeface="Arial"/>
                <a:cs typeface="Arial"/>
              </a:rPr>
              <a:t>verso fonti  rinnovabili, </a:t>
            </a:r>
            <a:r>
              <a:rPr sz="1050" dirty="0">
                <a:latin typeface="Arial"/>
                <a:cs typeface="Arial"/>
              </a:rPr>
              <a:t>per </a:t>
            </a:r>
            <a:r>
              <a:rPr sz="1050" spc="-5" dirty="0">
                <a:latin typeface="Arial"/>
                <a:cs typeface="Arial"/>
              </a:rPr>
              <a:t>le infrastrutture sociali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le bonifiche ambientali dei siti </a:t>
            </a:r>
            <a:r>
              <a:rPr sz="1050" dirty="0">
                <a:latin typeface="Arial"/>
                <a:cs typeface="Arial"/>
              </a:rPr>
              <a:t>inquinati. Le </a:t>
            </a:r>
            <a:r>
              <a:rPr sz="1050" spc="-5" dirty="0">
                <a:latin typeface="Arial"/>
                <a:cs typeface="Arial"/>
              </a:rPr>
              <a:t>risorse verranno  </a:t>
            </a:r>
            <a:r>
              <a:rPr sz="1050" dirty="0">
                <a:latin typeface="Arial"/>
                <a:cs typeface="Arial"/>
              </a:rPr>
              <a:t>assegnate in </a:t>
            </a:r>
            <a:r>
              <a:rPr sz="1050" spc="-5" dirty="0">
                <a:latin typeface="Arial"/>
                <a:cs typeface="Arial"/>
              </a:rPr>
              <a:t>prima battuta alle regioni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statuto ordinario </a:t>
            </a:r>
            <a:r>
              <a:rPr sz="1050" dirty="0">
                <a:latin typeface="Arial"/>
                <a:cs typeface="Arial"/>
              </a:rPr>
              <a:t>che </a:t>
            </a:r>
            <a:r>
              <a:rPr sz="1050" spc="-5" dirty="0">
                <a:latin typeface="Arial"/>
                <a:cs typeface="Arial"/>
              </a:rPr>
              <a:t>dovranno </a:t>
            </a:r>
            <a:r>
              <a:rPr sz="1050" dirty="0">
                <a:latin typeface="Arial"/>
                <a:cs typeface="Arial"/>
              </a:rPr>
              <a:t>poi </a:t>
            </a:r>
            <a:r>
              <a:rPr sz="1050" spc="-5" dirty="0">
                <a:latin typeface="Arial"/>
                <a:cs typeface="Arial"/>
              </a:rPr>
              <a:t>destinarle </a:t>
            </a:r>
            <a:r>
              <a:rPr sz="1050" dirty="0">
                <a:latin typeface="Arial"/>
                <a:cs typeface="Arial"/>
              </a:rPr>
              <a:t>ai </a:t>
            </a:r>
            <a:r>
              <a:rPr sz="1050" spc="-5" dirty="0">
                <a:latin typeface="Arial"/>
                <a:cs typeface="Arial"/>
              </a:rPr>
              <a:t>comuni per  almeno </a:t>
            </a:r>
            <a:r>
              <a:rPr sz="1050" dirty="0">
                <a:latin typeface="Arial"/>
                <a:cs typeface="Arial"/>
              </a:rPr>
              <a:t>il 70% </a:t>
            </a:r>
            <a:r>
              <a:rPr sz="1050" spc="-5" dirty="0">
                <a:latin typeface="Arial"/>
                <a:cs typeface="Arial"/>
              </a:rPr>
              <a:t>dell’importo </a:t>
            </a:r>
            <a:r>
              <a:rPr sz="1050" dirty="0">
                <a:latin typeface="Arial"/>
                <a:cs typeface="Arial"/>
              </a:rPr>
              <a:t>loro </a:t>
            </a:r>
            <a:r>
              <a:rPr sz="1050" spc="-5" dirty="0">
                <a:latin typeface="Arial"/>
                <a:cs typeface="Arial"/>
              </a:rPr>
              <a:t>assegnato entro </a:t>
            </a:r>
            <a:r>
              <a:rPr sz="1050" dirty="0">
                <a:latin typeface="Arial"/>
                <a:cs typeface="Arial"/>
              </a:rPr>
              <a:t>il 30 </a:t>
            </a:r>
            <a:r>
              <a:rPr sz="1050" spc="-5" dirty="0">
                <a:latin typeface="Arial"/>
                <a:cs typeface="Arial"/>
              </a:rPr>
              <a:t>ottobre dell’anno precedente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35" dirty="0">
                <a:latin typeface="Arial"/>
                <a:cs typeface="Arial"/>
              </a:rPr>
              <a:t>uello </a:t>
            </a:r>
            <a:r>
              <a:rPr sz="1050" spc="-10" dirty="0">
                <a:latin typeface="Arial"/>
                <a:cs typeface="Arial"/>
              </a:rPr>
              <a:t>di  </a:t>
            </a:r>
            <a:r>
              <a:rPr sz="1050" spc="-5" dirty="0">
                <a:latin typeface="Arial"/>
                <a:cs typeface="Arial"/>
              </a:rPr>
              <a:t>riferimento. </a:t>
            </a: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norme prevedono tempi stretti per l’affidamento: entro il 30 giugno dell’anno successivo </a:t>
            </a:r>
            <a:r>
              <a:rPr sz="1050" dirty="0">
                <a:latin typeface="Arial"/>
                <a:cs typeface="Arial"/>
              </a:rPr>
              <a:t>i  </a:t>
            </a:r>
            <a:r>
              <a:rPr sz="1050" spc="-5" dirty="0">
                <a:latin typeface="Arial"/>
                <a:cs typeface="Arial"/>
              </a:rPr>
              <a:t>lavori </a:t>
            </a:r>
            <a:r>
              <a:rPr sz="1050" dirty="0">
                <a:latin typeface="Arial"/>
                <a:cs typeface="Arial"/>
              </a:rPr>
              <a:t>devono essere </a:t>
            </a:r>
            <a:r>
              <a:rPr sz="1050" spc="-5" dirty="0">
                <a:latin typeface="Arial"/>
                <a:cs typeface="Arial"/>
              </a:rPr>
              <a:t>affidati, mentre non sono previsti </a:t>
            </a:r>
            <a:r>
              <a:rPr sz="1050" dirty="0">
                <a:latin typeface="Arial"/>
                <a:cs typeface="Arial"/>
              </a:rPr>
              <a:t>termini per la </a:t>
            </a:r>
            <a:r>
              <a:rPr sz="1050" spc="-5" dirty="0">
                <a:latin typeface="Arial"/>
                <a:cs typeface="Arial"/>
              </a:rPr>
              <a:t>conclusione. </a:t>
            </a: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economie da  ribasso d’asta dovranno rimanere vincolate nel QTE fino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collaudo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solamente dopo potranno essere  riutilizzate </a:t>
            </a:r>
            <a:r>
              <a:rPr sz="1050" dirty="0">
                <a:latin typeface="Arial"/>
                <a:cs typeface="Arial"/>
              </a:rPr>
              <a:t>per nuovi </a:t>
            </a:r>
            <a:r>
              <a:rPr sz="1050" spc="-5" dirty="0">
                <a:latin typeface="Arial"/>
                <a:cs typeface="Arial"/>
              </a:rPr>
              <a:t>investimenti della stessa natura, </a:t>
            </a:r>
            <a:r>
              <a:rPr sz="1050" dirty="0">
                <a:latin typeface="Arial"/>
                <a:cs typeface="Arial"/>
              </a:rPr>
              <a:t>da impegnare </a:t>
            </a:r>
            <a:r>
              <a:rPr sz="1050" spc="-5" dirty="0">
                <a:latin typeface="Arial"/>
                <a:cs typeface="Arial"/>
              </a:rPr>
              <a:t>entro </a:t>
            </a:r>
            <a:r>
              <a:rPr sz="1050" dirty="0">
                <a:latin typeface="Arial"/>
                <a:cs typeface="Arial"/>
              </a:rPr>
              <a:t>sei mesi </a:t>
            </a:r>
            <a:r>
              <a:rPr sz="1050" spc="-5" dirty="0">
                <a:latin typeface="Arial"/>
                <a:cs typeface="Arial"/>
              </a:rPr>
              <a:t>dal</a:t>
            </a:r>
            <a:r>
              <a:rPr sz="1050" spc="2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collaudo.</a:t>
            </a: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000">
              <a:latin typeface="Arial"/>
              <a:cs typeface="Arial"/>
            </a:endParaRPr>
          </a:p>
          <a:p>
            <a:pPr marL="12700" marR="5080" algn="just">
              <a:lnSpc>
                <a:spcPct val="95900"/>
              </a:lnSpc>
            </a:pPr>
            <a:r>
              <a:rPr sz="1050" b="1" spc="-5" dirty="0">
                <a:latin typeface="Arial"/>
                <a:cs typeface="Arial"/>
              </a:rPr>
              <a:t>Il </a:t>
            </a:r>
            <a:r>
              <a:rPr sz="1050" b="1" dirty="0">
                <a:latin typeface="Arial"/>
                <a:cs typeface="Arial"/>
              </a:rPr>
              <a:t>decreto-legge </a:t>
            </a:r>
            <a:r>
              <a:rPr sz="1050" b="1" spc="-5" dirty="0">
                <a:latin typeface="Arial"/>
                <a:cs typeface="Arial"/>
              </a:rPr>
              <a:t>124/2019</a:t>
            </a:r>
            <a:r>
              <a:rPr sz="1050" spc="-5" dirty="0">
                <a:latin typeface="Arial"/>
                <a:cs typeface="Arial"/>
              </a:rPr>
              <a:t>. L’art. 49, </a:t>
            </a:r>
            <a:r>
              <a:rPr sz="1050" dirty="0">
                <a:latin typeface="Arial"/>
                <a:cs typeface="Arial"/>
              </a:rPr>
              <a:t>comma 1, </a:t>
            </a:r>
            <a:r>
              <a:rPr sz="1050" spc="-5" dirty="0">
                <a:latin typeface="Arial"/>
                <a:cs typeface="Arial"/>
              </a:rPr>
              <a:t>del decreto legge 124/2019 estende l’assegnazione </a:t>
            </a:r>
            <a:r>
              <a:rPr sz="1050" spc="-10" dirty="0">
                <a:latin typeface="Arial"/>
                <a:cs typeface="Arial"/>
              </a:rPr>
              <a:t>dei  </a:t>
            </a:r>
            <a:r>
              <a:rPr sz="1050" spc="-5" dirty="0">
                <a:latin typeface="Arial"/>
                <a:cs typeface="Arial"/>
              </a:rPr>
              <a:t>contributi alle regioni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statuto </a:t>
            </a:r>
            <a:r>
              <a:rPr sz="1050" dirty="0">
                <a:latin typeface="Arial"/>
                <a:cs typeface="Arial"/>
              </a:rPr>
              <a:t>ordinario </a:t>
            </a:r>
            <a:r>
              <a:rPr sz="1050" spc="-5" dirty="0">
                <a:latin typeface="Arial"/>
                <a:cs typeface="Arial"/>
              </a:rPr>
              <a:t>finalizzati </a:t>
            </a:r>
            <a:r>
              <a:rPr sz="1050" dirty="0">
                <a:latin typeface="Arial"/>
                <a:cs typeface="Arial"/>
              </a:rPr>
              <a:t>agli </a:t>
            </a:r>
            <a:r>
              <a:rPr sz="1050" spc="-5" dirty="0">
                <a:latin typeface="Arial"/>
                <a:cs typeface="Arial"/>
              </a:rPr>
              <a:t>investimenti </a:t>
            </a:r>
            <a:r>
              <a:rPr sz="1050" dirty="0">
                <a:latin typeface="Arial"/>
                <a:cs typeface="Arial"/>
              </a:rPr>
              <a:t>per </a:t>
            </a:r>
            <a:r>
              <a:rPr sz="1050" spc="-5" dirty="0">
                <a:latin typeface="Arial"/>
                <a:cs typeface="Arial"/>
              </a:rPr>
              <a:t>la realizzazione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opere  pubbliche per </a:t>
            </a:r>
            <a:r>
              <a:rPr sz="1050" dirty="0">
                <a:latin typeface="Arial"/>
                <a:cs typeface="Arial"/>
              </a:rPr>
              <a:t>la messa </a:t>
            </a:r>
            <a:r>
              <a:rPr sz="1050" spc="-5" dirty="0">
                <a:latin typeface="Arial"/>
                <a:cs typeface="Arial"/>
              </a:rPr>
              <a:t>in sicurezza, di cui all’art. </a:t>
            </a:r>
            <a:r>
              <a:rPr sz="1050" dirty="0">
                <a:latin typeface="Arial"/>
                <a:cs typeface="Arial"/>
              </a:rPr>
              <a:t>1, comma 134 e </a:t>
            </a:r>
            <a:r>
              <a:rPr sz="1050" spc="5" dirty="0">
                <a:latin typeface="Arial"/>
                <a:cs typeface="Arial"/>
              </a:rPr>
              <a:t>ss., </a:t>
            </a:r>
            <a:r>
              <a:rPr sz="1050" spc="-5" dirty="0">
                <a:latin typeface="Arial"/>
                <a:cs typeface="Arial"/>
              </a:rPr>
              <a:t>della </a:t>
            </a:r>
            <a:r>
              <a:rPr sz="105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legge 145/2018</a:t>
            </a:r>
            <a:r>
              <a:rPr sz="1050" spc="-5" dirty="0">
                <a:latin typeface="Arial"/>
                <a:cs typeface="Arial"/>
              </a:rPr>
              <a:t>, agli  interventi destinati:</a:t>
            </a:r>
            <a:endParaRPr sz="1050">
              <a:latin typeface="Arial"/>
              <a:cs typeface="Arial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38</a:t>
            </a:fld>
            <a:endParaRPr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706627" y="482600"/>
            <a:ext cx="6144260" cy="44056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Arial"/>
              <a:cs typeface="Arial"/>
            </a:endParaRPr>
          </a:p>
          <a:p>
            <a:pPr marL="469900" indent="-229235">
              <a:lnSpc>
                <a:spcPts val="1235"/>
              </a:lnSpc>
              <a:spcBef>
                <a:spcPts val="860"/>
              </a:spcBef>
              <a:buFont typeface="Wingdings"/>
              <a:buChar char="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alla</a:t>
            </a:r>
            <a:r>
              <a:rPr sz="1050" spc="-1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viabilità;</a:t>
            </a:r>
            <a:endParaRPr sz="1050" dirty="0">
              <a:latin typeface="Arial"/>
              <a:cs typeface="Arial"/>
            </a:endParaRPr>
          </a:p>
          <a:p>
            <a:pPr marL="469900" marR="10795" indent="-228600">
              <a:lnSpc>
                <a:spcPts val="1210"/>
              </a:lnSpc>
              <a:spcBef>
                <a:spcPts val="60"/>
              </a:spcBef>
              <a:buFont typeface="Wingdings"/>
              <a:buChar char="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alla messa </a:t>
            </a:r>
            <a:r>
              <a:rPr sz="1050" spc="-5" dirty="0">
                <a:latin typeface="Arial"/>
                <a:cs typeface="Arial"/>
              </a:rPr>
              <a:t>in sicurezza </a:t>
            </a:r>
            <a:r>
              <a:rPr sz="1050" dirty="0">
                <a:latin typeface="Arial"/>
                <a:cs typeface="Arial"/>
              </a:rPr>
              <a:t>e lo </a:t>
            </a:r>
            <a:r>
              <a:rPr sz="1050" spc="-5" dirty="0">
                <a:latin typeface="Arial"/>
                <a:cs typeface="Arial"/>
              </a:rPr>
              <a:t>sviluppo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sistemi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trasporto pubblico, anche </a:t>
            </a:r>
            <a:r>
              <a:rPr sz="1050" dirty="0">
                <a:latin typeface="Arial"/>
                <a:cs typeface="Arial"/>
              </a:rPr>
              <a:t>con la </a:t>
            </a:r>
            <a:r>
              <a:rPr sz="1050" spc="-5" dirty="0">
                <a:latin typeface="Arial"/>
                <a:cs typeface="Arial"/>
              </a:rPr>
              <a:t>finalità </a:t>
            </a:r>
            <a:r>
              <a:rPr sz="1050" spc="-10" dirty="0">
                <a:latin typeface="Arial"/>
                <a:cs typeface="Arial"/>
              </a:rPr>
              <a:t>di  </a:t>
            </a:r>
            <a:r>
              <a:rPr sz="1050" dirty="0">
                <a:latin typeface="Arial"/>
                <a:cs typeface="Arial"/>
              </a:rPr>
              <a:t>ridurre </a:t>
            </a:r>
            <a:r>
              <a:rPr sz="1050" spc="-5" dirty="0">
                <a:latin typeface="Arial"/>
                <a:cs typeface="Arial"/>
              </a:rPr>
              <a:t>l'inquinamento</a:t>
            </a:r>
            <a:r>
              <a:rPr sz="1050" spc="-1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ambientale;</a:t>
            </a:r>
          </a:p>
          <a:p>
            <a:pPr marL="469900" indent="-229235">
              <a:lnSpc>
                <a:spcPts val="1145"/>
              </a:lnSpc>
              <a:buFont typeface="Wingdings"/>
              <a:buChar char="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alla</a:t>
            </a:r>
            <a:r>
              <a:rPr sz="1050" spc="5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rigenerazione</a:t>
            </a:r>
            <a:r>
              <a:rPr sz="1050" spc="6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urbana</a:t>
            </a:r>
            <a:r>
              <a:rPr sz="1050" spc="4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e</a:t>
            </a:r>
            <a:r>
              <a:rPr sz="1050" spc="5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riconversione</a:t>
            </a:r>
            <a:r>
              <a:rPr sz="1050" spc="5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energetica</a:t>
            </a:r>
            <a:r>
              <a:rPr sz="1050" spc="5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verso</a:t>
            </a:r>
            <a:r>
              <a:rPr sz="1050" spc="5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fonti</a:t>
            </a:r>
            <a:r>
              <a:rPr sz="1050" spc="6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rinnovabili,</a:t>
            </a:r>
            <a:r>
              <a:rPr sz="1050" spc="4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per</a:t>
            </a:r>
            <a:r>
              <a:rPr sz="1050" spc="5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le</a:t>
            </a:r>
            <a:r>
              <a:rPr sz="1050" spc="5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infrastrutture</a:t>
            </a:r>
            <a:endParaRPr sz="1050" dirty="0">
              <a:latin typeface="Arial"/>
              <a:cs typeface="Arial"/>
            </a:endParaRPr>
          </a:p>
          <a:p>
            <a:pPr marL="469900">
              <a:lnSpc>
                <a:spcPts val="1235"/>
              </a:lnSpc>
            </a:pPr>
            <a:r>
              <a:rPr sz="1050" spc="-5" dirty="0">
                <a:latin typeface="Arial"/>
                <a:cs typeface="Arial"/>
              </a:rPr>
              <a:t>sociali </a:t>
            </a:r>
            <a:r>
              <a:rPr sz="1050" dirty="0">
                <a:latin typeface="Arial"/>
                <a:cs typeface="Arial"/>
              </a:rPr>
              <a:t>e le </a:t>
            </a:r>
            <a:r>
              <a:rPr sz="1050" spc="-5" dirty="0">
                <a:latin typeface="Arial"/>
                <a:cs typeface="Arial"/>
              </a:rPr>
              <a:t>bonifiche ambientali dei siti</a:t>
            </a:r>
            <a:r>
              <a:rPr sz="1050" spc="-1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inquinati.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050" dirty="0">
              <a:latin typeface="Arial"/>
              <a:cs typeface="Arial"/>
            </a:endParaRPr>
          </a:p>
          <a:p>
            <a:pPr marL="12700" marR="6350" algn="just">
              <a:lnSpc>
                <a:spcPts val="1210"/>
              </a:lnSpc>
            </a:pPr>
            <a:r>
              <a:rPr sz="1050" spc="-5" dirty="0">
                <a:latin typeface="Arial"/>
                <a:cs typeface="Arial"/>
              </a:rPr>
              <a:t>Relativamente alla quota minima </a:t>
            </a:r>
            <a:r>
              <a:rPr sz="1050" dirty="0">
                <a:latin typeface="Arial"/>
                <a:cs typeface="Arial"/>
              </a:rPr>
              <a:t>del 70 per </a:t>
            </a:r>
            <a:r>
              <a:rPr sz="1050" spc="-5" dirty="0">
                <a:latin typeface="Arial"/>
                <a:cs typeface="Arial"/>
              </a:rPr>
              <a:t>cento dei predetti contributi </a:t>
            </a:r>
            <a:r>
              <a:rPr sz="1050" spc="15" dirty="0">
                <a:latin typeface="Arial"/>
                <a:cs typeface="Arial"/>
              </a:rPr>
              <a:t>da </a:t>
            </a:r>
            <a:r>
              <a:rPr sz="1050" spc="-5" dirty="0">
                <a:latin typeface="Arial"/>
                <a:cs typeface="Arial"/>
              </a:rPr>
              <a:t>assegnare </a:t>
            </a:r>
            <a:r>
              <a:rPr sz="1050" dirty="0">
                <a:latin typeface="Arial"/>
                <a:cs typeface="Arial"/>
              </a:rPr>
              <a:t>ai </a:t>
            </a:r>
            <a:r>
              <a:rPr sz="1050" spc="-5" dirty="0">
                <a:latin typeface="Arial"/>
                <a:cs typeface="Arial"/>
              </a:rPr>
              <a:t>comuni  ricadenti nel territorio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ciascuna delle suddette </a:t>
            </a:r>
            <a:r>
              <a:rPr sz="1050" dirty="0">
                <a:latin typeface="Arial"/>
                <a:cs typeface="Arial"/>
              </a:rPr>
              <a:t>regioni, </a:t>
            </a:r>
            <a:r>
              <a:rPr sz="1050" spc="-5" dirty="0">
                <a:latin typeface="Arial"/>
                <a:cs typeface="Arial"/>
              </a:rPr>
              <a:t>tra gli interventi finanziabili vengono</a:t>
            </a:r>
            <a:r>
              <a:rPr sz="1050" spc="17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aggiunti:</a:t>
            </a:r>
            <a:endParaRPr sz="1050" dirty="0">
              <a:latin typeface="Arial"/>
              <a:cs typeface="Arial"/>
            </a:endParaRPr>
          </a:p>
          <a:p>
            <a:pPr marL="469900" indent="-229235" algn="just">
              <a:lnSpc>
                <a:spcPts val="1145"/>
              </a:lnSpc>
              <a:buFont typeface="Wingdings"/>
              <a:buChar char="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gli </a:t>
            </a:r>
            <a:r>
              <a:rPr sz="1050" spc="-5" dirty="0">
                <a:latin typeface="Arial"/>
                <a:cs typeface="Arial"/>
              </a:rPr>
              <a:t>interventi in viabilità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trasporti, </a:t>
            </a:r>
            <a:r>
              <a:rPr sz="1050" dirty="0">
                <a:latin typeface="Arial"/>
                <a:cs typeface="Arial"/>
              </a:rPr>
              <a:t>anche </a:t>
            </a:r>
            <a:r>
              <a:rPr sz="1050" spc="-5" dirty="0">
                <a:latin typeface="Arial"/>
                <a:cs typeface="Arial"/>
              </a:rPr>
              <a:t>con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finalità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ridurre l'inquinamento</a:t>
            </a:r>
            <a:r>
              <a:rPr sz="1050" spc="3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ambientale;</a:t>
            </a:r>
          </a:p>
          <a:p>
            <a:pPr marL="469900" marR="10160" indent="-228600" algn="just">
              <a:lnSpc>
                <a:spcPct val="95700"/>
              </a:lnSpc>
              <a:spcBef>
                <a:spcPts val="30"/>
              </a:spcBef>
              <a:buFont typeface="Wingdings"/>
              <a:buChar char="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la messa </a:t>
            </a:r>
            <a:r>
              <a:rPr sz="1050" spc="-5" dirty="0">
                <a:latin typeface="Arial"/>
                <a:cs typeface="Arial"/>
              </a:rPr>
              <a:t>in sicurezza </a:t>
            </a:r>
            <a:r>
              <a:rPr sz="1050" dirty="0">
                <a:latin typeface="Arial"/>
                <a:cs typeface="Arial"/>
              </a:rPr>
              <a:t>e lo </a:t>
            </a:r>
            <a:r>
              <a:rPr sz="1050" spc="-5" dirty="0">
                <a:latin typeface="Arial"/>
                <a:cs typeface="Arial"/>
              </a:rPr>
              <a:t>sviluppo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sistemi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trasporto pubblico </a:t>
            </a:r>
            <a:r>
              <a:rPr sz="1050" dirty="0">
                <a:latin typeface="Arial"/>
                <a:cs typeface="Arial"/>
              </a:rPr>
              <a:t>di massa </a:t>
            </a:r>
            <a:r>
              <a:rPr sz="1050" spc="-5" dirty="0">
                <a:latin typeface="Arial"/>
                <a:cs typeface="Arial"/>
              </a:rPr>
              <a:t>finalizzati </a:t>
            </a:r>
            <a:r>
              <a:rPr sz="1050" dirty="0">
                <a:latin typeface="Arial"/>
                <a:cs typeface="Arial"/>
              </a:rPr>
              <a:t>al  trasferimento modale </a:t>
            </a:r>
            <a:r>
              <a:rPr sz="1050" spc="-5" dirty="0">
                <a:latin typeface="Arial"/>
                <a:cs typeface="Arial"/>
              </a:rPr>
              <a:t>verso </a:t>
            </a:r>
            <a:r>
              <a:rPr sz="1050" dirty="0">
                <a:latin typeface="Arial"/>
                <a:cs typeface="Arial"/>
              </a:rPr>
              <a:t>forme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mobilità maggiormente sostenibili </a:t>
            </a:r>
            <a:r>
              <a:rPr sz="1050" dirty="0">
                <a:latin typeface="Arial"/>
                <a:cs typeface="Arial"/>
              </a:rPr>
              <a:t>ed alla </a:t>
            </a:r>
            <a:r>
              <a:rPr sz="1050" spc="-5" dirty="0">
                <a:latin typeface="Arial"/>
                <a:cs typeface="Arial"/>
              </a:rPr>
              <a:t>riduzione delle  emissioni climalteranti;</a:t>
            </a:r>
            <a:endParaRPr sz="1050" dirty="0">
              <a:latin typeface="Arial"/>
              <a:cs typeface="Arial"/>
            </a:endParaRPr>
          </a:p>
          <a:p>
            <a:pPr marL="469900" indent="-229235">
              <a:lnSpc>
                <a:spcPts val="1180"/>
              </a:lnSpc>
              <a:buFont typeface="Wingdings"/>
              <a:buChar char="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progetti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rigenerazione </a:t>
            </a:r>
            <a:r>
              <a:rPr sz="1050" dirty="0">
                <a:latin typeface="Arial"/>
                <a:cs typeface="Arial"/>
              </a:rPr>
              <a:t>urbana, riconversione </a:t>
            </a:r>
            <a:r>
              <a:rPr sz="1050" spc="-5" dirty="0">
                <a:latin typeface="Arial"/>
                <a:cs typeface="Arial"/>
              </a:rPr>
              <a:t>energetica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utilizzo </a:t>
            </a:r>
            <a:r>
              <a:rPr sz="1050" dirty="0">
                <a:latin typeface="Arial"/>
                <a:cs typeface="Arial"/>
              </a:rPr>
              <a:t>fonti</a:t>
            </a:r>
            <a:r>
              <a:rPr sz="1050" spc="2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rinnovabili;</a:t>
            </a:r>
            <a:endParaRPr sz="1050" dirty="0">
              <a:latin typeface="Arial"/>
              <a:cs typeface="Arial"/>
            </a:endParaRPr>
          </a:p>
          <a:p>
            <a:pPr marL="469900" indent="-229235">
              <a:lnSpc>
                <a:spcPts val="1205"/>
              </a:lnSpc>
              <a:buFont typeface="Wingdings"/>
              <a:buChar char="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infrastrutture</a:t>
            </a:r>
            <a:r>
              <a:rPr sz="1050" spc="-2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sociali;</a:t>
            </a:r>
            <a:endParaRPr sz="1050" dirty="0">
              <a:latin typeface="Arial"/>
              <a:cs typeface="Arial"/>
            </a:endParaRPr>
          </a:p>
          <a:p>
            <a:pPr marL="469900" indent="-229235">
              <a:lnSpc>
                <a:spcPts val="1235"/>
              </a:lnSpc>
              <a:buFont typeface="Wingdings"/>
              <a:buChar char="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bonifiche ambientali dei siti inquinati.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050" dirty="0">
              <a:latin typeface="Arial"/>
              <a:cs typeface="Arial"/>
            </a:endParaRPr>
          </a:p>
          <a:p>
            <a:pPr marL="12700" marR="5080">
              <a:lnSpc>
                <a:spcPts val="1210"/>
              </a:lnSpc>
            </a:pPr>
            <a:r>
              <a:rPr sz="1050" b="1" dirty="0">
                <a:latin typeface="Arial"/>
                <a:cs typeface="Arial"/>
              </a:rPr>
              <a:t>La </a:t>
            </a:r>
            <a:r>
              <a:rPr sz="1050" b="1" spc="-5" dirty="0">
                <a:latin typeface="Arial"/>
                <a:cs typeface="Arial"/>
              </a:rPr>
              <a:t>legge </a:t>
            </a:r>
            <a:r>
              <a:rPr sz="1050" b="1" dirty="0">
                <a:latin typeface="Arial"/>
                <a:cs typeface="Arial"/>
              </a:rPr>
              <a:t>di bilancio </a:t>
            </a:r>
            <a:r>
              <a:rPr sz="1050" b="1" spc="-5" dirty="0">
                <a:latin typeface="Arial"/>
                <a:cs typeface="Arial"/>
              </a:rPr>
              <a:t>2020</a:t>
            </a:r>
            <a:r>
              <a:rPr sz="1050" spc="-5" dirty="0">
                <a:latin typeface="Arial"/>
                <a:cs typeface="Arial"/>
              </a:rPr>
              <a:t>. </a:t>
            </a:r>
            <a:r>
              <a:rPr sz="1050" dirty="0">
                <a:latin typeface="Arial"/>
                <a:cs typeface="Arial"/>
              </a:rPr>
              <a:t>Infine, </a:t>
            </a:r>
            <a:r>
              <a:rPr sz="1050" spc="-5" dirty="0">
                <a:latin typeface="Arial"/>
                <a:cs typeface="Arial"/>
              </a:rPr>
              <a:t>con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comma </a:t>
            </a:r>
            <a:r>
              <a:rPr sz="1050" dirty="0">
                <a:latin typeface="Arial"/>
                <a:cs typeface="Arial"/>
              </a:rPr>
              <a:t>66 la legge di </a:t>
            </a:r>
            <a:r>
              <a:rPr sz="1050" spc="-5" dirty="0">
                <a:latin typeface="Arial"/>
                <a:cs typeface="Arial"/>
              </a:rPr>
              <a:t>bilancio </a:t>
            </a:r>
            <a:r>
              <a:rPr sz="1050" dirty="0">
                <a:latin typeface="Arial"/>
                <a:cs typeface="Arial"/>
              </a:rPr>
              <a:t>2020 </a:t>
            </a:r>
            <a:r>
              <a:rPr sz="1050" spc="-5" dirty="0">
                <a:latin typeface="Arial"/>
                <a:cs typeface="Arial"/>
              </a:rPr>
              <a:t>interviene </a:t>
            </a:r>
            <a:r>
              <a:rPr sz="1050" dirty="0">
                <a:latin typeface="Arial"/>
                <a:cs typeface="Arial"/>
              </a:rPr>
              <a:t>ancora su </a:t>
            </a:r>
            <a:r>
              <a:rPr sz="1050" spc="-5" dirty="0">
                <a:latin typeface="Arial"/>
                <a:cs typeface="Arial"/>
              </a:rPr>
              <a:t>tale  disciplina:</a:t>
            </a:r>
            <a:endParaRPr sz="1050" dirty="0">
              <a:latin typeface="Arial"/>
              <a:cs typeface="Arial"/>
            </a:endParaRPr>
          </a:p>
          <a:p>
            <a:pPr marL="123825" indent="-111760">
              <a:lnSpc>
                <a:spcPts val="1150"/>
              </a:lnSpc>
              <a:buAutoNum type="romanLcParenR"/>
              <a:tabLst>
                <a:tab pos="124460" algn="l"/>
              </a:tabLst>
            </a:pPr>
            <a:r>
              <a:rPr sz="1050" spc="-5" dirty="0">
                <a:latin typeface="Arial"/>
                <a:cs typeface="Arial"/>
              </a:rPr>
              <a:t>incrementando </a:t>
            </a: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contributi</a:t>
            </a:r>
            <a:r>
              <a:rPr sz="1050" spc="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complessivi;</a:t>
            </a:r>
            <a:endParaRPr sz="1050" dirty="0">
              <a:latin typeface="Arial"/>
              <a:cs typeface="Arial"/>
            </a:endParaRPr>
          </a:p>
          <a:p>
            <a:pPr marL="154305" indent="-142240">
              <a:lnSpc>
                <a:spcPts val="1230"/>
              </a:lnSpc>
              <a:buAutoNum type="romanLcParenR"/>
              <a:tabLst>
                <a:tab pos="154940" algn="l"/>
              </a:tabLst>
            </a:pPr>
            <a:r>
              <a:rPr sz="1050" dirty="0">
                <a:latin typeface="Arial"/>
                <a:cs typeface="Arial"/>
              </a:rPr>
              <a:t>prevedendo </a:t>
            </a:r>
            <a:r>
              <a:rPr sz="1050" spc="-5" dirty="0">
                <a:latin typeface="Arial"/>
                <a:cs typeface="Arial"/>
              </a:rPr>
              <a:t>che </a:t>
            </a: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contributi </a:t>
            </a:r>
            <a:r>
              <a:rPr sz="1050" dirty="0">
                <a:latin typeface="Arial"/>
                <a:cs typeface="Arial"/>
              </a:rPr>
              <a:t>siano </a:t>
            </a:r>
            <a:r>
              <a:rPr sz="1050" spc="-5" dirty="0">
                <a:latin typeface="Arial"/>
                <a:cs typeface="Arial"/>
              </a:rPr>
              <a:t>erogati </a:t>
            </a:r>
            <a:r>
              <a:rPr sz="1050" dirty="0">
                <a:latin typeface="Arial"/>
                <a:cs typeface="Arial"/>
              </a:rPr>
              <a:t>anche </a:t>
            </a:r>
            <a:r>
              <a:rPr sz="1050" spc="-5" dirty="0">
                <a:latin typeface="Arial"/>
                <a:cs typeface="Arial"/>
              </a:rPr>
              <a:t>nel 2034 </a:t>
            </a:r>
            <a:r>
              <a:rPr sz="1050" dirty="0">
                <a:latin typeface="Arial"/>
                <a:cs typeface="Arial"/>
              </a:rPr>
              <a:t>(e non </a:t>
            </a:r>
            <a:r>
              <a:rPr sz="1050" spc="-5" dirty="0">
                <a:latin typeface="Arial"/>
                <a:cs typeface="Arial"/>
              </a:rPr>
              <a:t>solo fino </a:t>
            </a:r>
            <a:r>
              <a:rPr sz="1050" spc="-10" dirty="0">
                <a:latin typeface="Arial"/>
                <a:cs typeface="Arial"/>
              </a:rPr>
              <a:t>al</a:t>
            </a:r>
            <a:r>
              <a:rPr sz="1050" spc="1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2033).</a:t>
            </a: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050" dirty="0">
              <a:latin typeface="Arial"/>
              <a:cs typeface="Arial"/>
            </a:endParaRPr>
          </a:p>
          <a:p>
            <a:pPr marL="12700" marR="6350" algn="just">
              <a:lnSpc>
                <a:spcPts val="1210"/>
              </a:lnSpc>
            </a:pPr>
            <a:r>
              <a:rPr sz="1050" spc="-5" dirty="0">
                <a:latin typeface="Arial"/>
                <a:cs typeface="Arial"/>
              </a:rPr>
              <a:t>Il monitoraggio degli interventi dovrà avvenire attraverso </a:t>
            </a:r>
            <a:r>
              <a:rPr sz="1050" dirty="0">
                <a:latin typeface="Arial"/>
                <a:cs typeface="Arial"/>
              </a:rPr>
              <a:t>la BDAP-MOP, </a:t>
            </a:r>
            <a:r>
              <a:rPr sz="1050" spc="-5" dirty="0">
                <a:latin typeface="Arial"/>
                <a:cs typeface="Arial"/>
              </a:rPr>
              <a:t>classificando le opere sotto </a:t>
            </a:r>
            <a:r>
              <a:rPr sz="1050" dirty="0">
                <a:latin typeface="Arial"/>
                <a:cs typeface="Arial"/>
              </a:rPr>
              <a:t>la  </a:t>
            </a:r>
            <a:r>
              <a:rPr sz="1050" spc="-5" dirty="0">
                <a:latin typeface="Arial"/>
                <a:cs typeface="Arial"/>
              </a:rPr>
              <a:t>voce “</a:t>
            </a:r>
            <a:r>
              <a:rPr sz="1050" i="1" spc="-5" dirty="0">
                <a:latin typeface="Arial"/>
                <a:cs typeface="Arial"/>
              </a:rPr>
              <a:t>Contributi agli investimenti </a:t>
            </a:r>
            <a:r>
              <a:rPr sz="1050" i="1" dirty="0">
                <a:latin typeface="Arial"/>
                <a:cs typeface="Arial"/>
              </a:rPr>
              <a:t>Legge </a:t>
            </a:r>
            <a:r>
              <a:rPr sz="1050" i="1" spc="-10" dirty="0">
                <a:latin typeface="Arial"/>
                <a:cs typeface="Arial"/>
              </a:rPr>
              <a:t>di </a:t>
            </a:r>
            <a:r>
              <a:rPr sz="1050" i="1" spc="-5" dirty="0">
                <a:latin typeface="Arial"/>
                <a:cs typeface="Arial"/>
              </a:rPr>
              <a:t>bilancio </a:t>
            </a:r>
            <a:r>
              <a:rPr sz="1050" i="1" spc="5" dirty="0">
                <a:latin typeface="Arial"/>
                <a:cs typeface="Arial"/>
              </a:rPr>
              <a:t>2019</a:t>
            </a:r>
            <a:r>
              <a:rPr sz="1050" spc="5" dirty="0">
                <a:latin typeface="Arial"/>
                <a:cs typeface="Arial"/>
              </a:rPr>
              <a:t>”. </a:t>
            </a:r>
            <a:r>
              <a:rPr sz="1050" dirty="0">
                <a:latin typeface="Arial"/>
                <a:cs typeface="Arial"/>
              </a:rPr>
              <a:t>Alle </a:t>
            </a:r>
            <a:r>
              <a:rPr sz="1050" spc="-5" dirty="0">
                <a:latin typeface="Arial"/>
                <a:cs typeface="Arial"/>
              </a:rPr>
              <a:t>regioni </a:t>
            </a:r>
            <a:r>
              <a:rPr sz="1050" dirty="0">
                <a:latin typeface="Arial"/>
                <a:cs typeface="Arial"/>
              </a:rPr>
              <a:t>è </a:t>
            </a:r>
            <a:r>
              <a:rPr sz="1050" spc="-5" dirty="0">
                <a:latin typeface="Arial"/>
                <a:cs typeface="Arial"/>
              </a:rPr>
              <a:t>affidato il compito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effettuare  </a:t>
            </a:r>
            <a:r>
              <a:rPr sz="1050" dirty="0">
                <a:latin typeface="Arial"/>
                <a:cs typeface="Arial"/>
              </a:rPr>
              <a:t>controlli a</a:t>
            </a:r>
            <a:r>
              <a:rPr sz="1050" spc="-1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campione.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9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000" b="1" spc="-5" dirty="0">
                <a:latin typeface="Arial"/>
                <a:cs typeface="Arial"/>
              </a:rPr>
              <a:t>Identikit dei contributi per la messa in sicurezza del</a:t>
            </a:r>
            <a:r>
              <a:rPr sz="1000" b="1" spc="45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territorio</a:t>
            </a:r>
            <a:endParaRPr sz="1000" dirty="0">
              <a:latin typeface="Arial"/>
              <a:cs typeface="Arial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647700" y="4880482"/>
          <a:ext cx="6113776" cy="493376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17345"/>
                <a:gridCol w="810259"/>
                <a:gridCol w="718819"/>
                <a:gridCol w="899794"/>
                <a:gridCol w="688339"/>
                <a:gridCol w="689610"/>
                <a:gridCol w="689610"/>
              </a:tblGrid>
              <a:tr h="295656">
                <a:tc gridSpan="7"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565"/>
                        </a:spcBef>
                        <a:tabLst>
                          <a:tab pos="3548379" algn="l"/>
                        </a:tabLst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Che</a:t>
                      </a:r>
                      <a:r>
                        <a:rPr sz="9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cosa?	Descrizione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71755" marB="0">
                    <a:solidFill>
                      <a:srgbClr val="4471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34111">
                <a:tc>
                  <a:txBody>
                    <a:bodyPr/>
                    <a:lstStyle/>
                    <a:p>
                      <a:pPr algn="ctr">
                        <a:lnSpc>
                          <a:spcPts val="955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Norma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 riferimento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69850">
                        <a:lnSpc>
                          <a:spcPts val="955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Art. 1,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commi 134-138, della legge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145/2018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66471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865"/>
                        </a:spcBef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Finalità</a:t>
                      </a:r>
                      <a:r>
                        <a:rPr sz="9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contributo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6">
                  <a:txBody>
                    <a:bodyPr/>
                    <a:lstStyle/>
                    <a:p>
                      <a:pPr marL="272415" indent="-180340">
                        <a:lnSpc>
                          <a:spcPts val="1030"/>
                        </a:lnSpc>
                        <a:buFont typeface="Wingdings"/>
                        <a:buChar char=""/>
                        <a:tabLst>
                          <a:tab pos="273050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interventi di messa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sicurezza degli edifici e del</a:t>
                      </a:r>
                      <a:r>
                        <a:rPr sz="9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territorio;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72415" indent="-180340">
                        <a:lnSpc>
                          <a:spcPts val="1035"/>
                        </a:lnSpc>
                        <a:buFont typeface="Wingdings"/>
                        <a:buChar char=""/>
                        <a:tabLst>
                          <a:tab pos="273050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interventi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viabilità;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72415" marR="169545" indent="-180340">
                        <a:lnSpc>
                          <a:spcPts val="1030"/>
                        </a:lnSpc>
                        <a:spcBef>
                          <a:spcPts val="50"/>
                        </a:spcBef>
                        <a:buFont typeface="Wingdings"/>
                        <a:buChar char=""/>
                        <a:tabLst>
                          <a:tab pos="273050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interventi per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la messa in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sicurezza 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lo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sviluppo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sistemi di trasporto pubblico,  per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la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rigenerazione urbana e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la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riconversione energetica verso fonti</a:t>
                      </a:r>
                      <a:r>
                        <a:rPr sz="900" spc="1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rinnovabili;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72415" indent="-180340">
                        <a:lnSpc>
                          <a:spcPts val="955"/>
                        </a:lnSpc>
                        <a:buFont typeface="Wingdings"/>
                        <a:buChar char=""/>
                        <a:tabLst>
                          <a:tab pos="273050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interventi per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le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infrastrutture sociali 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le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bonifiche ambientali dei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siti inquinati.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3360">
                <a:tc rowSpan="2">
                  <a:txBody>
                    <a:bodyPr/>
                    <a:lstStyle/>
                    <a:p>
                      <a:pPr marL="433070" marR="103505" indent="-325120">
                        <a:lnSpc>
                          <a:spcPts val="1030"/>
                        </a:lnSpc>
                        <a:spcBef>
                          <a:spcPts val="6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Ammontare e annualità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 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assegnazione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812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2021-2022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2023-2025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2026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2027-2032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2033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21907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2034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21488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12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135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ml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0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335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ml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0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470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ml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0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515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ml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0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560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ml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0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200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ml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0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34442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Attribuzioni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9588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69850" marR="315595">
                        <a:lnSpc>
                          <a:spcPts val="1030"/>
                        </a:lnSpc>
                        <a:spcBef>
                          <a:spcPts val="34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Riportate nella tabella 1 allegata alla legge di bilancio. Gli importi possono essere  rimodulati previa intesa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Conferenza permanente entro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31 gennaio</a:t>
                      </a:r>
                      <a:r>
                        <a:rPr sz="900" spc="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2020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431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48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Destinatari</a:t>
                      </a:r>
                      <a:r>
                        <a:rPr sz="9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diretti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6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Regioni a statuto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ordinario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0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335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Destinatari</a:t>
                      </a:r>
                      <a:r>
                        <a:rPr sz="9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indiretti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Comuni, per almeno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70% dell’importo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0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84746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350520" marR="151130" indent="-193675">
                        <a:lnSpc>
                          <a:spcPts val="103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Interventi finanziabili 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da 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parte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dei</a:t>
                      </a:r>
                      <a:r>
                        <a:rPr sz="9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comuni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6">
                  <a:txBody>
                    <a:bodyPr/>
                    <a:lstStyle/>
                    <a:p>
                      <a:pPr marL="69850">
                        <a:lnSpc>
                          <a:spcPts val="1025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Investimenti per: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03835" indent="-133985">
                        <a:lnSpc>
                          <a:spcPts val="1040"/>
                        </a:lnSpc>
                        <a:buAutoNum type="alphaLcParenR"/>
                        <a:tabLst>
                          <a:tab pos="203835" algn="l"/>
                        </a:tabLst>
                      </a:pPr>
                      <a:r>
                        <a:rPr sz="900" dirty="0">
                          <a:latin typeface="Arial"/>
                          <a:cs typeface="Arial"/>
                        </a:rPr>
                        <a:t>la messa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in sicurezza del territorio a rischio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idrogeologico;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03835" indent="-133985">
                        <a:lnSpc>
                          <a:spcPts val="1030"/>
                        </a:lnSpc>
                        <a:buAutoNum type="alphaLcParenR"/>
                        <a:tabLst>
                          <a:tab pos="203835" algn="l"/>
                        </a:tabLst>
                      </a:pPr>
                      <a:r>
                        <a:rPr sz="900" dirty="0">
                          <a:latin typeface="Arial"/>
                          <a:cs typeface="Arial"/>
                        </a:rPr>
                        <a:t>la messa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in sicurezza di strade, ponti e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viadotti;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9850" marR="59690">
                        <a:lnSpc>
                          <a:spcPts val="1030"/>
                        </a:lnSpc>
                        <a:spcBef>
                          <a:spcPts val="50"/>
                        </a:spcBef>
                        <a:buAutoNum type="alphaLcParenR"/>
                        <a:tabLst>
                          <a:tab pos="198120" algn="l"/>
                        </a:tabLst>
                      </a:pPr>
                      <a:r>
                        <a:rPr sz="900" dirty="0">
                          <a:latin typeface="Arial"/>
                          <a:cs typeface="Arial"/>
                        </a:rPr>
                        <a:t>la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messa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sicurezza degli edifici,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con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precedenza per </a:t>
                      </a:r>
                      <a:r>
                        <a:rPr sz="900" spc="5" dirty="0">
                          <a:latin typeface="Arial"/>
                          <a:cs typeface="Arial"/>
                        </a:rPr>
                        <a:t>gli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edifici scolastici, e di altre  strutture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proprietà dei</a:t>
                      </a:r>
                      <a:r>
                        <a:rPr sz="9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comuni;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9850" marR="64135">
                        <a:lnSpc>
                          <a:spcPts val="1030"/>
                        </a:lnSpc>
                        <a:spcBef>
                          <a:spcPts val="20"/>
                        </a:spcBef>
                        <a:buAutoNum type="alphaLcParenR"/>
                        <a:tabLst>
                          <a:tab pos="220979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gli interventi in viabilità e trasporti, anche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con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la finalità di ridurre l'inquinamento  ambientale;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9850" marR="64135" algn="just">
                        <a:lnSpc>
                          <a:spcPts val="1030"/>
                        </a:lnSpc>
                        <a:spcBef>
                          <a:spcPts val="5"/>
                        </a:spcBef>
                        <a:buAutoNum type="alphaLcParenR"/>
                        <a:tabLst>
                          <a:tab pos="233679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la messa in sicurezza e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lo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sviluppo di sistemi di trasporto pubblico di massa  finalizzati al trasferimento modale verso forme di mobilità maggiormente sostenibili ed  alla riduzione delle emissioni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climalteranti;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9850" marR="64135" algn="just">
                        <a:lnSpc>
                          <a:spcPts val="1030"/>
                        </a:lnSpc>
                        <a:spcBef>
                          <a:spcPts val="15"/>
                        </a:spcBef>
                        <a:buAutoNum type="alphaLcParenR"/>
                        <a:tabLst>
                          <a:tab pos="227329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i progetti di rigenerazione urbana, riconversione energetica e utilizzo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fonti 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rinnovabili;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03835" indent="-134620" algn="just">
                        <a:lnSpc>
                          <a:spcPts val="985"/>
                        </a:lnSpc>
                        <a:buAutoNum type="alphaLcParenR"/>
                        <a:tabLst>
                          <a:tab pos="204470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le infrastrutture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sociali;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03835" indent="-134620" algn="just">
                        <a:lnSpc>
                          <a:spcPts val="1005"/>
                        </a:lnSpc>
                        <a:buAutoNum type="alphaLcParenR"/>
                        <a:tabLst>
                          <a:tab pos="204470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le bonifiche ambientali dei siti inquinati.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68224">
                <a:tc>
                  <a:txBody>
                    <a:bodyPr/>
                    <a:lstStyle/>
                    <a:p>
                      <a:pPr marL="605155" marR="156845" indent="-441959">
                        <a:lnSpc>
                          <a:spcPts val="1030"/>
                        </a:lnSpc>
                        <a:spcBef>
                          <a:spcPts val="1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Data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assegnazione ai 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comuni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30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ottobre dell’anno precedente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uello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riferimento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096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483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Affidamento lavori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175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6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Entro 8 mesi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dall’assegnazione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del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contributo (30 giugno esercizio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riferimento)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492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0784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Destinazione ribassi d’asta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7747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69850">
                        <a:lnSpc>
                          <a:spcPts val="1055"/>
                        </a:lnSpc>
                        <a:spcBef>
                          <a:spcPts val="26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Le </a:t>
                      </a:r>
                      <a:r>
                        <a:rPr sz="900" spc="1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economie </a:t>
                      </a:r>
                      <a:r>
                        <a:rPr sz="900" spc="1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da </a:t>
                      </a:r>
                      <a:r>
                        <a:rPr sz="900" spc="1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ribassi </a:t>
                      </a:r>
                      <a:r>
                        <a:rPr sz="900" spc="1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d’asta </a:t>
                      </a:r>
                      <a:r>
                        <a:rPr sz="900" spc="1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restano </a:t>
                      </a:r>
                      <a:r>
                        <a:rPr sz="900" spc="1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vincolate </a:t>
                      </a:r>
                      <a:r>
                        <a:rPr sz="900" spc="1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fino </a:t>
                      </a:r>
                      <a:r>
                        <a:rPr sz="900" spc="1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al </a:t>
                      </a:r>
                      <a:r>
                        <a:rPr sz="900" spc="1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collaudo </a:t>
                      </a:r>
                      <a:r>
                        <a:rPr sz="900" spc="1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dell’opera </a:t>
                      </a:r>
                      <a:r>
                        <a:rPr sz="900" spc="1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9850">
                        <a:lnSpc>
                          <a:spcPts val="1005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successivamente   possono   essere   destinate   a   nuovi   investimenti   di   messa</a:t>
                      </a:r>
                      <a:r>
                        <a:rPr sz="900" spc="1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0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39</a:t>
            </a:fld>
            <a:endParaRPr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object 64"/>
          <p:cNvSpPr txBox="1"/>
          <p:nvPr/>
        </p:nvSpPr>
        <p:spPr>
          <a:xfrm>
            <a:off x="425450" y="1082675"/>
            <a:ext cx="6277610" cy="305746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45"/>
              </a:lnSpc>
            </a:pPr>
            <a:r>
              <a:rPr sz="1050" b="1" spc="-5" dirty="0">
                <a:latin typeface="Arial"/>
                <a:cs typeface="Arial"/>
              </a:rPr>
              <a:t>ANTICIPAZIONI </a:t>
            </a:r>
            <a:r>
              <a:rPr sz="1050" b="1" dirty="0">
                <a:latin typeface="Arial"/>
                <a:cs typeface="Arial"/>
              </a:rPr>
              <a:t>DI </a:t>
            </a:r>
            <a:r>
              <a:rPr sz="1050" b="1" spc="-5" dirty="0">
                <a:latin typeface="Arial"/>
                <a:cs typeface="Arial"/>
              </a:rPr>
              <a:t>LIQUIDITÀ</a:t>
            </a:r>
            <a:r>
              <a:rPr sz="1050" b="1" spc="8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A </a:t>
            </a:r>
            <a:r>
              <a:rPr sz="1050" b="1" spc="-5" dirty="0">
                <a:latin typeface="Arial"/>
                <a:cs typeface="Arial"/>
              </a:rPr>
              <a:t>FAVORE </a:t>
            </a:r>
            <a:r>
              <a:rPr sz="1050" b="1" dirty="0">
                <a:latin typeface="Arial"/>
                <a:cs typeface="Arial"/>
              </a:rPr>
              <a:t>DI </a:t>
            </a:r>
            <a:r>
              <a:rPr sz="1050" b="1" spc="-5" dirty="0">
                <a:latin typeface="Arial"/>
                <a:cs typeface="Arial"/>
              </a:rPr>
              <a:t>ENTI TERRITORIALI </a:t>
            </a:r>
            <a:r>
              <a:rPr sz="1050" b="1" dirty="0">
                <a:latin typeface="Arial"/>
                <a:cs typeface="Arial"/>
              </a:rPr>
              <a:t>PER </a:t>
            </a:r>
            <a:r>
              <a:rPr sz="1050" b="1" spc="-5" dirty="0">
                <a:latin typeface="Arial"/>
                <a:cs typeface="Arial"/>
              </a:rPr>
              <a:t>DEBITI CERTI, LIQUIDI ED</a:t>
            </a:r>
            <a:endParaRPr sz="1050" dirty="0">
              <a:latin typeface="Arial"/>
              <a:cs typeface="Arial"/>
            </a:endParaRPr>
          </a:p>
          <a:p>
            <a:pPr marL="17780">
              <a:lnSpc>
                <a:spcPts val="1235"/>
              </a:lnSpc>
            </a:pPr>
            <a:r>
              <a:rPr sz="1050" b="1" spc="-5" dirty="0">
                <a:latin typeface="Arial"/>
                <a:cs typeface="Arial"/>
              </a:rPr>
              <a:t>ESIGIBILI (art. </a:t>
            </a:r>
            <a:r>
              <a:rPr sz="1050" b="1" dirty="0">
                <a:latin typeface="Arial"/>
                <a:cs typeface="Arial"/>
              </a:rPr>
              <a:t>1, comma 556, </a:t>
            </a:r>
            <a:r>
              <a:rPr sz="1050" b="1" spc="-5" dirty="0">
                <a:latin typeface="Arial"/>
                <a:cs typeface="Arial"/>
              </a:rPr>
              <a:t>legge</a:t>
            </a:r>
            <a:r>
              <a:rPr sz="1050" b="1" spc="-5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160/2019)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577850" y="1920875"/>
            <a:ext cx="6143625" cy="2640330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 marR="5080" algn="just">
              <a:lnSpc>
                <a:spcPct val="95900"/>
              </a:lnSpc>
              <a:spcBef>
                <a:spcPts val="155"/>
              </a:spcBef>
            </a:pPr>
            <a:r>
              <a:rPr sz="1050" spc="-5" dirty="0">
                <a:latin typeface="Arial"/>
                <a:cs typeface="Arial"/>
              </a:rPr>
              <a:t>Il </a:t>
            </a:r>
            <a:r>
              <a:rPr sz="1050" dirty="0">
                <a:latin typeface="Arial"/>
                <a:cs typeface="Arial"/>
              </a:rPr>
              <a:t>comma </a:t>
            </a:r>
            <a:r>
              <a:rPr sz="1050" spc="-5" dirty="0">
                <a:latin typeface="Arial"/>
                <a:cs typeface="Arial"/>
              </a:rPr>
              <a:t>556 della legge 160/2019 ripropone una nuova edizione dell’anticipazione già prevista dalla  legge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per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2019 (legge 145/2018) finalizzata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iniettare liquidità </a:t>
            </a:r>
            <a:r>
              <a:rPr sz="1050" dirty="0">
                <a:latin typeface="Arial"/>
                <a:cs typeface="Arial"/>
              </a:rPr>
              <a:t>di cassa </a:t>
            </a:r>
            <a:r>
              <a:rPr sz="1050" spc="-5" dirty="0">
                <a:latin typeface="Arial"/>
                <a:cs typeface="Arial"/>
              </a:rPr>
              <a:t>agli enti </a:t>
            </a:r>
            <a:r>
              <a:rPr sz="1050" dirty="0">
                <a:latin typeface="Arial"/>
                <a:cs typeface="Arial"/>
              </a:rPr>
              <a:t>per </a:t>
            </a:r>
            <a:r>
              <a:rPr sz="1050" spc="-5" dirty="0">
                <a:latin typeface="Arial"/>
                <a:cs typeface="Arial"/>
              </a:rPr>
              <a:t>il  </a:t>
            </a:r>
            <a:r>
              <a:rPr sz="1050" dirty="0">
                <a:latin typeface="Arial"/>
                <a:cs typeface="Arial"/>
              </a:rPr>
              <a:t>pagamento </a:t>
            </a:r>
            <a:r>
              <a:rPr sz="1050" spc="-5" dirty="0">
                <a:latin typeface="Arial"/>
                <a:cs typeface="Arial"/>
              </a:rPr>
              <a:t>dei debiti.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lo </a:t>
            </a:r>
            <a:r>
              <a:rPr sz="1050" dirty="0">
                <a:latin typeface="Arial"/>
                <a:cs typeface="Arial"/>
              </a:rPr>
              <a:t>fa, in maniera </a:t>
            </a:r>
            <a:r>
              <a:rPr sz="1050" spc="-5" dirty="0">
                <a:latin typeface="Arial"/>
                <a:cs typeface="Arial"/>
              </a:rPr>
              <a:t>insolita (in </a:t>
            </a:r>
            <a:r>
              <a:rPr sz="1050" dirty="0">
                <a:latin typeface="Arial"/>
                <a:cs typeface="Arial"/>
              </a:rPr>
              <a:t>quanto </a:t>
            </a:r>
            <a:r>
              <a:rPr sz="1050" spc="-10" dirty="0">
                <a:latin typeface="Arial"/>
                <a:cs typeface="Arial"/>
              </a:rPr>
              <a:t>si </a:t>
            </a:r>
            <a:r>
              <a:rPr sz="1050" spc="-5" dirty="0">
                <a:latin typeface="Arial"/>
                <a:cs typeface="Arial"/>
              </a:rPr>
              <a:t>tratta </a:t>
            </a:r>
            <a:r>
              <a:rPr sz="1050" dirty="0">
                <a:latin typeface="Arial"/>
                <a:cs typeface="Arial"/>
              </a:rPr>
              <a:t>di una </a:t>
            </a:r>
            <a:r>
              <a:rPr sz="1050" spc="-5" dirty="0">
                <a:latin typeface="Arial"/>
                <a:cs typeface="Arial"/>
              </a:rPr>
              <a:t>disposizione temporalmente  limitata), </a:t>
            </a:r>
            <a:r>
              <a:rPr sz="1050" dirty="0">
                <a:latin typeface="Arial"/>
                <a:cs typeface="Arial"/>
              </a:rPr>
              <a:t>inserendo </a:t>
            </a:r>
            <a:r>
              <a:rPr sz="1050" spc="-5" dirty="0">
                <a:latin typeface="Arial"/>
                <a:cs typeface="Arial"/>
              </a:rPr>
              <a:t>dei nuovi commi (dal </a:t>
            </a:r>
            <a:r>
              <a:rPr sz="1050" dirty="0">
                <a:latin typeface="Arial"/>
                <a:cs typeface="Arial"/>
              </a:rPr>
              <a:t>7-bis </a:t>
            </a:r>
            <a:r>
              <a:rPr sz="1050" spc="-10" dirty="0">
                <a:latin typeface="Arial"/>
                <a:cs typeface="Arial"/>
              </a:rPr>
              <a:t>al </a:t>
            </a:r>
            <a:r>
              <a:rPr sz="1050" spc="-5" dirty="0">
                <a:latin typeface="Arial"/>
                <a:cs typeface="Arial"/>
              </a:rPr>
              <a:t>7-novies all’art. </a:t>
            </a:r>
            <a:r>
              <a:rPr sz="1050" dirty="0">
                <a:latin typeface="Arial"/>
                <a:cs typeface="Arial"/>
              </a:rPr>
              <a:t>4 </a:t>
            </a:r>
            <a:r>
              <a:rPr sz="1050" spc="-5" dirty="0">
                <a:latin typeface="Arial"/>
                <a:cs typeface="Arial"/>
              </a:rPr>
              <a:t>del decreto legislativo </a:t>
            </a:r>
            <a:r>
              <a:rPr sz="1050" dirty="0">
                <a:latin typeface="Arial"/>
                <a:cs typeface="Arial"/>
              </a:rPr>
              <a:t>n. </a:t>
            </a:r>
            <a:r>
              <a:rPr sz="1050" spc="-5" dirty="0">
                <a:latin typeface="Arial"/>
                <a:cs typeface="Arial"/>
              </a:rPr>
              <a:t>231/2002,  </a:t>
            </a:r>
            <a:r>
              <a:rPr sz="1050" dirty="0">
                <a:latin typeface="Arial"/>
                <a:cs typeface="Arial"/>
              </a:rPr>
              <a:t>che </a:t>
            </a:r>
            <a:r>
              <a:rPr sz="1050" spc="-5" dirty="0">
                <a:latin typeface="Arial"/>
                <a:cs typeface="Arial"/>
              </a:rPr>
              <a:t>disciplina </a:t>
            </a: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tempi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pagamento nelle transazioni commerciali). </a:t>
            </a:r>
            <a:r>
              <a:rPr sz="1050" dirty="0">
                <a:latin typeface="Arial"/>
                <a:cs typeface="Arial"/>
              </a:rPr>
              <a:t>A parte questo, la </a:t>
            </a:r>
            <a:r>
              <a:rPr sz="1050" spc="-5" dirty="0">
                <a:latin typeface="Arial"/>
                <a:cs typeface="Arial"/>
              </a:rPr>
              <a:t>nuova  anticipazione di li uidità prevista nel 2020 </a:t>
            </a:r>
            <a:r>
              <a:rPr sz="1050" dirty="0">
                <a:latin typeface="Arial"/>
                <a:cs typeface="Arial"/>
              </a:rPr>
              <a:t>è </a:t>
            </a:r>
            <a:r>
              <a:rPr sz="1050" spc="-5" dirty="0">
                <a:latin typeface="Arial"/>
                <a:cs typeface="Arial"/>
              </a:rPr>
              <a:t>esattamente identica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40" dirty="0">
                <a:latin typeface="Arial"/>
                <a:cs typeface="Arial"/>
              </a:rPr>
              <a:t>uella </a:t>
            </a:r>
            <a:r>
              <a:rPr sz="1050" spc="-5" dirty="0">
                <a:latin typeface="Arial"/>
                <a:cs typeface="Arial"/>
              </a:rPr>
              <a:t>del 2019, con </a:t>
            </a:r>
            <a:r>
              <a:rPr sz="1050" spc="-10" dirty="0">
                <a:latin typeface="Arial"/>
                <a:cs typeface="Arial"/>
              </a:rPr>
              <a:t>l’unica  </a:t>
            </a:r>
            <a:r>
              <a:rPr sz="1050" spc="-5" dirty="0">
                <a:latin typeface="Arial"/>
                <a:cs typeface="Arial"/>
              </a:rPr>
              <a:t>differenza </a:t>
            </a:r>
            <a:r>
              <a:rPr sz="1050" dirty="0">
                <a:latin typeface="Arial"/>
                <a:cs typeface="Arial"/>
              </a:rPr>
              <a:t>che il </a:t>
            </a:r>
            <a:r>
              <a:rPr sz="1050" spc="-5" dirty="0">
                <a:latin typeface="Arial"/>
                <a:cs typeface="Arial"/>
              </a:rPr>
              <a:t>termine per </a:t>
            </a:r>
            <a:r>
              <a:rPr sz="1050" dirty="0">
                <a:latin typeface="Arial"/>
                <a:cs typeface="Arial"/>
              </a:rPr>
              <a:t>effettuare </a:t>
            </a:r>
            <a:r>
              <a:rPr sz="1050" spc="-5" dirty="0">
                <a:latin typeface="Arial"/>
                <a:cs typeface="Arial"/>
              </a:rPr>
              <a:t>le richieste </a:t>
            </a:r>
            <a:r>
              <a:rPr sz="1050" dirty="0">
                <a:latin typeface="Arial"/>
                <a:cs typeface="Arial"/>
              </a:rPr>
              <a:t>è fissato </a:t>
            </a:r>
            <a:r>
              <a:rPr sz="1050" spc="-10" dirty="0">
                <a:latin typeface="Arial"/>
                <a:cs typeface="Arial"/>
              </a:rPr>
              <a:t>al </a:t>
            </a:r>
            <a:r>
              <a:rPr sz="1050" dirty="0">
                <a:latin typeface="Arial"/>
                <a:cs typeface="Arial"/>
              </a:rPr>
              <a:t>30 </a:t>
            </a:r>
            <a:r>
              <a:rPr sz="1050" spc="-5" dirty="0">
                <a:latin typeface="Arial"/>
                <a:cs typeface="Arial"/>
              </a:rPr>
              <a:t>aprile</a:t>
            </a:r>
            <a:r>
              <a:rPr sz="1050" spc="-2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2020.</a:t>
            </a:r>
          </a:p>
          <a:p>
            <a:pPr>
              <a:lnSpc>
                <a:spcPct val="100000"/>
              </a:lnSpc>
            </a:pPr>
            <a:endParaRPr sz="1000" dirty="0">
              <a:latin typeface="Arial"/>
              <a:cs typeface="Arial"/>
            </a:endParaRPr>
          </a:p>
          <a:p>
            <a:pPr marL="12700" algn="just">
              <a:lnSpc>
                <a:spcPts val="1235"/>
              </a:lnSpc>
              <a:spcBef>
                <a:spcPts val="5"/>
              </a:spcBef>
            </a:pPr>
            <a:r>
              <a:rPr sz="1050" dirty="0">
                <a:latin typeface="Arial"/>
                <a:cs typeface="Arial"/>
              </a:rPr>
              <a:t>Resta</a:t>
            </a:r>
            <a:r>
              <a:rPr sz="1050" spc="2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il</a:t>
            </a:r>
            <a:r>
              <a:rPr sz="1050" spc="4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grosso</a:t>
            </a:r>
            <a:r>
              <a:rPr sz="1050" spc="2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limite,</a:t>
            </a:r>
            <a:r>
              <a:rPr sz="1050" spc="3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che</a:t>
            </a:r>
            <a:r>
              <a:rPr sz="1050" spc="2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ha</a:t>
            </a:r>
            <a:r>
              <a:rPr sz="1050" spc="3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ridotto</a:t>
            </a:r>
            <a:r>
              <a:rPr sz="1050" spc="3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e</a:t>
            </a:r>
            <a:r>
              <a:rPr sz="1050" spc="4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ridurrà</a:t>
            </a:r>
            <a:r>
              <a:rPr sz="1050" spc="3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l’appeal</a:t>
            </a:r>
            <a:r>
              <a:rPr sz="1050" spc="40" dirty="0">
                <a:latin typeface="Arial"/>
                <a:cs typeface="Arial"/>
              </a:rPr>
              <a:t> </a:t>
            </a:r>
            <a:r>
              <a:rPr sz="1050" spc="-10" dirty="0">
                <a:latin typeface="Arial"/>
                <a:cs typeface="Arial"/>
              </a:rPr>
              <a:t>di</a:t>
            </a:r>
            <a:r>
              <a:rPr sz="1050" spc="7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tale</a:t>
            </a:r>
            <a:r>
              <a:rPr sz="1050" spc="3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strumento,</a:t>
            </a:r>
            <a:r>
              <a:rPr sz="1050" spc="3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dell’obbligo</a:t>
            </a:r>
            <a:r>
              <a:rPr sz="1050" spc="3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di</a:t>
            </a:r>
            <a:r>
              <a:rPr sz="1050" spc="4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rimborso</a:t>
            </a:r>
            <a:r>
              <a:rPr sz="1050" spc="3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entro</a:t>
            </a:r>
            <a:r>
              <a:rPr sz="1050" spc="2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il</a:t>
            </a:r>
            <a:endParaRPr sz="1050" dirty="0">
              <a:latin typeface="Arial"/>
              <a:cs typeface="Arial"/>
            </a:endParaRPr>
          </a:p>
          <a:p>
            <a:pPr marL="12700" marR="8890" algn="just">
              <a:lnSpc>
                <a:spcPct val="95700"/>
              </a:lnSpc>
              <a:spcBef>
                <a:spcPts val="30"/>
              </a:spcBef>
            </a:pPr>
            <a:r>
              <a:rPr sz="1050" dirty="0">
                <a:latin typeface="Arial"/>
                <a:cs typeface="Arial"/>
              </a:rPr>
              <a:t>30 </a:t>
            </a:r>
            <a:r>
              <a:rPr sz="1050" spc="-5" dirty="0">
                <a:latin typeface="Arial"/>
                <a:cs typeface="Arial"/>
              </a:rPr>
              <a:t>dicembre dell’esercizio. Con </a:t>
            </a:r>
            <a:r>
              <a:rPr sz="1050" dirty="0">
                <a:latin typeface="Arial"/>
                <a:cs typeface="Arial"/>
              </a:rPr>
              <a:t>molta </a:t>
            </a:r>
            <a:r>
              <a:rPr sz="1050" spc="-5" dirty="0">
                <a:latin typeface="Arial"/>
                <a:cs typeface="Arial"/>
              </a:rPr>
              <a:t>probabilità </a:t>
            </a:r>
            <a:r>
              <a:rPr sz="1050" dirty="0">
                <a:latin typeface="Arial"/>
                <a:cs typeface="Arial"/>
              </a:rPr>
              <a:t>gli </a:t>
            </a:r>
            <a:r>
              <a:rPr sz="1050" spc="-5" dirty="0">
                <a:latin typeface="Arial"/>
                <a:cs typeface="Arial"/>
              </a:rPr>
              <a:t>enti opteranno per aumentare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ricorso  all’anticipazione di tesoreria (elevato </a:t>
            </a:r>
            <a:r>
              <a:rPr sz="1050" dirty="0">
                <a:latin typeface="Arial"/>
                <a:cs typeface="Arial"/>
              </a:rPr>
              <a:t>lo </a:t>
            </a:r>
            <a:r>
              <a:rPr sz="1050" spc="-5" dirty="0">
                <a:latin typeface="Arial"/>
                <a:cs typeface="Arial"/>
              </a:rPr>
              <a:t>ricordiamo da 4/12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5/12)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45" dirty="0">
                <a:latin typeface="Arial"/>
                <a:cs typeface="Arial"/>
              </a:rPr>
              <a:t>uanto </a:t>
            </a:r>
            <a:r>
              <a:rPr sz="1050" spc="-5" dirty="0">
                <a:latin typeface="Arial"/>
                <a:cs typeface="Arial"/>
              </a:rPr>
              <a:t>non soggetto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tempi così  ravvicinati </a:t>
            </a:r>
            <a:r>
              <a:rPr sz="1050" dirty="0">
                <a:latin typeface="Arial"/>
                <a:cs typeface="Arial"/>
              </a:rPr>
              <a:t>per </a:t>
            </a:r>
            <a:r>
              <a:rPr sz="1050" spc="-5" dirty="0">
                <a:latin typeface="Arial"/>
                <a:cs typeface="Arial"/>
              </a:rPr>
              <a:t>il</a:t>
            </a:r>
            <a:r>
              <a:rPr sz="1050" spc="-1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rimborso.</a:t>
            </a: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000" dirty="0">
              <a:latin typeface="Arial"/>
              <a:cs typeface="Arial"/>
            </a:endParaRPr>
          </a:p>
          <a:p>
            <a:pPr marL="669290" marR="143510" algn="just">
              <a:lnSpc>
                <a:spcPct val="95900"/>
              </a:lnSpc>
            </a:pP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Per gli enti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che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non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fanno ricorso all’anticipazione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di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liquidità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è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venuta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a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meno la  penalizzazione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del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raddoppio dell’obbligo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di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accantonamento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al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fondo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di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garanzia 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dei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debiti commerciali,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grazie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all’abrogazione disposta dall’art.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50 del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d.l. 124/2019 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del comma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857 della legge</a:t>
            </a:r>
            <a:r>
              <a:rPr sz="1050" b="1" i="1" spc="-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145/2018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1797050" y="6569075"/>
            <a:ext cx="3853815" cy="208403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4</a:t>
            </a:fld>
            <a:endParaRPr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647700" y="899159"/>
          <a:ext cx="6118225" cy="9055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17345"/>
                <a:gridCol w="4500880"/>
              </a:tblGrid>
              <a:tr h="17678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055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sicurezza a condizione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che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vengano impegnate entro sei mesi dal</a:t>
                      </a:r>
                      <a:r>
                        <a:rPr sz="9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collaudo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344677">
                <a:tc>
                  <a:txBody>
                    <a:bodyPr/>
                    <a:lstStyle/>
                    <a:p>
                      <a:pPr marL="300355" marR="66675" indent="-226060">
                        <a:lnSpc>
                          <a:spcPts val="1030"/>
                        </a:lnSpc>
                        <a:spcBef>
                          <a:spcPts val="31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Monitoraggio e controlli da  parte della regione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 marR="169545">
                        <a:lnSpc>
                          <a:spcPts val="1030"/>
                        </a:lnSpc>
                        <a:spcBef>
                          <a:spcPts val="34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Le regioni attivano sistemi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monitoraggio degli investimenti effettuati dai comuni ed  effettuano controlli a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campione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431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384048">
                <a:tc>
                  <a:txBody>
                    <a:bodyPr/>
                    <a:lstStyle/>
                    <a:p>
                      <a:pPr marL="605155" marR="103505" indent="-497205">
                        <a:lnSpc>
                          <a:spcPts val="1030"/>
                        </a:lnSpc>
                        <a:spcBef>
                          <a:spcPts val="47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Monitoraggio 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da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parte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dei  comuni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969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BDAP-MOP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Le opere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sono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classificate sotto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la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voce </a:t>
                      </a:r>
                      <a:r>
                        <a:rPr sz="900" i="1" spc="-5" dirty="0">
                          <a:latin typeface="Arial"/>
                          <a:cs typeface="Arial"/>
                        </a:rPr>
                        <a:t>Contributo investimenti legge di bilancio</a:t>
                      </a:r>
                      <a:r>
                        <a:rPr sz="900" i="1" spc="114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i="1" spc="-5" dirty="0">
                          <a:latin typeface="Arial"/>
                          <a:cs typeface="Arial"/>
                        </a:rPr>
                        <a:t>2019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492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</a:tbl>
          </a:graphicData>
        </a:graphic>
      </p:graphicFrame>
      <p:sp>
        <p:nvSpPr>
          <p:cNvPr id="12" name="object 12"/>
          <p:cNvSpPr txBox="1"/>
          <p:nvPr/>
        </p:nvSpPr>
        <p:spPr>
          <a:xfrm>
            <a:off x="701040" y="3007105"/>
            <a:ext cx="6154420" cy="306705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40"/>
              </a:lnSpc>
            </a:pPr>
            <a:r>
              <a:rPr sz="1050" b="1" spc="-5" dirty="0">
                <a:latin typeface="Arial"/>
                <a:cs typeface="Arial"/>
              </a:rPr>
              <a:t>RIMODULAZIONE DEGLI STANZIAMENTI </a:t>
            </a:r>
            <a:r>
              <a:rPr sz="1050" b="1" dirty="0">
                <a:latin typeface="Arial"/>
                <a:cs typeface="Arial"/>
              </a:rPr>
              <a:t>PER GLI </a:t>
            </a:r>
            <a:r>
              <a:rPr sz="1050" b="1" spc="-5" dirty="0">
                <a:latin typeface="Arial"/>
                <a:cs typeface="Arial"/>
              </a:rPr>
              <a:t>INVESTIMENTI DEGLI </a:t>
            </a:r>
            <a:r>
              <a:rPr sz="1050" b="1" dirty="0">
                <a:latin typeface="Arial"/>
                <a:cs typeface="Arial"/>
              </a:rPr>
              <a:t>ENTI</a:t>
            </a:r>
            <a:r>
              <a:rPr sz="1050" b="1" spc="1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TERRITORIALI</a:t>
            </a:r>
            <a:endParaRPr sz="1050">
              <a:latin typeface="Arial"/>
              <a:cs typeface="Arial"/>
            </a:endParaRPr>
          </a:p>
          <a:p>
            <a:pPr marL="17780">
              <a:lnSpc>
                <a:spcPts val="1230"/>
              </a:lnSpc>
            </a:pPr>
            <a:r>
              <a:rPr sz="1050" b="1" spc="-5" dirty="0">
                <a:latin typeface="Arial"/>
                <a:cs typeface="Arial"/>
              </a:rPr>
              <a:t>(art. </a:t>
            </a:r>
            <a:r>
              <a:rPr sz="1050" b="1" dirty="0">
                <a:latin typeface="Arial"/>
                <a:cs typeface="Arial"/>
              </a:rPr>
              <a:t>1, comma 69, </a:t>
            </a:r>
            <a:r>
              <a:rPr sz="1050" b="1" spc="-5" dirty="0">
                <a:latin typeface="Arial"/>
                <a:cs typeface="Arial"/>
              </a:rPr>
              <a:t>della legge</a:t>
            </a:r>
            <a:r>
              <a:rPr sz="1050" b="1" spc="-4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160/2019)</a:t>
            </a:r>
            <a:endParaRPr sz="10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06627" y="3442842"/>
            <a:ext cx="6142990" cy="647065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 marR="5080" algn="just">
              <a:lnSpc>
                <a:spcPct val="95900"/>
              </a:lnSpc>
              <a:spcBef>
                <a:spcPts val="155"/>
              </a:spcBef>
            </a:pPr>
            <a:r>
              <a:rPr sz="1050" spc="-5" dirty="0">
                <a:latin typeface="Arial"/>
                <a:cs typeface="Arial"/>
              </a:rPr>
              <a:t>Il comma 69 della legge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prevede che </a:t>
            </a: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risorse stanziate </a:t>
            </a:r>
            <a:r>
              <a:rPr sz="1050" dirty="0">
                <a:latin typeface="Arial"/>
                <a:cs typeface="Arial"/>
              </a:rPr>
              <a:t>dalla medesima </a:t>
            </a:r>
            <a:r>
              <a:rPr sz="1050" spc="-5" dirty="0">
                <a:latin typeface="Arial"/>
                <a:cs typeface="Arial"/>
              </a:rPr>
              <a:t>legge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favore </a:t>
            </a:r>
            <a:r>
              <a:rPr sz="1050" spc="-10" dirty="0">
                <a:latin typeface="Arial"/>
                <a:cs typeface="Arial"/>
              </a:rPr>
              <a:t>di  </a:t>
            </a:r>
            <a:r>
              <a:rPr sz="1050" spc="-5" dirty="0">
                <a:latin typeface="Arial"/>
                <a:cs typeface="Arial"/>
              </a:rPr>
              <a:t>comuni, province/città metropolitane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regioni </a:t>
            </a:r>
            <a:r>
              <a:rPr sz="1050" dirty="0">
                <a:latin typeface="Arial"/>
                <a:cs typeface="Arial"/>
              </a:rPr>
              <a:t>possano essere </a:t>
            </a:r>
            <a:r>
              <a:rPr sz="1050" spc="-5" dirty="0">
                <a:latin typeface="Arial"/>
                <a:cs typeface="Arial"/>
              </a:rPr>
              <a:t>rimodulate </a:t>
            </a:r>
            <a:r>
              <a:rPr sz="1050" dirty="0">
                <a:latin typeface="Arial"/>
                <a:cs typeface="Arial"/>
              </a:rPr>
              <a:t>sulla </a:t>
            </a:r>
            <a:r>
              <a:rPr sz="1050" spc="-5" dirty="0">
                <a:latin typeface="Arial"/>
                <a:cs typeface="Arial"/>
              </a:rPr>
              <a:t>base delle esigenze  territoriali.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rimodulazione riguarderà </a:t>
            </a: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assegnazioni </a:t>
            </a:r>
            <a:r>
              <a:rPr sz="1050" dirty="0">
                <a:latin typeface="Arial"/>
                <a:cs typeface="Arial"/>
              </a:rPr>
              <a:t>2025-2034 e </a:t>
            </a:r>
            <a:r>
              <a:rPr sz="1050" spc="-5" dirty="0">
                <a:latin typeface="Arial"/>
                <a:cs typeface="Arial"/>
              </a:rPr>
              <a:t>potrà </a:t>
            </a:r>
            <a:r>
              <a:rPr sz="1050" dirty="0">
                <a:latin typeface="Arial"/>
                <a:cs typeface="Arial"/>
              </a:rPr>
              <a:t>essere disposta </a:t>
            </a:r>
            <a:r>
              <a:rPr sz="1050" spc="-5" dirty="0">
                <a:latin typeface="Arial"/>
                <a:cs typeface="Arial"/>
              </a:rPr>
              <a:t>con DPCM  </a:t>
            </a:r>
            <a:r>
              <a:rPr sz="1050" dirty="0">
                <a:latin typeface="Arial"/>
                <a:cs typeface="Arial"/>
              </a:rPr>
              <a:t>da </a:t>
            </a:r>
            <a:r>
              <a:rPr sz="1050" spc="-5" dirty="0">
                <a:latin typeface="Arial"/>
                <a:cs typeface="Arial"/>
              </a:rPr>
              <a:t>adottarsi </a:t>
            </a:r>
            <a:r>
              <a:rPr sz="1050" dirty="0">
                <a:latin typeface="Arial"/>
                <a:cs typeface="Arial"/>
              </a:rPr>
              <a:t>entro </a:t>
            </a:r>
            <a:r>
              <a:rPr sz="1050" spc="-5" dirty="0">
                <a:latin typeface="Arial"/>
                <a:cs typeface="Arial"/>
              </a:rPr>
              <a:t>il</a:t>
            </a:r>
            <a:r>
              <a:rPr sz="1050" spc="-1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31/12/2023.</a:t>
            </a:r>
            <a:endParaRPr sz="1050">
              <a:latin typeface="Arial"/>
              <a:cs typeface="Arial"/>
            </a:endParaRPr>
          </a:p>
        </p:txBody>
      </p:sp>
      <p:graphicFrame>
        <p:nvGraphicFramePr>
          <p:cNvPr id="14" name="object 14"/>
          <p:cNvGraphicFramePr>
            <a:graphicFrameLocks noGrp="1"/>
          </p:cNvGraphicFramePr>
          <p:nvPr/>
        </p:nvGraphicFramePr>
        <p:xfrm>
          <a:off x="647700" y="4234306"/>
          <a:ext cx="6111240" cy="9357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88060"/>
                <a:gridCol w="3086735"/>
                <a:gridCol w="2036445"/>
              </a:tblGrid>
              <a:tr h="143256">
                <a:tc>
                  <a:txBody>
                    <a:bodyPr/>
                    <a:lstStyle/>
                    <a:p>
                      <a:pPr marL="69850">
                        <a:lnSpc>
                          <a:spcPts val="1030"/>
                        </a:lnSpc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Legge</a:t>
                      </a:r>
                      <a:r>
                        <a:rPr sz="9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160/2019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030"/>
                        </a:lnSpc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Oggetto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612775">
                        <a:lnSpc>
                          <a:spcPts val="1030"/>
                        </a:lnSpc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Rimodulazione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4471C4"/>
                    </a:solidFill>
                  </a:tcPr>
                </a:tc>
              </a:tr>
              <a:tr h="266699">
                <a:tc>
                  <a:txBody>
                    <a:bodyPr/>
                    <a:lstStyle/>
                    <a:p>
                      <a:pPr marL="68580">
                        <a:lnSpc>
                          <a:spcPts val="994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Commi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42-46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7945" marR="65405">
                        <a:lnSpc>
                          <a:spcPts val="1040"/>
                        </a:lnSpc>
                        <a:spcBef>
                          <a:spcPts val="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Fondo per il rilancio degli investimenti di comuni per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lo 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sviluppo sostenibile e infrastrutturale del</a:t>
                      </a:r>
                      <a:r>
                        <a:rPr sz="900" spc="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paese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67945" algn="just">
                        <a:lnSpc>
                          <a:spcPts val="1000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Entro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il 31/12/2023 le risorse</a:t>
                      </a:r>
                      <a:r>
                        <a:rPr sz="900" spc="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previste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7945" marR="59055" algn="just">
                        <a:lnSpc>
                          <a:spcPct val="95800"/>
                        </a:lnSpc>
                        <a:spcBef>
                          <a:spcPts val="2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nel periodo 2025-2034 possono  essere rimodulate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con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DPCM, previa  intesa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sede di Conferenza  unificata, sulla base delle esigenze  territoriali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pPr marL="68580">
                        <a:lnSpc>
                          <a:spcPts val="98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Commi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51-64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8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Contributi per investimenti a province e città</a:t>
                      </a:r>
                      <a:r>
                        <a:rPr sz="900" spc="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metropolitane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388619">
                <a:tc>
                  <a:txBody>
                    <a:bodyPr/>
                    <a:lstStyle/>
                    <a:p>
                      <a:pPr marL="68580">
                        <a:lnSpc>
                          <a:spcPts val="1019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Comma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 66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R="14604" algn="ctr">
                        <a:lnSpc>
                          <a:spcPts val="1045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Risorse alle regioni per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la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messa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sicurezza del</a:t>
                      </a:r>
                      <a:r>
                        <a:rPr sz="900" spc="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territorio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</a:tbl>
          </a:graphicData>
        </a:graphic>
      </p:graphicFrame>
      <p:sp>
        <p:nvSpPr>
          <p:cNvPr id="17" name="object 17"/>
          <p:cNvSpPr txBox="1"/>
          <p:nvPr/>
        </p:nvSpPr>
        <p:spPr>
          <a:xfrm>
            <a:off x="701040" y="6369684"/>
            <a:ext cx="6154420" cy="152400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70"/>
              </a:lnSpc>
            </a:pPr>
            <a:r>
              <a:rPr sz="1050" b="1" spc="-5" dirty="0">
                <a:latin typeface="Arial"/>
                <a:cs typeface="Arial"/>
              </a:rPr>
              <a:t>SPORT BONUS (art. </a:t>
            </a:r>
            <a:r>
              <a:rPr sz="1050" b="1" dirty="0">
                <a:latin typeface="Arial"/>
                <a:cs typeface="Arial"/>
              </a:rPr>
              <a:t>1, commi 177-179, </a:t>
            </a:r>
            <a:r>
              <a:rPr sz="1050" b="1" spc="-5" dirty="0">
                <a:latin typeface="Arial"/>
                <a:cs typeface="Arial"/>
              </a:rPr>
              <a:t>legge</a:t>
            </a:r>
            <a:r>
              <a:rPr sz="1050" b="1" spc="-3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160/2019)</a:t>
            </a:r>
            <a:endParaRPr sz="105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06627" y="6651116"/>
            <a:ext cx="6141085" cy="3232802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 algn="just">
              <a:lnSpc>
                <a:spcPct val="95700"/>
              </a:lnSpc>
              <a:spcBef>
                <a:spcPts val="160"/>
              </a:spcBef>
            </a:pPr>
            <a:r>
              <a:rPr sz="1050" spc="-5" dirty="0">
                <a:latin typeface="Arial"/>
                <a:cs typeface="Arial"/>
              </a:rPr>
              <a:t>Il </a:t>
            </a:r>
            <a:r>
              <a:rPr sz="1050" dirty="0">
                <a:latin typeface="Arial"/>
                <a:cs typeface="Arial"/>
              </a:rPr>
              <a:t>comma </a:t>
            </a:r>
            <a:r>
              <a:rPr sz="1050" spc="-5" dirty="0">
                <a:latin typeface="Arial"/>
                <a:cs typeface="Arial"/>
              </a:rPr>
              <a:t>177 della legge </a:t>
            </a:r>
            <a:r>
              <a:rPr sz="1050" dirty="0">
                <a:latin typeface="Arial"/>
                <a:cs typeface="Arial"/>
              </a:rPr>
              <a:t>166/2019 </a:t>
            </a:r>
            <a:r>
              <a:rPr sz="1050" spc="-5" dirty="0">
                <a:latin typeface="Arial"/>
                <a:cs typeface="Arial"/>
              </a:rPr>
              <a:t>proroga </a:t>
            </a:r>
            <a:r>
              <a:rPr sz="1050" spc="-10" dirty="0">
                <a:latin typeface="Arial"/>
                <a:cs typeface="Arial"/>
              </a:rPr>
              <a:t>al </a:t>
            </a:r>
            <a:r>
              <a:rPr sz="1050" spc="-5" dirty="0">
                <a:latin typeface="Arial"/>
                <a:cs typeface="Arial"/>
              </a:rPr>
              <a:t>2020 </a:t>
            </a:r>
            <a:r>
              <a:rPr sz="1050" dirty="0">
                <a:latin typeface="Arial"/>
                <a:cs typeface="Arial"/>
              </a:rPr>
              <a:t>lo </a:t>
            </a:r>
            <a:r>
              <a:rPr sz="1050" spc="-5" dirty="0">
                <a:latin typeface="Arial"/>
                <a:cs typeface="Arial"/>
              </a:rPr>
              <a:t>sport </a:t>
            </a:r>
            <a:r>
              <a:rPr sz="1050" dirty="0">
                <a:latin typeface="Arial"/>
                <a:cs typeface="Arial"/>
              </a:rPr>
              <a:t>bonus </a:t>
            </a:r>
            <a:r>
              <a:rPr sz="1050" spc="-5" dirty="0">
                <a:latin typeface="Arial"/>
                <a:cs typeface="Arial"/>
              </a:rPr>
              <a:t>istituito </a:t>
            </a:r>
            <a:r>
              <a:rPr sz="1050" dirty="0">
                <a:latin typeface="Arial"/>
                <a:cs typeface="Arial"/>
              </a:rPr>
              <a:t>dalla </a:t>
            </a:r>
            <a:r>
              <a:rPr sz="1050" spc="-5" dirty="0">
                <a:latin typeface="Arial"/>
                <a:cs typeface="Arial"/>
              </a:rPr>
              <a:t>legge 145/2019, nei  limiti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spesa di 13,2 milioni di euro. L’attuazione delle misure </a:t>
            </a:r>
            <a:r>
              <a:rPr sz="1050" dirty="0">
                <a:latin typeface="Arial"/>
                <a:cs typeface="Arial"/>
              </a:rPr>
              <a:t>è </a:t>
            </a:r>
            <a:r>
              <a:rPr sz="1050" spc="-5" dirty="0">
                <a:latin typeface="Arial"/>
                <a:cs typeface="Arial"/>
              </a:rPr>
              <a:t>avvenuta </a:t>
            </a:r>
            <a:r>
              <a:rPr sz="1050" dirty="0">
                <a:latin typeface="Arial"/>
                <a:cs typeface="Arial"/>
              </a:rPr>
              <a:t>con </a:t>
            </a:r>
            <a:r>
              <a:rPr sz="1050" spc="-5" dirty="0">
                <a:latin typeface="Arial"/>
                <a:cs typeface="Arial"/>
              </a:rPr>
              <a:t>il </a:t>
            </a:r>
            <a:r>
              <a:rPr sz="1050" dirty="0">
                <a:latin typeface="Arial"/>
                <a:cs typeface="Arial"/>
              </a:rPr>
              <a:t>DPCM </a:t>
            </a:r>
            <a:r>
              <a:rPr sz="1050" spc="-5" dirty="0">
                <a:latin typeface="Arial"/>
                <a:cs typeface="Arial"/>
              </a:rPr>
              <a:t>del </a:t>
            </a:r>
            <a:r>
              <a:rPr sz="1050" dirty="0">
                <a:latin typeface="Arial"/>
                <a:cs typeface="Arial"/>
              </a:rPr>
              <a:t>30 </a:t>
            </a:r>
            <a:r>
              <a:rPr sz="1050" spc="-5" dirty="0">
                <a:latin typeface="Arial"/>
                <a:cs typeface="Arial"/>
              </a:rPr>
              <a:t>aprile  </a:t>
            </a:r>
            <a:r>
              <a:rPr sz="1050" dirty="0">
                <a:latin typeface="Arial"/>
                <a:cs typeface="Arial"/>
              </a:rPr>
              <a:t>2019, </a:t>
            </a:r>
            <a:r>
              <a:rPr sz="1050" spc="-5" dirty="0">
                <a:latin typeface="Arial"/>
                <a:cs typeface="Arial"/>
              </a:rPr>
              <a:t>che trova applicazione </a:t>
            </a:r>
            <a:r>
              <a:rPr sz="1050" dirty="0">
                <a:latin typeface="Arial"/>
                <a:cs typeface="Arial"/>
              </a:rPr>
              <a:t>anche per </a:t>
            </a:r>
            <a:r>
              <a:rPr sz="1050" spc="-5" dirty="0">
                <a:latin typeface="Arial"/>
                <a:cs typeface="Arial"/>
              </a:rPr>
              <a:t>il</a:t>
            </a:r>
            <a:r>
              <a:rPr sz="1050" spc="-2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2020.</a:t>
            </a:r>
            <a:endParaRPr sz="1050" dirty="0">
              <a:latin typeface="Arial"/>
              <a:cs typeface="Arial"/>
            </a:endParaRPr>
          </a:p>
          <a:p>
            <a:pPr marL="12700">
              <a:lnSpc>
                <a:spcPts val="1245"/>
              </a:lnSpc>
              <a:spcBef>
                <a:spcPts val="865"/>
              </a:spcBef>
            </a:pPr>
            <a:r>
              <a:rPr sz="1050" b="1" spc="-5" dirty="0">
                <a:latin typeface="Arial"/>
                <a:cs typeface="Arial"/>
              </a:rPr>
              <a:t>Progetti finanziabili</a:t>
            </a:r>
            <a:r>
              <a:rPr sz="1050" spc="-5" dirty="0">
                <a:latin typeface="Arial"/>
                <a:cs typeface="Arial"/>
              </a:rPr>
              <a:t>. </a:t>
            </a:r>
            <a:r>
              <a:rPr sz="1050" dirty="0">
                <a:latin typeface="Arial"/>
                <a:cs typeface="Arial"/>
              </a:rPr>
              <a:t>I progetti </a:t>
            </a:r>
            <a:r>
              <a:rPr sz="1050" spc="-5" dirty="0">
                <a:latin typeface="Arial"/>
                <a:cs typeface="Arial"/>
              </a:rPr>
              <a:t>devono</a:t>
            </a:r>
            <a:r>
              <a:rPr sz="1050" spc="-2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riguardare:</a:t>
            </a:r>
          </a:p>
          <a:p>
            <a:pPr marL="469900" indent="-229235">
              <a:lnSpc>
                <a:spcPts val="1165"/>
              </a:lnSpc>
              <a:buFont typeface="Wingdings"/>
              <a:buChar char=""/>
              <a:tabLst>
                <a:tab pos="469900" algn="l"/>
                <a:tab pos="470534" algn="l"/>
              </a:tabLst>
            </a:pPr>
            <a:r>
              <a:rPr sz="1000" spc="-5" dirty="0">
                <a:latin typeface="Arial"/>
                <a:cs typeface="Arial"/>
              </a:rPr>
              <a:t>interventi di manutenzione e restauro di impianti sportivi</a:t>
            </a:r>
            <a:r>
              <a:rPr sz="1000" spc="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pubblici;</a:t>
            </a:r>
          </a:p>
          <a:p>
            <a:pPr marL="469900" indent="-229235">
              <a:lnSpc>
                <a:spcPts val="1180"/>
              </a:lnSpc>
              <a:buSzPct val="105000"/>
              <a:buFont typeface="Wingdings"/>
              <a:buChar char=""/>
              <a:tabLst>
                <a:tab pos="470534" algn="l"/>
              </a:tabLst>
            </a:pPr>
            <a:r>
              <a:rPr sz="1000" spc="-5" dirty="0">
                <a:latin typeface="Arial"/>
                <a:cs typeface="Arial"/>
              </a:rPr>
              <a:t>realizzazione di nuove strutture sportive</a:t>
            </a:r>
            <a:r>
              <a:rPr sz="1000" spc="10" dirty="0">
                <a:latin typeface="Arial"/>
                <a:cs typeface="Arial"/>
              </a:rPr>
              <a:t> </a:t>
            </a:r>
            <a:r>
              <a:rPr sz="1000" spc="-5" dirty="0">
                <a:latin typeface="Arial"/>
                <a:cs typeface="Arial"/>
              </a:rPr>
              <a:t>pubbliche.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 dirty="0">
              <a:latin typeface="Arial"/>
              <a:cs typeface="Arial"/>
            </a:endParaRPr>
          </a:p>
          <a:p>
            <a:pPr marL="12700" marR="5715">
              <a:lnSpc>
                <a:spcPts val="1200"/>
              </a:lnSpc>
            </a:pPr>
            <a:r>
              <a:rPr sz="1050" b="1" spc="-5" dirty="0">
                <a:latin typeface="Arial"/>
                <a:cs typeface="Arial"/>
              </a:rPr>
              <a:t>Beneficiari. </a:t>
            </a: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erogazioni </a:t>
            </a:r>
            <a:r>
              <a:rPr sz="1050" dirty="0">
                <a:latin typeface="Arial"/>
                <a:cs typeface="Arial"/>
              </a:rPr>
              <a:t>possono essere </a:t>
            </a:r>
            <a:r>
              <a:rPr sz="1050" spc="-5" dirty="0">
                <a:latin typeface="Arial"/>
                <a:cs typeface="Arial"/>
              </a:rPr>
              <a:t>destinate </a:t>
            </a:r>
            <a:r>
              <a:rPr sz="1050" dirty="0">
                <a:latin typeface="Arial"/>
                <a:cs typeface="Arial"/>
              </a:rPr>
              <a:t>non </a:t>
            </a:r>
            <a:r>
              <a:rPr sz="1050" spc="-5" dirty="0">
                <a:latin typeface="Arial"/>
                <a:cs typeface="Arial"/>
              </a:rPr>
              <a:t>solo agli </a:t>
            </a:r>
            <a:r>
              <a:rPr sz="1050" dirty="0">
                <a:latin typeface="Arial"/>
                <a:cs typeface="Arial"/>
              </a:rPr>
              <a:t>enti </a:t>
            </a:r>
            <a:r>
              <a:rPr sz="1050" spc="-5" dirty="0">
                <a:latin typeface="Arial"/>
                <a:cs typeface="Arial"/>
              </a:rPr>
              <a:t>proprietari, bensì anche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favore 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concessionari </a:t>
            </a:r>
            <a:r>
              <a:rPr sz="1050" dirty="0">
                <a:latin typeface="Arial"/>
                <a:cs typeface="Arial"/>
              </a:rPr>
              <a:t>o </a:t>
            </a:r>
            <a:r>
              <a:rPr sz="1050" spc="-5" dirty="0">
                <a:latin typeface="Arial"/>
                <a:cs typeface="Arial"/>
              </a:rPr>
              <a:t>affidatari </a:t>
            </a:r>
            <a:r>
              <a:rPr sz="1050" dirty="0">
                <a:latin typeface="Arial"/>
                <a:cs typeface="Arial"/>
              </a:rPr>
              <a:t>dei </a:t>
            </a:r>
            <a:r>
              <a:rPr sz="1050" spc="-5" dirty="0">
                <a:latin typeface="Arial"/>
                <a:cs typeface="Arial"/>
              </a:rPr>
              <a:t>beni oggetto </a:t>
            </a:r>
            <a:r>
              <a:rPr sz="1050" dirty="0">
                <a:latin typeface="Arial"/>
                <a:cs typeface="Arial"/>
              </a:rPr>
              <a:t>di</a:t>
            </a:r>
            <a:r>
              <a:rPr sz="1050" spc="1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intervento.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450" dirty="0">
              <a:latin typeface="Arial"/>
              <a:cs typeface="Arial"/>
            </a:endParaRPr>
          </a:p>
          <a:p>
            <a:pPr marL="669290">
              <a:lnSpc>
                <a:spcPts val="1235"/>
              </a:lnSpc>
              <a:spcBef>
                <a:spcPts val="5"/>
              </a:spcBef>
              <a:tabLst>
                <a:tab pos="1309370" algn="l"/>
                <a:tab pos="1629410" algn="l"/>
                <a:tab pos="2959735" algn="l"/>
                <a:tab pos="3472815" algn="l"/>
                <a:tab pos="4505960" algn="l"/>
                <a:tab pos="5434965" algn="l"/>
              </a:tabLst>
            </a:pP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Godono	del	credito  </a:t>
            </a:r>
            <a:r>
              <a:rPr sz="1050" b="1" i="1" spc="16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d’imposta	anche	le  </a:t>
            </a:r>
            <a:r>
              <a:rPr sz="1050" b="1" i="1" spc="1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erogazioni	effettuate  </a:t>
            </a:r>
            <a:r>
              <a:rPr sz="1050" b="1" i="1" spc="1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a	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favore</a:t>
            </a:r>
            <a:r>
              <a:rPr sz="1050" b="1" i="1" spc="8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di</a:t>
            </a:r>
            <a:endParaRPr sz="1050" dirty="0">
              <a:latin typeface="Arial"/>
              <a:cs typeface="Arial"/>
            </a:endParaRPr>
          </a:p>
          <a:p>
            <a:pPr marL="669290">
              <a:lnSpc>
                <a:spcPts val="1235"/>
              </a:lnSpc>
            </a:pP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concessionari o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affidatari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dei beni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oggetto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di</a:t>
            </a:r>
            <a:r>
              <a:rPr sz="1050" b="1" i="1" spc="-5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intervento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450" dirty="0">
              <a:latin typeface="Arial"/>
              <a:cs typeface="Arial"/>
            </a:endParaRPr>
          </a:p>
          <a:p>
            <a:pPr marL="12700" algn="just">
              <a:lnSpc>
                <a:spcPts val="1230"/>
              </a:lnSpc>
            </a:pPr>
            <a:r>
              <a:rPr sz="1050" b="1" spc="-5" dirty="0">
                <a:latin typeface="Arial"/>
                <a:cs typeface="Arial"/>
              </a:rPr>
              <a:t>Limiti </a:t>
            </a:r>
            <a:r>
              <a:rPr sz="1050" b="1" dirty="0">
                <a:latin typeface="Arial"/>
                <a:cs typeface="Arial"/>
              </a:rPr>
              <a:t>del </a:t>
            </a:r>
            <a:r>
              <a:rPr sz="1050" b="1" spc="-5" dirty="0">
                <a:latin typeface="Arial"/>
                <a:cs typeface="Arial"/>
              </a:rPr>
              <a:t>credito </a:t>
            </a:r>
            <a:r>
              <a:rPr sz="1050" b="1" dirty="0">
                <a:latin typeface="Arial"/>
                <a:cs typeface="Arial"/>
              </a:rPr>
              <a:t>d’imposta</a:t>
            </a:r>
            <a:r>
              <a:rPr sz="1050" dirty="0">
                <a:latin typeface="Arial"/>
                <a:cs typeface="Arial"/>
              </a:rPr>
              <a:t>. </a:t>
            </a:r>
            <a:r>
              <a:rPr sz="1050" spc="-5" dirty="0">
                <a:latin typeface="Arial"/>
                <a:cs typeface="Arial"/>
              </a:rPr>
              <a:t>Il credito d’imposta, </a:t>
            </a:r>
            <a:r>
              <a:rPr sz="1050" dirty="0">
                <a:latin typeface="Arial"/>
                <a:cs typeface="Arial"/>
              </a:rPr>
              <a:t>che </a:t>
            </a:r>
            <a:r>
              <a:rPr sz="1050" spc="-5" dirty="0">
                <a:latin typeface="Arial"/>
                <a:cs typeface="Arial"/>
              </a:rPr>
              <a:t>viene ripartito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tre </a:t>
            </a:r>
            <a:r>
              <a:rPr lang="it-IT" sz="1050" spc="-5" dirty="0" err="1" smtClean="0">
                <a:latin typeface="Arial"/>
                <a:cs typeface="Arial"/>
              </a:rPr>
              <a:t>q</a:t>
            </a:r>
            <a:r>
              <a:rPr sz="1050" spc="60" dirty="0" smtClean="0">
                <a:latin typeface="Arial"/>
                <a:cs typeface="Arial"/>
              </a:rPr>
              <a:t>uote </a:t>
            </a:r>
            <a:r>
              <a:rPr sz="1050" spc="-5" dirty="0">
                <a:latin typeface="Arial"/>
                <a:cs typeface="Arial"/>
              </a:rPr>
              <a:t>annuali di</a:t>
            </a:r>
            <a:r>
              <a:rPr sz="1050" spc="160" dirty="0">
                <a:latin typeface="Arial"/>
                <a:cs typeface="Arial"/>
              </a:rPr>
              <a:t> </a:t>
            </a:r>
            <a:r>
              <a:rPr sz="1050" spc="-10" dirty="0">
                <a:latin typeface="Arial"/>
                <a:cs typeface="Arial"/>
              </a:rPr>
              <a:t>pari</a:t>
            </a:r>
            <a:endParaRPr sz="1050" dirty="0">
              <a:latin typeface="Arial"/>
              <a:cs typeface="Arial"/>
            </a:endParaRPr>
          </a:p>
          <a:p>
            <a:pPr marL="12700" algn="just">
              <a:lnSpc>
                <a:spcPts val="1205"/>
              </a:lnSpc>
            </a:pPr>
            <a:r>
              <a:rPr sz="1050" dirty="0">
                <a:latin typeface="Arial"/>
                <a:cs typeface="Arial"/>
              </a:rPr>
              <a:t>importo, </a:t>
            </a:r>
            <a:r>
              <a:rPr sz="1050" spc="-5" dirty="0">
                <a:latin typeface="Arial"/>
                <a:cs typeface="Arial"/>
              </a:rPr>
              <a:t>viene riconosciuto </a:t>
            </a:r>
            <a:r>
              <a:rPr sz="1050" dirty="0">
                <a:latin typeface="Arial"/>
                <a:cs typeface="Arial"/>
              </a:rPr>
              <a:t>entro </a:t>
            </a:r>
            <a:r>
              <a:rPr sz="1050" spc="-5" dirty="0">
                <a:latin typeface="Arial"/>
                <a:cs typeface="Arial"/>
              </a:rPr>
              <a:t>determinati</a:t>
            </a:r>
            <a:r>
              <a:rPr sz="1050" spc="-2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limiti:</a:t>
            </a:r>
            <a:endParaRPr sz="1050" dirty="0">
              <a:latin typeface="Arial"/>
              <a:cs typeface="Arial"/>
            </a:endParaRPr>
          </a:p>
          <a:p>
            <a:pPr marL="469900" indent="-229235" algn="just">
              <a:lnSpc>
                <a:spcPts val="1210"/>
              </a:lnSpc>
              <a:buFont typeface="Wingdings"/>
              <a:buChar char="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per persone </a:t>
            </a:r>
            <a:r>
              <a:rPr sz="1050" spc="-5" dirty="0">
                <a:latin typeface="Arial"/>
                <a:cs typeface="Arial"/>
              </a:rPr>
              <a:t>fisiche </a:t>
            </a:r>
            <a:r>
              <a:rPr sz="1050" dirty="0">
                <a:latin typeface="Arial"/>
                <a:cs typeface="Arial"/>
              </a:rPr>
              <a:t>ed </a:t>
            </a:r>
            <a:r>
              <a:rPr sz="1050" spc="-5" dirty="0">
                <a:latin typeface="Arial"/>
                <a:cs typeface="Arial"/>
              </a:rPr>
              <a:t>enti </a:t>
            </a:r>
            <a:r>
              <a:rPr sz="1050" dirty="0">
                <a:latin typeface="Arial"/>
                <a:cs typeface="Arial"/>
              </a:rPr>
              <a:t>non </a:t>
            </a:r>
            <a:r>
              <a:rPr sz="1050" spc="-5" dirty="0">
                <a:latin typeface="Arial"/>
                <a:cs typeface="Arial"/>
              </a:rPr>
              <a:t>commerciali: </a:t>
            </a:r>
            <a:r>
              <a:rPr sz="1050" dirty="0">
                <a:latin typeface="Arial"/>
                <a:cs typeface="Arial"/>
              </a:rPr>
              <a:t>20% </a:t>
            </a:r>
            <a:r>
              <a:rPr sz="1050" spc="-5" dirty="0">
                <a:latin typeface="Arial"/>
                <a:cs typeface="Arial"/>
              </a:rPr>
              <a:t>del reddito</a:t>
            </a:r>
            <a:r>
              <a:rPr sz="1050" spc="-1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imponibile;</a:t>
            </a:r>
            <a:endParaRPr sz="1050" dirty="0">
              <a:latin typeface="Arial"/>
              <a:cs typeface="Arial"/>
            </a:endParaRPr>
          </a:p>
          <a:p>
            <a:pPr marL="469900" marR="5080" indent="-228600" algn="just">
              <a:lnSpc>
                <a:spcPct val="95700"/>
              </a:lnSpc>
              <a:spcBef>
                <a:spcPts val="30"/>
              </a:spcBef>
              <a:buFont typeface="Wingdings"/>
              <a:buChar char=""/>
              <a:tabLst>
                <a:tab pos="470534" algn="l"/>
              </a:tabLst>
            </a:pPr>
            <a:r>
              <a:rPr sz="1050" spc="-5" dirty="0">
                <a:latin typeface="Arial"/>
                <a:cs typeface="Arial"/>
              </a:rPr>
              <a:t>soggetti titolari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reddito d’impresa: </a:t>
            </a:r>
            <a:r>
              <a:rPr sz="1050" dirty="0">
                <a:latin typeface="Arial"/>
                <a:cs typeface="Arial"/>
              </a:rPr>
              <a:t>10 </a:t>
            </a:r>
            <a:r>
              <a:rPr sz="1050" spc="-5" dirty="0">
                <a:latin typeface="Arial"/>
                <a:cs typeface="Arial"/>
              </a:rPr>
              <a:t>per mille dei ricavi annui. Tali soggetti potranno  utilizzare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credito </a:t>
            </a:r>
            <a:r>
              <a:rPr sz="1050" dirty="0">
                <a:latin typeface="Arial"/>
                <a:cs typeface="Arial"/>
              </a:rPr>
              <a:t>anche tramite </a:t>
            </a:r>
            <a:r>
              <a:rPr sz="1050" spc="-5" dirty="0">
                <a:latin typeface="Arial"/>
                <a:cs typeface="Arial"/>
              </a:rPr>
              <a:t>compensazione, senza </a:t>
            </a:r>
            <a:r>
              <a:rPr sz="1050" dirty="0">
                <a:latin typeface="Arial"/>
                <a:cs typeface="Arial"/>
              </a:rPr>
              <a:t>che </a:t>
            </a:r>
            <a:r>
              <a:rPr sz="1050" spc="-5" dirty="0">
                <a:latin typeface="Arial"/>
                <a:cs typeface="Arial"/>
              </a:rPr>
              <a:t>ciò rilevi </a:t>
            </a:r>
            <a:r>
              <a:rPr sz="1050" spc="-10" dirty="0">
                <a:latin typeface="Arial"/>
                <a:cs typeface="Arial"/>
              </a:rPr>
              <a:t>ai </a:t>
            </a:r>
            <a:r>
              <a:rPr sz="1050" dirty="0">
                <a:latin typeface="Arial"/>
                <a:cs typeface="Arial"/>
              </a:rPr>
              <a:t>fini delle </a:t>
            </a:r>
            <a:r>
              <a:rPr sz="1050" spc="-5" dirty="0">
                <a:latin typeface="Arial"/>
                <a:cs typeface="Arial"/>
              </a:rPr>
              <a:t>imposte </a:t>
            </a:r>
            <a:r>
              <a:rPr sz="1050" spc="-10" dirty="0">
                <a:latin typeface="Arial"/>
                <a:cs typeface="Arial"/>
              </a:rPr>
              <a:t>sul  </a:t>
            </a:r>
            <a:r>
              <a:rPr sz="1050" dirty="0">
                <a:latin typeface="Arial"/>
                <a:cs typeface="Arial"/>
              </a:rPr>
              <a:t>reddito e</a:t>
            </a:r>
            <a:r>
              <a:rPr sz="1050" spc="-1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IRAP.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720090" y="8275319"/>
            <a:ext cx="554532" cy="5181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40</a:t>
            </a:fld>
            <a:endParaRPr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706627" y="482600"/>
            <a:ext cx="6143625" cy="29172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21330">
              <a:lnSpc>
                <a:spcPct val="100000"/>
              </a:lnSpc>
              <a:spcBef>
                <a:spcPts val="100"/>
              </a:spcBef>
            </a:pPr>
            <a:endParaRPr sz="9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750" dirty="0">
              <a:latin typeface="Arial"/>
              <a:cs typeface="Arial"/>
            </a:endParaRPr>
          </a:p>
          <a:p>
            <a:pPr marL="12700" marR="5080" algn="just">
              <a:lnSpc>
                <a:spcPct val="95900"/>
              </a:lnSpc>
              <a:spcBef>
                <a:spcPts val="5"/>
              </a:spcBef>
            </a:pPr>
            <a:r>
              <a:rPr sz="1050" dirty="0">
                <a:latin typeface="Arial"/>
                <a:cs typeface="Arial"/>
              </a:rPr>
              <a:t>Non </a:t>
            </a:r>
            <a:r>
              <a:rPr sz="1050" spc="-5" dirty="0">
                <a:latin typeface="Arial"/>
                <a:cs typeface="Arial"/>
              </a:rPr>
              <a:t>trovano inoltre applicazione </a:t>
            </a: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limiti alle compensazioni previsti </a:t>
            </a:r>
            <a:r>
              <a:rPr sz="1050" dirty="0">
                <a:latin typeface="Arial"/>
                <a:cs typeface="Arial"/>
              </a:rPr>
              <a:t>dalla </a:t>
            </a:r>
            <a:r>
              <a:rPr sz="1050" spc="-5" dirty="0">
                <a:latin typeface="Arial"/>
                <a:cs typeface="Arial"/>
              </a:rPr>
              <a:t>normativa </a:t>
            </a:r>
            <a:r>
              <a:rPr sz="1050" dirty="0">
                <a:latin typeface="Arial"/>
                <a:cs typeface="Arial"/>
              </a:rPr>
              <a:t>vigente </a:t>
            </a:r>
            <a:r>
              <a:rPr sz="1050" spc="-5" dirty="0">
                <a:latin typeface="Arial"/>
                <a:cs typeface="Arial"/>
              </a:rPr>
              <a:t>(art. </a:t>
            </a:r>
            <a:r>
              <a:rPr sz="1050" dirty="0">
                <a:latin typeface="Arial"/>
                <a:cs typeface="Arial"/>
              </a:rPr>
              <a:t>1,  comma 53, </a:t>
            </a:r>
            <a:r>
              <a:rPr sz="1050" spc="-5" dirty="0">
                <a:latin typeface="Arial"/>
                <a:cs typeface="Arial"/>
              </a:rPr>
              <a:t>della legge </a:t>
            </a:r>
            <a:r>
              <a:rPr sz="1050" dirty="0">
                <a:latin typeface="Arial"/>
                <a:cs typeface="Arial"/>
              </a:rPr>
              <a:t>n. 244/2007 e </a:t>
            </a:r>
            <a:r>
              <a:rPr sz="1050" spc="-5" dirty="0">
                <a:latin typeface="Arial"/>
                <a:cs typeface="Arial"/>
              </a:rPr>
              <a:t>art. </a:t>
            </a:r>
            <a:r>
              <a:rPr sz="1050" dirty="0">
                <a:latin typeface="Arial"/>
                <a:cs typeface="Arial"/>
              </a:rPr>
              <a:t>34 </a:t>
            </a:r>
            <a:r>
              <a:rPr sz="1050" spc="-5" dirty="0">
                <a:latin typeface="Arial"/>
                <a:cs typeface="Arial"/>
              </a:rPr>
              <a:t>della </a:t>
            </a:r>
            <a:r>
              <a:rPr sz="1050" dirty="0">
                <a:latin typeface="Arial"/>
                <a:cs typeface="Arial"/>
              </a:rPr>
              <a:t>n. </a:t>
            </a:r>
            <a:r>
              <a:rPr sz="1050" spc="-5" dirty="0">
                <a:latin typeface="Arial"/>
                <a:cs typeface="Arial"/>
              </a:rPr>
              <a:t>388/2000). </a:t>
            </a: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soggetti </a:t>
            </a:r>
            <a:r>
              <a:rPr sz="1050" dirty="0">
                <a:latin typeface="Arial"/>
                <a:cs typeface="Arial"/>
              </a:rPr>
              <a:t>che </a:t>
            </a:r>
            <a:r>
              <a:rPr sz="1050" spc="-5" dirty="0">
                <a:latin typeface="Arial"/>
                <a:cs typeface="Arial"/>
              </a:rPr>
              <a:t>effettuano </a:t>
            </a:r>
            <a:r>
              <a:rPr sz="1050" dirty="0">
                <a:latin typeface="Arial"/>
                <a:cs typeface="Arial"/>
              </a:rPr>
              <a:t>erogazioni  </a:t>
            </a:r>
            <a:r>
              <a:rPr sz="1050" spc="-5" dirty="0">
                <a:latin typeface="Arial"/>
                <a:cs typeface="Arial"/>
              </a:rPr>
              <a:t>liberali non possono cumulare il credito d’imposta </a:t>
            </a:r>
            <a:r>
              <a:rPr sz="1050" dirty="0">
                <a:latin typeface="Arial"/>
                <a:cs typeface="Arial"/>
              </a:rPr>
              <a:t>con </a:t>
            </a:r>
            <a:r>
              <a:rPr sz="1050" spc="-5" dirty="0">
                <a:latin typeface="Arial"/>
                <a:cs typeface="Arial"/>
              </a:rPr>
              <a:t>altra agevolazione fiscale prevista </a:t>
            </a:r>
            <a:r>
              <a:rPr sz="1050" dirty="0">
                <a:latin typeface="Arial"/>
                <a:cs typeface="Arial"/>
              </a:rPr>
              <a:t>da </a:t>
            </a:r>
            <a:r>
              <a:rPr sz="1050" spc="-5" dirty="0">
                <a:latin typeface="Arial"/>
                <a:cs typeface="Arial"/>
              </a:rPr>
              <a:t>altre  disposizioni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legge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fronte </a:t>
            </a:r>
            <a:r>
              <a:rPr sz="1050" dirty="0">
                <a:latin typeface="Arial"/>
                <a:cs typeface="Arial"/>
              </a:rPr>
              <a:t>delle </a:t>
            </a:r>
            <a:r>
              <a:rPr sz="1050" spc="-5" dirty="0">
                <a:latin typeface="Arial"/>
                <a:cs typeface="Arial"/>
              </a:rPr>
              <a:t>medesime</a:t>
            </a:r>
            <a:r>
              <a:rPr sz="1050" spc="-2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erogazioni.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00" dirty="0">
              <a:latin typeface="Arial"/>
              <a:cs typeface="Arial"/>
            </a:endParaRPr>
          </a:p>
          <a:p>
            <a:pPr marL="12700" algn="just">
              <a:lnSpc>
                <a:spcPts val="1235"/>
              </a:lnSpc>
            </a:pPr>
            <a:r>
              <a:rPr sz="1050" b="1" spc="-5" dirty="0">
                <a:latin typeface="Arial"/>
                <a:cs typeface="Arial"/>
              </a:rPr>
              <a:t>Obblighi </a:t>
            </a:r>
            <a:r>
              <a:rPr sz="1050" b="1" dirty="0">
                <a:latin typeface="Arial"/>
                <a:cs typeface="Arial"/>
              </a:rPr>
              <a:t>di </a:t>
            </a:r>
            <a:r>
              <a:rPr sz="1050" b="1" spc="-5" dirty="0">
                <a:latin typeface="Arial"/>
                <a:cs typeface="Arial"/>
              </a:rPr>
              <a:t>comunicazione </a:t>
            </a:r>
            <a:r>
              <a:rPr sz="1050" b="1" dirty="0">
                <a:latin typeface="Arial"/>
                <a:cs typeface="Arial"/>
              </a:rPr>
              <a:t>e </a:t>
            </a:r>
            <a:r>
              <a:rPr sz="1050" b="1" spc="-5" dirty="0">
                <a:latin typeface="Arial"/>
                <a:cs typeface="Arial"/>
              </a:rPr>
              <a:t>pubblicità</a:t>
            </a:r>
            <a:r>
              <a:rPr sz="1050" spc="-5" dirty="0">
                <a:latin typeface="Arial"/>
                <a:cs typeface="Arial"/>
              </a:rPr>
              <a:t>. </a:t>
            </a:r>
            <a:r>
              <a:rPr sz="1050" dirty="0">
                <a:latin typeface="Arial"/>
                <a:cs typeface="Arial"/>
              </a:rPr>
              <a:t>I soggetti </a:t>
            </a:r>
            <a:r>
              <a:rPr sz="1050" spc="-5" dirty="0">
                <a:latin typeface="Arial"/>
                <a:cs typeface="Arial"/>
              </a:rPr>
              <a:t>beneficiari delle erogazioni liberali</a:t>
            </a:r>
            <a:r>
              <a:rPr sz="1050" spc="5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dovranno:</a:t>
            </a:r>
          </a:p>
          <a:p>
            <a:pPr marL="469900" marR="5080" indent="-228600" algn="just">
              <a:lnSpc>
                <a:spcPct val="95700"/>
              </a:lnSpc>
              <a:spcBef>
                <a:spcPts val="30"/>
              </a:spcBef>
              <a:buFont typeface="Wingdings"/>
              <a:buChar char=""/>
              <a:tabLst>
                <a:tab pos="470534" algn="l"/>
              </a:tabLst>
            </a:pPr>
            <a:r>
              <a:rPr sz="1050" spc="-5" dirty="0">
                <a:latin typeface="Arial"/>
                <a:cs typeface="Arial"/>
              </a:rPr>
              <a:t>comunicare immediatamente all’Ufficio per </a:t>
            </a:r>
            <a:r>
              <a:rPr sz="1050" dirty="0">
                <a:latin typeface="Arial"/>
                <a:cs typeface="Arial"/>
              </a:rPr>
              <a:t>lo </a:t>
            </a:r>
            <a:r>
              <a:rPr sz="1050" spc="-5" dirty="0">
                <a:latin typeface="Arial"/>
                <a:cs typeface="Arial"/>
              </a:rPr>
              <a:t>sport presso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Presidenza del Consiglio dei  ministri l’ammontare delle </a:t>
            </a:r>
            <a:r>
              <a:rPr sz="1050" dirty="0">
                <a:latin typeface="Arial"/>
                <a:cs typeface="Arial"/>
              </a:rPr>
              <a:t>somme </a:t>
            </a:r>
            <a:r>
              <a:rPr sz="1050" spc="-5" dirty="0">
                <a:latin typeface="Arial"/>
                <a:cs typeface="Arial"/>
              </a:rPr>
              <a:t>ricevute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la loro destinazione, provvedendo contestualmente 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darne adeguata pubblicità attraverso l’utilizzo di mezzi</a:t>
            </a:r>
            <a:r>
              <a:rPr sz="1050" spc="1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informatici</a:t>
            </a:r>
            <a:endParaRPr sz="1050" dirty="0">
              <a:latin typeface="Arial"/>
              <a:cs typeface="Arial"/>
            </a:endParaRPr>
          </a:p>
          <a:p>
            <a:pPr marL="469900" marR="5715" indent="-228600" algn="just">
              <a:lnSpc>
                <a:spcPct val="95700"/>
              </a:lnSpc>
              <a:spcBef>
                <a:spcPts val="5"/>
              </a:spcBef>
              <a:buFont typeface="Wingdings"/>
              <a:buChar char=""/>
              <a:tabLst>
                <a:tab pos="470534" algn="l"/>
              </a:tabLst>
            </a:pPr>
            <a:r>
              <a:rPr sz="1050" spc="-5" dirty="0">
                <a:latin typeface="Arial"/>
                <a:cs typeface="Arial"/>
              </a:rPr>
              <a:t>entro il </a:t>
            </a:r>
            <a:r>
              <a:rPr sz="1050" dirty="0">
                <a:latin typeface="Arial"/>
                <a:cs typeface="Arial"/>
              </a:rPr>
              <a:t>30 </a:t>
            </a:r>
            <a:r>
              <a:rPr sz="1050" spc="-5" dirty="0">
                <a:latin typeface="Arial"/>
                <a:cs typeface="Arial"/>
              </a:rPr>
              <a:t>giugno di ogni anno successivo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30" dirty="0">
                <a:latin typeface="Arial"/>
                <a:cs typeface="Arial"/>
              </a:rPr>
              <a:t>uello </a:t>
            </a:r>
            <a:r>
              <a:rPr sz="1050" spc="-5" dirty="0">
                <a:latin typeface="Arial"/>
                <a:cs typeface="Arial"/>
              </a:rPr>
              <a:t>dell’erogazione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fino all’ultimazione dei  lavori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manutenzione </a:t>
            </a:r>
            <a:r>
              <a:rPr sz="1050" dirty="0">
                <a:latin typeface="Arial"/>
                <a:cs typeface="Arial"/>
              </a:rPr>
              <a:t>lo </a:t>
            </a:r>
            <a:r>
              <a:rPr sz="1050" spc="-5" dirty="0">
                <a:latin typeface="Arial"/>
                <a:cs typeface="Arial"/>
              </a:rPr>
              <a:t>stato di avanzamento dei </a:t>
            </a:r>
            <a:r>
              <a:rPr sz="1050" dirty="0">
                <a:latin typeface="Arial"/>
                <a:cs typeface="Arial"/>
              </a:rPr>
              <a:t>lavori, </a:t>
            </a:r>
            <a:r>
              <a:rPr sz="1050" spc="-5" dirty="0">
                <a:latin typeface="Arial"/>
                <a:cs typeface="Arial"/>
              </a:rPr>
              <a:t>anche mediante una rendicontazione  delle modalità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utilizzo delle somme</a:t>
            </a:r>
            <a:r>
              <a:rPr sz="1050" spc="-1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erogate.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00" dirty="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spcBef>
                <a:spcPts val="5"/>
              </a:spcBef>
            </a:pPr>
            <a:r>
              <a:rPr sz="1050" b="1" dirty="0">
                <a:latin typeface="Arial"/>
                <a:cs typeface="Arial"/>
              </a:rPr>
              <a:t>Decreto </a:t>
            </a:r>
            <a:r>
              <a:rPr sz="1050" b="1" spc="-5" dirty="0">
                <a:latin typeface="Arial"/>
                <a:cs typeface="Arial"/>
              </a:rPr>
              <a:t>attuativo</a:t>
            </a:r>
            <a:r>
              <a:rPr sz="1050" spc="-5" dirty="0">
                <a:latin typeface="Arial"/>
                <a:cs typeface="Arial"/>
              </a:rPr>
              <a:t>. Il </a:t>
            </a:r>
            <a:r>
              <a:rPr sz="1050" dirty="0">
                <a:latin typeface="Arial"/>
                <a:cs typeface="Arial"/>
              </a:rPr>
              <a:t>decreto </a:t>
            </a:r>
            <a:r>
              <a:rPr sz="1050" spc="-5" dirty="0">
                <a:latin typeface="Arial"/>
                <a:cs typeface="Arial"/>
              </a:rPr>
              <a:t>attuativo </a:t>
            </a:r>
            <a:r>
              <a:rPr sz="1050" dirty="0">
                <a:latin typeface="Arial"/>
                <a:cs typeface="Arial"/>
              </a:rPr>
              <a:t>è </a:t>
            </a:r>
            <a:r>
              <a:rPr sz="1050" spc="-5" dirty="0">
                <a:latin typeface="Arial"/>
                <a:cs typeface="Arial"/>
              </a:rPr>
              <a:t>stato approvato </a:t>
            </a:r>
            <a:r>
              <a:rPr sz="1050" dirty="0">
                <a:latin typeface="Arial"/>
                <a:cs typeface="Arial"/>
              </a:rPr>
              <a:t>con DPCM </a:t>
            </a:r>
            <a:r>
              <a:rPr sz="1050" spc="-5" dirty="0">
                <a:latin typeface="Arial"/>
                <a:cs typeface="Arial"/>
              </a:rPr>
              <a:t>del 30 aprile</a:t>
            </a:r>
            <a:r>
              <a:rPr sz="1050" spc="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2019.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000" dirty="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</a:pPr>
            <a:r>
              <a:rPr sz="1000" b="1" spc="-5" dirty="0">
                <a:latin typeface="Arial"/>
                <a:cs typeface="Arial"/>
              </a:rPr>
              <a:t>Identikit dello Sport</a:t>
            </a:r>
            <a:r>
              <a:rPr sz="1000" b="1" spc="20" dirty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bonus</a:t>
            </a:r>
            <a:endParaRPr sz="1000" dirty="0">
              <a:latin typeface="Arial"/>
              <a:cs typeface="Arial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647700" y="3345433"/>
          <a:ext cx="6118224" cy="34448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17345"/>
                <a:gridCol w="2251075"/>
                <a:gridCol w="2249804"/>
              </a:tblGrid>
              <a:tr h="297560">
                <a:tc gridSpan="3"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575"/>
                        </a:spcBef>
                        <a:tabLst>
                          <a:tab pos="3548379" algn="l"/>
                        </a:tabLst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Che</a:t>
                      </a:r>
                      <a:r>
                        <a:rPr sz="9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cosa?	Descrizione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73025" marB="0">
                    <a:solidFill>
                      <a:srgbClr val="4471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34111">
                <a:tc>
                  <a:txBody>
                    <a:bodyPr/>
                    <a:lstStyle/>
                    <a:p>
                      <a:pPr algn="ctr">
                        <a:lnSpc>
                          <a:spcPts val="955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Norma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 riferimento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69850">
                        <a:lnSpc>
                          <a:spcPts val="955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Art. 1,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commi 621-628, della legge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145/2018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6974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Credito d’imposta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905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69850" marR="61594">
                        <a:lnSpc>
                          <a:spcPts val="1040"/>
                        </a:lnSpc>
                        <a:spcBef>
                          <a:spcPts val="3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Riconosciuto per erogazioni liberali disposte a favore di interventi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su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impianti sportivi  pubblici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69748">
                <a:tc>
                  <a:txBody>
                    <a:bodyPr/>
                    <a:lstStyle/>
                    <a:p>
                      <a:pPr algn="ctr">
                        <a:lnSpc>
                          <a:spcPts val="994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Ammontare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del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credito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103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d’imposta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65%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 dell’erogazione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096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68223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055"/>
                        </a:lnSpc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Limiti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del</a:t>
                      </a:r>
                      <a:r>
                        <a:rPr sz="9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credito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1055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d’imposta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91845" marR="374650" indent="-410209">
                        <a:lnSpc>
                          <a:spcPts val="1030"/>
                        </a:lnSpc>
                        <a:spcBef>
                          <a:spcPts val="1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Persone fisiche ed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enti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non  commerciali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19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Titolari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reddito</a:t>
                      </a:r>
                      <a:r>
                        <a:rPr sz="9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d’impresa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29108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5295">
                        <a:lnSpc>
                          <a:spcPct val="100000"/>
                        </a:lnSpc>
                        <a:spcBef>
                          <a:spcPts val="56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20% del reddito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imponibile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711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6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10 per mille dei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ricavi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711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Validità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85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2020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7175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6974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Oggetto degli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interventi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78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71145" indent="-179070">
                        <a:lnSpc>
                          <a:spcPts val="1019"/>
                        </a:lnSpc>
                        <a:buFont typeface="Wingdings"/>
                        <a:buChar char=""/>
                        <a:tabLst>
                          <a:tab pos="271780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manutenzione e restauro di impianti sportivi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pubblici;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71145" indent="-179070">
                        <a:lnSpc>
                          <a:spcPts val="1005"/>
                        </a:lnSpc>
                        <a:buFont typeface="Wingdings"/>
                        <a:buChar char=""/>
                        <a:tabLst>
                          <a:tab pos="271780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realizzazione di nuove strutture sportive</a:t>
                      </a:r>
                      <a:r>
                        <a:rPr sz="9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pubbliche.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68478">
                <a:tc>
                  <a:txBody>
                    <a:bodyPr/>
                    <a:lstStyle/>
                    <a:p>
                      <a:pPr marL="522605" marR="360680" indent="-157480">
                        <a:lnSpc>
                          <a:spcPts val="1030"/>
                        </a:lnSpc>
                        <a:spcBef>
                          <a:spcPts val="1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Destinatari</a:t>
                      </a:r>
                      <a:r>
                        <a:rPr sz="900" b="1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delle  erogazioni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69850">
                        <a:lnSpc>
                          <a:spcPts val="1019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Enti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pubblici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9850">
                        <a:lnSpc>
                          <a:spcPts val="994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Concessionari o affidatari dei beni oggetto di</a:t>
                      </a:r>
                      <a:r>
                        <a:rPr sz="9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intervento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87172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Obblighi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comunicazione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69850" algn="just">
                        <a:lnSpc>
                          <a:spcPts val="1055"/>
                        </a:lnSpc>
                        <a:spcBef>
                          <a:spcPts val="27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soggetti beneficiari delle erogazioni dovranno comunicare all’Ufficio Sport presso</a:t>
                      </a:r>
                      <a:r>
                        <a:rPr sz="900" spc="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la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69850" algn="just">
                        <a:lnSpc>
                          <a:spcPts val="1055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Presidenza del Consiglio dei ministri: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69240" indent="-180340" algn="just">
                        <a:lnSpc>
                          <a:spcPts val="1055"/>
                        </a:lnSpc>
                        <a:spcBef>
                          <a:spcPts val="250"/>
                        </a:spcBef>
                        <a:buFont typeface="Wingdings"/>
                        <a:buChar char=""/>
                        <a:tabLst>
                          <a:tab pos="269875" algn="l"/>
                        </a:tabLst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tempestivamente, l’ammontare delle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somme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ricevute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 la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loro</a:t>
                      </a:r>
                      <a:r>
                        <a:rPr sz="9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destinazione;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69240" marR="58419" indent="-180340" algn="just">
                        <a:lnSpc>
                          <a:spcPct val="96100"/>
                        </a:lnSpc>
                        <a:spcBef>
                          <a:spcPts val="20"/>
                        </a:spcBef>
                        <a:buFont typeface="Wingdings"/>
                        <a:buChar char=""/>
                        <a:tabLst>
                          <a:tab pos="269875" algn="l"/>
                        </a:tabLst>
                      </a:pPr>
                      <a:r>
                        <a:rPr sz="900" dirty="0">
                          <a:latin typeface="Arial"/>
                          <a:cs typeface="Arial"/>
                        </a:rPr>
                        <a:t>entro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il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30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giugno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ogni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anno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successivo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uello dell’erogazione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(e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fino  all’ultimazione dei lavori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manutenzione) lo stato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avanzamento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dei lavori, con 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rendicontazione delle modalità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utilizzo delle somme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erogate.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492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488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Decreto attuativo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DPCM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del 30 aprile 2019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302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41</a:t>
            </a:fld>
            <a:endParaRPr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701040" y="899159"/>
            <a:ext cx="6154420" cy="308610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45"/>
              </a:lnSpc>
            </a:pPr>
            <a:r>
              <a:rPr sz="1050" b="1" spc="-5" dirty="0">
                <a:latin typeface="Arial"/>
                <a:cs typeface="Arial"/>
              </a:rPr>
              <a:t>RIFINANZIAMENTO </a:t>
            </a:r>
            <a:r>
              <a:rPr sz="1050" b="1" dirty="0">
                <a:latin typeface="Arial"/>
                <a:cs typeface="Arial"/>
              </a:rPr>
              <a:t>DI </a:t>
            </a:r>
            <a:r>
              <a:rPr sz="1050" b="1" spc="-5" dirty="0">
                <a:latin typeface="Arial"/>
                <a:cs typeface="Arial"/>
              </a:rPr>
              <a:t>INTERVENTI URGENTI IN </a:t>
            </a:r>
            <a:r>
              <a:rPr sz="1050" b="1" dirty="0">
                <a:latin typeface="Arial"/>
                <a:cs typeface="Arial"/>
              </a:rPr>
              <a:t>MATERIA DI EDILIZIA </a:t>
            </a:r>
            <a:r>
              <a:rPr sz="1050" b="1" spc="-5" dirty="0">
                <a:latin typeface="Arial"/>
                <a:cs typeface="Arial"/>
              </a:rPr>
              <a:t>SCOLASTICA (art.</a:t>
            </a:r>
            <a:r>
              <a:rPr sz="1050" b="1" spc="-85" dirty="0">
                <a:latin typeface="Arial"/>
                <a:cs typeface="Arial"/>
              </a:rPr>
              <a:t> </a:t>
            </a:r>
            <a:r>
              <a:rPr sz="1050" b="1" spc="15" dirty="0">
                <a:latin typeface="Arial"/>
                <a:cs typeface="Arial"/>
              </a:rPr>
              <a:t>58-</a:t>
            </a:r>
            <a:endParaRPr sz="1050">
              <a:latin typeface="Arial"/>
              <a:cs typeface="Arial"/>
            </a:endParaRPr>
          </a:p>
          <a:p>
            <a:pPr marL="17780">
              <a:lnSpc>
                <a:spcPts val="1235"/>
              </a:lnSpc>
            </a:pPr>
            <a:r>
              <a:rPr sz="1050" b="1" dirty="0">
                <a:latin typeface="Arial"/>
                <a:cs typeface="Arial"/>
              </a:rPr>
              <a:t>octies, </a:t>
            </a:r>
            <a:r>
              <a:rPr sz="1050" b="1" spc="-5" dirty="0">
                <a:latin typeface="Arial"/>
                <a:cs typeface="Arial"/>
              </a:rPr>
              <a:t>d.l.</a:t>
            </a:r>
            <a:r>
              <a:rPr sz="1050" b="1" spc="-2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124/2019)</a:t>
            </a:r>
            <a:endParaRPr sz="10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06627" y="1313433"/>
            <a:ext cx="6142355" cy="1565910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 marR="5080">
              <a:lnSpc>
                <a:spcPts val="1210"/>
              </a:lnSpc>
              <a:spcBef>
                <a:spcPts val="185"/>
              </a:spcBef>
            </a:pPr>
            <a:r>
              <a:rPr sz="1050" spc="-5" dirty="0">
                <a:latin typeface="Arial"/>
                <a:cs typeface="Arial"/>
              </a:rPr>
              <a:t>L’articolo 58-octies del decreto legge </a:t>
            </a:r>
            <a:r>
              <a:rPr sz="1050" dirty="0">
                <a:latin typeface="Arial"/>
                <a:cs typeface="Arial"/>
              </a:rPr>
              <a:t>124/2019 </a:t>
            </a:r>
            <a:r>
              <a:rPr sz="1050" spc="-5" dirty="0">
                <a:latin typeface="Arial"/>
                <a:cs typeface="Arial"/>
              </a:rPr>
              <a:t>istituisce un’apposita sezione nell’ambito del Fondo  unico per l’edilizia scolastica, </a:t>
            </a:r>
            <a:r>
              <a:rPr sz="1050" dirty="0">
                <a:latin typeface="Arial"/>
                <a:cs typeface="Arial"/>
              </a:rPr>
              <a:t>con </a:t>
            </a:r>
            <a:r>
              <a:rPr sz="1050" spc="-5" dirty="0">
                <a:latin typeface="Arial"/>
                <a:cs typeface="Arial"/>
              </a:rPr>
              <a:t>una dotazione</a:t>
            </a:r>
            <a:r>
              <a:rPr sz="1050" spc="-2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di:</a:t>
            </a:r>
            <a:endParaRPr sz="1050">
              <a:latin typeface="Arial"/>
              <a:cs typeface="Arial"/>
            </a:endParaRPr>
          </a:p>
          <a:p>
            <a:pPr marL="469900" indent="-229235">
              <a:lnSpc>
                <a:spcPts val="1145"/>
              </a:lnSpc>
              <a:buFont typeface="Wingdings"/>
              <a:buChar char="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5 </a:t>
            </a:r>
            <a:r>
              <a:rPr sz="1050" spc="-5" dirty="0">
                <a:latin typeface="Arial"/>
                <a:cs typeface="Arial"/>
              </a:rPr>
              <a:t>milioni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dirty="0">
                <a:latin typeface="Arial"/>
                <a:cs typeface="Arial"/>
              </a:rPr>
              <a:t>euro </a:t>
            </a:r>
            <a:r>
              <a:rPr sz="1050" spc="-5" dirty="0">
                <a:latin typeface="Arial"/>
                <a:cs typeface="Arial"/>
              </a:rPr>
              <a:t>per </a:t>
            </a:r>
            <a:r>
              <a:rPr sz="1050" dirty="0">
                <a:latin typeface="Arial"/>
                <a:cs typeface="Arial"/>
              </a:rPr>
              <a:t>il</a:t>
            </a:r>
            <a:r>
              <a:rPr sz="1050" spc="-5" dirty="0">
                <a:latin typeface="Arial"/>
                <a:cs typeface="Arial"/>
              </a:rPr>
              <a:t> 2019;</a:t>
            </a:r>
            <a:endParaRPr sz="1050">
              <a:latin typeface="Arial"/>
              <a:cs typeface="Arial"/>
            </a:endParaRPr>
          </a:p>
          <a:p>
            <a:pPr marL="469900" indent="-229235">
              <a:lnSpc>
                <a:spcPts val="1205"/>
              </a:lnSpc>
              <a:buFont typeface="Wingdings"/>
              <a:buChar char="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10 </a:t>
            </a:r>
            <a:r>
              <a:rPr sz="1050" spc="-5" dirty="0">
                <a:latin typeface="Arial"/>
                <a:cs typeface="Arial"/>
              </a:rPr>
              <a:t>milioni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dirty="0">
                <a:latin typeface="Arial"/>
                <a:cs typeface="Arial"/>
              </a:rPr>
              <a:t>euro per </a:t>
            </a:r>
            <a:r>
              <a:rPr sz="1050" spc="-5" dirty="0">
                <a:latin typeface="Arial"/>
                <a:cs typeface="Arial"/>
              </a:rPr>
              <a:t>ciascuno degli anni dal 2020 </a:t>
            </a:r>
            <a:r>
              <a:rPr sz="1050" spc="-10" dirty="0">
                <a:latin typeface="Arial"/>
                <a:cs typeface="Arial"/>
              </a:rPr>
              <a:t>al</a:t>
            </a:r>
            <a:r>
              <a:rPr sz="1050" spc="1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2025;</a:t>
            </a:r>
            <a:endParaRPr sz="1050">
              <a:latin typeface="Arial"/>
              <a:cs typeface="Arial"/>
            </a:endParaRPr>
          </a:p>
          <a:p>
            <a:pPr marL="12700" marR="10795">
              <a:lnSpc>
                <a:spcPts val="1210"/>
              </a:lnSpc>
              <a:spcBef>
                <a:spcPts val="55"/>
              </a:spcBef>
            </a:pPr>
            <a:r>
              <a:rPr sz="1050" spc="-5" dirty="0">
                <a:latin typeface="Arial"/>
                <a:cs typeface="Arial"/>
              </a:rPr>
              <a:t>destinati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finanziare interventi di messa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sicurezza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ri </a:t>
            </a:r>
            <a:r>
              <a:rPr sz="1050" spc="10" dirty="0">
                <a:latin typeface="Arial"/>
                <a:cs typeface="Arial"/>
              </a:rPr>
              <a:t>ualificazione </a:t>
            </a:r>
            <a:r>
              <a:rPr sz="1050" spc="-5" dirty="0">
                <a:latin typeface="Arial"/>
                <a:cs typeface="Arial"/>
              </a:rPr>
              <a:t>energetica degli edifici scolastici  pubblici, compresi gli interventi </a:t>
            </a:r>
            <a:r>
              <a:rPr sz="1050" dirty="0">
                <a:latin typeface="Arial"/>
                <a:cs typeface="Arial"/>
              </a:rPr>
              <a:t>da </a:t>
            </a:r>
            <a:r>
              <a:rPr sz="1050" spc="-5" dirty="0">
                <a:latin typeface="Arial"/>
                <a:cs typeface="Arial"/>
              </a:rPr>
              <a:t>realizzare </a:t>
            </a:r>
            <a:r>
              <a:rPr sz="1050" dirty="0">
                <a:latin typeface="Arial"/>
                <a:cs typeface="Arial"/>
              </a:rPr>
              <a:t>a seguito </a:t>
            </a:r>
            <a:r>
              <a:rPr sz="1050" spc="-5" dirty="0">
                <a:latin typeface="Arial"/>
                <a:cs typeface="Arial"/>
              </a:rPr>
              <a:t>delle verifiche di vulnerabilità</a:t>
            </a:r>
            <a:r>
              <a:rPr sz="1050" spc="2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sismica.</a:t>
            </a: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000">
              <a:latin typeface="Arial"/>
              <a:cs typeface="Arial"/>
            </a:endParaRPr>
          </a:p>
          <a:p>
            <a:pPr marL="12700" marR="5080" algn="just">
              <a:lnSpc>
                <a:spcPct val="95700"/>
              </a:lnSpc>
            </a:pPr>
            <a:r>
              <a:rPr sz="1050" dirty="0">
                <a:latin typeface="Arial"/>
                <a:cs typeface="Arial"/>
              </a:rPr>
              <a:t>Un </a:t>
            </a:r>
            <a:r>
              <a:rPr sz="1050" spc="-5" dirty="0">
                <a:latin typeface="Arial"/>
                <a:cs typeface="Arial"/>
              </a:rPr>
              <a:t>apposito decreto del </a:t>
            </a:r>
            <a:r>
              <a:rPr sz="1050" dirty="0">
                <a:latin typeface="Arial"/>
                <a:cs typeface="Arial"/>
              </a:rPr>
              <a:t>MIUR da </a:t>
            </a:r>
            <a:r>
              <a:rPr sz="1050" spc="-5" dirty="0">
                <a:latin typeface="Arial"/>
                <a:cs typeface="Arial"/>
              </a:rPr>
              <a:t>emanarsi </a:t>
            </a:r>
            <a:r>
              <a:rPr sz="1050" dirty="0">
                <a:latin typeface="Arial"/>
                <a:cs typeface="Arial"/>
              </a:rPr>
              <a:t>entro il </a:t>
            </a:r>
            <a:r>
              <a:rPr sz="1050" spc="-5" dirty="0">
                <a:latin typeface="Arial"/>
                <a:cs typeface="Arial"/>
              </a:rPr>
              <a:t>mese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febbraio 2020 dovrà stabilire le modalità </a:t>
            </a:r>
            <a:r>
              <a:rPr sz="1050" spc="-10" dirty="0">
                <a:latin typeface="Arial"/>
                <a:cs typeface="Arial"/>
              </a:rPr>
              <a:t>di  </a:t>
            </a:r>
            <a:r>
              <a:rPr sz="1050" spc="-5" dirty="0">
                <a:latin typeface="Arial"/>
                <a:cs typeface="Arial"/>
              </a:rPr>
              <a:t>accesso alle risorse della sezione del </a:t>
            </a:r>
            <a:r>
              <a:rPr sz="1050" dirty="0">
                <a:latin typeface="Arial"/>
                <a:cs typeface="Arial"/>
              </a:rPr>
              <a:t>Fondo, le </a:t>
            </a:r>
            <a:r>
              <a:rPr sz="1050" spc="-5" dirty="0">
                <a:latin typeface="Arial"/>
                <a:cs typeface="Arial"/>
              </a:rPr>
              <a:t>priorità degli interventi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ogni altra </a:t>
            </a:r>
            <a:r>
              <a:rPr sz="1050" dirty="0">
                <a:latin typeface="Arial"/>
                <a:cs typeface="Arial"/>
              </a:rPr>
              <a:t>misura </a:t>
            </a:r>
            <a:r>
              <a:rPr sz="1050" spc="-5" dirty="0">
                <a:latin typeface="Arial"/>
                <a:cs typeface="Arial"/>
              </a:rPr>
              <a:t>attuativa  </a:t>
            </a:r>
            <a:r>
              <a:rPr sz="1050" dirty="0">
                <a:latin typeface="Arial"/>
                <a:cs typeface="Arial"/>
              </a:rPr>
              <a:t>necessaria.</a:t>
            </a:r>
            <a:endParaRPr sz="1050">
              <a:latin typeface="Arial"/>
              <a:cs typeface="Arial"/>
            </a:endParaRPr>
          </a:p>
        </p:txBody>
      </p:sp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647700" y="3025393"/>
          <a:ext cx="6112509" cy="9970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88060"/>
                <a:gridCol w="1890394"/>
                <a:gridCol w="2433320"/>
                <a:gridCol w="800735"/>
              </a:tblGrid>
              <a:tr h="335280">
                <a:tc>
                  <a:txBody>
                    <a:bodyPr/>
                    <a:lstStyle/>
                    <a:p>
                      <a:pPr marL="239395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Che</a:t>
                      </a:r>
                      <a:r>
                        <a:rPr sz="9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cosa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91440" marB="0"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353060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Incremento dotazione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91440" marB="0"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Finalità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91440" marB="0"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Attuazione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91440" marB="0">
                    <a:solidFill>
                      <a:srgbClr val="4471C4"/>
                    </a:solidFill>
                  </a:tcPr>
                </a:tc>
              </a:tr>
              <a:tr h="661796">
                <a:tc>
                  <a:txBody>
                    <a:bodyPr/>
                    <a:lstStyle/>
                    <a:p>
                      <a:pPr marL="78740" marR="74295" algn="ctr">
                        <a:lnSpc>
                          <a:spcPts val="1030"/>
                        </a:lnSpc>
                        <a:spcBef>
                          <a:spcPts val="3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Fondo unico</a:t>
                      </a:r>
                      <a:r>
                        <a:rPr sz="900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per  l’edilizia  scolastica  (apposita  sottosezione)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5 MILIONI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 EURO PER IL</a:t>
                      </a:r>
                      <a:r>
                        <a:rPr sz="9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2019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21285" marR="115570" indent="1270" algn="ctr">
                        <a:lnSpc>
                          <a:spcPts val="103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10 MILIONI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PER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CIASCUNO  DEGLI ANNI DAL 2020 AL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2024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969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2395" marR="108585" algn="ctr">
                        <a:lnSpc>
                          <a:spcPts val="1030"/>
                        </a:lnSpc>
                        <a:spcBef>
                          <a:spcPts val="3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esigenze urgenti e indifferibili di messa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in 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sicurezza e riqualificazione energetica degli  edifici scolastici pubblici, compresi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gli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55904" marR="250825" algn="ctr">
                        <a:lnSpc>
                          <a:spcPts val="1030"/>
                        </a:lnSpc>
                        <a:spcBef>
                          <a:spcPts val="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interventi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realizzare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seguito delle  verifiche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vulnerabilità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sismica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5"/>
                        </a:lnSpc>
                        <a:spcBef>
                          <a:spcPts val="47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DM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MIUR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191770" marR="186690" indent="1270" algn="ctr">
                        <a:lnSpc>
                          <a:spcPts val="1030"/>
                        </a:lnSpc>
                        <a:spcBef>
                          <a:spcPts val="5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(entro  febbr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io 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2020)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969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42</a:t>
            </a:fld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701040" y="9995611"/>
            <a:ext cx="6154420" cy="12700"/>
          </a:xfrm>
          <a:custGeom>
            <a:avLst/>
            <a:gdLst/>
            <a:ahLst/>
            <a:cxnLst/>
            <a:rect l="l" t="t" r="r" b="b"/>
            <a:pathLst>
              <a:path w="6154420" h="12700">
                <a:moveTo>
                  <a:pt x="6153912" y="0"/>
                </a:moveTo>
                <a:lnTo>
                  <a:pt x="0" y="0"/>
                </a:lnTo>
                <a:lnTo>
                  <a:pt x="0" y="12191"/>
                </a:lnTo>
                <a:lnTo>
                  <a:pt x="6153912" y="12191"/>
                </a:lnTo>
                <a:lnTo>
                  <a:pt x="615391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06627" y="1029969"/>
            <a:ext cx="46577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latin typeface="Arial"/>
                <a:cs typeface="Arial"/>
              </a:rPr>
              <a:t>L’anticipazione di liquidità per il pagamento dei debiti </a:t>
            </a:r>
            <a:r>
              <a:rPr sz="1000" b="1" spc="-10" dirty="0">
                <a:latin typeface="Arial"/>
                <a:cs typeface="Arial"/>
              </a:rPr>
              <a:t>certi </a:t>
            </a:r>
            <a:r>
              <a:rPr sz="1000" b="1" spc="-5" dirty="0">
                <a:latin typeface="Arial"/>
                <a:cs typeface="Arial"/>
              </a:rPr>
              <a:t>liquidi ed</a:t>
            </a:r>
            <a:r>
              <a:rPr sz="1000" b="1" spc="170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esigibili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647700" y="1199641"/>
          <a:ext cx="6208395" cy="454824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27175"/>
                <a:gridCol w="2341245"/>
                <a:gridCol w="2339975"/>
              </a:tblGrid>
              <a:tr h="143255">
                <a:tc>
                  <a:txBody>
                    <a:bodyPr/>
                    <a:lstStyle/>
                    <a:p>
                      <a:pPr algn="ctr">
                        <a:lnSpc>
                          <a:spcPts val="1030"/>
                        </a:lnSpc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Che cosa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30"/>
                        </a:lnSpc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Edizione 2018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30"/>
                        </a:lnSpc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Edizione 2019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4471C4"/>
                    </a:solidFill>
                  </a:tcPr>
                </a:tc>
              </a:tr>
              <a:tr h="39776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Norma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 riferimento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Art. 1,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commi 849-857, legge</a:t>
                      </a:r>
                      <a:r>
                        <a:rPr sz="9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145/2018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Art. 1,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comma 556, legge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160/2019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104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(attraverso modifica all’art.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4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del d.lgs.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99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321/2002)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40081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Enti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 eroganti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5265" marR="208279" algn="ctr">
                        <a:lnSpc>
                          <a:spcPts val="1040"/>
                        </a:lnSpc>
                        <a:spcBef>
                          <a:spcPts val="3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banche, intermediari finanziari, Cassa  depositi e prestiti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Spa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9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istituzioni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944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finanziarie dell’Unione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europea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IDEM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53187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Enti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 beneficiari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163195" marR="155575" indent="-635" algn="ctr">
                        <a:lnSpc>
                          <a:spcPct val="95900"/>
                        </a:lnSpc>
                        <a:spcBef>
                          <a:spcPts val="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comuni,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province, città metropolitane,  regioni e province autonome, anche per  conto dei rispettivi enti del Servizio  sanitario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nazionale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IDEM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92697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Finalità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0170" marR="83820" algn="ctr">
                        <a:lnSpc>
                          <a:spcPct val="95800"/>
                        </a:lnSpc>
                        <a:spcBef>
                          <a:spcPts val="1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pagamento di debiti, certi, liquidi ed  esigibili, maturati alla data del 31 dicembre  2018, relativi a somministrazioni, forniture,  appalti e a obbligazioni per prestazioni  professionali. Per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pagamento di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debiti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1025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fuori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bilancio l’anticipazione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è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subordinata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99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al relativo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riconoscimento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IDEM,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riferiti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al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31/12/2019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5318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Limite</a:t>
                      </a:r>
                      <a:r>
                        <a:rPr sz="9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massimo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141605" marR="134620" algn="ctr">
                        <a:lnSpc>
                          <a:spcPts val="1030"/>
                        </a:lnSpc>
                        <a:spcBef>
                          <a:spcPts val="4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ENTI LOCALI: 3/12 delle entrate correnti  accertate nel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2017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994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REGIONI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PROVINCE AUTONOME:</a:t>
                      </a:r>
                      <a:r>
                        <a:rPr sz="9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5/12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99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delle entrate correnti accertate nel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2017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139700" marR="135255" algn="ctr">
                        <a:lnSpc>
                          <a:spcPts val="1010"/>
                        </a:lnSpc>
                        <a:spcBef>
                          <a:spcPts val="5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ENTI LOCALI: 3/12 delle entrate correnti  accertate nel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2018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101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REGIONI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PROVINCE AUTONOME:</a:t>
                      </a:r>
                      <a:r>
                        <a:rPr sz="9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5/12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1005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delle entrate correnti accertate nel</a:t>
                      </a:r>
                      <a:r>
                        <a:rPr sz="9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2018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4008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Richiesta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3195" marR="156210" algn="ctr">
                        <a:lnSpc>
                          <a:spcPct val="96100"/>
                        </a:lnSpc>
                        <a:spcBef>
                          <a:spcPts val="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Entro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28/02/2019 mediante modello di  certificazione del credito sulla PCC  contenente l’elenco dei debiti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15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Entro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il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30/04/2020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mediante modello</a:t>
                      </a:r>
                      <a:r>
                        <a:rPr sz="9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di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105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certificazione del credito sulla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PCC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99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contenente l’elenco dei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debiti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26974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Garanzie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78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25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Delegazione di pagamento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ai sensi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dell’art.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1905" algn="ctr">
                        <a:lnSpc>
                          <a:spcPts val="100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206 del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Tuel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IDEM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096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137159">
                <a:tc>
                  <a:txBody>
                    <a:bodyPr/>
                    <a:lstStyle/>
                    <a:p>
                      <a:pPr marL="635" algn="ctr">
                        <a:lnSpc>
                          <a:spcPts val="98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Pignorabilità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80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SI, nei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limiti dell’art. 159, comma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2 del</a:t>
                      </a:r>
                      <a:r>
                        <a:rPr sz="9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Tuel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80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IDEM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26974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Termini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per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il</a:t>
                      </a:r>
                      <a:r>
                        <a:rPr sz="900" b="1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pagamento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78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288290" marR="196850" indent="-83820">
                        <a:lnSpc>
                          <a:spcPts val="1040"/>
                        </a:lnSpc>
                        <a:spcBef>
                          <a:spcPts val="3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ENTI DEL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SSN: 30 gg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dall’erogazione  ALTRI ENTI: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15 gg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dall’erogazione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IDEM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096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137159">
                <a:tc>
                  <a:txBody>
                    <a:bodyPr/>
                    <a:lstStyle/>
                    <a:p>
                      <a:pPr algn="ctr">
                        <a:lnSpc>
                          <a:spcPts val="98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Obbligo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 restituzione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980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Entro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31 dicembre 2019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80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Entro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il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30 dicembre</a:t>
                      </a:r>
                      <a:r>
                        <a:rPr sz="900" b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2020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40106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Verifica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83185" marR="77470" algn="ctr">
                        <a:lnSpc>
                          <a:spcPct val="96200"/>
                        </a:lnSpc>
                        <a:spcBef>
                          <a:spcPts val="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Da parte degli enti eroganti attraverso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la 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PCC.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caso di mancato pagamento viene  richiesta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la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restituzione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IDEM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</a:tbl>
          </a:graphicData>
        </a:graphic>
      </p:graphicFrame>
      <p:sp>
        <p:nvSpPr>
          <p:cNvPr id="12" name="object 12"/>
          <p:cNvSpPr txBox="1"/>
          <p:nvPr/>
        </p:nvSpPr>
        <p:spPr>
          <a:xfrm>
            <a:off x="577850" y="6416675"/>
            <a:ext cx="6154420" cy="306705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40"/>
              </a:lnSpc>
            </a:pPr>
            <a:r>
              <a:rPr sz="1050" b="1" spc="-5" dirty="0">
                <a:latin typeface="Arial"/>
                <a:cs typeface="Arial"/>
              </a:rPr>
              <a:t>RIDUZIONE</a:t>
            </a:r>
            <a:r>
              <a:rPr sz="1050" b="1" spc="7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DEL</a:t>
            </a:r>
            <a:r>
              <a:rPr sz="1050" b="1" spc="8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FONDO</a:t>
            </a:r>
            <a:r>
              <a:rPr sz="1050" b="1" spc="7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CREDITI</a:t>
            </a:r>
            <a:r>
              <a:rPr sz="1050" b="1" spc="7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DI</a:t>
            </a:r>
            <a:r>
              <a:rPr sz="1050" b="1" spc="6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DUBBIA</a:t>
            </a:r>
            <a:r>
              <a:rPr sz="1050" b="1" spc="7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ESIGIBILITA’</a:t>
            </a:r>
            <a:r>
              <a:rPr sz="1050" b="1" spc="7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NEL</a:t>
            </a:r>
            <a:r>
              <a:rPr sz="1050" b="1" spc="8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BILANCIO</a:t>
            </a:r>
            <a:r>
              <a:rPr sz="1050" b="1" spc="7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DI</a:t>
            </a:r>
            <a:r>
              <a:rPr sz="1050" b="1" spc="7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PREVISIONE</a:t>
            </a:r>
            <a:r>
              <a:rPr sz="1050" b="1" spc="7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(art.</a:t>
            </a:r>
            <a:endParaRPr sz="1050">
              <a:latin typeface="Arial"/>
              <a:cs typeface="Arial"/>
            </a:endParaRPr>
          </a:p>
          <a:p>
            <a:pPr marL="17780">
              <a:lnSpc>
                <a:spcPts val="1230"/>
              </a:lnSpc>
            </a:pPr>
            <a:r>
              <a:rPr sz="1050" b="1" dirty="0">
                <a:latin typeface="Arial"/>
                <a:cs typeface="Arial"/>
              </a:rPr>
              <a:t>1, commi </a:t>
            </a:r>
            <a:r>
              <a:rPr sz="1050" b="1" spc="-5" dirty="0">
                <a:latin typeface="Arial"/>
                <a:cs typeface="Arial"/>
              </a:rPr>
              <a:t>79-80, </a:t>
            </a:r>
            <a:r>
              <a:rPr sz="1050" b="1" dirty="0">
                <a:latin typeface="Arial"/>
                <a:cs typeface="Arial"/>
              </a:rPr>
              <a:t>legge</a:t>
            </a:r>
            <a:r>
              <a:rPr sz="1050" b="1" spc="-3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160/2019)</a:t>
            </a:r>
            <a:endParaRPr sz="10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30250" y="7178675"/>
            <a:ext cx="6143625" cy="485855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 marR="5080" algn="just">
              <a:lnSpc>
                <a:spcPct val="95900"/>
              </a:lnSpc>
              <a:spcBef>
                <a:spcPts val="155"/>
              </a:spcBef>
            </a:pPr>
            <a:r>
              <a:rPr sz="1050" spc="-5" dirty="0">
                <a:latin typeface="Arial"/>
                <a:cs typeface="Arial"/>
              </a:rPr>
              <a:t>Come già </a:t>
            </a:r>
            <a:r>
              <a:rPr sz="1050" dirty="0">
                <a:latin typeface="Arial"/>
                <a:cs typeface="Arial"/>
              </a:rPr>
              <a:t>accaduto lo </a:t>
            </a:r>
            <a:r>
              <a:rPr sz="1050" spc="-5" dirty="0">
                <a:latin typeface="Arial"/>
                <a:cs typeface="Arial"/>
              </a:rPr>
              <a:t>scorso </a:t>
            </a:r>
            <a:r>
              <a:rPr sz="1050" dirty="0">
                <a:latin typeface="Arial"/>
                <a:cs typeface="Arial"/>
              </a:rPr>
              <a:t>anno, la </a:t>
            </a:r>
            <a:r>
              <a:rPr sz="1050" spc="-5" dirty="0">
                <a:latin typeface="Arial"/>
                <a:cs typeface="Arial"/>
              </a:rPr>
              <a:t>legge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2020 interviene sulla disciplina del fondo crediti 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dubbia esigibilità, fornendo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possibilità </a:t>
            </a:r>
            <a:r>
              <a:rPr sz="1050" spc="-10" dirty="0">
                <a:latin typeface="Arial"/>
                <a:cs typeface="Arial"/>
              </a:rPr>
              <a:t>di ridurre, </a:t>
            </a:r>
            <a:r>
              <a:rPr sz="1050" spc="-5" dirty="0">
                <a:latin typeface="Arial"/>
                <a:cs typeface="Arial"/>
              </a:rPr>
              <a:t>durante l’esercizio, l’accantonamento effettuato in  </a:t>
            </a:r>
            <a:r>
              <a:rPr sz="1050" dirty="0">
                <a:latin typeface="Arial"/>
                <a:cs typeface="Arial"/>
              </a:rPr>
              <a:t>sede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dirty="0">
                <a:latin typeface="Arial"/>
                <a:cs typeface="Arial"/>
              </a:rPr>
              <a:t>previsione. </a:t>
            </a:r>
            <a:r>
              <a:rPr sz="1050" spc="-5" dirty="0">
                <a:latin typeface="Arial"/>
                <a:cs typeface="Arial"/>
              </a:rPr>
              <a:t>Si tratta </a:t>
            </a:r>
            <a:r>
              <a:rPr sz="1050" dirty="0">
                <a:latin typeface="Arial"/>
                <a:cs typeface="Arial"/>
              </a:rPr>
              <a:t>dei </a:t>
            </a:r>
            <a:r>
              <a:rPr sz="1050" spc="-5" dirty="0">
                <a:latin typeface="Arial"/>
                <a:cs typeface="Arial"/>
              </a:rPr>
              <a:t>commi </a:t>
            </a:r>
            <a:r>
              <a:rPr sz="1050" dirty="0">
                <a:latin typeface="Arial"/>
                <a:cs typeface="Arial"/>
              </a:rPr>
              <a:t>79 e 80 </a:t>
            </a:r>
            <a:r>
              <a:rPr sz="1050" spc="-5" dirty="0">
                <a:latin typeface="Arial"/>
                <a:cs typeface="Arial"/>
              </a:rPr>
              <a:t>della legge </a:t>
            </a:r>
            <a:r>
              <a:rPr sz="1050" dirty="0">
                <a:latin typeface="Arial"/>
                <a:cs typeface="Arial"/>
              </a:rPr>
              <a:t>160/</a:t>
            </a:r>
            <a:r>
              <a:rPr sz="1050" dirty="0" smtClean="0">
                <a:latin typeface="Arial"/>
                <a:cs typeface="Arial"/>
              </a:rPr>
              <a:t>2019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5</a:t>
            </a:fld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 txBox="1"/>
          <p:nvPr/>
        </p:nvSpPr>
        <p:spPr>
          <a:xfrm>
            <a:off x="577850" y="5426075"/>
            <a:ext cx="6400800" cy="1519172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669290" marR="145415">
              <a:lnSpc>
                <a:spcPts val="1150"/>
              </a:lnSpc>
              <a:spcBef>
                <a:spcPts val="175"/>
              </a:spcBef>
            </a:pP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La riduzione del FCDE nelle annualità 2020 e 2021 è ammessa solamente in variazione e  non anche in </a:t>
            </a:r>
            <a:r>
              <a:rPr sz="1000" b="1" i="1" dirty="0">
                <a:solidFill>
                  <a:srgbClr val="FF0000"/>
                </a:solidFill>
                <a:latin typeface="Arial"/>
                <a:cs typeface="Arial"/>
              </a:rPr>
              <a:t>fase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di iniziale approvazione </a:t>
            </a:r>
            <a:r>
              <a:rPr sz="1000" b="1" i="1" dirty="0">
                <a:solidFill>
                  <a:srgbClr val="FF0000"/>
                </a:solidFill>
                <a:latin typeface="Arial"/>
                <a:cs typeface="Arial"/>
              </a:rPr>
              <a:t>del </a:t>
            </a:r>
            <a:r>
              <a:rPr sz="1000" b="1" i="1" spc="-5" dirty="0">
                <a:solidFill>
                  <a:srgbClr val="FF0000"/>
                </a:solidFill>
                <a:latin typeface="Arial"/>
                <a:cs typeface="Arial"/>
              </a:rPr>
              <a:t>bilancio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100" dirty="0">
              <a:latin typeface="Arial"/>
              <a:cs typeface="Arial"/>
            </a:endParaRPr>
          </a:p>
          <a:p>
            <a:pPr marL="12700" marR="5080" algn="just">
              <a:lnSpc>
                <a:spcPct val="95800"/>
              </a:lnSpc>
              <a:spcBef>
                <a:spcPts val="800"/>
              </a:spcBef>
            </a:pPr>
            <a:r>
              <a:rPr sz="1050" spc="-5" dirty="0">
                <a:latin typeface="Arial"/>
                <a:cs typeface="Arial"/>
              </a:rPr>
              <a:t>Inoltre, il comma 80 consente per il triennio </a:t>
            </a:r>
            <a:r>
              <a:rPr sz="1050" dirty="0">
                <a:latin typeface="Arial"/>
                <a:cs typeface="Arial"/>
              </a:rPr>
              <a:t>2020-2022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ridurre il </a:t>
            </a:r>
            <a:r>
              <a:rPr sz="1050" dirty="0">
                <a:latin typeface="Arial"/>
                <a:cs typeface="Arial"/>
              </a:rPr>
              <a:t>fondo </a:t>
            </a:r>
            <a:r>
              <a:rPr sz="1050" spc="-5" dirty="0">
                <a:latin typeface="Arial"/>
                <a:cs typeface="Arial"/>
              </a:rPr>
              <a:t>crediti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seguito  dell’accelerazione della riscossione dei crediti per effetto della riforma della riscossione locale  </a:t>
            </a:r>
            <a:r>
              <a:rPr sz="1050" dirty="0">
                <a:latin typeface="Arial"/>
                <a:cs typeface="Arial"/>
              </a:rPr>
              <a:t>contenuta </a:t>
            </a:r>
            <a:r>
              <a:rPr sz="1050" spc="-5" dirty="0">
                <a:latin typeface="Arial"/>
                <a:cs typeface="Arial"/>
              </a:rPr>
              <a:t>nei commi </a:t>
            </a:r>
            <a:r>
              <a:rPr sz="1050" dirty="0">
                <a:latin typeface="Arial"/>
                <a:cs typeface="Arial"/>
              </a:rPr>
              <a:t>da </a:t>
            </a:r>
            <a:r>
              <a:rPr sz="1050" spc="-5" dirty="0">
                <a:latin typeface="Arial"/>
                <a:cs typeface="Arial"/>
              </a:rPr>
              <a:t>784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815 </a:t>
            </a:r>
            <a:r>
              <a:rPr sz="1050" dirty="0">
                <a:latin typeface="Arial"/>
                <a:cs typeface="Arial"/>
              </a:rPr>
              <a:t>della </a:t>
            </a:r>
            <a:r>
              <a:rPr sz="1050" spc="-5" dirty="0">
                <a:latin typeface="Arial"/>
                <a:cs typeface="Arial"/>
              </a:rPr>
              <a:t>legge 160/2019.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riduzione </a:t>
            </a:r>
            <a:r>
              <a:rPr sz="1050" dirty="0">
                <a:latin typeface="Arial"/>
                <a:cs typeface="Arial"/>
              </a:rPr>
              <a:t>è </a:t>
            </a:r>
            <a:r>
              <a:rPr sz="1050" spc="-5" dirty="0">
                <a:latin typeface="Arial"/>
                <a:cs typeface="Arial"/>
              </a:rPr>
              <a:t>operata sulla </a:t>
            </a:r>
            <a:r>
              <a:rPr sz="1050" dirty="0">
                <a:latin typeface="Arial"/>
                <a:cs typeface="Arial"/>
              </a:rPr>
              <a:t>base </a:t>
            </a:r>
            <a:r>
              <a:rPr sz="1050" spc="-5" dirty="0">
                <a:latin typeface="Arial"/>
                <a:cs typeface="Arial"/>
              </a:rPr>
              <a:t>del rapporto  </a:t>
            </a:r>
            <a:r>
              <a:rPr sz="1050" dirty="0">
                <a:latin typeface="Arial"/>
                <a:cs typeface="Arial"/>
              </a:rPr>
              <a:t>che si </a:t>
            </a:r>
            <a:r>
              <a:rPr sz="1050" spc="-5" dirty="0">
                <a:latin typeface="Arial"/>
                <a:cs typeface="Arial"/>
              </a:rPr>
              <a:t>prevede di realizzare alla fine dell’esercizio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riferimento tra gli incassi complessivi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conto  competenza </a:t>
            </a:r>
            <a:r>
              <a:rPr sz="1050" dirty="0">
                <a:latin typeface="Arial"/>
                <a:cs typeface="Arial"/>
              </a:rPr>
              <a:t>e in conto </a:t>
            </a:r>
            <a:r>
              <a:rPr sz="1050" spc="-5" dirty="0">
                <a:latin typeface="Arial"/>
                <a:cs typeface="Arial"/>
              </a:rPr>
              <a:t>residui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gli accertamenti inerenti le </a:t>
            </a:r>
            <a:r>
              <a:rPr sz="1050" dirty="0">
                <a:latin typeface="Arial"/>
                <a:cs typeface="Arial"/>
              </a:rPr>
              <a:t>entrate </a:t>
            </a:r>
            <a:r>
              <a:rPr sz="1050" spc="-5" dirty="0">
                <a:latin typeface="Arial"/>
                <a:cs typeface="Arial"/>
              </a:rPr>
              <a:t>oggetto della riforma </a:t>
            </a:r>
            <a:r>
              <a:rPr sz="1050" dirty="0">
                <a:latin typeface="Arial"/>
                <a:cs typeface="Arial"/>
              </a:rPr>
              <a:t>e potrà essere  </a:t>
            </a:r>
            <a:r>
              <a:rPr sz="1050" spc="-5" dirty="0">
                <a:latin typeface="Arial"/>
                <a:cs typeface="Arial"/>
              </a:rPr>
              <a:t>disposta solo previa </a:t>
            </a:r>
            <a:r>
              <a:rPr sz="1050" spc="110" dirty="0">
                <a:latin typeface="Arial"/>
                <a:cs typeface="Arial"/>
              </a:rPr>
              <a:t>ac </a:t>
            </a:r>
            <a:r>
              <a:rPr sz="1050" spc="-5" dirty="0">
                <a:latin typeface="Arial"/>
                <a:cs typeface="Arial"/>
              </a:rPr>
              <a:t>uisizione del parere dell’organo </a:t>
            </a:r>
            <a:r>
              <a:rPr sz="1050" spc="-10" dirty="0">
                <a:latin typeface="Arial"/>
                <a:cs typeface="Arial"/>
              </a:rPr>
              <a:t>di</a:t>
            </a:r>
            <a:r>
              <a:rPr sz="1050" spc="-5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revisione.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30250" y="1616075"/>
            <a:ext cx="5951185" cy="28487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6</a:t>
            </a:fld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654050" y="3292475"/>
            <a:ext cx="6095365" cy="490305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669290" marR="5080" algn="just">
              <a:lnSpc>
                <a:spcPts val="1210"/>
              </a:lnSpc>
              <a:spcBef>
                <a:spcPts val="185"/>
              </a:spcBef>
            </a:pP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Gli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enti potranno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ridurre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per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il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2020-2022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il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FCDE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del bilancio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di previsione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in 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prospettiva del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miglioramento della riscossione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a </a:t>
            </a:r>
            <a:r>
              <a:rPr sz="1050" b="1" i="1" spc="-5" dirty="0">
                <a:solidFill>
                  <a:srgbClr val="FF0000"/>
                </a:solidFill>
                <a:latin typeface="Arial"/>
                <a:cs typeface="Arial"/>
              </a:rPr>
              <a:t>seguito della riforma introdotta  dalla legge</a:t>
            </a:r>
            <a:r>
              <a:rPr sz="1050" b="1" i="1"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160/</a:t>
            </a:r>
            <a:r>
              <a:rPr sz="1050" b="1" i="1" dirty="0" smtClean="0">
                <a:solidFill>
                  <a:srgbClr val="FF0000"/>
                </a:solidFill>
                <a:latin typeface="Arial"/>
                <a:cs typeface="Arial"/>
              </a:rPr>
              <a:t>2019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01040" y="4982590"/>
            <a:ext cx="6154420" cy="306705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45"/>
              </a:lnSpc>
            </a:pPr>
            <a:r>
              <a:rPr sz="1050" b="1" spc="-5" dirty="0">
                <a:latin typeface="Arial"/>
                <a:cs typeface="Arial"/>
              </a:rPr>
              <a:t>INCREMENTO DELLA DOTAZIONE DEL </a:t>
            </a:r>
            <a:r>
              <a:rPr sz="1050" b="1" dirty="0">
                <a:latin typeface="Arial"/>
                <a:cs typeface="Arial"/>
              </a:rPr>
              <a:t>FONDO DI </a:t>
            </a:r>
            <a:r>
              <a:rPr sz="1050" b="1" spc="-5" dirty="0">
                <a:latin typeface="Arial"/>
                <a:cs typeface="Arial"/>
              </a:rPr>
              <a:t>SOLIDARIETA’ COMUNALE</a:t>
            </a:r>
            <a:r>
              <a:rPr sz="1050" b="1" spc="-17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(art. 57, comma</a:t>
            </a:r>
            <a:endParaRPr sz="1050">
              <a:latin typeface="Arial"/>
              <a:cs typeface="Arial"/>
            </a:endParaRPr>
          </a:p>
          <a:p>
            <a:pPr marL="17780">
              <a:lnSpc>
                <a:spcPts val="1235"/>
              </a:lnSpc>
            </a:pPr>
            <a:r>
              <a:rPr sz="1050" b="1" dirty="0">
                <a:latin typeface="Arial"/>
                <a:cs typeface="Arial"/>
              </a:rPr>
              <a:t>1-bis, </a:t>
            </a:r>
            <a:r>
              <a:rPr sz="1050" b="1" spc="-5" dirty="0">
                <a:latin typeface="Arial"/>
                <a:cs typeface="Arial"/>
              </a:rPr>
              <a:t>d.l. </a:t>
            </a:r>
            <a:r>
              <a:rPr sz="1050" b="1" dirty="0">
                <a:latin typeface="Arial"/>
                <a:cs typeface="Arial"/>
              </a:rPr>
              <a:t>124/2019 e </a:t>
            </a:r>
            <a:r>
              <a:rPr sz="1050" b="1" spc="-5" dirty="0">
                <a:latin typeface="Arial"/>
                <a:cs typeface="Arial"/>
              </a:rPr>
              <a:t>art. </a:t>
            </a:r>
            <a:r>
              <a:rPr sz="1050" b="1" dirty="0">
                <a:latin typeface="Arial"/>
                <a:cs typeface="Arial"/>
              </a:rPr>
              <a:t>1, commi 551, 848-851, </a:t>
            </a:r>
            <a:r>
              <a:rPr sz="1050" b="1" spc="-5" dirty="0">
                <a:latin typeface="Arial"/>
                <a:cs typeface="Arial"/>
              </a:rPr>
              <a:t>legge</a:t>
            </a:r>
            <a:r>
              <a:rPr sz="1050" b="1" spc="-9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160/2019)</a:t>
            </a:r>
            <a:endParaRPr sz="10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06627" y="5417946"/>
            <a:ext cx="6144895" cy="2640965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 marR="5715" algn="just">
              <a:lnSpc>
                <a:spcPct val="95900"/>
              </a:lnSpc>
              <a:spcBef>
                <a:spcPts val="155"/>
              </a:spcBef>
            </a:pPr>
            <a:r>
              <a:rPr sz="1050" spc="-5" dirty="0">
                <a:latin typeface="Arial"/>
                <a:cs typeface="Arial"/>
              </a:rPr>
              <a:t>Sia il </a:t>
            </a:r>
            <a:r>
              <a:rPr sz="1050" dirty="0">
                <a:latin typeface="Arial"/>
                <a:cs typeface="Arial"/>
              </a:rPr>
              <a:t>decreto-legge 124/2019 </a:t>
            </a:r>
            <a:r>
              <a:rPr sz="1050" spc="-5" dirty="0">
                <a:latin typeface="Arial"/>
                <a:cs typeface="Arial"/>
              </a:rPr>
              <a:t>che la legge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incrementano le risorse </a:t>
            </a:r>
            <a:r>
              <a:rPr sz="1050" dirty="0">
                <a:latin typeface="Arial"/>
                <a:cs typeface="Arial"/>
              </a:rPr>
              <a:t>del fondo di </a:t>
            </a:r>
            <a:r>
              <a:rPr sz="1050" spc="-5" dirty="0">
                <a:latin typeface="Arial"/>
                <a:cs typeface="Arial"/>
              </a:rPr>
              <a:t>solidarietà  comunale destinato </a:t>
            </a:r>
            <a:r>
              <a:rPr sz="1050" spc="-10" dirty="0">
                <a:latin typeface="Arial"/>
                <a:cs typeface="Arial"/>
              </a:rPr>
              <a:t>ai </a:t>
            </a:r>
            <a:r>
              <a:rPr sz="1050" spc="-5" dirty="0">
                <a:latin typeface="Arial"/>
                <a:cs typeface="Arial"/>
              </a:rPr>
              <a:t>comuni in sostituzione dei trasferimenti erariali fiscalizzati. </a:t>
            </a:r>
            <a:r>
              <a:rPr sz="1050" dirty="0">
                <a:latin typeface="Arial"/>
                <a:cs typeface="Arial"/>
              </a:rPr>
              <a:t>I comuni </a:t>
            </a:r>
            <a:r>
              <a:rPr sz="1050" spc="-5" dirty="0">
                <a:latin typeface="Arial"/>
                <a:cs typeface="Arial"/>
              </a:rPr>
              <a:t>quindi  </a:t>
            </a:r>
            <a:r>
              <a:rPr sz="1050" dirty="0">
                <a:latin typeface="Arial"/>
                <a:cs typeface="Arial"/>
              </a:rPr>
              <a:t>potranno attendersi un </a:t>
            </a:r>
            <a:r>
              <a:rPr sz="1050" spc="-5" dirty="0">
                <a:latin typeface="Arial"/>
                <a:cs typeface="Arial"/>
              </a:rPr>
              <a:t>incremento </a:t>
            </a:r>
            <a:r>
              <a:rPr sz="1050" dirty="0">
                <a:latin typeface="Arial"/>
                <a:cs typeface="Arial"/>
              </a:rPr>
              <a:t>delle </a:t>
            </a:r>
            <a:r>
              <a:rPr sz="1050" spc="-5" dirty="0">
                <a:latin typeface="Arial"/>
                <a:cs typeface="Arial"/>
              </a:rPr>
              <a:t>risorse </a:t>
            </a:r>
            <a:r>
              <a:rPr sz="1050" spc="-10" dirty="0">
                <a:latin typeface="Arial"/>
                <a:cs typeface="Arial"/>
              </a:rPr>
              <a:t>loro </a:t>
            </a:r>
            <a:r>
              <a:rPr sz="1050" dirty="0">
                <a:latin typeface="Arial"/>
                <a:cs typeface="Arial"/>
              </a:rPr>
              <a:t>destinate, anche </a:t>
            </a:r>
            <a:r>
              <a:rPr sz="1050" spc="-5" dirty="0">
                <a:latin typeface="Arial"/>
                <a:cs typeface="Arial"/>
              </a:rPr>
              <a:t>se </a:t>
            </a:r>
            <a:r>
              <a:rPr sz="1050" spc="-10" dirty="0">
                <a:latin typeface="Arial"/>
                <a:cs typeface="Arial"/>
              </a:rPr>
              <a:t>gli </a:t>
            </a:r>
            <a:r>
              <a:rPr sz="1050" spc="-5" dirty="0">
                <a:latin typeface="Arial"/>
                <a:cs typeface="Arial"/>
              </a:rPr>
              <a:t>effetti </a:t>
            </a:r>
            <a:r>
              <a:rPr sz="1050" dirty="0">
                <a:latin typeface="Arial"/>
                <a:cs typeface="Arial"/>
              </a:rPr>
              <a:t>per </a:t>
            </a:r>
            <a:r>
              <a:rPr sz="1050" spc="-5" dirty="0">
                <a:latin typeface="Arial"/>
                <a:cs typeface="Arial"/>
              </a:rPr>
              <a:t>singolo </a:t>
            </a:r>
            <a:r>
              <a:rPr sz="1050" dirty="0">
                <a:latin typeface="Arial"/>
                <a:cs typeface="Arial"/>
              </a:rPr>
              <a:t>ente  possono </a:t>
            </a:r>
            <a:r>
              <a:rPr sz="1050" spc="-5" dirty="0">
                <a:latin typeface="Arial"/>
                <a:cs typeface="Arial"/>
              </a:rPr>
              <a:t>variare sensibilmente in considerazione sia del </a:t>
            </a:r>
            <a:r>
              <a:rPr sz="1050" dirty="0">
                <a:latin typeface="Arial"/>
                <a:cs typeface="Arial"/>
              </a:rPr>
              <a:t>fatto </a:t>
            </a:r>
            <a:r>
              <a:rPr sz="1050" spc="-5" dirty="0">
                <a:latin typeface="Arial"/>
                <a:cs typeface="Arial"/>
              </a:rPr>
              <a:t>che tali incrementi sono </a:t>
            </a:r>
            <a:r>
              <a:rPr sz="1050" dirty="0">
                <a:latin typeface="Arial"/>
                <a:cs typeface="Arial"/>
              </a:rPr>
              <a:t>spesso </a:t>
            </a:r>
            <a:r>
              <a:rPr sz="1050" spc="-5" dirty="0">
                <a:latin typeface="Arial"/>
                <a:cs typeface="Arial"/>
              </a:rPr>
              <a:t>destinati  </a:t>
            </a:r>
            <a:r>
              <a:rPr sz="1050" dirty="0">
                <a:latin typeface="Arial"/>
                <a:cs typeface="Arial"/>
              </a:rPr>
              <a:t>ad </a:t>
            </a:r>
            <a:r>
              <a:rPr sz="1050" spc="-5" dirty="0">
                <a:latin typeface="Arial"/>
                <a:cs typeface="Arial"/>
              </a:rPr>
              <a:t>una platea limitata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soggetti, sia della modifica </a:t>
            </a:r>
            <a:r>
              <a:rPr sz="1050" dirty="0">
                <a:latin typeface="Arial"/>
                <a:cs typeface="Arial"/>
              </a:rPr>
              <a:t>dei </a:t>
            </a:r>
            <a:r>
              <a:rPr sz="1050" spc="-5" dirty="0">
                <a:latin typeface="Arial"/>
                <a:cs typeface="Arial"/>
              </a:rPr>
              <a:t>criteri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riparto </a:t>
            </a:r>
            <a:r>
              <a:rPr sz="1050" dirty="0">
                <a:latin typeface="Arial"/>
                <a:cs typeface="Arial"/>
              </a:rPr>
              <a:t>e del diverso </a:t>
            </a:r>
            <a:r>
              <a:rPr sz="1050" spc="-5" dirty="0">
                <a:latin typeface="Arial"/>
                <a:cs typeface="Arial"/>
              </a:rPr>
              <a:t>peso </a:t>
            </a:r>
            <a:r>
              <a:rPr sz="1050" dirty="0">
                <a:latin typeface="Arial"/>
                <a:cs typeface="Arial"/>
              </a:rPr>
              <a:t>che </a:t>
            </a:r>
            <a:r>
              <a:rPr sz="1050" spc="-5" dirty="0">
                <a:latin typeface="Arial"/>
                <a:cs typeface="Arial"/>
              </a:rPr>
              <a:t>assume 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perequazione fiscale (differenza </a:t>
            </a:r>
            <a:r>
              <a:rPr sz="1050" dirty="0">
                <a:latin typeface="Arial"/>
                <a:cs typeface="Arial"/>
              </a:rPr>
              <a:t>tra capacità </a:t>
            </a:r>
            <a:r>
              <a:rPr sz="1050" spc="-5" dirty="0">
                <a:latin typeface="Arial"/>
                <a:cs typeface="Arial"/>
              </a:rPr>
              <a:t>fiscali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fabbisogni standard). Vediamo nel dettaglio le  novità.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000" dirty="0">
              <a:latin typeface="Arial"/>
              <a:cs typeface="Arial"/>
            </a:endParaRPr>
          </a:p>
          <a:p>
            <a:pPr marL="12700" marR="5080" algn="just">
              <a:lnSpc>
                <a:spcPct val="95900"/>
              </a:lnSpc>
            </a:pPr>
            <a:r>
              <a:rPr sz="1050" b="1" dirty="0">
                <a:latin typeface="Arial"/>
                <a:cs typeface="Arial"/>
              </a:rPr>
              <a:t>Incremento di risorse a </a:t>
            </a:r>
            <a:r>
              <a:rPr sz="1050" b="1" spc="-5" dirty="0">
                <a:latin typeface="Arial"/>
                <a:cs typeface="Arial"/>
              </a:rPr>
              <a:t>favore </a:t>
            </a:r>
            <a:r>
              <a:rPr sz="1050" b="1" dirty="0">
                <a:latin typeface="Arial"/>
                <a:cs typeface="Arial"/>
              </a:rPr>
              <a:t>dei </a:t>
            </a:r>
            <a:r>
              <a:rPr sz="1050" b="1" spc="-5" dirty="0">
                <a:latin typeface="Arial"/>
                <a:cs typeface="Arial"/>
              </a:rPr>
              <a:t>comuni fino </a:t>
            </a:r>
            <a:r>
              <a:rPr sz="1050" b="1" dirty="0">
                <a:latin typeface="Arial"/>
                <a:cs typeface="Arial"/>
              </a:rPr>
              <a:t>a 5.000 </a:t>
            </a:r>
            <a:r>
              <a:rPr sz="1050" b="1" spc="-5" dirty="0">
                <a:latin typeface="Arial"/>
                <a:cs typeface="Arial"/>
              </a:rPr>
              <a:t>abitanti con FSC </a:t>
            </a:r>
            <a:r>
              <a:rPr sz="1050" b="1" dirty="0">
                <a:latin typeface="Arial"/>
                <a:cs typeface="Arial"/>
              </a:rPr>
              <a:t>negativo</a:t>
            </a:r>
            <a:r>
              <a:rPr sz="1050" dirty="0">
                <a:latin typeface="Arial"/>
                <a:cs typeface="Arial"/>
              </a:rPr>
              <a:t>. </a:t>
            </a:r>
            <a:r>
              <a:rPr sz="1050" spc="-5" dirty="0">
                <a:latin typeface="Arial"/>
                <a:cs typeface="Arial"/>
              </a:rPr>
              <a:t>L’articolo </a:t>
            </a:r>
            <a:r>
              <a:rPr sz="1050" spc="-10" dirty="0">
                <a:latin typeface="Arial"/>
                <a:cs typeface="Arial"/>
              </a:rPr>
              <a:t>57,  </a:t>
            </a:r>
            <a:r>
              <a:rPr sz="1050" dirty="0">
                <a:latin typeface="Arial"/>
                <a:cs typeface="Arial"/>
              </a:rPr>
              <a:t>comma 1-bis </a:t>
            </a:r>
            <a:r>
              <a:rPr sz="1050" spc="-5" dirty="0">
                <a:latin typeface="Arial"/>
                <a:cs typeface="Arial"/>
              </a:rPr>
              <a:t>del </a:t>
            </a:r>
            <a:r>
              <a:rPr sz="1050" dirty="0">
                <a:latin typeface="Arial"/>
                <a:cs typeface="Arial"/>
              </a:rPr>
              <a:t>d.l. 124/2019 </a:t>
            </a:r>
            <a:r>
              <a:rPr sz="1050" spc="-5" dirty="0">
                <a:latin typeface="Arial"/>
                <a:cs typeface="Arial"/>
              </a:rPr>
              <a:t>incrementa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dotazione del FSC </a:t>
            </a:r>
            <a:r>
              <a:rPr sz="1050" dirty="0">
                <a:latin typeface="Arial"/>
                <a:cs typeface="Arial"/>
              </a:rPr>
              <a:t>di 5,5 </a:t>
            </a:r>
            <a:r>
              <a:rPr sz="1050" spc="-5" dirty="0">
                <a:latin typeface="Arial"/>
                <a:cs typeface="Arial"/>
              </a:rPr>
              <a:t>milioni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10" dirty="0">
                <a:latin typeface="Arial"/>
                <a:cs typeface="Arial"/>
              </a:rPr>
              <a:t>euro </a:t>
            </a:r>
            <a:r>
              <a:rPr sz="1050" spc="-5" dirty="0">
                <a:latin typeface="Arial"/>
                <a:cs typeface="Arial"/>
              </a:rPr>
              <a:t>(portandolo da  </a:t>
            </a:r>
            <a:r>
              <a:rPr sz="1050" dirty="0">
                <a:latin typeface="Arial"/>
                <a:cs typeface="Arial"/>
              </a:rPr>
              <a:t>6.208.184.364,87 </a:t>
            </a:r>
            <a:r>
              <a:rPr sz="1050" spc="-5" dirty="0">
                <a:latin typeface="Arial"/>
                <a:cs typeface="Arial"/>
              </a:rPr>
              <a:t>euro fino </a:t>
            </a:r>
            <a:r>
              <a:rPr sz="1050" dirty="0">
                <a:latin typeface="Arial"/>
                <a:cs typeface="Arial"/>
              </a:rPr>
              <a:t>al 2019 a </a:t>
            </a:r>
            <a:r>
              <a:rPr sz="1050" spc="-5" dirty="0">
                <a:latin typeface="Arial"/>
                <a:cs typeface="Arial"/>
              </a:rPr>
              <a:t>6.213.684.364,87 dal 2020 </a:t>
            </a:r>
            <a:r>
              <a:rPr sz="1050" dirty="0">
                <a:latin typeface="Arial"/>
                <a:cs typeface="Arial"/>
              </a:rPr>
              <a:t>) </a:t>
            </a:r>
            <a:r>
              <a:rPr sz="1050" spc="-5" dirty="0">
                <a:latin typeface="Arial"/>
                <a:cs typeface="Arial"/>
              </a:rPr>
              <a:t>destinando </a:t>
            </a:r>
            <a:r>
              <a:rPr sz="1050" dirty="0">
                <a:latin typeface="Arial"/>
                <a:cs typeface="Arial"/>
              </a:rPr>
              <a:t>tali </a:t>
            </a:r>
            <a:r>
              <a:rPr sz="1050" spc="-5" dirty="0">
                <a:latin typeface="Arial"/>
                <a:cs typeface="Arial"/>
              </a:rPr>
              <a:t>risorse </a:t>
            </a:r>
            <a:r>
              <a:rPr sz="1050" spc="-10" dirty="0">
                <a:latin typeface="Arial"/>
                <a:cs typeface="Arial"/>
              </a:rPr>
              <a:t>ai </a:t>
            </a:r>
            <a:r>
              <a:rPr sz="1050" spc="-5" dirty="0">
                <a:latin typeface="Arial"/>
                <a:cs typeface="Arial"/>
              </a:rPr>
              <a:t>comuni con  popolazione fino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5.000 abitanti che presentano, successivamente all’applicazione dei criteri di </a:t>
            </a:r>
            <a:r>
              <a:rPr sz="1050" spc="-10" dirty="0">
                <a:latin typeface="Arial"/>
                <a:cs typeface="Arial"/>
              </a:rPr>
              <a:t>riparto,  </a:t>
            </a:r>
            <a:r>
              <a:rPr sz="1050" dirty="0">
                <a:latin typeface="Arial"/>
                <a:cs typeface="Arial"/>
              </a:rPr>
              <a:t>un valore </a:t>
            </a:r>
            <a:r>
              <a:rPr sz="1050" spc="-5" dirty="0">
                <a:latin typeface="Arial"/>
                <a:cs typeface="Arial"/>
              </a:rPr>
              <a:t>negativo del </a:t>
            </a:r>
            <a:r>
              <a:rPr sz="1050" dirty="0">
                <a:latin typeface="Arial"/>
                <a:cs typeface="Arial"/>
              </a:rPr>
              <a:t>Fondo </a:t>
            </a:r>
            <a:r>
              <a:rPr sz="1050" spc="-5" dirty="0">
                <a:latin typeface="Arial"/>
                <a:cs typeface="Arial"/>
              </a:rPr>
              <a:t>di solidarietà. </a:t>
            </a: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risorse </a:t>
            </a:r>
            <a:r>
              <a:rPr sz="1050" dirty="0">
                <a:latin typeface="Arial"/>
                <a:cs typeface="Arial"/>
              </a:rPr>
              <a:t>saranno </a:t>
            </a:r>
            <a:r>
              <a:rPr sz="1050" spc="-5" dirty="0">
                <a:latin typeface="Arial"/>
                <a:cs typeface="Arial"/>
              </a:rPr>
              <a:t>attribuite sino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concorrenza del valore  negativo del Fondo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solidarietà comunale, </a:t>
            </a:r>
            <a:r>
              <a:rPr sz="1050" dirty="0">
                <a:latin typeface="Arial"/>
                <a:cs typeface="Arial"/>
              </a:rPr>
              <a:t>al netto della quota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alimentazione </a:t>
            </a:r>
            <a:r>
              <a:rPr sz="1050" dirty="0">
                <a:latin typeface="Arial"/>
                <a:cs typeface="Arial"/>
              </a:rPr>
              <a:t>del </a:t>
            </a:r>
            <a:r>
              <a:rPr sz="1050" spc="-5" dirty="0">
                <a:latin typeface="Arial"/>
                <a:cs typeface="Arial"/>
              </a:rPr>
              <a:t>Fondo </a:t>
            </a:r>
            <a:r>
              <a:rPr sz="1050" dirty="0">
                <a:latin typeface="Arial"/>
                <a:cs typeface="Arial"/>
              </a:rPr>
              <a:t>stesso, e,  comunque, nel </a:t>
            </a:r>
            <a:r>
              <a:rPr sz="1050" spc="-5" dirty="0">
                <a:latin typeface="Arial"/>
                <a:cs typeface="Arial"/>
              </a:rPr>
              <a:t>limite </a:t>
            </a:r>
            <a:r>
              <a:rPr sz="1050" dirty="0">
                <a:latin typeface="Arial"/>
                <a:cs typeface="Arial"/>
              </a:rPr>
              <a:t>massimo di euro </a:t>
            </a:r>
            <a:r>
              <a:rPr sz="1050" spc="-5" dirty="0">
                <a:latin typeface="Arial"/>
                <a:cs typeface="Arial"/>
              </a:rPr>
              <a:t>50.000 </a:t>
            </a:r>
            <a:r>
              <a:rPr sz="1050" dirty="0">
                <a:latin typeface="Arial"/>
                <a:cs typeface="Arial"/>
              </a:rPr>
              <a:t>per ciascun comune. </a:t>
            </a:r>
            <a:r>
              <a:rPr sz="1050" spc="-5" dirty="0">
                <a:latin typeface="Arial"/>
                <a:cs typeface="Arial"/>
              </a:rPr>
              <a:t>In </a:t>
            </a:r>
            <a:r>
              <a:rPr sz="1050" dirty="0">
                <a:latin typeface="Arial"/>
                <a:cs typeface="Arial"/>
              </a:rPr>
              <a:t>caso di </a:t>
            </a:r>
            <a:r>
              <a:rPr sz="1050" spc="-5" dirty="0">
                <a:latin typeface="Arial"/>
                <a:cs typeface="Arial"/>
              </a:rPr>
              <a:t>insufficienza delle </a:t>
            </a:r>
            <a:r>
              <a:rPr sz="1050" dirty="0">
                <a:latin typeface="Arial"/>
                <a:cs typeface="Arial"/>
              </a:rPr>
              <a:t>risorse  il </a:t>
            </a:r>
            <a:r>
              <a:rPr sz="1050" spc="-5" dirty="0">
                <a:latin typeface="Arial"/>
                <a:cs typeface="Arial"/>
              </a:rPr>
              <a:t>riparto avviene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misura proporzionale al valore negativo del Fondo di solidarietà comunale  considerando </a:t>
            </a:r>
            <a:r>
              <a:rPr sz="1050" dirty="0">
                <a:latin typeface="Arial"/>
                <a:cs typeface="Arial"/>
              </a:rPr>
              <a:t>come </a:t>
            </a:r>
            <a:r>
              <a:rPr sz="1050" spc="-5" dirty="0">
                <a:latin typeface="Arial"/>
                <a:cs typeface="Arial"/>
              </a:rPr>
              <a:t>valore massimo ammesso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riparto l’importo negativo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euro</a:t>
            </a:r>
            <a:r>
              <a:rPr sz="1050" spc="2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100.000.</a:t>
            </a:r>
            <a:endParaRPr sz="1050" dirty="0">
              <a:latin typeface="Arial"/>
              <a:cs typeface="Arial"/>
            </a:endParaRPr>
          </a:p>
        </p:txBody>
      </p:sp>
      <p:graphicFrame>
        <p:nvGraphicFramePr>
          <p:cNvPr id="13" name="object 13"/>
          <p:cNvGraphicFramePr>
            <a:graphicFrameLocks noGrp="1"/>
          </p:cNvGraphicFramePr>
          <p:nvPr/>
        </p:nvGraphicFramePr>
        <p:xfrm>
          <a:off x="647700" y="8203438"/>
          <a:ext cx="6109968" cy="8046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22375"/>
                <a:gridCol w="1221105"/>
                <a:gridCol w="1222374"/>
                <a:gridCol w="1222375"/>
                <a:gridCol w="1221739"/>
              </a:tblGrid>
              <a:tr h="406907">
                <a:tc>
                  <a:txBody>
                    <a:bodyPr/>
                    <a:lstStyle/>
                    <a:p>
                      <a:pPr marL="213360" marR="205740" indent="88265">
                        <a:lnSpc>
                          <a:spcPts val="1030"/>
                        </a:lnSpc>
                        <a:spcBef>
                          <a:spcPts val="555"/>
                        </a:spcBef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Incremento  dotazione</a:t>
                      </a:r>
                      <a:r>
                        <a:rPr sz="900" b="1" spc="-4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FSC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70485" marB="0"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153670">
                        <a:lnSpc>
                          <a:spcPct val="100000"/>
                        </a:lnSpc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 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chi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è</a:t>
                      </a:r>
                      <a:r>
                        <a:rPr sz="9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destinato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396240" marR="281305" indent="-105410">
                        <a:lnSpc>
                          <a:spcPts val="1030"/>
                        </a:lnSpc>
                        <a:spcBef>
                          <a:spcPts val="555"/>
                        </a:spcBef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Come</a:t>
                      </a:r>
                      <a:r>
                        <a:rPr sz="900" b="1" spc="-6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viene  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ripartito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70485" marB="0"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Limite max per</a:t>
                      </a:r>
                      <a:r>
                        <a:rPr sz="900" b="1" spc="-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ente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252729" marR="243204" indent="-1905" algn="ctr">
                        <a:lnSpc>
                          <a:spcPct val="96100"/>
                        </a:lnSpc>
                        <a:spcBef>
                          <a:spcPts val="5"/>
                        </a:spcBef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In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caso 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di 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incapienza</a:t>
                      </a:r>
                      <a:r>
                        <a:rPr sz="900" b="1" spc="-6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di  </a:t>
                      </a:r>
                      <a:r>
                        <a:rPr sz="9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risorse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solidFill>
                      <a:srgbClr val="4471C4"/>
                    </a:solidFill>
                  </a:tcPr>
                </a:tc>
              </a:tr>
              <a:tr h="39776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163195">
                        <a:lnSpc>
                          <a:spcPct val="100000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5,5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milioni di</a:t>
                      </a:r>
                      <a:r>
                        <a:rPr sz="9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euro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7470" marR="68580" indent="20955">
                        <a:lnSpc>
                          <a:spcPts val="1030"/>
                        </a:lnSpc>
                        <a:spcBef>
                          <a:spcPts val="530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Comuni fino a 5.000  ab con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FSC</a:t>
                      </a:r>
                      <a:r>
                        <a:rPr sz="900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negativo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731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8120" marR="165735" indent="-21590">
                        <a:lnSpc>
                          <a:spcPts val="1030"/>
                        </a:lnSpc>
                        <a:spcBef>
                          <a:spcPts val="1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In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misura</a:t>
                      </a:r>
                      <a:r>
                        <a:rPr sz="900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propor-  zionale al</a:t>
                      </a:r>
                      <a:r>
                        <a:rPr sz="9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valore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173355">
                        <a:lnSpc>
                          <a:spcPts val="955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negativo del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FSC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306070">
                        <a:lnSpc>
                          <a:spcPct val="100000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50.000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euro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 marR="62230" indent="15240">
                        <a:lnSpc>
                          <a:spcPts val="1030"/>
                        </a:lnSpc>
                        <a:spcBef>
                          <a:spcPts val="1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Il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valore negativo del 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FSC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è determinato</a:t>
                      </a:r>
                      <a:r>
                        <a:rPr sz="900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in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75590">
                        <a:lnSpc>
                          <a:spcPts val="955"/>
                        </a:lnSpc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100.000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euro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4" name="object 14"/>
          <p:cNvSpPr txBox="1"/>
          <p:nvPr/>
        </p:nvSpPr>
        <p:spPr>
          <a:xfrm>
            <a:off x="706627" y="9140189"/>
            <a:ext cx="6141720" cy="799465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 marR="5080">
              <a:lnSpc>
                <a:spcPts val="1200"/>
              </a:lnSpc>
              <a:spcBef>
                <a:spcPts val="195"/>
              </a:spcBef>
            </a:pPr>
            <a:r>
              <a:rPr sz="1050" b="1" dirty="0">
                <a:latin typeface="Arial"/>
                <a:cs typeface="Arial"/>
              </a:rPr>
              <a:t>La </a:t>
            </a:r>
            <a:r>
              <a:rPr sz="1050" b="1" spc="-5" dirty="0">
                <a:latin typeface="Arial"/>
                <a:cs typeface="Arial"/>
              </a:rPr>
              <a:t>legge </a:t>
            </a:r>
            <a:r>
              <a:rPr sz="1050" b="1" dirty="0">
                <a:latin typeface="Arial"/>
                <a:cs typeface="Arial"/>
              </a:rPr>
              <a:t>di </a:t>
            </a:r>
            <a:r>
              <a:rPr sz="1050" b="1" spc="-5" dirty="0">
                <a:latin typeface="Arial"/>
                <a:cs typeface="Arial"/>
              </a:rPr>
              <a:t>bilancio </a:t>
            </a:r>
            <a:r>
              <a:rPr sz="1050" b="1" dirty="0">
                <a:latin typeface="Arial"/>
                <a:cs typeface="Arial"/>
              </a:rPr>
              <a:t>2020. </a:t>
            </a:r>
            <a:r>
              <a:rPr sz="1050" dirty="0">
                <a:latin typeface="Arial"/>
                <a:cs typeface="Arial"/>
              </a:rPr>
              <a:t>I commi </a:t>
            </a:r>
            <a:r>
              <a:rPr sz="1050" spc="-5" dirty="0">
                <a:latin typeface="Arial"/>
                <a:cs typeface="Arial"/>
              </a:rPr>
              <a:t>551 </a:t>
            </a:r>
            <a:r>
              <a:rPr sz="1050" dirty="0">
                <a:latin typeface="Arial"/>
                <a:cs typeface="Arial"/>
              </a:rPr>
              <a:t>e da 848 a 851 </a:t>
            </a:r>
            <a:r>
              <a:rPr sz="1050" spc="-5" dirty="0">
                <a:latin typeface="Arial"/>
                <a:cs typeface="Arial"/>
              </a:rPr>
              <a:t>della legge 160/2019 modificano la dotazione  </a:t>
            </a:r>
            <a:r>
              <a:rPr sz="1050" dirty="0">
                <a:latin typeface="Arial"/>
                <a:cs typeface="Arial"/>
              </a:rPr>
              <a:t>del fondo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solidarietà comunale spettante </a:t>
            </a:r>
            <a:r>
              <a:rPr sz="1050" dirty="0">
                <a:latin typeface="Arial"/>
                <a:cs typeface="Arial"/>
              </a:rPr>
              <a:t>ai </a:t>
            </a:r>
            <a:r>
              <a:rPr sz="1050" spc="-5" dirty="0">
                <a:latin typeface="Arial"/>
                <a:cs typeface="Arial"/>
              </a:rPr>
              <a:t>comuni. </a:t>
            </a:r>
            <a:r>
              <a:rPr sz="1050" dirty="0">
                <a:latin typeface="Arial"/>
                <a:cs typeface="Arial"/>
              </a:rPr>
              <a:t>Si </a:t>
            </a:r>
            <a:r>
              <a:rPr sz="1050" spc="-5" dirty="0">
                <a:latin typeface="Arial"/>
                <a:cs typeface="Arial"/>
              </a:rPr>
              <a:t>prevede </a:t>
            </a:r>
            <a:r>
              <a:rPr sz="1050" dirty="0">
                <a:latin typeface="Arial"/>
                <a:cs typeface="Arial"/>
              </a:rPr>
              <a:t>in</a:t>
            </a:r>
            <a:r>
              <a:rPr sz="1050" spc="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particolare:</a:t>
            </a:r>
            <a:endParaRPr sz="1050">
              <a:latin typeface="Arial"/>
              <a:cs typeface="Arial"/>
            </a:endParaRPr>
          </a:p>
          <a:p>
            <a:pPr marL="469900" marR="5080" indent="-228600">
              <a:lnSpc>
                <a:spcPts val="1200"/>
              </a:lnSpc>
              <a:spcBef>
                <a:spcPts val="10"/>
              </a:spcBef>
              <a:buFont typeface="Wingdings"/>
              <a:buChar char=""/>
              <a:tabLst>
                <a:tab pos="470534" algn="l"/>
              </a:tabLst>
            </a:pPr>
            <a:r>
              <a:rPr sz="1050" b="1" dirty="0">
                <a:latin typeface="Arial"/>
                <a:cs typeface="Arial"/>
              </a:rPr>
              <a:t>al comma </a:t>
            </a:r>
            <a:r>
              <a:rPr sz="1050" b="1" spc="-5" dirty="0">
                <a:latin typeface="Arial"/>
                <a:cs typeface="Arial"/>
              </a:rPr>
              <a:t>551</a:t>
            </a:r>
            <a:r>
              <a:rPr sz="1050" spc="-5" dirty="0">
                <a:latin typeface="Arial"/>
                <a:cs typeface="Arial"/>
              </a:rPr>
              <a:t>: </a:t>
            </a:r>
            <a:r>
              <a:rPr sz="1050" dirty="0">
                <a:latin typeface="Arial"/>
                <a:cs typeface="Arial"/>
              </a:rPr>
              <a:t>un </a:t>
            </a:r>
            <a:r>
              <a:rPr sz="1050" spc="-5" dirty="0">
                <a:latin typeface="Arial"/>
                <a:cs typeface="Arial"/>
              </a:rPr>
              <a:t>incremento </a:t>
            </a:r>
            <a:r>
              <a:rPr sz="1050" dirty="0">
                <a:latin typeface="Arial"/>
                <a:cs typeface="Arial"/>
              </a:rPr>
              <a:t>di 2 </a:t>
            </a:r>
            <a:r>
              <a:rPr sz="1050" spc="-5" dirty="0">
                <a:latin typeface="Arial"/>
                <a:cs typeface="Arial"/>
              </a:rPr>
              <a:t>milioni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euro dello stanziamento del </a:t>
            </a:r>
            <a:r>
              <a:rPr sz="1050" dirty="0">
                <a:latin typeface="Arial"/>
                <a:cs typeface="Arial"/>
              </a:rPr>
              <a:t>fondo di </a:t>
            </a:r>
            <a:r>
              <a:rPr sz="1050" spc="-5" dirty="0">
                <a:latin typeface="Arial"/>
                <a:cs typeface="Arial"/>
              </a:rPr>
              <a:t>solidarietà  comunale.</a:t>
            </a:r>
            <a:r>
              <a:rPr sz="1050" spc="12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Tale</a:t>
            </a:r>
            <a:r>
              <a:rPr sz="1050" spc="12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incremento</a:t>
            </a:r>
            <a:r>
              <a:rPr sz="1050" spc="12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di</a:t>
            </a:r>
            <a:r>
              <a:rPr sz="1050" spc="13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risorse</a:t>
            </a:r>
            <a:r>
              <a:rPr sz="1050" spc="12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è</a:t>
            </a:r>
            <a:r>
              <a:rPr sz="1050" spc="12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riservato</a:t>
            </a:r>
            <a:r>
              <a:rPr sz="1050" spc="12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ai</a:t>
            </a:r>
            <a:r>
              <a:rPr sz="1050" spc="13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comuni</a:t>
            </a:r>
            <a:r>
              <a:rPr sz="1050" spc="13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con</a:t>
            </a:r>
            <a:r>
              <a:rPr sz="1050" spc="12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popolazione</a:t>
            </a:r>
            <a:r>
              <a:rPr sz="1050" spc="11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inferiore</a:t>
            </a:r>
            <a:r>
              <a:rPr sz="1050" spc="12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a</a:t>
            </a:r>
            <a:r>
              <a:rPr sz="1050" spc="12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5.000</a:t>
            </a:r>
            <a:endParaRPr sz="1050">
              <a:latin typeface="Arial"/>
              <a:cs typeface="Arial"/>
            </a:endParaRPr>
          </a:p>
          <a:p>
            <a:pPr marL="469900">
              <a:lnSpc>
                <a:spcPts val="1180"/>
              </a:lnSpc>
            </a:pPr>
            <a:r>
              <a:rPr sz="1050" spc="-5" dirty="0">
                <a:latin typeface="Arial"/>
                <a:cs typeface="Arial"/>
              </a:rPr>
              <a:t>abitanti</a:t>
            </a:r>
            <a:r>
              <a:rPr sz="1050" spc="30" dirty="0">
                <a:latin typeface="Arial"/>
                <a:cs typeface="Arial"/>
              </a:rPr>
              <a:t> </a:t>
            </a:r>
            <a:r>
              <a:rPr sz="1050" spc="-10" dirty="0">
                <a:latin typeface="Arial"/>
                <a:cs typeface="Arial"/>
              </a:rPr>
              <a:t>al</a:t>
            </a:r>
            <a:r>
              <a:rPr sz="1050" spc="3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fine</a:t>
            </a:r>
            <a:r>
              <a:rPr sz="1050" spc="1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di</a:t>
            </a:r>
            <a:r>
              <a:rPr sz="1050" spc="3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ridurre</a:t>
            </a:r>
            <a:r>
              <a:rPr sz="1050" spc="1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la</a:t>
            </a:r>
            <a:r>
              <a:rPr sz="1050" spc="2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quota</a:t>
            </a:r>
            <a:r>
              <a:rPr sz="1050" spc="30" dirty="0">
                <a:latin typeface="Arial"/>
                <a:cs typeface="Arial"/>
              </a:rPr>
              <a:t> </a:t>
            </a:r>
            <a:r>
              <a:rPr sz="1050" spc="-10" dirty="0">
                <a:latin typeface="Arial"/>
                <a:cs typeface="Arial"/>
              </a:rPr>
              <a:t>di</a:t>
            </a:r>
            <a:r>
              <a:rPr sz="1050" spc="4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alimentazione</a:t>
            </a:r>
            <a:r>
              <a:rPr sz="1050" spc="3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del</a:t>
            </a:r>
            <a:r>
              <a:rPr sz="1050" spc="3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fondo</a:t>
            </a:r>
            <a:r>
              <a:rPr sz="1050" spc="30" dirty="0">
                <a:latin typeface="Arial"/>
                <a:cs typeface="Arial"/>
              </a:rPr>
              <a:t> </a:t>
            </a:r>
            <a:r>
              <a:rPr sz="1050" spc="-10" dirty="0">
                <a:latin typeface="Arial"/>
                <a:cs typeface="Arial"/>
              </a:rPr>
              <a:t>di</a:t>
            </a:r>
            <a:r>
              <a:rPr sz="1050" spc="4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solidarietà</a:t>
            </a:r>
            <a:r>
              <a:rPr sz="1050" spc="3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a</a:t>
            </a:r>
            <a:r>
              <a:rPr sz="1050" spc="2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loro</a:t>
            </a:r>
            <a:r>
              <a:rPr sz="1050" spc="3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carico,</a:t>
            </a:r>
            <a:endParaRPr sz="105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503022" y="899794"/>
            <a:ext cx="4608090" cy="22439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7</a:t>
            </a:fld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935532" y="482600"/>
            <a:ext cx="5915025" cy="31864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Arial"/>
              <a:cs typeface="Arial"/>
            </a:endParaRPr>
          </a:p>
          <a:p>
            <a:pPr marL="241300" algn="just">
              <a:lnSpc>
                <a:spcPts val="1235"/>
              </a:lnSpc>
              <a:spcBef>
                <a:spcPts val="860"/>
              </a:spcBef>
            </a:pPr>
            <a:r>
              <a:rPr sz="1050" dirty="0">
                <a:latin typeface="Arial"/>
                <a:cs typeface="Arial"/>
              </a:rPr>
              <a:t>alimentata</a:t>
            </a:r>
            <a:r>
              <a:rPr sz="1050" spc="4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con</a:t>
            </a:r>
            <a:r>
              <a:rPr sz="1050" spc="5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il</a:t>
            </a:r>
            <a:r>
              <a:rPr sz="1050" spc="5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gettito</a:t>
            </a:r>
            <a:r>
              <a:rPr sz="1050" spc="6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IMU.</a:t>
            </a:r>
            <a:r>
              <a:rPr sz="1050" spc="5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Un</a:t>
            </a:r>
            <a:r>
              <a:rPr sz="1050" spc="6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apposito</a:t>
            </a:r>
            <a:r>
              <a:rPr sz="1050" spc="6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decreto</a:t>
            </a:r>
            <a:r>
              <a:rPr sz="1050" spc="4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del</a:t>
            </a:r>
            <a:r>
              <a:rPr sz="1050" spc="6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Ministero</a:t>
            </a:r>
            <a:r>
              <a:rPr sz="1050" spc="4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dell’interno</a:t>
            </a:r>
            <a:r>
              <a:rPr sz="1050" spc="4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da</a:t>
            </a:r>
            <a:r>
              <a:rPr sz="1050" spc="6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adottarsi</a:t>
            </a:r>
            <a:r>
              <a:rPr sz="1050" spc="6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entro</a:t>
            </a:r>
            <a:r>
              <a:rPr sz="1050" spc="6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il</a:t>
            </a:r>
            <a:endParaRPr sz="1050" dirty="0">
              <a:latin typeface="Arial"/>
              <a:cs typeface="Arial"/>
            </a:endParaRPr>
          </a:p>
          <a:p>
            <a:pPr marL="241300" algn="just">
              <a:lnSpc>
                <a:spcPts val="1215"/>
              </a:lnSpc>
            </a:pPr>
            <a:r>
              <a:rPr sz="1050" dirty="0">
                <a:latin typeface="Arial"/>
                <a:cs typeface="Arial"/>
              </a:rPr>
              <a:t>29 </a:t>
            </a:r>
            <a:r>
              <a:rPr sz="1050" spc="-5" dirty="0">
                <a:latin typeface="Arial"/>
                <a:cs typeface="Arial"/>
              </a:rPr>
              <a:t>febbraio 2020 dovrà stabilire </a:t>
            </a: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criteri </a:t>
            </a:r>
            <a:r>
              <a:rPr sz="1050" dirty="0">
                <a:latin typeface="Arial"/>
                <a:cs typeface="Arial"/>
              </a:rPr>
              <a:t>di riparto;</a:t>
            </a:r>
          </a:p>
          <a:p>
            <a:pPr marL="241300" marR="5080" indent="-228600" algn="just">
              <a:lnSpc>
                <a:spcPct val="95700"/>
              </a:lnSpc>
              <a:spcBef>
                <a:spcPts val="30"/>
              </a:spcBef>
              <a:buFont typeface="Wingdings"/>
              <a:buChar char=""/>
              <a:tabLst>
                <a:tab pos="241300" algn="l"/>
              </a:tabLst>
            </a:pPr>
            <a:r>
              <a:rPr sz="1050" b="1" dirty="0">
                <a:latin typeface="Arial"/>
                <a:cs typeface="Arial"/>
              </a:rPr>
              <a:t>al comma 848</a:t>
            </a:r>
            <a:r>
              <a:rPr sz="1050" dirty="0">
                <a:latin typeface="Arial"/>
                <a:cs typeface="Arial"/>
              </a:rPr>
              <a:t>: </a:t>
            </a:r>
            <a:r>
              <a:rPr sz="1050" spc="-5" dirty="0">
                <a:latin typeface="Arial"/>
                <a:cs typeface="Arial"/>
              </a:rPr>
              <a:t>che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dotazione venga incrementata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100 milioni </a:t>
            </a:r>
            <a:r>
              <a:rPr sz="1050" dirty="0">
                <a:latin typeface="Arial"/>
                <a:cs typeface="Arial"/>
              </a:rPr>
              <a:t>di euro </a:t>
            </a:r>
            <a:r>
              <a:rPr sz="1050" spc="-5" dirty="0">
                <a:latin typeface="Arial"/>
                <a:cs typeface="Arial"/>
              </a:rPr>
              <a:t>nel </a:t>
            </a:r>
            <a:r>
              <a:rPr sz="1050" dirty="0">
                <a:latin typeface="Arial"/>
                <a:cs typeface="Arial"/>
              </a:rPr>
              <a:t>2020, </a:t>
            </a:r>
            <a:r>
              <a:rPr sz="1050" spc="-5" dirty="0">
                <a:latin typeface="Arial"/>
                <a:cs typeface="Arial"/>
              </a:rPr>
              <a:t>200 milioni  </a:t>
            </a:r>
            <a:r>
              <a:rPr sz="1050" dirty="0">
                <a:latin typeface="Arial"/>
                <a:cs typeface="Arial"/>
              </a:rPr>
              <a:t>di euro </a:t>
            </a:r>
            <a:r>
              <a:rPr sz="1050" spc="-5" dirty="0">
                <a:latin typeface="Arial"/>
                <a:cs typeface="Arial"/>
              </a:rPr>
              <a:t>nel 2021, 300 milioni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5" dirty="0">
                <a:latin typeface="Arial"/>
                <a:cs typeface="Arial"/>
              </a:rPr>
              <a:t>euro </a:t>
            </a:r>
            <a:r>
              <a:rPr sz="1050" spc="-5" dirty="0">
                <a:latin typeface="Arial"/>
                <a:cs typeface="Arial"/>
              </a:rPr>
              <a:t>nel 2022, </a:t>
            </a:r>
            <a:r>
              <a:rPr sz="1050" dirty="0">
                <a:latin typeface="Arial"/>
                <a:cs typeface="Arial"/>
              </a:rPr>
              <a:t>330 </a:t>
            </a:r>
            <a:r>
              <a:rPr sz="1050" spc="-5" dirty="0">
                <a:latin typeface="Arial"/>
                <a:cs typeface="Arial"/>
              </a:rPr>
              <a:t>milioni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dirty="0">
                <a:latin typeface="Arial"/>
                <a:cs typeface="Arial"/>
              </a:rPr>
              <a:t>euro </a:t>
            </a:r>
            <a:r>
              <a:rPr sz="1050" spc="-5" dirty="0">
                <a:latin typeface="Arial"/>
                <a:cs typeface="Arial"/>
              </a:rPr>
              <a:t>nel 2023 </a:t>
            </a:r>
            <a:r>
              <a:rPr sz="1050" dirty="0">
                <a:latin typeface="Arial"/>
                <a:cs typeface="Arial"/>
              </a:rPr>
              <a:t>e 560 </a:t>
            </a:r>
            <a:r>
              <a:rPr sz="1050" spc="-5" dirty="0">
                <a:latin typeface="Arial"/>
                <a:cs typeface="Arial"/>
              </a:rPr>
              <a:t>milioni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euro  </a:t>
            </a:r>
            <a:r>
              <a:rPr sz="1050" dirty="0">
                <a:latin typeface="Arial"/>
                <a:cs typeface="Arial"/>
              </a:rPr>
              <a:t>annui a decorrere </a:t>
            </a:r>
            <a:r>
              <a:rPr sz="1050" spc="-5" dirty="0">
                <a:latin typeface="Arial"/>
                <a:cs typeface="Arial"/>
              </a:rPr>
              <a:t>dal 2024. Si tratta della progressiva restituzione </a:t>
            </a:r>
            <a:r>
              <a:rPr sz="1050" dirty="0">
                <a:latin typeface="Arial"/>
                <a:cs typeface="Arial"/>
              </a:rPr>
              <a:t>del </a:t>
            </a:r>
            <a:r>
              <a:rPr sz="1050" spc="-5" dirty="0">
                <a:latin typeface="Arial"/>
                <a:cs typeface="Arial"/>
              </a:rPr>
              <a:t>taglio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risorse (563,4  milioni) disposta dall’art. 47, </a:t>
            </a:r>
            <a:r>
              <a:rPr sz="1050" dirty="0">
                <a:latin typeface="Arial"/>
                <a:cs typeface="Arial"/>
              </a:rPr>
              <a:t>comma 3, </a:t>
            </a:r>
            <a:r>
              <a:rPr sz="1050" spc="-5" dirty="0">
                <a:latin typeface="Arial"/>
                <a:cs typeface="Arial"/>
              </a:rPr>
              <a:t>del d.l. 66/2014 (per finanziare il bonus degli </a:t>
            </a:r>
            <a:r>
              <a:rPr sz="1050" dirty="0">
                <a:latin typeface="Arial"/>
                <a:cs typeface="Arial"/>
              </a:rPr>
              <a:t>80 </a:t>
            </a:r>
            <a:r>
              <a:rPr sz="1050" spc="5" dirty="0">
                <a:latin typeface="Arial"/>
                <a:cs typeface="Arial"/>
              </a:rPr>
              <a:t>euro) </a:t>
            </a:r>
            <a:r>
              <a:rPr sz="1050" dirty="0">
                <a:latin typeface="Arial"/>
                <a:cs typeface="Arial"/>
              </a:rPr>
              <a:t>e  </a:t>
            </a:r>
            <a:r>
              <a:rPr sz="1050" spc="-5" dirty="0">
                <a:latin typeface="Arial"/>
                <a:cs typeface="Arial"/>
              </a:rPr>
              <a:t>limitata al periodo 2014-2018. In sostanza, l’incremento delle </a:t>
            </a:r>
            <a:r>
              <a:rPr sz="1050" dirty="0">
                <a:latin typeface="Arial"/>
                <a:cs typeface="Arial"/>
              </a:rPr>
              <a:t>risorse </a:t>
            </a:r>
            <a:r>
              <a:rPr sz="1050" spc="-5" dirty="0">
                <a:latin typeface="Arial"/>
                <a:cs typeface="Arial"/>
              </a:rPr>
              <a:t>del </a:t>
            </a:r>
            <a:r>
              <a:rPr sz="1050" dirty="0">
                <a:latin typeface="Arial"/>
                <a:cs typeface="Arial"/>
              </a:rPr>
              <a:t>Fondo è </a:t>
            </a:r>
            <a:r>
              <a:rPr sz="1050" spc="-5" dirty="0">
                <a:latin typeface="Arial"/>
                <a:cs typeface="Arial"/>
              </a:rPr>
              <a:t>volto </a:t>
            </a:r>
            <a:r>
              <a:rPr sz="1050" dirty="0">
                <a:latin typeface="Arial"/>
                <a:cs typeface="Arial"/>
              </a:rPr>
              <a:t>a  </a:t>
            </a:r>
            <a:r>
              <a:rPr sz="1050" spc="-5" dirty="0">
                <a:latin typeface="Arial"/>
                <a:cs typeface="Arial"/>
              </a:rPr>
              <a:t>garantire ai comuni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progressivo </a:t>
            </a:r>
            <a:r>
              <a:rPr sz="1050" dirty="0">
                <a:latin typeface="Arial"/>
                <a:cs typeface="Arial"/>
              </a:rPr>
              <a:t>reintegro, </a:t>
            </a:r>
            <a:r>
              <a:rPr sz="1050" spc="-5" dirty="0">
                <a:latin typeface="Arial"/>
                <a:cs typeface="Arial"/>
              </a:rPr>
              <a:t>che sarà totale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decorrere dal </a:t>
            </a:r>
            <a:r>
              <a:rPr sz="1050" dirty="0">
                <a:latin typeface="Arial"/>
                <a:cs typeface="Arial"/>
              </a:rPr>
              <a:t>2024, </a:t>
            </a:r>
            <a:r>
              <a:rPr sz="1050" spc="-5" dirty="0">
                <a:latin typeface="Arial"/>
                <a:cs typeface="Arial"/>
              </a:rPr>
              <a:t>delle risorse  </a:t>
            </a:r>
            <a:r>
              <a:rPr sz="1050" dirty="0">
                <a:latin typeface="Arial"/>
                <a:cs typeface="Arial"/>
              </a:rPr>
              <a:t>che</a:t>
            </a:r>
            <a:r>
              <a:rPr sz="1050" spc="6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sono</a:t>
            </a:r>
            <a:r>
              <a:rPr sz="1050" spc="7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state</a:t>
            </a:r>
            <a:r>
              <a:rPr sz="1050" spc="6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decurtate</a:t>
            </a:r>
            <a:r>
              <a:rPr sz="1050" spc="6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a</a:t>
            </a:r>
            <a:r>
              <a:rPr sz="1050" spc="7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titolo</a:t>
            </a:r>
            <a:r>
              <a:rPr sz="1050" spc="6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di</a:t>
            </a:r>
            <a:r>
              <a:rPr sz="1050" spc="7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concorso</a:t>
            </a:r>
            <a:r>
              <a:rPr sz="1050" spc="5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alla</a:t>
            </a:r>
            <a:r>
              <a:rPr sz="1050" spc="6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finanza</a:t>
            </a:r>
            <a:r>
              <a:rPr sz="1050" spc="9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pubblica,</a:t>
            </a:r>
            <a:r>
              <a:rPr sz="1050" spc="65" dirty="0">
                <a:latin typeface="Arial"/>
                <a:cs typeface="Arial"/>
              </a:rPr>
              <a:t> </a:t>
            </a:r>
            <a:r>
              <a:rPr sz="1050" spc="-10" dirty="0">
                <a:latin typeface="Arial"/>
                <a:cs typeface="Arial"/>
              </a:rPr>
              <a:t>ai</a:t>
            </a:r>
            <a:r>
              <a:rPr sz="1050" spc="6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sensi</a:t>
            </a:r>
            <a:r>
              <a:rPr sz="1050" spc="6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dell’art.</a:t>
            </a:r>
            <a:r>
              <a:rPr sz="1050" spc="7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47</a:t>
            </a:r>
            <a:r>
              <a:rPr sz="1050" spc="6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del</a:t>
            </a:r>
            <a:r>
              <a:rPr sz="1050" spc="6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D.L.</a:t>
            </a:r>
            <a:endParaRPr sz="1050" dirty="0">
              <a:latin typeface="Arial"/>
              <a:cs typeface="Arial"/>
            </a:endParaRPr>
          </a:p>
          <a:p>
            <a:pPr marL="241300" algn="just">
              <a:lnSpc>
                <a:spcPts val="1190"/>
              </a:lnSpc>
            </a:pPr>
            <a:r>
              <a:rPr sz="1050" dirty="0">
                <a:latin typeface="Arial"/>
                <a:cs typeface="Arial"/>
              </a:rPr>
              <a:t>n. 66/2014, </a:t>
            </a:r>
            <a:r>
              <a:rPr sz="1050" spc="-5" dirty="0">
                <a:latin typeface="Arial"/>
                <a:cs typeface="Arial"/>
              </a:rPr>
              <a:t>concorso </a:t>
            </a:r>
            <a:r>
              <a:rPr sz="1050" dirty="0">
                <a:latin typeface="Arial"/>
                <a:cs typeface="Arial"/>
              </a:rPr>
              <a:t>venuto meno a decorrere </a:t>
            </a:r>
            <a:r>
              <a:rPr sz="1050" spc="-5" dirty="0">
                <a:latin typeface="Arial"/>
                <a:cs typeface="Arial"/>
              </a:rPr>
              <a:t>dal</a:t>
            </a:r>
            <a:r>
              <a:rPr sz="1050" spc="-7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2019;</a:t>
            </a:r>
          </a:p>
          <a:p>
            <a:pPr marL="241300" marR="5715" indent="-228600" algn="just">
              <a:lnSpc>
                <a:spcPct val="95600"/>
              </a:lnSpc>
              <a:spcBef>
                <a:spcPts val="30"/>
              </a:spcBef>
              <a:buFont typeface="Wingdings"/>
              <a:buChar char=""/>
              <a:tabLst>
                <a:tab pos="241300" algn="l"/>
              </a:tabLst>
            </a:pPr>
            <a:r>
              <a:rPr sz="1050" b="1" dirty="0">
                <a:latin typeface="Arial"/>
                <a:cs typeface="Arial"/>
              </a:rPr>
              <a:t>al comma 849: </a:t>
            </a:r>
            <a:r>
              <a:rPr sz="1050" spc="-10" dirty="0">
                <a:latin typeface="Arial"/>
                <a:cs typeface="Arial"/>
              </a:rPr>
              <a:t>si </a:t>
            </a:r>
            <a:r>
              <a:rPr sz="1050" spc="-5" dirty="0">
                <a:latin typeface="Arial"/>
                <a:cs typeface="Arial"/>
              </a:rPr>
              <a:t>prevede, attraverso la modifica </a:t>
            </a:r>
            <a:r>
              <a:rPr sz="1050" dirty="0">
                <a:latin typeface="Arial"/>
                <a:cs typeface="Arial"/>
              </a:rPr>
              <a:t>al comma </a:t>
            </a:r>
            <a:r>
              <a:rPr sz="1050" spc="-5" dirty="0">
                <a:latin typeface="Arial"/>
                <a:cs typeface="Arial"/>
              </a:rPr>
              <a:t>449 </a:t>
            </a:r>
            <a:r>
              <a:rPr sz="1050" dirty="0">
                <a:latin typeface="Arial"/>
                <a:cs typeface="Arial"/>
              </a:rPr>
              <a:t>della </a:t>
            </a:r>
            <a:r>
              <a:rPr sz="1050" spc="-5" dirty="0">
                <a:latin typeface="Arial"/>
                <a:cs typeface="Arial"/>
              </a:rPr>
              <a:t>legge 232/2016, che le  </a:t>
            </a:r>
            <a:r>
              <a:rPr sz="1050" dirty="0">
                <a:latin typeface="Arial"/>
                <a:cs typeface="Arial"/>
              </a:rPr>
              <a:t>risorse </a:t>
            </a:r>
            <a:r>
              <a:rPr sz="1050" spc="-5" dirty="0">
                <a:latin typeface="Arial"/>
                <a:cs typeface="Arial"/>
              </a:rPr>
              <a:t>integrate </a:t>
            </a:r>
            <a:r>
              <a:rPr sz="1050" dirty="0">
                <a:latin typeface="Arial"/>
                <a:cs typeface="Arial"/>
              </a:rPr>
              <a:t>con il </a:t>
            </a:r>
            <a:r>
              <a:rPr sz="1050" spc="-5" dirty="0">
                <a:latin typeface="Arial"/>
                <a:cs typeface="Arial"/>
              </a:rPr>
              <a:t>comma 848 siano distribuite con </a:t>
            </a:r>
            <a:r>
              <a:rPr sz="1050" dirty="0">
                <a:latin typeface="Arial"/>
                <a:cs typeface="Arial"/>
              </a:rPr>
              <a:t>apposito DPCM per far fronte a  </a:t>
            </a:r>
            <a:r>
              <a:rPr sz="1050" spc="-5" dirty="0">
                <a:latin typeface="Arial"/>
                <a:cs typeface="Arial"/>
              </a:rPr>
              <a:t>specifiche esigenze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correzione delle risorse assegnate </a:t>
            </a:r>
            <a:r>
              <a:rPr sz="1050" spc="-10" dirty="0">
                <a:latin typeface="Arial"/>
                <a:cs typeface="Arial"/>
              </a:rPr>
              <a:t>ai </a:t>
            </a:r>
            <a:r>
              <a:rPr sz="1050" spc="-5" dirty="0">
                <a:latin typeface="Arial"/>
                <a:cs typeface="Arial"/>
              </a:rPr>
              <a:t>comuni. </a:t>
            </a:r>
            <a:r>
              <a:rPr sz="1050" dirty="0">
                <a:latin typeface="Arial"/>
                <a:cs typeface="Arial"/>
              </a:rPr>
              <a:t>Per il </a:t>
            </a:r>
            <a:r>
              <a:rPr sz="1050" spc="-5" dirty="0">
                <a:latin typeface="Arial"/>
                <a:cs typeface="Arial"/>
              </a:rPr>
              <a:t>2020 gli enti  beneficiari saranno individuati </a:t>
            </a:r>
            <a:r>
              <a:rPr sz="1050" dirty="0">
                <a:latin typeface="Arial"/>
                <a:cs typeface="Arial"/>
              </a:rPr>
              <a:t>entro </a:t>
            </a:r>
            <a:r>
              <a:rPr sz="1050" spc="-5" dirty="0">
                <a:latin typeface="Arial"/>
                <a:cs typeface="Arial"/>
              </a:rPr>
              <a:t>il </a:t>
            </a:r>
            <a:r>
              <a:rPr sz="1050" dirty="0">
                <a:latin typeface="Arial"/>
                <a:cs typeface="Arial"/>
              </a:rPr>
              <a:t>31 </a:t>
            </a:r>
            <a:r>
              <a:rPr sz="1050" spc="-5" dirty="0">
                <a:latin typeface="Arial"/>
                <a:cs typeface="Arial"/>
              </a:rPr>
              <a:t>gennaio</a:t>
            </a:r>
            <a:r>
              <a:rPr sz="1050" spc="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2020;</a:t>
            </a:r>
            <a:endParaRPr sz="1050" dirty="0">
              <a:latin typeface="Arial"/>
              <a:cs typeface="Arial"/>
            </a:endParaRPr>
          </a:p>
          <a:p>
            <a:pPr marL="241300" marR="6350" indent="-228600" algn="just">
              <a:lnSpc>
                <a:spcPct val="96000"/>
              </a:lnSpc>
              <a:spcBef>
                <a:spcPts val="5"/>
              </a:spcBef>
              <a:buFont typeface="Wingdings"/>
              <a:buChar char=""/>
              <a:tabLst>
                <a:tab pos="241300" algn="l"/>
              </a:tabLst>
            </a:pPr>
            <a:r>
              <a:rPr sz="1050" b="1" dirty="0">
                <a:latin typeface="Arial"/>
                <a:cs typeface="Arial"/>
              </a:rPr>
              <a:t>ai commi 850-851: </a:t>
            </a:r>
            <a:r>
              <a:rPr sz="1050" dirty="0">
                <a:latin typeface="Arial"/>
                <a:cs typeface="Arial"/>
              </a:rPr>
              <a:t>si </a:t>
            </a:r>
            <a:r>
              <a:rPr sz="1050" spc="-5" dirty="0">
                <a:latin typeface="Arial"/>
                <a:cs typeface="Arial"/>
              </a:rPr>
              <a:t>prevede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riduzione </a:t>
            </a:r>
            <a:r>
              <a:rPr sz="1050" dirty="0">
                <a:latin typeface="Arial"/>
                <a:cs typeface="Arial"/>
              </a:rPr>
              <a:t>del </a:t>
            </a:r>
            <a:r>
              <a:rPr sz="1050" spc="-5" dirty="0">
                <a:latin typeface="Arial"/>
                <a:cs typeface="Arial"/>
              </a:rPr>
              <a:t>fondo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solidarietà comunale </a:t>
            </a:r>
            <a:r>
              <a:rPr sz="1050" dirty="0">
                <a:latin typeface="Arial"/>
                <a:cs typeface="Arial"/>
              </a:rPr>
              <a:t>di 14,2 milioni. </a:t>
            </a:r>
            <a:r>
              <a:rPr sz="1050" spc="-15" dirty="0">
                <a:latin typeface="Arial"/>
                <a:cs typeface="Arial"/>
              </a:rPr>
              <a:t>La  </a:t>
            </a:r>
            <a:r>
              <a:rPr sz="1050" spc="-5" dirty="0">
                <a:latin typeface="Arial"/>
                <a:cs typeface="Arial"/>
              </a:rPr>
              <a:t>riduzione </a:t>
            </a:r>
            <a:r>
              <a:rPr sz="1050" dirty="0">
                <a:latin typeface="Arial"/>
                <a:cs typeface="Arial"/>
              </a:rPr>
              <a:t>è </a:t>
            </a:r>
            <a:r>
              <a:rPr sz="1050" spc="-5" dirty="0">
                <a:latin typeface="Arial"/>
                <a:cs typeface="Arial"/>
              </a:rPr>
              <a:t>riferita alle minori esigenze di ristoro dovuto ai </a:t>
            </a:r>
            <a:r>
              <a:rPr sz="1050" dirty="0">
                <a:latin typeface="Arial"/>
                <a:cs typeface="Arial"/>
              </a:rPr>
              <a:t>comuni </a:t>
            </a:r>
            <a:r>
              <a:rPr sz="1050" spc="-5" dirty="0">
                <a:latin typeface="Arial"/>
                <a:cs typeface="Arial"/>
              </a:rPr>
              <a:t>per </a:t>
            </a:r>
            <a:r>
              <a:rPr sz="1050" dirty="0">
                <a:latin typeface="Arial"/>
                <a:cs typeface="Arial"/>
              </a:rPr>
              <a:t>il </a:t>
            </a:r>
            <a:r>
              <a:rPr sz="1050" spc="-5" dirty="0">
                <a:latin typeface="Arial"/>
                <a:cs typeface="Arial"/>
              </a:rPr>
              <a:t>maggior gettito </a:t>
            </a:r>
            <a:r>
              <a:rPr sz="1050" dirty="0">
                <a:latin typeface="Arial"/>
                <a:cs typeface="Arial"/>
              </a:rPr>
              <a:t>ad </a:t>
            </a:r>
            <a:r>
              <a:rPr sz="1050" spc="-5" dirty="0">
                <a:latin typeface="Arial"/>
                <a:cs typeface="Arial"/>
              </a:rPr>
              <a:t>essi  derivante dalla nuova IMU,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conseguenza dell’unificazione di tale imposta con </a:t>
            </a: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TASI  </a:t>
            </a:r>
            <a:r>
              <a:rPr sz="1050" dirty="0">
                <a:latin typeface="Arial"/>
                <a:cs typeface="Arial"/>
              </a:rPr>
              <a:t>(disposta </a:t>
            </a:r>
            <a:r>
              <a:rPr sz="1050" spc="-5" dirty="0">
                <a:latin typeface="Arial"/>
                <a:cs typeface="Arial"/>
              </a:rPr>
              <a:t>dai commi </a:t>
            </a:r>
            <a:r>
              <a:rPr sz="1050" dirty="0">
                <a:latin typeface="Arial"/>
                <a:cs typeface="Arial"/>
              </a:rPr>
              <a:t>da </a:t>
            </a:r>
            <a:r>
              <a:rPr sz="1050" spc="-10" dirty="0">
                <a:latin typeface="Arial"/>
                <a:cs typeface="Arial"/>
              </a:rPr>
              <a:t>738 </a:t>
            </a:r>
            <a:r>
              <a:rPr sz="1050" dirty="0">
                <a:latin typeface="Arial"/>
                <a:cs typeface="Arial"/>
              </a:rPr>
              <a:t>a 783 </a:t>
            </a:r>
            <a:r>
              <a:rPr sz="1050" spc="-5" dirty="0">
                <a:latin typeface="Arial"/>
                <a:cs typeface="Arial"/>
              </a:rPr>
              <a:t>della legge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</a:t>
            </a:r>
            <a:r>
              <a:rPr sz="1050" spc="3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2020).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737616" y="3816730"/>
            <a:ext cx="6175375" cy="186055"/>
          </a:xfrm>
          <a:prstGeom prst="rect">
            <a:avLst/>
          </a:prstGeom>
          <a:solidFill>
            <a:srgbClr val="D9E1F3"/>
          </a:solidFill>
          <a:ln w="6095">
            <a:solidFill>
              <a:srgbClr val="4471C4"/>
            </a:solidFill>
          </a:ln>
        </p:spPr>
        <p:txBody>
          <a:bodyPr vert="horz" wrap="square" lIns="0" tIns="5080" rIns="0" bIns="0" rtlCol="0">
            <a:spAutoFit/>
          </a:bodyPr>
          <a:lstStyle/>
          <a:p>
            <a:pPr marL="600710">
              <a:lnSpc>
                <a:spcPct val="100000"/>
              </a:lnSpc>
              <a:spcBef>
                <a:spcPts val="40"/>
              </a:spcBef>
            </a:pPr>
            <a:r>
              <a:rPr sz="1050" b="1" dirty="0">
                <a:latin typeface="Arial"/>
                <a:cs typeface="Arial"/>
              </a:rPr>
              <a:t>LE </a:t>
            </a:r>
            <a:r>
              <a:rPr sz="1050" b="1" spc="-5" dirty="0">
                <a:latin typeface="Arial"/>
                <a:cs typeface="Arial"/>
              </a:rPr>
              <a:t>VARIAZIONI </a:t>
            </a:r>
            <a:r>
              <a:rPr sz="1050" b="1" dirty="0">
                <a:latin typeface="Arial"/>
                <a:cs typeface="Arial"/>
              </a:rPr>
              <a:t>ALLA </a:t>
            </a:r>
            <a:r>
              <a:rPr sz="1050" b="1" spc="-5" dirty="0">
                <a:latin typeface="Arial"/>
                <a:cs typeface="Arial"/>
              </a:rPr>
              <a:t>DOTAZIONE DEL </a:t>
            </a:r>
            <a:r>
              <a:rPr sz="1050" b="1" dirty="0">
                <a:latin typeface="Arial"/>
                <a:cs typeface="Arial"/>
              </a:rPr>
              <a:t>FONDO DI </a:t>
            </a:r>
            <a:r>
              <a:rPr sz="1050" b="1" spc="-5" dirty="0">
                <a:latin typeface="Arial"/>
                <a:cs typeface="Arial"/>
              </a:rPr>
              <a:t>SOLIDARIETA’</a:t>
            </a:r>
            <a:r>
              <a:rPr sz="1050" b="1" spc="-5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COMUNALE</a:t>
            </a:r>
            <a:endParaRPr sz="1050">
              <a:latin typeface="Arial"/>
              <a:cs typeface="Arial"/>
            </a:endParaRPr>
          </a:p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647700" y="4161154"/>
          <a:ext cx="6193155" cy="129844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48765"/>
                <a:gridCol w="1548765"/>
                <a:gridCol w="1548765"/>
                <a:gridCol w="1546860"/>
              </a:tblGrid>
              <a:tr h="565404">
                <a:tc>
                  <a:txBody>
                    <a:bodyPr/>
                    <a:lstStyle/>
                    <a:p>
                      <a:pPr marL="92710" marR="85090" indent="-635" algn="ctr">
                        <a:lnSpc>
                          <a:spcPct val="95600"/>
                        </a:lnSpc>
                      </a:pPr>
                      <a:r>
                        <a:rPr sz="10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INCREMENTO </a:t>
                      </a:r>
                      <a:r>
                        <a:rPr sz="10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PER  </a:t>
                      </a:r>
                      <a:r>
                        <a:rPr sz="10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RESTITUZIONE  TAGLIO D.L. 66/2014  </a:t>
                      </a:r>
                      <a:r>
                        <a:rPr sz="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(commi 848-849, l.</a:t>
                      </a:r>
                      <a:r>
                        <a:rPr sz="8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160/2019)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167640" marR="158750" indent="-1905" algn="ctr">
                        <a:lnSpc>
                          <a:spcPct val="95500"/>
                        </a:lnSpc>
                      </a:pPr>
                      <a:r>
                        <a:rPr sz="10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RIDUZIONE PER  UNIFICAZIONE</a:t>
                      </a:r>
                      <a:r>
                        <a:rPr sz="1000" b="1" spc="-5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IMU-  </a:t>
                      </a:r>
                      <a:r>
                        <a:rPr sz="10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TASI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910"/>
                        </a:lnSpc>
                      </a:pPr>
                      <a:r>
                        <a:rPr sz="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(commi 850-851, l.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160/2019)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202565" marR="192405" indent="-3175">
                        <a:lnSpc>
                          <a:spcPts val="1150"/>
                        </a:lnSpc>
                        <a:spcBef>
                          <a:spcPts val="135"/>
                        </a:spcBef>
                      </a:pPr>
                      <a:r>
                        <a:rPr sz="10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INCREMENTO</a:t>
                      </a:r>
                      <a:r>
                        <a:rPr sz="1000" b="1" spc="-4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PER  </a:t>
                      </a:r>
                      <a:r>
                        <a:rPr sz="10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COMUNI</a:t>
                      </a:r>
                      <a:r>
                        <a:rPr sz="1000" b="1" spc="-8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MONTANI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180975">
                        <a:lnSpc>
                          <a:spcPct val="100000"/>
                        </a:lnSpc>
                        <a:spcBef>
                          <a:spcPts val="844"/>
                        </a:spcBef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(comma </a:t>
                      </a:r>
                      <a:r>
                        <a:rPr sz="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551,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l.</a:t>
                      </a:r>
                      <a:r>
                        <a:rPr sz="800" b="1" spc="-6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160/2019)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120"/>
                        </a:lnSpc>
                      </a:pPr>
                      <a:r>
                        <a:rPr sz="10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INCREMENTO</a:t>
                      </a:r>
                      <a:r>
                        <a:rPr sz="10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PER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153670" marR="144145" algn="ctr">
                        <a:lnSpc>
                          <a:spcPts val="1150"/>
                        </a:lnSpc>
                        <a:spcBef>
                          <a:spcPts val="50"/>
                        </a:spcBef>
                      </a:pPr>
                      <a:r>
                        <a:rPr sz="10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COMUNI fino a</a:t>
                      </a:r>
                      <a:r>
                        <a:rPr sz="1000" b="1" spc="-4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5.000  </a:t>
                      </a:r>
                      <a:r>
                        <a:rPr sz="100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AB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2540" algn="ctr">
                        <a:lnSpc>
                          <a:spcPts val="885"/>
                        </a:lnSpc>
                      </a:pPr>
                      <a:r>
                        <a:rPr sz="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(art. 57, 1-ter, d.l.</a:t>
                      </a:r>
                      <a:r>
                        <a:rPr sz="800" b="1" spc="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124/2019)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4471C4"/>
                    </a:solidFill>
                  </a:tcPr>
                </a:tc>
              </a:tr>
              <a:tr h="733044">
                <a:tc>
                  <a:txBody>
                    <a:bodyPr/>
                    <a:lstStyle/>
                    <a:p>
                      <a:pPr marL="262255">
                        <a:lnSpc>
                          <a:spcPts val="1100"/>
                        </a:lnSpc>
                      </a:pPr>
                      <a:r>
                        <a:rPr sz="1000" spc="-5" dirty="0">
                          <a:latin typeface="Arial"/>
                          <a:cs typeface="Arial"/>
                        </a:rPr>
                        <a:t>100 ML NEL</a:t>
                      </a:r>
                      <a:r>
                        <a:rPr sz="1000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spc="-5" dirty="0">
                          <a:latin typeface="Arial"/>
                          <a:cs typeface="Arial"/>
                        </a:rPr>
                        <a:t>2020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262255">
                        <a:lnSpc>
                          <a:spcPts val="1145"/>
                        </a:lnSpc>
                      </a:pPr>
                      <a:r>
                        <a:rPr sz="1000" spc="-5" dirty="0">
                          <a:latin typeface="Arial"/>
                          <a:cs typeface="Arial"/>
                        </a:rPr>
                        <a:t>200 ML NEL</a:t>
                      </a:r>
                      <a:r>
                        <a:rPr sz="1000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spc="-5" dirty="0">
                          <a:latin typeface="Arial"/>
                          <a:cs typeface="Arial"/>
                        </a:rPr>
                        <a:t>2021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262255">
                        <a:lnSpc>
                          <a:spcPts val="1145"/>
                        </a:lnSpc>
                      </a:pPr>
                      <a:r>
                        <a:rPr sz="1000" spc="-5" dirty="0">
                          <a:latin typeface="Arial"/>
                          <a:cs typeface="Arial"/>
                        </a:rPr>
                        <a:t>300 ML NEL</a:t>
                      </a:r>
                      <a:r>
                        <a:rPr sz="1000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spc="-5" dirty="0">
                          <a:latin typeface="Arial"/>
                          <a:cs typeface="Arial"/>
                        </a:rPr>
                        <a:t>2022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262255">
                        <a:lnSpc>
                          <a:spcPts val="1150"/>
                        </a:lnSpc>
                      </a:pPr>
                      <a:r>
                        <a:rPr sz="1000" spc="-5" dirty="0">
                          <a:latin typeface="Arial"/>
                          <a:cs typeface="Arial"/>
                        </a:rPr>
                        <a:t>330 ML NEL</a:t>
                      </a:r>
                      <a:r>
                        <a:rPr sz="1000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spc="-5" dirty="0">
                          <a:latin typeface="Arial"/>
                          <a:cs typeface="Arial"/>
                        </a:rPr>
                        <a:t>2023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367030">
                        <a:lnSpc>
                          <a:spcPts val="1130"/>
                        </a:lnSpc>
                      </a:pPr>
                      <a:r>
                        <a:rPr sz="1000" spc="-5" dirty="0">
                          <a:latin typeface="Arial"/>
                          <a:cs typeface="Arial"/>
                        </a:rPr>
                        <a:t>560 DAL</a:t>
                      </a:r>
                      <a:r>
                        <a:rPr sz="10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spc="-5" dirty="0">
                          <a:latin typeface="Arial"/>
                          <a:cs typeface="Arial"/>
                        </a:rPr>
                        <a:t>2024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22250">
                        <a:lnSpc>
                          <a:spcPct val="100000"/>
                        </a:lnSpc>
                        <a:spcBef>
                          <a:spcPts val="950"/>
                        </a:spcBef>
                      </a:pPr>
                      <a:r>
                        <a:rPr sz="1000" spc="-5" dirty="0">
                          <a:latin typeface="Arial"/>
                          <a:cs typeface="Arial"/>
                        </a:rPr>
                        <a:t>-14,2 ML DAL 2020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332105">
                        <a:lnSpc>
                          <a:spcPct val="100000"/>
                        </a:lnSpc>
                        <a:spcBef>
                          <a:spcPts val="950"/>
                        </a:spcBef>
                      </a:pPr>
                      <a:r>
                        <a:rPr sz="1000" spc="-5" dirty="0">
                          <a:latin typeface="Arial"/>
                          <a:cs typeface="Arial"/>
                        </a:rPr>
                        <a:t>2 </a:t>
                      </a:r>
                      <a:r>
                        <a:rPr sz="1000" spc="-10" dirty="0">
                          <a:latin typeface="Arial"/>
                          <a:cs typeface="Arial"/>
                        </a:rPr>
                        <a:t>ML </a:t>
                      </a:r>
                      <a:r>
                        <a:rPr sz="1000" spc="-5" dirty="0">
                          <a:latin typeface="Arial"/>
                          <a:cs typeface="Arial"/>
                        </a:rPr>
                        <a:t>DAL</a:t>
                      </a:r>
                      <a:r>
                        <a:rPr sz="10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spc="-5" dirty="0">
                          <a:latin typeface="Arial"/>
                          <a:cs typeface="Arial"/>
                        </a:rPr>
                        <a:t>2020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78765">
                        <a:lnSpc>
                          <a:spcPct val="100000"/>
                        </a:lnSpc>
                        <a:spcBef>
                          <a:spcPts val="950"/>
                        </a:spcBef>
                      </a:pPr>
                      <a:r>
                        <a:rPr sz="1000" spc="-5" dirty="0">
                          <a:latin typeface="Arial"/>
                          <a:cs typeface="Arial"/>
                        </a:rPr>
                        <a:t>5,5 ML DAL</a:t>
                      </a:r>
                      <a:r>
                        <a:rPr sz="10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spc="-5" dirty="0">
                          <a:latin typeface="Arial"/>
                          <a:cs typeface="Arial"/>
                        </a:rPr>
                        <a:t>2020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</a:tbl>
          </a:graphicData>
        </a:graphic>
      </p:graphicFrame>
      <p:sp>
        <p:nvSpPr>
          <p:cNvPr id="11" name="object 11"/>
          <p:cNvSpPr txBox="1"/>
          <p:nvPr/>
        </p:nvSpPr>
        <p:spPr>
          <a:xfrm>
            <a:off x="3337686" y="5601080"/>
            <a:ext cx="87756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latin typeface="Arial"/>
                <a:cs typeface="Arial"/>
              </a:rPr>
              <a:t>DESTINATARI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12" name="object 12"/>
          <p:cNvGraphicFramePr>
            <a:graphicFrameLocks noGrp="1"/>
          </p:cNvGraphicFramePr>
          <p:nvPr/>
        </p:nvGraphicFramePr>
        <p:xfrm>
          <a:off x="647700" y="5930772"/>
          <a:ext cx="6193155" cy="4450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48765"/>
                <a:gridCol w="1548765"/>
                <a:gridCol w="1548765"/>
                <a:gridCol w="1546860"/>
              </a:tblGrid>
              <a:tr h="445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358140">
                        <a:lnSpc>
                          <a:spcPct val="100000"/>
                        </a:lnSpc>
                      </a:pPr>
                      <a:r>
                        <a:rPr sz="1000" b="1" spc="-5" dirty="0">
                          <a:latin typeface="Arial"/>
                          <a:cs typeface="Arial"/>
                        </a:rPr>
                        <a:t>Tutti i</a:t>
                      </a:r>
                      <a:r>
                        <a:rPr sz="10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5" dirty="0">
                          <a:latin typeface="Arial"/>
                          <a:cs typeface="Arial"/>
                        </a:rPr>
                        <a:t>comuni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lnL w="6350">
                      <a:solidFill>
                        <a:srgbClr val="4471C4"/>
                      </a:solidFill>
                      <a:prstDash val="solid"/>
                    </a:lnL>
                    <a:lnR w="6350">
                      <a:solidFill>
                        <a:srgbClr val="4471C4"/>
                      </a:solidFill>
                      <a:prstDash val="solid"/>
                    </a:lnR>
                    <a:lnT w="6350">
                      <a:solidFill>
                        <a:srgbClr val="4471C4"/>
                      </a:solidFill>
                      <a:prstDash val="solid"/>
                    </a:lnT>
                    <a:lnB w="6350">
                      <a:solidFill>
                        <a:srgbClr val="4471C4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358140">
                        <a:lnSpc>
                          <a:spcPct val="100000"/>
                        </a:lnSpc>
                      </a:pPr>
                      <a:r>
                        <a:rPr sz="1000" b="1" spc="-5" dirty="0">
                          <a:latin typeface="Arial"/>
                          <a:cs typeface="Arial"/>
                        </a:rPr>
                        <a:t>Tutti i</a:t>
                      </a:r>
                      <a:r>
                        <a:rPr sz="10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5" dirty="0">
                          <a:latin typeface="Arial"/>
                          <a:cs typeface="Arial"/>
                        </a:rPr>
                        <a:t>comuni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lnL w="6350">
                      <a:solidFill>
                        <a:srgbClr val="4471C4"/>
                      </a:solidFill>
                      <a:prstDash val="solid"/>
                    </a:lnL>
                    <a:lnR w="6350">
                      <a:solidFill>
                        <a:srgbClr val="4471C4"/>
                      </a:solidFill>
                      <a:prstDash val="solid"/>
                    </a:lnR>
                    <a:lnT w="6350">
                      <a:solidFill>
                        <a:srgbClr val="4471C4"/>
                      </a:solidFill>
                      <a:prstDash val="solid"/>
                    </a:lnT>
                    <a:lnB w="6350">
                      <a:solidFill>
                        <a:srgbClr val="4471C4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170815" marR="165735" algn="ctr">
                        <a:lnSpc>
                          <a:spcPts val="1150"/>
                        </a:lnSpc>
                        <a:spcBef>
                          <a:spcPts val="15"/>
                        </a:spcBef>
                      </a:pPr>
                      <a:r>
                        <a:rPr sz="1000" b="1" spc="-5" dirty="0">
                          <a:latin typeface="Arial"/>
                          <a:cs typeface="Arial"/>
                        </a:rPr>
                        <a:t>Riservato ai</a:t>
                      </a:r>
                      <a:r>
                        <a:rPr sz="1000" b="1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5" dirty="0">
                          <a:latin typeface="Arial"/>
                          <a:cs typeface="Arial"/>
                        </a:rPr>
                        <a:t>comuni  con popolazione  inferiore a 5.000</a:t>
                      </a:r>
                      <a:r>
                        <a:rPr sz="1000" b="1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5" dirty="0">
                          <a:latin typeface="Arial"/>
                          <a:cs typeface="Arial"/>
                        </a:rPr>
                        <a:t>ab.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L w="6350">
                      <a:solidFill>
                        <a:srgbClr val="4471C4"/>
                      </a:solidFill>
                      <a:prstDash val="solid"/>
                    </a:lnL>
                    <a:lnR w="6350">
                      <a:solidFill>
                        <a:srgbClr val="4471C4"/>
                      </a:solidFill>
                      <a:prstDash val="solid"/>
                    </a:lnR>
                    <a:lnT w="6350">
                      <a:solidFill>
                        <a:srgbClr val="4471C4"/>
                      </a:solidFill>
                      <a:prstDash val="solid"/>
                    </a:lnT>
                    <a:lnB w="6350">
                      <a:solidFill>
                        <a:srgbClr val="4471C4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152400" marR="146050" algn="ctr">
                        <a:lnSpc>
                          <a:spcPts val="1150"/>
                        </a:lnSpc>
                        <a:spcBef>
                          <a:spcPts val="15"/>
                        </a:spcBef>
                      </a:pPr>
                      <a:r>
                        <a:rPr sz="1000" b="1" spc="-5" dirty="0">
                          <a:latin typeface="Arial"/>
                          <a:cs typeface="Arial"/>
                        </a:rPr>
                        <a:t>Riservato ai comuni  con FSC 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negativo  </a:t>
                      </a:r>
                      <a:r>
                        <a:rPr sz="1000" b="1" spc="-5" dirty="0">
                          <a:latin typeface="Arial"/>
                          <a:cs typeface="Arial"/>
                        </a:rPr>
                        <a:t>(max 50.000 ad</a:t>
                      </a:r>
                      <a:r>
                        <a:rPr sz="1000" b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5" dirty="0">
                          <a:latin typeface="Arial"/>
                          <a:cs typeface="Arial"/>
                        </a:rPr>
                        <a:t>ente)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L w="6350">
                      <a:solidFill>
                        <a:srgbClr val="4471C4"/>
                      </a:solidFill>
                      <a:prstDash val="solid"/>
                    </a:lnL>
                    <a:lnR w="6350">
                      <a:solidFill>
                        <a:srgbClr val="4471C4"/>
                      </a:solidFill>
                      <a:prstDash val="solid"/>
                    </a:lnR>
                    <a:lnT w="6350">
                      <a:solidFill>
                        <a:srgbClr val="4471C4"/>
                      </a:solidFill>
                      <a:prstDash val="solid"/>
                    </a:lnT>
                    <a:lnB w="6350">
                      <a:solidFill>
                        <a:srgbClr val="4471C4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</a:tbl>
          </a:graphicData>
        </a:graphic>
      </p:graphicFrame>
      <p:sp>
        <p:nvSpPr>
          <p:cNvPr id="17" name="object 17"/>
          <p:cNvSpPr/>
          <p:nvPr/>
        </p:nvSpPr>
        <p:spPr>
          <a:xfrm>
            <a:off x="1425575" y="5455284"/>
            <a:ext cx="76200" cy="481965"/>
          </a:xfrm>
          <a:custGeom>
            <a:avLst/>
            <a:gdLst/>
            <a:ahLst/>
            <a:cxnLst/>
            <a:rect l="l" t="t" r="r" b="b"/>
            <a:pathLst>
              <a:path w="76200" h="481964">
                <a:moveTo>
                  <a:pt x="31750" y="405764"/>
                </a:moveTo>
                <a:lnTo>
                  <a:pt x="0" y="405764"/>
                </a:lnTo>
                <a:lnTo>
                  <a:pt x="38100" y="481964"/>
                </a:lnTo>
                <a:lnTo>
                  <a:pt x="66675" y="424814"/>
                </a:lnTo>
                <a:lnTo>
                  <a:pt x="34543" y="424814"/>
                </a:lnTo>
                <a:lnTo>
                  <a:pt x="31750" y="422021"/>
                </a:lnTo>
                <a:lnTo>
                  <a:pt x="31750" y="405764"/>
                </a:lnTo>
                <a:close/>
              </a:path>
              <a:path w="76200" h="481964">
                <a:moveTo>
                  <a:pt x="41656" y="0"/>
                </a:moveTo>
                <a:lnTo>
                  <a:pt x="34543" y="0"/>
                </a:lnTo>
                <a:lnTo>
                  <a:pt x="31750" y="2794"/>
                </a:lnTo>
                <a:lnTo>
                  <a:pt x="31750" y="422021"/>
                </a:lnTo>
                <a:lnTo>
                  <a:pt x="34543" y="424814"/>
                </a:lnTo>
                <a:lnTo>
                  <a:pt x="41656" y="424814"/>
                </a:lnTo>
                <a:lnTo>
                  <a:pt x="44450" y="422021"/>
                </a:lnTo>
                <a:lnTo>
                  <a:pt x="44450" y="2794"/>
                </a:lnTo>
                <a:lnTo>
                  <a:pt x="41656" y="0"/>
                </a:lnTo>
                <a:close/>
              </a:path>
              <a:path w="76200" h="481964">
                <a:moveTo>
                  <a:pt x="76200" y="405764"/>
                </a:moveTo>
                <a:lnTo>
                  <a:pt x="44450" y="405764"/>
                </a:lnTo>
                <a:lnTo>
                  <a:pt x="44450" y="422021"/>
                </a:lnTo>
                <a:lnTo>
                  <a:pt x="41656" y="424814"/>
                </a:lnTo>
                <a:lnTo>
                  <a:pt x="66675" y="424814"/>
                </a:lnTo>
                <a:lnTo>
                  <a:pt x="76200" y="405764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25775" y="5455284"/>
            <a:ext cx="76200" cy="481965"/>
          </a:xfrm>
          <a:custGeom>
            <a:avLst/>
            <a:gdLst/>
            <a:ahLst/>
            <a:cxnLst/>
            <a:rect l="l" t="t" r="r" b="b"/>
            <a:pathLst>
              <a:path w="76200" h="481964">
                <a:moveTo>
                  <a:pt x="31750" y="405764"/>
                </a:moveTo>
                <a:lnTo>
                  <a:pt x="0" y="405764"/>
                </a:lnTo>
                <a:lnTo>
                  <a:pt x="38100" y="481964"/>
                </a:lnTo>
                <a:lnTo>
                  <a:pt x="66675" y="424814"/>
                </a:lnTo>
                <a:lnTo>
                  <a:pt x="34543" y="424814"/>
                </a:lnTo>
                <a:lnTo>
                  <a:pt x="31750" y="422021"/>
                </a:lnTo>
                <a:lnTo>
                  <a:pt x="31750" y="405764"/>
                </a:lnTo>
                <a:close/>
              </a:path>
              <a:path w="76200" h="481964">
                <a:moveTo>
                  <a:pt x="41656" y="0"/>
                </a:moveTo>
                <a:lnTo>
                  <a:pt x="34543" y="0"/>
                </a:lnTo>
                <a:lnTo>
                  <a:pt x="31750" y="2794"/>
                </a:lnTo>
                <a:lnTo>
                  <a:pt x="31750" y="422021"/>
                </a:lnTo>
                <a:lnTo>
                  <a:pt x="34543" y="424814"/>
                </a:lnTo>
                <a:lnTo>
                  <a:pt x="41656" y="424814"/>
                </a:lnTo>
                <a:lnTo>
                  <a:pt x="44450" y="422021"/>
                </a:lnTo>
                <a:lnTo>
                  <a:pt x="44450" y="2794"/>
                </a:lnTo>
                <a:lnTo>
                  <a:pt x="41656" y="0"/>
                </a:lnTo>
                <a:close/>
              </a:path>
              <a:path w="76200" h="481964">
                <a:moveTo>
                  <a:pt x="76200" y="405764"/>
                </a:moveTo>
                <a:lnTo>
                  <a:pt x="44450" y="405764"/>
                </a:lnTo>
                <a:lnTo>
                  <a:pt x="44450" y="422021"/>
                </a:lnTo>
                <a:lnTo>
                  <a:pt x="41656" y="424814"/>
                </a:lnTo>
                <a:lnTo>
                  <a:pt x="66675" y="424814"/>
                </a:lnTo>
                <a:lnTo>
                  <a:pt x="76200" y="405764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643754" y="5455284"/>
            <a:ext cx="76200" cy="481965"/>
          </a:xfrm>
          <a:custGeom>
            <a:avLst/>
            <a:gdLst/>
            <a:ahLst/>
            <a:cxnLst/>
            <a:rect l="l" t="t" r="r" b="b"/>
            <a:pathLst>
              <a:path w="76200" h="481964">
                <a:moveTo>
                  <a:pt x="31750" y="405764"/>
                </a:moveTo>
                <a:lnTo>
                  <a:pt x="0" y="405764"/>
                </a:lnTo>
                <a:lnTo>
                  <a:pt x="38100" y="481964"/>
                </a:lnTo>
                <a:lnTo>
                  <a:pt x="66675" y="424814"/>
                </a:lnTo>
                <a:lnTo>
                  <a:pt x="34544" y="424814"/>
                </a:lnTo>
                <a:lnTo>
                  <a:pt x="31750" y="422021"/>
                </a:lnTo>
                <a:lnTo>
                  <a:pt x="31750" y="405764"/>
                </a:lnTo>
                <a:close/>
              </a:path>
              <a:path w="76200" h="481964">
                <a:moveTo>
                  <a:pt x="41656" y="0"/>
                </a:moveTo>
                <a:lnTo>
                  <a:pt x="34544" y="0"/>
                </a:lnTo>
                <a:lnTo>
                  <a:pt x="31750" y="2794"/>
                </a:lnTo>
                <a:lnTo>
                  <a:pt x="31750" y="422021"/>
                </a:lnTo>
                <a:lnTo>
                  <a:pt x="34544" y="424814"/>
                </a:lnTo>
                <a:lnTo>
                  <a:pt x="41656" y="424814"/>
                </a:lnTo>
                <a:lnTo>
                  <a:pt x="44450" y="422021"/>
                </a:lnTo>
                <a:lnTo>
                  <a:pt x="44450" y="2794"/>
                </a:lnTo>
                <a:lnTo>
                  <a:pt x="41656" y="0"/>
                </a:lnTo>
                <a:close/>
              </a:path>
              <a:path w="76200" h="481964">
                <a:moveTo>
                  <a:pt x="76200" y="405764"/>
                </a:moveTo>
                <a:lnTo>
                  <a:pt x="44450" y="405764"/>
                </a:lnTo>
                <a:lnTo>
                  <a:pt x="44450" y="422021"/>
                </a:lnTo>
                <a:lnTo>
                  <a:pt x="41656" y="424814"/>
                </a:lnTo>
                <a:lnTo>
                  <a:pt x="66675" y="424814"/>
                </a:lnTo>
                <a:lnTo>
                  <a:pt x="76200" y="405764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115050" y="5454649"/>
            <a:ext cx="76200" cy="481965"/>
          </a:xfrm>
          <a:custGeom>
            <a:avLst/>
            <a:gdLst/>
            <a:ahLst/>
            <a:cxnLst/>
            <a:rect l="l" t="t" r="r" b="b"/>
            <a:pathLst>
              <a:path w="76200" h="481964">
                <a:moveTo>
                  <a:pt x="31750" y="405765"/>
                </a:moveTo>
                <a:lnTo>
                  <a:pt x="0" y="405765"/>
                </a:lnTo>
                <a:lnTo>
                  <a:pt x="38100" y="481965"/>
                </a:lnTo>
                <a:lnTo>
                  <a:pt x="66675" y="424815"/>
                </a:lnTo>
                <a:lnTo>
                  <a:pt x="34544" y="424815"/>
                </a:lnTo>
                <a:lnTo>
                  <a:pt x="31750" y="422021"/>
                </a:lnTo>
                <a:lnTo>
                  <a:pt x="31750" y="405765"/>
                </a:lnTo>
                <a:close/>
              </a:path>
              <a:path w="76200" h="481964">
                <a:moveTo>
                  <a:pt x="41655" y="0"/>
                </a:moveTo>
                <a:lnTo>
                  <a:pt x="34544" y="0"/>
                </a:lnTo>
                <a:lnTo>
                  <a:pt x="31750" y="2794"/>
                </a:lnTo>
                <a:lnTo>
                  <a:pt x="31750" y="422021"/>
                </a:lnTo>
                <a:lnTo>
                  <a:pt x="34544" y="424815"/>
                </a:lnTo>
                <a:lnTo>
                  <a:pt x="41655" y="424815"/>
                </a:lnTo>
                <a:lnTo>
                  <a:pt x="44450" y="422021"/>
                </a:lnTo>
                <a:lnTo>
                  <a:pt x="44450" y="2794"/>
                </a:lnTo>
                <a:lnTo>
                  <a:pt x="41655" y="0"/>
                </a:lnTo>
                <a:close/>
              </a:path>
              <a:path w="76200" h="481964">
                <a:moveTo>
                  <a:pt x="76200" y="405765"/>
                </a:moveTo>
                <a:lnTo>
                  <a:pt x="44450" y="405765"/>
                </a:lnTo>
                <a:lnTo>
                  <a:pt x="44450" y="422021"/>
                </a:lnTo>
                <a:lnTo>
                  <a:pt x="41655" y="424815"/>
                </a:lnTo>
                <a:lnTo>
                  <a:pt x="66675" y="424815"/>
                </a:lnTo>
                <a:lnTo>
                  <a:pt x="76200" y="405765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8</a:t>
            </a:fld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701040" y="1053032"/>
            <a:ext cx="6154420" cy="306705"/>
          </a:xfrm>
          <a:prstGeom prst="rect">
            <a:avLst/>
          </a:prstGeom>
          <a:solidFill>
            <a:srgbClr val="D9E1F3"/>
          </a:solidFill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ts val="1150"/>
              </a:lnSpc>
            </a:pPr>
            <a:r>
              <a:rPr sz="1050" b="1" dirty="0">
                <a:latin typeface="Arial"/>
                <a:cs typeface="Arial"/>
              </a:rPr>
              <a:t>MODIFICA</a:t>
            </a:r>
            <a:r>
              <a:rPr sz="1050" b="1" spc="6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DEI</a:t>
            </a:r>
            <a:r>
              <a:rPr sz="1050" b="1" spc="7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CRITERI</a:t>
            </a:r>
            <a:r>
              <a:rPr sz="1050" b="1" spc="7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PEREQUATIVI</a:t>
            </a:r>
            <a:r>
              <a:rPr sz="1050" b="1" spc="8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DI</a:t>
            </a:r>
            <a:r>
              <a:rPr sz="1050" b="1" spc="7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RIPARTO</a:t>
            </a:r>
            <a:r>
              <a:rPr sz="1050" b="1" spc="80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DEL</a:t>
            </a:r>
            <a:r>
              <a:rPr sz="1050" b="1" spc="8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FONDO</a:t>
            </a:r>
            <a:r>
              <a:rPr sz="1050" b="1" spc="6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DI</a:t>
            </a:r>
            <a:r>
              <a:rPr sz="1050" b="1" spc="7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SOLIDARIETA’</a:t>
            </a:r>
            <a:r>
              <a:rPr sz="1050" b="1" spc="75" dirty="0">
                <a:latin typeface="Arial"/>
                <a:cs typeface="Arial"/>
              </a:rPr>
              <a:t> </a:t>
            </a:r>
            <a:r>
              <a:rPr sz="1050" b="1" spc="-5" dirty="0">
                <a:latin typeface="Arial"/>
                <a:cs typeface="Arial"/>
              </a:rPr>
              <a:t>COMUNALE</a:t>
            </a:r>
            <a:endParaRPr sz="1050">
              <a:latin typeface="Arial"/>
              <a:cs typeface="Arial"/>
            </a:endParaRPr>
          </a:p>
          <a:p>
            <a:pPr marL="17780">
              <a:lnSpc>
                <a:spcPts val="1235"/>
              </a:lnSpc>
            </a:pPr>
            <a:r>
              <a:rPr sz="1050" b="1" spc="-5" dirty="0">
                <a:latin typeface="Arial"/>
                <a:cs typeface="Arial"/>
              </a:rPr>
              <a:t>(art. </a:t>
            </a:r>
            <a:r>
              <a:rPr sz="1050" b="1" dirty="0">
                <a:latin typeface="Arial"/>
                <a:cs typeface="Arial"/>
              </a:rPr>
              <a:t>57, comma 1, </a:t>
            </a:r>
            <a:r>
              <a:rPr sz="1050" b="1" spc="-5" dirty="0">
                <a:latin typeface="Arial"/>
                <a:cs typeface="Arial"/>
              </a:rPr>
              <a:t>d.l.</a:t>
            </a:r>
            <a:r>
              <a:rPr sz="1050" b="1" spc="-4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124/2019)</a:t>
            </a:r>
            <a:endParaRPr sz="10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06627" y="1467357"/>
            <a:ext cx="6144260" cy="29533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just">
              <a:lnSpc>
                <a:spcPts val="1230"/>
              </a:lnSpc>
              <a:spcBef>
                <a:spcPts val="105"/>
              </a:spcBef>
            </a:pPr>
            <a:r>
              <a:rPr sz="1050" spc="-5" dirty="0">
                <a:latin typeface="Arial"/>
                <a:cs typeface="Arial"/>
              </a:rPr>
              <a:t>L’articolo</a:t>
            </a:r>
            <a:r>
              <a:rPr sz="1050" spc="16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57,</a:t>
            </a:r>
            <a:r>
              <a:rPr sz="1050" spc="16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comma</a:t>
            </a:r>
            <a:r>
              <a:rPr sz="1050" spc="15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1,</a:t>
            </a:r>
            <a:r>
              <a:rPr sz="1050" spc="14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del</a:t>
            </a:r>
            <a:r>
              <a:rPr sz="1050" spc="16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decreto</a:t>
            </a:r>
            <a:r>
              <a:rPr sz="1050" spc="15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legge</a:t>
            </a:r>
            <a:r>
              <a:rPr sz="1050" spc="15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124/2019,</a:t>
            </a:r>
            <a:r>
              <a:rPr sz="1050" spc="16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attraverso</a:t>
            </a:r>
            <a:r>
              <a:rPr sz="1050" spc="16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la</a:t>
            </a:r>
            <a:r>
              <a:rPr sz="1050" spc="16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riscrittura</a:t>
            </a:r>
            <a:r>
              <a:rPr sz="1050" spc="16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del</a:t>
            </a:r>
            <a:r>
              <a:rPr sz="1050" spc="17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comma</a:t>
            </a:r>
            <a:r>
              <a:rPr sz="1050" spc="15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449,</a:t>
            </a:r>
            <a:r>
              <a:rPr sz="1050" spc="16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lett.</a:t>
            </a:r>
            <a:r>
              <a:rPr sz="1050" spc="16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c)</a:t>
            </a:r>
            <a:endParaRPr sz="1050">
              <a:latin typeface="Arial"/>
              <a:cs typeface="Arial"/>
            </a:endParaRPr>
          </a:p>
          <a:p>
            <a:pPr marL="12700" algn="just">
              <a:lnSpc>
                <a:spcPts val="1205"/>
              </a:lnSpc>
            </a:pPr>
            <a:r>
              <a:rPr sz="1050" dirty="0">
                <a:latin typeface="Arial"/>
                <a:cs typeface="Arial"/>
              </a:rPr>
              <a:t>della </a:t>
            </a:r>
            <a:r>
              <a:rPr sz="1050" spc="-5" dirty="0">
                <a:latin typeface="Arial"/>
                <a:cs typeface="Arial"/>
              </a:rPr>
              <a:t>legge </a:t>
            </a:r>
            <a:r>
              <a:rPr sz="1050" dirty="0">
                <a:latin typeface="Arial"/>
                <a:cs typeface="Arial"/>
              </a:rPr>
              <a:t>232/2016, </a:t>
            </a:r>
            <a:r>
              <a:rPr sz="1050" spc="-5" dirty="0">
                <a:latin typeface="Arial"/>
                <a:cs typeface="Arial"/>
              </a:rPr>
              <a:t>modifica </a:t>
            </a: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criteri perequativi </a:t>
            </a:r>
            <a:r>
              <a:rPr sz="1050" dirty="0">
                <a:latin typeface="Arial"/>
                <a:cs typeface="Arial"/>
              </a:rPr>
              <a:t>di riparto </a:t>
            </a:r>
            <a:r>
              <a:rPr sz="1050" spc="-5" dirty="0">
                <a:latin typeface="Arial"/>
                <a:cs typeface="Arial"/>
              </a:rPr>
              <a:t>del FSC. In </a:t>
            </a:r>
            <a:r>
              <a:rPr sz="1050" dirty="0">
                <a:latin typeface="Arial"/>
                <a:cs typeface="Arial"/>
              </a:rPr>
              <a:t>particolare:</a:t>
            </a:r>
            <a:endParaRPr sz="1050">
              <a:latin typeface="Arial"/>
              <a:cs typeface="Arial"/>
            </a:endParaRPr>
          </a:p>
          <a:p>
            <a:pPr marL="469900" marR="5080" indent="-228600" algn="just">
              <a:lnSpc>
                <a:spcPct val="95800"/>
              </a:lnSpc>
              <a:spcBef>
                <a:spcPts val="30"/>
              </a:spcBef>
              <a:buFont typeface="Wingdings"/>
              <a:buChar char=""/>
              <a:tabLst>
                <a:tab pos="470534" algn="l"/>
              </a:tabLst>
            </a:pPr>
            <a:r>
              <a:rPr sz="1050" spc="-5" dirty="0">
                <a:latin typeface="Arial"/>
                <a:cs typeface="Arial"/>
              </a:rPr>
              <a:t>viene introdotta una maggiore gradualità nell’incremento della percentuale </a:t>
            </a:r>
            <a:r>
              <a:rPr sz="1050" spc="-10" dirty="0">
                <a:latin typeface="Arial"/>
                <a:cs typeface="Arial"/>
              </a:rPr>
              <a:t>della </a:t>
            </a:r>
            <a:r>
              <a:rPr sz="1050" spc="60" dirty="0">
                <a:latin typeface="Arial"/>
                <a:cs typeface="Arial"/>
              </a:rPr>
              <a:t>uota </a:t>
            </a:r>
            <a:r>
              <a:rPr sz="1050" spc="-5" dirty="0">
                <a:latin typeface="Arial"/>
                <a:cs typeface="Arial"/>
              </a:rPr>
              <a:t>del fondo  di solidarietà comunale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dirty="0">
                <a:latin typeface="Arial"/>
                <a:cs typeface="Arial"/>
              </a:rPr>
              <a:t>cui </a:t>
            </a:r>
            <a:r>
              <a:rPr sz="1050" spc="-5" dirty="0">
                <a:latin typeface="Arial"/>
                <a:cs typeface="Arial"/>
              </a:rPr>
              <a:t>alla lettera </a:t>
            </a:r>
            <a:r>
              <a:rPr sz="1050" dirty="0">
                <a:latin typeface="Arial"/>
                <a:cs typeface="Arial"/>
              </a:rPr>
              <a:t>c) </a:t>
            </a:r>
            <a:r>
              <a:rPr sz="1050" spc="-5" dirty="0">
                <a:latin typeface="Arial"/>
                <a:cs typeface="Arial"/>
              </a:rPr>
              <a:t>del comma </a:t>
            </a:r>
            <a:r>
              <a:rPr sz="1050" dirty="0">
                <a:latin typeface="Arial"/>
                <a:cs typeface="Arial"/>
              </a:rPr>
              <a:t>449 </a:t>
            </a:r>
            <a:r>
              <a:rPr sz="1050" spc="-5" dirty="0">
                <a:latin typeface="Arial"/>
                <a:cs typeface="Arial"/>
              </a:rPr>
              <a:t>dell’art. </a:t>
            </a:r>
            <a:r>
              <a:rPr sz="1050" dirty="0">
                <a:latin typeface="Arial"/>
                <a:cs typeface="Arial"/>
              </a:rPr>
              <a:t>1 </a:t>
            </a:r>
            <a:r>
              <a:rPr sz="1050" spc="-5" dirty="0">
                <a:latin typeface="Arial"/>
                <a:cs typeface="Arial"/>
              </a:rPr>
              <a:t>della</a:t>
            </a:r>
            <a:r>
              <a:rPr sz="1050" spc="-5" dirty="0">
                <a:solidFill>
                  <a:srgbClr val="0462C1"/>
                </a:solidFill>
                <a:latin typeface="Arial"/>
                <a:cs typeface="Arial"/>
              </a:rPr>
              <a:t> </a:t>
            </a:r>
            <a:r>
              <a:rPr sz="110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legge </a:t>
            </a:r>
            <a:r>
              <a:rPr sz="11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2"/>
              </a:rPr>
              <a:t>n. 232/2016 </a:t>
            </a:r>
            <a:r>
              <a:rPr sz="110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(euro 1.885.643.345,70) da </a:t>
            </a:r>
            <a:r>
              <a:rPr sz="1050" spc="-5" dirty="0">
                <a:latin typeface="Arial"/>
                <a:cs typeface="Arial"/>
              </a:rPr>
              <a:t>distribuire sulla base </a:t>
            </a:r>
            <a:r>
              <a:rPr sz="1050" dirty="0">
                <a:latin typeface="Arial"/>
                <a:cs typeface="Arial"/>
              </a:rPr>
              <a:t>della </a:t>
            </a:r>
            <a:r>
              <a:rPr sz="1050" spc="-5" dirty="0">
                <a:latin typeface="Arial"/>
                <a:cs typeface="Arial"/>
              </a:rPr>
              <a:t>differenza tra </a:t>
            </a: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capacità fiscali </a:t>
            </a:r>
            <a:r>
              <a:rPr sz="1050" dirty="0">
                <a:latin typeface="Arial"/>
                <a:cs typeface="Arial"/>
              </a:rPr>
              <a:t>e i  </a:t>
            </a:r>
            <a:r>
              <a:rPr sz="1050" spc="-5" dirty="0">
                <a:latin typeface="Arial"/>
                <a:cs typeface="Arial"/>
              </a:rPr>
              <a:t>fabbisogni standard che, partendo dal 45 per cento dell’anno 2019 </a:t>
            </a:r>
            <a:r>
              <a:rPr sz="1050" dirty="0">
                <a:latin typeface="Arial"/>
                <a:cs typeface="Arial"/>
              </a:rPr>
              <a:t>(rimasta </a:t>
            </a:r>
            <a:r>
              <a:rPr sz="1050" spc="-5" dirty="0">
                <a:latin typeface="Arial"/>
                <a:cs typeface="Arial"/>
              </a:rPr>
              <a:t>invariata rispetto </a:t>
            </a:r>
            <a:r>
              <a:rPr sz="1050" spc="-10" dirty="0">
                <a:latin typeface="Arial"/>
                <a:cs typeface="Arial"/>
              </a:rPr>
              <a:t>al  </a:t>
            </a:r>
            <a:r>
              <a:rPr sz="1050" spc="-5" dirty="0">
                <a:latin typeface="Arial"/>
                <a:cs typeface="Arial"/>
              </a:rPr>
              <a:t>2018 in forza della sterilizzazione dell’aumento prevista dal </a:t>
            </a:r>
            <a:r>
              <a:rPr sz="1050" dirty="0">
                <a:latin typeface="Arial"/>
                <a:cs typeface="Arial"/>
              </a:rPr>
              <a:t>comma </a:t>
            </a:r>
            <a:r>
              <a:rPr sz="1050" spc="-5" dirty="0">
                <a:latin typeface="Arial"/>
                <a:cs typeface="Arial"/>
              </a:rPr>
              <a:t>921 della legge 145/2018 </a:t>
            </a:r>
            <a:r>
              <a:rPr sz="1050" dirty="0">
                <a:latin typeface="Arial"/>
                <a:cs typeface="Arial"/>
              </a:rPr>
              <a:t>e  che, </a:t>
            </a:r>
            <a:r>
              <a:rPr sz="1050" spc="-5" dirty="0">
                <a:latin typeface="Arial"/>
                <a:cs typeface="Arial"/>
              </a:rPr>
              <a:t>nelle previsioni originarie, avrebbe dovuto </a:t>
            </a:r>
            <a:r>
              <a:rPr sz="1050" dirty="0">
                <a:latin typeface="Arial"/>
                <a:cs typeface="Arial"/>
              </a:rPr>
              <a:t>essere </a:t>
            </a:r>
            <a:r>
              <a:rPr sz="1050" spc="-5" dirty="0">
                <a:latin typeface="Arial"/>
                <a:cs typeface="Arial"/>
              </a:rPr>
              <a:t>dell’85 per cento nel 2020), verrà  </a:t>
            </a:r>
            <a:r>
              <a:rPr sz="1050" dirty="0">
                <a:latin typeface="Arial"/>
                <a:cs typeface="Arial"/>
              </a:rPr>
              <a:t>incrementata </a:t>
            </a:r>
            <a:r>
              <a:rPr sz="1050" spc="-5" dirty="0">
                <a:latin typeface="Arial"/>
                <a:cs typeface="Arial"/>
              </a:rPr>
              <a:t>del </a:t>
            </a:r>
            <a:r>
              <a:rPr sz="1050" dirty="0">
                <a:latin typeface="Arial"/>
                <a:cs typeface="Arial"/>
              </a:rPr>
              <a:t>5 per </a:t>
            </a:r>
            <a:r>
              <a:rPr sz="1050" spc="-5" dirty="0">
                <a:latin typeface="Arial"/>
                <a:cs typeface="Arial"/>
              </a:rPr>
              <a:t>cento </a:t>
            </a:r>
            <a:r>
              <a:rPr sz="1050" dirty="0">
                <a:latin typeface="Arial"/>
                <a:cs typeface="Arial"/>
              </a:rPr>
              <a:t>annuo a decorrere dal 2020, </a:t>
            </a:r>
            <a:r>
              <a:rPr sz="1050" spc="-5" dirty="0">
                <a:latin typeface="Arial"/>
                <a:cs typeface="Arial"/>
              </a:rPr>
              <a:t>sino </a:t>
            </a:r>
            <a:r>
              <a:rPr sz="1050" dirty="0">
                <a:latin typeface="Arial"/>
                <a:cs typeface="Arial"/>
              </a:rPr>
              <a:t>a raggiungere il 100 </a:t>
            </a:r>
            <a:r>
              <a:rPr sz="1050" spc="-5" dirty="0">
                <a:latin typeface="Arial"/>
                <a:cs typeface="Arial"/>
              </a:rPr>
              <a:t>per </a:t>
            </a:r>
            <a:r>
              <a:rPr sz="1050" dirty="0">
                <a:latin typeface="Arial"/>
                <a:cs typeface="Arial"/>
              </a:rPr>
              <a:t>cento a  decorrere </a:t>
            </a:r>
            <a:r>
              <a:rPr sz="1050" spc="-5" dirty="0">
                <a:latin typeface="Arial"/>
                <a:cs typeface="Arial"/>
              </a:rPr>
              <a:t>dall'anno</a:t>
            </a:r>
            <a:r>
              <a:rPr sz="1050" spc="-3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2030;</a:t>
            </a:r>
            <a:endParaRPr sz="1050">
              <a:latin typeface="Arial"/>
              <a:cs typeface="Arial"/>
            </a:endParaRPr>
          </a:p>
          <a:p>
            <a:pPr marL="469900" marR="5080" indent="-228600" algn="just">
              <a:lnSpc>
                <a:spcPts val="1210"/>
              </a:lnSpc>
              <a:spcBef>
                <a:spcPts val="20"/>
              </a:spcBef>
              <a:buFont typeface="Wingdings"/>
              <a:buChar char="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l'ammontare </a:t>
            </a:r>
            <a:r>
              <a:rPr sz="1050" spc="-5" dirty="0">
                <a:latin typeface="Arial"/>
                <a:cs typeface="Arial"/>
              </a:rPr>
              <a:t>complessivo </a:t>
            </a:r>
            <a:r>
              <a:rPr sz="1050" dirty="0">
                <a:latin typeface="Arial"/>
                <a:cs typeface="Arial"/>
              </a:rPr>
              <a:t>della </a:t>
            </a:r>
            <a:r>
              <a:rPr sz="1050" spc="-5" dirty="0">
                <a:latin typeface="Arial"/>
                <a:cs typeface="Arial"/>
              </a:rPr>
              <a:t>capacità fiscale perequabile viene stabilita, fino </a:t>
            </a:r>
            <a:r>
              <a:rPr sz="1050" dirty="0">
                <a:latin typeface="Arial"/>
                <a:cs typeface="Arial"/>
              </a:rPr>
              <a:t>al 2019, </a:t>
            </a:r>
            <a:r>
              <a:rPr sz="1050" spc="-5" dirty="0">
                <a:latin typeface="Arial"/>
                <a:cs typeface="Arial"/>
              </a:rPr>
              <a:t>nella  </a:t>
            </a:r>
            <a:r>
              <a:rPr sz="1050" dirty="0">
                <a:latin typeface="Arial"/>
                <a:cs typeface="Arial"/>
              </a:rPr>
              <a:t>misura</a:t>
            </a:r>
            <a:r>
              <a:rPr sz="1050" spc="9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del</a:t>
            </a:r>
            <a:r>
              <a:rPr sz="1050" spc="11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50</a:t>
            </a:r>
            <a:r>
              <a:rPr sz="1050" spc="12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per</a:t>
            </a:r>
            <a:r>
              <a:rPr sz="1050" spc="114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cento</a:t>
            </a:r>
            <a:r>
              <a:rPr sz="1050" spc="10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dell'ammontare</a:t>
            </a:r>
            <a:r>
              <a:rPr sz="1050" spc="11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complessivo</a:t>
            </a:r>
            <a:r>
              <a:rPr sz="1050" spc="114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della</a:t>
            </a:r>
            <a:r>
              <a:rPr sz="1050" spc="114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capacità</a:t>
            </a:r>
            <a:r>
              <a:rPr sz="1050" spc="10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fiscale</a:t>
            </a:r>
            <a:r>
              <a:rPr sz="1050" spc="10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da</a:t>
            </a:r>
            <a:r>
              <a:rPr sz="1050" spc="12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perequare,</a:t>
            </a:r>
            <a:r>
              <a:rPr sz="1050" spc="10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con</a:t>
            </a:r>
            <a:endParaRPr sz="1050">
              <a:latin typeface="Arial"/>
              <a:cs typeface="Arial"/>
            </a:endParaRPr>
          </a:p>
          <a:p>
            <a:pPr marL="469900" marR="9525" algn="just">
              <a:lnSpc>
                <a:spcPts val="1200"/>
              </a:lnSpc>
              <a:spcBef>
                <a:spcPts val="15"/>
              </a:spcBef>
            </a:pPr>
            <a:r>
              <a:rPr sz="1050" spc="-5" dirty="0">
                <a:latin typeface="Arial"/>
                <a:cs typeface="Arial"/>
              </a:rPr>
              <a:t>sterilizzazione </a:t>
            </a:r>
            <a:r>
              <a:rPr sz="1050" dirty="0">
                <a:latin typeface="Arial"/>
                <a:cs typeface="Arial"/>
              </a:rPr>
              <a:t>della </a:t>
            </a:r>
            <a:r>
              <a:rPr sz="1050" spc="-5" dirty="0">
                <a:latin typeface="Arial"/>
                <a:cs typeface="Arial"/>
              </a:rPr>
              <a:t>componente relativa </a:t>
            </a:r>
            <a:r>
              <a:rPr sz="1050" dirty="0">
                <a:latin typeface="Arial"/>
                <a:cs typeface="Arial"/>
              </a:rPr>
              <a:t>ai </a:t>
            </a:r>
            <a:r>
              <a:rPr sz="1050" spc="-5" dirty="0">
                <a:latin typeface="Arial"/>
                <a:cs typeface="Arial"/>
              </a:rPr>
              <a:t>rifiuti, per </a:t>
            </a:r>
            <a:r>
              <a:rPr sz="1050" dirty="0">
                <a:latin typeface="Arial"/>
                <a:cs typeface="Arial"/>
              </a:rPr>
              <a:t>essere </a:t>
            </a:r>
            <a:r>
              <a:rPr sz="1050" spc="-5" dirty="0">
                <a:latin typeface="Arial"/>
                <a:cs typeface="Arial"/>
              </a:rPr>
              <a:t>poi incrementata </a:t>
            </a:r>
            <a:r>
              <a:rPr sz="1050" dirty="0">
                <a:latin typeface="Arial"/>
                <a:cs typeface="Arial"/>
              </a:rPr>
              <a:t>del 5 </a:t>
            </a:r>
            <a:r>
              <a:rPr sz="1050" spc="-5" dirty="0">
                <a:latin typeface="Arial"/>
                <a:cs typeface="Arial"/>
              </a:rPr>
              <a:t>per </a:t>
            </a:r>
            <a:r>
              <a:rPr sz="1050" dirty="0">
                <a:latin typeface="Arial"/>
                <a:cs typeface="Arial"/>
              </a:rPr>
              <a:t>cento  annuo a decorrere </a:t>
            </a:r>
            <a:r>
              <a:rPr sz="1050" spc="-5" dirty="0">
                <a:latin typeface="Arial"/>
                <a:cs typeface="Arial"/>
              </a:rPr>
              <a:t>dal 2020, sino </a:t>
            </a:r>
            <a:r>
              <a:rPr sz="1050" dirty="0">
                <a:latin typeface="Arial"/>
                <a:cs typeface="Arial"/>
              </a:rPr>
              <a:t>a raggiungere </a:t>
            </a:r>
            <a:r>
              <a:rPr sz="1050" spc="-5" dirty="0">
                <a:latin typeface="Arial"/>
                <a:cs typeface="Arial"/>
              </a:rPr>
              <a:t>il 100 </a:t>
            </a:r>
            <a:r>
              <a:rPr sz="1050" dirty="0">
                <a:latin typeface="Arial"/>
                <a:cs typeface="Arial"/>
              </a:rPr>
              <a:t>per cento a decorrere dal</a:t>
            </a:r>
            <a:r>
              <a:rPr sz="1050" spc="-6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2029;</a:t>
            </a:r>
            <a:endParaRPr sz="1050">
              <a:latin typeface="Arial"/>
              <a:cs typeface="Arial"/>
            </a:endParaRPr>
          </a:p>
          <a:p>
            <a:pPr marL="469900" marR="6350" indent="-228600" algn="just">
              <a:lnSpc>
                <a:spcPts val="1210"/>
              </a:lnSpc>
              <a:spcBef>
                <a:spcPts val="5"/>
              </a:spcBef>
              <a:buFont typeface="Wingdings"/>
              <a:buChar char=""/>
              <a:tabLst>
                <a:tab pos="470534" algn="l"/>
              </a:tabLst>
            </a:pPr>
            <a:r>
              <a:rPr sz="1050" dirty="0">
                <a:latin typeface="Arial"/>
                <a:cs typeface="Arial"/>
              </a:rPr>
              <a:t>la </a:t>
            </a:r>
            <a:r>
              <a:rPr sz="1050" spc="-5" dirty="0">
                <a:latin typeface="Arial"/>
                <a:cs typeface="Arial"/>
              </a:rPr>
              <a:t>quota del </a:t>
            </a:r>
            <a:r>
              <a:rPr sz="1050" dirty="0">
                <a:latin typeface="Arial"/>
                <a:cs typeface="Arial"/>
              </a:rPr>
              <a:t>fondo </a:t>
            </a:r>
            <a:r>
              <a:rPr sz="1050" spc="-5" dirty="0">
                <a:latin typeface="Arial"/>
                <a:cs typeface="Arial"/>
              </a:rPr>
              <a:t>non distribuita </a:t>
            </a:r>
            <a:r>
              <a:rPr sz="1050" dirty="0">
                <a:latin typeface="Arial"/>
                <a:cs typeface="Arial"/>
              </a:rPr>
              <a:t>in base </a:t>
            </a:r>
            <a:r>
              <a:rPr sz="1050" spc="-5" dirty="0">
                <a:latin typeface="Arial"/>
                <a:cs typeface="Arial"/>
              </a:rPr>
              <a:t>alle capacità </a:t>
            </a:r>
            <a:r>
              <a:rPr sz="1050" dirty="0">
                <a:latin typeface="Arial"/>
                <a:cs typeface="Arial"/>
              </a:rPr>
              <a:t>fiscali </a:t>
            </a:r>
            <a:r>
              <a:rPr sz="1050" spc="-5" dirty="0">
                <a:latin typeface="Arial"/>
                <a:cs typeface="Arial"/>
              </a:rPr>
              <a:t>(55 </a:t>
            </a:r>
            <a:r>
              <a:rPr sz="1050" dirty="0">
                <a:latin typeface="Arial"/>
                <a:cs typeface="Arial"/>
              </a:rPr>
              <a:t>per cento nel 2019, a </a:t>
            </a:r>
            <a:r>
              <a:rPr sz="1050" spc="-5" dirty="0">
                <a:latin typeface="Arial"/>
                <a:cs typeface="Arial"/>
              </a:rPr>
              <a:t>diminuire  </a:t>
            </a:r>
            <a:r>
              <a:rPr sz="1050" dirty="0">
                <a:latin typeface="Arial"/>
                <a:cs typeface="Arial"/>
              </a:rPr>
              <a:t>del</a:t>
            </a:r>
            <a:r>
              <a:rPr sz="1050" spc="4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5</a:t>
            </a:r>
            <a:r>
              <a:rPr sz="1050" spc="3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per</a:t>
            </a:r>
            <a:r>
              <a:rPr sz="1050" spc="3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cento</a:t>
            </a:r>
            <a:r>
              <a:rPr sz="1050" spc="4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annuo</a:t>
            </a:r>
            <a:r>
              <a:rPr sz="1050" spc="3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fino</a:t>
            </a:r>
            <a:r>
              <a:rPr sz="1050" spc="4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ad</a:t>
            </a:r>
            <a:r>
              <a:rPr sz="1050" spc="4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azzerarsi</a:t>
            </a:r>
            <a:r>
              <a:rPr sz="1050" spc="4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nel</a:t>
            </a:r>
            <a:r>
              <a:rPr sz="1050" spc="4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2030)</a:t>
            </a:r>
            <a:r>
              <a:rPr sz="1050" spc="2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è,</a:t>
            </a:r>
            <a:r>
              <a:rPr sz="1050" spc="4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invece,</a:t>
            </a:r>
            <a:r>
              <a:rPr sz="1050" spc="3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distribuita</a:t>
            </a:r>
            <a:r>
              <a:rPr sz="1050" spc="4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in</a:t>
            </a:r>
            <a:r>
              <a:rPr sz="1050" spc="20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modo</a:t>
            </a:r>
            <a:r>
              <a:rPr sz="1050" spc="3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da</a:t>
            </a:r>
            <a:r>
              <a:rPr sz="1050" spc="3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assicurare</a:t>
            </a:r>
            <a:r>
              <a:rPr sz="1050" spc="35" dirty="0">
                <a:latin typeface="Arial"/>
                <a:cs typeface="Arial"/>
              </a:rPr>
              <a:t> </a:t>
            </a:r>
            <a:r>
              <a:rPr sz="1050" dirty="0">
                <a:latin typeface="Arial"/>
                <a:cs typeface="Arial"/>
              </a:rPr>
              <a:t>a</a:t>
            </a:r>
            <a:endParaRPr sz="1050">
              <a:latin typeface="Arial"/>
              <a:cs typeface="Arial"/>
            </a:endParaRPr>
          </a:p>
          <a:p>
            <a:pPr marL="469900" algn="just">
              <a:lnSpc>
                <a:spcPts val="1145"/>
              </a:lnSpc>
            </a:pPr>
            <a:r>
              <a:rPr sz="1050" dirty="0">
                <a:latin typeface="Arial"/>
                <a:cs typeface="Arial"/>
              </a:rPr>
              <a:t>ciascun </a:t>
            </a:r>
            <a:r>
              <a:rPr sz="1050" spc="-5" dirty="0">
                <a:latin typeface="Arial"/>
                <a:cs typeface="Arial"/>
              </a:rPr>
              <a:t>comune </a:t>
            </a:r>
            <a:r>
              <a:rPr sz="1050" dirty="0">
                <a:latin typeface="Arial"/>
                <a:cs typeface="Arial"/>
              </a:rPr>
              <a:t>lo </a:t>
            </a:r>
            <a:r>
              <a:rPr sz="1050" spc="-5" dirty="0">
                <a:latin typeface="Arial"/>
                <a:cs typeface="Arial"/>
              </a:rPr>
              <a:t>stesso importo dell’anno precedente della medesima componente del</a:t>
            </a:r>
            <a:r>
              <a:rPr sz="1050" spc="60" dirty="0">
                <a:latin typeface="Arial"/>
                <a:cs typeface="Arial"/>
              </a:rPr>
              <a:t> </a:t>
            </a:r>
            <a:r>
              <a:rPr sz="1050" spc="-10" dirty="0">
                <a:latin typeface="Arial"/>
                <a:cs typeface="Arial"/>
              </a:rPr>
              <a:t>Fondo</a:t>
            </a:r>
            <a:endParaRPr sz="1050">
              <a:latin typeface="Arial"/>
              <a:cs typeface="Arial"/>
            </a:endParaRPr>
          </a:p>
          <a:p>
            <a:pPr marL="469900" marR="7620" algn="just">
              <a:lnSpc>
                <a:spcPts val="1200"/>
              </a:lnSpc>
              <a:spcBef>
                <a:spcPts val="65"/>
              </a:spcBef>
            </a:pPr>
            <a:r>
              <a:rPr sz="1050" spc="-5" dirty="0">
                <a:latin typeface="Arial"/>
                <a:cs typeface="Arial"/>
              </a:rPr>
              <a:t>(eventualmente rettificata), variato in misura corrispondente alla variazione della </a:t>
            </a:r>
            <a:r>
              <a:rPr sz="1050" dirty="0">
                <a:latin typeface="Arial"/>
                <a:cs typeface="Arial"/>
              </a:rPr>
              <a:t>quota di </a:t>
            </a:r>
            <a:r>
              <a:rPr sz="1050" spc="-5" dirty="0">
                <a:latin typeface="Arial"/>
                <a:cs typeface="Arial"/>
              </a:rPr>
              <a:t>fondo  </a:t>
            </a:r>
            <a:r>
              <a:rPr sz="1050" dirty="0">
                <a:latin typeface="Arial"/>
                <a:cs typeface="Arial"/>
              </a:rPr>
              <a:t>non </a:t>
            </a:r>
            <a:r>
              <a:rPr sz="1050" spc="-5" dirty="0">
                <a:latin typeface="Arial"/>
                <a:cs typeface="Arial"/>
              </a:rPr>
              <a:t>ripartita </a:t>
            </a:r>
            <a:r>
              <a:rPr sz="1050" dirty="0">
                <a:latin typeface="Arial"/>
                <a:cs typeface="Arial"/>
              </a:rPr>
              <a:t>in </a:t>
            </a:r>
            <a:r>
              <a:rPr sz="1050" spc="-5" dirty="0">
                <a:latin typeface="Arial"/>
                <a:cs typeface="Arial"/>
              </a:rPr>
              <a:t>base </a:t>
            </a:r>
            <a:r>
              <a:rPr sz="1050" dirty="0">
                <a:latin typeface="Arial"/>
                <a:cs typeface="Arial"/>
              </a:rPr>
              <a:t>a </a:t>
            </a:r>
            <a:r>
              <a:rPr sz="1050" spc="-5" dirty="0">
                <a:latin typeface="Arial"/>
                <a:cs typeface="Arial"/>
              </a:rPr>
              <a:t>capacità fiscali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fabbisogni standard.</a:t>
            </a:r>
            <a:r>
              <a:rPr sz="105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Riepilogando:</a:t>
            </a:r>
            <a:endParaRPr sz="1050">
              <a:latin typeface="Arial"/>
              <a:cs typeface="Arial"/>
            </a:endParaRPr>
          </a:p>
        </p:txBody>
      </p:sp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1435861" y="4566538"/>
          <a:ext cx="4678044" cy="19250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60475"/>
                <a:gridCol w="1888489"/>
                <a:gridCol w="1529080"/>
              </a:tblGrid>
              <a:tr h="27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900" b="1" i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Anno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2230" marB="0"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397510" marR="117475" indent="-273050">
                        <a:lnSpc>
                          <a:spcPts val="1030"/>
                        </a:lnSpc>
                        <a:spcBef>
                          <a:spcPts val="50"/>
                        </a:spcBef>
                      </a:pPr>
                      <a:r>
                        <a:rPr sz="900" b="1" i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Quota da distribuire </a:t>
                      </a:r>
                      <a:r>
                        <a:rPr sz="900" b="1" i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in </a:t>
                      </a:r>
                      <a:r>
                        <a:rPr sz="900" b="1" i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base ai  fabbisogni standard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443230" marR="324485" indent="-111760">
                        <a:lnSpc>
                          <a:spcPts val="1030"/>
                        </a:lnSpc>
                        <a:spcBef>
                          <a:spcPts val="50"/>
                        </a:spcBef>
                      </a:pPr>
                      <a:r>
                        <a:rPr sz="900" b="1" i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Capacità</a:t>
                      </a:r>
                      <a:r>
                        <a:rPr sz="900" b="1" i="1" spc="-4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i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fiscale  perequabile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solidFill>
                      <a:srgbClr val="4471C4"/>
                    </a:solidFill>
                  </a:tcPr>
                </a:tc>
              </a:tr>
              <a:tr h="135635">
                <a:tc>
                  <a:txBody>
                    <a:bodyPr/>
                    <a:lstStyle/>
                    <a:p>
                      <a:pPr marL="3810" algn="ctr">
                        <a:lnSpc>
                          <a:spcPts val="969"/>
                        </a:lnSpc>
                      </a:pPr>
                      <a:r>
                        <a:rPr sz="900" b="1" i="1" spc="-5" dirty="0">
                          <a:latin typeface="Arial"/>
                          <a:cs typeface="Arial"/>
                        </a:rPr>
                        <a:t>2019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969"/>
                        </a:lnSpc>
                      </a:pPr>
                      <a:r>
                        <a:rPr sz="900" i="1" spc="-5" dirty="0">
                          <a:latin typeface="Arial"/>
                          <a:cs typeface="Arial"/>
                        </a:rPr>
                        <a:t>45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969"/>
                        </a:lnSpc>
                      </a:pPr>
                      <a:r>
                        <a:rPr sz="900" i="1" spc="-5" dirty="0">
                          <a:latin typeface="Arial"/>
                          <a:cs typeface="Arial"/>
                        </a:rPr>
                        <a:t>50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pPr marL="3810" algn="ctr">
                        <a:lnSpc>
                          <a:spcPts val="980"/>
                        </a:lnSpc>
                      </a:pPr>
                      <a:r>
                        <a:rPr sz="900" b="1" i="1" spc="-5" dirty="0">
                          <a:latin typeface="Arial"/>
                          <a:cs typeface="Arial"/>
                        </a:rPr>
                        <a:t>2020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980"/>
                        </a:lnSpc>
                      </a:pPr>
                      <a:r>
                        <a:rPr sz="900" i="1" spc="-5" dirty="0">
                          <a:latin typeface="Arial"/>
                          <a:cs typeface="Arial"/>
                        </a:rPr>
                        <a:t>50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980"/>
                        </a:lnSpc>
                      </a:pPr>
                      <a:r>
                        <a:rPr sz="900" i="1" spc="-5" dirty="0">
                          <a:latin typeface="Arial"/>
                          <a:cs typeface="Arial"/>
                        </a:rPr>
                        <a:t>55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138683">
                <a:tc>
                  <a:txBody>
                    <a:bodyPr/>
                    <a:lstStyle/>
                    <a:p>
                      <a:pPr marL="3810" algn="ctr">
                        <a:lnSpc>
                          <a:spcPts val="990"/>
                        </a:lnSpc>
                      </a:pPr>
                      <a:r>
                        <a:rPr sz="900" b="1" i="1" spc="-5" dirty="0">
                          <a:latin typeface="Arial"/>
                          <a:cs typeface="Arial"/>
                        </a:rPr>
                        <a:t>2021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990"/>
                        </a:lnSpc>
                      </a:pPr>
                      <a:r>
                        <a:rPr sz="900" i="1" spc="-5" dirty="0">
                          <a:latin typeface="Arial"/>
                          <a:cs typeface="Arial"/>
                        </a:rPr>
                        <a:t>55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990"/>
                        </a:lnSpc>
                      </a:pPr>
                      <a:r>
                        <a:rPr sz="900" i="1" spc="-5" dirty="0">
                          <a:latin typeface="Arial"/>
                          <a:cs typeface="Arial"/>
                        </a:rPr>
                        <a:t>60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pPr marL="3810" algn="ctr">
                        <a:lnSpc>
                          <a:spcPts val="980"/>
                        </a:lnSpc>
                      </a:pPr>
                      <a:r>
                        <a:rPr sz="900" b="1" i="1" spc="-5" dirty="0">
                          <a:latin typeface="Arial"/>
                          <a:cs typeface="Arial"/>
                        </a:rPr>
                        <a:t>2022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980"/>
                        </a:lnSpc>
                      </a:pPr>
                      <a:r>
                        <a:rPr sz="900" i="1" spc="-5" dirty="0">
                          <a:latin typeface="Arial"/>
                          <a:cs typeface="Arial"/>
                        </a:rPr>
                        <a:t>60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980"/>
                        </a:lnSpc>
                      </a:pPr>
                      <a:r>
                        <a:rPr sz="900" i="1" spc="-5" dirty="0">
                          <a:latin typeface="Arial"/>
                          <a:cs typeface="Arial"/>
                        </a:rPr>
                        <a:t>65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137160">
                <a:tc>
                  <a:txBody>
                    <a:bodyPr/>
                    <a:lstStyle/>
                    <a:p>
                      <a:pPr marL="3810" algn="ctr">
                        <a:lnSpc>
                          <a:spcPts val="980"/>
                        </a:lnSpc>
                      </a:pPr>
                      <a:r>
                        <a:rPr sz="900" b="1" i="1" spc="-5" dirty="0">
                          <a:latin typeface="Arial"/>
                          <a:cs typeface="Arial"/>
                        </a:rPr>
                        <a:t>2023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980"/>
                        </a:lnSpc>
                      </a:pPr>
                      <a:r>
                        <a:rPr sz="900" i="1" spc="-5" dirty="0">
                          <a:latin typeface="Arial"/>
                          <a:cs typeface="Arial"/>
                        </a:rPr>
                        <a:t>65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980"/>
                        </a:lnSpc>
                      </a:pPr>
                      <a:r>
                        <a:rPr sz="900" i="1" spc="-5" dirty="0">
                          <a:latin typeface="Arial"/>
                          <a:cs typeface="Arial"/>
                        </a:rPr>
                        <a:t>70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138938">
                <a:tc>
                  <a:txBody>
                    <a:bodyPr/>
                    <a:lstStyle/>
                    <a:p>
                      <a:pPr marL="3810" algn="ctr">
                        <a:lnSpc>
                          <a:spcPts val="994"/>
                        </a:lnSpc>
                      </a:pPr>
                      <a:r>
                        <a:rPr sz="900" b="1" i="1" spc="-5" dirty="0">
                          <a:latin typeface="Arial"/>
                          <a:cs typeface="Arial"/>
                        </a:rPr>
                        <a:t>2024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994"/>
                        </a:lnSpc>
                      </a:pPr>
                      <a:r>
                        <a:rPr sz="900" i="1" spc="-5" dirty="0">
                          <a:latin typeface="Arial"/>
                          <a:cs typeface="Arial"/>
                        </a:rPr>
                        <a:t>70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994"/>
                        </a:lnSpc>
                      </a:pPr>
                      <a:r>
                        <a:rPr sz="900" i="1" spc="-5" dirty="0">
                          <a:latin typeface="Arial"/>
                          <a:cs typeface="Arial"/>
                        </a:rPr>
                        <a:t>75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137159">
                <a:tc>
                  <a:txBody>
                    <a:bodyPr/>
                    <a:lstStyle/>
                    <a:p>
                      <a:pPr marL="3810" algn="ctr">
                        <a:lnSpc>
                          <a:spcPts val="980"/>
                        </a:lnSpc>
                      </a:pPr>
                      <a:r>
                        <a:rPr sz="900" b="1" i="1" spc="-5" dirty="0">
                          <a:latin typeface="Arial"/>
                          <a:cs typeface="Arial"/>
                        </a:rPr>
                        <a:t>2025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980"/>
                        </a:lnSpc>
                      </a:pPr>
                      <a:r>
                        <a:rPr sz="900" i="1" spc="-5" dirty="0">
                          <a:latin typeface="Arial"/>
                          <a:cs typeface="Arial"/>
                        </a:rPr>
                        <a:t>75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980"/>
                        </a:lnSpc>
                      </a:pPr>
                      <a:r>
                        <a:rPr sz="900" i="1" spc="-5" dirty="0">
                          <a:latin typeface="Arial"/>
                          <a:cs typeface="Arial"/>
                        </a:rPr>
                        <a:t>80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138684">
                <a:tc>
                  <a:txBody>
                    <a:bodyPr/>
                    <a:lstStyle/>
                    <a:p>
                      <a:pPr marL="3810" algn="ctr">
                        <a:lnSpc>
                          <a:spcPts val="990"/>
                        </a:lnSpc>
                      </a:pPr>
                      <a:r>
                        <a:rPr sz="900" b="1" i="1" spc="-5" dirty="0">
                          <a:latin typeface="Arial"/>
                          <a:cs typeface="Arial"/>
                        </a:rPr>
                        <a:t>2026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990"/>
                        </a:lnSpc>
                      </a:pPr>
                      <a:r>
                        <a:rPr sz="900" i="1" spc="-5" dirty="0">
                          <a:latin typeface="Arial"/>
                          <a:cs typeface="Arial"/>
                        </a:rPr>
                        <a:t>80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990"/>
                        </a:lnSpc>
                      </a:pPr>
                      <a:r>
                        <a:rPr sz="900" i="1" spc="-5" dirty="0">
                          <a:latin typeface="Arial"/>
                          <a:cs typeface="Arial"/>
                        </a:rPr>
                        <a:t>85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137159">
                <a:tc>
                  <a:txBody>
                    <a:bodyPr/>
                    <a:lstStyle/>
                    <a:p>
                      <a:pPr marL="3810" algn="ctr">
                        <a:lnSpc>
                          <a:spcPts val="980"/>
                        </a:lnSpc>
                      </a:pPr>
                      <a:r>
                        <a:rPr sz="900" b="1" i="1" spc="-5" dirty="0">
                          <a:latin typeface="Arial"/>
                          <a:cs typeface="Arial"/>
                        </a:rPr>
                        <a:t>2027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980"/>
                        </a:lnSpc>
                      </a:pPr>
                      <a:r>
                        <a:rPr sz="900" i="1" spc="-5" dirty="0">
                          <a:latin typeface="Arial"/>
                          <a:cs typeface="Arial"/>
                        </a:rPr>
                        <a:t>85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980"/>
                        </a:lnSpc>
                      </a:pPr>
                      <a:r>
                        <a:rPr sz="900" i="1" spc="-5" dirty="0">
                          <a:latin typeface="Arial"/>
                          <a:cs typeface="Arial"/>
                        </a:rPr>
                        <a:t>90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pPr marL="3810" algn="ctr">
                        <a:lnSpc>
                          <a:spcPts val="980"/>
                        </a:lnSpc>
                      </a:pPr>
                      <a:r>
                        <a:rPr sz="900" b="1" i="1" spc="-5" dirty="0">
                          <a:latin typeface="Arial"/>
                          <a:cs typeface="Arial"/>
                        </a:rPr>
                        <a:t>2028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980"/>
                        </a:lnSpc>
                      </a:pPr>
                      <a:r>
                        <a:rPr sz="900" i="1" spc="-5" dirty="0">
                          <a:latin typeface="Arial"/>
                          <a:cs typeface="Arial"/>
                        </a:rPr>
                        <a:t>90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980"/>
                        </a:lnSpc>
                      </a:pPr>
                      <a:r>
                        <a:rPr sz="900" i="1" spc="-5" dirty="0">
                          <a:latin typeface="Arial"/>
                          <a:cs typeface="Arial"/>
                        </a:rPr>
                        <a:t>95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  <a:tr h="138683">
                <a:tc>
                  <a:txBody>
                    <a:bodyPr/>
                    <a:lstStyle/>
                    <a:p>
                      <a:pPr marL="3810" algn="ctr">
                        <a:lnSpc>
                          <a:spcPts val="990"/>
                        </a:lnSpc>
                      </a:pPr>
                      <a:r>
                        <a:rPr sz="900" b="1" i="1" spc="-5" dirty="0">
                          <a:latin typeface="Arial"/>
                          <a:cs typeface="Arial"/>
                        </a:rPr>
                        <a:t>2029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990"/>
                        </a:lnSpc>
                      </a:pPr>
                      <a:r>
                        <a:rPr sz="900" i="1" spc="-5" dirty="0">
                          <a:latin typeface="Arial"/>
                          <a:cs typeface="Arial"/>
                        </a:rPr>
                        <a:t>95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90"/>
                        </a:lnSpc>
                      </a:pPr>
                      <a:r>
                        <a:rPr sz="900" i="1" spc="-5" dirty="0">
                          <a:latin typeface="Arial"/>
                          <a:cs typeface="Arial"/>
                        </a:rPr>
                        <a:t>100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pPr marL="3810" algn="ctr">
                        <a:lnSpc>
                          <a:spcPts val="980"/>
                        </a:lnSpc>
                      </a:pPr>
                      <a:r>
                        <a:rPr sz="900" b="1" i="1" spc="-5" dirty="0">
                          <a:latin typeface="Arial"/>
                          <a:cs typeface="Arial"/>
                        </a:rPr>
                        <a:t>2030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980"/>
                        </a:lnSpc>
                      </a:pPr>
                      <a:r>
                        <a:rPr sz="900" i="1" spc="-5" dirty="0">
                          <a:latin typeface="Arial"/>
                          <a:cs typeface="Arial"/>
                        </a:rPr>
                        <a:t>100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80"/>
                        </a:lnSpc>
                      </a:pPr>
                      <a:r>
                        <a:rPr sz="900" i="1" spc="-5" dirty="0">
                          <a:latin typeface="Arial"/>
                          <a:cs typeface="Arial"/>
                        </a:rPr>
                        <a:t>100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8EAADB"/>
                      </a:solidFill>
                      <a:prstDash val="solid"/>
                    </a:lnL>
                    <a:lnR w="6350">
                      <a:solidFill>
                        <a:srgbClr val="8EAADB"/>
                      </a:solidFill>
                      <a:prstDash val="solid"/>
                    </a:lnR>
                    <a:lnT w="6350">
                      <a:solidFill>
                        <a:srgbClr val="8EAADB"/>
                      </a:solidFill>
                      <a:prstDash val="solid"/>
                    </a:lnT>
                    <a:lnB w="6350">
                      <a:solidFill>
                        <a:srgbClr val="8EAADB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2" name="object 12"/>
          <p:cNvSpPr txBox="1"/>
          <p:nvPr/>
        </p:nvSpPr>
        <p:spPr>
          <a:xfrm>
            <a:off x="706627" y="6623684"/>
            <a:ext cx="6143625" cy="1724626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 marR="5080" algn="just">
              <a:lnSpc>
                <a:spcPct val="95900"/>
              </a:lnSpc>
              <a:spcBef>
                <a:spcPts val="155"/>
              </a:spcBef>
            </a:pPr>
            <a:r>
              <a:rPr sz="1050" b="1" spc="-5" dirty="0">
                <a:latin typeface="Arial"/>
                <a:cs typeface="Arial"/>
              </a:rPr>
              <a:t>Determinati </a:t>
            </a:r>
            <a:r>
              <a:rPr sz="1050" b="1" dirty="0">
                <a:latin typeface="Arial"/>
                <a:cs typeface="Arial"/>
              </a:rPr>
              <a:t>gli importi </a:t>
            </a:r>
            <a:r>
              <a:rPr sz="1050" b="1" spc="-5" dirty="0">
                <a:latin typeface="Arial"/>
                <a:cs typeface="Arial"/>
              </a:rPr>
              <a:t>provvisori del Fondo </a:t>
            </a:r>
            <a:r>
              <a:rPr sz="1050" b="1" dirty="0">
                <a:latin typeface="Arial"/>
                <a:cs typeface="Arial"/>
              </a:rPr>
              <a:t>di </a:t>
            </a:r>
            <a:r>
              <a:rPr sz="1050" b="1" spc="-5" dirty="0">
                <a:latin typeface="Arial"/>
                <a:cs typeface="Arial"/>
              </a:rPr>
              <a:t>solidarietà </a:t>
            </a:r>
            <a:r>
              <a:rPr sz="1050" b="1" dirty="0">
                <a:latin typeface="Arial"/>
                <a:cs typeface="Arial"/>
              </a:rPr>
              <a:t>2020</a:t>
            </a:r>
            <a:r>
              <a:rPr sz="1050" dirty="0">
                <a:latin typeface="Arial"/>
                <a:cs typeface="Arial"/>
              </a:rPr>
              <a:t>. </a:t>
            </a:r>
            <a:r>
              <a:rPr sz="1050" spc="-5" dirty="0">
                <a:latin typeface="Arial"/>
                <a:cs typeface="Arial"/>
              </a:rPr>
              <a:t>Il Ministero dell’interno, con  </a:t>
            </a:r>
            <a:r>
              <a:rPr sz="105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3"/>
              </a:rPr>
              <a:t>comunicato del 23 dicembre </a:t>
            </a:r>
            <a:r>
              <a:rPr sz="105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3"/>
              </a:rPr>
              <a:t>2019</a:t>
            </a:r>
            <a:r>
              <a:rPr sz="1050" dirty="0">
                <a:latin typeface="Arial"/>
                <a:cs typeface="Arial"/>
                <a:hlinkClick r:id="rId3"/>
              </a:rPr>
              <a:t>, </a:t>
            </a:r>
            <a:r>
              <a:rPr sz="1050" dirty="0">
                <a:latin typeface="Arial"/>
                <a:cs typeface="Arial"/>
              </a:rPr>
              <a:t>ha </a:t>
            </a:r>
            <a:r>
              <a:rPr sz="1050" spc="-5" dirty="0">
                <a:latin typeface="Arial"/>
                <a:cs typeface="Arial"/>
              </a:rPr>
              <a:t>reso noti gli importi provvisori del Fondo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solidarietà </a:t>
            </a:r>
            <a:r>
              <a:rPr sz="1050" dirty="0">
                <a:latin typeface="Arial"/>
                <a:cs typeface="Arial"/>
              </a:rPr>
              <a:t>per il </a:t>
            </a:r>
            <a:r>
              <a:rPr sz="1050" spc="-5" dirty="0">
                <a:latin typeface="Arial"/>
                <a:cs typeface="Arial"/>
              </a:rPr>
              <a:t>2020,  conseguenti all</a:t>
            </a:r>
            <a:r>
              <a:rPr sz="1050" spc="-5" dirty="0">
                <a:latin typeface="Arial"/>
                <a:cs typeface="Arial"/>
                <a:hlinkClick r:id="rId4"/>
              </a:rPr>
              <a:t>’</a:t>
            </a:r>
            <a:r>
              <a:rPr sz="105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4"/>
              </a:rPr>
              <a:t>accordo</a:t>
            </a:r>
            <a:r>
              <a:rPr sz="1050" spc="-5" dirty="0">
                <a:solidFill>
                  <a:srgbClr val="0462C1"/>
                </a:solidFill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sancito nella seduta della Conferenza Stato-città ed autonomie locali dell’11  dicembre 2019 ai sensi dell’articolo </a:t>
            </a:r>
            <a:r>
              <a:rPr sz="1050" dirty="0">
                <a:latin typeface="Arial"/>
                <a:cs typeface="Arial"/>
              </a:rPr>
              <a:t>1, </a:t>
            </a:r>
            <a:r>
              <a:rPr sz="1050" spc="-5" dirty="0">
                <a:latin typeface="Arial"/>
                <a:cs typeface="Arial"/>
              </a:rPr>
              <a:t>comma 451, della legge </a:t>
            </a:r>
            <a:r>
              <a:rPr sz="1050" dirty="0">
                <a:latin typeface="Arial"/>
                <a:cs typeface="Arial"/>
              </a:rPr>
              <a:t>11 </a:t>
            </a:r>
            <a:r>
              <a:rPr sz="1050" spc="-5" dirty="0">
                <a:latin typeface="Arial"/>
                <a:cs typeface="Arial"/>
              </a:rPr>
              <a:t>dicembre 2016, </a:t>
            </a:r>
            <a:r>
              <a:rPr sz="1050" dirty="0">
                <a:latin typeface="Arial"/>
                <a:cs typeface="Arial"/>
              </a:rPr>
              <a:t>n. </a:t>
            </a:r>
            <a:r>
              <a:rPr sz="1050" spc="-5" dirty="0">
                <a:latin typeface="Arial"/>
                <a:cs typeface="Arial"/>
              </a:rPr>
              <a:t>232. </a:t>
            </a:r>
            <a:r>
              <a:rPr sz="1050" dirty="0">
                <a:latin typeface="Arial"/>
                <a:cs typeface="Arial"/>
              </a:rPr>
              <a:t>I </a:t>
            </a:r>
            <a:r>
              <a:rPr sz="1050" spc="-5" dirty="0">
                <a:latin typeface="Arial"/>
                <a:cs typeface="Arial"/>
              </a:rPr>
              <a:t>relativi  criteri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riparto </a:t>
            </a:r>
            <a:r>
              <a:rPr sz="1050" dirty="0">
                <a:latin typeface="Arial"/>
                <a:cs typeface="Arial"/>
              </a:rPr>
              <a:t>tengono </a:t>
            </a:r>
            <a:r>
              <a:rPr sz="1050" spc="-5" dirty="0">
                <a:latin typeface="Arial"/>
                <a:cs typeface="Arial"/>
              </a:rPr>
              <a:t>conto delle modifiche normative alla disciplina del </a:t>
            </a:r>
            <a:r>
              <a:rPr sz="1050" dirty="0">
                <a:latin typeface="Arial"/>
                <a:cs typeface="Arial"/>
              </a:rPr>
              <a:t>medesimo Fondo </a:t>
            </a:r>
            <a:r>
              <a:rPr sz="1050" spc="-5" dirty="0">
                <a:latin typeface="Arial"/>
                <a:cs typeface="Arial"/>
              </a:rPr>
              <a:t>contenute  </a:t>
            </a:r>
            <a:r>
              <a:rPr sz="1050" dirty="0">
                <a:latin typeface="Arial"/>
                <a:cs typeface="Arial"/>
              </a:rPr>
              <a:t>nel </a:t>
            </a:r>
            <a:r>
              <a:rPr sz="1050" spc="-5" dirty="0">
                <a:latin typeface="Arial"/>
                <a:cs typeface="Arial"/>
              </a:rPr>
              <a:t>decreto-legge fiscale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della legge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2020, nonché della destinazione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dirty="0">
                <a:latin typeface="Arial"/>
                <a:cs typeface="Arial"/>
              </a:rPr>
              <a:t>7 </a:t>
            </a:r>
            <a:r>
              <a:rPr sz="1050" spc="-5" dirty="0">
                <a:latin typeface="Arial"/>
                <a:cs typeface="Arial"/>
              </a:rPr>
              <a:t>milioni </a:t>
            </a:r>
            <a:r>
              <a:rPr sz="105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euro  all’accantonamento </a:t>
            </a:r>
            <a:r>
              <a:rPr sz="1050" dirty="0">
                <a:latin typeface="Arial"/>
                <a:cs typeface="Arial"/>
              </a:rPr>
              <a:t>da </a:t>
            </a:r>
            <a:r>
              <a:rPr sz="1050" spc="-5" dirty="0">
                <a:latin typeface="Arial"/>
                <a:cs typeface="Arial"/>
              </a:rPr>
              <a:t>utilizzare per eventuali </a:t>
            </a:r>
            <a:r>
              <a:rPr sz="1050" dirty="0">
                <a:latin typeface="Arial"/>
                <a:cs typeface="Arial"/>
              </a:rPr>
              <a:t>conguagli a </a:t>
            </a:r>
            <a:r>
              <a:rPr sz="1050" spc="-5" dirty="0">
                <a:latin typeface="Arial"/>
                <a:cs typeface="Arial"/>
              </a:rPr>
              <a:t>singoli comuni </a:t>
            </a:r>
            <a:r>
              <a:rPr sz="1050" dirty="0">
                <a:latin typeface="Arial"/>
                <a:cs typeface="Arial"/>
              </a:rPr>
              <a:t>derivanti da </a:t>
            </a:r>
            <a:r>
              <a:rPr sz="1050" spc="-5" dirty="0">
                <a:latin typeface="Arial"/>
                <a:cs typeface="Arial"/>
              </a:rPr>
              <a:t>rettifiche </a:t>
            </a:r>
            <a:r>
              <a:rPr sz="1050" spc="-10" dirty="0">
                <a:latin typeface="Arial"/>
                <a:cs typeface="Arial"/>
              </a:rPr>
              <a:t>dei  </a:t>
            </a:r>
            <a:r>
              <a:rPr sz="1050" spc="-5" dirty="0">
                <a:latin typeface="Arial"/>
                <a:cs typeface="Arial"/>
              </a:rPr>
              <a:t>valori utilizzati ai fini del riparto del Fondo. </a:t>
            </a:r>
            <a:r>
              <a:rPr sz="1050" dirty="0">
                <a:latin typeface="Arial"/>
                <a:cs typeface="Arial"/>
              </a:rPr>
              <a:t>Le </a:t>
            </a:r>
            <a:r>
              <a:rPr sz="1050" spc="-5" dirty="0">
                <a:latin typeface="Arial"/>
                <a:cs typeface="Arial"/>
              </a:rPr>
              <a:t>disponibilità finanziarie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cui all’art. </a:t>
            </a:r>
            <a:r>
              <a:rPr sz="1050" dirty="0">
                <a:latin typeface="Arial"/>
                <a:cs typeface="Arial"/>
              </a:rPr>
              <a:t>1, </a:t>
            </a:r>
            <a:r>
              <a:rPr sz="1050" spc="-5" dirty="0">
                <a:latin typeface="Arial"/>
                <a:cs typeface="Arial"/>
              </a:rPr>
              <a:t>commi 551, </a:t>
            </a:r>
            <a:r>
              <a:rPr sz="1050" dirty="0">
                <a:latin typeface="Arial"/>
                <a:cs typeface="Arial"/>
              </a:rPr>
              <a:t>554 e  849, </a:t>
            </a:r>
            <a:r>
              <a:rPr sz="1050" spc="-5" dirty="0">
                <a:latin typeface="Arial"/>
                <a:cs typeface="Arial"/>
              </a:rPr>
              <a:t>della legge </a:t>
            </a:r>
            <a:r>
              <a:rPr sz="1050" spc="-10" dirty="0">
                <a:latin typeface="Arial"/>
                <a:cs typeface="Arial"/>
              </a:rPr>
              <a:t>di </a:t>
            </a:r>
            <a:r>
              <a:rPr sz="1050" spc="-5" dirty="0">
                <a:latin typeface="Arial"/>
                <a:cs typeface="Arial"/>
              </a:rPr>
              <a:t>bilancio </a:t>
            </a:r>
            <a:r>
              <a:rPr sz="1050" dirty="0">
                <a:latin typeface="Arial"/>
                <a:cs typeface="Arial"/>
              </a:rPr>
              <a:t>2020, </a:t>
            </a:r>
            <a:r>
              <a:rPr sz="1050" spc="-5" dirty="0">
                <a:latin typeface="Arial"/>
                <a:cs typeface="Arial"/>
              </a:rPr>
              <a:t>saranno assegnate con specifici provvedimenti </a:t>
            </a:r>
            <a:r>
              <a:rPr sz="1050" dirty="0">
                <a:latin typeface="Arial"/>
                <a:cs typeface="Arial"/>
              </a:rPr>
              <a:t>e </a:t>
            </a:r>
            <a:r>
              <a:rPr sz="1050" spc="-5" dirty="0">
                <a:latin typeface="Arial"/>
                <a:cs typeface="Arial"/>
              </a:rPr>
              <a:t>quindi </a:t>
            </a:r>
            <a:r>
              <a:rPr sz="1050" dirty="0">
                <a:latin typeface="Arial"/>
                <a:cs typeface="Arial"/>
              </a:rPr>
              <a:t>non </a:t>
            </a:r>
            <a:r>
              <a:rPr sz="1050" spc="-5" dirty="0">
                <a:latin typeface="Arial"/>
                <a:cs typeface="Arial"/>
              </a:rPr>
              <a:t>sono  incluse nei suddetti</a:t>
            </a:r>
            <a:r>
              <a:rPr sz="1050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importi.</a:t>
            </a:r>
            <a:endParaRPr sz="10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9</a:t>
            </a:fld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</TotalTime>
  <Words>18374</Words>
  <Application>Microsoft Macintosh PowerPoint</Application>
  <PresentationFormat>Personalizzato</PresentationFormat>
  <Paragraphs>1477</Paragraphs>
  <Slides>42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42</vt:i4>
      </vt:variant>
    </vt:vector>
  </HeadingPairs>
  <TitlesOfParts>
    <vt:vector size="43" baseType="lpstr">
      <vt:lpstr>Office Theme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Elena Masini</dc:creator>
  <cp:lastModifiedBy>Claudio</cp:lastModifiedBy>
  <cp:revision>50</cp:revision>
  <dcterms:created xsi:type="dcterms:W3CDTF">2020-01-21T11:33:57Z</dcterms:created>
  <dcterms:modified xsi:type="dcterms:W3CDTF">2020-10-10T12:19:20Z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2020-01-07T00:00:00Z</vt:filetime>
  </property>
  <property fmtid="{D5CDD505-2E9C-101B-9397-08002B2CF9AE}" pid="3" name="Creator">
    <vt:lpwstr>Microsoft® Office Word 2007</vt:lpwstr>
  </property>
  <property fmtid="{D5CDD505-2E9C-101B-9397-08002B2CF9AE}" pid="4" name="LastSaved">
    <vt:filetime>2020-01-21T00:00:00Z</vt:filetime>
  </property>
</Properties>
</file>