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4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4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47.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6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62.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63.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64.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65.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106"/>
  </p:notesMasterIdLst>
  <p:handoutMasterIdLst>
    <p:handoutMasterId r:id="rId107"/>
  </p:handoutMasterIdLst>
  <p:sldIdLst>
    <p:sldId id="276" r:id="rId3"/>
    <p:sldId id="341" r:id="rId4"/>
    <p:sldId id="588" r:id="rId5"/>
    <p:sldId id="562" r:id="rId6"/>
    <p:sldId id="564" r:id="rId7"/>
    <p:sldId id="582" r:id="rId8"/>
    <p:sldId id="597" r:id="rId9"/>
    <p:sldId id="598" r:id="rId10"/>
    <p:sldId id="565" r:id="rId11"/>
    <p:sldId id="617" r:id="rId12"/>
    <p:sldId id="616" r:id="rId13"/>
    <p:sldId id="621" r:id="rId14"/>
    <p:sldId id="624" r:id="rId15"/>
    <p:sldId id="370" r:id="rId16"/>
    <p:sldId id="595" r:id="rId17"/>
    <p:sldId id="618" r:id="rId18"/>
    <p:sldId id="377" r:id="rId19"/>
    <p:sldId id="372" r:id="rId20"/>
    <p:sldId id="589" r:id="rId21"/>
    <p:sldId id="593" r:id="rId22"/>
    <p:sldId id="571" r:id="rId23"/>
    <p:sldId id="384" r:id="rId24"/>
    <p:sldId id="382" r:id="rId25"/>
    <p:sldId id="572" r:id="rId26"/>
    <p:sldId id="575" r:id="rId27"/>
    <p:sldId id="493" r:id="rId28"/>
    <p:sldId id="574" r:id="rId29"/>
    <p:sldId id="485" r:id="rId30"/>
    <p:sldId id="495" r:id="rId31"/>
    <p:sldId id="623" r:id="rId32"/>
    <p:sldId id="622" r:id="rId33"/>
    <p:sldId id="580" r:id="rId34"/>
    <p:sldId id="599" r:id="rId35"/>
    <p:sldId id="600" r:id="rId36"/>
    <p:sldId id="491" r:id="rId37"/>
    <p:sldId id="346" r:id="rId38"/>
    <p:sldId id="634" r:id="rId39"/>
    <p:sldId id="349" r:id="rId40"/>
    <p:sldId id="487" r:id="rId41"/>
    <p:sldId id="488" r:id="rId42"/>
    <p:sldId id="497" r:id="rId43"/>
    <p:sldId id="601" r:id="rId44"/>
    <p:sldId id="602" r:id="rId45"/>
    <p:sldId id="412" r:id="rId46"/>
    <p:sldId id="490" r:id="rId47"/>
    <p:sldId id="492" r:id="rId48"/>
    <p:sldId id="404" r:id="rId49"/>
    <p:sldId id="502" r:id="rId50"/>
    <p:sldId id="503" r:id="rId51"/>
    <p:sldId id="504" r:id="rId52"/>
    <p:sldId id="505" r:id="rId53"/>
    <p:sldId id="410" r:id="rId54"/>
    <p:sldId id="411" r:id="rId55"/>
    <p:sldId id="635" r:id="rId56"/>
    <p:sldId id="636" r:id="rId57"/>
    <p:sldId id="637" r:id="rId58"/>
    <p:sldId id="638" r:id="rId59"/>
    <p:sldId id="639" r:id="rId60"/>
    <p:sldId id="640" r:id="rId61"/>
    <p:sldId id="641" r:id="rId62"/>
    <p:sldId id="642" r:id="rId63"/>
    <p:sldId id="517" r:id="rId64"/>
    <p:sldId id="518" r:id="rId65"/>
    <p:sldId id="520" r:id="rId66"/>
    <p:sldId id="432" r:id="rId67"/>
    <p:sldId id="522" r:id="rId68"/>
    <p:sldId id="523" r:id="rId69"/>
    <p:sldId id="524" r:id="rId70"/>
    <p:sldId id="525" r:id="rId71"/>
    <p:sldId id="526" r:id="rId72"/>
    <p:sldId id="448" r:id="rId73"/>
    <p:sldId id="536" r:id="rId74"/>
    <p:sldId id="537" r:id="rId75"/>
    <p:sldId id="450" r:id="rId76"/>
    <p:sldId id="643" r:id="rId77"/>
    <p:sldId id="644" r:id="rId78"/>
    <p:sldId id="645" r:id="rId79"/>
    <p:sldId id="646" r:id="rId80"/>
    <p:sldId id="647" r:id="rId81"/>
    <p:sldId id="648" r:id="rId82"/>
    <p:sldId id="649" r:id="rId83"/>
    <p:sldId id="650" r:id="rId84"/>
    <p:sldId id="651" r:id="rId85"/>
    <p:sldId id="652" r:id="rId86"/>
    <p:sldId id="653" r:id="rId87"/>
    <p:sldId id="654" r:id="rId88"/>
    <p:sldId id="655" r:id="rId89"/>
    <p:sldId id="656" r:id="rId90"/>
    <p:sldId id="657" r:id="rId91"/>
    <p:sldId id="658" r:id="rId92"/>
    <p:sldId id="659" r:id="rId93"/>
    <p:sldId id="660" r:id="rId94"/>
    <p:sldId id="661" r:id="rId95"/>
    <p:sldId id="662" r:id="rId96"/>
    <p:sldId id="579" r:id="rId97"/>
    <p:sldId id="625" r:id="rId98"/>
    <p:sldId id="626" r:id="rId99"/>
    <p:sldId id="627" r:id="rId100"/>
    <p:sldId id="630" r:id="rId101"/>
    <p:sldId id="631" r:id="rId102"/>
    <p:sldId id="628" r:id="rId103"/>
    <p:sldId id="633" r:id="rId104"/>
    <p:sldId id="596" r:id="rId105"/>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2" autoAdjust="0"/>
    <p:restoredTop sz="88693" autoAdjust="0"/>
  </p:normalViewPr>
  <p:slideViewPr>
    <p:cSldViewPr snapToGrid="0">
      <p:cViewPr varScale="1">
        <p:scale>
          <a:sx n="95" d="100"/>
          <a:sy n="95" d="100"/>
        </p:scale>
        <p:origin x="372" y="1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2" d="100"/>
          <a:sy n="62" d="100"/>
        </p:scale>
        <p:origin x="201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handoutMaster" Target="handoutMasters/handoutMaster1.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viewProps" Target="viewProp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diagrams/_rels/data1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image" Target="../media/image76.jpg"/></Relationships>
</file>

<file path=ppt/diagrams/_rels/data1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image" Target="../media/image78.png"/></Relationships>
</file>

<file path=ppt/diagrams/_rels/data18.xml.rels><?xml version="1.0" encoding="UTF-8" standalone="yes"?>
<Relationships xmlns="http://schemas.openxmlformats.org/package/2006/relationships"><Relationship Id="rId1" Type="http://schemas.openxmlformats.org/officeDocument/2006/relationships/image" Target="../media/image81.png"/></Relationships>
</file>

<file path=ppt/diagrams/_rels/data1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image" Target="../media/image82.jpg"/></Relationships>
</file>

<file path=ppt/diagrams/_rels/data2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image" Target="../media/image85.png"/></Relationships>
</file>

<file path=ppt/diagrams/_rels/data21.xml.rels><?xml version="1.0" encoding="UTF-8" standalone="yes"?>
<Relationships xmlns="http://schemas.openxmlformats.org/package/2006/relationships"><Relationship Id="rId1" Type="http://schemas.openxmlformats.org/officeDocument/2006/relationships/image" Target="../media/image89.png"/></Relationships>
</file>

<file path=ppt/diagrams/_rels/data22.xml.rels><?xml version="1.0" encoding="UTF-8" standalone="yes"?>
<Relationships xmlns="http://schemas.openxmlformats.org/package/2006/relationships"><Relationship Id="rId1" Type="http://schemas.openxmlformats.org/officeDocument/2006/relationships/image" Target="../media/image81.png"/></Relationships>
</file>

<file path=ppt/diagrams/_rels/data23.xml.rels><?xml version="1.0" encoding="UTF-8" standalone="yes"?>
<Relationships xmlns="http://schemas.openxmlformats.org/package/2006/relationships"><Relationship Id="rId1" Type="http://schemas.openxmlformats.org/officeDocument/2006/relationships/image" Target="../media/image91.png"/></Relationships>
</file>

<file path=ppt/diagrams/_rels/data2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image" Target="../media/image92.png"/></Relationships>
</file>

<file path=ppt/diagrams/_rels/drawing1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image" Target="../media/image76.jpg"/></Relationships>
</file>

<file path=ppt/diagrams/_rels/drawing1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image" Target="../media/image78.png"/></Relationships>
</file>

<file path=ppt/diagrams/_rels/drawing18.xml.rels><?xml version="1.0" encoding="UTF-8" standalone="yes"?>
<Relationships xmlns="http://schemas.openxmlformats.org/package/2006/relationships"><Relationship Id="rId1" Type="http://schemas.openxmlformats.org/officeDocument/2006/relationships/image" Target="../media/image81.png"/></Relationships>
</file>

<file path=ppt/diagrams/_rels/drawing1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image" Target="../media/image82.jpg"/></Relationships>
</file>

<file path=ppt/diagrams/_rels/drawing2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image" Target="../media/image85.png"/></Relationships>
</file>

<file path=ppt/diagrams/_rels/drawing21.xml.rels><?xml version="1.0" encoding="UTF-8" standalone="yes"?>
<Relationships xmlns="http://schemas.openxmlformats.org/package/2006/relationships"><Relationship Id="rId1" Type="http://schemas.openxmlformats.org/officeDocument/2006/relationships/image" Target="../media/image89.png"/></Relationships>
</file>

<file path=ppt/diagrams/_rels/drawing22.xml.rels><?xml version="1.0" encoding="UTF-8" standalone="yes"?>
<Relationships xmlns="http://schemas.openxmlformats.org/package/2006/relationships"><Relationship Id="rId1" Type="http://schemas.openxmlformats.org/officeDocument/2006/relationships/image" Target="../media/image81.png"/></Relationships>
</file>

<file path=ppt/diagrams/_rels/drawing23.xml.rels><?xml version="1.0" encoding="UTF-8" standalone="yes"?>
<Relationships xmlns="http://schemas.openxmlformats.org/package/2006/relationships"><Relationship Id="rId1" Type="http://schemas.openxmlformats.org/officeDocument/2006/relationships/image" Target="../media/image91.png"/></Relationships>
</file>

<file path=ppt/diagrams/_rels/drawing2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image" Target="../media/image9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CBE93A-EDE1-4EB3-91A1-FABAD42B944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it-IT"/>
        </a:p>
      </dgm:t>
    </dgm:pt>
    <dgm:pt modelId="{5D1588EF-846D-4A71-A1CB-7BA2EFAB5D3A}">
      <dgm:prSet phldrT="[Testo]">
        <dgm:style>
          <a:lnRef idx="0">
            <a:schemeClr val="accent2"/>
          </a:lnRef>
          <a:fillRef idx="3">
            <a:schemeClr val="accent2"/>
          </a:fillRef>
          <a:effectRef idx="3">
            <a:schemeClr val="accent2"/>
          </a:effectRef>
          <a:fontRef idx="minor">
            <a:schemeClr val="lt1"/>
          </a:fontRef>
        </dgm:style>
      </dgm:prSet>
      <dgm:spPr>
        <a:solidFill>
          <a:srgbClr val="AC0000"/>
        </a:solidFill>
      </dgm:spPr>
      <dgm:t>
        <a:bodyPr/>
        <a:lstStyle/>
        <a:p>
          <a:r>
            <a:rPr lang="it-IT" altLang="it-IT" b="1" dirty="0">
              <a:solidFill>
                <a:schemeClr val="bg1"/>
              </a:solidFill>
              <a:latin typeface="Trebuchet MS" pitchFamily="34" charset="0"/>
            </a:rPr>
            <a:t>segnalazioni da Autorità di vigilanza di settore o da Unità di Informazione Finanziaria;</a:t>
          </a:r>
          <a:endParaRPr lang="it-IT" b="1" dirty="0">
            <a:solidFill>
              <a:schemeClr val="bg1"/>
            </a:solidFill>
          </a:endParaRPr>
        </a:p>
      </dgm:t>
    </dgm:pt>
    <dgm:pt modelId="{AAFFCF90-574C-443D-8CD7-94475DBBF509}" type="parTrans" cxnId="{FA0ACD0A-C5C7-4FDC-997B-D9545FDCFEEC}">
      <dgm:prSet/>
      <dgm:spPr/>
      <dgm:t>
        <a:bodyPr/>
        <a:lstStyle/>
        <a:p>
          <a:endParaRPr lang="it-IT"/>
        </a:p>
      </dgm:t>
    </dgm:pt>
    <dgm:pt modelId="{7271997D-A381-424F-88C4-6ACA62E5A663}" type="sibTrans" cxnId="{FA0ACD0A-C5C7-4FDC-997B-D9545FDCFEEC}">
      <dgm:prSet/>
      <dgm:spPr/>
      <dgm:t>
        <a:bodyPr/>
        <a:lstStyle/>
        <a:p>
          <a:endParaRPr lang="it-IT"/>
        </a:p>
      </dgm:t>
    </dgm:pt>
    <dgm:pt modelId="{D41DFFFF-4D44-4F76-8A57-3001D2C3FF98}">
      <dgm:prSet phldrT="[Testo]">
        <dgm:style>
          <a:lnRef idx="0">
            <a:schemeClr val="accent3"/>
          </a:lnRef>
          <a:fillRef idx="3">
            <a:schemeClr val="accent3"/>
          </a:fillRef>
          <a:effectRef idx="3">
            <a:schemeClr val="accent3"/>
          </a:effectRef>
          <a:fontRef idx="minor">
            <a:schemeClr val="lt1"/>
          </a:fontRef>
        </dgm:style>
      </dgm:prSet>
      <dgm:spPr>
        <a:solidFill>
          <a:srgbClr val="007400"/>
        </a:solidFill>
      </dgm:spPr>
      <dgm:t>
        <a:bodyPr/>
        <a:lstStyle/>
        <a:p>
          <a:r>
            <a:rPr lang="it-IT" altLang="it-IT" b="1" dirty="0">
              <a:solidFill>
                <a:schemeClr val="bg1"/>
              </a:solidFill>
              <a:latin typeface="Trebuchet MS" pitchFamily="34" charset="0"/>
            </a:rPr>
            <a:t>risultanze di pregresse indagini di polizia giudiziaria o di polizia economica e finanziaria riferite a qualsiasi settore economico e finanziario;</a:t>
          </a:r>
          <a:endParaRPr lang="it-IT" b="1" dirty="0">
            <a:solidFill>
              <a:schemeClr val="bg1"/>
            </a:solidFill>
          </a:endParaRPr>
        </a:p>
      </dgm:t>
    </dgm:pt>
    <dgm:pt modelId="{2C759F20-4D78-44AA-BE83-E85E534BCFF1}" type="parTrans" cxnId="{EC4BF126-7913-4E31-8133-1CC4CA5CC417}">
      <dgm:prSet/>
      <dgm:spPr/>
      <dgm:t>
        <a:bodyPr/>
        <a:lstStyle/>
        <a:p>
          <a:endParaRPr lang="it-IT"/>
        </a:p>
      </dgm:t>
    </dgm:pt>
    <dgm:pt modelId="{5B28B10A-9822-45F0-AD5B-37FB6D156557}" type="sibTrans" cxnId="{EC4BF126-7913-4E31-8133-1CC4CA5CC417}">
      <dgm:prSet/>
      <dgm:spPr/>
      <dgm:t>
        <a:bodyPr/>
        <a:lstStyle/>
        <a:p>
          <a:endParaRPr lang="it-IT"/>
        </a:p>
      </dgm:t>
    </dgm:pt>
    <dgm:pt modelId="{F4C01EEC-0E23-48D3-94DE-CE4C4081EE80}">
      <dgm:prSet phldrT="[Testo]">
        <dgm:style>
          <a:lnRef idx="0">
            <a:schemeClr val="accent4"/>
          </a:lnRef>
          <a:fillRef idx="3">
            <a:schemeClr val="accent4"/>
          </a:fillRef>
          <a:effectRef idx="3">
            <a:schemeClr val="accent4"/>
          </a:effectRef>
          <a:fontRef idx="minor">
            <a:schemeClr val="lt1"/>
          </a:fontRef>
        </dgm:style>
      </dgm:prSet>
      <dgm:spPr>
        <a:solidFill>
          <a:srgbClr val="7A007A"/>
        </a:solidFill>
      </dgm:spPr>
      <dgm:t>
        <a:bodyPr/>
        <a:lstStyle/>
        <a:p>
          <a:r>
            <a:rPr lang="it-IT" altLang="it-IT" b="1" dirty="0">
              <a:solidFill>
                <a:schemeClr val="bg1"/>
              </a:solidFill>
              <a:latin typeface="Trebuchet MS" pitchFamily="34" charset="0"/>
            </a:rPr>
            <a:t>precedenti penali e di polizia, controllo economico del territorio, analisi ed incrocio delle informazioni su banche dati in uso.</a:t>
          </a:r>
        </a:p>
      </dgm:t>
    </dgm:pt>
    <dgm:pt modelId="{A6C2E49C-3084-4078-96CE-F1F3C94EB07B}" type="parTrans" cxnId="{8618EA19-1028-49CD-9BC7-02106EF1C3AF}">
      <dgm:prSet/>
      <dgm:spPr/>
      <dgm:t>
        <a:bodyPr/>
        <a:lstStyle/>
        <a:p>
          <a:endParaRPr lang="it-IT"/>
        </a:p>
      </dgm:t>
    </dgm:pt>
    <dgm:pt modelId="{B0452B9F-AF00-4D35-95A4-61AF6A53A8C6}" type="sibTrans" cxnId="{8618EA19-1028-49CD-9BC7-02106EF1C3AF}">
      <dgm:prSet/>
      <dgm:spPr/>
      <dgm:t>
        <a:bodyPr/>
        <a:lstStyle/>
        <a:p>
          <a:endParaRPr lang="it-IT"/>
        </a:p>
      </dgm:t>
    </dgm:pt>
    <dgm:pt modelId="{7D2AF3F3-4C1B-4408-A3FE-15DFCA21E746}">
      <dgm:prSet/>
      <dgm:spPr/>
      <dgm:t>
        <a:bodyPr/>
        <a:lstStyle/>
        <a:p>
          <a:r>
            <a:rPr lang="it-IT" b="1" dirty="0">
              <a:solidFill>
                <a:schemeClr val="bg1"/>
              </a:solidFill>
              <a:latin typeface="Trebuchet MS" pitchFamily="34" charset="0"/>
            </a:rPr>
            <a:t>approfondimento segnalazioni di operazioni sospette </a:t>
          </a:r>
        </a:p>
      </dgm:t>
    </dgm:pt>
    <dgm:pt modelId="{DC933777-0C10-4B68-954C-8B94F2084940}" type="parTrans" cxnId="{89C5381F-A2D2-439C-B7AF-FCFEFE0A741B}">
      <dgm:prSet/>
      <dgm:spPr/>
      <dgm:t>
        <a:bodyPr/>
        <a:lstStyle/>
        <a:p>
          <a:endParaRPr lang="it-IT"/>
        </a:p>
      </dgm:t>
    </dgm:pt>
    <dgm:pt modelId="{5EF7DE81-94CD-4523-965E-0DA3085D9C24}" type="sibTrans" cxnId="{89C5381F-A2D2-439C-B7AF-FCFEFE0A741B}">
      <dgm:prSet/>
      <dgm:spPr/>
      <dgm:t>
        <a:bodyPr/>
        <a:lstStyle/>
        <a:p>
          <a:endParaRPr lang="it-IT"/>
        </a:p>
      </dgm:t>
    </dgm:pt>
    <dgm:pt modelId="{4DC0A50C-5094-4CAF-8969-9675EAD51CC7}" type="pres">
      <dgm:prSet presAssocID="{8ECBE93A-EDE1-4EB3-91A1-FABAD42B9440}" presName="Name0" presStyleCnt="0">
        <dgm:presLayoutVars>
          <dgm:chMax val="7"/>
          <dgm:chPref val="7"/>
          <dgm:dir/>
        </dgm:presLayoutVars>
      </dgm:prSet>
      <dgm:spPr/>
    </dgm:pt>
    <dgm:pt modelId="{F5AC7691-3CD7-44E8-B27C-291008F36610}" type="pres">
      <dgm:prSet presAssocID="{8ECBE93A-EDE1-4EB3-91A1-FABAD42B9440}" presName="Name1" presStyleCnt="0"/>
      <dgm:spPr/>
    </dgm:pt>
    <dgm:pt modelId="{56BFBE55-64F1-4A2C-AF54-8F0C34F594D6}" type="pres">
      <dgm:prSet presAssocID="{8ECBE93A-EDE1-4EB3-91A1-FABAD42B9440}" presName="cycle" presStyleCnt="0"/>
      <dgm:spPr/>
    </dgm:pt>
    <dgm:pt modelId="{A62574BB-B374-4021-9D34-367F1F1F6CD7}" type="pres">
      <dgm:prSet presAssocID="{8ECBE93A-EDE1-4EB3-91A1-FABAD42B9440}" presName="srcNode" presStyleLbl="node1" presStyleIdx="0" presStyleCnt="4"/>
      <dgm:spPr/>
    </dgm:pt>
    <dgm:pt modelId="{736C1D9E-A478-462F-A3B9-931491F2FF52}" type="pres">
      <dgm:prSet presAssocID="{8ECBE93A-EDE1-4EB3-91A1-FABAD42B9440}" presName="conn" presStyleLbl="parChTrans1D2" presStyleIdx="0" presStyleCnt="1"/>
      <dgm:spPr/>
    </dgm:pt>
    <dgm:pt modelId="{99D78BB2-D786-46AB-B421-E369498647B5}" type="pres">
      <dgm:prSet presAssocID="{8ECBE93A-EDE1-4EB3-91A1-FABAD42B9440}" presName="extraNode" presStyleLbl="node1" presStyleIdx="0" presStyleCnt="4"/>
      <dgm:spPr/>
    </dgm:pt>
    <dgm:pt modelId="{57AEB74E-D2B4-4D65-8972-363438BCADFB}" type="pres">
      <dgm:prSet presAssocID="{8ECBE93A-EDE1-4EB3-91A1-FABAD42B9440}" presName="dstNode" presStyleLbl="node1" presStyleIdx="0" presStyleCnt="4"/>
      <dgm:spPr/>
    </dgm:pt>
    <dgm:pt modelId="{2422E76D-5E2F-4894-BD09-B4D9717EE6E4}" type="pres">
      <dgm:prSet presAssocID="{5D1588EF-846D-4A71-A1CB-7BA2EFAB5D3A}" presName="text_1" presStyleLbl="node1" presStyleIdx="0" presStyleCnt="4" custLinFactNeighborY="-4638">
        <dgm:presLayoutVars>
          <dgm:bulletEnabled val="1"/>
        </dgm:presLayoutVars>
      </dgm:prSet>
      <dgm:spPr/>
    </dgm:pt>
    <dgm:pt modelId="{B366BCA8-B599-410A-916C-85439FF180B1}" type="pres">
      <dgm:prSet presAssocID="{5D1588EF-846D-4A71-A1CB-7BA2EFAB5D3A}" presName="accent_1" presStyleCnt="0"/>
      <dgm:spPr/>
    </dgm:pt>
    <dgm:pt modelId="{36B55758-2B92-43D3-A112-45E977050DBB}" type="pres">
      <dgm:prSet presAssocID="{5D1588EF-846D-4A71-A1CB-7BA2EFAB5D3A}" presName="accentRepeatNode" presStyleLbl="solidFgAcc1" presStyleIdx="0" presStyleCnt="4" custLinFactNeighborX="-2520" custLinFactNeighborY="-506">
        <dgm:style>
          <a:lnRef idx="1">
            <a:schemeClr val="accent2"/>
          </a:lnRef>
          <a:fillRef idx="2">
            <a:schemeClr val="accent2"/>
          </a:fillRef>
          <a:effectRef idx="1">
            <a:schemeClr val="accent2"/>
          </a:effectRef>
          <a:fontRef idx="minor">
            <a:schemeClr val="dk1"/>
          </a:fontRef>
        </dgm:style>
      </dgm:prSet>
      <dgm:spPr/>
    </dgm:pt>
    <dgm:pt modelId="{8E2A5180-84DC-47D0-BC77-FB1E7DA30CCE}" type="pres">
      <dgm:prSet presAssocID="{D41DFFFF-4D44-4F76-8A57-3001D2C3FF98}" presName="text_2" presStyleLbl="node1" presStyleIdx="1" presStyleCnt="4">
        <dgm:presLayoutVars>
          <dgm:bulletEnabled val="1"/>
        </dgm:presLayoutVars>
      </dgm:prSet>
      <dgm:spPr/>
    </dgm:pt>
    <dgm:pt modelId="{7C747309-34A0-4E9C-B096-7EB16FC93ED1}" type="pres">
      <dgm:prSet presAssocID="{D41DFFFF-4D44-4F76-8A57-3001D2C3FF98}" presName="accent_2" presStyleCnt="0"/>
      <dgm:spPr/>
    </dgm:pt>
    <dgm:pt modelId="{E54BBFDF-C285-4C03-8EC3-BC626E5BBC8E}" type="pres">
      <dgm:prSet presAssocID="{D41DFFFF-4D44-4F76-8A57-3001D2C3FF98}" presName="accentRepeatNode" presStyleLbl="solidFgAcc1" presStyleIdx="1" presStyleCnt="4">
        <dgm:style>
          <a:lnRef idx="1">
            <a:schemeClr val="accent3"/>
          </a:lnRef>
          <a:fillRef idx="2">
            <a:schemeClr val="accent3"/>
          </a:fillRef>
          <a:effectRef idx="1">
            <a:schemeClr val="accent3"/>
          </a:effectRef>
          <a:fontRef idx="minor">
            <a:schemeClr val="dk1"/>
          </a:fontRef>
        </dgm:style>
      </dgm:prSet>
      <dgm:spPr/>
    </dgm:pt>
    <dgm:pt modelId="{4E9EEAD6-FA60-4B53-A7EE-89DCD284EEFD}" type="pres">
      <dgm:prSet presAssocID="{F4C01EEC-0E23-48D3-94DE-CE4C4081EE80}" presName="text_3" presStyleLbl="node1" presStyleIdx="2" presStyleCnt="4">
        <dgm:presLayoutVars>
          <dgm:bulletEnabled val="1"/>
        </dgm:presLayoutVars>
      </dgm:prSet>
      <dgm:spPr/>
    </dgm:pt>
    <dgm:pt modelId="{DAB23F51-72D3-44CD-B066-6CFC8E2BF2D1}" type="pres">
      <dgm:prSet presAssocID="{F4C01EEC-0E23-48D3-94DE-CE4C4081EE80}" presName="accent_3" presStyleCnt="0"/>
      <dgm:spPr/>
    </dgm:pt>
    <dgm:pt modelId="{E6DA5C60-C216-4D0D-B701-8B034FD6E930}" type="pres">
      <dgm:prSet presAssocID="{F4C01EEC-0E23-48D3-94DE-CE4C4081EE80}" presName="accentRepeatNode" presStyleLbl="solidFgAcc1" presStyleIdx="2" presStyleCnt="4" custLinFactNeighborX="-5531" custLinFactNeighborY="-2936">
        <dgm:style>
          <a:lnRef idx="1">
            <a:schemeClr val="accent4"/>
          </a:lnRef>
          <a:fillRef idx="2">
            <a:schemeClr val="accent4"/>
          </a:fillRef>
          <a:effectRef idx="1">
            <a:schemeClr val="accent4"/>
          </a:effectRef>
          <a:fontRef idx="minor">
            <a:schemeClr val="dk1"/>
          </a:fontRef>
        </dgm:style>
      </dgm:prSet>
      <dgm:spPr/>
    </dgm:pt>
    <dgm:pt modelId="{2CE6A6ED-092A-4A58-A3ED-C5A9DB6F5173}" type="pres">
      <dgm:prSet presAssocID="{7D2AF3F3-4C1B-4408-A3FE-15DFCA21E746}" presName="text_4" presStyleLbl="node1" presStyleIdx="3" presStyleCnt="4" custLinFactNeighborX="845" custLinFactNeighborY="-1590">
        <dgm:presLayoutVars>
          <dgm:bulletEnabled val="1"/>
        </dgm:presLayoutVars>
      </dgm:prSet>
      <dgm:spPr/>
    </dgm:pt>
    <dgm:pt modelId="{AD91455F-81CD-403C-AEF4-C730CC61EAC3}" type="pres">
      <dgm:prSet presAssocID="{7D2AF3F3-4C1B-4408-A3FE-15DFCA21E746}" presName="accent_4" presStyleCnt="0"/>
      <dgm:spPr/>
    </dgm:pt>
    <dgm:pt modelId="{0BE7B964-A492-4C93-A354-335E155CE647}" type="pres">
      <dgm:prSet presAssocID="{7D2AF3F3-4C1B-4408-A3FE-15DFCA21E746}" presName="accentRepeatNode" presStyleLbl="solidFgAcc1" presStyleIdx="3" presStyleCnt="4"/>
      <dgm:spPr/>
    </dgm:pt>
  </dgm:ptLst>
  <dgm:cxnLst>
    <dgm:cxn modelId="{FAD34604-C9B4-458D-A524-91C379F338FA}" type="presOf" srcId="{F4C01EEC-0E23-48D3-94DE-CE4C4081EE80}" destId="{4E9EEAD6-FA60-4B53-A7EE-89DCD284EEFD}" srcOrd="0" destOrd="0" presId="urn:microsoft.com/office/officeart/2008/layout/VerticalCurvedList"/>
    <dgm:cxn modelId="{FA0ACD0A-C5C7-4FDC-997B-D9545FDCFEEC}" srcId="{8ECBE93A-EDE1-4EB3-91A1-FABAD42B9440}" destId="{5D1588EF-846D-4A71-A1CB-7BA2EFAB5D3A}" srcOrd="0" destOrd="0" parTransId="{AAFFCF90-574C-443D-8CD7-94475DBBF509}" sibTransId="{7271997D-A381-424F-88C4-6ACA62E5A663}"/>
    <dgm:cxn modelId="{8618EA19-1028-49CD-9BC7-02106EF1C3AF}" srcId="{8ECBE93A-EDE1-4EB3-91A1-FABAD42B9440}" destId="{F4C01EEC-0E23-48D3-94DE-CE4C4081EE80}" srcOrd="2" destOrd="0" parTransId="{A6C2E49C-3084-4078-96CE-F1F3C94EB07B}" sibTransId="{B0452B9F-AF00-4D35-95A4-61AF6A53A8C6}"/>
    <dgm:cxn modelId="{89C5381F-A2D2-439C-B7AF-FCFEFE0A741B}" srcId="{8ECBE93A-EDE1-4EB3-91A1-FABAD42B9440}" destId="{7D2AF3F3-4C1B-4408-A3FE-15DFCA21E746}" srcOrd="3" destOrd="0" parTransId="{DC933777-0C10-4B68-954C-8B94F2084940}" sibTransId="{5EF7DE81-94CD-4523-965E-0DA3085D9C24}"/>
    <dgm:cxn modelId="{EC4BF126-7913-4E31-8133-1CC4CA5CC417}" srcId="{8ECBE93A-EDE1-4EB3-91A1-FABAD42B9440}" destId="{D41DFFFF-4D44-4F76-8A57-3001D2C3FF98}" srcOrd="1" destOrd="0" parTransId="{2C759F20-4D78-44AA-BE83-E85E534BCFF1}" sibTransId="{5B28B10A-9822-45F0-AD5B-37FB6D156557}"/>
    <dgm:cxn modelId="{1340D749-6BAF-4A18-B405-93B54FDF4467}" type="presOf" srcId="{8ECBE93A-EDE1-4EB3-91A1-FABAD42B9440}" destId="{4DC0A50C-5094-4CAF-8969-9675EAD51CC7}" srcOrd="0" destOrd="0" presId="urn:microsoft.com/office/officeart/2008/layout/VerticalCurvedList"/>
    <dgm:cxn modelId="{7A3E8F8A-3F5F-4F1C-AAEB-9B5BD59CFD4C}" type="presOf" srcId="{7D2AF3F3-4C1B-4408-A3FE-15DFCA21E746}" destId="{2CE6A6ED-092A-4A58-A3ED-C5A9DB6F5173}" srcOrd="0" destOrd="0" presId="urn:microsoft.com/office/officeart/2008/layout/VerticalCurvedList"/>
    <dgm:cxn modelId="{F0B475E7-27A0-4957-BF4B-A763F2581997}" type="presOf" srcId="{D41DFFFF-4D44-4F76-8A57-3001D2C3FF98}" destId="{8E2A5180-84DC-47D0-BC77-FB1E7DA30CCE}" srcOrd="0" destOrd="0" presId="urn:microsoft.com/office/officeart/2008/layout/VerticalCurvedList"/>
    <dgm:cxn modelId="{9F6288EA-F3B4-491C-A55E-A9291EEC0B19}" type="presOf" srcId="{5D1588EF-846D-4A71-A1CB-7BA2EFAB5D3A}" destId="{2422E76D-5E2F-4894-BD09-B4D9717EE6E4}" srcOrd="0" destOrd="0" presId="urn:microsoft.com/office/officeart/2008/layout/VerticalCurvedList"/>
    <dgm:cxn modelId="{AE3D3AF4-A69C-4B6A-BF13-70D83FECF180}" type="presOf" srcId="{7271997D-A381-424F-88C4-6ACA62E5A663}" destId="{736C1D9E-A478-462F-A3B9-931491F2FF52}" srcOrd="0" destOrd="0" presId="urn:microsoft.com/office/officeart/2008/layout/VerticalCurvedList"/>
    <dgm:cxn modelId="{9C2E2C0E-2C5C-4AAD-9657-B54CEF49C090}" type="presParOf" srcId="{4DC0A50C-5094-4CAF-8969-9675EAD51CC7}" destId="{F5AC7691-3CD7-44E8-B27C-291008F36610}" srcOrd="0" destOrd="0" presId="urn:microsoft.com/office/officeart/2008/layout/VerticalCurvedList"/>
    <dgm:cxn modelId="{9091775A-8181-46C5-ACCB-F0A86AFF566E}" type="presParOf" srcId="{F5AC7691-3CD7-44E8-B27C-291008F36610}" destId="{56BFBE55-64F1-4A2C-AF54-8F0C34F594D6}" srcOrd="0" destOrd="0" presId="urn:microsoft.com/office/officeart/2008/layout/VerticalCurvedList"/>
    <dgm:cxn modelId="{AE563E09-F8B1-4545-BFB7-1CCB98B23A8B}" type="presParOf" srcId="{56BFBE55-64F1-4A2C-AF54-8F0C34F594D6}" destId="{A62574BB-B374-4021-9D34-367F1F1F6CD7}" srcOrd="0" destOrd="0" presId="urn:microsoft.com/office/officeart/2008/layout/VerticalCurvedList"/>
    <dgm:cxn modelId="{9F92D420-D438-4931-8D57-0DB7A80EFAF2}" type="presParOf" srcId="{56BFBE55-64F1-4A2C-AF54-8F0C34F594D6}" destId="{736C1D9E-A478-462F-A3B9-931491F2FF52}" srcOrd="1" destOrd="0" presId="urn:microsoft.com/office/officeart/2008/layout/VerticalCurvedList"/>
    <dgm:cxn modelId="{5FCE8FA6-2E31-4F8D-ADB7-E7308470E1E3}" type="presParOf" srcId="{56BFBE55-64F1-4A2C-AF54-8F0C34F594D6}" destId="{99D78BB2-D786-46AB-B421-E369498647B5}" srcOrd="2" destOrd="0" presId="urn:microsoft.com/office/officeart/2008/layout/VerticalCurvedList"/>
    <dgm:cxn modelId="{75F13FC3-D51C-40FA-AFA0-28AF8786B2B0}" type="presParOf" srcId="{56BFBE55-64F1-4A2C-AF54-8F0C34F594D6}" destId="{57AEB74E-D2B4-4D65-8972-363438BCADFB}" srcOrd="3" destOrd="0" presId="urn:microsoft.com/office/officeart/2008/layout/VerticalCurvedList"/>
    <dgm:cxn modelId="{D441BE1E-AD2E-495A-9E29-A0E27238BF84}" type="presParOf" srcId="{F5AC7691-3CD7-44E8-B27C-291008F36610}" destId="{2422E76D-5E2F-4894-BD09-B4D9717EE6E4}" srcOrd="1" destOrd="0" presId="urn:microsoft.com/office/officeart/2008/layout/VerticalCurvedList"/>
    <dgm:cxn modelId="{89048AB7-43A2-4C8D-9233-8668DFF16A83}" type="presParOf" srcId="{F5AC7691-3CD7-44E8-B27C-291008F36610}" destId="{B366BCA8-B599-410A-916C-85439FF180B1}" srcOrd="2" destOrd="0" presId="urn:microsoft.com/office/officeart/2008/layout/VerticalCurvedList"/>
    <dgm:cxn modelId="{0E5C9964-98A7-4068-B986-81739D3852EF}" type="presParOf" srcId="{B366BCA8-B599-410A-916C-85439FF180B1}" destId="{36B55758-2B92-43D3-A112-45E977050DBB}" srcOrd="0" destOrd="0" presId="urn:microsoft.com/office/officeart/2008/layout/VerticalCurvedList"/>
    <dgm:cxn modelId="{704D22BE-E443-4333-B284-B9DC178F369D}" type="presParOf" srcId="{F5AC7691-3CD7-44E8-B27C-291008F36610}" destId="{8E2A5180-84DC-47D0-BC77-FB1E7DA30CCE}" srcOrd="3" destOrd="0" presId="urn:microsoft.com/office/officeart/2008/layout/VerticalCurvedList"/>
    <dgm:cxn modelId="{255B7130-EE67-400E-9983-0B9A8F535340}" type="presParOf" srcId="{F5AC7691-3CD7-44E8-B27C-291008F36610}" destId="{7C747309-34A0-4E9C-B096-7EB16FC93ED1}" srcOrd="4" destOrd="0" presId="urn:microsoft.com/office/officeart/2008/layout/VerticalCurvedList"/>
    <dgm:cxn modelId="{81C9B05D-90D3-4639-8CF1-2B94A3D7B6BC}" type="presParOf" srcId="{7C747309-34A0-4E9C-B096-7EB16FC93ED1}" destId="{E54BBFDF-C285-4C03-8EC3-BC626E5BBC8E}" srcOrd="0" destOrd="0" presId="urn:microsoft.com/office/officeart/2008/layout/VerticalCurvedList"/>
    <dgm:cxn modelId="{6D60CFA2-8B30-49EE-9B66-544696F7DC27}" type="presParOf" srcId="{F5AC7691-3CD7-44E8-B27C-291008F36610}" destId="{4E9EEAD6-FA60-4B53-A7EE-89DCD284EEFD}" srcOrd="5" destOrd="0" presId="urn:microsoft.com/office/officeart/2008/layout/VerticalCurvedList"/>
    <dgm:cxn modelId="{1FBDA9EB-39F5-421B-AF1E-78A71C37F096}" type="presParOf" srcId="{F5AC7691-3CD7-44E8-B27C-291008F36610}" destId="{DAB23F51-72D3-44CD-B066-6CFC8E2BF2D1}" srcOrd="6" destOrd="0" presId="urn:microsoft.com/office/officeart/2008/layout/VerticalCurvedList"/>
    <dgm:cxn modelId="{70E5C73A-B6F4-44E7-8E33-0E9D89BD9CA9}" type="presParOf" srcId="{DAB23F51-72D3-44CD-B066-6CFC8E2BF2D1}" destId="{E6DA5C60-C216-4D0D-B701-8B034FD6E930}" srcOrd="0" destOrd="0" presId="urn:microsoft.com/office/officeart/2008/layout/VerticalCurvedList"/>
    <dgm:cxn modelId="{E252E7B0-F599-47C0-86BB-3135A96AB4E1}" type="presParOf" srcId="{F5AC7691-3CD7-44E8-B27C-291008F36610}" destId="{2CE6A6ED-092A-4A58-A3ED-C5A9DB6F5173}" srcOrd="7" destOrd="0" presId="urn:microsoft.com/office/officeart/2008/layout/VerticalCurvedList"/>
    <dgm:cxn modelId="{AE839BD9-1BEA-4EC8-8F85-769CB4A1F8A3}" type="presParOf" srcId="{F5AC7691-3CD7-44E8-B27C-291008F36610}" destId="{AD91455F-81CD-403C-AEF4-C730CC61EAC3}" srcOrd="8" destOrd="0" presId="urn:microsoft.com/office/officeart/2008/layout/VerticalCurvedList"/>
    <dgm:cxn modelId="{46D5A73B-3C9F-40B9-91BE-97A508818882}" type="presParOf" srcId="{AD91455F-81CD-403C-AEF4-C730CC61EAC3}" destId="{0BE7B964-A492-4C93-A354-335E155CE647}"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4569E12-3F2E-4635-8700-2C328FC904DC}" type="doc">
      <dgm:prSet loTypeId="urn:microsoft.com/office/officeart/2005/8/layout/vProcess5" loCatId="process" qsTypeId="urn:microsoft.com/office/officeart/2005/8/quickstyle/3d2" qsCatId="3D" csTypeId="urn:microsoft.com/office/officeart/2005/8/colors/accent0_3" csCatId="mainScheme" phldr="1"/>
      <dgm:spPr/>
      <dgm:t>
        <a:bodyPr/>
        <a:lstStyle/>
        <a:p>
          <a:endParaRPr lang="it-IT"/>
        </a:p>
      </dgm:t>
    </dgm:pt>
    <dgm:pt modelId="{81830929-CF4D-45BF-97F3-E62BE02FFCE0}">
      <dgm:prSet phldrT="[Testo]" custT="1"/>
      <dgm:spPr>
        <a:xfrm>
          <a:off x="288032" y="57224"/>
          <a:ext cx="4697810" cy="711940"/>
        </a:xfrm>
        <a:solidFill>
          <a:schemeClr val="accent6">
            <a:lumMod val="75000"/>
          </a:schemeClr>
        </a:solidFill>
      </dgm:spPr>
      <dgm:t>
        <a:bodyPr/>
        <a:lstStyle/>
        <a:p>
          <a:pPr algn="just"/>
          <a:r>
            <a:rPr lang="it-IT" sz="2000" b="1" i="1" noProof="0" dirty="0">
              <a:latin typeface="+mj-lt"/>
              <a:ea typeface="+mn-ea"/>
              <a:cs typeface="+mn-cs"/>
            </a:rPr>
            <a:t>  </a:t>
          </a:r>
          <a:r>
            <a:rPr lang="it-IT" sz="2000" b="0" i="0" noProof="0" dirty="0">
              <a:latin typeface="Cambria" panose="02040503050406030204" pitchFamily="18" charset="0"/>
              <a:ea typeface="Cambria" panose="02040503050406030204" pitchFamily="18" charset="0"/>
              <a:cs typeface="+mn-cs"/>
            </a:rPr>
            <a:t>Il carattere “plurimo” attiene alla singola contestazione elevata. In tale prospettiva, le plurime violazioni: </a:t>
          </a:r>
        </a:p>
        <a:p>
          <a:pPr algn="just"/>
          <a:r>
            <a:rPr lang="it-IT" sz="2000" b="0" i="0" noProof="0" dirty="0">
              <a:latin typeface="Cambria" panose="02040503050406030204" pitchFamily="18" charset="0"/>
              <a:ea typeface="Cambria" panose="02040503050406030204" pitchFamily="18" charset="0"/>
              <a:cs typeface="+mn-cs"/>
            </a:rPr>
            <a:t>•   possono afferire anche ad una singola operatività, purché nel suo ambito si registrino più operazioni, distribuite in un apprezzabile arco temporale che, anche singolarmente considerate, presentino elementi di sospetto in base ai vigenti parametri normativi; </a:t>
          </a:r>
        </a:p>
        <a:p>
          <a:pPr algn="just"/>
          <a:r>
            <a:rPr lang="it-IT" sz="2000" b="0" i="0" noProof="0" dirty="0">
              <a:latin typeface="Cambria" panose="02040503050406030204" pitchFamily="18" charset="0"/>
              <a:ea typeface="Cambria" panose="02040503050406030204" pitchFamily="18" charset="0"/>
              <a:cs typeface="+mn-cs"/>
            </a:rPr>
            <a:t>•   possono riguardare anche una singola prestazione professionale, avente carattere unitario dal punto di vista dello scopo perseguito, se articolata in più operazioni distinte sul piano oggettivo o economico-giuridico, che danno luogo a più fattispecie autonome ma teleologicamente coordinate o collegate, per ciascuna delle quali siano rilevabili i suddetti elementi di sospetto. </a:t>
          </a:r>
        </a:p>
        <a:p>
          <a:pPr algn="just"/>
          <a:r>
            <a:rPr lang="it-IT" sz="2000" b="0" i="0" noProof="0" dirty="0">
              <a:latin typeface="Cambria" panose="02040503050406030204" pitchFamily="18" charset="0"/>
              <a:ea typeface="Cambria" panose="02040503050406030204" pitchFamily="18" charset="0"/>
              <a:cs typeface="+mn-cs"/>
            </a:rPr>
            <a:t>Inoltre, violazioni “plurime” possono altresì riscontrarsi nelle ipotesi in cui esse, benché chiaramente distinte sotto il profilo sia soggettivo che oggettivo e distribuite nel tempo, siano contestate dall’autorità verbalizzante in un unico atto e l’autorità irrogante riscontri la sussistenza della violazione per più di una di esse</a:t>
          </a:r>
          <a:endParaRPr lang="en-US" sz="2000" b="0" i="0" noProof="0" dirty="0">
            <a:latin typeface="Cambria" panose="02040503050406030204" pitchFamily="18" charset="0"/>
            <a:ea typeface="Cambria" panose="02040503050406030204" pitchFamily="18" charset="0"/>
            <a:cs typeface="+mn-cs"/>
          </a:endParaRPr>
        </a:p>
      </dgm:t>
    </dgm:pt>
    <dgm:pt modelId="{CAC0DAD1-560D-40F7-9591-C34E6B9BC3B4}" type="parTrans" cxnId="{8F77AA35-D6D6-44D7-A499-B7CAE976F28D}">
      <dgm:prSet/>
      <dgm:spPr/>
      <dgm:t>
        <a:bodyPr/>
        <a:lstStyle/>
        <a:p>
          <a:endParaRPr lang="it-IT" sz="1800">
            <a:latin typeface="+mj-lt"/>
          </a:endParaRPr>
        </a:p>
      </dgm:t>
    </dgm:pt>
    <dgm:pt modelId="{6942972E-B904-4811-851A-E36BEE29FE09}" type="sibTrans" cxnId="{8F77AA35-D6D6-44D7-A499-B7CAE976F28D}">
      <dgm:prSet custT="1"/>
      <dgm:spPr/>
      <dgm:t>
        <a:bodyPr/>
        <a:lstStyle/>
        <a:p>
          <a:endParaRPr lang="it-IT" sz="1800">
            <a:latin typeface="+mj-lt"/>
          </a:endParaRPr>
        </a:p>
      </dgm:t>
    </dgm:pt>
    <dgm:pt modelId="{7B1301D0-DE8B-4069-B27F-82624966A921}" type="pres">
      <dgm:prSet presAssocID="{34569E12-3F2E-4635-8700-2C328FC904DC}" presName="outerComposite" presStyleCnt="0">
        <dgm:presLayoutVars>
          <dgm:chMax val="5"/>
          <dgm:dir/>
          <dgm:resizeHandles val="exact"/>
        </dgm:presLayoutVars>
      </dgm:prSet>
      <dgm:spPr/>
    </dgm:pt>
    <dgm:pt modelId="{8AAA53EC-5A93-4BC2-B4EF-3F7884D7F55A}" type="pres">
      <dgm:prSet presAssocID="{34569E12-3F2E-4635-8700-2C328FC904DC}" presName="dummyMaxCanvas" presStyleCnt="0">
        <dgm:presLayoutVars/>
      </dgm:prSet>
      <dgm:spPr/>
    </dgm:pt>
    <dgm:pt modelId="{3E6938AE-4163-485D-8405-E856794A42E5}" type="pres">
      <dgm:prSet presAssocID="{34569E12-3F2E-4635-8700-2C328FC904DC}" presName="OneNode_1" presStyleLbl="node1" presStyleIdx="0" presStyleCnt="1" custScaleY="182611" custLinFactNeighborY="4292">
        <dgm:presLayoutVars>
          <dgm:bulletEnabled val="1"/>
        </dgm:presLayoutVars>
      </dgm:prSet>
      <dgm:spPr/>
    </dgm:pt>
  </dgm:ptLst>
  <dgm:cxnLst>
    <dgm:cxn modelId="{8F77AA35-D6D6-44D7-A499-B7CAE976F28D}" srcId="{34569E12-3F2E-4635-8700-2C328FC904DC}" destId="{81830929-CF4D-45BF-97F3-E62BE02FFCE0}" srcOrd="0" destOrd="0" parTransId="{CAC0DAD1-560D-40F7-9591-C34E6B9BC3B4}" sibTransId="{6942972E-B904-4811-851A-E36BEE29FE09}"/>
    <dgm:cxn modelId="{11CF0C52-3C50-4AAA-9523-8343CA5CB631}" type="presOf" srcId="{81830929-CF4D-45BF-97F3-E62BE02FFCE0}" destId="{3E6938AE-4163-485D-8405-E856794A42E5}" srcOrd="0" destOrd="0" presId="urn:microsoft.com/office/officeart/2005/8/layout/vProcess5"/>
    <dgm:cxn modelId="{02DB06FF-E426-4F65-A989-7095FEA24B50}" type="presOf" srcId="{34569E12-3F2E-4635-8700-2C328FC904DC}" destId="{7B1301D0-DE8B-4069-B27F-82624966A921}" srcOrd="0" destOrd="0" presId="urn:microsoft.com/office/officeart/2005/8/layout/vProcess5"/>
    <dgm:cxn modelId="{E4DD750F-A131-48B7-87D0-8749686B4C72}" type="presParOf" srcId="{7B1301D0-DE8B-4069-B27F-82624966A921}" destId="{8AAA53EC-5A93-4BC2-B4EF-3F7884D7F55A}" srcOrd="0" destOrd="0" presId="urn:microsoft.com/office/officeart/2005/8/layout/vProcess5"/>
    <dgm:cxn modelId="{62F2423F-E27D-493E-BBE8-FF360241A509}" type="presParOf" srcId="{7B1301D0-DE8B-4069-B27F-82624966A921}" destId="{3E6938AE-4163-485D-8405-E856794A42E5}"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4569E12-3F2E-4635-8700-2C328FC904DC}"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it-IT"/>
        </a:p>
      </dgm:t>
    </dgm:pt>
    <dgm:pt modelId="{81830929-CF4D-45BF-97F3-E62BE02FFCE0}">
      <dgm:prSet phldrT="[Testo]" custT="1"/>
      <dgm:spPr>
        <a:xfrm>
          <a:off x="288032" y="57224"/>
          <a:ext cx="4697810" cy="711940"/>
        </a:xfrm>
      </dgm:spPr>
      <dgm:t>
        <a:bodyPr/>
        <a:lstStyle/>
        <a:p>
          <a:pPr algn="just"/>
          <a:r>
            <a:rPr lang="it-IT" sz="2000" b="1" i="1" noProof="0" dirty="0">
              <a:latin typeface="+mj-lt"/>
              <a:ea typeface="+mn-ea"/>
              <a:cs typeface="+mn-cs"/>
            </a:rPr>
            <a:t>  </a:t>
          </a:r>
          <a:r>
            <a:rPr lang="it-IT" sz="2200" b="0" i="0" noProof="0" dirty="0">
              <a:latin typeface="Cambria" panose="02040503050406030204" pitchFamily="18" charset="0"/>
              <a:ea typeface="Cambria" panose="02040503050406030204" pitchFamily="18" charset="0"/>
              <a:cs typeface="+mn-cs"/>
            </a:rPr>
            <a:t>La “gravità” della violazione costituisce un elemento particolarmente qualificante della fattispecie tipica di cui all’art. 58, comma 2, graduabile dal punto di vista sia della varietà della casistica che dell’intensità con cui essa si manifesta, in conseguenza dell’applicazione dei criteri espressamente indicati dal legislatore. Pertanto, come verrà meglio precisato infra, il riscontro del carattere grave della violazione assume, al pari della sistematicità, particolare valenza ai fini della determinazione del “</a:t>
          </a:r>
          <a:r>
            <a:rPr lang="it-IT" sz="2200" b="0" i="0" noProof="0" dirty="0" err="1">
              <a:latin typeface="Cambria" panose="02040503050406030204" pitchFamily="18" charset="0"/>
              <a:ea typeface="Cambria" panose="02040503050406030204" pitchFamily="18" charset="0"/>
              <a:cs typeface="+mn-cs"/>
            </a:rPr>
            <a:t>subintervallo</a:t>
          </a:r>
          <a:r>
            <a:rPr lang="it-IT" sz="2200" b="0" i="0" noProof="0" dirty="0">
              <a:latin typeface="Cambria" panose="02040503050406030204" pitchFamily="18" charset="0"/>
              <a:ea typeface="Cambria" panose="02040503050406030204" pitchFamily="18" charset="0"/>
              <a:cs typeface="+mn-cs"/>
            </a:rPr>
            <a:t>” in cui va a situata la sanzione da determinare. Il legislatore indica alcuni criteri specifici ai fini dell’individuazione e della graduazione della gravità della violazione riscontrata.</a:t>
          </a:r>
          <a:endParaRPr lang="en-US" sz="2200" b="0" i="0" noProof="0" dirty="0">
            <a:latin typeface="Cambria" panose="02040503050406030204" pitchFamily="18" charset="0"/>
            <a:ea typeface="Cambria" panose="02040503050406030204" pitchFamily="18" charset="0"/>
            <a:cs typeface="+mn-cs"/>
          </a:endParaRPr>
        </a:p>
      </dgm:t>
    </dgm:pt>
    <dgm:pt modelId="{CAC0DAD1-560D-40F7-9591-C34E6B9BC3B4}" type="parTrans" cxnId="{8F77AA35-D6D6-44D7-A499-B7CAE976F28D}">
      <dgm:prSet/>
      <dgm:spPr/>
      <dgm:t>
        <a:bodyPr/>
        <a:lstStyle/>
        <a:p>
          <a:endParaRPr lang="it-IT" sz="1800">
            <a:latin typeface="+mj-lt"/>
          </a:endParaRPr>
        </a:p>
      </dgm:t>
    </dgm:pt>
    <dgm:pt modelId="{6942972E-B904-4811-851A-E36BEE29FE09}" type="sibTrans" cxnId="{8F77AA35-D6D6-44D7-A499-B7CAE976F28D}">
      <dgm:prSet custT="1"/>
      <dgm:spPr/>
      <dgm:t>
        <a:bodyPr/>
        <a:lstStyle/>
        <a:p>
          <a:endParaRPr lang="it-IT" sz="1800">
            <a:latin typeface="+mj-lt"/>
          </a:endParaRPr>
        </a:p>
      </dgm:t>
    </dgm:pt>
    <dgm:pt modelId="{7B1301D0-DE8B-4069-B27F-82624966A921}" type="pres">
      <dgm:prSet presAssocID="{34569E12-3F2E-4635-8700-2C328FC904DC}" presName="outerComposite" presStyleCnt="0">
        <dgm:presLayoutVars>
          <dgm:chMax val="5"/>
          <dgm:dir/>
          <dgm:resizeHandles val="exact"/>
        </dgm:presLayoutVars>
      </dgm:prSet>
      <dgm:spPr/>
    </dgm:pt>
    <dgm:pt modelId="{8AAA53EC-5A93-4BC2-B4EF-3F7884D7F55A}" type="pres">
      <dgm:prSet presAssocID="{34569E12-3F2E-4635-8700-2C328FC904DC}" presName="dummyMaxCanvas" presStyleCnt="0">
        <dgm:presLayoutVars/>
      </dgm:prSet>
      <dgm:spPr/>
    </dgm:pt>
    <dgm:pt modelId="{3E6938AE-4163-485D-8405-E856794A42E5}" type="pres">
      <dgm:prSet presAssocID="{34569E12-3F2E-4635-8700-2C328FC904DC}" presName="OneNode_1" presStyleLbl="node1" presStyleIdx="0" presStyleCnt="1" custScaleY="182611" custLinFactNeighborY="8694">
        <dgm:presLayoutVars>
          <dgm:bulletEnabled val="1"/>
        </dgm:presLayoutVars>
      </dgm:prSet>
      <dgm:spPr/>
    </dgm:pt>
  </dgm:ptLst>
  <dgm:cxnLst>
    <dgm:cxn modelId="{8F77AA35-D6D6-44D7-A499-B7CAE976F28D}" srcId="{34569E12-3F2E-4635-8700-2C328FC904DC}" destId="{81830929-CF4D-45BF-97F3-E62BE02FFCE0}" srcOrd="0" destOrd="0" parTransId="{CAC0DAD1-560D-40F7-9591-C34E6B9BC3B4}" sibTransId="{6942972E-B904-4811-851A-E36BEE29FE09}"/>
    <dgm:cxn modelId="{CB1396A8-AE95-4E95-8200-54F63856DFA3}" type="presOf" srcId="{34569E12-3F2E-4635-8700-2C328FC904DC}" destId="{7B1301D0-DE8B-4069-B27F-82624966A921}" srcOrd="0" destOrd="0" presId="urn:microsoft.com/office/officeart/2005/8/layout/vProcess5"/>
    <dgm:cxn modelId="{9DEC1DEA-600B-41E7-B8EB-103E799EE54A}" type="presOf" srcId="{81830929-CF4D-45BF-97F3-E62BE02FFCE0}" destId="{3E6938AE-4163-485D-8405-E856794A42E5}" srcOrd="0" destOrd="0" presId="urn:microsoft.com/office/officeart/2005/8/layout/vProcess5"/>
    <dgm:cxn modelId="{3A1940FE-531A-4269-9E54-7BE93C7493EB}" type="presParOf" srcId="{7B1301D0-DE8B-4069-B27F-82624966A921}" destId="{8AAA53EC-5A93-4BC2-B4EF-3F7884D7F55A}" srcOrd="0" destOrd="0" presId="urn:microsoft.com/office/officeart/2005/8/layout/vProcess5"/>
    <dgm:cxn modelId="{C2B619CF-4E32-43BB-A4E1-BB37A7A9AFB6}" type="presParOf" srcId="{7B1301D0-DE8B-4069-B27F-82624966A921}" destId="{3E6938AE-4163-485D-8405-E856794A42E5}"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4569E12-3F2E-4635-8700-2C328FC904DC}"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it-IT"/>
        </a:p>
      </dgm:t>
    </dgm:pt>
    <dgm:pt modelId="{81830929-CF4D-45BF-97F3-E62BE02FFCE0}">
      <dgm:prSet phldrT="[Testo]" custT="1"/>
      <dgm:spPr>
        <a:xfrm>
          <a:off x="288032" y="57224"/>
          <a:ext cx="4697810" cy="711940"/>
        </a:xfrm>
        <a:noFill/>
      </dgm:spPr>
      <dgm:t>
        <a:bodyPr/>
        <a:lstStyle/>
        <a:p>
          <a:pPr algn="just"/>
          <a:endParaRPr lang="it-IT" sz="2000" b="1" i="1" noProof="0" dirty="0">
            <a:latin typeface="+mj-lt"/>
            <a:ea typeface="+mn-ea"/>
            <a:cs typeface="+mn-cs"/>
          </a:endParaRPr>
        </a:p>
        <a:p>
          <a:pPr algn="just"/>
          <a:endParaRPr lang="it-IT" sz="2000" b="1" i="1" noProof="0" dirty="0">
            <a:latin typeface="+mj-lt"/>
            <a:ea typeface="+mn-ea"/>
            <a:cs typeface="+mn-cs"/>
          </a:endParaRPr>
        </a:p>
        <a:p>
          <a:pPr algn="just"/>
          <a:endParaRPr lang="it-IT" sz="2000" b="1" i="1" noProof="0" dirty="0">
            <a:latin typeface="+mj-lt"/>
            <a:ea typeface="+mn-ea"/>
            <a:cs typeface="+mn-cs"/>
          </a:endParaRPr>
        </a:p>
        <a:p>
          <a:pPr algn="just"/>
          <a:endParaRPr lang="it-IT" sz="2000" b="1" i="1" noProof="0" dirty="0">
            <a:solidFill>
              <a:schemeClr val="accent2">
                <a:lumMod val="75000"/>
              </a:schemeClr>
            </a:solidFill>
            <a:latin typeface="Cambria" panose="02040503050406030204" pitchFamily="18" charset="0"/>
            <a:ea typeface="Cambria" panose="02040503050406030204" pitchFamily="18" charset="0"/>
            <a:cs typeface="+mn-cs"/>
          </a:endParaRPr>
        </a:p>
        <a:p>
          <a:pPr algn="just"/>
          <a:r>
            <a:rPr lang="it-IT" sz="1800" b="1" i="1" noProof="0" dirty="0">
              <a:solidFill>
                <a:schemeClr val="accent2">
                  <a:lumMod val="75000"/>
                </a:schemeClr>
              </a:solidFill>
              <a:latin typeface="Cambria" panose="02040503050406030204" pitchFamily="18" charset="0"/>
              <a:ea typeface="Cambria" panose="02040503050406030204" pitchFamily="18" charset="0"/>
              <a:cs typeface="+mn-cs"/>
            </a:rPr>
            <a:t> </a:t>
          </a:r>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Il criterio attiene principalmente al diretto riscontro dell’insufficiente grado di diligenza rilevato nella condotta tenuta dal soggetto obbligato.</a:t>
          </a:r>
        </a:p>
        <a:p>
          <a:pPr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Si procede sulla base di una valutazione complessiva riguardante il grado di diligenza, di attenzione e di perizia esigibile dal soggetto obbligato in relazione, tra l’altro: </a:t>
          </a:r>
        </a:p>
        <a:p>
          <a:pPr marL="174625" indent="-174625"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 alle competenze e alle qualifiche professionali possedute, con particolare riferimento alle conoscenze  e alla qualità e grado di esperienza maturati nello specifico settore di attività o con riferimento alla specifica tipologia di operazioni la cui omessa segnalazione è contestata; </a:t>
          </a:r>
        </a:p>
        <a:p>
          <a:pPr marL="174625" indent="-174625"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 alla acclarata – o, in ogni caso, ragionevolmente esigibile – conoscenza di specifiche e rilevanti circostanze di fatto che qualificano la fattispecie come meritevole di segnalazione; </a:t>
          </a:r>
        </a:p>
        <a:p>
          <a:pPr marL="174625" indent="-174625"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 al grado e alla prontezza della attivazione da parte del soggetto obbligato, in termini di approfondimento dei profili di potenziale criticità in relazione alle lacune informative</a:t>
          </a:r>
          <a:r>
            <a:rPr lang="it-IT" sz="1800" b="1" i="0" noProof="0" dirty="0">
              <a:solidFill>
                <a:schemeClr val="accent2">
                  <a:lumMod val="50000"/>
                </a:schemeClr>
              </a:solidFill>
              <a:latin typeface="Cambria" panose="02040503050406030204" pitchFamily="18" charset="0"/>
              <a:ea typeface="Cambria" panose="02040503050406030204" pitchFamily="18" charset="0"/>
              <a:cs typeface="+mn-cs"/>
            </a:rPr>
            <a:t>.</a:t>
          </a:r>
        </a:p>
        <a:p>
          <a:pPr algn="just"/>
          <a:endParaRPr lang="it-IT" sz="2000" b="1" i="0" noProof="0" dirty="0">
            <a:solidFill>
              <a:schemeClr val="accent2">
                <a:lumMod val="50000"/>
              </a:schemeClr>
            </a:solidFill>
            <a:latin typeface="+mj-lt"/>
            <a:ea typeface="+mn-ea"/>
            <a:cs typeface="+mn-cs"/>
          </a:endParaRPr>
        </a:p>
        <a:p>
          <a:pPr algn="just"/>
          <a:endParaRPr lang="it-IT" sz="2000" b="1" i="1" noProof="0" dirty="0">
            <a:latin typeface="+mj-lt"/>
            <a:ea typeface="+mn-ea"/>
            <a:cs typeface="+mn-cs"/>
          </a:endParaRPr>
        </a:p>
        <a:p>
          <a:pPr algn="just"/>
          <a:endParaRPr lang="it-IT" sz="2000" b="1" i="1" noProof="0" dirty="0">
            <a:latin typeface="+mj-lt"/>
            <a:ea typeface="+mn-ea"/>
            <a:cs typeface="+mn-cs"/>
          </a:endParaRPr>
        </a:p>
        <a:p>
          <a:pPr algn="just"/>
          <a:endParaRPr lang="en-US" sz="2000" b="1" i="1" noProof="0" dirty="0">
            <a:latin typeface="+mj-lt"/>
            <a:ea typeface="+mn-ea"/>
            <a:cs typeface="+mn-cs"/>
          </a:endParaRPr>
        </a:p>
      </dgm:t>
    </dgm:pt>
    <dgm:pt modelId="{CAC0DAD1-560D-40F7-9591-C34E6B9BC3B4}" type="parTrans" cxnId="{8F77AA35-D6D6-44D7-A499-B7CAE976F28D}">
      <dgm:prSet/>
      <dgm:spPr/>
      <dgm:t>
        <a:bodyPr/>
        <a:lstStyle/>
        <a:p>
          <a:endParaRPr lang="it-IT" sz="1800">
            <a:latin typeface="+mj-lt"/>
          </a:endParaRPr>
        </a:p>
      </dgm:t>
    </dgm:pt>
    <dgm:pt modelId="{6942972E-B904-4811-851A-E36BEE29FE09}" type="sibTrans" cxnId="{8F77AA35-D6D6-44D7-A499-B7CAE976F28D}">
      <dgm:prSet custT="1"/>
      <dgm:spPr/>
      <dgm:t>
        <a:bodyPr/>
        <a:lstStyle/>
        <a:p>
          <a:endParaRPr lang="it-IT" sz="1800">
            <a:latin typeface="+mj-lt"/>
          </a:endParaRPr>
        </a:p>
      </dgm:t>
    </dgm:pt>
    <dgm:pt modelId="{7B1301D0-DE8B-4069-B27F-82624966A921}" type="pres">
      <dgm:prSet presAssocID="{34569E12-3F2E-4635-8700-2C328FC904DC}" presName="outerComposite" presStyleCnt="0">
        <dgm:presLayoutVars>
          <dgm:chMax val="5"/>
          <dgm:dir/>
          <dgm:resizeHandles val="exact"/>
        </dgm:presLayoutVars>
      </dgm:prSet>
      <dgm:spPr/>
    </dgm:pt>
    <dgm:pt modelId="{8AAA53EC-5A93-4BC2-B4EF-3F7884D7F55A}" type="pres">
      <dgm:prSet presAssocID="{34569E12-3F2E-4635-8700-2C328FC904DC}" presName="dummyMaxCanvas" presStyleCnt="0">
        <dgm:presLayoutVars/>
      </dgm:prSet>
      <dgm:spPr/>
    </dgm:pt>
    <dgm:pt modelId="{3E6938AE-4163-485D-8405-E856794A42E5}" type="pres">
      <dgm:prSet presAssocID="{34569E12-3F2E-4635-8700-2C328FC904DC}" presName="OneNode_1" presStyleLbl="node1" presStyleIdx="0" presStyleCnt="1" custScaleY="200000" custLinFactNeighborY="3774">
        <dgm:presLayoutVars>
          <dgm:bulletEnabled val="1"/>
        </dgm:presLayoutVars>
      </dgm:prSet>
      <dgm:spPr/>
    </dgm:pt>
  </dgm:ptLst>
  <dgm:cxnLst>
    <dgm:cxn modelId="{8F77AA35-D6D6-44D7-A499-B7CAE976F28D}" srcId="{34569E12-3F2E-4635-8700-2C328FC904DC}" destId="{81830929-CF4D-45BF-97F3-E62BE02FFCE0}" srcOrd="0" destOrd="0" parTransId="{CAC0DAD1-560D-40F7-9591-C34E6B9BC3B4}" sibTransId="{6942972E-B904-4811-851A-E36BEE29FE09}"/>
    <dgm:cxn modelId="{1BF5D59B-F92A-43CF-9C6A-41D5526D1C4C}" type="presOf" srcId="{34569E12-3F2E-4635-8700-2C328FC904DC}" destId="{7B1301D0-DE8B-4069-B27F-82624966A921}" srcOrd="0" destOrd="0" presId="urn:microsoft.com/office/officeart/2005/8/layout/vProcess5"/>
    <dgm:cxn modelId="{D001AEAE-7F5C-4F10-BB2D-92709EA9F200}" type="presOf" srcId="{81830929-CF4D-45BF-97F3-E62BE02FFCE0}" destId="{3E6938AE-4163-485D-8405-E856794A42E5}" srcOrd="0" destOrd="0" presId="urn:microsoft.com/office/officeart/2005/8/layout/vProcess5"/>
    <dgm:cxn modelId="{E6EF587E-D093-4F1F-8F4C-6DD842460EFA}" type="presParOf" srcId="{7B1301D0-DE8B-4069-B27F-82624966A921}" destId="{8AAA53EC-5A93-4BC2-B4EF-3F7884D7F55A}" srcOrd="0" destOrd="0" presId="urn:microsoft.com/office/officeart/2005/8/layout/vProcess5"/>
    <dgm:cxn modelId="{0E4B7CA9-E021-45F8-A695-927A3F1D73B9}" type="presParOf" srcId="{7B1301D0-DE8B-4069-B27F-82624966A921}" destId="{3E6938AE-4163-485D-8405-E856794A42E5}"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4569E12-3F2E-4635-8700-2C328FC904DC}"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it-IT"/>
        </a:p>
      </dgm:t>
    </dgm:pt>
    <dgm:pt modelId="{81830929-CF4D-45BF-97F3-E62BE02FFCE0}">
      <dgm:prSet phldrT="[Testo]" custT="1"/>
      <dgm:spPr>
        <a:xfrm>
          <a:off x="288032" y="57224"/>
          <a:ext cx="4697810" cy="711940"/>
        </a:xfrm>
        <a:noFill/>
      </dgm:spPr>
      <dgm:t>
        <a:bodyPr/>
        <a:lstStyle/>
        <a:p>
          <a:pPr algn="just"/>
          <a:endParaRPr lang="it-IT" sz="2000" b="1" i="1" noProof="0" dirty="0">
            <a:latin typeface="+mj-lt"/>
            <a:ea typeface="+mn-ea"/>
            <a:cs typeface="+mn-cs"/>
          </a:endParaRPr>
        </a:p>
        <a:p>
          <a:pPr algn="just"/>
          <a:endParaRPr lang="it-IT" sz="2000" b="1" i="1" noProof="0" dirty="0">
            <a:latin typeface="+mj-lt"/>
            <a:ea typeface="+mn-ea"/>
            <a:cs typeface="+mn-cs"/>
          </a:endParaRPr>
        </a:p>
        <a:p>
          <a:pPr algn="just"/>
          <a:endParaRPr lang="it-IT" sz="2000" b="1" i="1" noProof="0" dirty="0">
            <a:latin typeface="+mj-lt"/>
            <a:ea typeface="+mn-ea"/>
            <a:cs typeface="+mn-cs"/>
          </a:endParaRPr>
        </a:p>
        <a:p>
          <a:pPr algn="just"/>
          <a:endParaRPr lang="it-IT" sz="2000" b="1" i="1" noProof="0" dirty="0">
            <a:solidFill>
              <a:schemeClr val="accent2">
                <a:lumMod val="75000"/>
              </a:schemeClr>
            </a:solidFill>
            <a:latin typeface="Cambria" panose="02040503050406030204" pitchFamily="18" charset="0"/>
            <a:ea typeface="Cambria" panose="02040503050406030204" pitchFamily="18" charset="0"/>
            <a:cs typeface="+mn-cs"/>
          </a:endParaRPr>
        </a:p>
        <a:p>
          <a:pPr algn="just"/>
          <a:r>
            <a:rPr lang="it-IT" sz="2000" b="1" i="1" noProof="0" dirty="0">
              <a:solidFill>
                <a:schemeClr val="accent2">
                  <a:lumMod val="50000"/>
                </a:schemeClr>
              </a:solidFill>
              <a:latin typeface="Cambria" panose="02040503050406030204" pitchFamily="18" charset="0"/>
              <a:ea typeface="Cambria" panose="02040503050406030204" pitchFamily="18" charset="0"/>
              <a:cs typeface="+mn-cs"/>
            </a:rPr>
            <a:t> </a:t>
          </a:r>
          <a:r>
            <a:rPr lang="it-IT" sz="2000" b="0" i="0" noProof="0" dirty="0">
              <a:solidFill>
                <a:schemeClr val="accent2">
                  <a:lumMod val="50000"/>
                </a:schemeClr>
              </a:solidFill>
              <a:latin typeface="Cambria" panose="02040503050406030204" pitchFamily="18" charset="0"/>
              <a:ea typeface="Cambria" panose="02040503050406030204" pitchFamily="18" charset="0"/>
              <a:cs typeface="+mn-cs"/>
            </a:rPr>
            <a:t>La valutazione del grado di collaborazione dell’incolpato riguarda sia il più ampio profilo del grado di collaborazione attiva posta in essere, sia la condotta tenuta nei confronti dell’autorità verbalizzante nel corso delle operazioni di accertamento della violazione. </a:t>
          </a:r>
        </a:p>
        <a:p>
          <a:pPr marL="271463" indent="-271463" algn="just"/>
          <a:r>
            <a:rPr lang="it-IT" sz="2000" b="0" i="0" noProof="0" dirty="0">
              <a:solidFill>
                <a:schemeClr val="accent2">
                  <a:lumMod val="50000"/>
                </a:schemeClr>
              </a:solidFill>
              <a:latin typeface="Cambria" panose="02040503050406030204" pitchFamily="18" charset="0"/>
              <a:ea typeface="Cambria" panose="02040503050406030204" pitchFamily="18" charset="0"/>
              <a:cs typeface="+mn-cs"/>
            </a:rPr>
            <a:t>• la sollecitudine nel corrispondere alle richieste di documentazione, dati e informazioni da parte degli accertatori, </a:t>
          </a:r>
        </a:p>
        <a:p>
          <a:pPr marL="271463" indent="-271463" algn="just"/>
          <a:r>
            <a:rPr lang="it-IT" sz="2000" b="0" i="0" noProof="0" dirty="0">
              <a:solidFill>
                <a:schemeClr val="accent2">
                  <a:lumMod val="50000"/>
                </a:schemeClr>
              </a:solidFill>
              <a:latin typeface="Cambria" panose="02040503050406030204" pitchFamily="18" charset="0"/>
              <a:ea typeface="Cambria" panose="02040503050406030204" pitchFamily="18" charset="0"/>
              <a:cs typeface="+mn-cs"/>
            </a:rPr>
            <a:t>•  l’elaborazione e la partecipazione di informazioni veritiere, complete, intellegibili, non contraddittorie e complessivamente non fuorvianti, anche con riferimento, tra l’altro, alla corretta e non reticente rappresentazione delle circostanze fattuali connesse alla contestazione, degli assetti organizzativi, delle procedure interne e dei criteri per l’individuazione della persona responsabile della violazione, specialmente laddove tale operazione presupponga il ricorso a norme interne.</a:t>
          </a:r>
        </a:p>
        <a:p>
          <a:pPr algn="just"/>
          <a:endParaRPr lang="it-IT" sz="2000" b="1" i="0" noProof="0" dirty="0">
            <a:solidFill>
              <a:schemeClr val="accent2">
                <a:lumMod val="50000"/>
              </a:schemeClr>
            </a:solidFill>
            <a:latin typeface="+mj-lt"/>
            <a:ea typeface="+mn-ea"/>
            <a:cs typeface="+mn-cs"/>
          </a:endParaRPr>
        </a:p>
        <a:p>
          <a:pPr algn="just"/>
          <a:endParaRPr lang="it-IT" sz="2000" b="1" i="1" noProof="0" dirty="0">
            <a:solidFill>
              <a:schemeClr val="accent2">
                <a:lumMod val="50000"/>
              </a:schemeClr>
            </a:solidFill>
            <a:latin typeface="+mj-lt"/>
            <a:ea typeface="+mn-ea"/>
            <a:cs typeface="+mn-cs"/>
          </a:endParaRPr>
        </a:p>
        <a:p>
          <a:pPr algn="just"/>
          <a:endParaRPr lang="it-IT" sz="2000" b="1" i="1" noProof="0" dirty="0">
            <a:solidFill>
              <a:schemeClr val="accent2">
                <a:lumMod val="50000"/>
              </a:schemeClr>
            </a:solidFill>
            <a:latin typeface="+mj-lt"/>
            <a:ea typeface="+mn-ea"/>
            <a:cs typeface="+mn-cs"/>
          </a:endParaRPr>
        </a:p>
        <a:p>
          <a:pPr algn="just"/>
          <a:endParaRPr lang="en-US" sz="2000" b="1" i="1" noProof="0" dirty="0">
            <a:solidFill>
              <a:schemeClr val="accent2">
                <a:lumMod val="50000"/>
              </a:schemeClr>
            </a:solidFill>
            <a:latin typeface="+mj-lt"/>
            <a:ea typeface="+mn-ea"/>
            <a:cs typeface="+mn-cs"/>
          </a:endParaRPr>
        </a:p>
      </dgm:t>
    </dgm:pt>
    <dgm:pt modelId="{CAC0DAD1-560D-40F7-9591-C34E6B9BC3B4}" type="parTrans" cxnId="{8F77AA35-D6D6-44D7-A499-B7CAE976F28D}">
      <dgm:prSet/>
      <dgm:spPr/>
      <dgm:t>
        <a:bodyPr/>
        <a:lstStyle/>
        <a:p>
          <a:endParaRPr lang="it-IT" sz="1800">
            <a:latin typeface="+mj-lt"/>
          </a:endParaRPr>
        </a:p>
      </dgm:t>
    </dgm:pt>
    <dgm:pt modelId="{6942972E-B904-4811-851A-E36BEE29FE09}" type="sibTrans" cxnId="{8F77AA35-D6D6-44D7-A499-B7CAE976F28D}">
      <dgm:prSet custT="1"/>
      <dgm:spPr/>
      <dgm:t>
        <a:bodyPr/>
        <a:lstStyle/>
        <a:p>
          <a:endParaRPr lang="it-IT" sz="1800">
            <a:latin typeface="+mj-lt"/>
          </a:endParaRPr>
        </a:p>
      </dgm:t>
    </dgm:pt>
    <dgm:pt modelId="{7B1301D0-DE8B-4069-B27F-82624966A921}" type="pres">
      <dgm:prSet presAssocID="{34569E12-3F2E-4635-8700-2C328FC904DC}" presName="outerComposite" presStyleCnt="0">
        <dgm:presLayoutVars>
          <dgm:chMax val="5"/>
          <dgm:dir/>
          <dgm:resizeHandles val="exact"/>
        </dgm:presLayoutVars>
      </dgm:prSet>
      <dgm:spPr/>
    </dgm:pt>
    <dgm:pt modelId="{8AAA53EC-5A93-4BC2-B4EF-3F7884D7F55A}" type="pres">
      <dgm:prSet presAssocID="{34569E12-3F2E-4635-8700-2C328FC904DC}" presName="dummyMaxCanvas" presStyleCnt="0">
        <dgm:presLayoutVars/>
      </dgm:prSet>
      <dgm:spPr/>
    </dgm:pt>
    <dgm:pt modelId="{3E6938AE-4163-485D-8405-E856794A42E5}" type="pres">
      <dgm:prSet presAssocID="{34569E12-3F2E-4635-8700-2C328FC904DC}" presName="OneNode_1" presStyleLbl="node1" presStyleIdx="0" presStyleCnt="1" custScaleY="200000" custLinFactNeighborY="3774">
        <dgm:presLayoutVars>
          <dgm:bulletEnabled val="1"/>
        </dgm:presLayoutVars>
      </dgm:prSet>
      <dgm:spPr/>
    </dgm:pt>
  </dgm:ptLst>
  <dgm:cxnLst>
    <dgm:cxn modelId="{8F77AA35-D6D6-44D7-A499-B7CAE976F28D}" srcId="{34569E12-3F2E-4635-8700-2C328FC904DC}" destId="{81830929-CF4D-45BF-97F3-E62BE02FFCE0}" srcOrd="0" destOrd="0" parTransId="{CAC0DAD1-560D-40F7-9591-C34E6B9BC3B4}" sibTransId="{6942972E-B904-4811-851A-E36BEE29FE09}"/>
    <dgm:cxn modelId="{1BF5D59B-F92A-43CF-9C6A-41D5526D1C4C}" type="presOf" srcId="{34569E12-3F2E-4635-8700-2C328FC904DC}" destId="{7B1301D0-DE8B-4069-B27F-82624966A921}" srcOrd="0" destOrd="0" presId="urn:microsoft.com/office/officeart/2005/8/layout/vProcess5"/>
    <dgm:cxn modelId="{D001AEAE-7F5C-4F10-BB2D-92709EA9F200}" type="presOf" srcId="{81830929-CF4D-45BF-97F3-E62BE02FFCE0}" destId="{3E6938AE-4163-485D-8405-E856794A42E5}" srcOrd="0" destOrd="0" presId="urn:microsoft.com/office/officeart/2005/8/layout/vProcess5"/>
    <dgm:cxn modelId="{E6EF587E-D093-4F1F-8F4C-6DD842460EFA}" type="presParOf" srcId="{7B1301D0-DE8B-4069-B27F-82624966A921}" destId="{8AAA53EC-5A93-4BC2-B4EF-3F7884D7F55A}" srcOrd="0" destOrd="0" presId="urn:microsoft.com/office/officeart/2005/8/layout/vProcess5"/>
    <dgm:cxn modelId="{0E4B7CA9-E021-45F8-A695-927A3F1D73B9}" type="presParOf" srcId="{7B1301D0-DE8B-4069-B27F-82624966A921}" destId="{3E6938AE-4163-485D-8405-E856794A42E5}"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4569E12-3F2E-4635-8700-2C328FC904DC}"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it-IT"/>
        </a:p>
      </dgm:t>
    </dgm:pt>
    <dgm:pt modelId="{81830929-CF4D-45BF-97F3-E62BE02FFCE0}">
      <dgm:prSet phldrT="[Testo]" custT="1"/>
      <dgm:spPr>
        <a:xfrm>
          <a:off x="288032" y="57224"/>
          <a:ext cx="4697810" cy="711940"/>
        </a:xfrm>
        <a:noFill/>
      </dgm:spPr>
      <dgm:t>
        <a:bodyPr/>
        <a:lstStyle/>
        <a:p>
          <a:pPr algn="just"/>
          <a:endParaRPr lang="it-IT" sz="2000" b="1" i="1" noProof="0" dirty="0">
            <a:latin typeface="+mj-lt"/>
            <a:ea typeface="+mn-ea"/>
            <a:cs typeface="+mn-cs"/>
          </a:endParaRPr>
        </a:p>
        <a:p>
          <a:pPr algn="just"/>
          <a:endParaRPr lang="it-IT" sz="2000" b="1" i="1" noProof="0" dirty="0">
            <a:latin typeface="+mj-lt"/>
            <a:ea typeface="+mn-ea"/>
            <a:cs typeface="+mn-cs"/>
          </a:endParaRPr>
        </a:p>
        <a:p>
          <a:pPr algn="just"/>
          <a:endParaRPr lang="it-IT" sz="2000" b="1" i="1" noProof="0" dirty="0">
            <a:latin typeface="+mj-lt"/>
            <a:ea typeface="+mn-ea"/>
            <a:cs typeface="+mn-cs"/>
          </a:endParaRPr>
        </a:p>
        <a:p>
          <a:pPr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La rilevanza e l’evidenza dei motivi del sospetto attengono anzitutto alla presenza, nella fattispecie concreta di elementi di criticità riconducibili alle casistiche individuate, elaborate e tipizzate nei modelli e schemi rappresentativi di comportamenti anomali e negli indici di anomalia. In tale prospettiva: </a:t>
          </a:r>
        </a:p>
        <a:p>
          <a:pPr marL="174625" indent="-174625"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  la presenza di indici tipizzati da provvedimenti di rango legislativo;</a:t>
          </a:r>
        </a:p>
        <a:p>
          <a:pPr marL="174625" indent="-174625"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  il numero complessivo di comportamenti/indici tipizzati riscontrato; </a:t>
          </a:r>
        </a:p>
        <a:p>
          <a:pPr marL="174625" indent="-174625"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  tra essi, il numero di quelli afferenti allo specifico ambito di attività nel cui contesto è stata compiuta l’operazione contestata (ad es.: leasing, trust, giochi e scommesse, “scudo fiscale” etc.); </a:t>
          </a:r>
        </a:p>
        <a:p>
          <a:pPr marL="174625" indent="-174625"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  la compresenza di comportamenti anomali e/o indici di anomalia afferenti sia al profilo soggettivo del cliente che a quello oggettivo dell’operazione; </a:t>
          </a:r>
        </a:p>
        <a:p>
          <a:pPr marL="174625" indent="-174625" algn="just"/>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  il grado di </a:t>
          </a:r>
          <a:r>
            <a:rPr lang="it-IT" sz="1800" b="0" i="0" noProof="0" dirty="0" err="1">
              <a:solidFill>
                <a:schemeClr val="accent2">
                  <a:lumMod val="50000"/>
                </a:schemeClr>
              </a:solidFill>
              <a:latin typeface="Cambria" panose="02040503050406030204" pitchFamily="18" charset="0"/>
              <a:ea typeface="Cambria" panose="02040503050406030204" pitchFamily="18" charset="0"/>
              <a:cs typeface="+mn-cs"/>
            </a:rPr>
            <a:t>sussumibilità</a:t>
          </a:r>
          <a:r>
            <a:rPr lang="it-IT" sz="1800" b="0" i="0" noProof="0" dirty="0">
              <a:solidFill>
                <a:schemeClr val="accent2">
                  <a:lumMod val="50000"/>
                </a:schemeClr>
              </a:solidFill>
              <a:latin typeface="Cambria" panose="02040503050406030204" pitchFamily="18" charset="0"/>
              <a:ea typeface="Cambria" panose="02040503050406030204" pitchFamily="18" charset="0"/>
              <a:cs typeface="+mn-cs"/>
            </a:rPr>
            <a:t> dei fatti e dei comportamenti riscontrati nei corrispondenti indici tipizzati, da intendersi come livello di rispondenza del fatto concreto alla fattispecie astratta descritta dall’indice </a:t>
          </a:r>
        </a:p>
        <a:p>
          <a:pPr algn="just"/>
          <a:endParaRPr lang="it-IT" sz="2000" b="1" i="0" noProof="0" dirty="0">
            <a:solidFill>
              <a:schemeClr val="accent2">
                <a:lumMod val="50000"/>
              </a:schemeClr>
            </a:solidFill>
            <a:latin typeface="+mj-lt"/>
            <a:ea typeface="+mn-ea"/>
            <a:cs typeface="+mn-cs"/>
          </a:endParaRPr>
        </a:p>
        <a:p>
          <a:pPr algn="just"/>
          <a:endParaRPr lang="it-IT" sz="2000" b="1" i="1" noProof="0" dirty="0">
            <a:latin typeface="+mj-lt"/>
            <a:ea typeface="+mn-ea"/>
            <a:cs typeface="+mn-cs"/>
          </a:endParaRPr>
        </a:p>
        <a:p>
          <a:pPr algn="just"/>
          <a:endParaRPr lang="it-IT" sz="2000" b="1" i="1" noProof="0" dirty="0">
            <a:latin typeface="+mj-lt"/>
            <a:ea typeface="+mn-ea"/>
            <a:cs typeface="+mn-cs"/>
          </a:endParaRPr>
        </a:p>
        <a:p>
          <a:pPr algn="just"/>
          <a:endParaRPr lang="en-US" sz="2000" b="1" i="1" noProof="0" dirty="0">
            <a:latin typeface="+mj-lt"/>
            <a:ea typeface="+mn-ea"/>
            <a:cs typeface="+mn-cs"/>
          </a:endParaRPr>
        </a:p>
      </dgm:t>
    </dgm:pt>
    <dgm:pt modelId="{CAC0DAD1-560D-40F7-9591-C34E6B9BC3B4}" type="parTrans" cxnId="{8F77AA35-D6D6-44D7-A499-B7CAE976F28D}">
      <dgm:prSet/>
      <dgm:spPr/>
      <dgm:t>
        <a:bodyPr/>
        <a:lstStyle/>
        <a:p>
          <a:endParaRPr lang="it-IT" sz="1800">
            <a:latin typeface="+mj-lt"/>
          </a:endParaRPr>
        </a:p>
      </dgm:t>
    </dgm:pt>
    <dgm:pt modelId="{6942972E-B904-4811-851A-E36BEE29FE09}" type="sibTrans" cxnId="{8F77AA35-D6D6-44D7-A499-B7CAE976F28D}">
      <dgm:prSet custT="1"/>
      <dgm:spPr/>
      <dgm:t>
        <a:bodyPr/>
        <a:lstStyle/>
        <a:p>
          <a:endParaRPr lang="it-IT" sz="1800">
            <a:latin typeface="+mj-lt"/>
          </a:endParaRPr>
        </a:p>
      </dgm:t>
    </dgm:pt>
    <dgm:pt modelId="{7B1301D0-DE8B-4069-B27F-82624966A921}" type="pres">
      <dgm:prSet presAssocID="{34569E12-3F2E-4635-8700-2C328FC904DC}" presName="outerComposite" presStyleCnt="0">
        <dgm:presLayoutVars>
          <dgm:chMax val="5"/>
          <dgm:dir/>
          <dgm:resizeHandles val="exact"/>
        </dgm:presLayoutVars>
      </dgm:prSet>
      <dgm:spPr/>
    </dgm:pt>
    <dgm:pt modelId="{8AAA53EC-5A93-4BC2-B4EF-3F7884D7F55A}" type="pres">
      <dgm:prSet presAssocID="{34569E12-3F2E-4635-8700-2C328FC904DC}" presName="dummyMaxCanvas" presStyleCnt="0">
        <dgm:presLayoutVars/>
      </dgm:prSet>
      <dgm:spPr/>
    </dgm:pt>
    <dgm:pt modelId="{3E6938AE-4163-485D-8405-E856794A42E5}" type="pres">
      <dgm:prSet presAssocID="{34569E12-3F2E-4635-8700-2C328FC904DC}" presName="OneNode_1" presStyleLbl="node1" presStyleIdx="0" presStyleCnt="1" custScaleY="200000" custLinFactNeighborY="3774">
        <dgm:presLayoutVars>
          <dgm:bulletEnabled val="1"/>
        </dgm:presLayoutVars>
      </dgm:prSet>
      <dgm:spPr/>
    </dgm:pt>
  </dgm:ptLst>
  <dgm:cxnLst>
    <dgm:cxn modelId="{8F77AA35-D6D6-44D7-A499-B7CAE976F28D}" srcId="{34569E12-3F2E-4635-8700-2C328FC904DC}" destId="{81830929-CF4D-45BF-97F3-E62BE02FFCE0}" srcOrd="0" destOrd="0" parTransId="{CAC0DAD1-560D-40F7-9591-C34E6B9BC3B4}" sibTransId="{6942972E-B904-4811-851A-E36BEE29FE09}"/>
    <dgm:cxn modelId="{1BF5D59B-F92A-43CF-9C6A-41D5526D1C4C}" type="presOf" srcId="{34569E12-3F2E-4635-8700-2C328FC904DC}" destId="{7B1301D0-DE8B-4069-B27F-82624966A921}" srcOrd="0" destOrd="0" presId="urn:microsoft.com/office/officeart/2005/8/layout/vProcess5"/>
    <dgm:cxn modelId="{D001AEAE-7F5C-4F10-BB2D-92709EA9F200}" type="presOf" srcId="{81830929-CF4D-45BF-97F3-E62BE02FFCE0}" destId="{3E6938AE-4163-485D-8405-E856794A42E5}" srcOrd="0" destOrd="0" presId="urn:microsoft.com/office/officeart/2005/8/layout/vProcess5"/>
    <dgm:cxn modelId="{E6EF587E-D093-4F1F-8F4C-6DD842460EFA}" type="presParOf" srcId="{7B1301D0-DE8B-4069-B27F-82624966A921}" destId="{8AAA53EC-5A93-4BC2-B4EF-3F7884D7F55A}" srcOrd="0" destOrd="0" presId="urn:microsoft.com/office/officeart/2005/8/layout/vProcess5"/>
    <dgm:cxn modelId="{0E4B7CA9-E021-45F8-A695-927A3F1D73B9}" type="presParOf" srcId="{7B1301D0-DE8B-4069-B27F-82624966A921}" destId="{3E6938AE-4163-485D-8405-E856794A42E5}"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4569E12-3F2E-4635-8700-2C328FC904DC}"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it-IT"/>
        </a:p>
      </dgm:t>
    </dgm:pt>
    <dgm:pt modelId="{81830929-CF4D-45BF-97F3-E62BE02FFCE0}">
      <dgm:prSet phldrT="[Testo]" custT="1"/>
      <dgm:spPr>
        <a:xfrm>
          <a:off x="288032" y="57224"/>
          <a:ext cx="4697810" cy="711940"/>
        </a:xfrm>
        <a:noFill/>
      </dgm:spPr>
      <dgm:t>
        <a:bodyPr/>
        <a:lstStyle/>
        <a:p>
          <a:pPr algn="just"/>
          <a:endParaRPr lang="it-IT" sz="2000" b="1" i="1" noProof="0" dirty="0">
            <a:latin typeface="+mj-lt"/>
            <a:ea typeface="+mn-ea"/>
            <a:cs typeface="+mn-cs"/>
          </a:endParaRPr>
        </a:p>
        <a:p>
          <a:pPr algn="just"/>
          <a:endParaRPr lang="it-IT" sz="2400" b="1" i="0" noProof="0" dirty="0">
            <a:solidFill>
              <a:schemeClr val="accent2">
                <a:lumMod val="50000"/>
              </a:schemeClr>
            </a:solidFill>
            <a:latin typeface="Cambria" panose="02040503050406030204" pitchFamily="18" charset="0"/>
            <a:ea typeface="Cambria" panose="02040503050406030204" pitchFamily="18" charset="0"/>
            <a:cs typeface="+mn-cs"/>
          </a:endParaRPr>
        </a:p>
        <a:p>
          <a:pPr algn="just"/>
          <a:endParaRPr lang="it-IT" sz="2400" b="1" i="0" noProof="0" dirty="0">
            <a:solidFill>
              <a:schemeClr val="accent2">
                <a:lumMod val="50000"/>
              </a:schemeClr>
            </a:solidFill>
            <a:latin typeface="Cambria" panose="02040503050406030204" pitchFamily="18" charset="0"/>
            <a:ea typeface="Cambria" panose="02040503050406030204" pitchFamily="18" charset="0"/>
            <a:cs typeface="+mn-cs"/>
          </a:endParaRPr>
        </a:p>
        <a:p>
          <a:pPr algn="just"/>
          <a:r>
            <a:rPr lang="it-IT" sz="2400" b="0" i="0" noProof="0" dirty="0">
              <a:solidFill>
                <a:schemeClr val="accent2">
                  <a:lumMod val="50000"/>
                </a:schemeClr>
              </a:solidFill>
              <a:latin typeface="Cambria" panose="02040503050406030204" pitchFamily="18" charset="0"/>
              <a:ea typeface="Cambria" panose="02040503050406030204" pitchFamily="18" charset="0"/>
              <a:cs typeface="+mn-cs"/>
            </a:rPr>
            <a:t>Il criterio è da porre in relazione all’ipotesi in cui, tanto in caso di una singola violazione quanto nell’ipotesi di violazioni ripetute, plurime o sistematiche, la mancata ottemperanza al precetto legislativo dipenda dalla reiterazione di comportamenti – commissivi od omissivi – obiettivamente inidonei a garantire un adeguato presidio della normativa antiriciclaggio, posti in essere anche a diversi livelli organizzativi del contesto nel cui ambito l’incolpato opera, ferma restando la necessità che risulti configurabile una potestà “organizzativa” di quest’ultimo, nei termini illustrati nell’ambito del criterio di cui alla lettera a). La gravità della violazione derivante da carenze organizzative andrà graduata in misura inversamente proporzionale rispetto alle dimensioni e al grado di complessità dell’organizzazione posta sotto la vigilanza e la diretta responsabilità dell’incolpato</a:t>
          </a:r>
          <a:endParaRPr lang="it-IT" sz="2400" b="1" i="0" noProof="0" dirty="0">
            <a:solidFill>
              <a:schemeClr val="accent2">
                <a:lumMod val="50000"/>
              </a:schemeClr>
            </a:solidFill>
            <a:latin typeface="Cambria" panose="02040503050406030204" pitchFamily="18" charset="0"/>
            <a:ea typeface="Cambria" panose="02040503050406030204" pitchFamily="18" charset="0"/>
            <a:cs typeface="+mn-cs"/>
          </a:endParaRPr>
        </a:p>
        <a:p>
          <a:pPr algn="just"/>
          <a:endParaRPr lang="it-IT" sz="2400" b="1" i="0" noProof="0" dirty="0">
            <a:solidFill>
              <a:schemeClr val="accent2">
                <a:lumMod val="50000"/>
              </a:schemeClr>
            </a:solidFill>
            <a:latin typeface="Cambria" panose="02040503050406030204" pitchFamily="18" charset="0"/>
            <a:ea typeface="Cambria" panose="02040503050406030204" pitchFamily="18" charset="0"/>
            <a:cs typeface="+mn-cs"/>
          </a:endParaRPr>
        </a:p>
        <a:p>
          <a:pPr algn="just"/>
          <a:endParaRPr lang="it-IT" sz="2000" b="1" i="1" noProof="0" dirty="0">
            <a:latin typeface="+mj-lt"/>
            <a:ea typeface="+mn-ea"/>
            <a:cs typeface="+mn-cs"/>
          </a:endParaRPr>
        </a:p>
        <a:p>
          <a:pPr algn="just"/>
          <a:endParaRPr lang="en-US" sz="2000" b="1" i="1" noProof="0" dirty="0">
            <a:latin typeface="+mj-lt"/>
            <a:ea typeface="+mn-ea"/>
            <a:cs typeface="+mn-cs"/>
          </a:endParaRPr>
        </a:p>
      </dgm:t>
    </dgm:pt>
    <dgm:pt modelId="{CAC0DAD1-560D-40F7-9591-C34E6B9BC3B4}" type="parTrans" cxnId="{8F77AA35-D6D6-44D7-A499-B7CAE976F28D}">
      <dgm:prSet/>
      <dgm:spPr/>
      <dgm:t>
        <a:bodyPr/>
        <a:lstStyle/>
        <a:p>
          <a:endParaRPr lang="it-IT" sz="1800">
            <a:latin typeface="+mj-lt"/>
          </a:endParaRPr>
        </a:p>
      </dgm:t>
    </dgm:pt>
    <dgm:pt modelId="{6942972E-B904-4811-851A-E36BEE29FE09}" type="sibTrans" cxnId="{8F77AA35-D6D6-44D7-A499-B7CAE976F28D}">
      <dgm:prSet custT="1"/>
      <dgm:spPr/>
      <dgm:t>
        <a:bodyPr/>
        <a:lstStyle/>
        <a:p>
          <a:endParaRPr lang="it-IT" sz="1800">
            <a:latin typeface="+mj-lt"/>
          </a:endParaRPr>
        </a:p>
      </dgm:t>
    </dgm:pt>
    <dgm:pt modelId="{7B1301D0-DE8B-4069-B27F-82624966A921}" type="pres">
      <dgm:prSet presAssocID="{34569E12-3F2E-4635-8700-2C328FC904DC}" presName="outerComposite" presStyleCnt="0">
        <dgm:presLayoutVars>
          <dgm:chMax val="5"/>
          <dgm:dir/>
          <dgm:resizeHandles val="exact"/>
        </dgm:presLayoutVars>
      </dgm:prSet>
      <dgm:spPr/>
    </dgm:pt>
    <dgm:pt modelId="{8AAA53EC-5A93-4BC2-B4EF-3F7884D7F55A}" type="pres">
      <dgm:prSet presAssocID="{34569E12-3F2E-4635-8700-2C328FC904DC}" presName="dummyMaxCanvas" presStyleCnt="0">
        <dgm:presLayoutVars/>
      </dgm:prSet>
      <dgm:spPr/>
    </dgm:pt>
    <dgm:pt modelId="{3E6938AE-4163-485D-8405-E856794A42E5}" type="pres">
      <dgm:prSet presAssocID="{34569E12-3F2E-4635-8700-2C328FC904DC}" presName="OneNode_1" presStyleLbl="node1" presStyleIdx="0" presStyleCnt="1" custScaleY="200000" custLinFactNeighborX="2291" custLinFactNeighborY="-11447">
        <dgm:presLayoutVars>
          <dgm:bulletEnabled val="1"/>
        </dgm:presLayoutVars>
      </dgm:prSet>
      <dgm:spPr/>
    </dgm:pt>
  </dgm:ptLst>
  <dgm:cxnLst>
    <dgm:cxn modelId="{8F77AA35-D6D6-44D7-A499-B7CAE976F28D}" srcId="{34569E12-3F2E-4635-8700-2C328FC904DC}" destId="{81830929-CF4D-45BF-97F3-E62BE02FFCE0}" srcOrd="0" destOrd="0" parTransId="{CAC0DAD1-560D-40F7-9591-C34E6B9BC3B4}" sibTransId="{6942972E-B904-4811-851A-E36BEE29FE09}"/>
    <dgm:cxn modelId="{1BF5D59B-F92A-43CF-9C6A-41D5526D1C4C}" type="presOf" srcId="{34569E12-3F2E-4635-8700-2C328FC904DC}" destId="{7B1301D0-DE8B-4069-B27F-82624966A921}" srcOrd="0" destOrd="0" presId="urn:microsoft.com/office/officeart/2005/8/layout/vProcess5"/>
    <dgm:cxn modelId="{D001AEAE-7F5C-4F10-BB2D-92709EA9F200}" type="presOf" srcId="{81830929-CF4D-45BF-97F3-E62BE02FFCE0}" destId="{3E6938AE-4163-485D-8405-E856794A42E5}" srcOrd="0" destOrd="0" presId="urn:microsoft.com/office/officeart/2005/8/layout/vProcess5"/>
    <dgm:cxn modelId="{E6EF587E-D093-4F1F-8F4C-6DD842460EFA}" type="presParOf" srcId="{7B1301D0-DE8B-4069-B27F-82624966A921}" destId="{8AAA53EC-5A93-4BC2-B4EF-3F7884D7F55A}" srcOrd="0" destOrd="0" presId="urn:microsoft.com/office/officeart/2005/8/layout/vProcess5"/>
    <dgm:cxn modelId="{0E4B7CA9-E021-45F8-A695-927A3F1D73B9}" type="presParOf" srcId="{7B1301D0-DE8B-4069-B27F-82624966A921}" destId="{3E6938AE-4163-485D-8405-E856794A42E5}"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A11B0C4-6F06-428B-A76E-A2DE70DF4101}" type="doc">
      <dgm:prSet loTypeId="urn:microsoft.com/office/officeart/2005/8/layout/vList4" loCatId="list" qsTypeId="urn:microsoft.com/office/officeart/2005/8/quickstyle/3d3" qsCatId="3D" csTypeId="urn:microsoft.com/office/officeart/2005/8/colors/accent1_2" csCatId="accent1" phldr="1"/>
      <dgm:spPr/>
      <dgm:t>
        <a:bodyPr/>
        <a:lstStyle/>
        <a:p>
          <a:endParaRPr lang="it-IT"/>
        </a:p>
      </dgm:t>
    </dgm:pt>
    <dgm:pt modelId="{F6E986F7-6E96-4C96-95F3-33F26DF241D3}">
      <dgm:prSet phldrT="[Testo]"/>
      <dgm:spPr/>
      <dgm:t>
        <a:bodyPr/>
        <a:lstStyle/>
        <a:p>
          <a:pPr algn="ctr"/>
          <a:r>
            <a:rPr lang="it-IT" dirty="0">
              <a:latin typeface="Arial Rounded MT Bold" panose="020F0704030504030204" pitchFamily="34" charset="0"/>
            </a:rPr>
            <a:t>ESIBIZIONE DEL TESSERINO DI RICONOSCIMENTO</a:t>
          </a:r>
          <a:endParaRPr lang="it-IT" dirty="0"/>
        </a:p>
      </dgm:t>
    </dgm:pt>
    <dgm:pt modelId="{A52E1CF8-BF48-438B-B8CC-727F9E496CD1}" type="parTrans" cxnId="{2BCCBEDD-6171-44B8-924F-9F4FE70F84D2}">
      <dgm:prSet/>
      <dgm:spPr/>
      <dgm:t>
        <a:bodyPr/>
        <a:lstStyle/>
        <a:p>
          <a:pPr algn="ctr"/>
          <a:endParaRPr lang="it-IT"/>
        </a:p>
      </dgm:t>
    </dgm:pt>
    <dgm:pt modelId="{0B6CE357-A0BD-4E48-BC6D-E75E53E45CCC}" type="sibTrans" cxnId="{2BCCBEDD-6171-44B8-924F-9F4FE70F84D2}">
      <dgm:prSet/>
      <dgm:spPr/>
      <dgm:t>
        <a:bodyPr/>
        <a:lstStyle/>
        <a:p>
          <a:pPr algn="ctr"/>
          <a:endParaRPr lang="it-IT"/>
        </a:p>
      </dgm:t>
    </dgm:pt>
    <dgm:pt modelId="{4A75D748-B5DA-45D9-9244-2550979A8D5B}">
      <dgm:prSet phldrT="[Testo]" custT="1"/>
      <dgm:spPr/>
      <dgm:t>
        <a:bodyPr/>
        <a:lstStyle/>
        <a:p>
          <a:pPr algn="ctr"/>
          <a:r>
            <a:rPr lang="it-IT" sz="4900">
              <a:latin typeface="Arial Rounded MT Bold" panose="020F0704030504030204" pitchFamily="34" charset="0"/>
            </a:rPr>
            <a:t>ORDINE DI ACCESSO</a:t>
          </a:r>
        </a:p>
        <a:p>
          <a:pPr algn="ctr"/>
          <a:r>
            <a:rPr lang="it-IT" sz="1800">
              <a:latin typeface="+mj-lt"/>
            </a:rPr>
            <a:t>La verifica del </a:t>
          </a:r>
          <a:r>
            <a:rPr lang="it-IT" sz="1800" b="1">
              <a:latin typeface="+mj-lt"/>
            </a:rPr>
            <a:t>Glifo</a:t>
          </a:r>
          <a:r>
            <a:rPr lang="it-IT" sz="1800">
              <a:latin typeface="+mj-lt"/>
            </a:rPr>
            <a:t> (contrassegno), ossia la corrispondenza tra il documento elettronico originale detenuto dall’Amministrazione e la relativa copia cartacea, può essere effettuata sul sito web istituzionale www.gdf.it nella sezione </a:t>
          </a:r>
          <a:r>
            <a:rPr lang="it-IT" sz="1800" b="1">
              <a:latin typeface="+mj-lt"/>
            </a:rPr>
            <a:t>Comunicazione e media / Altri contenuti</a:t>
          </a:r>
          <a:endParaRPr lang="it-IT" sz="1800" dirty="0"/>
        </a:p>
      </dgm:t>
    </dgm:pt>
    <dgm:pt modelId="{D1B44653-4747-492A-BCE4-1F023BBC7BF0}" type="parTrans" cxnId="{D8F65131-DFA3-477D-8199-CB1AEBDD2F07}">
      <dgm:prSet/>
      <dgm:spPr/>
      <dgm:t>
        <a:bodyPr/>
        <a:lstStyle/>
        <a:p>
          <a:pPr algn="ctr"/>
          <a:endParaRPr lang="it-IT"/>
        </a:p>
      </dgm:t>
    </dgm:pt>
    <dgm:pt modelId="{261A73E9-A693-4B4C-BDB8-3876C6A89604}" type="sibTrans" cxnId="{D8F65131-DFA3-477D-8199-CB1AEBDD2F07}">
      <dgm:prSet/>
      <dgm:spPr/>
      <dgm:t>
        <a:bodyPr/>
        <a:lstStyle/>
        <a:p>
          <a:pPr algn="ctr"/>
          <a:endParaRPr lang="it-IT"/>
        </a:p>
      </dgm:t>
    </dgm:pt>
    <dgm:pt modelId="{0B9CF855-5E6C-4158-BEB5-6BF26EE73663}" type="pres">
      <dgm:prSet presAssocID="{5A11B0C4-6F06-428B-A76E-A2DE70DF4101}" presName="linear" presStyleCnt="0">
        <dgm:presLayoutVars>
          <dgm:dir/>
          <dgm:resizeHandles val="exact"/>
        </dgm:presLayoutVars>
      </dgm:prSet>
      <dgm:spPr/>
    </dgm:pt>
    <dgm:pt modelId="{2B14050B-DC22-46C0-B907-CAA570E5D5A8}" type="pres">
      <dgm:prSet presAssocID="{F6E986F7-6E96-4C96-95F3-33F26DF241D3}" presName="comp" presStyleCnt="0"/>
      <dgm:spPr/>
    </dgm:pt>
    <dgm:pt modelId="{36E7DCF8-7EE2-40A2-A49D-B2113046003D}" type="pres">
      <dgm:prSet presAssocID="{F6E986F7-6E96-4C96-95F3-33F26DF241D3}" presName="box" presStyleLbl="node1" presStyleIdx="0" presStyleCnt="2"/>
      <dgm:spPr/>
    </dgm:pt>
    <dgm:pt modelId="{CE6CBEC6-D0C0-4F4C-A237-A6A38139961C}" type="pres">
      <dgm:prSet presAssocID="{F6E986F7-6E96-4C96-95F3-33F26DF241D3}" presName="img"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20000" r="-20000"/>
          </a:stretch>
        </a:blipFill>
      </dgm:spPr>
    </dgm:pt>
    <dgm:pt modelId="{1314B894-8B18-45FA-87D4-38BBC6CFF29D}" type="pres">
      <dgm:prSet presAssocID="{F6E986F7-6E96-4C96-95F3-33F26DF241D3}" presName="text" presStyleLbl="node1" presStyleIdx="0" presStyleCnt="2">
        <dgm:presLayoutVars>
          <dgm:bulletEnabled val="1"/>
        </dgm:presLayoutVars>
      </dgm:prSet>
      <dgm:spPr/>
    </dgm:pt>
    <dgm:pt modelId="{037F2691-C75A-4456-871D-690D330E0907}" type="pres">
      <dgm:prSet presAssocID="{0B6CE357-A0BD-4E48-BC6D-E75E53E45CCC}" presName="spacer" presStyleCnt="0"/>
      <dgm:spPr/>
    </dgm:pt>
    <dgm:pt modelId="{8E90075E-2177-451C-BA0A-70D210BAA33C}" type="pres">
      <dgm:prSet presAssocID="{4A75D748-B5DA-45D9-9244-2550979A8D5B}" presName="comp" presStyleCnt="0"/>
      <dgm:spPr/>
    </dgm:pt>
    <dgm:pt modelId="{A0F71BDD-435F-418C-8ADB-7B6D27F83BBA}" type="pres">
      <dgm:prSet presAssocID="{4A75D748-B5DA-45D9-9244-2550979A8D5B}" presName="box" presStyleLbl="node1" presStyleIdx="1" presStyleCnt="2"/>
      <dgm:spPr/>
    </dgm:pt>
    <dgm:pt modelId="{DAEAB78B-CC2F-4962-B188-27EEFAE31967}" type="pres">
      <dgm:prSet presAssocID="{4A75D748-B5DA-45D9-9244-2550979A8D5B}" presName="img"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t="-22000" b="-22000"/>
          </a:stretch>
        </a:blipFill>
      </dgm:spPr>
    </dgm:pt>
    <dgm:pt modelId="{71F76CF2-8963-4AF4-B123-E658DF1E5E67}" type="pres">
      <dgm:prSet presAssocID="{4A75D748-B5DA-45D9-9244-2550979A8D5B}" presName="text" presStyleLbl="node1" presStyleIdx="1" presStyleCnt="2">
        <dgm:presLayoutVars>
          <dgm:bulletEnabled val="1"/>
        </dgm:presLayoutVars>
      </dgm:prSet>
      <dgm:spPr/>
    </dgm:pt>
  </dgm:ptLst>
  <dgm:cxnLst>
    <dgm:cxn modelId="{5628C019-5630-49E8-94E4-44FBACAAE2AA}" type="presOf" srcId="{F6E986F7-6E96-4C96-95F3-33F26DF241D3}" destId="{1314B894-8B18-45FA-87D4-38BBC6CFF29D}" srcOrd="1" destOrd="0" presId="urn:microsoft.com/office/officeart/2005/8/layout/vList4"/>
    <dgm:cxn modelId="{49C22221-C966-49E1-9A0E-D462162B47D8}" type="presOf" srcId="{F6E986F7-6E96-4C96-95F3-33F26DF241D3}" destId="{36E7DCF8-7EE2-40A2-A49D-B2113046003D}" srcOrd="0" destOrd="0" presId="urn:microsoft.com/office/officeart/2005/8/layout/vList4"/>
    <dgm:cxn modelId="{D8F65131-DFA3-477D-8199-CB1AEBDD2F07}" srcId="{5A11B0C4-6F06-428B-A76E-A2DE70DF4101}" destId="{4A75D748-B5DA-45D9-9244-2550979A8D5B}" srcOrd="1" destOrd="0" parTransId="{D1B44653-4747-492A-BCE4-1F023BBC7BF0}" sibTransId="{261A73E9-A693-4B4C-BDB8-3876C6A89604}"/>
    <dgm:cxn modelId="{2759C63F-99B4-4258-8BDC-09D47CC169A5}" type="presOf" srcId="{5A11B0C4-6F06-428B-A76E-A2DE70DF4101}" destId="{0B9CF855-5E6C-4158-BEB5-6BF26EE73663}" srcOrd="0" destOrd="0" presId="urn:microsoft.com/office/officeart/2005/8/layout/vList4"/>
    <dgm:cxn modelId="{3A59A6A7-F4A0-47AB-89E6-E2068733A58D}" type="presOf" srcId="{4A75D748-B5DA-45D9-9244-2550979A8D5B}" destId="{A0F71BDD-435F-418C-8ADB-7B6D27F83BBA}" srcOrd="0" destOrd="0" presId="urn:microsoft.com/office/officeart/2005/8/layout/vList4"/>
    <dgm:cxn modelId="{2BCCBEDD-6171-44B8-924F-9F4FE70F84D2}" srcId="{5A11B0C4-6F06-428B-A76E-A2DE70DF4101}" destId="{F6E986F7-6E96-4C96-95F3-33F26DF241D3}" srcOrd="0" destOrd="0" parTransId="{A52E1CF8-BF48-438B-B8CC-727F9E496CD1}" sibTransId="{0B6CE357-A0BD-4E48-BC6D-E75E53E45CCC}"/>
    <dgm:cxn modelId="{CE228AF2-50FF-48E7-95E5-CC67160DF1C5}" type="presOf" srcId="{4A75D748-B5DA-45D9-9244-2550979A8D5B}" destId="{71F76CF2-8963-4AF4-B123-E658DF1E5E67}" srcOrd="1" destOrd="0" presId="urn:microsoft.com/office/officeart/2005/8/layout/vList4"/>
    <dgm:cxn modelId="{7DA9C336-4BF9-46E4-B986-615A9A8CAF08}" type="presParOf" srcId="{0B9CF855-5E6C-4158-BEB5-6BF26EE73663}" destId="{2B14050B-DC22-46C0-B907-CAA570E5D5A8}" srcOrd="0" destOrd="0" presId="urn:microsoft.com/office/officeart/2005/8/layout/vList4"/>
    <dgm:cxn modelId="{ED00CE76-BE4B-46C3-A785-F1F6D7F4F8E9}" type="presParOf" srcId="{2B14050B-DC22-46C0-B907-CAA570E5D5A8}" destId="{36E7DCF8-7EE2-40A2-A49D-B2113046003D}" srcOrd="0" destOrd="0" presId="urn:microsoft.com/office/officeart/2005/8/layout/vList4"/>
    <dgm:cxn modelId="{5FCB7944-81D4-4B6D-B959-55CED2836C0A}" type="presParOf" srcId="{2B14050B-DC22-46C0-B907-CAA570E5D5A8}" destId="{CE6CBEC6-D0C0-4F4C-A237-A6A38139961C}" srcOrd="1" destOrd="0" presId="urn:microsoft.com/office/officeart/2005/8/layout/vList4"/>
    <dgm:cxn modelId="{0DB0ADF6-1DEB-44CD-A07E-202C12E77A7F}" type="presParOf" srcId="{2B14050B-DC22-46C0-B907-CAA570E5D5A8}" destId="{1314B894-8B18-45FA-87D4-38BBC6CFF29D}" srcOrd="2" destOrd="0" presId="urn:microsoft.com/office/officeart/2005/8/layout/vList4"/>
    <dgm:cxn modelId="{4367840F-5AFF-4FD4-9960-D86C343C579B}" type="presParOf" srcId="{0B9CF855-5E6C-4158-BEB5-6BF26EE73663}" destId="{037F2691-C75A-4456-871D-690D330E0907}" srcOrd="1" destOrd="0" presId="urn:microsoft.com/office/officeart/2005/8/layout/vList4"/>
    <dgm:cxn modelId="{61A2F475-753A-4526-911F-7A0015116881}" type="presParOf" srcId="{0B9CF855-5E6C-4158-BEB5-6BF26EE73663}" destId="{8E90075E-2177-451C-BA0A-70D210BAA33C}" srcOrd="2" destOrd="0" presId="urn:microsoft.com/office/officeart/2005/8/layout/vList4"/>
    <dgm:cxn modelId="{AC8F0737-6B46-4103-842C-F6DFF38D10BA}" type="presParOf" srcId="{8E90075E-2177-451C-BA0A-70D210BAA33C}" destId="{A0F71BDD-435F-418C-8ADB-7B6D27F83BBA}" srcOrd="0" destOrd="0" presId="urn:microsoft.com/office/officeart/2005/8/layout/vList4"/>
    <dgm:cxn modelId="{0B7CB631-FE91-431E-9030-71963BA1A7D3}" type="presParOf" srcId="{8E90075E-2177-451C-BA0A-70D210BAA33C}" destId="{DAEAB78B-CC2F-4962-B188-27EEFAE31967}" srcOrd="1" destOrd="0" presId="urn:microsoft.com/office/officeart/2005/8/layout/vList4"/>
    <dgm:cxn modelId="{4A45D435-730F-4982-BB3C-2FCBA989083E}" type="presParOf" srcId="{8E90075E-2177-451C-BA0A-70D210BAA33C}" destId="{71F76CF2-8963-4AF4-B123-E658DF1E5E6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A11B0C4-6F06-428B-A76E-A2DE70DF4101}" type="doc">
      <dgm:prSet loTypeId="urn:microsoft.com/office/officeart/2005/8/layout/vList4" loCatId="list" qsTypeId="urn:microsoft.com/office/officeart/2005/8/quickstyle/3d3" qsCatId="3D" csTypeId="urn:microsoft.com/office/officeart/2005/8/colors/accent1_2" csCatId="accent1" phldr="1"/>
      <dgm:spPr/>
      <dgm:t>
        <a:bodyPr/>
        <a:lstStyle/>
        <a:p>
          <a:endParaRPr lang="it-IT"/>
        </a:p>
      </dgm:t>
    </dgm:pt>
    <dgm:pt modelId="{F6E986F7-6E96-4C96-95F3-33F26DF241D3}">
      <dgm:prSet phldrT="[Testo]"/>
      <dgm:spPr/>
      <dgm:t>
        <a:bodyPr/>
        <a:lstStyle/>
        <a:p>
          <a:pPr algn="ctr"/>
          <a:r>
            <a:rPr lang="it-IT" dirty="0">
              <a:latin typeface="Arial Rounded MT Bold" panose="020F0704030504030204" pitchFamily="34" charset="0"/>
            </a:rPr>
            <a:t>RISCONTRO DELLE PERSONE PRESENTI</a:t>
          </a:r>
          <a:endParaRPr lang="it-IT" dirty="0"/>
        </a:p>
      </dgm:t>
    </dgm:pt>
    <dgm:pt modelId="{A52E1CF8-BF48-438B-B8CC-727F9E496CD1}" type="parTrans" cxnId="{2BCCBEDD-6171-44B8-924F-9F4FE70F84D2}">
      <dgm:prSet/>
      <dgm:spPr/>
      <dgm:t>
        <a:bodyPr/>
        <a:lstStyle/>
        <a:p>
          <a:pPr algn="ctr"/>
          <a:endParaRPr lang="it-IT"/>
        </a:p>
      </dgm:t>
    </dgm:pt>
    <dgm:pt modelId="{0B6CE357-A0BD-4E48-BC6D-E75E53E45CCC}" type="sibTrans" cxnId="{2BCCBEDD-6171-44B8-924F-9F4FE70F84D2}">
      <dgm:prSet/>
      <dgm:spPr/>
      <dgm:t>
        <a:bodyPr/>
        <a:lstStyle/>
        <a:p>
          <a:pPr algn="ctr"/>
          <a:endParaRPr lang="it-IT"/>
        </a:p>
      </dgm:t>
    </dgm:pt>
    <dgm:pt modelId="{4A75D748-B5DA-45D9-9244-2550979A8D5B}">
      <dgm:prSet phldrT="[Testo]"/>
      <dgm:spPr/>
      <dgm:t>
        <a:bodyPr/>
        <a:lstStyle/>
        <a:p>
          <a:pPr algn="ctr">
            <a:lnSpc>
              <a:spcPct val="100000"/>
            </a:lnSpc>
          </a:pPr>
          <a:r>
            <a:rPr lang="it-IT" dirty="0">
              <a:latin typeface="Arial Rounded MT Bold" panose="020F0704030504030204" pitchFamily="34" charset="0"/>
            </a:rPr>
            <a:t>CONOSCENZA DEI LUOGHI OVE VIENE SVOLTA L’ATTIVITÀ</a:t>
          </a:r>
          <a:endParaRPr lang="it-IT" dirty="0"/>
        </a:p>
      </dgm:t>
    </dgm:pt>
    <dgm:pt modelId="{D1B44653-4747-492A-BCE4-1F023BBC7BF0}" type="parTrans" cxnId="{D8F65131-DFA3-477D-8199-CB1AEBDD2F07}">
      <dgm:prSet/>
      <dgm:spPr/>
      <dgm:t>
        <a:bodyPr/>
        <a:lstStyle/>
        <a:p>
          <a:pPr algn="ctr"/>
          <a:endParaRPr lang="it-IT"/>
        </a:p>
      </dgm:t>
    </dgm:pt>
    <dgm:pt modelId="{261A73E9-A693-4B4C-BDB8-3876C6A89604}" type="sibTrans" cxnId="{D8F65131-DFA3-477D-8199-CB1AEBDD2F07}">
      <dgm:prSet/>
      <dgm:spPr/>
      <dgm:t>
        <a:bodyPr/>
        <a:lstStyle/>
        <a:p>
          <a:pPr algn="ctr"/>
          <a:endParaRPr lang="it-IT"/>
        </a:p>
      </dgm:t>
    </dgm:pt>
    <dgm:pt modelId="{12A31EC9-BDE3-4D84-BB4B-247E48390567}">
      <dgm:prSet phldrT="[Testo]"/>
      <dgm:spPr/>
      <dgm:t>
        <a:bodyPr/>
        <a:lstStyle/>
        <a:p>
          <a:r>
            <a:rPr lang="it-IT" dirty="0">
              <a:latin typeface="Arial Rounded MT Bold" panose="020F0704030504030204" pitchFamily="34" charset="0"/>
            </a:rPr>
            <a:t>   FACOLTÀ DI FARSI ASSISTERE</a:t>
          </a:r>
          <a:endParaRPr lang="it-IT" dirty="0"/>
        </a:p>
      </dgm:t>
    </dgm:pt>
    <dgm:pt modelId="{041B7EDD-7DAE-486B-A924-DAF66E601A9C}" type="parTrans" cxnId="{74CEF9EC-4330-48E9-8184-B04965C26A2B}">
      <dgm:prSet/>
      <dgm:spPr/>
      <dgm:t>
        <a:bodyPr/>
        <a:lstStyle/>
        <a:p>
          <a:endParaRPr lang="it-IT"/>
        </a:p>
      </dgm:t>
    </dgm:pt>
    <dgm:pt modelId="{1CBF5976-0229-4D9B-B0EB-B448B7A7D37B}" type="sibTrans" cxnId="{74CEF9EC-4330-48E9-8184-B04965C26A2B}">
      <dgm:prSet/>
      <dgm:spPr/>
      <dgm:t>
        <a:bodyPr/>
        <a:lstStyle/>
        <a:p>
          <a:endParaRPr lang="it-IT"/>
        </a:p>
      </dgm:t>
    </dgm:pt>
    <dgm:pt modelId="{0B9CF855-5E6C-4158-BEB5-6BF26EE73663}" type="pres">
      <dgm:prSet presAssocID="{5A11B0C4-6F06-428B-A76E-A2DE70DF4101}" presName="linear" presStyleCnt="0">
        <dgm:presLayoutVars>
          <dgm:dir/>
          <dgm:resizeHandles val="exact"/>
        </dgm:presLayoutVars>
      </dgm:prSet>
      <dgm:spPr/>
    </dgm:pt>
    <dgm:pt modelId="{2B14050B-DC22-46C0-B907-CAA570E5D5A8}" type="pres">
      <dgm:prSet presAssocID="{F6E986F7-6E96-4C96-95F3-33F26DF241D3}" presName="comp" presStyleCnt="0"/>
      <dgm:spPr/>
    </dgm:pt>
    <dgm:pt modelId="{36E7DCF8-7EE2-40A2-A49D-B2113046003D}" type="pres">
      <dgm:prSet presAssocID="{F6E986F7-6E96-4C96-95F3-33F26DF241D3}" presName="box" presStyleLbl="node1" presStyleIdx="0" presStyleCnt="3"/>
      <dgm:spPr/>
    </dgm:pt>
    <dgm:pt modelId="{CE6CBEC6-D0C0-4F4C-A237-A6A38139961C}" type="pres">
      <dgm:prSet presAssocID="{F6E986F7-6E96-4C96-95F3-33F26DF241D3}" presName="img" presStyleLbl="fgImgPlace1" presStyleIdx="0" presStyleCnt="3"/>
      <dgm:spPr>
        <a:blipFill rotWithShape="1">
          <a:blip xmlns:r="http://schemas.openxmlformats.org/officeDocument/2006/relationships" r:embed="rId1"/>
          <a:stretch>
            <a:fillRect/>
          </a:stretch>
        </a:blipFill>
      </dgm:spPr>
    </dgm:pt>
    <dgm:pt modelId="{1314B894-8B18-45FA-87D4-38BBC6CFF29D}" type="pres">
      <dgm:prSet presAssocID="{F6E986F7-6E96-4C96-95F3-33F26DF241D3}" presName="text" presStyleLbl="node1" presStyleIdx="0" presStyleCnt="3">
        <dgm:presLayoutVars>
          <dgm:bulletEnabled val="1"/>
        </dgm:presLayoutVars>
      </dgm:prSet>
      <dgm:spPr/>
    </dgm:pt>
    <dgm:pt modelId="{037F2691-C75A-4456-871D-690D330E0907}" type="pres">
      <dgm:prSet presAssocID="{0B6CE357-A0BD-4E48-BC6D-E75E53E45CCC}" presName="spacer" presStyleCnt="0"/>
      <dgm:spPr/>
    </dgm:pt>
    <dgm:pt modelId="{8E90075E-2177-451C-BA0A-70D210BAA33C}" type="pres">
      <dgm:prSet presAssocID="{4A75D748-B5DA-45D9-9244-2550979A8D5B}" presName="comp" presStyleCnt="0"/>
      <dgm:spPr/>
    </dgm:pt>
    <dgm:pt modelId="{A0F71BDD-435F-418C-8ADB-7B6D27F83BBA}" type="pres">
      <dgm:prSet presAssocID="{4A75D748-B5DA-45D9-9244-2550979A8D5B}" presName="box" presStyleLbl="node1" presStyleIdx="1" presStyleCnt="3"/>
      <dgm:spPr/>
    </dgm:pt>
    <dgm:pt modelId="{DAEAB78B-CC2F-4962-B188-27EEFAE31967}" type="pres">
      <dgm:prSet presAssocID="{4A75D748-B5DA-45D9-9244-2550979A8D5B}" presName="img" presStyleLbl="fgImgPlace1" presStyleIdx="1" presStyleCnt="3"/>
      <dgm:spPr>
        <a:blipFill rotWithShape="1">
          <a:blip xmlns:r="http://schemas.openxmlformats.org/officeDocument/2006/relationships" r:embed="rId2"/>
          <a:stretch>
            <a:fillRect/>
          </a:stretch>
        </a:blipFill>
      </dgm:spPr>
    </dgm:pt>
    <dgm:pt modelId="{71F76CF2-8963-4AF4-B123-E658DF1E5E67}" type="pres">
      <dgm:prSet presAssocID="{4A75D748-B5DA-45D9-9244-2550979A8D5B}" presName="text" presStyleLbl="node1" presStyleIdx="1" presStyleCnt="3">
        <dgm:presLayoutVars>
          <dgm:bulletEnabled val="1"/>
        </dgm:presLayoutVars>
      </dgm:prSet>
      <dgm:spPr/>
    </dgm:pt>
    <dgm:pt modelId="{D2F5CC7B-F0CD-45BC-9EEB-80490817EC46}" type="pres">
      <dgm:prSet presAssocID="{261A73E9-A693-4B4C-BDB8-3876C6A89604}" presName="spacer" presStyleCnt="0"/>
      <dgm:spPr/>
    </dgm:pt>
    <dgm:pt modelId="{75FF0163-9ED3-4475-857C-240F0B6C33FB}" type="pres">
      <dgm:prSet presAssocID="{12A31EC9-BDE3-4D84-BB4B-247E48390567}" presName="comp" presStyleCnt="0"/>
      <dgm:spPr/>
    </dgm:pt>
    <dgm:pt modelId="{B7A0AF6C-C85D-4D33-8405-8C6569C684B4}" type="pres">
      <dgm:prSet presAssocID="{12A31EC9-BDE3-4D84-BB4B-247E48390567}" presName="box" presStyleLbl="node1" presStyleIdx="2" presStyleCnt="3"/>
      <dgm:spPr/>
    </dgm:pt>
    <dgm:pt modelId="{6CD06F0F-90BF-455E-9479-BAEED472B466}" type="pres">
      <dgm:prSet presAssocID="{12A31EC9-BDE3-4D84-BB4B-247E48390567}" presName="img" presStyleLbl="fgImgPlace1" presStyleIdx="2" presStyleCnt="3"/>
      <dgm:spPr>
        <a:blipFill rotWithShape="1">
          <a:blip xmlns:r="http://schemas.openxmlformats.org/officeDocument/2006/relationships" r:embed="rId3"/>
          <a:stretch>
            <a:fillRect/>
          </a:stretch>
        </a:blipFill>
      </dgm:spPr>
    </dgm:pt>
    <dgm:pt modelId="{35F222D3-7085-4B29-AE0B-1B1F332023B4}" type="pres">
      <dgm:prSet presAssocID="{12A31EC9-BDE3-4D84-BB4B-247E48390567}" presName="text" presStyleLbl="node1" presStyleIdx="2" presStyleCnt="3">
        <dgm:presLayoutVars>
          <dgm:bulletEnabled val="1"/>
        </dgm:presLayoutVars>
      </dgm:prSet>
      <dgm:spPr/>
    </dgm:pt>
  </dgm:ptLst>
  <dgm:cxnLst>
    <dgm:cxn modelId="{D8F65131-DFA3-477D-8199-CB1AEBDD2F07}" srcId="{5A11B0C4-6F06-428B-A76E-A2DE70DF4101}" destId="{4A75D748-B5DA-45D9-9244-2550979A8D5B}" srcOrd="1" destOrd="0" parTransId="{D1B44653-4747-492A-BCE4-1F023BBC7BF0}" sibTransId="{261A73E9-A693-4B4C-BDB8-3876C6A89604}"/>
    <dgm:cxn modelId="{BDDAEA3F-7C45-43F5-A1BF-E68780678F77}" type="presOf" srcId="{12A31EC9-BDE3-4D84-BB4B-247E48390567}" destId="{B7A0AF6C-C85D-4D33-8405-8C6569C684B4}" srcOrd="0" destOrd="0" presId="urn:microsoft.com/office/officeart/2005/8/layout/vList4"/>
    <dgm:cxn modelId="{01F23847-ECA3-4992-93DF-5ABB2A383859}" type="presOf" srcId="{F6E986F7-6E96-4C96-95F3-33F26DF241D3}" destId="{36E7DCF8-7EE2-40A2-A49D-B2113046003D}" srcOrd="0" destOrd="0" presId="urn:microsoft.com/office/officeart/2005/8/layout/vList4"/>
    <dgm:cxn modelId="{839E256B-0643-4260-B908-9F664B1FA4C1}" type="presOf" srcId="{F6E986F7-6E96-4C96-95F3-33F26DF241D3}" destId="{1314B894-8B18-45FA-87D4-38BBC6CFF29D}" srcOrd="1" destOrd="0" presId="urn:microsoft.com/office/officeart/2005/8/layout/vList4"/>
    <dgm:cxn modelId="{48278383-1A8B-462E-83A4-1678445EB5A0}" type="presOf" srcId="{5A11B0C4-6F06-428B-A76E-A2DE70DF4101}" destId="{0B9CF855-5E6C-4158-BEB5-6BF26EE73663}" srcOrd="0" destOrd="0" presId="urn:microsoft.com/office/officeart/2005/8/layout/vList4"/>
    <dgm:cxn modelId="{261E32D3-9405-42A0-99DF-E63B5A135AAB}" type="presOf" srcId="{12A31EC9-BDE3-4D84-BB4B-247E48390567}" destId="{35F222D3-7085-4B29-AE0B-1B1F332023B4}" srcOrd="1" destOrd="0" presId="urn:microsoft.com/office/officeart/2005/8/layout/vList4"/>
    <dgm:cxn modelId="{2BCCBEDD-6171-44B8-924F-9F4FE70F84D2}" srcId="{5A11B0C4-6F06-428B-A76E-A2DE70DF4101}" destId="{F6E986F7-6E96-4C96-95F3-33F26DF241D3}" srcOrd="0" destOrd="0" parTransId="{A52E1CF8-BF48-438B-B8CC-727F9E496CD1}" sibTransId="{0B6CE357-A0BD-4E48-BC6D-E75E53E45CCC}"/>
    <dgm:cxn modelId="{74CEF9EC-4330-48E9-8184-B04965C26A2B}" srcId="{5A11B0C4-6F06-428B-A76E-A2DE70DF4101}" destId="{12A31EC9-BDE3-4D84-BB4B-247E48390567}" srcOrd="2" destOrd="0" parTransId="{041B7EDD-7DAE-486B-A924-DAF66E601A9C}" sibTransId="{1CBF5976-0229-4D9B-B0EB-B448B7A7D37B}"/>
    <dgm:cxn modelId="{87DBA8ED-5051-43B2-9453-98822FBEE98E}" type="presOf" srcId="{4A75D748-B5DA-45D9-9244-2550979A8D5B}" destId="{71F76CF2-8963-4AF4-B123-E658DF1E5E67}" srcOrd="1" destOrd="0" presId="urn:microsoft.com/office/officeart/2005/8/layout/vList4"/>
    <dgm:cxn modelId="{19A52DFB-E3D1-4FCD-9585-EBC7427C689D}" type="presOf" srcId="{4A75D748-B5DA-45D9-9244-2550979A8D5B}" destId="{A0F71BDD-435F-418C-8ADB-7B6D27F83BBA}" srcOrd="0" destOrd="0" presId="urn:microsoft.com/office/officeart/2005/8/layout/vList4"/>
    <dgm:cxn modelId="{234EB1B0-AC94-4084-9749-22F76E9D2116}" type="presParOf" srcId="{0B9CF855-5E6C-4158-BEB5-6BF26EE73663}" destId="{2B14050B-DC22-46C0-B907-CAA570E5D5A8}" srcOrd="0" destOrd="0" presId="urn:microsoft.com/office/officeart/2005/8/layout/vList4"/>
    <dgm:cxn modelId="{074D762D-B3D9-423E-BEBC-1ABD923B209C}" type="presParOf" srcId="{2B14050B-DC22-46C0-B907-CAA570E5D5A8}" destId="{36E7DCF8-7EE2-40A2-A49D-B2113046003D}" srcOrd="0" destOrd="0" presId="urn:microsoft.com/office/officeart/2005/8/layout/vList4"/>
    <dgm:cxn modelId="{02A39BEC-0DEE-4D13-B477-19A494F81BED}" type="presParOf" srcId="{2B14050B-DC22-46C0-B907-CAA570E5D5A8}" destId="{CE6CBEC6-D0C0-4F4C-A237-A6A38139961C}" srcOrd="1" destOrd="0" presId="urn:microsoft.com/office/officeart/2005/8/layout/vList4"/>
    <dgm:cxn modelId="{1A21324B-DD3F-4A6C-BBB7-D6DCF93E1CFC}" type="presParOf" srcId="{2B14050B-DC22-46C0-B907-CAA570E5D5A8}" destId="{1314B894-8B18-45FA-87D4-38BBC6CFF29D}" srcOrd="2" destOrd="0" presId="urn:microsoft.com/office/officeart/2005/8/layout/vList4"/>
    <dgm:cxn modelId="{81AFDA35-6C18-4713-9EF5-1120FCEBEB26}" type="presParOf" srcId="{0B9CF855-5E6C-4158-BEB5-6BF26EE73663}" destId="{037F2691-C75A-4456-871D-690D330E0907}" srcOrd="1" destOrd="0" presId="urn:microsoft.com/office/officeart/2005/8/layout/vList4"/>
    <dgm:cxn modelId="{0C97E8EB-4D8D-4159-B2D0-B8E3A8A27BA5}" type="presParOf" srcId="{0B9CF855-5E6C-4158-BEB5-6BF26EE73663}" destId="{8E90075E-2177-451C-BA0A-70D210BAA33C}" srcOrd="2" destOrd="0" presId="urn:microsoft.com/office/officeart/2005/8/layout/vList4"/>
    <dgm:cxn modelId="{43AC3812-14D7-4FB2-8450-FC026B333382}" type="presParOf" srcId="{8E90075E-2177-451C-BA0A-70D210BAA33C}" destId="{A0F71BDD-435F-418C-8ADB-7B6D27F83BBA}" srcOrd="0" destOrd="0" presId="urn:microsoft.com/office/officeart/2005/8/layout/vList4"/>
    <dgm:cxn modelId="{A0E2A76B-986E-4030-AC59-CA1A1A710D24}" type="presParOf" srcId="{8E90075E-2177-451C-BA0A-70D210BAA33C}" destId="{DAEAB78B-CC2F-4962-B188-27EEFAE31967}" srcOrd="1" destOrd="0" presId="urn:microsoft.com/office/officeart/2005/8/layout/vList4"/>
    <dgm:cxn modelId="{4C412806-C569-45D7-B03C-1AB0B848F672}" type="presParOf" srcId="{8E90075E-2177-451C-BA0A-70D210BAA33C}" destId="{71F76CF2-8963-4AF4-B123-E658DF1E5E67}" srcOrd="2" destOrd="0" presId="urn:microsoft.com/office/officeart/2005/8/layout/vList4"/>
    <dgm:cxn modelId="{B9358C95-6CF5-406D-92A5-F772AC00F011}" type="presParOf" srcId="{0B9CF855-5E6C-4158-BEB5-6BF26EE73663}" destId="{D2F5CC7B-F0CD-45BC-9EEB-80490817EC46}" srcOrd="3" destOrd="0" presId="urn:microsoft.com/office/officeart/2005/8/layout/vList4"/>
    <dgm:cxn modelId="{2942DE78-D921-4797-91C3-401E37CAC0DE}" type="presParOf" srcId="{0B9CF855-5E6C-4158-BEB5-6BF26EE73663}" destId="{75FF0163-9ED3-4475-857C-240F0B6C33FB}" srcOrd="4" destOrd="0" presId="urn:microsoft.com/office/officeart/2005/8/layout/vList4"/>
    <dgm:cxn modelId="{639D97FA-30D4-4C72-8BD7-D8E4AD9BC625}" type="presParOf" srcId="{75FF0163-9ED3-4475-857C-240F0B6C33FB}" destId="{B7A0AF6C-C85D-4D33-8405-8C6569C684B4}" srcOrd="0" destOrd="0" presId="urn:microsoft.com/office/officeart/2005/8/layout/vList4"/>
    <dgm:cxn modelId="{94EEED5B-C184-497C-B119-E95630161DA7}" type="presParOf" srcId="{75FF0163-9ED3-4475-857C-240F0B6C33FB}" destId="{6CD06F0F-90BF-455E-9479-BAEED472B466}" srcOrd="1" destOrd="0" presId="urn:microsoft.com/office/officeart/2005/8/layout/vList4"/>
    <dgm:cxn modelId="{42514FE7-F0E1-4DB1-82B7-251B069779E1}" type="presParOf" srcId="{75FF0163-9ED3-4475-857C-240F0B6C33FB}" destId="{35F222D3-7085-4B29-AE0B-1B1F332023B4}"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A11B0C4-6F06-428B-A76E-A2DE70DF4101}" type="doc">
      <dgm:prSet loTypeId="urn:microsoft.com/office/officeart/2005/8/layout/vList4" loCatId="list" qsTypeId="urn:microsoft.com/office/officeart/2005/8/quickstyle/3d3" qsCatId="3D" csTypeId="urn:microsoft.com/office/officeart/2005/8/colors/accent1_2" csCatId="accent1" phldr="1"/>
      <dgm:spPr/>
      <dgm:t>
        <a:bodyPr/>
        <a:lstStyle/>
        <a:p>
          <a:endParaRPr lang="it-IT"/>
        </a:p>
      </dgm:t>
    </dgm:pt>
    <dgm:pt modelId="{F6E986F7-6E96-4C96-95F3-33F26DF241D3}">
      <dgm:prSet phldrT="[Testo]"/>
      <dgm:spPr/>
      <dgm:t>
        <a:bodyPr/>
        <a:lstStyle/>
        <a:p>
          <a:pPr marL="0" indent="0" algn="ctr" defTabSz="895350">
            <a:tabLst/>
          </a:pPr>
          <a:r>
            <a:rPr lang="it-IT" dirty="0"/>
            <a:t>ORDINE DI ESIBIZIONE</a:t>
          </a:r>
        </a:p>
      </dgm:t>
    </dgm:pt>
    <dgm:pt modelId="{A52E1CF8-BF48-438B-B8CC-727F9E496CD1}" type="parTrans" cxnId="{2BCCBEDD-6171-44B8-924F-9F4FE70F84D2}">
      <dgm:prSet/>
      <dgm:spPr/>
      <dgm:t>
        <a:bodyPr/>
        <a:lstStyle/>
        <a:p>
          <a:pPr algn="ctr"/>
          <a:endParaRPr lang="it-IT"/>
        </a:p>
      </dgm:t>
    </dgm:pt>
    <dgm:pt modelId="{0B6CE357-A0BD-4E48-BC6D-E75E53E45CCC}" type="sibTrans" cxnId="{2BCCBEDD-6171-44B8-924F-9F4FE70F84D2}">
      <dgm:prSet/>
      <dgm:spPr/>
      <dgm:t>
        <a:bodyPr/>
        <a:lstStyle/>
        <a:p>
          <a:pPr algn="ctr"/>
          <a:endParaRPr lang="it-IT"/>
        </a:p>
      </dgm:t>
    </dgm:pt>
    <dgm:pt modelId="{0B9CF855-5E6C-4158-BEB5-6BF26EE73663}" type="pres">
      <dgm:prSet presAssocID="{5A11B0C4-6F06-428B-A76E-A2DE70DF4101}" presName="linear" presStyleCnt="0">
        <dgm:presLayoutVars>
          <dgm:dir/>
          <dgm:resizeHandles val="exact"/>
        </dgm:presLayoutVars>
      </dgm:prSet>
      <dgm:spPr/>
    </dgm:pt>
    <dgm:pt modelId="{2B14050B-DC22-46C0-B907-CAA570E5D5A8}" type="pres">
      <dgm:prSet presAssocID="{F6E986F7-6E96-4C96-95F3-33F26DF241D3}" presName="comp" presStyleCnt="0"/>
      <dgm:spPr/>
    </dgm:pt>
    <dgm:pt modelId="{36E7DCF8-7EE2-40A2-A49D-B2113046003D}" type="pres">
      <dgm:prSet presAssocID="{F6E986F7-6E96-4C96-95F3-33F26DF241D3}" presName="box" presStyleLbl="node1" presStyleIdx="0" presStyleCnt="1" custLinFactNeighborY="-14409"/>
      <dgm:spPr/>
    </dgm:pt>
    <dgm:pt modelId="{CE6CBEC6-D0C0-4F4C-A237-A6A38139961C}" type="pres">
      <dgm:prSet presAssocID="{F6E986F7-6E96-4C96-95F3-33F26DF241D3}" presName="img" presStyleLbl="fgImgPlace1" presStyleIdx="0" presStyleCnt="1" custScaleX="95312" custLinFactNeighborX="-1512" custLinFactNeighborY="460"/>
      <dgm:spPr>
        <a:blipFill rotWithShape="1">
          <a:blip xmlns:r="http://schemas.openxmlformats.org/officeDocument/2006/relationships" r:embed="rId1"/>
          <a:stretch>
            <a:fillRect/>
          </a:stretch>
        </a:blipFill>
      </dgm:spPr>
    </dgm:pt>
    <dgm:pt modelId="{1314B894-8B18-45FA-87D4-38BBC6CFF29D}" type="pres">
      <dgm:prSet presAssocID="{F6E986F7-6E96-4C96-95F3-33F26DF241D3}" presName="text" presStyleLbl="node1" presStyleIdx="0" presStyleCnt="1">
        <dgm:presLayoutVars>
          <dgm:bulletEnabled val="1"/>
        </dgm:presLayoutVars>
      </dgm:prSet>
      <dgm:spPr/>
    </dgm:pt>
  </dgm:ptLst>
  <dgm:cxnLst>
    <dgm:cxn modelId="{3BF03F47-3BA3-4840-BF71-678A99E1875F}" type="presOf" srcId="{F6E986F7-6E96-4C96-95F3-33F26DF241D3}" destId="{36E7DCF8-7EE2-40A2-A49D-B2113046003D}" srcOrd="0" destOrd="0" presId="urn:microsoft.com/office/officeart/2005/8/layout/vList4"/>
    <dgm:cxn modelId="{E7AA4F8D-7869-41BC-BA61-06993859DE46}" type="presOf" srcId="{F6E986F7-6E96-4C96-95F3-33F26DF241D3}" destId="{1314B894-8B18-45FA-87D4-38BBC6CFF29D}" srcOrd="1" destOrd="0" presId="urn:microsoft.com/office/officeart/2005/8/layout/vList4"/>
    <dgm:cxn modelId="{C9D054D1-8154-4141-8A20-4E4ADE568BAD}" type="presOf" srcId="{5A11B0C4-6F06-428B-A76E-A2DE70DF4101}" destId="{0B9CF855-5E6C-4158-BEB5-6BF26EE73663}" srcOrd="0" destOrd="0" presId="urn:microsoft.com/office/officeart/2005/8/layout/vList4"/>
    <dgm:cxn modelId="{2BCCBEDD-6171-44B8-924F-9F4FE70F84D2}" srcId="{5A11B0C4-6F06-428B-A76E-A2DE70DF4101}" destId="{F6E986F7-6E96-4C96-95F3-33F26DF241D3}" srcOrd="0" destOrd="0" parTransId="{A52E1CF8-BF48-438B-B8CC-727F9E496CD1}" sibTransId="{0B6CE357-A0BD-4E48-BC6D-E75E53E45CCC}"/>
    <dgm:cxn modelId="{667C3435-B221-448C-90AC-E4B67724FC9F}" type="presParOf" srcId="{0B9CF855-5E6C-4158-BEB5-6BF26EE73663}" destId="{2B14050B-DC22-46C0-B907-CAA570E5D5A8}" srcOrd="0" destOrd="0" presId="urn:microsoft.com/office/officeart/2005/8/layout/vList4"/>
    <dgm:cxn modelId="{EB5D992B-AD6A-4A43-870D-AB380A101538}" type="presParOf" srcId="{2B14050B-DC22-46C0-B907-CAA570E5D5A8}" destId="{36E7DCF8-7EE2-40A2-A49D-B2113046003D}" srcOrd="0" destOrd="0" presId="urn:microsoft.com/office/officeart/2005/8/layout/vList4"/>
    <dgm:cxn modelId="{57C7D580-2180-48B1-9738-0B5B1BDD5110}" type="presParOf" srcId="{2B14050B-DC22-46C0-B907-CAA570E5D5A8}" destId="{CE6CBEC6-D0C0-4F4C-A237-A6A38139961C}" srcOrd="1" destOrd="0" presId="urn:microsoft.com/office/officeart/2005/8/layout/vList4"/>
    <dgm:cxn modelId="{E3D4EB9B-29D0-44B8-BD6C-95B3E1E76864}" type="presParOf" srcId="{2B14050B-DC22-46C0-B907-CAA570E5D5A8}" destId="{1314B894-8B18-45FA-87D4-38BBC6CFF29D}"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6B3E0BC-0F06-49EA-A400-C58D23DC90B1}"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it-IT"/>
        </a:p>
      </dgm:t>
    </dgm:pt>
    <dgm:pt modelId="{B991D67D-6AFF-4958-A5DB-0F95FE869650}">
      <dgm:prSet phldrT="[Testo]"/>
      <dgm:spPr/>
      <dgm:t>
        <a:bodyPr/>
        <a:lstStyle/>
        <a:p>
          <a:r>
            <a:rPr lang="it-IT" b="1" dirty="0"/>
            <a:t>Elenco della clientela</a:t>
          </a:r>
        </a:p>
      </dgm:t>
    </dgm:pt>
    <dgm:pt modelId="{1CD49A9C-CBD4-4EA5-8264-8A00F7291579}" type="sibTrans" cxnId="{39F7E1DB-39C5-4D96-A2BE-87B3502252CE}">
      <dgm:prSet/>
      <dgm:spPr/>
      <dgm:t>
        <a:bodyPr/>
        <a:lstStyle/>
        <a:p>
          <a:endParaRPr lang="it-IT"/>
        </a:p>
      </dgm:t>
    </dgm:pt>
    <dgm:pt modelId="{8851E978-B0F4-483E-8428-8958FE01F168}" type="parTrans" cxnId="{39F7E1DB-39C5-4D96-A2BE-87B3502252CE}">
      <dgm:prSet/>
      <dgm:spPr/>
      <dgm:t>
        <a:bodyPr/>
        <a:lstStyle/>
        <a:p>
          <a:endParaRPr lang="it-IT"/>
        </a:p>
      </dgm:t>
    </dgm:pt>
    <dgm:pt modelId="{732B519F-6A0B-47B8-BFF0-30625F18095E}">
      <dgm:prSet phldrT="[Testo]"/>
      <dgm:spPr/>
      <dgm:t>
        <a:bodyPr/>
        <a:lstStyle/>
        <a:p>
          <a:r>
            <a:rPr lang="it-IT" b="1" dirty="0"/>
            <a:t>Titolo legittimante</a:t>
          </a:r>
        </a:p>
      </dgm:t>
    </dgm:pt>
    <dgm:pt modelId="{041A98CE-2CEE-4D2F-9C66-33ADEDDEB319}" type="sibTrans" cxnId="{683C5D29-5FFF-4088-9CCD-0421D1EB3C30}">
      <dgm:prSet/>
      <dgm:spPr/>
      <dgm:t>
        <a:bodyPr/>
        <a:lstStyle/>
        <a:p>
          <a:endParaRPr lang="it-IT"/>
        </a:p>
      </dgm:t>
    </dgm:pt>
    <dgm:pt modelId="{9D19806D-3389-44B7-BA98-2AEEDE536E09}" type="parTrans" cxnId="{683C5D29-5FFF-4088-9CCD-0421D1EB3C30}">
      <dgm:prSet/>
      <dgm:spPr/>
      <dgm:t>
        <a:bodyPr/>
        <a:lstStyle/>
        <a:p>
          <a:endParaRPr lang="it-IT"/>
        </a:p>
      </dgm:t>
    </dgm:pt>
    <dgm:pt modelId="{8C46A789-C690-49E8-A236-9BCF947316E6}">
      <dgm:prSet phldrT="[Testo]"/>
      <dgm:spPr/>
      <dgm:t>
        <a:bodyPr/>
        <a:lstStyle/>
        <a:p>
          <a:r>
            <a:rPr lang="it-IT" b="1" dirty="0"/>
            <a:t>Documenti d’identità</a:t>
          </a:r>
        </a:p>
      </dgm:t>
    </dgm:pt>
    <dgm:pt modelId="{1710E2EE-0421-412A-BCD6-A0098CE522FF}" type="sibTrans" cxnId="{355816BD-62F1-4A0A-B82F-77104ABF92E4}">
      <dgm:prSet/>
      <dgm:spPr/>
      <dgm:t>
        <a:bodyPr/>
        <a:lstStyle/>
        <a:p>
          <a:endParaRPr lang="it-IT"/>
        </a:p>
      </dgm:t>
    </dgm:pt>
    <dgm:pt modelId="{6B6902B8-692D-4F19-8E9D-501299AAA564}" type="parTrans" cxnId="{355816BD-62F1-4A0A-B82F-77104ABF92E4}">
      <dgm:prSet/>
      <dgm:spPr/>
      <dgm:t>
        <a:bodyPr/>
        <a:lstStyle/>
        <a:p>
          <a:endParaRPr lang="it-IT"/>
        </a:p>
      </dgm:t>
    </dgm:pt>
    <dgm:pt modelId="{CF55B03A-D87C-4AFE-A9CC-1054AD0E20C7}" type="pres">
      <dgm:prSet presAssocID="{16B3E0BC-0F06-49EA-A400-C58D23DC90B1}" presName="Name0" presStyleCnt="0">
        <dgm:presLayoutVars>
          <dgm:dir/>
          <dgm:resizeHandles val="exact"/>
        </dgm:presLayoutVars>
      </dgm:prSet>
      <dgm:spPr/>
    </dgm:pt>
    <dgm:pt modelId="{602DFC63-B3EA-4A3E-A071-5C3BC53FE9EA}" type="pres">
      <dgm:prSet presAssocID="{8C46A789-C690-49E8-A236-9BCF947316E6}" presName="compNode" presStyleCnt="0"/>
      <dgm:spPr/>
    </dgm:pt>
    <dgm:pt modelId="{1DF6D67F-A15D-4362-AB81-50A98CEECDF9}" type="pres">
      <dgm:prSet presAssocID="{8C46A789-C690-49E8-A236-9BCF947316E6}" presName="pict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2000" r="-12000"/>
          </a:stretch>
        </a:blipFill>
        <a:scene3d>
          <a:camera prst="orthographicFront"/>
          <a:lightRig rig="threePt" dir="t"/>
        </a:scene3d>
        <a:sp3d>
          <a:bevelT/>
        </a:sp3d>
      </dgm:spPr>
    </dgm:pt>
    <dgm:pt modelId="{420EABC2-482A-4F4C-9D36-4441D67594A3}" type="pres">
      <dgm:prSet presAssocID="{8C46A789-C690-49E8-A236-9BCF947316E6}" presName="textRect" presStyleLbl="revTx" presStyleIdx="0" presStyleCnt="3">
        <dgm:presLayoutVars>
          <dgm:bulletEnabled val="1"/>
        </dgm:presLayoutVars>
      </dgm:prSet>
      <dgm:spPr/>
    </dgm:pt>
    <dgm:pt modelId="{7DE77A29-53CE-4582-9D4E-5FE397311B05}" type="pres">
      <dgm:prSet presAssocID="{1710E2EE-0421-412A-BCD6-A0098CE522FF}" presName="sibTrans" presStyleLbl="sibTrans2D1" presStyleIdx="0" presStyleCnt="0"/>
      <dgm:spPr/>
    </dgm:pt>
    <dgm:pt modelId="{24C57343-72A4-41E9-90A1-AE10E72F676F}" type="pres">
      <dgm:prSet presAssocID="{732B519F-6A0B-47B8-BFF0-30625F18095E}" presName="compNode" presStyleCnt="0"/>
      <dgm:spPr/>
    </dgm:pt>
    <dgm:pt modelId="{8F3AC248-EA63-444A-BE6C-726ADCB55E49}" type="pres">
      <dgm:prSet presAssocID="{732B519F-6A0B-47B8-BFF0-30625F18095E}" presName="pictRect" presStyleLbl="node1" presStyleIdx="1" presStyleCnt="3"/>
      <dgm:spPr>
        <a:blipFill rotWithShape="1">
          <a:blip xmlns:r="http://schemas.openxmlformats.org/officeDocument/2006/relationships" r:embed="rId2"/>
          <a:stretch>
            <a:fillRect/>
          </a:stretch>
        </a:blipFill>
        <a:scene3d>
          <a:camera prst="orthographicFront"/>
          <a:lightRig rig="threePt" dir="t"/>
        </a:scene3d>
        <a:sp3d>
          <a:bevelT/>
        </a:sp3d>
      </dgm:spPr>
    </dgm:pt>
    <dgm:pt modelId="{471DE3C9-5736-4B1F-A1C2-4F7C0DFEA29B}" type="pres">
      <dgm:prSet presAssocID="{732B519F-6A0B-47B8-BFF0-30625F18095E}" presName="textRect" presStyleLbl="revTx" presStyleIdx="1" presStyleCnt="3" custLinFactNeighborX="-668" custLinFactNeighborY="28404">
        <dgm:presLayoutVars>
          <dgm:bulletEnabled val="1"/>
        </dgm:presLayoutVars>
      </dgm:prSet>
      <dgm:spPr/>
    </dgm:pt>
    <dgm:pt modelId="{D9317BA5-8095-4B76-A8E3-BBA090EF7C67}" type="pres">
      <dgm:prSet presAssocID="{041A98CE-2CEE-4D2F-9C66-33ADEDDEB319}" presName="sibTrans" presStyleLbl="sibTrans2D1" presStyleIdx="0" presStyleCnt="0"/>
      <dgm:spPr/>
    </dgm:pt>
    <dgm:pt modelId="{11A63FED-812C-4723-AA2E-83DED9FB906C}" type="pres">
      <dgm:prSet presAssocID="{B991D67D-6AFF-4958-A5DB-0F95FE869650}" presName="compNode" presStyleCnt="0"/>
      <dgm:spPr/>
    </dgm:pt>
    <dgm:pt modelId="{9B9C6191-4006-487F-A74E-6EDFC6063D44}" type="pres">
      <dgm:prSet presAssocID="{B991D67D-6AFF-4958-A5DB-0F95FE869650}" presName="pictRect" presStyleLbl="node1" presStyleIdx="2" presStyleCnt="3"/>
      <dgm:spPr>
        <a:blipFill rotWithShape="1">
          <a:blip xmlns:r="http://schemas.openxmlformats.org/officeDocument/2006/relationships" r:embed="rId3"/>
          <a:stretch>
            <a:fillRect/>
          </a:stretch>
        </a:blipFill>
        <a:scene3d>
          <a:camera prst="orthographicFront"/>
          <a:lightRig rig="threePt" dir="t"/>
        </a:scene3d>
        <a:sp3d>
          <a:bevelT/>
        </a:sp3d>
      </dgm:spPr>
    </dgm:pt>
    <dgm:pt modelId="{5364DED6-FCFB-49BA-8DC6-69C235A85EDB}" type="pres">
      <dgm:prSet presAssocID="{B991D67D-6AFF-4958-A5DB-0F95FE869650}" presName="textRect" presStyleLbl="revTx" presStyleIdx="2" presStyleCnt="3">
        <dgm:presLayoutVars>
          <dgm:bulletEnabled val="1"/>
        </dgm:presLayoutVars>
      </dgm:prSet>
      <dgm:spPr/>
    </dgm:pt>
  </dgm:ptLst>
  <dgm:cxnLst>
    <dgm:cxn modelId="{07737A1B-3961-4F77-A9CA-029E7A3EBBA1}" type="presOf" srcId="{B991D67D-6AFF-4958-A5DB-0F95FE869650}" destId="{5364DED6-FCFB-49BA-8DC6-69C235A85EDB}" srcOrd="0" destOrd="0" presId="urn:microsoft.com/office/officeart/2005/8/layout/pList1"/>
    <dgm:cxn modelId="{7F55301C-5C72-4150-8D27-B02BEE68D578}" type="presOf" srcId="{041A98CE-2CEE-4D2F-9C66-33ADEDDEB319}" destId="{D9317BA5-8095-4B76-A8E3-BBA090EF7C67}" srcOrd="0" destOrd="0" presId="urn:microsoft.com/office/officeart/2005/8/layout/pList1"/>
    <dgm:cxn modelId="{683C5D29-5FFF-4088-9CCD-0421D1EB3C30}" srcId="{16B3E0BC-0F06-49EA-A400-C58D23DC90B1}" destId="{732B519F-6A0B-47B8-BFF0-30625F18095E}" srcOrd="1" destOrd="0" parTransId="{9D19806D-3389-44B7-BA98-2AEEDE536E09}" sibTransId="{041A98CE-2CEE-4D2F-9C66-33ADEDDEB319}"/>
    <dgm:cxn modelId="{C5C3A92F-3BEE-4C0D-B7E6-2ABBA8F4C23E}" type="presOf" srcId="{1710E2EE-0421-412A-BCD6-A0098CE522FF}" destId="{7DE77A29-53CE-4582-9D4E-5FE397311B05}" srcOrd="0" destOrd="0" presId="urn:microsoft.com/office/officeart/2005/8/layout/pList1"/>
    <dgm:cxn modelId="{02AE5050-4030-4EFB-81CF-BB8815AAC120}" type="presOf" srcId="{8C46A789-C690-49E8-A236-9BCF947316E6}" destId="{420EABC2-482A-4F4C-9D36-4441D67594A3}" srcOrd="0" destOrd="0" presId="urn:microsoft.com/office/officeart/2005/8/layout/pList1"/>
    <dgm:cxn modelId="{066BC477-843D-4136-A61F-88FAC40D0CA6}" type="presOf" srcId="{16B3E0BC-0F06-49EA-A400-C58D23DC90B1}" destId="{CF55B03A-D87C-4AFE-A9CC-1054AD0E20C7}" srcOrd="0" destOrd="0" presId="urn:microsoft.com/office/officeart/2005/8/layout/pList1"/>
    <dgm:cxn modelId="{BDB59696-BA18-4067-A49A-837A40AC9690}" type="presOf" srcId="{732B519F-6A0B-47B8-BFF0-30625F18095E}" destId="{471DE3C9-5736-4B1F-A1C2-4F7C0DFEA29B}" srcOrd="0" destOrd="0" presId="urn:microsoft.com/office/officeart/2005/8/layout/pList1"/>
    <dgm:cxn modelId="{355816BD-62F1-4A0A-B82F-77104ABF92E4}" srcId="{16B3E0BC-0F06-49EA-A400-C58D23DC90B1}" destId="{8C46A789-C690-49E8-A236-9BCF947316E6}" srcOrd="0" destOrd="0" parTransId="{6B6902B8-692D-4F19-8E9D-501299AAA564}" sibTransId="{1710E2EE-0421-412A-BCD6-A0098CE522FF}"/>
    <dgm:cxn modelId="{39F7E1DB-39C5-4D96-A2BE-87B3502252CE}" srcId="{16B3E0BC-0F06-49EA-A400-C58D23DC90B1}" destId="{B991D67D-6AFF-4958-A5DB-0F95FE869650}" srcOrd="2" destOrd="0" parTransId="{8851E978-B0F4-483E-8428-8958FE01F168}" sibTransId="{1CD49A9C-CBD4-4EA5-8264-8A00F7291579}"/>
    <dgm:cxn modelId="{8F48B6D5-85CA-484B-8FF9-0413ADE6541B}" type="presParOf" srcId="{CF55B03A-D87C-4AFE-A9CC-1054AD0E20C7}" destId="{602DFC63-B3EA-4A3E-A071-5C3BC53FE9EA}" srcOrd="0" destOrd="0" presId="urn:microsoft.com/office/officeart/2005/8/layout/pList1"/>
    <dgm:cxn modelId="{3AC324CA-BC45-46AE-880A-1EB9B44A3603}" type="presParOf" srcId="{602DFC63-B3EA-4A3E-A071-5C3BC53FE9EA}" destId="{1DF6D67F-A15D-4362-AB81-50A98CEECDF9}" srcOrd="0" destOrd="0" presId="urn:microsoft.com/office/officeart/2005/8/layout/pList1"/>
    <dgm:cxn modelId="{F8079B05-C711-4D37-B25F-91F32BBF6513}" type="presParOf" srcId="{602DFC63-B3EA-4A3E-A071-5C3BC53FE9EA}" destId="{420EABC2-482A-4F4C-9D36-4441D67594A3}" srcOrd="1" destOrd="0" presId="urn:microsoft.com/office/officeart/2005/8/layout/pList1"/>
    <dgm:cxn modelId="{555F9AB1-1067-450F-B289-64C616FF4E83}" type="presParOf" srcId="{CF55B03A-D87C-4AFE-A9CC-1054AD0E20C7}" destId="{7DE77A29-53CE-4582-9D4E-5FE397311B05}" srcOrd="1" destOrd="0" presId="urn:microsoft.com/office/officeart/2005/8/layout/pList1"/>
    <dgm:cxn modelId="{42D405BD-7AC4-46DE-95DC-EC7C2F533138}" type="presParOf" srcId="{CF55B03A-D87C-4AFE-A9CC-1054AD0E20C7}" destId="{24C57343-72A4-41E9-90A1-AE10E72F676F}" srcOrd="2" destOrd="0" presId="urn:microsoft.com/office/officeart/2005/8/layout/pList1"/>
    <dgm:cxn modelId="{85041733-1B18-4E84-B50E-D68E694BD0B8}" type="presParOf" srcId="{24C57343-72A4-41E9-90A1-AE10E72F676F}" destId="{8F3AC248-EA63-444A-BE6C-726ADCB55E49}" srcOrd="0" destOrd="0" presId="urn:microsoft.com/office/officeart/2005/8/layout/pList1"/>
    <dgm:cxn modelId="{7F810E1F-116A-49E1-B0AB-CBBB5623A4B9}" type="presParOf" srcId="{24C57343-72A4-41E9-90A1-AE10E72F676F}" destId="{471DE3C9-5736-4B1F-A1C2-4F7C0DFEA29B}" srcOrd="1" destOrd="0" presId="urn:microsoft.com/office/officeart/2005/8/layout/pList1"/>
    <dgm:cxn modelId="{E87B53BD-8B33-4CEE-BC5C-A9FF79095E58}" type="presParOf" srcId="{CF55B03A-D87C-4AFE-A9CC-1054AD0E20C7}" destId="{D9317BA5-8095-4B76-A8E3-BBA090EF7C67}" srcOrd="3" destOrd="0" presId="urn:microsoft.com/office/officeart/2005/8/layout/pList1"/>
    <dgm:cxn modelId="{5A648936-1AE4-4AD6-AA54-29379BE88420}" type="presParOf" srcId="{CF55B03A-D87C-4AFE-A9CC-1054AD0E20C7}" destId="{11A63FED-812C-4723-AA2E-83DED9FB906C}" srcOrd="4" destOrd="0" presId="urn:microsoft.com/office/officeart/2005/8/layout/pList1"/>
    <dgm:cxn modelId="{9CE1F851-41E6-4667-A291-E187A3547519}" type="presParOf" srcId="{11A63FED-812C-4723-AA2E-83DED9FB906C}" destId="{9B9C6191-4006-487F-A74E-6EDFC6063D44}" srcOrd="0" destOrd="0" presId="urn:microsoft.com/office/officeart/2005/8/layout/pList1"/>
    <dgm:cxn modelId="{E1629E7B-D36D-4A9A-B68C-1E2B1D7BDCB7}" type="presParOf" srcId="{11A63FED-812C-4723-AA2E-83DED9FB906C}" destId="{5364DED6-FCFB-49BA-8DC6-69C235A85EDB}" srcOrd="1" destOrd="0" presId="urn:microsoft.com/office/officeart/2005/8/layout/p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1CAEEA-C826-4615-8F91-0211B5A3B7C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it-IT"/>
        </a:p>
      </dgm:t>
    </dgm:pt>
    <dgm:pt modelId="{3A5CEB44-F045-4799-A810-ED600E3AF176}">
      <dgm:prSet phldrT="[Testo]">
        <dgm:style>
          <a:lnRef idx="0">
            <a:schemeClr val="accent2"/>
          </a:lnRef>
          <a:fillRef idx="3">
            <a:schemeClr val="accent2"/>
          </a:fillRef>
          <a:effectRef idx="3">
            <a:schemeClr val="accent2"/>
          </a:effectRef>
          <a:fontRef idx="minor">
            <a:schemeClr val="lt1"/>
          </a:fontRef>
        </dgm:style>
      </dgm:prSet>
      <dgm:spPr>
        <a:solidFill>
          <a:srgbClr val="AC0000"/>
        </a:solidFill>
      </dgm:spPr>
      <dgm:t>
        <a:bodyPr/>
        <a:lstStyle/>
        <a:p>
          <a:r>
            <a:rPr lang="it-IT" dirty="0">
              <a:solidFill>
                <a:schemeClr val="bg1"/>
              </a:solidFill>
              <a:latin typeface="Trebuchet MS" pitchFamily="34" charset="0"/>
              <a:cs typeface="Arial" charset="0"/>
            </a:rPr>
            <a:t>Potestà di polizia economica e finanziaria ex decreto legislativo n. 68 del 2001: </a:t>
          </a:r>
          <a:r>
            <a:rPr lang="it-IT" b="0" dirty="0">
              <a:solidFill>
                <a:schemeClr val="bg1"/>
              </a:solidFill>
              <a:latin typeface="Trebuchet MS" pitchFamily="34" charset="0"/>
              <a:cs typeface="Arial" charset="0"/>
            </a:rPr>
            <a:t>accessi, ispezioni, verificazioni e rilevazioni</a:t>
          </a:r>
          <a:endParaRPr lang="it-IT" dirty="0">
            <a:solidFill>
              <a:schemeClr val="bg1"/>
            </a:solidFill>
          </a:endParaRPr>
        </a:p>
      </dgm:t>
    </dgm:pt>
    <dgm:pt modelId="{A57032A7-5CB6-4117-B245-E8917661CB22}" type="parTrans" cxnId="{85A860E3-5318-422C-B513-F7B15B3AC840}">
      <dgm:prSet/>
      <dgm:spPr/>
      <dgm:t>
        <a:bodyPr/>
        <a:lstStyle/>
        <a:p>
          <a:endParaRPr lang="it-IT"/>
        </a:p>
      </dgm:t>
    </dgm:pt>
    <dgm:pt modelId="{85D12951-1F09-4ED7-BCF7-4CBE5D77F002}" type="sibTrans" cxnId="{85A860E3-5318-422C-B513-F7B15B3AC840}">
      <dgm:prSet/>
      <dgm:spPr/>
      <dgm:t>
        <a:bodyPr/>
        <a:lstStyle/>
        <a:p>
          <a:endParaRPr lang="it-IT"/>
        </a:p>
      </dgm:t>
    </dgm:pt>
    <dgm:pt modelId="{23B52195-03FB-4F3A-8F17-1D1B3EF3F826}">
      <dgm:prSet phldrT="[Testo]">
        <dgm:style>
          <a:lnRef idx="0">
            <a:schemeClr val="accent3"/>
          </a:lnRef>
          <a:fillRef idx="3">
            <a:schemeClr val="accent3"/>
          </a:fillRef>
          <a:effectRef idx="3">
            <a:schemeClr val="accent3"/>
          </a:effectRef>
          <a:fontRef idx="minor">
            <a:schemeClr val="lt1"/>
          </a:fontRef>
        </dgm:style>
      </dgm:prSet>
      <dgm:spPr>
        <a:solidFill>
          <a:srgbClr val="007400"/>
        </a:solidFill>
      </dgm:spPr>
      <dgm:t>
        <a:bodyPr/>
        <a:lstStyle/>
        <a:p>
          <a:r>
            <a:rPr lang="it-IT" dirty="0">
              <a:solidFill>
                <a:schemeClr val="bg1"/>
              </a:solidFill>
              <a:latin typeface="Trebuchet MS" pitchFamily="34" charset="0"/>
              <a:cs typeface="Arial" charset="0"/>
            </a:rPr>
            <a:t>Potestà di polizia valutaria ex </a:t>
          </a:r>
          <a:r>
            <a:rPr lang="it-IT" dirty="0" err="1">
              <a:solidFill>
                <a:schemeClr val="bg1"/>
              </a:solidFill>
              <a:latin typeface="Trebuchet MS" pitchFamily="34" charset="0"/>
              <a:cs typeface="Arial" charset="0"/>
            </a:rPr>
            <a:t>DPR</a:t>
          </a:r>
          <a:r>
            <a:rPr lang="it-IT" dirty="0">
              <a:solidFill>
                <a:schemeClr val="bg1"/>
              </a:solidFill>
              <a:latin typeface="Trebuchet MS" pitchFamily="34" charset="0"/>
              <a:cs typeface="Arial" charset="0"/>
            </a:rPr>
            <a:t> n. 148/1988</a:t>
          </a:r>
          <a:r>
            <a:rPr lang="it-IT" b="0" dirty="0">
              <a:solidFill>
                <a:schemeClr val="bg1"/>
              </a:solidFill>
              <a:latin typeface="Trebuchet MS" pitchFamily="34" charset="0"/>
              <a:cs typeface="Arial" charset="0"/>
            </a:rPr>
            <a:t>: indagini finanziarie più speditive; assunzioni di informazioni</a:t>
          </a:r>
          <a:endParaRPr lang="it-IT" dirty="0">
            <a:solidFill>
              <a:schemeClr val="bg1"/>
            </a:solidFill>
          </a:endParaRPr>
        </a:p>
      </dgm:t>
    </dgm:pt>
    <dgm:pt modelId="{491DE6E5-0B06-4B65-A1EF-CA7E5D4E3B27}" type="parTrans" cxnId="{01FBC5D9-8133-4F1C-91FB-2C08CC1EF02C}">
      <dgm:prSet/>
      <dgm:spPr/>
      <dgm:t>
        <a:bodyPr/>
        <a:lstStyle/>
        <a:p>
          <a:endParaRPr lang="it-IT"/>
        </a:p>
      </dgm:t>
    </dgm:pt>
    <dgm:pt modelId="{D9DA18CB-FC05-488A-806C-0F5551F39EC2}" type="sibTrans" cxnId="{01FBC5D9-8133-4F1C-91FB-2C08CC1EF02C}">
      <dgm:prSet/>
      <dgm:spPr/>
      <dgm:t>
        <a:bodyPr/>
        <a:lstStyle/>
        <a:p>
          <a:endParaRPr lang="it-IT"/>
        </a:p>
      </dgm:t>
    </dgm:pt>
    <dgm:pt modelId="{C1E31523-B020-4BE9-9BFD-6D0FA2A443A1}">
      <dgm:prSet phldrT="[Testo]">
        <dgm:style>
          <a:lnRef idx="0">
            <a:schemeClr val="accent4"/>
          </a:lnRef>
          <a:fillRef idx="3">
            <a:schemeClr val="accent4"/>
          </a:fillRef>
          <a:effectRef idx="3">
            <a:schemeClr val="accent4"/>
          </a:effectRef>
          <a:fontRef idx="minor">
            <a:schemeClr val="lt1"/>
          </a:fontRef>
        </dgm:style>
      </dgm:prSet>
      <dgm:spPr>
        <a:solidFill>
          <a:srgbClr val="7A007A"/>
        </a:solidFill>
      </dgm:spPr>
      <dgm:t>
        <a:bodyPr/>
        <a:lstStyle/>
        <a:p>
          <a:r>
            <a:rPr lang="it-IT" dirty="0">
              <a:solidFill>
                <a:schemeClr val="bg1"/>
              </a:solidFill>
              <a:latin typeface="Trebuchet MS" pitchFamily="34" charset="0"/>
              <a:cs typeface="Arial" charset="0"/>
            </a:rPr>
            <a:t>Accesso all’archivio dei rapporti finanziari ex </a:t>
          </a:r>
          <a:r>
            <a:rPr lang="it-IT" b="0" dirty="0">
              <a:solidFill>
                <a:schemeClr val="bg1"/>
              </a:solidFill>
              <a:latin typeface="Trebuchet MS" pitchFamily="34" charset="0"/>
              <a:cs typeface="Arial" charset="0"/>
            </a:rPr>
            <a:t>art. 37, comma 4, decreto legge n. 223/2006</a:t>
          </a:r>
          <a:endParaRPr lang="it-IT" dirty="0">
            <a:solidFill>
              <a:schemeClr val="bg1"/>
            </a:solidFill>
          </a:endParaRPr>
        </a:p>
      </dgm:t>
    </dgm:pt>
    <dgm:pt modelId="{4A0E2B4B-F93F-4471-AF26-9EA4F3735066}" type="parTrans" cxnId="{AF284987-93BD-4847-8AAB-87688156BE9B}">
      <dgm:prSet/>
      <dgm:spPr/>
      <dgm:t>
        <a:bodyPr/>
        <a:lstStyle/>
        <a:p>
          <a:endParaRPr lang="it-IT"/>
        </a:p>
      </dgm:t>
    </dgm:pt>
    <dgm:pt modelId="{05A89CA4-63BB-49BA-B579-F7A8AC8EF56E}" type="sibTrans" cxnId="{AF284987-93BD-4847-8AAB-87688156BE9B}">
      <dgm:prSet/>
      <dgm:spPr/>
      <dgm:t>
        <a:bodyPr/>
        <a:lstStyle/>
        <a:p>
          <a:endParaRPr lang="it-IT"/>
        </a:p>
      </dgm:t>
    </dgm:pt>
    <dgm:pt modelId="{F192D007-7CEF-4248-A5E0-68F9071B33FE}" type="pres">
      <dgm:prSet presAssocID="{AB1CAEEA-C826-4615-8F91-0211B5A3B7C9}" presName="Name0" presStyleCnt="0">
        <dgm:presLayoutVars>
          <dgm:chMax val="7"/>
          <dgm:chPref val="7"/>
          <dgm:dir/>
        </dgm:presLayoutVars>
      </dgm:prSet>
      <dgm:spPr/>
    </dgm:pt>
    <dgm:pt modelId="{2492F026-C583-46E5-96F4-274E2485CD60}" type="pres">
      <dgm:prSet presAssocID="{AB1CAEEA-C826-4615-8F91-0211B5A3B7C9}" presName="Name1" presStyleCnt="0"/>
      <dgm:spPr/>
    </dgm:pt>
    <dgm:pt modelId="{D8FDD764-7CC5-4D69-8BEC-D7DB85D87F43}" type="pres">
      <dgm:prSet presAssocID="{AB1CAEEA-C826-4615-8F91-0211B5A3B7C9}" presName="cycle" presStyleCnt="0"/>
      <dgm:spPr/>
    </dgm:pt>
    <dgm:pt modelId="{BAD64E1E-A256-4149-8DEA-90E3379E9723}" type="pres">
      <dgm:prSet presAssocID="{AB1CAEEA-C826-4615-8F91-0211B5A3B7C9}" presName="srcNode" presStyleLbl="node1" presStyleIdx="0" presStyleCnt="3"/>
      <dgm:spPr/>
    </dgm:pt>
    <dgm:pt modelId="{C375453E-38B9-43B2-B41E-3E1742599200}" type="pres">
      <dgm:prSet presAssocID="{AB1CAEEA-C826-4615-8F91-0211B5A3B7C9}" presName="conn" presStyleLbl="parChTrans1D2" presStyleIdx="0" presStyleCnt="1"/>
      <dgm:spPr/>
    </dgm:pt>
    <dgm:pt modelId="{4E4835CC-0397-4615-AE81-121737381DB1}" type="pres">
      <dgm:prSet presAssocID="{AB1CAEEA-C826-4615-8F91-0211B5A3B7C9}" presName="extraNode" presStyleLbl="node1" presStyleIdx="0" presStyleCnt="3"/>
      <dgm:spPr/>
    </dgm:pt>
    <dgm:pt modelId="{3AEACBD3-5763-46AF-B8C6-1198183AAFB5}" type="pres">
      <dgm:prSet presAssocID="{AB1CAEEA-C826-4615-8F91-0211B5A3B7C9}" presName="dstNode" presStyleLbl="node1" presStyleIdx="0" presStyleCnt="3"/>
      <dgm:spPr/>
    </dgm:pt>
    <dgm:pt modelId="{918EF330-F892-4845-9213-3A189C26094E}" type="pres">
      <dgm:prSet presAssocID="{3A5CEB44-F045-4799-A810-ED600E3AF176}" presName="text_1" presStyleLbl="node1" presStyleIdx="0" presStyleCnt="3">
        <dgm:presLayoutVars>
          <dgm:bulletEnabled val="1"/>
        </dgm:presLayoutVars>
      </dgm:prSet>
      <dgm:spPr/>
    </dgm:pt>
    <dgm:pt modelId="{2628E97A-F5BC-4C01-95D5-E57F7133BDFF}" type="pres">
      <dgm:prSet presAssocID="{3A5CEB44-F045-4799-A810-ED600E3AF176}" presName="accent_1" presStyleCnt="0"/>
      <dgm:spPr/>
    </dgm:pt>
    <dgm:pt modelId="{2C38299F-97A4-433B-AD90-761F20662FA1}" type="pres">
      <dgm:prSet presAssocID="{3A5CEB44-F045-4799-A810-ED600E3AF176}" presName="accentRepeatNode" presStyleLbl="solidFgAcc1" presStyleIdx="0" presStyleCnt="3">
        <dgm:style>
          <a:lnRef idx="1">
            <a:schemeClr val="accent2"/>
          </a:lnRef>
          <a:fillRef idx="2">
            <a:schemeClr val="accent2"/>
          </a:fillRef>
          <a:effectRef idx="1">
            <a:schemeClr val="accent2"/>
          </a:effectRef>
          <a:fontRef idx="minor">
            <a:schemeClr val="dk1"/>
          </a:fontRef>
        </dgm:style>
      </dgm:prSet>
      <dgm:spPr/>
    </dgm:pt>
    <dgm:pt modelId="{3239C21F-4F06-440F-80B9-D49A7B4BEEB6}" type="pres">
      <dgm:prSet presAssocID="{23B52195-03FB-4F3A-8F17-1D1B3EF3F826}" presName="text_2" presStyleLbl="node1" presStyleIdx="1" presStyleCnt="3">
        <dgm:presLayoutVars>
          <dgm:bulletEnabled val="1"/>
        </dgm:presLayoutVars>
      </dgm:prSet>
      <dgm:spPr/>
    </dgm:pt>
    <dgm:pt modelId="{0E657B57-EF36-436B-B6B4-3D15DD7FE73A}" type="pres">
      <dgm:prSet presAssocID="{23B52195-03FB-4F3A-8F17-1D1B3EF3F826}" presName="accent_2" presStyleCnt="0"/>
      <dgm:spPr/>
    </dgm:pt>
    <dgm:pt modelId="{E1760859-5505-4BC7-B040-5C78645FBC3B}" type="pres">
      <dgm:prSet presAssocID="{23B52195-03FB-4F3A-8F17-1D1B3EF3F826}" presName="accentRepeatNode" presStyleLbl="solidFgAcc1" presStyleIdx="1" presStyleCnt="3">
        <dgm:style>
          <a:lnRef idx="1">
            <a:schemeClr val="accent3"/>
          </a:lnRef>
          <a:fillRef idx="2">
            <a:schemeClr val="accent3"/>
          </a:fillRef>
          <a:effectRef idx="1">
            <a:schemeClr val="accent3"/>
          </a:effectRef>
          <a:fontRef idx="minor">
            <a:schemeClr val="dk1"/>
          </a:fontRef>
        </dgm:style>
      </dgm:prSet>
      <dgm:spPr/>
    </dgm:pt>
    <dgm:pt modelId="{429C554E-5365-433E-BCEF-8373AA531C72}" type="pres">
      <dgm:prSet presAssocID="{C1E31523-B020-4BE9-9BFD-6D0FA2A443A1}" presName="text_3" presStyleLbl="node1" presStyleIdx="2" presStyleCnt="3">
        <dgm:presLayoutVars>
          <dgm:bulletEnabled val="1"/>
        </dgm:presLayoutVars>
      </dgm:prSet>
      <dgm:spPr/>
    </dgm:pt>
    <dgm:pt modelId="{A30547EE-7028-47F0-B264-800F0135C631}" type="pres">
      <dgm:prSet presAssocID="{C1E31523-B020-4BE9-9BFD-6D0FA2A443A1}" presName="accent_3" presStyleCnt="0"/>
      <dgm:spPr/>
    </dgm:pt>
    <dgm:pt modelId="{BCCAC454-6DAC-4862-916D-6830B1682DA0}" type="pres">
      <dgm:prSet presAssocID="{C1E31523-B020-4BE9-9BFD-6D0FA2A443A1}" presName="accentRepeatNode" presStyleLbl="solidFgAcc1" presStyleIdx="2" presStyleCnt="3">
        <dgm:style>
          <a:lnRef idx="1">
            <a:schemeClr val="accent4"/>
          </a:lnRef>
          <a:fillRef idx="2">
            <a:schemeClr val="accent4"/>
          </a:fillRef>
          <a:effectRef idx="1">
            <a:schemeClr val="accent4"/>
          </a:effectRef>
          <a:fontRef idx="minor">
            <a:schemeClr val="dk1"/>
          </a:fontRef>
        </dgm:style>
      </dgm:prSet>
      <dgm:spPr/>
    </dgm:pt>
  </dgm:ptLst>
  <dgm:cxnLst>
    <dgm:cxn modelId="{F2DA3A1A-CDAB-4872-B930-FC2CA7AEF969}" type="presOf" srcId="{C1E31523-B020-4BE9-9BFD-6D0FA2A443A1}" destId="{429C554E-5365-433E-BCEF-8373AA531C72}" srcOrd="0" destOrd="0" presId="urn:microsoft.com/office/officeart/2008/layout/VerticalCurvedList"/>
    <dgm:cxn modelId="{6F8DDA5E-735B-4711-956B-7BF5F7038D99}" type="presOf" srcId="{23B52195-03FB-4F3A-8F17-1D1B3EF3F826}" destId="{3239C21F-4F06-440F-80B9-D49A7B4BEEB6}" srcOrd="0" destOrd="0" presId="urn:microsoft.com/office/officeart/2008/layout/VerticalCurvedList"/>
    <dgm:cxn modelId="{AF284987-93BD-4847-8AAB-87688156BE9B}" srcId="{AB1CAEEA-C826-4615-8F91-0211B5A3B7C9}" destId="{C1E31523-B020-4BE9-9BFD-6D0FA2A443A1}" srcOrd="2" destOrd="0" parTransId="{4A0E2B4B-F93F-4471-AF26-9EA4F3735066}" sibTransId="{05A89CA4-63BB-49BA-B579-F7A8AC8EF56E}"/>
    <dgm:cxn modelId="{CC953D9D-04C7-48C6-B7C0-C4D45423F374}" type="presOf" srcId="{3A5CEB44-F045-4799-A810-ED600E3AF176}" destId="{918EF330-F892-4845-9213-3A189C26094E}" srcOrd="0" destOrd="0" presId="urn:microsoft.com/office/officeart/2008/layout/VerticalCurvedList"/>
    <dgm:cxn modelId="{0B21EDA4-1A87-4395-950B-809992D7C837}" type="presOf" srcId="{AB1CAEEA-C826-4615-8F91-0211B5A3B7C9}" destId="{F192D007-7CEF-4248-A5E0-68F9071B33FE}" srcOrd="0" destOrd="0" presId="urn:microsoft.com/office/officeart/2008/layout/VerticalCurvedList"/>
    <dgm:cxn modelId="{01FBC5D9-8133-4F1C-91FB-2C08CC1EF02C}" srcId="{AB1CAEEA-C826-4615-8F91-0211B5A3B7C9}" destId="{23B52195-03FB-4F3A-8F17-1D1B3EF3F826}" srcOrd="1" destOrd="0" parTransId="{491DE6E5-0B06-4B65-A1EF-CA7E5D4E3B27}" sibTransId="{D9DA18CB-FC05-488A-806C-0F5551F39EC2}"/>
    <dgm:cxn modelId="{42F4EBDB-11D3-4A07-8B02-0D1256FFCECB}" type="presOf" srcId="{85D12951-1F09-4ED7-BCF7-4CBE5D77F002}" destId="{C375453E-38B9-43B2-B41E-3E1742599200}" srcOrd="0" destOrd="0" presId="urn:microsoft.com/office/officeart/2008/layout/VerticalCurvedList"/>
    <dgm:cxn modelId="{85A860E3-5318-422C-B513-F7B15B3AC840}" srcId="{AB1CAEEA-C826-4615-8F91-0211B5A3B7C9}" destId="{3A5CEB44-F045-4799-A810-ED600E3AF176}" srcOrd="0" destOrd="0" parTransId="{A57032A7-5CB6-4117-B245-E8917661CB22}" sibTransId="{85D12951-1F09-4ED7-BCF7-4CBE5D77F002}"/>
    <dgm:cxn modelId="{3B3A0E09-8F68-4AAD-8F25-10D344608CC4}" type="presParOf" srcId="{F192D007-7CEF-4248-A5E0-68F9071B33FE}" destId="{2492F026-C583-46E5-96F4-274E2485CD60}" srcOrd="0" destOrd="0" presId="urn:microsoft.com/office/officeart/2008/layout/VerticalCurvedList"/>
    <dgm:cxn modelId="{AD3B3DFE-3981-4E92-B045-D26C06A4E95C}" type="presParOf" srcId="{2492F026-C583-46E5-96F4-274E2485CD60}" destId="{D8FDD764-7CC5-4D69-8BEC-D7DB85D87F43}" srcOrd="0" destOrd="0" presId="urn:microsoft.com/office/officeart/2008/layout/VerticalCurvedList"/>
    <dgm:cxn modelId="{39EDE77E-7814-465B-9093-25CE2CB15035}" type="presParOf" srcId="{D8FDD764-7CC5-4D69-8BEC-D7DB85D87F43}" destId="{BAD64E1E-A256-4149-8DEA-90E3379E9723}" srcOrd="0" destOrd="0" presId="urn:microsoft.com/office/officeart/2008/layout/VerticalCurvedList"/>
    <dgm:cxn modelId="{E676755C-0B01-4737-BF5E-919B9C4C4C59}" type="presParOf" srcId="{D8FDD764-7CC5-4D69-8BEC-D7DB85D87F43}" destId="{C375453E-38B9-43B2-B41E-3E1742599200}" srcOrd="1" destOrd="0" presId="urn:microsoft.com/office/officeart/2008/layout/VerticalCurvedList"/>
    <dgm:cxn modelId="{58C640EE-5403-421F-B47E-4C2D6544A272}" type="presParOf" srcId="{D8FDD764-7CC5-4D69-8BEC-D7DB85D87F43}" destId="{4E4835CC-0397-4615-AE81-121737381DB1}" srcOrd="2" destOrd="0" presId="urn:microsoft.com/office/officeart/2008/layout/VerticalCurvedList"/>
    <dgm:cxn modelId="{44CA9C11-4D9B-4AD4-828C-35403364BB1C}" type="presParOf" srcId="{D8FDD764-7CC5-4D69-8BEC-D7DB85D87F43}" destId="{3AEACBD3-5763-46AF-B8C6-1198183AAFB5}" srcOrd="3" destOrd="0" presId="urn:microsoft.com/office/officeart/2008/layout/VerticalCurvedList"/>
    <dgm:cxn modelId="{F45F5E93-439C-421A-BED0-66DC4E6DCA36}" type="presParOf" srcId="{2492F026-C583-46E5-96F4-274E2485CD60}" destId="{918EF330-F892-4845-9213-3A189C26094E}" srcOrd="1" destOrd="0" presId="urn:microsoft.com/office/officeart/2008/layout/VerticalCurvedList"/>
    <dgm:cxn modelId="{0A79660C-947F-4BDD-8F1F-8A8CF7F67D54}" type="presParOf" srcId="{2492F026-C583-46E5-96F4-274E2485CD60}" destId="{2628E97A-F5BC-4C01-95D5-E57F7133BDFF}" srcOrd="2" destOrd="0" presId="urn:microsoft.com/office/officeart/2008/layout/VerticalCurvedList"/>
    <dgm:cxn modelId="{DAD1031D-9CB6-4307-AEB8-533BCB9211F4}" type="presParOf" srcId="{2628E97A-F5BC-4C01-95D5-E57F7133BDFF}" destId="{2C38299F-97A4-433B-AD90-761F20662FA1}" srcOrd="0" destOrd="0" presId="urn:microsoft.com/office/officeart/2008/layout/VerticalCurvedList"/>
    <dgm:cxn modelId="{EC8D0F3E-89FE-427C-A2AD-60414C25DFF6}" type="presParOf" srcId="{2492F026-C583-46E5-96F4-274E2485CD60}" destId="{3239C21F-4F06-440F-80B9-D49A7B4BEEB6}" srcOrd="3" destOrd="0" presId="urn:microsoft.com/office/officeart/2008/layout/VerticalCurvedList"/>
    <dgm:cxn modelId="{5B15890C-8470-485F-A1DB-7104FC6C9404}" type="presParOf" srcId="{2492F026-C583-46E5-96F4-274E2485CD60}" destId="{0E657B57-EF36-436B-B6B4-3D15DD7FE73A}" srcOrd="4" destOrd="0" presId="urn:microsoft.com/office/officeart/2008/layout/VerticalCurvedList"/>
    <dgm:cxn modelId="{57072491-7511-45EE-8119-7FA6C86CA3F0}" type="presParOf" srcId="{0E657B57-EF36-436B-B6B4-3D15DD7FE73A}" destId="{E1760859-5505-4BC7-B040-5C78645FBC3B}" srcOrd="0" destOrd="0" presId="urn:microsoft.com/office/officeart/2008/layout/VerticalCurvedList"/>
    <dgm:cxn modelId="{E043CB98-9CA1-4A88-95AE-FFA331C2C881}" type="presParOf" srcId="{2492F026-C583-46E5-96F4-274E2485CD60}" destId="{429C554E-5365-433E-BCEF-8373AA531C72}" srcOrd="5" destOrd="0" presId="urn:microsoft.com/office/officeart/2008/layout/VerticalCurvedList"/>
    <dgm:cxn modelId="{A5120BB7-0121-4F7E-B50A-FA2AB09A2C65}" type="presParOf" srcId="{2492F026-C583-46E5-96F4-274E2485CD60}" destId="{A30547EE-7028-47F0-B264-800F0135C631}" srcOrd="6" destOrd="0" presId="urn:microsoft.com/office/officeart/2008/layout/VerticalCurvedList"/>
    <dgm:cxn modelId="{E1919E5B-F3E3-4A7F-94AF-39C3369094D0}" type="presParOf" srcId="{A30547EE-7028-47F0-B264-800F0135C631}" destId="{BCCAC454-6DAC-4862-916D-6830B1682DA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6B3E0BC-0F06-49EA-A400-C58D23DC90B1}"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it-IT"/>
        </a:p>
      </dgm:t>
    </dgm:pt>
    <dgm:pt modelId="{B991D67D-6AFF-4958-A5DB-0F95FE869650}">
      <dgm:prSet phldrT="[Testo]" custT="1"/>
      <dgm:spPr/>
      <dgm:t>
        <a:bodyPr/>
        <a:lstStyle/>
        <a:p>
          <a:r>
            <a:rPr lang="it-IT" sz="1500" b="1" dirty="0"/>
            <a:t>Comunicazioni di infrazioni al MEF</a:t>
          </a:r>
        </a:p>
      </dgm:t>
    </dgm:pt>
    <dgm:pt modelId="{1CD49A9C-CBD4-4EA5-8264-8A00F7291579}" type="sibTrans" cxnId="{39F7E1DB-39C5-4D96-A2BE-87B3502252CE}">
      <dgm:prSet/>
      <dgm:spPr/>
      <dgm:t>
        <a:bodyPr/>
        <a:lstStyle/>
        <a:p>
          <a:endParaRPr lang="it-IT"/>
        </a:p>
      </dgm:t>
    </dgm:pt>
    <dgm:pt modelId="{8851E978-B0F4-483E-8428-8958FE01F168}" type="parTrans" cxnId="{39F7E1DB-39C5-4D96-A2BE-87B3502252CE}">
      <dgm:prSet/>
      <dgm:spPr/>
      <dgm:t>
        <a:bodyPr/>
        <a:lstStyle/>
        <a:p>
          <a:endParaRPr lang="it-IT"/>
        </a:p>
      </dgm:t>
    </dgm:pt>
    <dgm:pt modelId="{732B519F-6A0B-47B8-BFF0-30625F18095E}">
      <dgm:prSet phldrT="[Testo]" custT="1"/>
      <dgm:spPr/>
      <dgm:t>
        <a:bodyPr/>
        <a:lstStyle/>
        <a:p>
          <a:r>
            <a:rPr lang="it-IT" sz="1500" b="1" dirty="0"/>
            <a:t>Segnalazioni di operazioni sospette all’UIF</a:t>
          </a:r>
        </a:p>
      </dgm:t>
    </dgm:pt>
    <dgm:pt modelId="{041A98CE-2CEE-4D2F-9C66-33ADEDDEB319}" type="sibTrans" cxnId="{683C5D29-5FFF-4088-9CCD-0421D1EB3C30}">
      <dgm:prSet/>
      <dgm:spPr/>
      <dgm:t>
        <a:bodyPr/>
        <a:lstStyle/>
        <a:p>
          <a:endParaRPr lang="it-IT"/>
        </a:p>
      </dgm:t>
    </dgm:pt>
    <dgm:pt modelId="{9D19806D-3389-44B7-BA98-2AEEDE536E09}" type="parTrans" cxnId="{683C5D29-5FFF-4088-9CCD-0421D1EB3C30}">
      <dgm:prSet/>
      <dgm:spPr/>
      <dgm:t>
        <a:bodyPr/>
        <a:lstStyle/>
        <a:p>
          <a:endParaRPr lang="it-IT"/>
        </a:p>
      </dgm:t>
    </dgm:pt>
    <dgm:pt modelId="{8C46A789-C690-49E8-A236-9BCF947316E6}">
      <dgm:prSet phldrT="[Testo]" custT="1"/>
      <dgm:spPr/>
      <dgm:t>
        <a:bodyPr/>
        <a:lstStyle/>
        <a:p>
          <a:r>
            <a:rPr lang="it-IT" sz="1500" b="1" dirty="0"/>
            <a:t>Deleghe antiriciclaggio</a:t>
          </a:r>
        </a:p>
      </dgm:t>
    </dgm:pt>
    <dgm:pt modelId="{1710E2EE-0421-412A-BCD6-A0098CE522FF}" type="sibTrans" cxnId="{355816BD-62F1-4A0A-B82F-77104ABF92E4}">
      <dgm:prSet/>
      <dgm:spPr/>
      <dgm:t>
        <a:bodyPr/>
        <a:lstStyle/>
        <a:p>
          <a:endParaRPr lang="it-IT"/>
        </a:p>
      </dgm:t>
    </dgm:pt>
    <dgm:pt modelId="{6B6902B8-692D-4F19-8E9D-501299AAA564}" type="parTrans" cxnId="{355816BD-62F1-4A0A-B82F-77104ABF92E4}">
      <dgm:prSet/>
      <dgm:spPr/>
      <dgm:t>
        <a:bodyPr/>
        <a:lstStyle/>
        <a:p>
          <a:endParaRPr lang="it-IT"/>
        </a:p>
      </dgm:t>
    </dgm:pt>
    <dgm:pt modelId="{CF55B03A-D87C-4AFE-A9CC-1054AD0E20C7}" type="pres">
      <dgm:prSet presAssocID="{16B3E0BC-0F06-49EA-A400-C58D23DC90B1}" presName="Name0" presStyleCnt="0">
        <dgm:presLayoutVars>
          <dgm:dir/>
          <dgm:resizeHandles val="exact"/>
        </dgm:presLayoutVars>
      </dgm:prSet>
      <dgm:spPr/>
    </dgm:pt>
    <dgm:pt modelId="{602DFC63-B3EA-4A3E-A071-5C3BC53FE9EA}" type="pres">
      <dgm:prSet presAssocID="{8C46A789-C690-49E8-A236-9BCF947316E6}" presName="compNode" presStyleCnt="0"/>
      <dgm:spPr/>
    </dgm:pt>
    <dgm:pt modelId="{1DF6D67F-A15D-4362-AB81-50A98CEECDF9}" type="pres">
      <dgm:prSet presAssocID="{8C46A789-C690-49E8-A236-9BCF947316E6}" presName="pictRect" presStyleLbl="node1" presStyleIdx="0" presStyleCnt="3"/>
      <dgm:spPr>
        <a:blipFill rotWithShape="1">
          <a:blip xmlns:r="http://schemas.openxmlformats.org/officeDocument/2006/relationships" r:embed="rId1"/>
          <a:stretch>
            <a:fillRect/>
          </a:stretch>
        </a:blipFill>
        <a:scene3d>
          <a:camera prst="orthographicFront"/>
          <a:lightRig rig="threePt" dir="t"/>
        </a:scene3d>
        <a:sp3d>
          <a:bevelT/>
        </a:sp3d>
      </dgm:spPr>
    </dgm:pt>
    <dgm:pt modelId="{420EABC2-482A-4F4C-9D36-4441D67594A3}" type="pres">
      <dgm:prSet presAssocID="{8C46A789-C690-49E8-A236-9BCF947316E6}" presName="textRect" presStyleLbl="revTx" presStyleIdx="0" presStyleCnt="3">
        <dgm:presLayoutVars>
          <dgm:bulletEnabled val="1"/>
        </dgm:presLayoutVars>
      </dgm:prSet>
      <dgm:spPr/>
    </dgm:pt>
    <dgm:pt modelId="{7DE77A29-53CE-4582-9D4E-5FE397311B05}" type="pres">
      <dgm:prSet presAssocID="{1710E2EE-0421-412A-BCD6-A0098CE522FF}" presName="sibTrans" presStyleLbl="sibTrans2D1" presStyleIdx="0" presStyleCnt="0"/>
      <dgm:spPr/>
    </dgm:pt>
    <dgm:pt modelId="{24C57343-72A4-41E9-90A1-AE10E72F676F}" type="pres">
      <dgm:prSet presAssocID="{732B519F-6A0B-47B8-BFF0-30625F18095E}" presName="compNode" presStyleCnt="0"/>
      <dgm:spPr/>
    </dgm:pt>
    <dgm:pt modelId="{8F3AC248-EA63-444A-BE6C-726ADCB55E49}" type="pres">
      <dgm:prSet presAssocID="{732B519F-6A0B-47B8-BFF0-30625F18095E}" presName="pictRect" presStyleLbl="node1" presStyleIdx="1" presStyleCnt="3"/>
      <dgm:spPr>
        <a:blipFill rotWithShape="1">
          <a:blip xmlns:r="http://schemas.openxmlformats.org/officeDocument/2006/relationships" r:embed="rId2"/>
          <a:stretch>
            <a:fillRect/>
          </a:stretch>
        </a:blipFill>
        <a:scene3d>
          <a:camera prst="orthographicFront"/>
          <a:lightRig rig="threePt" dir="t"/>
        </a:scene3d>
        <a:sp3d>
          <a:bevelT/>
        </a:sp3d>
      </dgm:spPr>
    </dgm:pt>
    <dgm:pt modelId="{471DE3C9-5736-4B1F-A1C2-4F7C0DFEA29B}" type="pres">
      <dgm:prSet presAssocID="{732B519F-6A0B-47B8-BFF0-30625F18095E}" presName="textRect" presStyleLbl="revTx" presStyleIdx="1" presStyleCnt="3" custLinFactNeighborX="-668" custLinFactNeighborY="28404">
        <dgm:presLayoutVars>
          <dgm:bulletEnabled val="1"/>
        </dgm:presLayoutVars>
      </dgm:prSet>
      <dgm:spPr/>
    </dgm:pt>
    <dgm:pt modelId="{D9317BA5-8095-4B76-A8E3-BBA090EF7C67}" type="pres">
      <dgm:prSet presAssocID="{041A98CE-2CEE-4D2F-9C66-33ADEDDEB319}" presName="sibTrans" presStyleLbl="sibTrans2D1" presStyleIdx="0" presStyleCnt="0"/>
      <dgm:spPr/>
    </dgm:pt>
    <dgm:pt modelId="{11A63FED-812C-4723-AA2E-83DED9FB906C}" type="pres">
      <dgm:prSet presAssocID="{B991D67D-6AFF-4958-A5DB-0F95FE869650}" presName="compNode" presStyleCnt="0"/>
      <dgm:spPr/>
    </dgm:pt>
    <dgm:pt modelId="{9B9C6191-4006-487F-A74E-6EDFC6063D44}" type="pres">
      <dgm:prSet presAssocID="{B991D67D-6AFF-4958-A5DB-0F95FE869650}" presName="pictRect" presStyleLbl="node1" presStyleIdx="2" presStyleCnt="3"/>
      <dgm:spPr>
        <a:blipFill rotWithShape="1">
          <a:blip xmlns:r="http://schemas.openxmlformats.org/officeDocument/2006/relationships" r:embed="rId3"/>
          <a:stretch>
            <a:fillRect/>
          </a:stretch>
        </a:blipFill>
        <a:scene3d>
          <a:camera prst="orthographicFront"/>
          <a:lightRig rig="threePt" dir="t"/>
        </a:scene3d>
        <a:sp3d>
          <a:bevelT/>
        </a:sp3d>
      </dgm:spPr>
    </dgm:pt>
    <dgm:pt modelId="{5364DED6-FCFB-49BA-8DC6-69C235A85EDB}" type="pres">
      <dgm:prSet presAssocID="{B991D67D-6AFF-4958-A5DB-0F95FE869650}" presName="textRect" presStyleLbl="revTx" presStyleIdx="2" presStyleCnt="3">
        <dgm:presLayoutVars>
          <dgm:bulletEnabled val="1"/>
        </dgm:presLayoutVars>
      </dgm:prSet>
      <dgm:spPr/>
    </dgm:pt>
  </dgm:ptLst>
  <dgm:cxnLst>
    <dgm:cxn modelId="{683C5D29-5FFF-4088-9CCD-0421D1EB3C30}" srcId="{16B3E0BC-0F06-49EA-A400-C58D23DC90B1}" destId="{732B519F-6A0B-47B8-BFF0-30625F18095E}" srcOrd="1" destOrd="0" parTransId="{9D19806D-3389-44B7-BA98-2AEEDE536E09}" sibTransId="{041A98CE-2CEE-4D2F-9C66-33ADEDDEB319}"/>
    <dgm:cxn modelId="{3BDAD75E-8F86-4506-953E-C65C1F7500D7}" type="presOf" srcId="{041A98CE-2CEE-4D2F-9C66-33ADEDDEB319}" destId="{D9317BA5-8095-4B76-A8E3-BBA090EF7C67}" srcOrd="0" destOrd="0" presId="urn:microsoft.com/office/officeart/2005/8/layout/pList1"/>
    <dgm:cxn modelId="{7C8A2569-7132-4192-8A52-D7B9DA618FBF}" type="presOf" srcId="{B991D67D-6AFF-4958-A5DB-0F95FE869650}" destId="{5364DED6-FCFB-49BA-8DC6-69C235A85EDB}" srcOrd="0" destOrd="0" presId="urn:microsoft.com/office/officeart/2005/8/layout/pList1"/>
    <dgm:cxn modelId="{92C7D98D-8F87-4527-908E-5F5E8D8364AE}" type="presOf" srcId="{8C46A789-C690-49E8-A236-9BCF947316E6}" destId="{420EABC2-482A-4F4C-9D36-4441D67594A3}" srcOrd="0" destOrd="0" presId="urn:microsoft.com/office/officeart/2005/8/layout/pList1"/>
    <dgm:cxn modelId="{DDD259A0-035B-4B5B-A04A-976C743D5AFE}" type="presOf" srcId="{16B3E0BC-0F06-49EA-A400-C58D23DC90B1}" destId="{CF55B03A-D87C-4AFE-A9CC-1054AD0E20C7}" srcOrd="0" destOrd="0" presId="urn:microsoft.com/office/officeart/2005/8/layout/pList1"/>
    <dgm:cxn modelId="{64CE80AD-6504-4A30-877C-A516D68630DA}" type="presOf" srcId="{1710E2EE-0421-412A-BCD6-A0098CE522FF}" destId="{7DE77A29-53CE-4582-9D4E-5FE397311B05}" srcOrd="0" destOrd="0" presId="urn:microsoft.com/office/officeart/2005/8/layout/pList1"/>
    <dgm:cxn modelId="{355816BD-62F1-4A0A-B82F-77104ABF92E4}" srcId="{16B3E0BC-0F06-49EA-A400-C58D23DC90B1}" destId="{8C46A789-C690-49E8-A236-9BCF947316E6}" srcOrd="0" destOrd="0" parTransId="{6B6902B8-692D-4F19-8E9D-501299AAA564}" sibTransId="{1710E2EE-0421-412A-BCD6-A0098CE522FF}"/>
    <dgm:cxn modelId="{39F7E1DB-39C5-4D96-A2BE-87B3502252CE}" srcId="{16B3E0BC-0F06-49EA-A400-C58D23DC90B1}" destId="{B991D67D-6AFF-4958-A5DB-0F95FE869650}" srcOrd="2" destOrd="0" parTransId="{8851E978-B0F4-483E-8428-8958FE01F168}" sibTransId="{1CD49A9C-CBD4-4EA5-8264-8A00F7291579}"/>
    <dgm:cxn modelId="{FCF44EE3-5C7E-4B1B-99BD-ADE4888CE0AE}" type="presOf" srcId="{732B519F-6A0B-47B8-BFF0-30625F18095E}" destId="{471DE3C9-5736-4B1F-A1C2-4F7C0DFEA29B}" srcOrd="0" destOrd="0" presId="urn:microsoft.com/office/officeart/2005/8/layout/pList1"/>
    <dgm:cxn modelId="{AE344A4F-4C4C-4D52-AD03-58E58D4B6AC3}" type="presParOf" srcId="{CF55B03A-D87C-4AFE-A9CC-1054AD0E20C7}" destId="{602DFC63-B3EA-4A3E-A071-5C3BC53FE9EA}" srcOrd="0" destOrd="0" presId="urn:microsoft.com/office/officeart/2005/8/layout/pList1"/>
    <dgm:cxn modelId="{23CEABC3-EC0D-455C-95B0-E283B1E7548B}" type="presParOf" srcId="{602DFC63-B3EA-4A3E-A071-5C3BC53FE9EA}" destId="{1DF6D67F-A15D-4362-AB81-50A98CEECDF9}" srcOrd="0" destOrd="0" presId="urn:microsoft.com/office/officeart/2005/8/layout/pList1"/>
    <dgm:cxn modelId="{AB9E9D58-B70F-427B-812E-E44F022283EB}" type="presParOf" srcId="{602DFC63-B3EA-4A3E-A071-5C3BC53FE9EA}" destId="{420EABC2-482A-4F4C-9D36-4441D67594A3}" srcOrd="1" destOrd="0" presId="urn:microsoft.com/office/officeart/2005/8/layout/pList1"/>
    <dgm:cxn modelId="{6273351B-EEEB-4F2F-9830-A9736D49456D}" type="presParOf" srcId="{CF55B03A-D87C-4AFE-A9CC-1054AD0E20C7}" destId="{7DE77A29-53CE-4582-9D4E-5FE397311B05}" srcOrd="1" destOrd="0" presId="urn:microsoft.com/office/officeart/2005/8/layout/pList1"/>
    <dgm:cxn modelId="{42275E48-F855-4659-9E85-C100B1DBECD4}" type="presParOf" srcId="{CF55B03A-D87C-4AFE-A9CC-1054AD0E20C7}" destId="{24C57343-72A4-41E9-90A1-AE10E72F676F}" srcOrd="2" destOrd="0" presId="urn:microsoft.com/office/officeart/2005/8/layout/pList1"/>
    <dgm:cxn modelId="{D498792E-1C23-4DD8-9A9F-40C4514C2195}" type="presParOf" srcId="{24C57343-72A4-41E9-90A1-AE10E72F676F}" destId="{8F3AC248-EA63-444A-BE6C-726ADCB55E49}" srcOrd="0" destOrd="0" presId="urn:microsoft.com/office/officeart/2005/8/layout/pList1"/>
    <dgm:cxn modelId="{D1D042D2-F742-4FF8-ACC8-FD211F4037A7}" type="presParOf" srcId="{24C57343-72A4-41E9-90A1-AE10E72F676F}" destId="{471DE3C9-5736-4B1F-A1C2-4F7C0DFEA29B}" srcOrd="1" destOrd="0" presId="urn:microsoft.com/office/officeart/2005/8/layout/pList1"/>
    <dgm:cxn modelId="{637BDA81-5911-4780-B208-DA2A80E1F8F9}" type="presParOf" srcId="{CF55B03A-D87C-4AFE-A9CC-1054AD0E20C7}" destId="{D9317BA5-8095-4B76-A8E3-BBA090EF7C67}" srcOrd="3" destOrd="0" presId="urn:microsoft.com/office/officeart/2005/8/layout/pList1"/>
    <dgm:cxn modelId="{6C07DDA5-A4C7-4EF3-94F3-7EF1BA062203}" type="presParOf" srcId="{CF55B03A-D87C-4AFE-A9CC-1054AD0E20C7}" destId="{11A63FED-812C-4723-AA2E-83DED9FB906C}" srcOrd="4" destOrd="0" presId="urn:microsoft.com/office/officeart/2005/8/layout/pList1"/>
    <dgm:cxn modelId="{2006B291-A204-4983-823D-34056F6A9EF3}" type="presParOf" srcId="{11A63FED-812C-4723-AA2E-83DED9FB906C}" destId="{9B9C6191-4006-487F-A74E-6EDFC6063D44}" srcOrd="0" destOrd="0" presId="urn:microsoft.com/office/officeart/2005/8/layout/pList1"/>
    <dgm:cxn modelId="{81599D06-70FE-4C06-AAB4-E84F96C4D803}" type="presParOf" srcId="{11A63FED-812C-4723-AA2E-83DED9FB906C}" destId="{5364DED6-FCFB-49BA-8DC6-69C235A85EDB}" srcOrd="1" destOrd="0" presId="urn:microsoft.com/office/officeart/2005/8/layout/pList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5A11B0C4-6F06-428B-A76E-A2DE70DF4101}" type="doc">
      <dgm:prSet loTypeId="urn:microsoft.com/office/officeart/2005/8/layout/vList4" loCatId="list" qsTypeId="urn:microsoft.com/office/officeart/2005/8/quickstyle/3d3" qsCatId="3D" csTypeId="urn:microsoft.com/office/officeart/2005/8/colors/accent1_2" csCatId="accent1" phldr="1"/>
      <dgm:spPr/>
      <dgm:t>
        <a:bodyPr/>
        <a:lstStyle/>
        <a:p>
          <a:endParaRPr lang="it-IT"/>
        </a:p>
      </dgm:t>
    </dgm:pt>
    <dgm:pt modelId="{F6E986F7-6E96-4C96-95F3-33F26DF241D3}">
      <dgm:prSet phldrT="[Testo]"/>
      <dgm:spPr/>
      <dgm:t>
        <a:bodyPr/>
        <a:lstStyle/>
        <a:p>
          <a:pPr algn="ctr"/>
          <a:r>
            <a:rPr lang="it-IT" dirty="0">
              <a:latin typeface="Arial Rounded MT Bold" panose="020F0704030504030204" pitchFamily="34" charset="0"/>
            </a:rPr>
            <a:t>SELEZIONE DI UN CAMPIONE DI CLIENTI RAPPRESENTATIVO</a:t>
          </a:r>
          <a:endParaRPr lang="it-IT" dirty="0"/>
        </a:p>
      </dgm:t>
    </dgm:pt>
    <dgm:pt modelId="{A52E1CF8-BF48-438B-B8CC-727F9E496CD1}" type="parTrans" cxnId="{2BCCBEDD-6171-44B8-924F-9F4FE70F84D2}">
      <dgm:prSet/>
      <dgm:spPr/>
      <dgm:t>
        <a:bodyPr/>
        <a:lstStyle/>
        <a:p>
          <a:pPr algn="ctr"/>
          <a:endParaRPr lang="it-IT"/>
        </a:p>
      </dgm:t>
    </dgm:pt>
    <dgm:pt modelId="{0B6CE357-A0BD-4E48-BC6D-E75E53E45CCC}" type="sibTrans" cxnId="{2BCCBEDD-6171-44B8-924F-9F4FE70F84D2}">
      <dgm:prSet/>
      <dgm:spPr/>
      <dgm:t>
        <a:bodyPr/>
        <a:lstStyle/>
        <a:p>
          <a:pPr algn="ctr"/>
          <a:endParaRPr lang="it-IT"/>
        </a:p>
      </dgm:t>
    </dgm:pt>
    <dgm:pt modelId="{0B9CF855-5E6C-4158-BEB5-6BF26EE73663}" type="pres">
      <dgm:prSet presAssocID="{5A11B0C4-6F06-428B-A76E-A2DE70DF4101}" presName="linear" presStyleCnt="0">
        <dgm:presLayoutVars>
          <dgm:dir/>
          <dgm:resizeHandles val="exact"/>
        </dgm:presLayoutVars>
      </dgm:prSet>
      <dgm:spPr/>
    </dgm:pt>
    <dgm:pt modelId="{2B14050B-DC22-46C0-B907-CAA570E5D5A8}" type="pres">
      <dgm:prSet presAssocID="{F6E986F7-6E96-4C96-95F3-33F26DF241D3}" presName="comp" presStyleCnt="0"/>
      <dgm:spPr/>
    </dgm:pt>
    <dgm:pt modelId="{36E7DCF8-7EE2-40A2-A49D-B2113046003D}" type="pres">
      <dgm:prSet presAssocID="{F6E986F7-6E96-4C96-95F3-33F26DF241D3}" presName="box" presStyleLbl="node1" presStyleIdx="0" presStyleCnt="1"/>
      <dgm:spPr/>
    </dgm:pt>
    <dgm:pt modelId="{CE6CBEC6-D0C0-4F4C-A237-A6A38139961C}" type="pres">
      <dgm:prSet presAssocID="{F6E986F7-6E96-4C96-95F3-33F26DF241D3}" presName="img" presStyleLbl="fgImgPlace1" presStyleIdx="0" presStyleCnt="1"/>
      <dgm:spPr>
        <a:blipFill rotWithShape="1">
          <a:blip xmlns:r="http://schemas.openxmlformats.org/officeDocument/2006/relationships" r:embed="rId1"/>
          <a:stretch>
            <a:fillRect/>
          </a:stretch>
        </a:blipFill>
      </dgm:spPr>
    </dgm:pt>
    <dgm:pt modelId="{1314B894-8B18-45FA-87D4-38BBC6CFF29D}" type="pres">
      <dgm:prSet presAssocID="{F6E986F7-6E96-4C96-95F3-33F26DF241D3}" presName="text" presStyleLbl="node1" presStyleIdx="0" presStyleCnt="1">
        <dgm:presLayoutVars>
          <dgm:bulletEnabled val="1"/>
        </dgm:presLayoutVars>
      </dgm:prSet>
      <dgm:spPr/>
    </dgm:pt>
  </dgm:ptLst>
  <dgm:cxnLst>
    <dgm:cxn modelId="{2427A320-EB6E-40A6-8726-62EFDF88B742}" type="presOf" srcId="{F6E986F7-6E96-4C96-95F3-33F26DF241D3}" destId="{1314B894-8B18-45FA-87D4-38BBC6CFF29D}" srcOrd="1" destOrd="0" presId="urn:microsoft.com/office/officeart/2005/8/layout/vList4"/>
    <dgm:cxn modelId="{FD567F66-F95A-4D0E-8CAC-01CB2E1CB8F3}" type="presOf" srcId="{5A11B0C4-6F06-428B-A76E-A2DE70DF4101}" destId="{0B9CF855-5E6C-4158-BEB5-6BF26EE73663}" srcOrd="0" destOrd="0" presId="urn:microsoft.com/office/officeart/2005/8/layout/vList4"/>
    <dgm:cxn modelId="{2BCCBEDD-6171-44B8-924F-9F4FE70F84D2}" srcId="{5A11B0C4-6F06-428B-A76E-A2DE70DF4101}" destId="{F6E986F7-6E96-4C96-95F3-33F26DF241D3}" srcOrd="0" destOrd="0" parTransId="{A52E1CF8-BF48-438B-B8CC-727F9E496CD1}" sibTransId="{0B6CE357-A0BD-4E48-BC6D-E75E53E45CCC}"/>
    <dgm:cxn modelId="{698891E4-A845-4ED5-9AFE-EBAB64CDF6BA}" type="presOf" srcId="{F6E986F7-6E96-4C96-95F3-33F26DF241D3}" destId="{36E7DCF8-7EE2-40A2-A49D-B2113046003D}" srcOrd="0" destOrd="0" presId="urn:microsoft.com/office/officeart/2005/8/layout/vList4"/>
    <dgm:cxn modelId="{D607180E-D04C-447C-B7D8-3B7E3EB9AF62}" type="presParOf" srcId="{0B9CF855-5E6C-4158-BEB5-6BF26EE73663}" destId="{2B14050B-DC22-46C0-B907-CAA570E5D5A8}" srcOrd="0" destOrd="0" presId="urn:microsoft.com/office/officeart/2005/8/layout/vList4"/>
    <dgm:cxn modelId="{C1391695-DFB0-4A45-AD36-12B71EEF0AEC}" type="presParOf" srcId="{2B14050B-DC22-46C0-B907-CAA570E5D5A8}" destId="{36E7DCF8-7EE2-40A2-A49D-B2113046003D}" srcOrd="0" destOrd="0" presId="urn:microsoft.com/office/officeart/2005/8/layout/vList4"/>
    <dgm:cxn modelId="{CE2ADF52-CC48-4562-8CFF-DA05A0B26D9A}" type="presParOf" srcId="{2B14050B-DC22-46C0-B907-CAA570E5D5A8}" destId="{CE6CBEC6-D0C0-4F4C-A237-A6A38139961C}" srcOrd="1" destOrd="0" presId="urn:microsoft.com/office/officeart/2005/8/layout/vList4"/>
    <dgm:cxn modelId="{AF61315D-2006-4CDC-A643-D4DF53AB109D}" type="presParOf" srcId="{2B14050B-DC22-46C0-B907-CAA570E5D5A8}" destId="{1314B894-8B18-45FA-87D4-38BBC6CFF29D}"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A11B0C4-6F06-428B-A76E-A2DE70DF4101}" type="doc">
      <dgm:prSet loTypeId="urn:microsoft.com/office/officeart/2005/8/layout/vList4" loCatId="list" qsTypeId="urn:microsoft.com/office/officeart/2005/8/quickstyle/3d3" qsCatId="3D" csTypeId="urn:microsoft.com/office/officeart/2005/8/colors/accent1_2" csCatId="accent1" phldr="1"/>
      <dgm:spPr/>
      <dgm:t>
        <a:bodyPr/>
        <a:lstStyle/>
        <a:p>
          <a:endParaRPr lang="it-IT"/>
        </a:p>
      </dgm:t>
    </dgm:pt>
    <dgm:pt modelId="{F6E986F7-6E96-4C96-95F3-33F26DF241D3}">
      <dgm:prSet phldrT="[Testo]"/>
      <dgm:spPr/>
      <dgm:t>
        <a:bodyPr/>
        <a:lstStyle/>
        <a:p>
          <a:pPr marL="0" indent="0" algn="ctr" defTabSz="895350">
            <a:tabLst/>
          </a:pPr>
          <a:r>
            <a:rPr lang="it-IT" dirty="0"/>
            <a:t>ORDINE DI ESIBIZIONE</a:t>
          </a:r>
        </a:p>
      </dgm:t>
    </dgm:pt>
    <dgm:pt modelId="{A52E1CF8-BF48-438B-B8CC-727F9E496CD1}" type="parTrans" cxnId="{2BCCBEDD-6171-44B8-924F-9F4FE70F84D2}">
      <dgm:prSet/>
      <dgm:spPr/>
      <dgm:t>
        <a:bodyPr/>
        <a:lstStyle/>
        <a:p>
          <a:pPr algn="ctr"/>
          <a:endParaRPr lang="it-IT"/>
        </a:p>
      </dgm:t>
    </dgm:pt>
    <dgm:pt modelId="{0B6CE357-A0BD-4E48-BC6D-E75E53E45CCC}" type="sibTrans" cxnId="{2BCCBEDD-6171-44B8-924F-9F4FE70F84D2}">
      <dgm:prSet/>
      <dgm:spPr/>
      <dgm:t>
        <a:bodyPr/>
        <a:lstStyle/>
        <a:p>
          <a:pPr algn="ctr"/>
          <a:endParaRPr lang="it-IT"/>
        </a:p>
      </dgm:t>
    </dgm:pt>
    <dgm:pt modelId="{0B9CF855-5E6C-4158-BEB5-6BF26EE73663}" type="pres">
      <dgm:prSet presAssocID="{5A11B0C4-6F06-428B-A76E-A2DE70DF4101}" presName="linear" presStyleCnt="0">
        <dgm:presLayoutVars>
          <dgm:dir/>
          <dgm:resizeHandles val="exact"/>
        </dgm:presLayoutVars>
      </dgm:prSet>
      <dgm:spPr/>
    </dgm:pt>
    <dgm:pt modelId="{2B14050B-DC22-46C0-B907-CAA570E5D5A8}" type="pres">
      <dgm:prSet presAssocID="{F6E986F7-6E96-4C96-95F3-33F26DF241D3}" presName="comp" presStyleCnt="0"/>
      <dgm:spPr/>
    </dgm:pt>
    <dgm:pt modelId="{36E7DCF8-7EE2-40A2-A49D-B2113046003D}" type="pres">
      <dgm:prSet presAssocID="{F6E986F7-6E96-4C96-95F3-33F26DF241D3}" presName="box" presStyleLbl="node1" presStyleIdx="0" presStyleCnt="1" custLinFactNeighborY="-14409"/>
      <dgm:spPr/>
    </dgm:pt>
    <dgm:pt modelId="{CE6CBEC6-D0C0-4F4C-A237-A6A38139961C}" type="pres">
      <dgm:prSet presAssocID="{F6E986F7-6E96-4C96-95F3-33F26DF241D3}" presName="img" presStyleLbl="fgImgPlace1" presStyleIdx="0" presStyleCnt="1" custScaleX="95312" custLinFactNeighborX="-1512" custLinFactNeighborY="460"/>
      <dgm:spPr>
        <a:blipFill rotWithShape="1">
          <a:blip xmlns:r="http://schemas.openxmlformats.org/officeDocument/2006/relationships" r:embed="rId1"/>
          <a:stretch>
            <a:fillRect/>
          </a:stretch>
        </a:blipFill>
      </dgm:spPr>
    </dgm:pt>
    <dgm:pt modelId="{1314B894-8B18-45FA-87D4-38BBC6CFF29D}" type="pres">
      <dgm:prSet presAssocID="{F6E986F7-6E96-4C96-95F3-33F26DF241D3}" presName="text" presStyleLbl="node1" presStyleIdx="0" presStyleCnt="1">
        <dgm:presLayoutVars>
          <dgm:bulletEnabled val="1"/>
        </dgm:presLayoutVars>
      </dgm:prSet>
      <dgm:spPr/>
    </dgm:pt>
  </dgm:ptLst>
  <dgm:cxnLst>
    <dgm:cxn modelId="{4FC37173-3A14-4448-ACD4-269C23E797C9}" type="presOf" srcId="{F6E986F7-6E96-4C96-95F3-33F26DF241D3}" destId="{36E7DCF8-7EE2-40A2-A49D-B2113046003D}" srcOrd="0" destOrd="0" presId="urn:microsoft.com/office/officeart/2005/8/layout/vList4"/>
    <dgm:cxn modelId="{6BBCB877-07E0-4782-AC5D-98B8D376AC03}" type="presOf" srcId="{F6E986F7-6E96-4C96-95F3-33F26DF241D3}" destId="{1314B894-8B18-45FA-87D4-38BBC6CFF29D}" srcOrd="1" destOrd="0" presId="urn:microsoft.com/office/officeart/2005/8/layout/vList4"/>
    <dgm:cxn modelId="{AD36E077-47FD-40E9-BF4A-655B2CDA840B}" type="presOf" srcId="{5A11B0C4-6F06-428B-A76E-A2DE70DF4101}" destId="{0B9CF855-5E6C-4158-BEB5-6BF26EE73663}" srcOrd="0" destOrd="0" presId="urn:microsoft.com/office/officeart/2005/8/layout/vList4"/>
    <dgm:cxn modelId="{2BCCBEDD-6171-44B8-924F-9F4FE70F84D2}" srcId="{5A11B0C4-6F06-428B-A76E-A2DE70DF4101}" destId="{F6E986F7-6E96-4C96-95F3-33F26DF241D3}" srcOrd="0" destOrd="0" parTransId="{A52E1CF8-BF48-438B-B8CC-727F9E496CD1}" sibTransId="{0B6CE357-A0BD-4E48-BC6D-E75E53E45CCC}"/>
    <dgm:cxn modelId="{1C943FD6-37D1-4F57-B350-A47D96A30EF8}" type="presParOf" srcId="{0B9CF855-5E6C-4158-BEB5-6BF26EE73663}" destId="{2B14050B-DC22-46C0-B907-CAA570E5D5A8}" srcOrd="0" destOrd="0" presId="urn:microsoft.com/office/officeart/2005/8/layout/vList4"/>
    <dgm:cxn modelId="{3FA5E56D-F5BA-49EE-9BE7-EEDF62562D91}" type="presParOf" srcId="{2B14050B-DC22-46C0-B907-CAA570E5D5A8}" destId="{36E7DCF8-7EE2-40A2-A49D-B2113046003D}" srcOrd="0" destOrd="0" presId="urn:microsoft.com/office/officeart/2005/8/layout/vList4"/>
    <dgm:cxn modelId="{BEBFF682-0D95-45DB-8E04-E521A1A7BC52}" type="presParOf" srcId="{2B14050B-DC22-46C0-B907-CAA570E5D5A8}" destId="{CE6CBEC6-D0C0-4F4C-A237-A6A38139961C}" srcOrd="1" destOrd="0" presId="urn:microsoft.com/office/officeart/2005/8/layout/vList4"/>
    <dgm:cxn modelId="{0C0873EB-6090-4B53-8FDB-F3999AC734E5}" type="presParOf" srcId="{2B14050B-DC22-46C0-B907-CAA570E5D5A8}" destId="{1314B894-8B18-45FA-87D4-38BBC6CFF29D}"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A11B0C4-6F06-428B-A76E-A2DE70DF4101}" type="doc">
      <dgm:prSet loTypeId="urn:microsoft.com/office/officeart/2005/8/layout/vList4" loCatId="list" qsTypeId="urn:microsoft.com/office/officeart/2005/8/quickstyle/3d3" qsCatId="3D" csTypeId="urn:microsoft.com/office/officeart/2005/8/colors/accent1_2" csCatId="accent1" phldr="1"/>
      <dgm:spPr/>
      <dgm:t>
        <a:bodyPr/>
        <a:lstStyle/>
        <a:p>
          <a:endParaRPr lang="it-IT"/>
        </a:p>
      </dgm:t>
    </dgm:pt>
    <dgm:pt modelId="{F6E986F7-6E96-4C96-95F3-33F26DF241D3}">
      <dgm:prSet phldrT="[Testo]"/>
      <dgm:spPr/>
      <dgm:t>
        <a:bodyPr/>
        <a:lstStyle/>
        <a:p>
          <a:pPr algn="ctr"/>
          <a:r>
            <a:rPr lang="it-IT" dirty="0"/>
            <a:t>RICERCHE DOCUMENTALI</a:t>
          </a:r>
        </a:p>
      </dgm:t>
    </dgm:pt>
    <dgm:pt modelId="{A52E1CF8-BF48-438B-B8CC-727F9E496CD1}" type="parTrans" cxnId="{2BCCBEDD-6171-44B8-924F-9F4FE70F84D2}">
      <dgm:prSet/>
      <dgm:spPr/>
      <dgm:t>
        <a:bodyPr/>
        <a:lstStyle/>
        <a:p>
          <a:pPr algn="ctr"/>
          <a:endParaRPr lang="it-IT"/>
        </a:p>
      </dgm:t>
    </dgm:pt>
    <dgm:pt modelId="{0B6CE357-A0BD-4E48-BC6D-E75E53E45CCC}" type="sibTrans" cxnId="{2BCCBEDD-6171-44B8-924F-9F4FE70F84D2}">
      <dgm:prSet/>
      <dgm:spPr/>
      <dgm:t>
        <a:bodyPr/>
        <a:lstStyle/>
        <a:p>
          <a:pPr algn="ctr"/>
          <a:endParaRPr lang="it-IT"/>
        </a:p>
      </dgm:t>
    </dgm:pt>
    <dgm:pt modelId="{0B9CF855-5E6C-4158-BEB5-6BF26EE73663}" type="pres">
      <dgm:prSet presAssocID="{5A11B0C4-6F06-428B-A76E-A2DE70DF4101}" presName="linear" presStyleCnt="0">
        <dgm:presLayoutVars>
          <dgm:dir/>
          <dgm:resizeHandles val="exact"/>
        </dgm:presLayoutVars>
      </dgm:prSet>
      <dgm:spPr/>
    </dgm:pt>
    <dgm:pt modelId="{2B14050B-DC22-46C0-B907-CAA570E5D5A8}" type="pres">
      <dgm:prSet presAssocID="{F6E986F7-6E96-4C96-95F3-33F26DF241D3}" presName="comp" presStyleCnt="0"/>
      <dgm:spPr/>
    </dgm:pt>
    <dgm:pt modelId="{36E7DCF8-7EE2-40A2-A49D-B2113046003D}" type="pres">
      <dgm:prSet presAssocID="{F6E986F7-6E96-4C96-95F3-33F26DF241D3}" presName="box" presStyleLbl="node1" presStyleIdx="0" presStyleCnt="1" custLinFactNeighborY="-455"/>
      <dgm:spPr/>
    </dgm:pt>
    <dgm:pt modelId="{CE6CBEC6-D0C0-4F4C-A237-A6A38139961C}" type="pres">
      <dgm:prSet presAssocID="{F6E986F7-6E96-4C96-95F3-33F26DF241D3}" presName="img" presStyleLbl="fgImgPlace1" presStyleIdx="0" presStyleCnt="1"/>
      <dgm:spPr>
        <a:blipFill rotWithShape="1">
          <a:blip xmlns:r="http://schemas.openxmlformats.org/officeDocument/2006/relationships" r:embed="rId1"/>
          <a:stretch>
            <a:fillRect/>
          </a:stretch>
        </a:blipFill>
      </dgm:spPr>
    </dgm:pt>
    <dgm:pt modelId="{1314B894-8B18-45FA-87D4-38BBC6CFF29D}" type="pres">
      <dgm:prSet presAssocID="{F6E986F7-6E96-4C96-95F3-33F26DF241D3}" presName="text" presStyleLbl="node1" presStyleIdx="0" presStyleCnt="1">
        <dgm:presLayoutVars>
          <dgm:bulletEnabled val="1"/>
        </dgm:presLayoutVars>
      </dgm:prSet>
      <dgm:spPr/>
    </dgm:pt>
  </dgm:ptLst>
  <dgm:cxnLst>
    <dgm:cxn modelId="{C8A4F2A5-8316-40C2-8D3C-A66E33894429}" type="presOf" srcId="{F6E986F7-6E96-4C96-95F3-33F26DF241D3}" destId="{36E7DCF8-7EE2-40A2-A49D-B2113046003D}" srcOrd="0" destOrd="0" presId="urn:microsoft.com/office/officeart/2005/8/layout/vList4"/>
    <dgm:cxn modelId="{D88541AF-8BF2-4BD8-8791-D64483D8BF17}" type="presOf" srcId="{F6E986F7-6E96-4C96-95F3-33F26DF241D3}" destId="{1314B894-8B18-45FA-87D4-38BBC6CFF29D}" srcOrd="1" destOrd="0" presId="urn:microsoft.com/office/officeart/2005/8/layout/vList4"/>
    <dgm:cxn modelId="{E6F946C9-7420-402F-A44B-61DAADC73C76}" type="presOf" srcId="{5A11B0C4-6F06-428B-A76E-A2DE70DF4101}" destId="{0B9CF855-5E6C-4158-BEB5-6BF26EE73663}" srcOrd="0" destOrd="0" presId="urn:microsoft.com/office/officeart/2005/8/layout/vList4"/>
    <dgm:cxn modelId="{2BCCBEDD-6171-44B8-924F-9F4FE70F84D2}" srcId="{5A11B0C4-6F06-428B-A76E-A2DE70DF4101}" destId="{F6E986F7-6E96-4C96-95F3-33F26DF241D3}" srcOrd="0" destOrd="0" parTransId="{A52E1CF8-BF48-438B-B8CC-727F9E496CD1}" sibTransId="{0B6CE357-A0BD-4E48-BC6D-E75E53E45CCC}"/>
    <dgm:cxn modelId="{AD05BEDE-651E-441E-9C45-CBAC7E27DC75}" type="presParOf" srcId="{0B9CF855-5E6C-4158-BEB5-6BF26EE73663}" destId="{2B14050B-DC22-46C0-B907-CAA570E5D5A8}" srcOrd="0" destOrd="0" presId="urn:microsoft.com/office/officeart/2005/8/layout/vList4"/>
    <dgm:cxn modelId="{9A3310FC-A989-496F-89CD-8E17987015BC}" type="presParOf" srcId="{2B14050B-DC22-46C0-B907-CAA570E5D5A8}" destId="{36E7DCF8-7EE2-40A2-A49D-B2113046003D}" srcOrd="0" destOrd="0" presId="urn:microsoft.com/office/officeart/2005/8/layout/vList4"/>
    <dgm:cxn modelId="{59890F16-A13B-4477-BD84-3E39A0002D23}" type="presParOf" srcId="{2B14050B-DC22-46C0-B907-CAA570E5D5A8}" destId="{CE6CBEC6-D0C0-4F4C-A237-A6A38139961C}" srcOrd="1" destOrd="0" presId="urn:microsoft.com/office/officeart/2005/8/layout/vList4"/>
    <dgm:cxn modelId="{573D1548-DE0B-4FC6-8322-431400B92BB4}" type="presParOf" srcId="{2B14050B-DC22-46C0-B907-CAA570E5D5A8}" destId="{1314B894-8B18-45FA-87D4-38BBC6CFF29D}"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6B3E0BC-0F06-49EA-A400-C58D23DC90B1}"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it-IT"/>
        </a:p>
      </dgm:t>
    </dgm:pt>
    <dgm:pt modelId="{B991D67D-6AFF-4958-A5DB-0F95FE869650}">
      <dgm:prSet phldrT="[Testo]" custT="1"/>
      <dgm:spPr/>
      <dgm:t>
        <a:bodyPr/>
        <a:lstStyle/>
        <a:p>
          <a:r>
            <a:rPr lang="it-IT" sz="1700" b="1" dirty="0"/>
            <a:t>Precedenti specifici in materia di antiriciclaggio</a:t>
          </a:r>
        </a:p>
      </dgm:t>
    </dgm:pt>
    <dgm:pt modelId="{1CD49A9C-CBD4-4EA5-8264-8A00F7291579}" type="sibTrans" cxnId="{39F7E1DB-39C5-4D96-A2BE-87B3502252CE}">
      <dgm:prSet/>
      <dgm:spPr/>
      <dgm:t>
        <a:bodyPr/>
        <a:lstStyle/>
        <a:p>
          <a:endParaRPr lang="it-IT"/>
        </a:p>
      </dgm:t>
    </dgm:pt>
    <dgm:pt modelId="{8851E978-B0F4-483E-8428-8958FE01F168}" type="parTrans" cxnId="{39F7E1DB-39C5-4D96-A2BE-87B3502252CE}">
      <dgm:prSet/>
      <dgm:spPr/>
      <dgm:t>
        <a:bodyPr/>
        <a:lstStyle/>
        <a:p>
          <a:endParaRPr lang="it-IT"/>
        </a:p>
      </dgm:t>
    </dgm:pt>
    <dgm:pt modelId="{732B519F-6A0B-47B8-BFF0-30625F18095E}">
      <dgm:prSet phldrT="[Testo]" custT="1"/>
      <dgm:spPr/>
      <dgm:t>
        <a:bodyPr/>
        <a:lstStyle/>
        <a:p>
          <a:r>
            <a:rPr lang="it-IT" sz="1700" b="1" dirty="0"/>
            <a:t>Significativi profili di rischio</a:t>
          </a:r>
        </a:p>
      </dgm:t>
    </dgm:pt>
    <dgm:pt modelId="{041A98CE-2CEE-4D2F-9C66-33ADEDDEB319}" type="sibTrans" cxnId="{683C5D29-5FFF-4088-9CCD-0421D1EB3C30}">
      <dgm:prSet/>
      <dgm:spPr/>
      <dgm:t>
        <a:bodyPr/>
        <a:lstStyle/>
        <a:p>
          <a:endParaRPr lang="it-IT"/>
        </a:p>
      </dgm:t>
    </dgm:pt>
    <dgm:pt modelId="{9D19806D-3389-44B7-BA98-2AEEDE536E09}" type="parTrans" cxnId="{683C5D29-5FFF-4088-9CCD-0421D1EB3C30}">
      <dgm:prSet/>
      <dgm:spPr/>
      <dgm:t>
        <a:bodyPr/>
        <a:lstStyle/>
        <a:p>
          <a:endParaRPr lang="it-IT"/>
        </a:p>
      </dgm:t>
    </dgm:pt>
    <dgm:pt modelId="{8C46A789-C690-49E8-A236-9BCF947316E6}">
      <dgm:prSet phldrT="[Testo]" custT="1"/>
      <dgm:spPr/>
      <dgm:t>
        <a:bodyPr/>
        <a:lstStyle/>
        <a:p>
          <a:r>
            <a:rPr lang="it-IT" sz="1700" b="1" dirty="0"/>
            <a:t>Scarsa collaborazione all’obbligo di esibizione</a:t>
          </a:r>
        </a:p>
      </dgm:t>
    </dgm:pt>
    <dgm:pt modelId="{1710E2EE-0421-412A-BCD6-A0098CE522FF}" type="sibTrans" cxnId="{355816BD-62F1-4A0A-B82F-77104ABF92E4}">
      <dgm:prSet/>
      <dgm:spPr/>
      <dgm:t>
        <a:bodyPr/>
        <a:lstStyle/>
        <a:p>
          <a:endParaRPr lang="it-IT"/>
        </a:p>
      </dgm:t>
    </dgm:pt>
    <dgm:pt modelId="{6B6902B8-692D-4F19-8E9D-501299AAA564}" type="parTrans" cxnId="{355816BD-62F1-4A0A-B82F-77104ABF92E4}">
      <dgm:prSet/>
      <dgm:spPr/>
      <dgm:t>
        <a:bodyPr/>
        <a:lstStyle/>
        <a:p>
          <a:endParaRPr lang="it-IT"/>
        </a:p>
      </dgm:t>
    </dgm:pt>
    <dgm:pt modelId="{CF55B03A-D87C-4AFE-A9CC-1054AD0E20C7}" type="pres">
      <dgm:prSet presAssocID="{16B3E0BC-0F06-49EA-A400-C58D23DC90B1}" presName="Name0" presStyleCnt="0">
        <dgm:presLayoutVars>
          <dgm:dir/>
          <dgm:resizeHandles val="exact"/>
        </dgm:presLayoutVars>
      </dgm:prSet>
      <dgm:spPr/>
    </dgm:pt>
    <dgm:pt modelId="{602DFC63-B3EA-4A3E-A071-5C3BC53FE9EA}" type="pres">
      <dgm:prSet presAssocID="{8C46A789-C690-49E8-A236-9BCF947316E6}" presName="compNode" presStyleCnt="0"/>
      <dgm:spPr/>
    </dgm:pt>
    <dgm:pt modelId="{1DF6D67F-A15D-4362-AB81-50A98CEECDF9}" type="pres">
      <dgm:prSet presAssocID="{8C46A789-C690-49E8-A236-9BCF947316E6}" presName="pictRect" presStyleLbl="node1" presStyleIdx="0" presStyleCnt="3" custLinFactNeighborY="-12287"/>
      <dgm:spPr>
        <a:blipFill rotWithShape="1">
          <a:blip xmlns:r="http://schemas.openxmlformats.org/officeDocument/2006/relationships" r:embed="rId1"/>
          <a:stretch>
            <a:fillRect/>
          </a:stretch>
        </a:blipFill>
        <a:scene3d>
          <a:camera prst="orthographicFront"/>
          <a:lightRig rig="threePt" dir="t"/>
        </a:scene3d>
        <a:sp3d>
          <a:bevelT/>
        </a:sp3d>
      </dgm:spPr>
    </dgm:pt>
    <dgm:pt modelId="{420EABC2-482A-4F4C-9D36-4441D67594A3}" type="pres">
      <dgm:prSet presAssocID="{8C46A789-C690-49E8-A236-9BCF947316E6}" presName="textRect" presStyleLbl="revTx" presStyleIdx="0" presStyleCnt="3" custScaleX="122715">
        <dgm:presLayoutVars>
          <dgm:bulletEnabled val="1"/>
        </dgm:presLayoutVars>
      </dgm:prSet>
      <dgm:spPr/>
    </dgm:pt>
    <dgm:pt modelId="{7DE77A29-53CE-4582-9D4E-5FE397311B05}" type="pres">
      <dgm:prSet presAssocID="{1710E2EE-0421-412A-BCD6-A0098CE522FF}" presName="sibTrans" presStyleLbl="sibTrans2D1" presStyleIdx="0" presStyleCnt="0"/>
      <dgm:spPr/>
    </dgm:pt>
    <dgm:pt modelId="{24C57343-72A4-41E9-90A1-AE10E72F676F}" type="pres">
      <dgm:prSet presAssocID="{732B519F-6A0B-47B8-BFF0-30625F18095E}" presName="compNode" presStyleCnt="0"/>
      <dgm:spPr/>
    </dgm:pt>
    <dgm:pt modelId="{8F3AC248-EA63-444A-BE6C-726ADCB55E49}" type="pres">
      <dgm:prSet presAssocID="{732B519F-6A0B-47B8-BFF0-30625F18095E}" presName="pictRect" presStyleLbl="node1" presStyleIdx="1" presStyleCnt="3" custLinFactNeighborX="-4874" custLinFactNeighborY="1229"/>
      <dgm:spPr>
        <a:blipFill rotWithShape="1">
          <a:blip xmlns:r="http://schemas.openxmlformats.org/officeDocument/2006/relationships" r:embed="rId2"/>
          <a:stretch>
            <a:fillRect/>
          </a:stretch>
        </a:blipFill>
        <a:scene3d>
          <a:camera prst="orthographicFront"/>
          <a:lightRig rig="threePt" dir="t"/>
        </a:scene3d>
        <a:sp3d>
          <a:bevelT/>
        </a:sp3d>
      </dgm:spPr>
    </dgm:pt>
    <dgm:pt modelId="{471DE3C9-5736-4B1F-A1C2-4F7C0DFEA29B}" type="pres">
      <dgm:prSet presAssocID="{732B519F-6A0B-47B8-BFF0-30625F18095E}" presName="textRect" presStyleLbl="revTx" presStyleIdx="1" presStyleCnt="3" custScaleX="113064" custLinFactNeighborX="-4874" custLinFactNeighborY="2403">
        <dgm:presLayoutVars>
          <dgm:bulletEnabled val="1"/>
        </dgm:presLayoutVars>
      </dgm:prSet>
      <dgm:spPr/>
    </dgm:pt>
    <dgm:pt modelId="{D9317BA5-8095-4B76-A8E3-BBA090EF7C67}" type="pres">
      <dgm:prSet presAssocID="{041A98CE-2CEE-4D2F-9C66-33ADEDDEB319}" presName="sibTrans" presStyleLbl="sibTrans2D1" presStyleIdx="0" presStyleCnt="0"/>
      <dgm:spPr/>
    </dgm:pt>
    <dgm:pt modelId="{11A63FED-812C-4723-AA2E-83DED9FB906C}" type="pres">
      <dgm:prSet presAssocID="{B991D67D-6AFF-4958-A5DB-0F95FE869650}" presName="compNode" presStyleCnt="0"/>
      <dgm:spPr/>
    </dgm:pt>
    <dgm:pt modelId="{9B9C6191-4006-487F-A74E-6EDFC6063D44}" type="pres">
      <dgm:prSet presAssocID="{B991D67D-6AFF-4958-A5DB-0F95FE869650}" presName="pictRect" presStyleLbl="node1" presStyleIdx="2" presStyleCnt="3" custLinFactNeighborX="-1693" custLinFactNeighborY="-1229"/>
      <dgm:spPr>
        <a:blipFill rotWithShape="1">
          <a:blip xmlns:r="http://schemas.openxmlformats.org/officeDocument/2006/relationships" r:embed="rId3"/>
          <a:stretch>
            <a:fillRect/>
          </a:stretch>
        </a:blipFill>
        <a:scene3d>
          <a:camera prst="orthographicFront"/>
          <a:lightRig rig="threePt" dir="t"/>
        </a:scene3d>
        <a:sp3d>
          <a:bevelT/>
        </a:sp3d>
      </dgm:spPr>
    </dgm:pt>
    <dgm:pt modelId="{5364DED6-FCFB-49BA-8DC6-69C235A85EDB}" type="pres">
      <dgm:prSet presAssocID="{B991D67D-6AFF-4958-A5DB-0F95FE869650}" presName="textRect" presStyleLbl="revTx" presStyleIdx="2" presStyleCnt="3" custScaleX="107888" custLinFactNeighborX="1693">
        <dgm:presLayoutVars>
          <dgm:bulletEnabled val="1"/>
        </dgm:presLayoutVars>
      </dgm:prSet>
      <dgm:spPr/>
    </dgm:pt>
  </dgm:ptLst>
  <dgm:cxnLst>
    <dgm:cxn modelId="{683C5D29-5FFF-4088-9CCD-0421D1EB3C30}" srcId="{16B3E0BC-0F06-49EA-A400-C58D23DC90B1}" destId="{732B519F-6A0B-47B8-BFF0-30625F18095E}" srcOrd="1" destOrd="0" parTransId="{9D19806D-3389-44B7-BA98-2AEEDE536E09}" sibTransId="{041A98CE-2CEE-4D2F-9C66-33ADEDDEB319}"/>
    <dgm:cxn modelId="{F051715B-EF9A-41A9-9BAA-5C5297720AAF}" type="presOf" srcId="{16B3E0BC-0F06-49EA-A400-C58D23DC90B1}" destId="{CF55B03A-D87C-4AFE-A9CC-1054AD0E20C7}" srcOrd="0" destOrd="0" presId="urn:microsoft.com/office/officeart/2005/8/layout/pList1"/>
    <dgm:cxn modelId="{DDC84B5E-8E6B-46FD-8115-3CC2EF86BFE0}" type="presOf" srcId="{732B519F-6A0B-47B8-BFF0-30625F18095E}" destId="{471DE3C9-5736-4B1F-A1C2-4F7C0DFEA29B}" srcOrd="0" destOrd="0" presId="urn:microsoft.com/office/officeart/2005/8/layout/pList1"/>
    <dgm:cxn modelId="{355816BD-62F1-4A0A-B82F-77104ABF92E4}" srcId="{16B3E0BC-0F06-49EA-A400-C58D23DC90B1}" destId="{8C46A789-C690-49E8-A236-9BCF947316E6}" srcOrd="0" destOrd="0" parTransId="{6B6902B8-692D-4F19-8E9D-501299AAA564}" sibTransId="{1710E2EE-0421-412A-BCD6-A0098CE522FF}"/>
    <dgm:cxn modelId="{72EBF7C2-44AE-44F4-90CF-277C125141CE}" type="presOf" srcId="{B991D67D-6AFF-4958-A5DB-0F95FE869650}" destId="{5364DED6-FCFB-49BA-8DC6-69C235A85EDB}" srcOrd="0" destOrd="0" presId="urn:microsoft.com/office/officeart/2005/8/layout/pList1"/>
    <dgm:cxn modelId="{EF0726D7-2D44-47A0-98AB-65735065FFFA}" type="presOf" srcId="{1710E2EE-0421-412A-BCD6-A0098CE522FF}" destId="{7DE77A29-53CE-4582-9D4E-5FE397311B05}" srcOrd="0" destOrd="0" presId="urn:microsoft.com/office/officeart/2005/8/layout/pList1"/>
    <dgm:cxn modelId="{39F7E1DB-39C5-4D96-A2BE-87B3502252CE}" srcId="{16B3E0BC-0F06-49EA-A400-C58D23DC90B1}" destId="{B991D67D-6AFF-4958-A5DB-0F95FE869650}" srcOrd="2" destOrd="0" parTransId="{8851E978-B0F4-483E-8428-8958FE01F168}" sibTransId="{1CD49A9C-CBD4-4EA5-8264-8A00F7291579}"/>
    <dgm:cxn modelId="{EE2269E2-565F-4A60-B37A-182755874814}" type="presOf" srcId="{041A98CE-2CEE-4D2F-9C66-33ADEDDEB319}" destId="{D9317BA5-8095-4B76-A8E3-BBA090EF7C67}" srcOrd="0" destOrd="0" presId="urn:microsoft.com/office/officeart/2005/8/layout/pList1"/>
    <dgm:cxn modelId="{50E279F7-A7EE-4B49-9C2A-28C923A638D4}" type="presOf" srcId="{8C46A789-C690-49E8-A236-9BCF947316E6}" destId="{420EABC2-482A-4F4C-9D36-4441D67594A3}" srcOrd="0" destOrd="0" presId="urn:microsoft.com/office/officeart/2005/8/layout/pList1"/>
    <dgm:cxn modelId="{6696B6EA-065E-4724-910E-1D0F8E4BE011}" type="presParOf" srcId="{CF55B03A-D87C-4AFE-A9CC-1054AD0E20C7}" destId="{602DFC63-B3EA-4A3E-A071-5C3BC53FE9EA}" srcOrd="0" destOrd="0" presId="urn:microsoft.com/office/officeart/2005/8/layout/pList1"/>
    <dgm:cxn modelId="{32B83877-EC35-4DE5-A290-0C29C2BA47BE}" type="presParOf" srcId="{602DFC63-B3EA-4A3E-A071-5C3BC53FE9EA}" destId="{1DF6D67F-A15D-4362-AB81-50A98CEECDF9}" srcOrd="0" destOrd="0" presId="urn:microsoft.com/office/officeart/2005/8/layout/pList1"/>
    <dgm:cxn modelId="{9A4FE0E0-19E4-475A-A86D-37C58181F76F}" type="presParOf" srcId="{602DFC63-B3EA-4A3E-A071-5C3BC53FE9EA}" destId="{420EABC2-482A-4F4C-9D36-4441D67594A3}" srcOrd="1" destOrd="0" presId="urn:microsoft.com/office/officeart/2005/8/layout/pList1"/>
    <dgm:cxn modelId="{83ED3DF2-1468-48FB-9C59-690BAF2ACA40}" type="presParOf" srcId="{CF55B03A-D87C-4AFE-A9CC-1054AD0E20C7}" destId="{7DE77A29-53CE-4582-9D4E-5FE397311B05}" srcOrd="1" destOrd="0" presId="urn:microsoft.com/office/officeart/2005/8/layout/pList1"/>
    <dgm:cxn modelId="{11A1D045-3878-44DD-8D68-8BE2EFA87C96}" type="presParOf" srcId="{CF55B03A-D87C-4AFE-A9CC-1054AD0E20C7}" destId="{24C57343-72A4-41E9-90A1-AE10E72F676F}" srcOrd="2" destOrd="0" presId="urn:microsoft.com/office/officeart/2005/8/layout/pList1"/>
    <dgm:cxn modelId="{B1DB8F2E-5BEB-422B-A60D-E5D15B67991B}" type="presParOf" srcId="{24C57343-72A4-41E9-90A1-AE10E72F676F}" destId="{8F3AC248-EA63-444A-BE6C-726ADCB55E49}" srcOrd="0" destOrd="0" presId="urn:microsoft.com/office/officeart/2005/8/layout/pList1"/>
    <dgm:cxn modelId="{250679EF-E302-433F-A724-533E60E35735}" type="presParOf" srcId="{24C57343-72A4-41E9-90A1-AE10E72F676F}" destId="{471DE3C9-5736-4B1F-A1C2-4F7C0DFEA29B}" srcOrd="1" destOrd="0" presId="urn:microsoft.com/office/officeart/2005/8/layout/pList1"/>
    <dgm:cxn modelId="{EF73CE08-42A8-4F84-B9BF-2D85D9B609DD}" type="presParOf" srcId="{CF55B03A-D87C-4AFE-A9CC-1054AD0E20C7}" destId="{D9317BA5-8095-4B76-A8E3-BBA090EF7C67}" srcOrd="3" destOrd="0" presId="urn:microsoft.com/office/officeart/2005/8/layout/pList1"/>
    <dgm:cxn modelId="{688A86FC-32EB-4CEA-B5EF-CB55CEE61A6E}" type="presParOf" srcId="{CF55B03A-D87C-4AFE-A9CC-1054AD0E20C7}" destId="{11A63FED-812C-4723-AA2E-83DED9FB906C}" srcOrd="4" destOrd="0" presId="urn:microsoft.com/office/officeart/2005/8/layout/pList1"/>
    <dgm:cxn modelId="{C481897A-5615-451A-8E3B-B7A4C54BDF79}" type="presParOf" srcId="{11A63FED-812C-4723-AA2E-83DED9FB906C}" destId="{9B9C6191-4006-487F-A74E-6EDFC6063D44}" srcOrd="0" destOrd="0" presId="urn:microsoft.com/office/officeart/2005/8/layout/pList1"/>
    <dgm:cxn modelId="{447C35B6-5EBF-4D3D-8145-624ED1767F34}" type="presParOf" srcId="{11A63FED-812C-4723-AA2E-83DED9FB906C}" destId="{5364DED6-FCFB-49BA-8DC6-69C235A85EDB}" srcOrd="1" destOrd="0" presId="urn:microsoft.com/office/officeart/2005/8/layout/p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92292A-760B-4CD0-97AF-2D43264792BE}"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it-IT"/>
        </a:p>
      </dgm:t>
    </dgm:pt>
    <dgm:pt modelId="{53372388-12B4-434F-961B-8BA4009D7A0D}">
      <dgm:prSet phldrT="[Testo]">
        <dgm:style>
          <a:lnRef idx="1">
            <a:schemeClr val="accent3"/>
          </a:lnRef>
          <a:fillRef idx="2">
            <a:schemeClr val="accent3"/>
          </a:fillRef>
          <a:effectRef idx="1">
            <a:schemeClr val="accent3"/>
          </a:effectRef>
          <a:fontRef idx="minor">
            <a:schemeClr val="dk1"/>
          </a:fontRef>
        </dgm:style>
      </dgm:prSet>
      <dgm:spPr/>
      <dgm:t>
        <a:bodyPr/>
        <a:lstStyle/>
        <a:p>
          <a:r>
            <a:rPr lang="it-IT" altLang="it-IT" b="1" dirty="0">
              <a:latin typeface="Trebuchet MS" pitchFamily="34" charset="0"/>
            </a:rPr>
            <a:t>Statuto dei diritti del contribuente non applicabile in sede di ispezioni antiriciclaggio: sono PRINCIPI GENERALI dell’ORDINAMENTO TRIBUTARIO</a:t>
          </a:r>
          <a:endParaRPr lang="it-IT" b="1" dirty="0"/>
        </a:p>
      </dgm:t>
    </dgm:pt>
    <dgm:pt modelId="{34706729-F116-48FC-A4E8-09CD61852AC8}" type="parTrans" cxnId="{86AC54CE-D3D8-4794-A4FE-B0CD4C246DB2}">
      <dgm:prSet/>
      <dgm:spPr/>
      <dgm:t>
        <a:bodyPr/>
        <a:lstStyle/>
        <a:p>
          <a:endParaRPr lang="it-IT"/>
        </a:p>
      </dgm:t>
    </dgm:pt>
    <dgm:pt modelId="{084885D3-5C13-401C-994F-9B49B5FA9808}" type="sibTrans" cxnId="{86AC54CE-D3D8-4794-A4FE-B0CD4C246DB2}">
      <dgm:prSet/>
      <dgm:spPr/>
      <dgm:t>
        <a:bodyPr/>
        <a:lstStyle/>
        <a:p>
          <a:endParaRPr lang="it-IT"/>
        </a:p>
      </dgm:t>
    </dgm:pt>
    <dgm:pt modelId="{D830CDDB-A91B-41B6-B802-08698A9E77AB}">
      <dgm:prSet phldrT="[Testo]">
        <dgm:style>
          <a:lnRef idx="1">
            <a:schemeClr val="accent6"/>
          </a:lnRef>
          <a:fillRef idx="2">
            <a:schemeClr val="accent6"/>
          </a:fillRef>
          <a:effectRef idx="1">
            <a:schemeClr val="accent6"/>
          </a:effectRef>
          <a:fontRef idx="minor">
            <a:schemeClr val="dk1"/>
          </a:fontRef>
        </dgm:style>
      </dgm:prSet>
      <dgm:spPr/>
      <dgm:t>
        <a:bodyPr/>
        <a:lstStyle/>
        <a:p>
          <a:r>
            <a:rPr lang="it-IT" altLang="it-IT" b="1" dirty="0">
              <a:latin typeface="Trebuchet MS" pitchFamily="34" charset="0"/>
            </a:rPr>
            <a:t>Resta fermo il rispetto dei generali canoni di legalità, trasparenza, efficacia ed efficienza dell’azione amministrativa.</a:t>
          </a:r>
          <a:endParaRPr lang="it-IT" b="1" dirty="0"/>
        </a:p>
      </dgm:t>
    </dgm:pt>
    <dgm:pt modelId="{B3AA5380-0741-4353-AE19-7ACEF24E13C1}" type="parTrans" cxnId="{BC8D0592-F911-492D-97C6-D33D91AB9525}">
      <dgm:prSet/>
      <dgm:spPr/>
      <dgm:t>
        <a:bodyPr/>
        <a:lstStyle/>
        <a:p>
          <a:endParaRPr lang="it-IT"/>
        </a:p>
      </dgm:t>
    </dgm:pt>
    <dgm:pt modelId="{F1FEA582-90AA-41EE-9863-6F2E9EB8BD04}" type="sibTrans" cxnId="{BC8D0592-F911-492D-97C6-D33D91AB9525}">
      <dgm:prSet/>
      <dgm:spPr/>
      <dgm:t>
        <a:bodyPr/>
        <a:lstStyle/>
        <a:p>
          <a:endParaRPr lang="it-IT"/>
        </a:p>
      </dgm:t>
    </dgm:pt>
    <dgm:pt modelId="{BCDE87C8-1973-406E-BC74-E7D7DA81217F}" type="pres">
      <dgm:prSet presAssocID="{8892292A-760B-4CD0-97AF-2D43264792BE}" presName="Name0" presStyleCnt="0">
        <dgm:presLayoutVars>
          <dgm:chMax val="7"/>
          <dgm:chPref val="7"/>
          <dgm:dir/>
        </dgm:presLayoutVars>
      </dgm:prSet>
      <dgm:spPr/>
    </dgm:pt>
    <dgm:pt modelId="{1B82154E-8AC4-41C8-924F-78F01C37B287}" type="pres">
      <dgm:prSet presAssocID="{8892292A-760B-4CD0-97AF-2D43264792BE}" presName="Name1" presStyleCnt="0"/>
      <dgm:spPr/>
    </dgm:pt>
    <dgm:pt modelId="{B1B6D4BE-7546-4FCA-A48C-3E8E2A40F521}" type="pres">
      <dgm:prSet presAssocID="{8892292A-760B-4CD0-97AF-2D43264792BE}" presName="cycle" presStyleCnt="0"/>
      <dgm:spPr/>
    </dgm:pt>
    <dgm:pt modelId="{A4E0BE8F-BEF4-4995-A80F-1CC786A98545}" type="pres">
      <dgm:prSet presAssocID="{8892292A-760B-4CD0-97AF-2D43264792BE}" presName="srcNode" presStyleLbl="node1" presStyleIdx="0" presStyleCnt="2"/>
      <dgm:spPr/>
    </dgm:pt>
    <dgm:pt modelId="{68256095-896D-4D99-A47A-883D7A235DA9}" type="pres">
      <dgm:prSet presAssocID="{8892292A-760B-4CD0-97AF-2D43264792BE}" presName="conn" presStyleLbl="parChTrans1D2" presStyleIdx="0" presStyleCnt="1"/>
      <dgm:spPr/>
    </dgm:pt>
    <dgm:pt modelId="{ED7A2D04-CA30-4E22-9BB4-C700AECAC537}" type="pres">
      <dgm:prSet presAssocID="{8892292A-760B-4CD0-97AF-2D43264792BE}" presName="extraNode" presStyleLbl="node1" presStyleIdx="0" presStyleCnt="2"/>
      <dgm:spPr/>
    </dgm:pt>
    <dgm:pt modelId="{C29107B9-6DA4-40D8-9151-B41A9A01B813}" type="pres">
      <dgm:prSet presAssocID="{8892292A-760B-4CD0-97AF-2D43264792BE}" presName="dstNode" presStyleLbl="node1" presStyleIdx="0" presStyleCnt="2"/>
      <dgm:spPr/>
    </dgm:pt>
    <dgm:pt modelId="{52C98985-E959-4FA0-A236-4B900EDE1879}" type="pres">
      <dgm:prSet presAssocID="{53372388-12B4-434F-961B-8BA4009D7A0D}" presName="text_1" presStyleLbl="node1" presStyleIdx="0" presStyleCnt="2">
        <dgm:presLayoutVars>
          <dgm:bulletEnabled val="1"/>
        </dgm:presLayoutVars>
      </dgm:prSet>
      <dgm:spPr/>
    </dgm:pt>
    <dgm:pt modelId="{D5BCA9CC-1EAE-427A-971F-D47CFB9B4EAE}" type="pres">
      <dgm:prSet presAssocID="{53372388-12B4-434F-961B-8BA4009D7A0D}" presName="accent_1" presStyleCnt="0"/>
      <dgm:spPr/>
    </dgm:pt>
    <dgm:pt modelId="{A0B4C445-4C85-4057-957B-5757D94DBE44}" type="pres">
      <dgm:prSet presAssocID="{53372388-12B4-434F-961B-8BA4009D7A0D}" presName="accentRepeatNode" presStyleLbl="solidFgAcc1" presStyleIdx="0" presStyleCnt="2"/>
      <dgm:spPr>
        <a:solidFill>
          <a:schemeClr val="accent3">
            <a:lumMod val="40000"/>
            <a:lumOff val="60000"/>
          </a:schemeClr>
        </a:solidFill>
        <a:ln>
          <a:solidFill>
            <a:srgbClr val="00B050"/>
          </a:solidFill>
        </a:ln>
      </dgm:spPr>
    </dgm:pt>
    <dgm:pt modelId="{8FB430C5-E11F-4422-8F1D-6DA0BE66A5DD}" type="pres">
      <dgm:prSet presAssocID="{D830CDDB-A91B-41B6-B802-08698A9E77AB}" presName="text_2" presStyleLbl="node1" presStyleIdx="1" presStyleCnt="2">
        <dgm:presLayoutVars>
          <dgm:bulletEnabled val="1"/>
        </dgm:presLayoutVars>
      </dgm:prSet>
      <dgm:spPr/>
    </dgm:pt>
    <dgm:pt modelId="{D7577146-5E11-42D3-BF96-00655D988861}" type="pres">
      <dgm:prSet presAssocID="{D830CDDB-A91B-41B6-B802-08698A9E77AB}" presName="accent_2" presStyleCnt="0"/>
      <dgm:spPr/>
    </dgm:pt>
    <dgm:pt modelId="{6555D891-17A2-4693-8D14-7C1A495B02ED}" type="pres">
      <dgm:prSet presAssocID="{D830CDDB-A91B-41B6-B802-08698A9E77AB}" presName="accentRepeatNode" presStyleLbl="solidFgAcc1" presStyleIdx="1" presStyleCnt="2"/>
      <dgm:spPr>
        <a:solidFill>
          <a:schemeClr val="accent6">
            <a:lumMod val="60000"/>
            <a:lumOff val="40000"/>
          </a:schemeClr>
        </a:solidFill>
      </dgm:spPr>
    </dgm:pt>
  </dgm:ptLst>
  <dgm:cxnLst>
    <dgm:cxn modelId="{18DFB227-21FF-45AD-BCB2-AC50E66D668C}" type="presOf" srcId="{8892292A-760B-4CD0-97AF-2D43264792BE}" destId="{BCDE87C8-1973-406E-BC74-E7D7DA81217F}" srcOrd="0" destOrd="0" presId="urn:microsoft.com/office/officeart/2008/layout/VerticalCurvedList"/>
    <dgm:cxn modelId="{BC8D0592-F911-492D-97C6-D33D91AB9525}" srcId="{8892292A-760B-4CD0-97AF-2D43264792BE}" destId="{D830CDDB-A91B-41B6-B802-08698A9E77AB}" srcOrd="1" destOrd="0" parTransId="{B3AA5380-0741-4353-AE19-7ACEF24E13C1}" sibTransId="{F1FEA582-90AA-41EE-9863-6F2E9EB8BD04}"/>
    <dgm:cxn modelId="{5CECFE93-94C9-4190-BCF9-B273AB3CF8B6}" type="presOf" srcId="{53372388-12B4-434F-961B-8BA4009D7A0D}" destId="{52C98985-E959-4FA0-A236-4B900EDE1879}" srcOrd="0" destOrd="0" presId="urn:microsoft.com/office/officeart/2008/layout/VerticalCurvedList"/>
    <dgm:cxn modelId="{86AC54CE-D3D8-4794-A4FE-B0CD4C246DB2}" srcId="{8892292A-760B-4CD0-97AF-2D43264792BE}" destId="{53372388-12B4-434F-961B-8BA4009D7A0D}" srcOrd="0" destOrd="0" parTransId="{34706729-F116-48FC-A4E8-09CD61852AC8}" sibTransId="{084885D3-5C13-401C-994F-9B49B5FA9808}"/>
    <dgm:cxn modelId="{EDFBE0E6-E9EB-4559-8F1B-F28474CE2E71}" type="presOf" srcId="{D830CDDB-A91B-41B6-B802-08698A9E77AB}" destId="{8FB430C5-E11F-4422-8F1D-6DA0BE66A5DD}" srcOrd="0" destOrd="0" presId="urn:microsoft.com/office/officeart/2008/layout/VerticalCurvedList"/>
    <dgm:cxn modelId="{D530E5FD-1DF5-4E46-84BB-5EF29707009C}" type="presOf" srcId="{084885D3-5C13-401C-994F-9B49B5FA9808}" destId="{68256095-896D-4D99-A47A-883D7A235DA9}" srcOrd="0" destOrd="0" presId="urn:microsoft.com/office/officeart/2008/layout/VerticalCurvedList"/>
    <dgm:cxn modelId="{C7CC4667-A1C1-4A80-B88B-339B1B362474}" type="presParOf" srcId="{BCDE87C8-1973-406E-BC74-E7D7DA81217F}" destId="{1B82154E-8AC4-41C8-924F-78F01C37B287}" srcOrd="0" destOrd="0" presId="urn:microsoft.com/office/officeart/2008/layout/VerticalCurvedList"/>
    <dgm:cxn modelId="{DB0BF2BD-A355-46AB-B340-23859100B673}" type="presParOf" srcId="{1B82154E-8AC4-41C8-924F-78F01C37B287}" destId="{B1B6D4BE-7546-4FCA-A48C-3E8E2A40F521}" srcOrd="0" destOrd="0" presId="urn:microsoft.com/office/officeart/2008/layout/VerticalCurvedList"/>
    <dgm:cxn modelId="{6CB16BBA-C592-4AF3-A533-C13EADBCF419}" type="presParOf" srcId="{B1B6D4BE-7546-4FCA-A48C-3E8E2A40F521}" destId="{A4E0BE8F-BEF4-4995-A80F-1CC786A98545}" srcOrd="0" destOrd="0" presId="urn:microsoft.com/office/officeart/2008/layout/VerticalCurvedList"/>
    <dgm:cxn modelId="{54D7AF3B-CB8A-4B22-AD4E-37B47B719793}" type="presParOf" srcId="{B1B6D4BE-7546-4FCA-A48C-3E8E2A40F521}" destId="{68256095-896D-4D99-A47A-883D7A235DA9}" srcOrd="1" destOrd="0" presId="urn:microsoft.com/office/officeart/2008/layout/VerticalCurvedList"/>
    <dgm:cxn modelId="{632E140C-45A7-40A6-A452-4A77356DD326}" type="presParOf" srcId="{B1B6D4BE-7546-4FCA-A48C-3E8E2A40F521}" destId="{ED7A2D04-CA30-4E22-9BB4-C700AECAC537}" srcOrd="2" destOrd="0" presId="urn:microsoft.com/office/officeart/2008/layout/VerticalCurvedList"/>
    <dgm:cxn modelId="{9BD5A466-CFB7-476A-98E8-6EA1A8DFB053}" type="presParOf" srcId="{B1B6D4BE-7546-4FCA-A48C-3E8E2A40F521}" destId="{C29107B9-6DA4-40D8-9151-B41A9A01B813}" srcOrd="3" destOrd="0" presId="urn:microsoft.com/office/officeart/2008/layout/VerticalCurvedList"/>
    <dgm:cxn modelId="{3FDF6479-95CD-4569-B58C-DA86A08812E0}" type="presParOf" srcId="{1B82154E-8AC4-41C8-924F-78F01C37B287}" destId="{52C98985-E959-4FA0-A236-4B900EDE1879}" srcOrd="1" destOrd="0" presId="urn:microsoft.com/office/officeart/2008/layout/VerticalCurvedList"/>
    <dgm:cxn modelId="{78A474E4-4880-4421-8B06-E0497C6FC03E}" type="presParOf" srcId="{1B82154E-8AC4-41C8-924F-78F01C37B287}" destId="{D5BCA9CC-1EAE-427A-971F-D47CFB9B4EAE}" srcOrd="2" destOrd="0" presId="urn:microsoft.com/office/officeart/2008/layout/VerticalCurvedList"/>
    <dgm:cxn modelId="{947CB325-410D-41A9-9F48-CC350E4CE783}" type="presParOf" srcId="{D5BCA9CC-1EAE-427A-971F-D47CFB9B4EAE}" destId="{A0B4C445-4C85-4057-957B-5757D94DBE44}" srcOrd="0" destOrd="0" presId="urn:microsoft.com/office/officeart/2008/layout/VerticalCurvedList"/>
    <dgm:cxn modelId="{89A8CBD0-887A-4F4A-B351-18628F07BDAD}" type="presParOf" srcId="{1B82154E-8AC4-41C8-924F-78F01C37B287}" destId="{8FB430C5-E11F-4422-8F1D-6DA0BE66A5DD}" srcOrd="3" destOrd="0" presId="urn:microsoft.com/office/officeart/2008/layout/VerticalCurvedList"/>
    <dgm:cxn modelId="{B97574B5-E330-4434-9446-34F9FDD12126}" type="presParOf" srcId="{1B82154E-8AC4-41C8-924F-78F01C37B287}" destId="{D7577146-5E11-42D3-BF96-00655D988861}" srcOrd="4" destOrd="0" presId="urn:microsoft.com/office/officeart/2008/layout/VerticalCurvedList"/>
    <dgm:cxn modelId="{3EFDC93D-F5BB-47CB-BCC8-8C483A1887C8}" type="presParOf" srcId="{D7577146-5E11-42D3-BF96-00655D988861}" destId="{6555D891-17A2-4693-8D14-7C1A495B02ED}"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6FB127-5080-4615-921E-82894E58883C}" type="doc">
      <dgm:prSet loTypeId="urn:microsoft.com/office/officeart/2005/8/layout/hierarchy1" loCatId="hierarchy" qsTypeId="urn:microsoft.com/office/officeart/2005/8/quickstyle/simple2" qsCatId="simple" csTypeId="urn:microsoft.com/office/officeart/2005/8/colors/colorful3" csCatId="colorful" phldr="1"/>
      <dgm:spPr/>
      <dgm:t>
        <a:bodyPr/>
        <a:lstStyle/>
        <a:p>
          <a:endParaRPr lang="it-IT"/>
        </a:p>
      </dgm:t>
    </dgm:pt>
    <dgm:pt modelId="{BE104DAE-423A-4A93-B788-42993B7FD07F}">
      <dgm:prSet phldrT="[Testo]" custT="1"/>
      <dgm:spPr/>
      <dgm:t>
        <a:bodyPr/>
        <a:lstStyle/>
        <a:p>
          <a:r>
            <a:rPr lang="it-IT" sz="1400" b="1" dirty="0"/>
            <a:t>OBBLIGO DI ADEGUATA VERIFICA DELLA CLIENTELA</a:t>
          </a:r>
        </a:p>
        <a:p>
          <a:r>
            <a:rPr lang="it-IT" sz="1400" b="1" dirty="0"/>
            <a:t>(art. 17 e segg. </a:t>
          </a:r>
          <a:r>
            <a:rPr lang="it-IT" sz="1400" b="1" dirty="0" err="1"/>
            <a:t>DLgs</a:t>
          </a:r>
          <a:r>
            <a:rPr lang="it-IT" sz="1400" b="1" dirty="0"/>
            <a:t>. 231/2007)</a:t>
          </a:r>
        </a:p>
      </dgm:t>
    </dgm:pt>
    <dgm:pt modelId="{D864E6AA-F638-4ABA-B760-254E2DA1F00E}" type="parTrans" cxnId="{EE205793-CBCA-4B2F-A2C6-580985D866CA}">
      <dgm:prSet/>
      <dgm:spPr/>
      <dgm:t>
        <a:bodyPr/>
        <a:lstStyle/>
        <a:p>
          <a:endParaRPr lang="it-IT"/>
        </a:p>
      </dgm:t>
    </dgm:pt>
    <dgm:pt modelId="{9FB68DF3-433D-4BD9-AB0D-EB9895AE56A4}" type="sibTrans" cxnId="{EE205793-CBCA-4B2F-A2C6-580985D866CA}">
      <dgm:prSet/>
      <dgm:spPr/>
      <dgm:t>
        <a:bodyPr/>
        <a:lstStyle/>
        <a:p>
          <a:endParaRPr lang="it-IT"/>
        </a:p>
      </dgm:t>
    </dgm:pt>
    <dgm:pt modelId="{A6456F23-0470-40B5-997F-10539CDFD68D}">
      <dgm:prSet phldrT="[Testo]" custT="1"/>
      <dgm:spPr/>
      <dgm:t>
        <a:bodyPr/>
        <a:lstStyle/>
        <a:p>
          <a:r>
            <a:rPr lang="it-IT" sz="1400" b="1"/>
            <a:t>IDENTIFICAZIONE E VERIFICA DELL’IDENTITA’</a:t>
          </a:r>
          <a:endParaRPr lang="it-IT" sz="1400" b="1" dirty="0"/>
        </a:p>
      </dgm:t>
    </dgm:pt>
    <dgm:pt modelId="{B6C564F5-6204-466C-A003-CE7ADF3D4C5F}" type="parTrans" cxnId="{8976F1B3-31A9-4D42-89BB-0B338B555A90}">
      <dgm:prSet/>
      <dgm:spPr/>
      <dgm:t>
        <a:bodyPr/>
        <a:lstStyle/>
        <a:p>
          <a:endParaRPr lang="it-IT" sz="1200" b="1"/>
        </a:p>
      </dgm:t>
    </dgm:pt>
    <dgm:pt modelId="{DEAFD5B2-0353-41C9-83D2-620FC2FD5576}" type="sibTrans" cxnId="{8976F1B3-31A9-4D42-89BB-0B338B555A90}">
      <dgm:prSet/>
      <dgm:spPr/>
      <dgm:t>
        <a:bodyPr/>
        <a:lstStyle/>
        <a:p>
          <a:endParaRPr lang="it-IT"/>
        </a:p>
      </dgm:t>
    </dgm:pt>
    <dgm:pt modelId="{1413C9D6-78A0-45BD-8C11-0E549659A788}">
      <dgm:prSet phldrT="[Testo]" custT="1"/>
      <dgm:spPr/>
      <dgm:t>
        <a:bodyPr/>
        <a:lstStyle/>
        <a:p>
          <a:r>
            <a:rPr lang="it-IT" sz="1400" b="1" dirty="0"/>
            <a:t>DEL</a:t>
          </a:r>
        </a:p>
        <a:p>
          <a:r>
            <a:rPr lang="it-IT" sz="1400" b="1" dirty="0"/>
            <a:t>CLIENTE</a:t>
          </a:r>
        </a:p>
        <a:p>
          <a:r>
            <a:rPr lang="it-IT" sz="1400" b="1" dirty="0"/>
            <a:t>(e verifica del potere di rappresentanza)</a:t>
          </a:r>
        </a:p>
      </dgm:t>
    </dgm:pt>
    <dgm:pt modelId="{DEB6A94F-A138-4270-8FA7-51705B1D47F5}" type="parTrans" cxnId="{04A467C1-039F-4BCB-9890-4C17B4CB47A2}">
      <dgm:prSet/>
      <dgm:spPr/>
      <dgm:t>
        <a:bodyPr/>
        <a:lstStyle/>
        <a:p>
          <a:endParaRPr lang="it-IT" sz="1200" b="1"/>
        </a:p>
      </dgm:t>
    </dgm:pt>
    <dgm:pt modelId="{E972AB88-5323-49A1-8D7E-13719F5EA79E}" type="sibTrans" cxnId="{04A467C1-039F-4BCB-9890-4C17B4CB47A2}">
      <dgm:prSet/>
      <dgm:spPr/>
      <dgm:t>
        <a:bodyPr/>
        <a:lstStyle/>
        <a:p>
          <a:endParaRPr lang="it-IT"/>
        </a:p>
      </dgm:t>
    </dgm:pt>
    <dgm:pt modelId="{E7CEB11A-89B6-4658-AD0A-87023C0B53A8}">
      <dgm:prSet phldrT="[Testo]" custT="1"/>
      <dgm:spPr/>
      <dgm:t>
        <a:bodyPr/>
        <a:lstStyle/>
        <a:p>
          <a:r>
            <a:rPr lang="it-IT" sz="1400" b="1" dirty="0"/>
            <a:t>DELL’EVENTUALE</a:t>
          </a:r>
        </a:p>
        <a:p>
          <a:r>
            <a:rPr lang="it-IT" sz="1400" b="1" dirty="0"/>
            <a:t>TITOLARE</a:t>
          </a:r>
        </a:p>
        <a:p>
          <a:r>
            <a:rPr lang="it-IT" sz="1400" b="1" dirty="0"/>
            <a:t>EFFETTIVO</a:t>
          </a:r>
        </a:p>
      </dgm:t>
    </dgm:pt>
    <dgm:pt modelId="{002D3E84-4632-420D-9AA7-E7CEA9CE159E}" type="parTrans" cxnId="{28DDC201-1C1D-4E55-B052-98D043E7A491}">
      <dgm:prSet/>
      <dgm:spPr/>
      <dgm:t>
        <a:bodyPr/>
        <a:lstStyle/>
        <a:p>
          <a:endParaRPr lang="it-IT" sz="1200" b="1"/>
        </a:p>
      </dgm:t>
    </dgm:pt>
    <dgm:pt modelId="{F0F5828A-FCC7-4986-8CD3-8AEBB7726EDE}" type="sibTrans" cxnId="{28DDC201-1C1D-4E55-B052-98D043E7A491}">
      <dgm:prSet/>
      <dgm:spPr/>
      <dgm:t>
        <a:bodyPr/>
        <a:lstStyle/>
        <a:p>
          <a:endParaRPr lang="it-IT"/>
        </a:p>
      </dgm:t>
    </dgm:pt>
    <dgm:pt modelId="{6EADF4CD-7593-40D8-967D-5B0E580EE9A2}">
      <dgm:prSet phldrT="[Testo]" custT="1"/>
      <dgm:spPr/>
      <dgm:t>
        <a:bodyPr/>
        <a:lstStyle/>
        <a:p>
          <a:r>
            <a:rPr lang="it-IT" sz="1200" b="1" dirty="0"/>
            <a:t>OTTENERE INFORMAZIONI</a:t>
          </a:r>
          <a:br>
            <a:rPr lang="it-IT" sz="1200" b="1" dirty="0"/>
          </a:br>
          <a:r>
            <a:rPr lang="it-IT" sz="1200" b="1" dirty="0"/>
            <a:t>SU SCOPO E NATURA DEL RAPPORTO CONTINUATIVO O DELLA PRESTAZIONE PROFESSIONALE</a:t>
          </a:r>
        </a:p>
      </dgm:t>
    </dgm:pt>
    <dgm:pt modelId="{919D8E91-B9C2-48EF-9A9B-D1D105FA6049}" type="parTrans" cxnId="{70516C5A-514B-4B21-9584-D67FF3667EF1}">
      <dgm:prSet/>
      <dgm:spPr/>
      <dgm:t>
        <a:bodyPr/>
        <a:lstStyle/>
        <a:p>
          <a:endParaRPr lang="it-IT" sz="1200" b="1"/>
        </a:p>
      </dgm:t>
    </dgm:pt>
    <dgm:pt modelId="{70081133-F5CA-4B77-AB2D-0100686CAA8D}" type="sibTrans" cxnId="{70516C5A-514B-4B21-9584-D67FF3667EF1}">
      <dgm:prSet/>
      <dgm:spPr/>
      <dgm:t>
        <a:bodyPr/>
        <a:lstStyle/>
        <a:p>
          <a:endParaRPr lang="it-IT"/>
        </a:p>
      </dgm:t>
    </dgm:pt>
    <dgm:pt modelId="{EE2AF062-64AA-4252-8F3C-98FF2C1EB69A}">
      <dgm:prSet phldrT="[Testo]" custT="1"/>
      <dgm:spPr/>
      <dgm:t>
        <a:bodyPr/>
        <a:lstStyle/>
        <a:p>
          <a:r>
            <a:rPr lang="it-IT" sz="1400" b="1" dirty="0"/>
            <a:t>CONTROLLO COSTANTE</a:t>
          </a:r>
          <a:br>
            <a:rPr lang="it-IT" sz="1400" b="1" dirty="0"/>
          </a:br>
          <a:r>
            <a:rPr lang="it-IT" sz="1400" b="1" dirty="0"/>
            <a:t>DEL RAPPORTO O  DELLA PRESTAZIONE PROFESSIONALE</a:t>
          </a:r>
        </a:p>
      </dgm:t>
    </dgm:pt>
    <dgm:pt modelId="{73CCB1E8-609F-4BE3-824F-4FECFD9B5C51}" type="parTrans" cxnId="{6044D750-BBD0-49D7-862A-7BC90F278B06}">
      <dgm:prSet/>
      <dgm:spPr/>
      <dgm:t>
        <a:bodyPr/>
        <a:lstStyle/>
        <a:p>
          <a:endParaRPr lang="it-IT" sz="1200" b="1"/>
        </a:p>
      </dgm:t>
    </dgm:pt>
    <dgm:pt modelId="{A272D898-0DAC-4495-9B1E-95CDCB075A5E}" type="sibTrans" cxnId="{6044D750-BBD0-49D7-862A-7BC90F278B06}">
      <dgm:prSet/>
      <dgm:spPr/>
      <dgm:t>
        <a:bodyPr/>
        <a:lstStyle/>
        <a:p>
          <a:endParaRPr lang="it-IT"/>
        </a:p>
      </dgm:t>
    </dgm:pt>
    <dgm:pt modelId="{AF77F4AC-B540-48C1-A3EE-162F0635FF80}" type="pres">
      <dgm:prSet presAssocID="{CC6FB127-5080-4615-921E-82894E58883C}" presName="hierChild1" presStyleCnt="0">
        <dgm:presLayoutVars>
          <dgm:chPref val="1"/>
          <dgm:dir/>
          <dgm:animOne val="branch"/>
          <dgm:animLvl val="lvl"/>
          <dgm:resizeHandles/>
        </dgm:presLayoutVars>
      </dgm:prSet>
      <dgm:spPr/>
    </dgm:pt>
    <dgm:pt modelId="{956187A2-3A83-4826-96B4-C63776FB326E}" type="pres">
      <dgm:prSet presAssocID="{BE104DAE-423A-4A93-B788-42993B7FD07F}" presName="hierRoot1" presStyleCnt="0"/>
      <dgm:spPr/>
    </dgm:pt>
    <dgm:pt modelId="{AF7CC33F-8E90-438F-8D13-7B2700A794E3}" type="pres">
      <dgm:prSet presAssocID="{BE104DAE-423A-4A93-B788-42993B7FD07F}" presName="composite" presStyleCnt="0"/>
      <dgm:spPr/>
    </dgm:pt>
    <dgm:pt modelId="{81C08DC7-40E6-4C37-B12E-0DE4F28B4BFC}" type="pres">
      <dgm:prSet presAssocID="{BE104DAE-423A-4A93-B788-42993B7FD07F}" presName="background" presStyleLbl="node0" presStyleIdx="0" presStyleCnt="1"/>
      <dgm:spPr/>
    </dgm:pt>
    <dgm:pt modelId="{64BAD74A-7DC9-42B3-AEBB-FD91C10CA570}" type="pres">
      <dgm:prSet presAssocID="{BE104DAE-423A-4A93-B788-42993B7FD07F}" presName="text" presStyleLbl="fgAcc0" presStyleIdx="0" presStyleCnt="1" custScaleX="150297">
        <dgm:presLayoutVars>
          <dgm:chPref val="3"/>
        </dgm:presLayoutVars>
      </dgm:prSet>
      <dgm:spPr/>
    </dgm:pt>
    <dgm:pt modelId="{E708DA12-CE54-4F3C-8AD2-CABC7732270F}" type="pres">
      <dgm:prSet presAssocID="{BE104DAE-423A-4A93-B788-42993B7FD07F}" presName="hierChild2" presStyleCnt="0"/>
      <dgm:spPr/>
    </dgm:pt>
    <dgm:pt modelId="{B13CEDF2-6B1F-41BF-B321-451A86131B7A}" type="pres">
      <dgm:prSet presAssocID="{B6C564F5-6204-466C-A003-CE7ADF3D4C5F}" presName="Name10" presStyleLbl="parChTrans1D2" presStyleIdx="0" presStyleCnt="3"/>
      <dgm:spPr/>
    </dgm:pt>
    <dgm:pt modelId="{D8CDD13D-8322-4E3F-91B3-04E09924B9CE}" type="pres">
      <dgm:prSet presAssocID="{A6456F23-0470-40B5-997F-10539CDFD68D}" presName="hierRoot2" presStyleCnt="0"/>
      <dgm:spPr/>
    </dgm:pt>
    <dgm:pt modelId="{A69F2F68-1C67-44AF-8655-A00F737E4593}" type="pres">
      <dgm:prSet presAssocID="{A6456F23-0470-40B5-997F-10539CDFD68D}" presName="composite2" presStyleCnt="0"/>
      <dgm:spPr/>
    </dgm:pt>
    <dgm:pt modelId="{BCFF88CA-0564-4CED-8903-58FD0716E42E}" type="pres">
      <dgm:prSet presAssocID="{A6456F23-0470-40B5-997F-10539CDFD68D}" presName="background2" presStyleLbl="node2" presStyleIdx="0" presStyleCnt="3"/>
      <dgm:spPr/>
    </dgm:pt>
    <dgm:pt modelId="{FE4D65EA-66C7-4ADA-B106-D57FD660DEC1}" type="pres">
      <dgm:prSet presAssocID="{A6456F23-0470-40B5-997F-10539CDFD68D}" presName="text2" presStyleLbl="fgAcc2" presStyleIdx="0" presStyleCnt="3">
        <dgm:presLayoutVars>
          <dgm:chPref val="3"/>
        </dgm:presLayoutVars>
      </dgm:prSet>
      <dgm:spPr/>
    </dgm:pt>
    <dgm:pt modelId="{52527F8F-58B3-4790-90B4-2CF52F62D9E6}" type="pres">
      <dgm:prSet presAssocID="{A6456F23-0470-40B5-997F-10539CDFD68D}" presName="hierChild3" presStyleCnt="0"/>
      <dgm:spPr/>
    </dgm:pt>
    <dgm:pt modelId="{A0D72321-5A23-4C09-A83C-3CB11732A252}" type="pres">
      <dgm:prSet presAssocID="{DEB6A94F-A138-4270-8FA7-51705B1D47F5}" presName="Name17" presStyleLbl="parChTrans1D3" presStyleIdx="0" presStyleCnt="2"/>
      <dgm:spPr/>
    </dgm:pt>
    <dgm:pt modelId="{5ADC247F-1A4C-471C-A496-189F0CDE2E91}" type="pres">
      <dgm:prSet presAssocID="{1413C9D6-78A0-45BD-8C11-0E549659A788}" presName="hierRoot3" presStyleCnt="0"/>
      <dgm:spPr/>
    </dgm:pt>
    <dgm:pt modelId="{9F5B48AF-845F-4C2B-9152-6EA6082F5295}" type="pres">
      <dgm:prSet presAssocID="{1413C9D6-78A0-45BD-8C11-0E549659A788}" presName="composite3" presStyleCnt="0"/>
      <dgm:spPr/>
    </dgm:pt>
    <dgm:pt modelId="{C7980DFD-57E4-4A45-BC8E-B7E0B251FB53}" type="pres">
      <dgm:prSet presAssocID="{1413C9D6-78A0-45BD-8C11-0E549659A788}" presName="background3" presStyleLbl="node3" presStyleIdx="0" presStyleCnt="2"/>
      <dgm:spPr/>
    </dgm:pt>
    <dgm:pt modelId="{94CA31A1-CB50-4BD0-9978-38C5B44BC13F}" type="pres">
      <dgm:prSet presAssocID="{1413C9D6-78A0-45BD-8C11-0E549659A788}" presName="text3" presStyleLbl="fgAcc3" presStyleIdx="0" presStyleCnt="2">
        <dgm:presLayoutVars>
          <dgm:chPref val="3"/>
        </dgm:presLayoutVars>
      </dgm:prSet>
      <dgm:spPr/>
    </dgm:pt>
    <dgm:pt modelId="{95D15C48-7A85-4088-93E0-F4918547C367}" type="pres">
      <dgm:prSet presAssocID="{1413C9D6-78A0-45BD-8C11-0E549659A788}" presName="hierChild4" presStyleCnt="0"/>
      <dgm:spPr/>
    </dgm:pt>
    <dgm:pt modelId="{EAA8BE7F-2568-4250-8FD0-022986AA6F82}" type="pres">
      <dgm:prSet presAssocID="{002D3E84-4632-420D-9AA7-E7CEA9CE159E}" presName="Name17" presStyleLbl="parChTrans1D3" presStyleIdx="1" presStyleCnt="2"/>
      <dgm:spPr/>
    </dgm:pt>
    <dgm:pt modelId="{6C01A1A6-817E-4478-9A2A-2A5B9936F1E4}" type="pres">
      <dgm:prSet presAssocID="{E7CEB11A-89B6-4658-AD0A-87023C0B53A8}" presName="hierRoot3" presStyleCnt="0"/>
      <dgm:spPr/>
    </dgm:pt>
    <dgm:pt modelId="{E008B6DE-037F-4533-BA6C-7D39E7CF350F}" type="pres">
      <dgm:prSet presAssocID="{E7CEB11A-89B6-4658-AD0A-87023C0B53A8}" presName="composite3" presStyleCnt="0"/>
      <dgm:spPr/>
    </dgm:pt>
    <dgm:pt modelId="{2E013CA1-631F-4336-ABB0-A872CCDEA08F}" type="pres">
      <dgm:prSet presAssocID="{E7CEB11A-89B6-4658-AD0A-87023C0B53A8}" presName="background3" presStyleLbl="node3" presStyleIdx="1" presStyleCnt="2"/>
      <dgm:spPr/>
    </dgm:pt>
    <dgm:pt modelId="{3F16F758-4CF7-46D0-995A-FE9F49B17142}" type="pres">
      <dgm:prSet presAssocID="{E7CEB11A-89B6-4658-AD0A-87023C0B53A8}" presName="text3" presStyleLbl="fgAcc3" presStyleIdx="1" presStyleCnt="2">
        <dgm:presLayoutVars>
          <dgm:chPref val="3"/>
        </dgm:presLayoutVars>
      </dgm:prSet>
      <dgm:spPr/>
    </dgm:pt>
    <dgm:pt modelId="{9DF3CE91-42DC-4337-8C4D-0D72A16F9506}" type="pres">
      <dgm:prSet presAssocID="{E7CEB11A-89B6-4658-AD0A-87023C0B53A8}" presName="hierChild4" presStyleCnt="0"/>
      <dgm:spPr/>
    </dgm:pt>
    <dgm:pt modelId="{5C7F224A-901C-4A10-93AA-25E3C56CD918}" type="pres">
      <dgm:prSet presAssocID="{919D8E91-B9C2-48EF-9A9B-D1D105FA6049}" presName="Name10" presStyleLbl="parChTrans1D2" presStyleIdx="1" presStyleCnt="3"/>
      <dgm:spPr/>
    </dgm:pt>
    <dgm:pt modelId="{CDCDD867-4F3B-43D9-8E3B-BA20307FC2B8}" type="pres">
      <dgm:prSet presAssocID="{6EADF4CD-7593-40D8-967D-5B0E580EE9A2}" presName="hierRoot2" presStyleCnt="0"/>
      <dgm:spPr/>
    </dgm:pt>
    <dgm:pt modelId="{C5B2EEB6-8E38-43FE-85C7-DFAB44E58BB9}" type="pres">
      <dgm:prSet presAssocID="{6EADF4CD-7593-40D8-967D-5B0E580EE9A2}" presName="composite2" presStyleCnt="0"/>
      <dgm:spPr/>
    </dgm:pt>
    <dgm:pt modelId="{F26CE1AE-6693-4E78-81E3-25B91DB9BC23}" type="pres">
      <dgm:prSet presAssocID="{6EADF4CD-7593-40D8-967D-5B0E580EE9A2}" presName="background2" presStyleLbl="node2" presStyleIdx="1" presStyleCnt="3"/>
      <dgm:spPr/>
    </dgm:pt>
    <dgm:pt modelId="{ED0AD968-5599-4931-ACBF-E0CA6531ACDD}" type="pres">
      <dgm:prSet presAssocID="{6EADF4CD-7593-40D8-967D-5B0E580EE9A2}" presName="text2" presStyleLbl="fgAcc2" presStyleIdx="1" presStyleCnt="3">
        <dgm:presLayoutVars>
          <dgm:chPref val="3"/>
        </dgm:presLayoutVars>
      </dgm:prSet>
      <dgm:spPr/>
    </dgm:pt>
    <dgm:pt modelId="{EDAD4AA0-C7E2-4FAF-986F-4D0BE9C531C0}" type="pres">
      <dgm:prSet presAssocID="{6EADF4CD-7593-40D8-967D-5B0E580EE9A2}" presName="hierChild3" presStyleCnt="0"/>
      <dgm:spPr/>
    </dgm:pt>
    <dgm:pt modelId="{935F1160-16DC-49EA-8522-9678A14AC18E}" type="pres">
      <dgm:prSet presAssocID="{73CCB1E8-609F-4BE3-824F-4FECFD9B5C51}" presName="Name10" presStyleLbl="parChTrans1D2" presStyleIdx="2" presStyleCnt="3"/>
      <dgm:spPr/>
    </dgm:pt>
    <dgm:pt modelId="{F628A5AE-28E8-4B4A-B6C6-D97028A70563}" type="pres">
      <dgm:prSet presAssocID="{EE2AF062-64AA-4252-8F3C-98FF2C1EB69A}" presName="hierRoot2" presStyleCnt="0"/>
      <dgm:spPr/>
    </dgm:pt>
    <dgm:pt modelId="{8AD5E41C-240B-4987-AA1B-171FCF5F541D}" type="pres">
      <dgm:prSet presAssocID="{EE2AF062-64AA-4252-8F3C-98FF2C1EB69A}" presName="composite2" presStyleCnt="0"/>
      <dgm:spPr/>
    </dgm:pt>
    <dgm:pt modelId="{DD2E09AF-BB66-44EF-BD82-5C19D8B780D7}" type="pres">
      <dgm:prSet presAssocID="{EE2AF062-64AA-4252-8F3C-98FF2C1EB69A}" presName="background2" presStyleLbl="node2" presStyleIdx="2" presStyleCnt="3"/>
      <dgm:spPr/>
    </dgm:pt>
    <dgm:pt modelId="{4931F137-385E-4225-899F-CB709F0AEA61}" type="pres">
      <dgm:prSet presAssocID="{EE2AF062-64AA-4252-8F3C-98FF2C1EB69A}" presName="text2" presStyleLbl="fgAcc2" presStyleIdx="2" presStyleCnt="3">
        <dgm:presLayoutVars>
          <dgm:chPref val="3"/>
        </dgm:presLayoutVars>
      </dgm:prSet>
      <dgm:spPr/>
    </dgm:pt>
    <dgm:pt modelId="{3C53267E-6A47-4121-8743-F4212883CFFF}" type="pres">
      <dgm:prSet presAssocID="{EE2AF062-64AA-4252-8F3C-98FF2C1EB69A}" presName="hierChild3" presStyleCnt="0"/>
      <dgm:spPr/>
    </dgm:pt>
  </dgm:ptLst>
  <dgm:cxnLst>
    <dgm:cxn modelId="{28DDC201-1C1D-4E55-B052-98D043E7A491}" srcId="{A6456F23-0470-40B5-997F-10539CDFD68D}" destId="{E7CEB11A-89B6-4658-AD0A-87023C0B53A8}" srcOrd="1" destOrd="0" parTransId="{002D3E84-4632-420D-9AA7-E7CEA9CE159E}" sibTransId="{F0F5828A-FCC7-4986-8CD3-8AEBB7726EDE}"/>
    <dgm:cxn modelId="{9A663F24-58B4-4A25-95B6-F286D2B04EBB}" type="presOf" srcId="{002D3E84-4632-420D-9AA7-E7CEA9CE159E}" destId="{EAA8BE7F-2568-4250-8FD0-022986AA6F82}" srcOrd="0" destOrd="0" presId="urn:microsoft.com/office/officeart/2005/8/layout/hierarchy1"/>
    <dgm:cxn modelId="{A57F1026-CED9-42FF-A787-C6CA90FD2128}" type="presOf" srcId="{B6C564F5-6204-466C-A003-CE7ADF3D4C5F}" destId="{B13CEDF2-6B1F-41BF-B321-451A86131B7A}" srcOrd="0" destOrd="0" presId="urn:microsoft.com/office/officeart/2005/8/layout/hierarchy1"/>
    <dgm:cxn modelId="{98674F5E-EA39-4694-9F2D-01CFB07F2265}" type="presOf" srcId="{DEB6A94F-A138-4270-8FA7-51705B1D47F5}" destId="{A0D72321-5A23-4C09-A83C-3CB11732A252}" srcOrd="0" destOrd="0" presId="urn:microsoft.com/office/officeart/2005/8/layout/hierarchy1"/>
    <dgm:cxn modelId="{4A33F647-3E68-4D17-A501-ADE622F70FF4}" type="presOf" srcId="{73CCB1E8-609F-4BE3-824F-4FECFD9B5C51}" destId="{935F1160-16DC-49EA-8522-9678A14AC18E}" srcOrd="0" destOrd="0" presId="urn:microsoft.com/office/officeart/2005/8/layout/hierarchy1"/>
    <dgm:cxn modelId="{6044D750-BBD0-49D7-862A-7BC90F278B06}" srcId="{BE104DAE-423A-4A93-B788-42993B7FD07F}" destId="{EE2AF062-64AA-4252-8F3C-98FF2C1EB69A}" srcOrd="2" destOrd="0" parTransId="{73CCB1E8-609F-4BE3-824F-4FECFD9B5C51}" sibTransId="{A272D898-0DAC-4495-9B1E-95CDCB075A5E}"/>
    <dgm:cxn modelId="{938B5756-6E12-43C1-92F4-21126989AB4A}" type="presOf" srcId="{CC6FB127-5080-4615-921E-82894E58883C}" destId="{AF77F4AC-B540-48C1-A3EE-162F0635FF80}" srcOrd="0" destOrd="0" presId="urn:microsoft.com/office/officeart/2005/8/layout/hierarchy1"/>
    <dgm:cxn modelId="{70516C5A-514B-4B21-9584-D67FF3667EF1}" srcId="{BE104DAE-423A-4A93-B788-42993B7FD07F}" destId="{6EADF4CD-7593-40D8-967D-5B0E580EE9A2}" srcOrd="1" destOrd="0" parTransId="{919D8E91-B9C2-48EF-9A9B-D1D105FA6049}" sibTransId="{70081133-F5CA-4B77-AB2D-0100686CAA8D}"/>
    <dgm:cxn modelId="{2AEDE585-9EA3-4487-8E15-695CEE9B9CAA}" type="presOf" srcId="{1413C9D6-78A0-45BD-8C11-0E549659A788}" destId="{94CA31A1-CB50-4BD0-9978-38C5B44BC13F}" srcOrd="0" destOrd="0" presId="urn:microsoft.com/office/officeart/2005/8/layout/hierarchy1"/>
    <dgm:cxn modelId="{EE205793-CBCA-4B2F-A2C6-580985D866CA}" srcId="{CC6FB127-5080-4615-921E-82894E58883C}" destId="{BE104DAE-423A-4A93-B788-42993B7FD07F}" srcOrd="0" destOrd="0" parTransId="{D864E6AA-F638-4ABA-B760-254E2DA1F00E}" sibTransId="{9FB68DF3-433D-4BD9-AB0D-EB9895AE56A4}"/>
    <dgm:cxn modelId="{35674EAE-4917-452A-B79E-5ADADE16B295}" type="presOf" srcId="{BE104DAE-423A-4A93-B788-42993B7FD07F}" destId="{64BAD74A-7DC9-42B3-AEBB-FD91C10CA570}" srcOrd="0" destOrd="0" presId="urn:microsoft.com/office/officeart/2005/8/layout/hierarchy1"/>
    <dgm:cxn modelId="{C73A0DB1-7CC1-4B43-B2AE-C1F92265A70C}" type="presOf" srcId="{EE2AF062-64AA-4252-8F3C-98FF2C1EB69A}" destId="{4931F137-385E-4225-899F-CB709F0AEA61}" srcOrd="0" destOrd="0" presId="urn:microsoft.com/office/officeart/2005/8/layout/hierarchy1"/>
    <dgm:cxn modelId="{8976F1B3-31A9-4D42-89BB-0B338B555A90}" srcId="{BE104DAE-423A-4A93-B788-42993B7FD07F}" destId="{A6456F23-0470-40B5-997F-10539CDFD68D}" srcOrd="0" destOrd="0" parTransId="{B6C564F5-6204-466C-A003-CE7ADF3D4C5F}" sibTransId="{DEAFD5B2-0353-41C9-83D2-620FC2FD5576}"/>
    <dgm:cxn modelId="{04A467C1-039F-4BCB-9890-4C17B4CB47A2}" srcId="{A6456F23-0470-40B5-997F-10539CDFD68D}" destId="{1413C9D6-78A0-45BD-8C11-0E549659A788}" srcOrd="0" destOrd="0" parTransId="{DEB6A94F-A138-4270-8FA7-51705B1D47F5}" sibTransId="{E972AB88-5323-49A1-8D7E-13719F5EA79E}"/>
    <dgm:cxn modelId="{803565CC-C963-411F-B2B2-B201CBF8C1C3}" type="presOf" srcId="{A6456F23-0470-40B5-997F-10539CDFD68D}" destId="{FE4D65EA-66C7-4ADA-B106-D57FD660DEC1}" srcOrd="0" destOrd="0" presId="urn:microsoft.com/office/officeart/2005/8/layout/hierarchy1"/>
    <dgm:cxn modelId="{8726D6D2-7D4B-4872-AB7B-E5F4020A2921}" type="presOf" srcId="{E7CEB11A-89B6-4658-AD0A-87023C0B53A8}" destId="{3F16F758-4CF7-46D0-995A-FE9F49B17142}" srcOrd="0" destOrd="0" presId="urn:microsoft.com/office/officeart/2005/8/layout/hierarchy1"/>
    <dgm:cxn modelId="{2ABFF4F9-098F-4D11-9572-FAF3DE3304C9}" type="presOf" srcId="{919D8E91-B9C2-48EF-9A9B-D1D105FA6049}" destId="{5C7F224A-901C-4A10-93AA-25E3C56CD918}" srcOrd="0" destOrd="0" presId="urn:microsoft.com/office/officeart/2005/8/layout/hierarchy1"/>
    <dgm:cxn modelId="{D8544EFA-D824-4143-BF00-039A27F78841}" type="presOf" srcId="{6EADF4CD-7593-40D8-967D-5B0E580EE9A2}" destId="{ED0AD968-5599-4931-ACBF-E0CA6531ACDD}" srcOrd="0" destOrd="0" presId="urn:microsoft.com/office/officeart/2005/8/layout/hierarchy1"/>
    <dgm:cxn modelId="{3781D166-8F85-4EEF-8B52-3E57C1F9D9E8}" type="presParOf" srcId="{AF77F4AC-B540-48C1-A3EE-162F0635FF80}" destId="{956187A2-3A83-4826-96B4-C63776FB326E}" srcOrd="0" destOrd="0" presId="urn:microsoft.com/office/officeart/2005/8/layout/hierarchy1"/>
    <dgm:cxn modelId="{9646FFDD-4FC6-40BA-93E0-FE89A44F1E2F}" type="presParOf" srcId="{956187A2-3A83-4826-96B4-C63776FB326E}" destId="{AF7CC33F-8E90-438F-8D13-7B2700A794E3}" srcOrd="0" destOrd="0" presId="urn:microsoft.com/office/officeart/2005/8/layout/hierarchy1"/>
    <dgm:cxn modelId="{189272E6-9ACF-4D4C-A06B-49D202FF6731}" type="presParOf" srcId="{AF7CC33F-8E90-438F-8D13-7B2700A794E3}" destId="{81C08DC7-40E6-4C37-B12E-0DE4F28B4BFC}" srcOrd="0" destOrd="0" presId="urn:microsoft.com/office/officeart/2005/8/layout/hierarchy1"/>
    <dgm:cxn modelId="{BB38229F-8084-4E3E-9725-DB5D8209A9BA}" type="presParOf" srcId="{AF7CC33F-8E90-438F-8D13-7B2700A794E3}" destId="{64BAD74A-7DC9-42B3-AEBB-FD91C10CA570}" srcOrd="1" destOrd="0" presId="urn:microsoft.com/office/officeart/2005/8/layout/hierarchy1"/>
    <dgm:cxn modelId="{1173341E-17F3-480F-877F-27233750DC4D}" type="presParOf" srcId="{956187A2-3A83-4826-96B4-C63776FB326E}" destId="{E708DA12-CE54-4F3C-8AD2-CABC7732270F}" srcOrd="1" destOrd="0" presId="urn:microsoft.com/office/officeart/2005/8/layout/hierarchy1"/>
    <dgm:cxn modelId="{60D86195-E6C1-436D-9CC0-D92B6F154DA2}" type="presParOf" srcId="{E708DA12-CE54-4F3C-8AD2-CABC7732270F}" destId="{B13CEDF2-6B1F-41BF-B321-451A86131B7A}" srcOrd="0" destOrd="0" presId="urn:microsoft.com/office/officeart/2005/8/layout/hierarchy1"/>
    <dgm:cxn modelId="{2D5A579E-CB7E-4E24-BA81-6F230D46B2CF}" type="presParOf" srcId="{E708DA12-CE54-4F3C-8AD2-CABC7732270F}" destId="{D8CDD13D-8322-4E3F-91B3-04E09924B9CE}" srcOrd="1" destOrd="0" presId="urn:microsoft.com/office/officeart/2005/8/layout/hierarchy1"/>
    <dgm:cxn modelId="{DAF80229-681E-4F1E-A2FE-EB9CA9BBE12D}" type="presParOf" srcId="{D8CDD13D-8322-4E3F-91B3-04E09924B9CE}" destId="{A69F2F68-1C67-44AF-8655-A00F737E4593}" srcOrd="0" destOrd="0" presId="urn:microsoft.com/office/officeart/2005/8/layout/hierarchy1"/>
    <dgm:cxn modelId="{566F7A00-5E28-4232-ACF0-4F7D53050F6A}" type="presParOf" srcId="{A69F2F68-1C67-44AF-8655-A00F737E4593}" destId="{BCFF88CA-0564-4CED-8903-58FD0716E42E}" srcOrd="0" destOrd="0" presId="urn:microsoft.com/office/officeart/2005/8/layout/hierarchy1"/>
    <dgm:cxn modelId="{CCAFDFDE-F301-4D33-88BC-C7380DFE08F3}" type="presParOf" srcId="{A69F2F68-1C67-44AF-8655-A00F737E4593}" destId="{FE4D65EA-66C7-4ADA-B106-D57FD660DEC1}" srcOrd="1" destOrd="0" presId="urn:microsoft.com/office/officeart/2005/8/layout/hierarchy1"/>
    <dgm:cxn modelId="{82E05886-52B1-4882-A8D8-D3CA2EACE72F}" type="presParOf" srcId="{D8CDD13D-8322-4E3F-91B3-04E09924B9CE}" destId="{52527F8F-58B3-4790-90B4-2CF52F62D9E6}" srcOrd="1" destOrd="0" presId="urn:microsoft.com/office/officeart/2005/8/layout/hierarchy1"/>
    <dgm:cxn modelId="{59878718-E958-4CD4-9860-8A4347983537}" type="presParOf" srcId="{52527F8F-58B3-4790-90B4-2CF52F62D9E6}" destId="{A0D72321-5A23-4C09-A83C-3CB11732A252}" srcOrd="0" destOrd="0" presId="urn:microsoft.com/office/officeart/2005/8/layout/hierarchy1"/>
    <dgm:cxn modelId="{FB35AA85-C136-4C86-90A9-0BFC269A5C53}" type="presParOf" srcId="{52527F8F-58B3-4790-90B4-2CF52F62D9E6}" destId="{5ADC247F-1A4C-471C-A496-189F0CDE2E91}" srcOrd="1" destOrd="0" presId="urn:microsoft.com/office/officeart/2005/8/layout/hierarchy1"/>
    <dgm:cxn modelId="{D1CBC68D-610A-4E7C-B3D4-59A7749EEB55}" type="presParOf" srcId="{5ADC247F-1A4C-471C-A496-189F0CDE2E91}" destId="{9F5B48AF-845F-4C2B-9152-6EA6082F5295}" srcOrd="0" destOrd="0" presId="urn:microsoft.com/office/officeart/2005/8/layout/hierarchy1"/>
    <dgm:cxn modelId="{3439F61F-CF10-4718-94C9-4F0B995D9470}" type="presParOf" srcId="{9F5B48AF-845F-4C2B-9152-6EA6082F5295}" destId="{C7980DFD-57E4-4A45-BC8E-B7E0B251FB53}" srcOrd="0" destOrd="0" presId="urn:microsoft.com/office/officeart/2005/8/layout/hierarchy1"/>
    <dgm:cxn modelId="{185E3579-F8EF-43CB-96FD-EE353F2900C4}" type="presParOf" srcId="{9F5B48AF-845F-4C2B-9152-6EA6082F5295}" destId="{94CA31A1-CB50-4BD0-9978-38C5B44BC13F}" srcOrd="1" destOrd="0" presId="urn:microsoft.com/office/officeart/2005/8/layout/hierarchy1"/>
    <dgm:cxn modelId="{C8CB905C-2279-4FA5-A6C2-9188DDB5DABA}" type="presParOf" srcId="{5ADC247F-1A4C-471C-A496-189F0CDE2E91}" destId="{95D15C48-7A85-4088-93E0-F4918547C367}" srcOrd="1" destOrd="0" presId="urn:microsoft.com/office/officeart/2005/8/layout/hierarchy1"/>
    <dgm:cxn modelId="{DE3CD391-8CF1-474B-BD9B-DB63581DB1C4}" type="presParOf" srcId="{52527F8F-58B3-4790-90B4-2CF52F62D9E6}" destId="{EAA8BE7F-2568-4250-8FD0-022986AA6F82}" srcOrd="2" destOrd="0" presId="urn:microsoft.com/office/officeart/2005/8/layout/hierarchy1"/>
    <dgm:cxn modelId="{6916970D-9FBC-40F5-BC75-6C4C640D0012}" type="presParOf" srcId="{52527F8F-58B3-4790-90B4-2CF52F62D9E6}" destId="{6C01A1A6-817E-4478-9A2A-2A5B9936F1E4}" srcOrd="3" destOrd="0" presId="urn:microsoft.com/office/officeart/2005/8/layout/hierarchy1"/>
    <dgm:cxn modelId="{B7F416F9-7FF0-497F-B331-6B2900BD6284}" type="presParOf" srcId="{6C01A1A6-817E-4478-9A2A-2A5B9936F1E4}" destId="{E008B6DE-037F-4533-BA6C-7D39E7CF350F}" srcOrd="0" destOrd="0" presId="urn:microsoft.com/office/officeart/2005/8/layout/hierarchy1"/>
    <dgm:cxn modelId="{7AFC1307-DFC5-461B-80D5-949813308769}" type="presParOf" srcId="{E008B6DE-037F-4533-BA6C-7D39E7CF350F}" destId="{2E013CA1-631F-4336-ABB0-A872CCDEA08F}" srcOrd="0" destOrd="0" presId="urn:microsoft.com/office/officeart/2005/8/layout/hierarchy1"/>
    <dgm:cxn modelId="{163A67CA-DBAC-4C28-B0DC-632B01DA1CDC}" type="presParOf" srcId="{E008B6DE-037F-4533-BA6C-7D39E7CF350F}" destId="{3F16F758-4CF7-46D0-995A-FE9F49B17142}" srcOrd="1" destOrd="0" presId="urn:microsoft.com/office/officeart/2005/8/layout/hierarchy1"/>
    <dgm:cxn modelId="{136C5A59-8444-4240-98B0-C22EEBE703A1}" type="presParOf" srcId="{6C01A1A6-817E-4478-9A2A-2A5B9936F1E4}" destId="{9DF3CE91-42DC-4337-8C4D-0D72A16F9506}" srcOrd="1" destOrd="0" presId="urn:microsoft.com/office/officeart/2005/8/layout/hierarchy1"/>
    <dgm:cxn modelId="{30E265CD-4C75-4A3E-B5FA-73CB2E1841F4}" type="presParOf" srcId="{E708DA12-CE54-4F3C-8AD2-CABC7732270F}" destId="{5C7F224A-901C-4A10-93AA-25E3C56CD918}" srcOrd="2" destOrd="0" presId="urn:microsoft.com/office/officeart/2005/8/layout/hierarchy1"/>
    <dgm:cxn modelId="{FBA371FE-5251-44A0-B62E-B0FAD4A4F8D3}" type="presParOf" srcId="{E708DA12-CE54-4F3C-8AD2-CABC7732270F}" destId="{CDCDD867-4F3B-43D9-8E3B-BA20307FC2B8}" srcOrd="3" destOrd="0" presId="urn:microsoft.com/office/officeart/2005/8/layout/hierarchy1"/>
    <dgm:cxn modelId="{ED44E11C-F62B-45BA-9610-71E5AADCA577}" type="presParOf" srcId="{CDCDD867-4F3B-43D9-8E3B-BA20307FC2B8}" destId="{C5B2EEB6-8E38-43FE-85C7-DFAB44E58BB9}" srcOrd="0" destOrd="0" presId="urn:microsoft.com/office/officeart/2005/8/layout/hierarchy1"/>
    <dgm:cxn modelId="{17ADA1C2-F78E-474E-81A7-EF62B92A7327}" type="presParOf" srcId="{C5B2EEB6-8E38-43FE-85C7-DFAB44E58BB9}" destId="{F26CE1AE-6693-4E78-81E3-25B91DB9BC23}" srcOrd="0" destOrd="0" presId="urn:microsoft.com/office/officeart/2005/8/layout/hierarchy1"/>
    <dgm:cxn modelId="{905387D5-8038-42C9-801A-E1F7AAD35DD4}" type="presParOf" srcId="{C5B2EEB6-8E38-43FE-85C7-DFAB44E58BB9}" destId="{ED0AD968-5599-4931-ACBF-E0CA6531ACDD}" srcOrd="1" destOrd="0" presId="urn:microsoft.com/office/officeart/2005/8/layout/hierarchy1"/>
    <dgm:cxn modelId="{CB98555B-3AF6-40CB-BD3E-AD9CFE314A03}" type="presParOf" srcId="{CDCDD867-4F3B-43D9-8E3B-BA20307FC2B8}" destId="{EDAD4AA0-C7E2-4FAF-986F-4D0BE9C531C0}" srcOrd="1" destOrd="0" presId="urn:microsoft.com/office/officeart/2005/8/layout/hierarchy1"/>
    <dgm:cxn modelId="{F85EAC74-AA60-4E44-8C66-CB3CB8ADCB63}" type="presParOf" srcId="{E708DA12-CE54-4F3C-8AD2-CABC7732270F}" destId="{935F1160-16DC-49EA-8522-9678A14AC18E}" srcOrd="4" destOrd="0" presId="urn:microsoft.com/office/officeart/2005/8/layout/hierarchy1"/>
    <dgm:cxn modelId="{9AFB4EAD-6E03-4A9F-950A-3210C270E278}" type="presParOf" srcId="{E708DA12-CE54-4F3C-8AD2-CABC7732270F}" destId="{F628A5AE-28E8-4B4A-B6C6-D97028A70563}" srcOrd="5" destOrd="0" presId="urn:microsoft.com/office/officeart/2005/8/layout/hierarchy1"/>
    <dgm:cxn modelId="{783597E8-43E2-4B59-B0C2-6B2BDFEC4F15}" type="presParOf" srcId="{F628A5AE-28E8-4B4A-B6C6-D97028A70563}" destId="{8AD5E41C-240B-4987-AA1B-171FCF5F541D}" srcOrd="0" destOrd="0" presId="urn:microsoft.com/office/officeart/2005/8/layout/hierarchy1"/>
    <dgm:cxn modelId="{C9D950FB-DE7D-45D9-AC6E-1B4AC25753F5}" type="presParOf" srcId="{8AD5E41C-240B-4987-AA1B-171FCF5F541D}" destId="{DD2E09AF-BB66-44EF-BD82-5C19D8B780D7}" srcOrd="0" destOrd="0" presId="urn:microsoft.com/office/officeart/2005/8/layout/hierarchy1"/>
    <dgm:cxn modelId="{216158D3-7761-4FF3-89A1-0C5F692D991B}" type="presParOf" srcId="{8AD5E41C-240B-4987-AA1B-171FCF5F541D}" destId="{4931F137-385E-4225-899F-CB709F0AEA61}" srcOrd="1" destOrd="0" presId="urn:microsoft.com/office/officeart/2005/8/layout/hierarchy1"/>
    <dgm:cxn modelId="{2395649D-78B1-4DFA-9225-8F42D925F87A}" type="presParOf" srcId="{F628A5AE-28E8-4B4A-B6C6-D97028A70563}" destId="{3C53267E-6A47-4121-8743-F4212883CFFF}"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ECBE93A-EDE1-4EB3-91A1-FABAD42B9440}" type="doc">
      <dgm:prSet loTypeId="urn:microsoft.com/office/officeart/2008/layout/SquareAccentList" loCatId="list" qsTypeId="urn:microsoft.com/office/officeart/2005/8/quickstyle/simple1" qsCatId="simple" csTypeId="urn:microsoft.com/office/officeart/2005/8/colors/colorful3" csCatId="colorful" phldr="1"/>
      <dgm:spPr/>
      <dgm:t>
        <a:bodyPr/>
        <a:lstStyle/>
        <a:p>
          <a:endParaRPr lang="it-IT"/>
        </a:p>
      </dgm:t>
    </dgm:pt>
    <dgm:pt modelId="{5D1588EF-846D-4A71-A1CB-7BA2EFAB5D3A}">
      <dgm:prSet phldrT="[Testo]">
        <dgm:style>
          <a:lnRef idx="0">
            <a:schemeClr val="accent2"/>
          </a:lnRef>
          <a:fillRef idx="3">
            <a:schemeClr val="accent2"/>
          </a:fillRef>
          <a:effectRef idx="3">
            <a:schemeClr val="accent2"/>
          </a:effectRef>
          <a:fontRef idx="minor">
            <a:schemeClr val="lt1"/>
          </a:fontRef>
        </dgm:style>
      </dgm:prSet>
      <dgm:spPr>
        <a:solidFill>
          <a:srgbClr val="CDEBBB"/>
        </a:solidFill>
        <a:ln>
          <a:solidFill>
            <a:schemeClr val="bg1">
              <a:lumMod val="50000"/>
            </a:schemeClr>
          </a:solidFill>
        </a:ln>
      </dgm:spPr>
      <dgm:t>
        <a:bodyPr/>
        <a:lstStyle/>
        <a:p>
          <a:pPr algn="ctr"/>
          <a:r>
            <a:rPr lang="it-IT" altLang="it-IT" b="1" dirty="0">
              <a:latin typeface="+mj-lt"/>
            </a:rPr>
            <a:t>In tema di adeguata verifica della clientela</a:t>
          </a:r>
          <a:endParaRPr lang="it-IT" b="1" dirty="0">
            <a:latin typeface="+mj-lt"/>
          </a:endParaRPr>
        </a:p>
      </dgm:t>
    </dgm:pt>
    <dgm:pt modelId="{AAFFCF90-574C-443D-8CD7-94475DBBF509}" type="parTrans" cxnId="{FA0ACD0A-C5C7-4FDC-997B-D9545FDCFEEC}">
      <dgm:prSet/>
      <dgm:spPr/>
      <dgm:t>
        <a:bodyPr/>
        <a:lstStyle/>
        <a:p>
          <a:endParaRPr lang="it-IT">
            <a:latin typeface="+mj-lt"/>
          </a:endParaRPr>
        </a:p>
      </dgm:t>
    </dgm:pt>
    <dgm:pt modelId="{7271997D-A381-424F-88C4-6ACA62E5A663}" type="sibTrans" cxnId="{FA0ACD0A-C5C7-4FDC-997B-D9545FDCFEEC}">
      <dgm:prSet/>
      <dgm:spPr/>
      <dgm:t>
        <a:bodyPr/>
        <a:lstStyle/>
        <a:p>
          <a:endParaRPr lang="it-IT">
            <a:latin typeface="+mj-lt"/>
          </a:endParaRPr>
        </a:p>
      </dgm:t>
    </dgm:pt>
    <dgm:pt modelId="{F4C01EEC-0E23-48D3-94DE-CE4C4081EE80}">
      <dgm:prSet phldrT="[Testo]">
        <dgm:style>
          <a:lnRef idx="0">
            <a:schemeClr val="accent4"/>
          </a:lnRef>
          <a:fillRef idx="3">
            <a:schemeClr val="accent4"/>
          </a:fillRef>
          <a:effectRef idx="3">
            <a:schemeClr val="accent4"/>
          </a:effectRef>
          <a:fontRef idx="minor">
            <a:schemeClr val="lt1"/>
          </a:fontRef>
        </dgm:style>
      </dgm:prSet>
      <dgm:spPr>
        <a:solidFill>
          <a:srgbClr val="EAC5C4"/>
        </a:solidFill>
        <a:ln>
          <a:solidFill>
            <a:schemeClr val="bg1">
              <a:lumMod val="50000"/>
            </a:schemeClr>
          </a:solidFill>
        </a:ln>
      </dgm:spPr>
      <dgm:t>
        <a:bodyPr/>
        <a:lstStyle/>
        <a:p>
          <a:pPr algn="ctr"/>
          <a:r>
            <a:rPr lang="it-IT" altLang="it-IT" b="1" dirty="0">
              <a:latin typeface="+mj-lt"/>
            </a:rPr>
            <a:t>Ai fini della S.O.S., carenze informative in tema di</a:t>
          </a:r>
          <a:endParaRPr lang="it-IT" b="1" dirty="0">
            <a:latin typeface="+mj-lt"/>
          </a:endParaRPr>
        </a:p>
      </dgm:t>
    </dgm:pt>
    <dgm:pt modelId="{A6C2E49C-3084-4078-96CE-F1F3C94EB07B}" type="parTrans" cxnId="{8618EA19-1028-49CD-9BC7-02106EF1C3AF}">
      <dgm:prSet/>
      <dgm:spPr/>
      <dgm:t>
        <a:bodyPr/>
        <a:lstStyle/>
        <a:p>
          <a:endParaRPr lang="it-IT">
            <a:latin typeface="+mj-lt"/>
          </a:endParaRPr>
        </a:p>
      </dgm:t>
    </dgm:pt>
    <dgm:pt modelId="{B0452B9F-AF00-4D35-95A4-61AF6A53A8C6}" type="sibTrans" cxnId="{8618EA19-1028-49CD-9BC7-02106EF1C3AF}">
      <dgm:prSet/>
      <dgm:spPr/>
      <dgm:t>
        <a:bodyPr/>
        <a:lstStyle/>
        <a:p>
          <a:endParaRPr lang="it-IT">
            <a:latin typeface="+mj-lt"/>
          </a:endParaRPr>
        </a:p>
      </dgm:t>
    </dgm:pt>
    <dgm:pt modelId="{F3DC2469-1BE6-4D11-AD50-2307A56942FA}">
      <dgm:prSet phldrT="[Testo]">
        <dgm:style>
          <a:lnRef idx="0">
            <a:schemeClr val="accent2"/>
          </a:lnRef>
          <a:fillRef idx="3">
            <a:schemeClr val="accent2"/>
          </a:fillRef>
          <a:effectRef idx="3">
            <a:schemeClr val="accent2"/>
          </a:effectRef>
          <a:fontRef idx="minor">
            <a:schemeClr val="lt1"/>
          </a:fontRef>
        </dgm:style>
      </dgm:prSet>
      <dgm:spPr>
        <a:solidFill>
          <a:srgbClr val="CAE6EE"/>
        </a:solidFill>
        <a:ln>
          <a:solidFill>
            <a:schemeClr val="bg1">
              <a:lumMod val="50000"/>
            </a:schemeClr>
          </a:solidFill>
        </a:ln>
      </dgm:spPr>
      <dgm:t>
        <a:bodyPr/>
        <a:lstStyle/>
        <a:p>
          <a:pPr algn="ctr"/>
          <a:r>
            <a:rPr lang="it-IT" altLang="it-IT" b="1" dirty="0">
              <a:latin typeface="+mj-lt"/>
            </a:rPr>
            <a:t>In tema di conservazione</a:t>
          </a:r>
          <a:endParaRPr lang="it-IT" b="1" dirty="0">
            <a:latin typeface="+mj-lt"/>
          </a:endParaRPr>
        </a:p>
      </dgm:t>
    </dgm:pt>
    <dgm:pt modelId="{599BC54B-A273-4A55-BDF9-2A371F007D43}" type="parTrans" cxnId="{3CF7A2F9-43D7-4510-8096-9A183030D3F5}">
      <dgm:prSet/>
      <dgm:spPr/>
      <dgm:t>
        <a:bodyPr/>
        <a:lstStyle/>
        <a:p>
          <a:endParaRPr lang="it-IT">
            <a:latin typeface="+mj-lt"/>
          </a:endParaRPr>
        </a:p>
      </dgm:t>
    </dgm:pt>
    <dgm:pt modelId="{CC8C5A04-5717-4A7B-BAC9-79AAD4D83392}" type="sibTrans" cxnId="{3CF7A2F9-43D7-4510-8096-9A183030D3F5}">
      <dgm:prSet/>
      <dgm:spPr/>
      <dgm:t>
        <a:bodyPr/>
        <a:lstStyle/>
        <a:p>
          <a:endParaRPr lang="it-IT">
            <a:latin typeface="+mj-lt"/>
          </a:endParaRPr>
        </a:p>
      </dgm:t>
    </dgm:pt>
    <dgm:pt modelId="{26C55F9B-0F79-4D4E-9AB8-10A5D2255C4E}">
      <dgm:prSet phldrT="[Testo]" custT="1">
        <dgm:style>
          <a:lnRef idx="0">
            <a:schemeClr val="accent3"/>
          </a:lnRef>
          <a:fillRef idx="3">
            <a:schemeClr val="accent3"/>
          </a:fillRef>
          <a:effectRef idx="3">
            <a:schemeClr val="accent3"/>
          </a:effectRef>
          <a:fontRef idx="minor">
            <a:schemeClr val="lt1"/>
          </a:fontRef>
        </dgm:style>
      </dgm:prSet>
      <dgm:spPr>
        <a:solidFill>
          <a:srgbClr val="CDEBBB"/>
        </a:solidFill>
        <a:ln>
          <a:solidFill>
            <a:schemeClr val="bg1">
              <a:lumMod val="50000"/>
            </a:schemeClr>
          </a:solidFill>
        </a:ln>
      </dgm:spPr>
      <dgm:t>
        <a:bodyPr/>
        <a:lstStyle/>
        <a:p>
          <a:pPr algn="ctr"/>
          <a:r>
            <a:rPr lang="it-IT" sz="1400" b="1" dirty="0">
              <a:latin typeface="+mj-lt"/>
            </a:rPr>
            <a:t>documenti di riconoscimento scaduti;</a:t>
          </a:r>
        </a:p>
      </dgm:t>
    </dgm:pt>
    <dgm:pt modelId="{AF2554BD-7704-434A-AF90-F3BDB426785F}" type="parTrans" cxnId="{07E7CF08-0476-418A-98C5-FA029ED80E42}">
      <dgm:prSet/>
      <dgm:spPr/>
      <dgm:t>
        <a:bodyPr/>
        <a:lstStyle/>
        <a:p>
          <a:endParaRPr lang="it-IT">
            <a:latin typeface="+mj-lt"/>
          </a:endParaRPr>
        </a:p>
      </dgm:t>
    </dgm:pt>
    <dgm:pt modelId="{94C400B6-AA94-46D0-8D6F-E5415A168B76}" type="sibTrans" cxnId="{07E7CF08-0476-418A-98C5-FA029ED80E42}">
      <dgm:prSet/>
      <dgm:spPr/>
      <dgm:t>
        <a:bodyPr/>
        <a:lstStyle/>
        <a:p>
          <a:endParaRPr lang="it-IT">
            <a:latin typeface="+mj-lt"/>
          </a:endParaRPr>
        </a:p>
      </dgm:t>
    </dgm:pt>
    <dgm:pt modelId="{67689863-B701-4680-BA81-F0AF2B45E55E}">
      <dgm:prSet phldrT="[Testo]" custT="1">
        <dgm:style>
          <a:lnRef idx="0">
            <a:schemeClr val="accent3"/>
          </a:lnRef>
          <a:fillRef idx="3">
            <a:schemeClr val="accent3"/>
          </a:fillRef>
          <a:effectRef idx="3">
            <a:schemeClr val="accent3"/>
          </a:effectRef>
          <a:fontRef idx="minor">
            <a:schemeClr val="lt1"/>
          </a:fontRef>
        </dgm:style>
      </dgm:prSet>
      <dgm:spPr>
        <a:solidFill>
          <a:srgbClr val="CDEBBB"/>
        </a:solidFill>
        <a:ln>
          <a:solidFill>
            <a:schemeClr val="bg1">
              <a:lumMod val="50000"/>
            </a:schemeClr>
          </a:solidFill>
        </a:ln>
      </dgm:spPr>
      <dgm:t>
        <a:bodyPr/>
        <a:lstStyle/>
        <a:p>
          <a:pPr algn="ctr"/>
          <a:r>
            <a:rPr lang="it-IT" sz="1400" b="1" dirty="0">
              <a:latin typeface="+mj-lt"/>
            </a:rPr>
            <a:t>dati identificativi carenti e/o non aggiornati;</a:t>
          </a:r>
          <a:endParaRPr lang="it-IT" sz="1100" b="1" dirty="0">
            <a:latin typeface="+mj-lt"/>
          </a:endParaRPr>
        </a:p>
      </dgm:t>
    </dgm:pt>
    <dgm:pt modelId="{789D457B-50E8-415A-9938-DBBAFC9DB188}" type="parTrans" cxnId="{6FBDEC8F-C153-400A-BA6A-6F20B5E0C354}">
      <dgm:prSet/>
      <dgm:spPr/>
      <dgm:t>
        <a:bodyPr/>
        <a:lstStyle/>
        <a:p>
          <a:endParaRPr lang="it-IT">
            <a:latin typeface="+mj-lt"/>
          </a:endParaRPr>
        </a:p>
      </dgm:t>
    </dgm:pt>
    <dgm:pt modelId="{696BDCA7-996F-4D8D-92B1-8F9D4ECB2A39}" type="sibTrans" cxnId="{6FBDEC8F-C153-400A-BA6A-6F20B5E0C354}">
      <dgm:prSet/>
      <dgm:spPr/>
      <dgm:t>
        <a:bodyPr/>
        <a:lstStyle/>
        <a:p>
          <a:endParaRPr lang="it-IT">
            <a:latin typeface="+mj-lt"/>
          </a:endParaRPr>
        </a:p>
      </dgm:t>
    </dgm:pt>
    <dgm:pt modelId="{D8294906-05A7-4386-A26D-F03749E12899}">
      <dgm:prSet phldrT="[Testo]" custT="1">
        <dgm:style>
          <a:lnRef idx="0">
            <a:schemeClr val="accent3"/>
          </a:lnRef>
          <a:fillRef idx="3">
            <a:schemeClr val="accent3"/>
          </a:fillRef>
          <a:effectRef idx="3">
            <a:schemeClr val="accent3"/>
          </a:effectRef>
          <a:fontRef idx="minor">
            <a:schemeClr val="lt1"/>
          </a:fontRef>
        </dgm:style>
      </dgm:prSet>
      <dgm:spPr>
        <a:solidFill>
          <a:srgbClr val="CDEBBB"/>
        </a:solidFill>
        <a:ln>
          <a:solidFill>
            <a:schemeClr val="bg1">
              <a:lumMod val="50000"/>
            </a:schemeClr>
          </a:solidFill>
        </a:ln>
      </dgm:spPr>
      <dgm:t>
        <a:bodyPr/>
        <a:lstStyle/>
        <a:p>
          <a:pPr algn="ctr"/>
          <a:r>
            <a:rPr lang="it-IT" sz="1400" b="1" dirty="0">
              <a:latin typeface="+mj-lt"/>
            </a:rPr>
            <a:t>informazioni incomplete sulla titolarità effettiva;</a:t>
          </a:r>
          <a:endParaRPr lang="it-IT" sz="1100" b="1" dirty="0">
            <a:latin typeface="+mj-lt"/>
          </a:endParaRPr>
        </a:p>
      </dgm:t>
    </dgm:pt>
    <dgm:pt modelId="{8F66A336-81E9-45CB-8A30-5E293F6D32A1}" type="parTrans" cxnId="{3149B23A-6A00-40DB-8C95-3BFD19FDCC60}">
      <dgm:prSet/>
      <dgm:spPr/>
      <dgm:t>
        <a:bodyPr/>
        <a:lstStyle/>
        <a:p>
          <a:endParaRPr lang="it-IT">
            <a:latin typeface="+mj-lt"/>
          </a:endParaRPr>
        </a:p>
      </dgm:t>
    </dgm:pt>
    <dgm:pt modelId="{ACD2D7B4-63E3-4E93-80BE-40AA79D4A171}" type="sibTrans" cxnId="{3149B23A-6A00-40DB-8C95-3BFD19FDCC60}">
      <dgm:prSet/>
      <dgm:spPr/>
      <dgm:t>
        <a:bodyPr/>
        <a:lstStyle/>
        <a:p>
          <a:endParaRPr lang="it-IT">
            <a:latin typeface="+mj-lt"/>
          </a:endParaRPr>
        </a:p>
      </dgm:t>
    </dgm:pt>
    <dgm:pt modelId="{3FBA08DE-DF23-4D9C-B086-84E47CA9712A}">
      <dgm:prSet phldrT="[Testo]" custT="1">
        <dgm:style>
          <a:lnRef idx="0">
            <a:schemeClr val="accent3"/>
          </a:lnRef>
          <a:fillRef idx="3">
            <a:schemeClr val="accent3"/>
          </a:fillRef>
          <a:effectRef idx="3">
            <a:schemeClr val="accent3"/>
          </a:effectRef>
          <a:fontRef idx="minor">
            <a:schemeClr val="lt1"/>
          </a:fontRef>
        </dgm:style>
      </dgm:prSet>
      <dgm:spPr>
        <a:solidFill>
          <a:srgbClr val="CDEBBB"/>
        </a:solidFill>
        <a:ln>
          <a:solidFill>
            <a:schemeClr val="bg1">
              <a:lumMod val="50000"/>
            </a:schemeClr>
          </a:solidFill>
        </a:ln>
      </dgm:spPr>
      <dgm:t>
        <a:bodyPr/>
        <a:lstStyle/>
        <a:p>
          <a:pPr algn="ctr"/>
          <a:r>
            <a:rPr lang="it-IT" sz="1200" b="1" dirty="0">
              <a:latin typeface="+mj-lt"/>
            </a:rPr>
            <a:t>carenza di strumenti di ausilio ai fini della verifica c.d. «rafforzata»;</a:t>
          </a:r>
          <a:endParaRPr lang="it-IT" sz="1100" b="1" dirty="0">
            <a:latin typeface="+mj-lt"/>
          </a:endParaRPr>
        </a:p>
      </dgm:t>
    </dgm:pt>
    <dgm:pt modelId="{959C2D57-11B7-4B8B-96D2-3C26F3F27C60}" type="parTrans" cxnId="{ED95A5A5-86C4-4C8F-8F78-3066E4A5F27E}">
      <dgm:prSet/>
      <dgm:spPr/>
      <dgm:t>
        <a:bodyPr/>
        <a:lstStyle/>
        <a:p>
          <a:endParaRPr lang="it-IT"/>
        </a:p>
      </dgm:t>
    </dgm:pt>
    <dgm:pt modelId="{46DF89E8-474C-43E9-8601-B9DEEF924FF7}" type="sibTrans" cxnId="{ED95A5A5-86C4-4C8F-8F78-3066E4A5F27E}">
      <dgm:prSet/>
      <dgm:spPr/>
      <dgm:t>
        <a:bodyPr/>
        <a:lstStyle/>
        <a:p>
          <a:endParaRPr lang="it-IT"/>
        </a:p>
      </dgm:t>
    </dgm:pt>
    <dgm:pt modelId="{19655A5D-9BA8-4B4E-9095-83C3E0AFE620}">
      <dgm:prSet phldrT="[Testo]" custT="1">
        <dgm:style>
          <a:lnRef idx="0">
            <a:schemeClr val="accent3"/>
          </a:lnRef>
          <a:fillRef idx="3">
            <a:schemeClr val="accent3"/>
          </a:fillRef>
          <a:effectRef idx="3">
            <a:schemeClr val="accent3"/>
          </a:effectRef>
          <a:fontRef idx="minor">
            <a:schemeClr val="lt1"/>
          </a:fontRef>
        </dgm:style>
      </dgm:prSet>
      <dgm:spPr>
        <a:solidFill>
          <a:srgbClr val="CAE6EE"/>
        </a:solidFill>
        <a:ln>
          <a:solidFill>
            <a:schemeClr val="bg1">
              <a:lumMod val="50000"/>
            </a:schemeClr>
          </a:solidFill>
        </a:ln>
      </dgm:spPr>
      <dgm:t>
        <a:bodyPr/>
        <a:lstStyle/>
        <a:p>
          <a:pPr algn="ctr"/>
          <a:r>
            <a:rPr lang="it-IT" altLang="it-IT" sz="1400" b="1" dirty="0">
              <a:latin typeface="+mj-lt"/>
            </a:rPr>
            <a:t>assenza di copia dei documenti d’identità;</a:t>
          </a:r>
          <a:endParaRPr lang="it-IT" sz="1400" b="1" dirty="0">
            <a:latin typeface="+mj-lt"/>
          </a:endParaRPr>
        </a:p>
      </dgm:t>
    </dgm:pt>
    <dgm:pt modelId="{253EB1C1-6156-4903-8B26-EFE0B31BCCDD}" type="parTrans" cxnId="{B1E331E1-E153-484C-AFFA-67C3B2BAF979}">
      <dgm:prSet/>
      <dgm:spPr/>
      <dgm:t>
        <a:bodyPr/>
        <a:lstStyle/>
        <a:p>
          <a:endParaRPr lang="it-IT"/>
        </a:p>
      </dgm:t>
    </dgm:pt>
    <dgm:pt modelId="{E51C6F17-B671-477E-BA40-A41118CDBD52}" type="sibTrans" cxnId="{B1E331E1-E153-484C-AFFA-67C3B2BAF979}">
      <dgm:prSet/>
      <dgm:spPr/>
      <dgm:t>
        <a:bodyPr/>
        <a:lstStyle/>
        <a:p>
          <a:endParaRPr lang="it-IT"/>
        </a:p>
      </dgm:t>
    </dgm:pt>
    <dgm:pt modelId="{4FA52BF8-205B-44BD-8745-310A008FF269}">
      <dgm:prSet phldrT="[Testo]" custT="1">
        <dgm:style>
          <a:lnRef idx="0">
            <a:schemeClr val="accent3"/>
          </a:lnRef>
          <a:fillRef idx="3">
            <a:schemeClr val="accent3"/>
          </a:fillRef>
          <a:effectRef idx="3">
            <a:schemeClr val="accent3"/>
          </a:effectRef>
          <a:fontRef idx="minor">
            <a:schemeClr val="lt1"/>
          </a:fontRef>
        </dgm:style>
      </dgm:prSet>
      <dgm:spPr>
        <a:solidFill>
          <a:srgbClr val="CAE6EE"/>
        </a:solidFill>
        <a:ln>
          <a:solidFill>
            <a:schemeClr val="bg1">
              <a:lumMod val="50000"/>
            </a:schemeClr>
          </a:solidFill>
        </a:ln>
      </dgm:spPr>
      <dgm:t>
        <a:bodyPr/>
        <a:lstStyle/>
        <a:p>
          <a:pPr algn="ctr"/>
          <a:r>
            <a:rPr lang="it-IT" sz="1400" b="1" dirty="0">
              <a:latin typeface="+mj-lt"/>
            </a:rPr>
            <a:t>mancanza del mandato professionale;</a:t>
          </a:r>
          <a:endParaRPr lang="it-IT" sz="1100" b="1" dirty="0">
            <a:latin typeface="+mj-lt"/>
          </a:endParaRPr>
        </a:p>
      </dgm:t>
    </dgm:pt>
    <dgm:pt modelId="{541D048F-8E92-48A7-9CCA-1C5856FAA8FA}" type="parTrans" cxnId="{B8E246D9-A2EE-4FBA-96D6-6394EAD4E8CE}">
      <dgm:prSet/>
      <dgm:spPr/>
      <dgm:t>
        <a:bodyPr/>
        <a:lstStyle/>
        <a:p>
          <a:endParaRPr lang="it-IT"/>
        </a:p>
      </dgm:t>
    </dgm:pt>
    <dgm:pt modelId="{8A909ECB-1568-4695-B4A3-FAD8185C919B}" type="sibTrans" cxnId="{B8E246D9-A2EE-4FBA-96D6-6394EAD4E8CE}">
      <dgm:prSet/>
      <dgm:spPr/>
      <dgm:t>
        <a:bodyPr/>
        <a:lstStyle/>
        <a:p>
          <a:endParaRPr lang="it-IT"/>
        </a:p>
      </dgm:t>
    </dgm:pt>
    <dgm:pt modelId="{5EE24983-F4EE-44E8-A359-3BCE8EF1C3A1}">
      <dgm:prSet phldrT="[Testo]" custT="1">
        <dgm:style>
          <a:lnRef idx="0">
            <a:schemeClr val="accent3"/>
          </a:lnRef>
          <a:fillRef idx="3">
            <a:schemeClr val="accent3"/>
          </a:fillRef>
          <a:effectRef idx="3">
            <a:schemeClr val="accent3"/>
          </a:effectRef>
          <a:fontRef idx="minor">
            <a:schemeClr val="lt1"/>
          </a:fontRef>
        </dgm:style>
      </dgm:prSet>
      <dgm:spPr>
        <a:solidFill>
          <a:srgbClr val="CAE6EE"/>
        </a:solidFill>
        <a:ln>
          <a:solidFill>
            <a:schemeClr val="bg1">
              <a:lumMod val="50000"/>
            </a:schemeClr>
          </a:solidFill>
        </a:ln>
      </dgm:spPr>
      <dgm:t>
        <a:bodyPr/>
        <a:lstStyle/>
        <a:p>
          <a:pPr algn="ctr"/>
          <a:r>
            <a:rPr lang="it-IT" sz="1200" b="1" dirty="0">
              <a:latin typeface="+mj-lt"/>
            </a:rPr>
            <a:t>carenza di dati circa data, importo e causale delle prestazioni/operazioni;</a:t>
          </a:r>
        </a:p>
      </dgm:t>
    </dgm:pt>
    <dgm:pt modelId="{8BDB9A59-76D8-4D10-BA2B-93F0C3D85950}" type="parTrans" cxnId="{F40BCF99-7D4D-4970-A101-0CC16231CD14}">
      <dgm:prSet/>
      <dgm:spPr/>
      <dgm:t>
        <a:bodyPr/>
        <a:lstStyle/>
        <a:p>
          <a:endParaRPr lang="it-IT"/>
        </a:p>
      </dgm:t>
    </dgm:pt>
    <dgm:pt modelId="{F5380B27-C896-4743-AE55-6F91435C9287}" type="sibTrans" cxnId="{F40BCF99-7D4D-4970-A101-0CC16231CD14}">
      <dgm:prSet/>
      <dgm:spPr/>
      <dgm:t>
        <a:bodyPr/>
        <a:lstStyle/>
        <a:p>
          <a:endParaRPr lang="it-IT"/>
        </a:p>
      </dgm:t>
    </dgm:pt>
    <dgm:pt modelId="{78D7577B-7706-4B9B-8B8A-D356EC9CA299}">
      <dgm:prSet phldrT="[Testo]" custT="1">
        <dgm:style>
          <a:lnRef idx="0">
            <a:schemeClr val="accent3"/>
          </a:lnRef>
          <a:fillRef idx="3">
            <a:schemeClr val="accent3"/>
          </a:fillRef>
          <a:effectRef idx="3">
            <a:schemeClr val="accent3"/>
          </a:effectRef>
          <a:fontRef idx="minor">
            <a:schemeClr val="lt1"/>
          </a:fontRef>
        </dgm:style>
      </dgm:prSet>
      <dgm:spPr>
        <a:solidFill>
          <a:srgbClr val="CAE6EE"/>
        </a:solidFill>
        <a:ln>
          <a:solidFill>
            <a:schemeClr val="bg1">
              <a:lumMod val="50000"/>
            </a:schemeClr>
          </a:solidFill>
        </a:ln>
      </dgm:spPr>
      <dgm:t>
        <a:bodyPr/>
        <a:lstStyle/>
        <a:p>
          <a:pPr algn="ctr"/>
          <a:r>
            <a:rPr lang="it-IT" sz="1400" b="1" dirty="0">
              <a:latin typeface="+mj-lt"/>
            </a:rPr>
            <a:t>carenza di dati circa i mezzi di pagamento utilizzati;</a:t>
          </a:r>
          <a:endParaRPr lang="it-IT" sz="1100" b="1" dirty="0">
            <a:latin typeface="+mj-lt"/>
          </a:endParaRPr>
        </a:p>
      </dgm:t>
    </dgm:pt>
    <dgm:pt modelId="{688D8318-110D-4F91-9B88-C20F84F8002A}" type="parTrans" cxnId="{574C3C2C-03F6-463B-B718-6E9ABEBBC3C8}">
      <dgm:prSet/>
      <dgm:spPr/>
      <dgm:t>
        <a:bodyPr/>
        <a:lstStyle/>
        <a:p>
          <a:endParaRPr lang="it-IT"/>
        </a:p>
      </dgm:t>
    </dgm:pt>
    <dgm:pt modelId="{0245BC3F-62D0-4FD7-AB80-0824D2458390}" type="sibTrans" cxnId="{574C3C2C-03F6-463B-B718-6E9ABEBBC3C8}">
      <dgm:prSet/>
      <dgm:spPr/>
      <dgm:t>
        <a:bodyPr/>
        <a:lstStyle/>
        <a:p>
          <a:endParaRPr lang="it-IT"/>
        </a:p>
      </dgm:t>
    </dgm:pt>
    <dgm:pt modelId="{4CF84D2D-3C4A-4FF0-9D1B-46AB396BC26F}">
      <dgm:prSet phldrT="[Testo]" custT="1">
        <dgm:style>
          <a:lnRef idx="0">
            <a:schemeClr val="accent4"/>
          </a:lnRef>
          <a:fillRef idx="3">
            <a:schemeClr val="accent4"/>
          </a:fillRef>
          <a:effectRef idx="3">
            <a:schemeClr val="accent4"/>
          </a:effectRef>
          <a:fontRef idx="minor">
            <a:schemeClr val="lt1"/>
          </a:fontRef>
        </dgm:style>
      </dgm:prSet>
      <dgm:spPr>
        <a:solidFill>
          <a:srgbClr val="EAC5C4"/>
        </a:solidFill>
        <a:ln>
          <a:solidFill>
            <a:schemeClr val="bg1">
              <a:lumMod val="50000"/>
            </a:schemeClr>
          </a:solidFill>
        </a:ln>
      </dgm:spPr>
      <dgm:t>
        <a:bodyPr/>
        <a:lstStyle/>
        <a:p>
          <a:pPr algn="ctr"/>
          <a:r>
            <a:rPr lang="it-IT" sz="1400" b="1" dirty="0">
              <a:latin typeface="+mj-lt"/>
            </a:rPr>
            <a:t>consultazione delle c.d. fonti aperte</a:t>
          </a:r>
        </a:p>
      </dgm:t>
    </dgm:pt>
    <dgm:pt modelId="{2A8CD3E2-4CF6-421E-8D59-0682B18BE3D1}" type="parTrans" cxnId="{D9DF65E8-81C5-4325-A62F-4BEF8A5E5245}">
      <dgm:prSet/>
      <dgm:spPr/>
      <dgm:t>
        <a:bodyPr/>
        <a:lstStyle/>
        <a:p>
          <a:endParaRPr lang="it-IT"/>
        </a:p>
      </dgm:t>
    </dgm:pt>
    <dgm:pt modelId="{731145B6-0F80-46DF-AE17-2CE83093C0CA}" type="sibTrans" cxnId="{D9DF65E8-81C5-4325-A62F-4BEF8A5E5245}">
      <dgm:prSet/>
      <dgm:spPr/>
      <dgm:t>
        <a:bodyPr/>
        <a:lstStyle/>
        <a:p>
          <a:endParaRPr lang="it-IT"/>
        </a:p>
      </dgm:t>
    </dgm:pt>
    <dgm:pt modelId="{E2D4E70E-A107-4288-A94C-E43452056448}">
      <dgm:prSet phldrT="[Testo]" custT="1">
        <dgm:style>
          <a:lnRef idx="0">
            <a:schemeClr val="accent4"/>
          </a:lnRef>
          <a:fillRef idx="3">
            <a:schemeClr val="accent4"/>
          </a:fillRef>
          <a:effectRef idx="3">
            <a:schemeClr val="accent4"/>
          </a:effectRef>
          <a:fontRef idx="minor">
            <a:schemeClr val="lt1"/>
          </a:fontRef>
        </dgm:style>
      </dgm:prSet>
      <dgm:spPr>
        <a:solidFill>
          <a:srgbClr val="EAC5C4"/>
        </a:solidFill>
        <a:ln>
          <a:solidFill>
            <a:schemeClr val="bg1">
              <a:lumMod val="50000"/>
            </a:schemeClr>
          </a:solidFill>
        </a:ln>
      </dgm:spPr>
      <dgm:t>
        <a:bodyPr/>
        <a:lstStyle/>
        <a:p>
          <a:pPr algn="ctr"/>
          <a:r>
            <a:rPr lang="it-IT" sz="1300" b="1" dirty="0">
              <a:latin typeface="+mj-lt"/>
            </a:rPr>
            <a:t>incongruenze rispetto al profilo economico-reddituale del cliente.</a:t>
          </a:r>
        </a:p>
      </dgm:t>
    </dgm:pt>
    <dgm:pt modelId="{286A51F1-872D-4BD1-AD8C-7D8299EA539B}" type="parTrans" cxnId="{D9F993B9-F346-43A9-8125-5D8623B7BAEC}">
      <dgm:prSet/>
      <dgm:spPr/>
      <dgm:t>
        <a:bodyPr/>
        <a:lstStyle/>
        <a:p>
          <a:endParaRPr lang="it-IT"/>
        </a:p>
      </dgm:t>
    </dgm:pt>
    <dgm:pt modelId="{F5D78AA6-6E0E-4021-BB9A-EE59A1DAF857}" type="sibTrans" cxnId="{D9F993B9-F346-43A9-8125-5D8623B7BAEC}">
      <dgm:prSet/>
      <dgm:spPr/>
      <dgm:t>
        <a:bodyPr/>
        <a:lstStyle/>
        <a:p>
          <a:endParaRPr lang="it-IT"/>
        </a:p>
      </dgm:t>
    </dgm:pt>
    <dgm:pt modelId="{75C2C3F7-48BE-44FB-ABA7-B8F255C98101}">
      <dgm:prSet phldrT="[Testo]" custT="1">
        <dgm:style>
          <a:lnRef idx="0">
            <a:schemeClr val="accent4"/>
          </a:lnRef>
          <a:fillRef idx="3">
            <a:schemeClr val="accent4"/>
          </a:fillRef>
          <a:effectRef idx="3">
            <a:schemeClr val="accent4"/>
          </a:effectRef>
          <a:fontRef idx="minor">
            <a:schemeClr val="lt1"/>
          </a:fontRef>
        </dgm:style>
      </dgm:prSet>
      <dgm:spPr>
        <a:solidFill>
          <a:srgbClr val="EAC5C4"/>
        </a:solidFill>
        <a:ln>
          <a:solidFill>
            <a:schemeClr val="bg1">
              <a:lumMod val="50000"/>
            </a:schemeClr>
          </a:solidFill>
        </a:ln>
      </dgm:spPr>
      <dgm:t>
        <a:bodyPr/>
        <a:lstStyle/>
        <a:p>
          <a:pPr algn="ctr"/>
          <a:r>
            <a:rPr lang="it-IT" sz="1400" b="1" dirty="0">
              <a:latin typeface="+mj-lt"/>
            </a:rPr>
            <a:t>Assenza iter logico seguito</a:t>
          </a:r>
        </a:p>
      </dgm:t>
    </dgm:pt>
    <dgm:pt modelId="{AE417FBF-F9CF-4937-A6BB-68961144C98B}" type="parTrans" cxnId="{E37D57DC-5425-4109-9A2D-1614B616EB97}">
      <dgm:prSet/>
      <dgm:spPr/>
      <dgm:t>
        <a:bodyPr/>
        <a:lstStyle/>
        <a:p>
          <a:endParaRPr lang="it-IT"/>
        </a:p>
      </dgm:t>
    </dgm:pt>
    <dgm:pt modelId="{0ABFC011-4FAE-4D09-B913-CB687F7A5481}" type="sibTrans" cxnId="{E37D57DC-5425-4109-9A2D-1614B616EB97}">
      <dgm:prSet/>
      <dgm:spPr/>
      <dgm:t>
        <a:bodyPr/>
        <a:lstStyle/>
        <a:p>
          <a:endParaRPr lang="it-IT"/>
        </a:p>
      </dgm:t>
    </dgm:pt>
    <dgm:pt modelId="{FAE1922F-A513-42A5-B15D-935B574B6329}">
      <dgm:prSet phldrT="[Testo]" custT="1">
        <dgm:style>
          <a:lnRef idx="0">
            <a:schemeClr val="accent4"/>
          </a:lnRef>
          <a:fillRef idx="3">
            <a:schemeClr val="accent4"/>
          </a:fillRef>
          <a:effectRef idx="3">
            <a:schemeClr val="accent4"/>
          </a:effectRef>
          <a:fontRef idx="minor">
            <a:schemeClr val="lt1"/>
          </a:fontRef>
        </dgm:style>
      </dgm:prSet>
      <dgm:spPr>
        <a:solidFill>
          <a:srgbClr val="EAC5C4"/>
        </a:solidFill>
        <a:ln>
          <a:solidFill>
            <a:schemeClr val="bg1">
              <a:lumMod val="50000"/>
            </a:schemeClr>
          </a:solidFill>
        </a:ln>
      </dgm:spPr>
      <dgm:t>
        <a:bodyPr/>
        <a:lstStyle/>
        <a:p>
          <a:pPr algn="ctr"/>
          <a:r>
            <a:rPr lang="it-IT" sz="1400" b="1" dirty="0">
              <a:latin typeface="+mj-lt"/>
            </a:rPr>
            <a:t>Fascicolo del cliente</a:t>
          </a:r>
          <a:r>
            <a:rPr lang="it-IT" sz="1100" b="1" dirty="0">
              <a:latin typeface="+mj-lt"/>
            </a:rPr>
            <a:t>  </a:t>
          </a:r>
        </a:p>
      </dgm:t>
    </dgm:pt>
    <dgm:pt modelId="{1ABD378D-174E-4762-A6B4-406AE7AA7CEB}" type="parTrans" cxnId="{A4D89C4B-D04D-47D8-9F89-8EC67D253E72}">
      <dgm:prSet/>
      <dgm:spPr/>
      <dgm:t>
        <a:bodyPr/>
        <a:lstStyle/>
        <a:p>
          <a:endParaRPr lang="it-IT"/>
        </a:p>
      </dgm:t>
    </dgm:pt>
    <dgm:pt modelId="{77A88B55-31CC-4845-BC37-B7CB4330C140}" type="sibTrans" cxnId="{A4D89C4B-D04D-47D8-9F89-8EC67D253E72}">
      <dgm:prSet/>
      <dgm:spPr/>
      <dgm:t>
        <a:bodyPr/>
        <a:lstStyle/>
        <a:p>
          <a:endParaRPr lang="it-IT"/>
        </a:p>
      </dgm:t>
    </dgm:pt>
    <dgm:pt modelId="{1BCA4CC9-6EB0-46DB-BF4C-EFCA45A009A6}">
      <dgm:prSet phldrT="[Testo]" custT="1">
        <dgm:style>
          <a:lnRef idx="0">
            <a:schemeClr val="accent3"/>
          </a:lnRef>
          <a:fillRef idx="3">
            <a:schemeClr val="accent3"/>
          </a:fillRef>
          <a:effectRef idx="3">
            <a:schemeClr val="accent3"/>
          </a:effectRef>
          <a:fontRef idx="minor">
            <a:schemeClr val="lt1"/>
          </a:fontRef>
        </dgm:style>
      </dgm:prSet>
      <dgm:spPr>
        <a:solidFill>
          <a:srgbClr val="CDEBBB"/>
        </a:solidFill>
        <a:ln>
          <a:solidFill>
            <a:schemeClr val="bg1">
              <a:lumMod val="50000"/>
            </a:schemeClr>
          </a:solidFill>
        </a:ln>
      </dgm:spPr>
      <dgm:t>
        <a:bodyPr/>
        <a:lstStyle/>
        <a:p>
          <a:pPr algn="ctr"/>
          <a:r>
            <a:rPr lang="it-IT" sz="1200" b="1" dirty="0">
              <a:latin typeface="+mj-lt"/>
            </a:rPr>
            <a:t>identificazione senza la presenza fisica del cliente fuori dai casi normativamente previsti;</a:t>
          </a:r>
          <a:endParaRPr lang="it-IT" sz="1100" b="1" dirty="0">
            <a:latin typeface="+mj-lt"/>
          </a:endParaRPr>
        </a:p>
      </dgm:t>
    </dgm:pt>
    <dgm:pt modelId="{1B15D379-1617-4055-859F-AE45967882C7}" type="parTrans" cxnId="{2416A7F5-3413-4391-92A7-8107EFF15CD0}">
      <dgm:prSet/>
      <dgm:spPr/>
      <dgm:t>
        <a:bodyPr/>
        <a:lstStyle/>
        <a:p>
          <a:endParaRPr lang="it-IT"/>
        </a:p>
      </dgm:t>
    </dgm:pt>
    <dgm:pt modelId="{1257B5CD-18AA-4CD5-86B6-95C4D22CFC1D}" type="sibTrans" cxnId="{2416A7F5-3413-4391-92A7-8107EFF15CD0}">
      <dgm:prSet/>
      <dgm:spPr/>
      <dgm:t>
        <a:bodyPr/>
        <a:lstStyle/>
        <a:p>
          <a:endParaRPr lang="it-IT"/>
        </a:p>
      </dgm:t>
    </dgm:pt>
    <dgm:pt modelId="{E839E342-DD0B-4BF5-85E6-EC7DD616ECA8}">
      <dgm:prSet phldrT="[Testo]" custT="1">
        <dgm:style>
          <a:lnRef idx="0">
            <a:schemeClr val="accent3"/>
          </a:lnRef>
          <a:fillRef idx="3">
            <a:schemeClr val="accent3"/>
          </a:fillRef>
          <a:effectRef idx="3">
            <a:schemeClr val="accent3"/>
          </a:effectRef>
          <a:fontRef idx="minor">
            <a:schemeClr val="lt1"/>
          </a:fontRef>
        </dgm:style>
      </dgm:prSet>
      <dgm:spPr>
        <a:solidFill>
          <a:srgbClr val="CDEBBB"/>
        </a:solidFill>
        <a:ln>
          <a:solidFill>
            <a:schemeClr val="bg1">
              <a:lumMod val="50000"/>
            </a:schemeClr>
          </a:solidFill>
        </a:ln>
      </dgm:spPr>
      <dgm:t>
        <a:bodyPr/>
        <a:lstStyle/>
        <a:p>
          <a:pPr algn="ctr"/>
          <a:r>
            <a:rPr lang="it-IT" sz="1200" b="1" dirty="0">
              <a:latin typeface="+mj-lt"/>
            </a:rPr>
            <a:t>adeguata verifica curata da terzi, carente dell’apposita attestazione.</a:t>
          </a:r>
          <a:endParaRPr lang="it-IT" sz="1100" b="1" dirty="0">
            <a:latin typeface="+mj-lt"/>
          </a:endParaRPr>
        </a:p>
      </dgm:t>
    </dgm:pt>
    <dgm:pt modelId="{7FCE3660-D72A-4735-9859-40D2E29A98E2}" type="parTrans" cxnId="{28FFDA81-BA8D-4115-BAAA-A4B0C51F50A9}">
      <dgm:prSet/>
      <dgm:spPr/>
      <dgm:t>
        <a:bodyPr/>
        <a:lstStyle/>
        <a:p>
          <a:endParaRPr lang="it-IT"/>
        </a:p>
      </dgm:t>
    </dgm:pt>
    <dgm:pt modelId="{63D3BD9F-B885-46E6-92DA-4937D10CBC96}" type="sibTrans" cxnId="{28FFDA81-BA8D-4115-BAAA-A4B0C51F50A9}">
      <dgm:prSet/>
      <dgm:spPr/>
      <dgm:t>
        <a:bodyPr/>
        <a:lstStyle/>
        <a:p>
          <a:endParaRPr lang="it-IT"/>
        </a:p>
      </dgm:t>
    </dgm:pt>
    <dgm:pt modelId="{2CF1D493-2DBF-42A1-BA22-66CCABF23EA8}" type="pres">
      <dgm:prSet presAssocID="{8ECBE93A-EDE1-4EB3-91A1-FABAD42B9440}" presName="layout" presStyleCnt="0">
        <dgm:presLayoutVars>
          <dgm:chMax/>
          <dgm:chPref/>
          <dgm:dir/>
          <dgm:resizeHandles/>
        </dgm:presLayoutVars>
      </dgm:prSet>
      <dgm:spPr/>
    </dgm:pt>
    <dgm:pt modelId="{D9AEFF19-4D10-4F45-8792-C93084B13ADC}" type="pres">
      <dgm:prSet presAssocID="{5D1588EF-846D-4A71-A1CB-7BA2EFAB5D3A}" presName="root" presStyleCnt="0">
        <dgm:presLayoutVars>
          <dgm:chMax/>
          <dgm:chPref/>
        </dgm:presLayoutVars>
      </dgm:prSet>
      <dgm:spPr/>
    </dgm:pt>
    <dgm:pt modelId="{AEADA283-B68D-4A85-9E8C-52F56DF1491B}" type="pres">
      <dgm:prSet presAssocID="{5D1588EF-846D-4A71-A1CB-7BA2EFAB5D3A}" presName="rootComposite" presStyleCnt="0">
        <dgm:presLayoutVars/>
      </dgm:prSet>
      <dgm:spPr/>
    </dgm:pt>
    <dgm:pt modelId="{62CB1090-8B79-4137-92FC-760DA2DB655E}" type="pres">
      <dgm:prSet presAssocID="{5D1588EF-846D-4A71-A1CB-7BA2EFAB5D3A}" presName="ParentAccent" presStyleLbl="alignNode1" presStyleIdx="0" presStyleCnt="3" custFlipVert="1" custScaleX="90910" custScaleY="30486" custLinFactNeighborY="-80393"/>
      <dgm:spPr>
        <a:solidFill>
          <a:schemeClr val="accent3">
            <a:lumMod val="60000"/>
            <a:lumOff val="40000"/>
          </a:schemeClr>
        </a:solidFill>
      </dgm:spPr>
    </dgm:pt>
    <dgm:pt modelId="{1870A93E-FDF0-4F63-9302-22963C3C98D1}" type="pres">
      <dgm:prSet presAssocID="{5D1588EF-846D-4A71-A1CB-7BA2EFAB5D3A}" presName="ParentSmallAccent" presStyleLbl="fgAcc1" presStyleIdx="0" presStyleCnt="3" custLinFactY="-100000" custLinFactNeighborY="-104760"/>
      <dgm:spPr/>
    </dgm:pt>
    <dgm:pt modelId="{123FDD9C-9907-42DC-B606-D8282B037C4E}" type="pres">
      <dgm:prSet presAssocID="{5D1588EF-846D-4A71-A1CB-7BA2EFAB5D3A}" presName="Parent" presStyleLbl="revTx" presStyleIdx="0" presStyleCnt="17">
        <dgm:presLayoutVars>
          <dgm:chMax/>
          <dgm:chPref val="4"/>
          <dgm:bulletEnabled val="1"/>
        </dgm:presLayoutVars>
      </dgm:prSet>
      <dgm:spPr>
        <a:prstGeom prst="roundRect">
          <a:avLst/>
        </a:prstGeom>
      </dgm:spPr>
    </dgm:pt>
    <dgm:pt modelId="{5FCF2421-FEFE-485E-B21C-2C036DCC557A}" type="pres">
      <dgm:prSet presAssocID="{5D1588EF-846D-4A71-A1CB-7BA2EFAB5D3A}" presName="childShape" presStyleCnt="0">
        <dgm:presLayoutVars>
          <dgm:chMax val="0"/>
          <dgm:chPref val="0"/>
        </dgm:presLayoutVars>
      </dgm:prSet>
      <dgm:spPr/>
    </dgm:pt>
    <dgm:pt modelId="{EA0FD2B9-BBFB-41F0-9CA4-594BE7B9534E}" type="pres">
      <dgm:prSet presAssocID="{26C55F9B-0F79-4D4E-9AB8-10A5D2255C4E}" presName="childComposite" presStyleCnt="0">
        <dgm:presLayoutVars>
          <dgm:chMax val="0"/>
          <dgm:chPref val="0"/>
        </dgm:presLayoutVars>
      </dgm:prSet>
      <dgm:spPr/>
    </dgm:pt>
    <dgm:pt modelId="{9BCD4D89-CE2E-492A-88E6-A64F6003F601}" type="pres">
      <dgm:prSet presAssocID="{26C55F9B-0F79-4D4E-9AB8-10A5D2255C4E}" presName="ChildAccent" presStyleLbl="solidFgAcc1" presStyleIdx="0" presStyleCnt="14" custLinFactNeighborY="-72132"/>
      <dgm:spPr/>
    </dgm:pt>
    <dgm:pt modelId="{A919DFF2-10F2-4E5A-98A0-250A6F78EB78}" type="pres">
      <dgm:prSet presAssocID="{26C55F9B-0F79-4D4E-9AB8-10A5D2255C4E}" presName="Child" presStyleLbl="revTx" presStyleIdx="1" presStyleCnt="17" custScaleY="93086" custLinFactNeighborY="-36541">
        <dgm:presLayoutVars>
          <dgm:chMax val="0"/>
          <dgm:chPref val="0"/>
          <dgm:bulletEnabled val="1"/>
        </dgm:presLayoutVars>
      </dgm:prSet>
      <dgm:spPr>
        <a:prstGeom prst="roundRect">
          <a:avLst/>
        </a:prstGeom>
      </dgm:spPr>
    </dgm:pt>
    <dgm:pt modelId="{14828181-A687-4B4C-8064-D83A92B9A588}" type="pres">
      <dgm:prSet presAssocID="{67689863-B701-4680-BA81-F0AF2B45E55E}" presName="childComposite" presStyleCnt="0">
        <dgm:presLayoutVars>
          <dgm:chMax val="0"/>
          <dgm:chPref val="0"/>
        </dgm:presLayoutVars>
      </dgm:prSet>
      <dgm:spPr/>
    </dgm:pt>
    <dgm:pt modelId="{E8E7D79C-A160-4A18-8563-A2CD8FD62CAA}" type="pres">
      <dgm:prSet presAssocID="{67689863-B701-4680-BA81-F0AF2B45E55E}" presName="ChildAccent" presStyleLbl="solidFgAcc1" presStyleIdx="1" presStyleCnt="14" custLinFactNeighborY="-39497"/>
      <dgm:spPr/>
    </dgm:pt>
    <dgm:pt modelId="{F829F71B-A16D-47D8-817A-91DB618B7E97}" type="pres">
      <dgm:prSet presAssocID="{67689863-B701-4680-BA81-F0AF2B45E55E}" presName="Child" presStyleLbl="revTx" presStyleIdx="2" presStyleCnt="17" custLinFactNeighborY="-14805">
        <dgm:presLayoutVars>
          <dgm:chMax val="0"/>
          <dgm:chPref val="0"/>
          <dgm:bulletEnabled val="1"/>
        </dgm:presLayoutVars>
      </dgm:prSet>
      <dgm:spPr>
        <a:prstGeom prst="roundRect">
          <a:avLst/>
        </a:prstGeom>
      </dgm:spPr>
    </dgm:pt>
    <dgm:pt modelId="{A7CC37EC-1844-438E-BEF1-84F86DCCD825}" type="pres">
      <dgm:prSet presAssocID="{D8294906-05A7-4386-A26D-F03749E12899}" presName="childComposite" presStyleCnt="0">
        <dgm:presLayoutVars>
          <dgm:chMax val="0"/>
          <dgm:chPref val="0"/>
        </dgm:presLayoutVars>
      </dgm:prSet>
      <dgm:spPr/>
    </dgm:pt>
    <dgm:pt modelId="{8C006EA1-44C4-43B0-833C-57194C9FBC6B}" type="pres">
      <dgm:prSet presAssocID="{D8294906-05A7-4386-A26D-F03749E12899}" presName="ChildAccent" presStyleLbl="solidFgAcc1" presStyleIdx="2" presStyleCnt="14" custLinFactNeighborY="13545"/>
      <dgm:spPr/>
    </dgm:pt>
    <dgm:pt modelId="{128300B8-1722-4F8B-9A37-C673A46963A6}" type="pres">
      <dgm:prSet presAssocID="{D8294906-05A7-4386-A26D-F03749E12899}" presName="Child" presStyleLbl="revTx" presStyleIdx="3" presStyleCnt="17" custLinFactNeighborY="7950">
        <dgm:presLayoutVars>
          <dgm:chMax val="0"/>
          <dgm:chPref val="0"/>
          <dgm:bulletEnabled val="1"/>
        </dgm:presLayoutVars>
      </dgm:prSet>
      <dgm:spPr>
        <a:prstGeom prst="roundRect">
          <a:avLst/>
        </a:prstGeom>
      </dgm:spPr>
    </dgm:pt>
    <dgm:pt modelId="{DAEF20C9-2CB4-47AC-B4DC-2096451EE91B}" type="pres">
      <dgm:prSet presAssocID="{1BCA4CC9-6EB0-46DB-BF4C-EFCA45A009A6}" presName="childComposite" presStyleCnt="0">
        <dgm:presLayoutVars>
          <dgm:chMax val="0"/>
          <dgm:chPref val="0"/>
        </dgm:presLayoutVars>
      </dgm:prSet>
      <dgm:spPr/>
    </dgm:pt>
    <dgm:pt modelId="{D088E55F-A6E4-4D18-BAB0-0259BABE084B}" type="pres">
      <dgm:prSet presAssocID="{1BCA4CC9-6EB0-46DB-BF4C-EFCA45A009A6}" presName="ChildAccent" presStyleLbl="solidFgAcc1" presStyleIdx="3" presStyleCnt="14" custLinFactNeighborY="40881"/>
      <dgm:spPr/>
    </dgm:pt>
    <dgm:pt modelId="{BAD83A18-618F-4C18-A0CC-CD8BF66631EA}" type="pres">
      <dgm:prSet presAssocID="{1BCA4CC9-6EB0-46DB-BF4C-EFCA45A009A6}" presName="Child" presStyleLbl="revTx" presStyleIdx="4" presStyleCnt="17" custScaleY="122055" custLinFactNeighborY="23294">
        <dgm:presLayoutVars>
          <dgm:chMax val="0"/>
          <dgm:chPref val="0"/>
          <dgm:bulletEnabled val="1"/>
        </dgm:presLayoutVars>
      </dgm:prSet>
      <dgm:spPr>
        <a:prstGeom prst="roundRect">
          <a:avLst/>
        </a:prstGeom>
      </dgm:spPr>
    </dgm:pt>
    <dgm:pt modelId="{F3740427-0893-4563-9C8C-15558AD24229}" type="pres">
      <dgm:prSet presAssocID="{3FBA08DE-DF23-4D9C-B086-84E47CA9712A}" presName="childComposite" presStyleCnt="0">
        <dgm:presLayoutVars>
          <dgm:chMax val="0"/>
          <dgm:chPref val="0"/>
        </dgm:presLayoutVars>
      </dgm:prSet>
      <dgm:spPr/>
    </dgm:pt>
    <dgm:pt modelId="{5553EF47-2732-4ABD-BB5C-55A12C4F393D}" type="pres">
      <dgm:prSet presAssocID="{3FBA08DE-DF23-4D9C-B086-84E47CA9712A}" presName="ChildAccent" presStyleLbl="solidFgAcc1" presStyleIdx="4" presStyleCnt="14" custLinFactY="3986" custLinFactNeighborY="100000"/>
      <dgm:spPr/>
    </dgm:pt>
    <dgm:pt modelId="{6D65ECBC-7A87-4D63-BA7E-5AEC7174F5C4}" type="pres">
      <dgm:prSet presAssocID="{3FBA08DE-DF23-4D9C-B086-84E47CA9712A}" presName="Child" presStyleLbl="revTx" presStyleIdx="5" presStyleCnt="17" custLinFactNeighborY="46749">
        <dgm:presLayoutVars>
          <dgm:chMax val="0"/>
          <dgm:chPref val="0"/>
          <dgm:bulletEnabled val="1"/>
        </dgm:presLayoutVars>
      </dgm:prSet>
      <dgm:spPr>
        <a:prstGeom prst="roundRect">
          <a:avLst/>
        </a:prstGeom>
      </dgm:spPr>
    </dgm:pt>
    <dgm:pt modelId="{DE16E438-42D0-4D6D-AE49-A720C14011C8}" type="pres">
      <dgm:prSet presAssocID="{E839E342-DD0B-4BF5-85E6-EC7DD616ECA8}" presName="childComposite" presStyleCnt="0">
        <dgm:presLayoutVars>
          <dgm:chMax val="0"/>
          <dgm:chPref val="0"/>
        </dgm:presLayoutVars>
      </dgm:prSet>
      <dgm:spPr/>
    </dgm:pt>
    <dgm:pt modelId="{DB7A1308-58F4-4981-8823-0FEC150399FB}" type="pres">
      <dgm:prSet presAssocID="{E839E342-DD0B-4BF5-85E6-EC7DD616ECA8}" presName="ChildAccent" presStyleLbl="solidFgAcc1" presStyleIdx="5" presStyleCnt="14" custLinFactY="57028" custLinFactNeighborY="100000"/>
      <dgm:spPr/>
    </dgm:pt>
    <dgm:pt modelId="{7A56B074-D2FE-4798-B65A-157B3E46B7FA}" type="pres">
      <dgm:prSet presAssocID="{E839E342-DD0B-4BF5-85E6-EC7DD616ECA8}" presName="Child" presStyleLbl="revTx" presStyleIdx="6" presStyleCnt="17" custLinFactNeighborY="69504">
        <dgm:presLayoutVars>
          <dgm:chMax val="0"/>
          <dgm:chPref val="0"/>
          <dgm:bulletEnabled val="1"/>
        </dgm:presLayoutVars>
      </dgm:prSet>
      <dgm:spPr>
        <a:prstGeom prst="roundRect">
          <a:avLst/>
        </a:prstGeom>
      </dgm:spPr>
    </dgm:pt>
    <dgm:pt modelId="{5922AA7D-9066-4E37-A139-90F071506D72}" type="pres">
      <dgm:prSet presAssocID="{F3DC2469-1BE6-4D11-AD50-2307A56942FA}" presName="root" presStyleCnt="0">
        <dgm:presLayoutVars>
          <dgm:chMax/>
          <dgm:chPref/>
        </dgm:presLayoutVars>
      </dgm:prSet>
      <dgm:spPr/>
    </dgm:pt>
    <dgm:pt modelId="{0BFC681B-DCE7-4E02-A234-F042C420C4C6}" type="pres">
      <dgm:prSet presAssocID="{F3DC2469-1BE6-4D11-AD50-2307A56942FA}" presName="rootComposite" presStyleCnt="0">
        <dgm:presLayoutVars/>
      </dgm:prSet>
      <dgm:spPr/>
    </dgm:pt>
    <dgm:pt modelId="{B7A37D6E-553F-46E8-9FD7-14D36F0DC8D0}" type="pres">
      <dgm:prSet presAssocID="{F3DC2469-1BE6-4D11-AD50-2307A56942FA}" presName="ParentAccent" presStyleLbl="alignNode1" presStyleIdx="1" presStyleCnt="3" custFlipVert="1" custScaleX="92170" custScaleY="39297" custLinFactNeighborY="-98323"/>
      <dgm:spPr>
        <a:solidFill>
          <a:srgbClr val="5EAFA6"/>
        </a:solidFill>
      </dgm:spPr>
    </dgm:pt>
    <dgm:pt modelId="{93B772E4-A826-4936-BBC7-095528DB388F}" type="pres">
      <dgm:prSet presAssocID="{F3DC2469-1BE6-4D11-AD50-2307A56942FA}" presName="ParentSmallAccent" presStyleLbl="fgAcc1" presStyleIdx="1" presStyleCnt="3" custLinFactY="-100000" custLinFactNeighborY="-104762"/>
      <dgm:spPr/>
    </dgm:pt>
    <dgm:pt modelId="{37B1CEF1-6945-424C-88BD-F76571E9D818}" type="pres">
      <dgm:prSet presAssocID="{F3DC2469-1BE6-4D11-AD50-2307A56942FA}" presName="Parent" presStyleLbl="revTx" presStyleIdx="7" presStyleCnt="17" custScaleX="100001" custScaleY="100001">
        <dgm:presLayoutVars>
          <dgm:chMax/>
          <dgm:chPref val="4"/>
          <dgm:bulletEnabled val="1"/>
        </dgm:presLayoutVars>
      </dgm:prSet>
      <dgm:spPr>
        <a:prstGeom prst="roundRect">
          <a:avLst/>
        </a:prstGeom>
      </dgm:spPr>
    </dgm:pt>
    <dgm:pt modelId="{EAFBB788-D5B2-4E16-926F-62E72259EE6F}" type="pres">
      <dgm:prSet presAssocID="{F3DC2469-1BE6-4D11-AD50-2307A56942FA}" presName="childShape" presStyleCnt="0">
        <dgm:presLayoutVars>
          <dgm:chMax val="0"/>
          <dgm:chPref val="0"/>
        </dgm:presLayoutVars>
      </dgm:prSet>
      <dgm:spPr/>
    </dgm:pt>
    <dgm:pt modelId="{FA10A4D4-F3EA-476F-8591-ABC25742AB25}" type="pres">
      <dgm:prSet presAssocID="{4FA52BF8-205B-44BD-8745-310A008FF269}" presName="childComposite" presStyleCnt="0">
        <dgm:presLayoutVars>
          <dgm:chMax val="0"/>
          <dgm:chPref val="0"/>
        </dgm:presLayoutVars>
      </dgm:prSet>
      <dgm:spPr/>
    </dgm:pt>
    <dgm:pt modelId="{1F6D820E-F096-44E4-BA96-6310780E13AE}" type="pres">
      <dgm:prSet presAssocID="{4FA52BF8-205B-44BD-8745-310A008FF269}" presName="ChildAccent" presStyleLbl="solidFgAcc1" presStyleIdx="6" presStyleCnt="14" custLinFactNeighborY="-72889"/>
      <dgm:spPr/>
    </dgm:pt>
    <dgm:pt modelId="{558D100F-9EEE-4F80-85B3-2565D997083A}" type="pres">
      <dgm:prSet presAssocID="{4FA52BF8-205B-44BD-8745-310A008FF269}" presName="Child" presStyleLbl="revTx" presStyleIdx="8" presStyleCnt="17" custLinFactNeighborY="-29130">
        <dgm:presLayoutVars>
          <dgm:chMax val="0"/>
          <dgm:chPref val="0"/>
          <dgm:bulletEnabled val="1"/>
        </dgm:presLayoutVars>
      </dgm:prSet>
      <dgm:spPr>
        <a:prstGeom prst="roundRect">
          <a:avLst/>
        </a:prstGeom>
      </dgm:spPr>
    </dgm:pt>
    <dgm:pt modelId="{AAA4B190-86D3-4448-8EA4-A19576CF9052}" type="pres">
      <dgm:prSet presAssocID="{19655A5D-9BA8-4B4E-9095-83C3E0AFE620}" presName="childComposite" presStyleCnt="0">
        <dgm:presLayoutVars>
          <dgm:chMax val="0"/>
          <dgm:chPref val="0"/>
        </dgm:presLayoutVars>
      </dgm:prSet>
      <dgm:spPr/>
    </dgm:pt>
    <dgm:pt modelId="{F447E805-B540-48D7-AB6B-4EACCEBFC160}" type="pres">
      <dgm:prSet presAssocID="{19655A5D-9BA8-4B4E-9095-83C3E0AFE620}" presName="ChildAccent" presStyleLbl="solidFgAcc1" presStyleIdx="7" presStyleCnt="14" custLinFactNeighborY="-27150"/>
      <dgm:spPr/>
    </dgm:pt>
    <dgm:pt modelId="{D0D205E2-B449-4DC1-8FEA-424CA3527F5F}" type="pres">
      <dgm:prSet presAssocID="{19655A5D-9BA8-4B4E-9095-83C3E0AFE620}" presName="Child" presStyleLbl="revTx" presStyleIdx="9" presStyleCnt="17" custLinFactNeighborY="-13786">
        <dgm:presLayoutVars>
          <dgm:chMax val="0"/>
          <dgm:chPref val="0"/>
          <dgm:bulletEnabled val="1"/>
        </dgm:presLayoutVars>
      </dgm:prSet>
      <dgm:spPr>
        <a:prstGeom prst="roundRect">
          <a:avLst/>
        </a:prstGeom>
      </dgm:spPr>
    </dgm:pt>
    <dgm:pt modelId="{B4F3D5C3-5620-402C-99CE-00EBD57044D9}" type="pres">
      <dgm:prSet presAssocID="{5EE24983-F4EE-44E8-A359-3BCE8EF1C3A1}" presName="childComposite" presStyleCnt="0">
        <dgm:presLayoutVars>
          <dgm:chMax val="0"/>
          <dgm:chPref val="0"/>
        </dgm:presLayoutVars>
      </dgm:prSet>
      <dgm:spPr/>
    </dgm:pt>
    <dgm:pt modelId="{F12AF97F-AD14-41BF-9C48-82373A04E694}" type="pres">
      <dgm:prSet presAssocID="{5EE24983-F4EE-44E8-A359-3BCE8EF1C3A1}" presName="ChildAccent" presStyleLbl="solidFgAcc1" presStyleIdx="8" presStyleCnt="14" custLinFactNeighborY="25891"/>
      <dgm:spPr/>
    </dgm:pt>
    <dgm:pt modelId="{D487EEB5-4418-4DE9-B72C-4CA9F2964112}" type="pres">
      <dgm:prSet presAssocID="{5EE24983-F4EE-44E8-A359-3BCE8EF1C3A1}" presName="Child" presStyleLbl="revTx" presStyleIdx="10" presStyleCnt="17" custLinFactNeighborY="8969">
        <dgm:presLayoutVars>
          <dgm:chMax val="0"/>
          <dgm:chPref val="0"/>
          <dgm:bulletEnabled val="1"/>
        </dgm:presLayoutVars>
      </dgm:prSet>
      <dgm:spPr>
        <a:prstGeom prst="roundRect">
          <a:avLst/>
        </a:prstGeom>
      </dgm:spPr>
    </dgm:pt>
    <dgm:pt modelId="{68D6C946-5102-419B-990B-DE909D3E3F5F}" type="pres">
      <dgm:prSet presAssocID="{78D7577B-7706-4B9B-8B8A-D356EC9CA299}" presName="childComposite" presStyleCnt="0">
        <dgm:presLayoutVars>
          <dgm:chMax val="0"/>
          <dgm:chPref val="0"/>
        </dgm:presLayoutVars>
      </dgm:prSet>
      <dgm:spPr/>
    </dgm:pt>
    <dgm:pt modelId="{84307227-0958-4183-BD3F-50978D747FC5}" type="pres">
      <dgm:prSet presAssocID="{78D7577B-7706-4B9B-8B8A-D356EC9CA299}" presName="ChildAccent" presStyleLbl="solidFgAcc1" presStyleIdx="9" presStyleCnt="14" custLinFactNeighborY="78933"/>
      <dgm:spPr/>
    </dgm:pt>
    <dgm:pt modelId="{6BFA314F-FE74-4DC2-B97E-80008AF045F1}" type="pres">
      <dgm:prSet presAssocID="{78D7577B-7706-4B9B-8B8A-D356EC9CA299}" presName="Child" presStyleLbl="revTx" presStyleIdx="11" presStyleCnt="17" custLinFactNeighborY="31724">
        <dgm:presLayoutVars>
          <dgm:chMax val="0"/>
          <dgm:chPref val="0"/>
          <dgm:bulletEnabled val="1"/>
        </dgm:presLayoutVars>
      </dgm:prSet>
      <dgm:spPr>
        <a:prstGeom prst="roundRect">
          <a:avLst/>
        </a:prstGeom>
      </dgm:spPr>
    </dgm:pt>
    <dgm:pt modelId="{7B926206-99FB-44ED-B4A4-8754841C5411}" type="pres">
      <dgm:prSet presAssocID="{F4C01EEC-0E23-48D3-94DE-CE4C4081EE80}" presName="root" presStyleCnt="0">
        <dgm:presLayoutVars>
          <dgm:chMax/>
          <dgm:chPref/>
        </dgm:presLayoutVars>
      </dgm:prSet>
      <dgm:spPr/>
    </dgm:pt>
    <dgm:pt modelId="{E33FB867-44BF-4FD0-9638-7F54DA5BCC33}" type="pres">
      <dgm:prSet presAssocID="{F4C01EEC-0E23-48D3-94DE-CE4C4081EE80}" presName="rootComposite" presStyleCnt="0">
        <dgm:presLayoutVars/>
      </dgm:prSet>
      <dgm:spPr/>
    </dgm:pt>
    <dgm:pt modelId="{66C09EC9-3EDF-4D3D-B32D-B1FB5844349F}" type="pres">
      <dgm:prSet presAssocID="{F4C01EEC-0E23-48D3-94DE-CE4C4081EE80}" presName="ParentAccent" presStyleLbl="alignNode1" presStyleIdx="2" presStyleCnt="3" custScaleX="91847" custScaleY="32070" custLinFactY="-1936" custLinFactNeighborY="-100000"/>
      <dgm:spPr>
        <a:solidFill>
          <a:schemeClr val="accent2">
            <a:lumMod val="20000"/>
            <a:lumOff val="80000"/>
          </a:schemeClr>
        </a:solidFill>
        <a:ln>
          <a:solidFill>
            <a:schemeClr val="accent2">
              <a:lumMod val="20000"/>
              <a:lumOff val="80000"/>
            </a:schemeClr>
          </a:solidFill>
        </a:ln>
      </dgm:spPr>
    </dgm:pt>
    <dgm:pt modelId="{B83341FD-1127-4F2A-B8D4-7F9F3CD70E26}" type="pres">
      <dgm:prSet presAssocID="{F4C01EEC-0E23-48D3-94DE-CE4C4081EE80}" presName="ParentSmallAccent" presStyleLbl="fgAcc1" presStyleIdx="2" presStyleCnt="3" custLinFactY="-100000" custLinFactNeighborY="-104760"/>
      <dgm:spPr/>
    </dgm:pt>
    <dgm:pt modelId="{5212B35A-3764-463F-8749-B570151F411F}" type="pres">
      <dgm:prSet presAssocID="{F4C01EEC-0E23-48D3-94DE-CE4C4081EE80}" presName="Parent" presStyleLbl="revTx" presStyleIdx="12" presStyleCnt="17">
        <dgm:presLayoutVars>
          <dgm:chMax/>
          <dgm:chPref val="4"/>
          <dgm:bulletEnabled val="1"/>
        </dgm:presLayoutVars>
      </dgm:prSet>
      <dgm:spPr>
        <a:prstGeom prst="roundRect">
          <a:avLst/>
        </a:prstGeom>
      </dgm:spPr>
    </dgm:pt>
    <dgm:pt modelId="{70E29269-243A-406B-9930-0E251634AAC3}" type="pres">
      <dgm:prSet presAssocID="{F4C01EEC-0E23-48D3-94DE-CE4C4081EE80}" presName="childShape" presStyleCnt="0">
        <dgm:presLayoutVars>
          <dgm:chMax val="0"/>
          <dgm:chPref val="0"/>
        </dgm:presLayoutVars>
      </dgm:prSet>
      <dgm:spPr/>
    </dgm:pt>
    <dgm:pt modelId="{4B68E375-3B17-4868-A5A3-FF659C47456F}" type="pres">
      <dgm:prSet presAssocID="{4CF84D2D-3C4A-4FF0-9D1B-46AB396BC26F}" presName="childComposite" presStyleCnt="0">
        <dgm:presLayoutVars>
          <dgm:chMax val="0"/>
          <dgm:chPref val="0"/>
        </dgm:presLayoutVars>
      </dgm:prSet>
      <dgm:spPr/>
    </dgm:pt>
    <dgm:pt modelId="{0B616FED-3B20-482C-B1FE-88A44BD39CC3}" type="pres">
      <dgm:prSet presAssocID="{4CF84D2D-3C4A-4FF0-9D1B-46AB396BC26F}" presName="ChildAccent" presStyleLbl="solidFgAcc1" presStyleIdx="10" presStyleCnt="14" custLinFactNeighborY="-72887"/>
      <dgm:spPr/>
    </dgm:pt>
    <dgm:pt modelId="{4F0A8073-92C7-416D-B689-65F5142C010D}" type="pres">
      <dgm:prSet presAssocID="{4CF84D2D-3C4A-4FF0-9D1B-46AB396BC26F}" presName="Child" presStyleLbl="revTx" presStyleIdx="13" presStyleCnt="17" custLinFactNeighborY="-29130">
        <dgm:presLayoutVars>
          <dgm:chMax val="0"/>
          <dgm:chPref val="0"/>
          <dgm:bulletEnabled val="1"/>
        </dgm:presLayoutVars>
      </dgm:prSet>
      <dgm:spPr>
        <a:prstGeom prst="roundRect">
          <a:avLst/>
        </a:prstGeom>
      </dgm:spPr>
    </dgm:pt>
    <dgm:pt modelId="{42099F0C-8D47-49C0-B85B-C0D4A16B918A}" type="pres">
      <dgm:prSet presAssocID="{75C2C3F7-48BE-44FB-ABA7-B8F255C98101}" presName="childComposite" presStyleCnt="0">
        <dgm:presLayoutVars>
          <dgm:chMax val="0"/>
          <dgm:chPref val="0"/>
        </dgm:presLayoutVars>
      </dgm:prSet>
      <dgm:spPr/>
    </dgm:pt>
    <dgm:pt modelId="{4CADB9E3-BDC7-43DF-9BB4-277DFC86116E}" type="pres">
      <dgm:prSet presAssocID="{75C2C3F7-48BE-44FB-ABA7-B8F255C98101}" presName="ChildAccent" presStyleLbl="solidFgAcc1" presStyleIdx="11" presStyleCnt="14" custLinFactNeighborY="-27149"/>
      <dgm:spPr/>
    </dgm:pt>
    <dgm:pt modelId="{13E2AC4F-D168-4EC1-9692-4C20398B8BE5}" type="pres">
      <dgm:prSet presAssocID="{75C2C3F7-48BE-44FB-ABA7-B8F255C98101}" presName="Child" presStyleLbl="revTx" presStyleIdx="14" presStyleCnt="17" custLinFactNeighborY="-13786">
        <dgm:presLayoutVars>
          <dgm:chMax val="0"/>
          <dgm:chPref val="0"/>
          <dgm:bulletEnabled val="1"/>
        </dgm:presLayoutVars>
      </dgm:prSet>
      <dgm:spPr>
        <a:prstGeom prst="roundRect">
          <a:avLst/>
        </a:prstGeom>
      </dgm:spPr>
    </dgm:pt>
    <dgm:pt modelId="{3384B204-FD93-4CE0-B0EB-10F7CBCACD61}" type="pres">
      <dgm:prSet presAssocID="{FAE1922F-A513-42A5-B15D-935B574B6329}" presName="childComposite" presStyleCnt="0">
        <dgm:presLayoutVars>
          <dgm:chMax val="0"/>
          <dgm:chPref val="0"/>
        </dgm:presLayoutVars>
      </dgm:prSet>
      <dgm:spPr/>
    </dgm:pt>
    <dgm:pt modelId="{43CAEED1-6A8E-4A3E-976D-47BCCAC3A9DD}" type="pres">
      <dgm:prSet presAssocID="{FAE1922F-A513-42A5-B15D-935B574B6329}" presName="ChildAccent" presStyleLbl="solidFgAcc1" presStyleIdx="12" presStyleCnt="14" custLinFactNeighborY="25893"/>
      <dgm:spPr/>
    </dgm:pt>
    <dgm:pt modelId="{9870F45C-EA7A-4BC3-BB89-DC557D9C46E4}" type="pres">
      <dgm:prSet presAssocID="{FAE1922F-A513-42A5-B15D-935B574B6329}" presName="Child" presStyleLbl="revTx" presStyleIdx="15" presStyleCnt="17" custLinFactNeighborY="8969">
        <dgm:presLayoutVars>
          <dgm:chMax val="0"/>
          <dgm:chPref val="0"/>
          <dgm:bulletEnabled val="1"/>
        </dgm:presLayoutVars>
      </dgm:prSet>
      <dgm:spPr>
        <a:prstGeom prst="roundRect">
          <a:avLst/>
        </a:prstGeom>
      </dgm:spPr>
    </dgm:pt>
    <dgm:pt modelId="{E5501DC1-9110-4723-A071-0FD756EE73D1}" type="pres">
      <dgm:prSet presAssocID="{E2D4E70E-A107-4288-A94C-E43452056448}" presName="childComposite" presStyleCnt="0">
        <dgm:presLayoutVars>
          <dgm:chMax val="0"/>
          <dgm:chPref val="0"/>
        </dgm:presLayoutVars>
      </dgm:prSet>
      <dgm:spPr/>
    </dgm:pt>
    <dgm:pt modelId="{825EEDC7-AF18-472D-9695-789BB5CD427D}" type="pres">
      <dgm:prSet presAssocID="{E2D4E70E-A107-4288-A94C-E43452056448}" presName="ChildAccent" presStyleLbl="solidFgAcc1" presStyleIdx="13" presStyleCnt="14" custLinFactNeighborY="78935"/>
      <dgm:spPr/>
    </dgm:pt>
    <dgm:pt modelId="{73FE58A3-BA52-4D18-8D90-3EB7F19208EE}" type="pres">
      <dgm:prSet presAssocID="{E2D4E70E-A107-4288-A94C-E43452056448}" presName="Child" presStyleLbl="revTx" presStyleIdx="16" presStyleCnt="17" custLinFactNeighborY="31724">
        <dgm:presLayoutVars>
          <dgm:chMax val="0"/>
          <dgm:chPref val="0"/>
          <dgm:bulletEnabled val="1"/>
        </dgm:presLayoutVars>
      </dgm:prSet>
      <dgm:spPr>
        <a:prstGeom prst="roundRect">
          <a:avLst/>
        </a:prstGeom>
      </dgm:spPr>
    </dgm:pt>
  </dgm:ptLst>
  <dgm:cxnLst>
    <dgm:cxn modelId="{10150501-9BF5-4BC2-AF7C-6744A833FC4C}" type="presOf" srcId="{78D7577B-7706-4B9B-8B8A-D356EC9CA299}" destId="{6BFA314F-FE74-4DC2-B97E-80008AF045F1}" srcOrd="0" destOrd="0" presId="urn:microsoft.com/office/officeart/2008/layout/SquareAccentList"/>
    <dgm:cxn modelId="{3CCA9705-0BAB-4418-BBB7-127DFF81A8AB}" type="presOf" srcId="{5D1588EF-846D-4A71-A1CB-7BA2EFAB5D3A}" destId="{123FDD9C-9907-42DC-B606-D8282B037C4E}" srcOrd="0" destOrd="0" presId="urn:microsoft.com/office/officeart/2008/layout/SquareAccentList"/>
    <dgm:cxn modelId="{07E7CF08-0476-418A-98C5-FA029ED80E42}" srcId="{5D1588EF-846D-4A71-A1CB-7BA2EFAB5D3A}" destId="{26C55F9B-0F79-4D4E-9AB8-10A5D2255C4E}" srcOrd="0" destOrd="0" parTransId="{AF2554BD-7704-434A-AF90-F3BDB426785F}" sibTransId="{94C400B6-AA94-46D0-8D6F-E5415A168B76}"/>
    <dgm:cxn modelId="{FA0ACD0A-C5C7-4FDC-997B-D9545FDCFEEC}" srcId="{8ECBE93A-EDE1-4EB3-91A1-FABAD42B9440}" destId="{5D1588EF-846D-4A71-A1CB-7BA2EFAB5D3A}" srcOrd="0" destOrd="0" parTransId="{AAFFCF90-574C-443D-8CD7-94475DBBF509}" sibTransId="{7271997D-A381-424F-88C4-6ACA62E5A663}"/>
    <dgm:cxn modelId="{D6E64013-427B-454B-9B62-FE40426B1962}" type="presOf" srcId="{4FA52BF8-205B-44BD-8745-310A008FF269}" destId="{558D100F-9EEE-4F80-85B3-2565D997083A}" srcOrd="0" destOrd="0" presId="urn:microsoft.com/office/officeart/2008/layout/SquareAccentList"/>
    <dgm:cxn modelId="{8618EA19-1028-49CD-9BC7-02106EF1C3AF}" srcId="{8ECBE93A-EDE1-4EB3-91A1-FABAD42B9440}" destId="{F4C01EEC-0E23-48D3-94DE-CE4C4081EE80}" srcOrd="2" destOrd="0" parTransId="{A6C2E49C-3084-4078-96CE-F1F3C94EB07B}" sibTransId="{B0452B9F-AF00-4D35-95A4-61AF6A53A8C6}"/>
    <dgm:cxn modelId="{40981021-601D-47C4-A2AB-717E88564685}" type="presOf" srcId="{4CF84D2D-3C4A-4FF0-9D1B-46AB396BC26F}" destId="{4F0A8073-92C7-416D-B689-65F5142C010D}" srcOrd="0" destOrd="0" presId="urn:microsoft.com/office/officeart/2008/layout/SquareAccentList"/>
    <dgm:cxn modelId="{5EEEE627-7B03-48BE-AC03-69136F021033}" type="presOf" srcId="{75C2C3F7-48BE-44FB-ABA7-B8F255C98101}" destId="{13E2AC4F-D168-4EC1-9692-4C20398B8BE5}" srcOrd="0" destOrd="0" presId="urn:microsoft.com/office/officeart/2008/layout/SquareAccentList"/>
    <dgm:cxn modelId="{574C3C2C-03F6-463B-B718-6E9ABEBBC3C8}" srcId="{F3DC2469-1BE6-4D11-AD50-2307A56942FA}" destId="{78D7577B-7706-4B9B-8B8A-D356EC9CA299}" srcOrd="3" destOrd="0" parTransId="{688D8318-110D-4F91-9B88-C20F84F8002A}" sibTransId="{0245BC3F-62D0-4FD7-AB80-0824D2458390}"/>
    <dgm:cxn modelId="{3FE6782C-F111-4528-A25D-29D7D2389891}" type="presOf" srcId="{E839E342-DD0B-4BF5-85E6-EC7DD616ECA8}" destId="{7A56B074-D2FE-4798-B65A-157B3E46B7FA}" srcOrd="0" destOrd="0" presId="urn:microsoft.com/office/officeart/2008/layout/SquareAccentList"/>
    <dgm:cxn modelId="{3149B23A-6A00-40DB-8C95-3BFD19FDCC60}" srcId="{5D1588EF-846D-4A71-A1CB-7BA2EFAB5D3A}" destId="{D8294906-05A7-4386-A26D-F03749E12899}" srcOrd="2" destOrd="0" parTransId="{8F66A336-81E9-45CB-8A30-5E293F6D32A1}" sibTransId="{ACD2D7B4-63E3-4E93-80BE-40AA79D4A171}"/>
    <dgm:cxn modelId="{992BC264-0A9F-48D3-BBCF-712AA903B77C}" type="presOf" srcId="{8ECBE93A-EDE1-4EB3-91A1-FABAD42B9440}" destId="{2CF1D493-2DBF-42A1-BA22-66CCABF23EA8}" srcOrd="0" destOrd="0" presId="urn:microsoft.com/office/officeart/2008/layout/SquareAccentList"/>
    <dgm:cxn modelId="{A0CA0148-CCD7-4040-B703-014F584E3F50}" type="presOf" srcId="{F3DC2469-1BE6-4D11-AD50-2307A56942FA}" destId="{37B1CEF1-6945-424C-88BD-F76571E9D818}" srcOrd="0" destOrd="0" presId="urn:microsoft.com/office/officeart/2008/layout/SquareAccentList"/>
    <dgm:cxn modelId="{8C752D68-5D55-40E6-9033-B82169A00B0F}" type="presOf" srcId="{3FBA08DE-DF23-4D9C-B086-84E47CA9712A}" destId="{6D65ECBC-7A87-4D63-BA7E-5AEC7174F5C4}" srcOrd="0" destOrd="0" presId="urn:microsoft.com/office/officeart/2008/layout/SquareAccentList"/>
    <dgm:cxn modelId="{43212949-2046-4795-9658-461688C36B92}" type="presOf" srcId="{19655A5D-9BA8-4B4E-9095-83C3E0AFE620}" destId="{D0D205E2-B449-4DC1-8FEA-424CA3527F5F}" srcOrd="0" destOrd="0" presId="urn:microsoft.com/office/officeart/2008/layout/SquareAccentList"/>
    <dgm:cxn modelId="{A4D89C4B-D04D-47D8-9F89-8EC67D253E72}" srcId="{F4C01EEC-0E23-48D3-94DE-CE4C4081EE80}" destId="{FAE1922F-A513-42A5-B15D-935B574B6329}" srcOrd="2" destOrd="0" parTransId="{1ABD378D-174E-4762-A6B4-406AE7AA7CEB}" sibTransId="{77A88B55-31CC-4845-BC37-B7CB4330C140}"/>
    <dgm:cxn modelId="{35B3954E-FBCB-41B1-8736-981FC607D9DE}" type="presOf" srcId="{1BCA4CC9-6EB0-46DB-BF4C-EFCA45A009A6}" destId="{BAD83A18-618F-4C18-A0CC-CD8BF66631EA}" srcOrd="0" destOrd="0" presId="urn:microsoft.com/office/officeart/2008/layout/SquareAccentList"/>
    <dgm:cxn modelId="{131C1B72-298A-4C0C-AB6C-378A8348EE72}" type="presOf" srcId="{67689863-B701-4680-BA81-F0AF2B45E55E}" destId="{F829F71B-A16D-47D8-817A-91DB618B7E97}" srcOrd="0" destOrd="0" presId="urn:microsoft.com/office/officeart/2008/layout/SquareAccentList"/>
    <dgm:cxn modelId="{CE6F9A72-E2B9-4E3C-A352-C3756F4B5E0E}" type="presOf" srcId="{D8294906-05A7-4386-A26D-F03749E12899}" destId="{128300B8-1722-4F8B-9A37-C673A46963A6}" srcOrd="0" destOrd="0" presId="urn:microsoft.com/office/officeart/2008/layout/SquareAccentList"/>
    <dgm:cxn modelId="{28FFDA81-BA8D-4115-BAAA-A4B0C51F50A9}" srcId="{5D1588EF-846D-4A71-A1CB-7BA2EFAB5D3A}" destId="{E839E342-DD0B-4BF5-85E6-EC7DD616ECA8}" srcOrd="5" destOrd="0" parTransId="{7FCE3660-D72A-4735-9859-40D2E29A98E2}" sibTransId="{63D3BD9F-B885-46E6-92DA-4937D10CBC96}"/>
    <dgm:cxn modelId="{6FBDEC8F-C153-400A-BA6A-6F20B5E0C354}" srcId="{5D1588EF-846D-4A71-A1CB-7BA2EFAB5D3A}" destId="{67689863-B701-4680-BA81-F0AF2B45E55E}" srcOrd="1" destOrd="0" parTransId="{789D457B-50E8-415A-9938-DBBAFC9DB188}" sibTransId="{696BDCA7-996F-4D8D-92B1-8F9D4ECB2A39}"/>
    <dgm:cxn modelId="{584BE196-EE41-4CD4-BA42-DDA9E47C4EBF}" type="presOf" srcId="{F4C01EEC-0E23-48D3-94DE-CE4C4081EE80}" destId="{5212B35A-3764-463F-8749-B570151F411F}" srcOrd="0" destOrd="0" presId="urn:microsoft.com/office/officeart/2008/layout/SquareAccentList"/>
    <dgm:cxn modelId="{F40BCF99-7D4D-4970-A101-0CC16231CD14}" srcId="{F3DC2469-1BE6-4D11-AD50-2307A56942FA}" destId="{5EE24983-F4EE-44E8-A359-3BCE8EF1C3A1}" srcOrd="2" destOrd="0" parTransId="{8BDB9A59-76D8-4D10-BA2B-93F0C3D85950}" sibTransId="{F5380B27-C896-4743-AE55-6F91435C9287}"/>
    <dgm:cxn modelId="{AC7F069E-2D53-4485-9ACB-D9B308EA420A}" type="presOf" srcId="{5EE24983-F4EE-44E8-A359-3BCE8EF1C3A1}" destId="{D487EEB5-4418-4DE9-B72C-4CA9F2964112}" srcOrd="0" destOrd="0" presId="urn:microsoft.com/office/officeart/2008/layout/SquareAccentList"/>
    <dgm:cxn modelId="{ED95A5A5-86C4-4C8F-8F78-3066E4A5F27E}" srcId="{5D1588EF-846D-4A71-A1CB-7BA2EFAB5D3A}" destId="{3FBA08DE-DF23-4D9C-B086-84E47CA9712A}" srcOrd="4" destOrd="0" parTransId="{959C2D57-11B7-4B8B-96D2-3C26F3F27C60}" sibTransId="{46DF89E8-474C-43E9-8601-B9DEEF924FF7}"/>
    <dgm:cxn modelId="{D9F993B9-F346-43A9-8125-5D8623B7BAEC}" srcId="{F4C01EEC-0E23-48D3-94DE-CE4C4081EE80}" destId="{E2D4E70E-A107-4288-A94C-E43452056448}" srcOrd="3" destOrd="0" parTransId="{286A51F1-872D-4BD1-AD8C-7D8299EA539B}" sibTransId="{F5D78AA6-6E0E-4021-BB9A-EE59A1DAF857}"/>
    <dgm:cxn modelId="{005C4FC2-F99C-42FF-8B6A-8B5D729385F1}" type="presOf" srcId="{26C55F9B-0F79-4D4E-9AB8-10A5D2255C4E}" destId="{A919DFF2-10F2-4E5A-98A0-250A6F78EB78}" srcOrd="0" destOrd="0" presId="urn:microsoft.com/office/officeart/2008/layout/SquareAccentList"/>
    <dgm:cxn modelId="{0898FAD2-D9FF-4061-9A0C-BB8E89854E05}" type="presOf" srcId="{FAE1922F-A513-42A5-B15D-935B574B6329}" destId="{9870F45C-EA7A-4BC3-BB89-DC557D9C46E4}" srcOrd="0" destOrd="0" presId="urn:microsoft.com/office/officeart/2008/layout/SquareAccentList"/>
    <dgm:cxn modelId="{B8E246D9-A2EE-4FBA-96D6-6394EAD4E8CE}" srcId="{F3DC2469-1BE6-4D11-AD50-2307A56942FA}" destId="{4FA52BF8-205B-44BD-8745-310A008FF269}" srcOrd="0" destOrd="0" parTransId="{541D048F-8E92-48A7-9CCA-1C5856FAA8FA}" sibTransId="{8A909ECB-1568-4695-B4A3-FAD8185C919B}"/>
    <dgm:cxn modelId="{E37D57DC-5425-4109-9A2D-1614B616EB97}" srcId="{F4C01EEC-0E23-48D3-94DE-CE4C4081EE80}" destId="{75C2C3F7-48BE-44FB-ABA7-B8F255C98101}" srcOrd="1" destOrd="0" parTransId="{AE417FBF-F9CF-4937-A6BB-68961144C98B}" sibTransId="{0ABFC011-4FAE-4D09-B913-CB687F7A5481}"/>
    <dgm:cxn modelId="{B1E331E1-E153-484C-AFFA-67C3B2BAF979}" srcId="{F3DC2469-1BE6-4D11-AD50-2307A56942FA}" destId="{19655A5D-9BA8-4B4E-9095-83C3E0AFE620}" srcOrd="1" destOrd="0" parTransId="{253EB1C1-6156-4903-8B26-EFE0B31BCCDD}" sibTransId="{E51C6F17-B671-477E-BA40-A41118CDBD52}"/>
    <dgm:cxn modelId="{D9DF65E8-81C5-4325-A62F-4BEF8A5E5245}" srcId="{F4C01EEC-0E23-48D3-94DE-CE4C4081EE80}" destId="{4CF84D2D-3C4A-4FF0-9D1B-46AB396BC26F}" srcOrd="0" destOrd="0" parTransId="{2A8CD3E2-4CF6-421E-8D59-0682B18BE3D1}" sibTransId="{731145B6-0F80-46DF-AE17-2CE83093C0CA}"/>
    <dgm:cxn modelId="{2416A7F5-3413-4391-92A7-8107EFF15CD0}" srcId="{5D1588EF-846D-4A71-A1CB-7BA2EFAB5D3A}" destId="{1BCA4CC9-6EB0-46DB-BF4C-EFCA45A009A6}" srcOrd="3" destOrd="0" parTransId="{1B15D379-1617-4055-859F-AE45967882C7}" sibTransId="{1257B5CD-18AA-4CD5-86B6-95C4D22CFC1D}"/>
    <dgm:cxn modelId="{A88091F7-B66A-416D-A6F4-2219CB164CCF}" type="presOf" srcId="{E2D4E70E-A107-4288-A94C-E43452056448}" destId="{73FE58A3-BA52-4D18-8D90-3EB7F19208EE}" srcOrd="0" destOrd="0" presId="urn:microsoft.com/office/officeart/2008/layout/SquareAccentList"/>
    <dgm:cxn modelId="{3CF7A2F9-43D7-4510-8096-9A183030D3F5}" srcId="{8ECBE93A-EDE1-4EB3-91A1-FABAD42B9440}" destId="{F3DC2469-1BE6-4D11-AD50-2307A56942FA}" srcOrd="1" destOrd="0" parTransId="{599BC54B-A273-4A55-BDF9-2A371F007D43}" sibTransId="{CC8C5A04-5717-4A7B-BAC9-79AAD4D83392}"/>
    <dgm:cxn modelId="{59F4ACEB-AA47-49C5-83E7-F5C281DEA979}" type="presParOf" srcId="{2CF1D493-2DBF-42A1-BA22-66CCABF23EA8}" destId="{D9AEFF19-4D10-4F45-8792-C93084B13ADC}" srcOrd="0" destOrd="0" presId="urn:microsoft.com/office/officeart/2008/layout/SquareAccentList"/>
    <dgm:cxn modelId="{9485F42D-3414-44B4-ABAD-DA5B06BFBA93}" type="presParOf" srcId="{D9AEFF19-4D10-4F45-8792-C93084B13ADC}" destId="{AEADA283-B68D-4A85-9E8C-52F56DF1491B}" srcOrd="0" destOrd="0" presId="urn:microsoft.com/office/officeart/2008/layout/SquareAccentList"/>
    <dgm:cxn modelId="{C0C606D1-2F2C-4FBB-9152-5C6541C6C40B}" type="presParOf" srcId="{AEADA283-B68D-4A85-9E8C-52F56DF1491B}" destId="{62CB1090-8B79-4137-92FC-760DA2DB655E}" srcOrd="0" destOrd="0" presId="urn:microsoft.com/office/officeart/2008/layout/SquareAccentList"/>
    <dgm:cxn modelId="{1779F8DA-553A-4817-A122-F8611A0DDEE5}" type="presParOf" srcId="{AEADA283-B68D-4A85-9E8C-52F56DF1491B}" destId="{1870A93E-FDF0-4F63-9302-22963C3C98D1}" srcOrd="1" destOrd="0" presId="urn:microsoft.com/office/officeart/2008/layout/SquareAccentList"/>
    <dgm:cxn modelId="{95E42127-C7CB-4849-9533-4738905B7C3B}" type="presParOf" srcId="{AEADA283-B68D-4A85-9E8C-52F56DF1491B}" destId="{123FDD9C-9907-42DC-B606-D8282B037C4E}" srcOrd="2" destOrd="0" presId="urn:microsoft.com/office/officeart/2008/layout/SquareAccentList"/>
    <dgm:cxn modelId="{4CF1EB58-B243-4755-A14E-DB0ECCA63373}" type="presParOf" srcId="{D9AEFF19-4D10-4F45-8792-C93084B13ADC}" destId="{5FCF2421-FEFE-485E-B21C-2C036DCC557A}" srcOrd="1" destOrd="0" presId="urn:microsoft.com/office/officeart/2008/layout/SquareAccentList"/>
    <dgm:cxn modelId="{569F5C79-96F7-45D1-8054-6AFE7D3A1178}" type="presParOf" srcId="{5FCF2421-FEFE-485E-B21C-2C036DCC557A}" destId="{EA0FD2B9-BBFB-41F0-9CA4-594BE7B9534E}" srcOrd="0" destOrd="0" presId="urn:microsoft.com/office/officeart/2008/layout/SquareAccentList"/>
    <dgm:cxn modelId="{1F589697-72F6-4108-BDB7-6F48539DE0BD}" type="presParOf" srcId="{EA0FD2B9-BBFB-41F0-9CA4-594BE7B9534E}" destId="{9BCD4D89-CE2E-492A-88E6-A64F6003F601}" srcOrd="0" destOrd="0" presId="urn:microsoft.com/office/officeart/2008/layout/SquareAccentList"/>
    <dgm:cxn modelId="{C9839741-EF90-495C-8247-9D641EE1EE1B}" type="presParOf" srcId="{EA0FD2B9-BBFB-41F0-9CA4-594BE7B9534E}" destId="{A919DFF2-10F2-4E5A-98A0-250A6F78EB78}" srcOrd="1" destOrd="0" presId="urn:microsoft.com/office/officeart/2008/layout/SquareAccentList"/>
    <dgm:cxn modelId="{1EDBA4E8-F0C7-430F-9FF2-5483296AB9E9}" type="presParOf" srcId="{5FCF2421-FEFE-485E-B21C-2C036DCC557A}" destId="{14828181-A687-4B4C-8064-D83A92B9A588}" srcOrd="1" destOrd="0" presId="urn:microsoft.com/office/officeart/2008/layout/SquareAccentList"/>
    <dgm:cxn modelId="{D4783259-CFA0-4B44-9F4C-57C401963973}" type="presParOf" srcId="{14828181-A687-4B4C-8064-D83A92B9A588}" destId="{E8E7D79C-A160-4A18-8563-A2CD8FD62CAA}" srcOrd="0" destOrd="0" presId="urn:microsoft.com/office/officeart/2008/layout/SquareAccentList"/>
    <dgm:cxn modelId="{AB797522-7644-4A59-85F4-5A34156CF72A}" type="presParOf" srcId="{14828181-A687-4B4C-8064-D83A92B9A588}" destId="{F829F71B-A16D-47D8-817A-91DB618B7E97}" srcOrd="1" destOrd="0" presId="urn:microsoft.com/office/officeart/2008/layout/SquareAccentList"/>
    <dgm:cxn modelId="{081C9519-E7CA-4FA1-BB7A-FCD43BF3C272}" type="presParOf" srcId="{5FCF2421-FEFE-485E-B21C-2C036DCC557A}" destId="{A7CC37EC-1844-438E-BEF1-84F86DCCD825}" srcOrd="2" destOrd="0" presId="urn:microsoft.com/office/officeart/2008/layout/SquareAccentList"/>
    <dgm:cxn modelId="{ED7DECB5-2227-4EF7-89F6-FEE70CFC07AF}" type="presParOf" srcId="{A7CC37EC-1844-438E-BEF1-84F86DCCD825}" destId="{8C006EA1-44C4-43B0-833C-57194C9FBC6B}" srcOrd="0" destOrd="0" presId="urn:microsoft.com/office/officeart/2008/layout/SquareAccentList"/>
    <dgm:cxn modelId="{CFFC4997-FFAB-417B-AE07-364F4BCC85CE}" type="presParOf" srcId="{A7CC37EC-1844-438E-BEF1-84F86DCCD825}" destId="{128300B8-1722-4F8B-9A37-C673A46963A6}" srcOrd="1" destOrd="0" presId="urn:microsoft.com/office/officeart/2008/layout/SquareAccentList"/>
    <dgm:cxn modelId="{8E4D7A0B-FC1D-4DDB-B875-74514C56E6C1}" type="presParOf" srcId="{5FCF2421-FEFE-485E-B21C-2C036DCC557A}" destId="{DAEF20C9-2CB4-47AC-B4DC-2096451EE91B}" srcOrd="3" destOrd="0" presId="urn:microsoft.com/office/officeart/2008/layout/SquareAccentList"/>
    <dgm:cxn modelId="{E0D4CEF1-0AE1-475B-B0C3-1ACC662E27C8}" type="presParOf" srcId="{DAEF20C9-2CB4-47AC-B4DC-2096451EE91B}" destId="{D088E55F-A6E4-4D18-BAB0-0259BABE084B}" srcOrd="0" destOrd="0" presId="urn:microsoft.com/office/officeart/2008/layout/SquareAccentList"/>
    <dgm:cxn modelId="{04415FD3-7566-43C3-B757-CEB59E9CBD9B}" type="presParOf" srcId="{DAEF20C9-2CB4-47AC-B4DC-2096451EE91B}" destId="{BAD83A18-618F-4C18-A0CC-CD8BF66631EA}" srcOrd="1" destOrd="0" presId="urn:microsoft.com/office/officeart/2008/layout/SquareAccentList"/>
    <dgm:cxn modelId="{E2F80D8B-F6E7-4C61-85A9-5962FFD61D12}" type="presParOf" srcId="{5FCF2421-FEFE-485E-B21C-2C036DCC557A}" destId="{F3740427-0893-4563-9C8C-15558AD24229}" srcOrd="4" destOrd="0" presId="urn:microsoft.com/office/officeart/2008/layout/SquareAccentList"/>
    <dgm:cxn modelId="{7EBF2FDF-68D5-4685-9956-F41172EC4A1B}" type="presParOf" srcId="{F3740427-0893-4563-9C8C-15558AD24229}" destId="{5553EF47-2732-4ABD-BB5C-55A12C4F393D}" srcOrd="0" destOrd="0" presId="urn:microsoft.com/office/officeart/2008/layout/SquareAccentList"/>
    <dgm:cxn modelId="{D554D2B5-805D-4A24-8A7A-9F433A754272}" type="presParOf" srcId="{F3740427-0893-4563-9C8C-15558AD24229}" destId="{6D65ECBC-7A87-4D63-BA7E-5AEC7174F5C4}" srcOrd="1" destOrd="0" presId="urn:microsoft.com/office/officeart/2008/layout/SquareAccentList"/>
    <dgm:cxn modelId="{2DA04361-1A4D-42CD-9AD6-37A4EEE15ADB}" type="presParOf" srcId="{5FCF2421-FEFE-485E-B21C-2C036DCC557A}" destId="{DE16E438-42D0-4D6D-AE49-A720C14011C8}" srcOrd="5" destOrd="0" presId="urn:microsoft.com/office/officeart/2008/layout/SquareAccentList"/>
    <dgm:cxn modelId="{6919D6AD-0029-44D2-9BDC-16A67ED5F996}" type="presParOf" srcId="{DE16E438-42D0-4D6D-AE49-A720C14011C8}" destId="{DB7A1308-58F4-4981-8823-0FEC150399FB}" srcOrd="0" destOrd="0" presId="urn:microsoft.com/office/officeart/2008/layout/SquareAccentList"/>
    <dgm:cxn modelId="{CED03F47-9358-4200-82B7-849B53E6F888}" type="presParOf" srcId="{DE16E438-42D0-4D6D-AE49-A720C14011C8}" destId="{7A56B074-D2FE-4798-B65A-157B3E46B7FA}" srcOrd="1" destOrd="0" presId="urn:microsoft.com/office/officeart/2008/layout/SquareAccentList"/>
    <dgm:cxn modelId="{B8E9E09E-BE66-47FC-9B23-3241BED03CCC}" type="presParOf" srcId="{2CF1D493-2DBF-42A1-BA22-66CCABF23EA8}" destId="{5922AA7D-9066-4E37-A139-90F071506D72}" srcOrd="1" destOrd="0" presId="urn:microsoft.com/office/officeart/2008/layout/SquareAccentList"/>
    <dgm:cxn modelId="{1A21FD25-5B63-4DB6-989D-5A25CE5FECB9}" type="presParOf" srcId="{5922AA7D-9066-4E37-A139-90F071506D72}" destId="{0BFC681B-DCE7-4E02-A234-F042C420C4C6}" srcOrd="0" destOrd="0" presId="urn:microsoft.com/office/officeart/2008/layout/SquareAccentList"/>
    <dgm:cxn modelId="{A1A0A583-ABF8-4780-A8C4-E202ACFB3305}" type="presParOf" srcId="{0BFC681B-DCE7-4E02-A234-F042C420C4C6}" destId="{B7A37D6E-553F-46E8-9FD7-14D36F0DC8D0}" srcOrd="0" destOrd="0" presId="urn:microsoft.com/office/officeart/2008/layout/SquareAccentList"/>
    <dgm:cxn modelId="{10297558-DFC0-44F3-89AD-B81E99B32EEF}" type="presParOf" srcId="{0BFC681B-DCE7-4E02-A234-F042C420C4C6}" destId="{93B772E4-A826-4936-BBC7-095528DB388F}" srcOrd="1" destOrd="0" presId="urn:microsoft.com/office/officeart/2008/layout/SquareAccentList"/>
    <dgm:cxn modelId="{75C54325-7455-4611-86AB-B726D3CBD62A}" type="presParOf" srcId="{0BFC681B-DCE7-4E02-A234-F042C420C4C6}" destId="{37B1CEF1-6945-424C-88BD-F76571E9D818}" srcOrd="2" destOrd="0" presId="urn:microsoft.com/office/officeart/2008/layout/SquareAccentList"/>
    <dgm:cxn modelId="{636E0AD9-EBBC-4FC3-ACF3-511354008BD1}" type="presParOf" srcId="{5922AA7D-9066-4E37-A139-90F071506D72}" destId="{EAFBB788-D5B2-4E16-926F-62E72259EE6F}" srcOrd="1" destOrd="0" presId="urn:microsoft.com/office/officeart/2008/layout/SquareAccentList"/>
    <dgm:cxn modelId="{35FC3B0E-CF42-4291-8DB8-E469CC3E783E}" type="presParOf" srcId="{EAFBB788-D5B2-4E16-926F-62E72259EE6F}" destId="{FA10A4D4-F3EA-476F-8591-ABC25742AB25}" srcOrd="0" destOrd="0" presId="urn:microsoft.com/office/officeart/2008/layout/SquareAccentList"/>
    <dgm:cxn modelId="{BCE57B44-AE71-4253-AFC1-F35BF06D89DD}" type="presParOf" srcId="{FA10A4D4-F3EA-476F-8591-ABC25742AB25}" destId="{1F6D820E-F096-44E4-BA96-6310780E13AE}" srcOrd="0" destOrd="0" presId="urn:microsoft.com/office/officeart/2008/layout/SquareAccentList"/>
    <dgm:cxn modelId="{80290D44-434B-40DB-B937-167AAE0C878E}" type="presParOf" srcId="{FA10A4D4-F3EA-476F-8591-ABC25742AB25}" destId="{558D100F-9EEE-4F80-85B3-2565D997083A}" srcOrd="1" destOrd="0" presId="urn:microsoft.com/office/officeart/2008/layout/SquareAccentList"/>
    <dgm:cxn modelId="{B40A0628-45DF-4F8D-B642-EF9471CE6E73}" type="presParOf" srcId="{EAFBB788-D5B2-4E16-926F-62E72259EE6F}" destId="{AAA4B190-86D3-4448-8EA4-A19576CF9052}" srcOrd="1" destOrd="0" presId="urn:microsoft.com/office/officeart/2008/layout/SquareAccentList"/>
    <dgm:cxn modelId="{3986823A-F546-472D-9263-D14E32C915DE}" type="presParOf" srcId="{AAA4B190-86D3-4448-8EA4-A19576CF9052}" destId="{F447E805-B540-48D7-AB6B-4EACCEBFC160}" srcOrd="0" destOrd="0" presId="urn:microsoft.com/office/officeart/2008/layout/SquareAccentList"/>
    <dgm:cxn modelId="{BBDA5C8C-C1F4-49DA-8A92-D01439977BDA}" type="presParOf" srcId="{AAA4B190-86D3-4448-8EA4-A19576CF9052}" destId="{D0D205E2-B449-4DC1-8FEA-424CA3527F5F}" srcOrd="1" destOrd="0" presId="urn:microsoft.com/office/officeart/2008/layout/SquareAccentList"/>
    <dgm:cxn modelId="{4AEF9D6F-F55A-4DB0-8D6A-418747FC82C8}" type="presParOf" srcId="{EAFBB788-D5B2-4E16-926F-62E72259EE6F}" destId="{B4F3D5C3-5620-402C-99CE-00EBD57044D9}" srcOrd="2" destOrd="0" presId="urn:microsoft.com/office/officeart/2008/layout/SquareAccentList"/>
    <dgm:cxn modelId="{CEABC4EE-5815-455A-86F6-38DDFEE823FA}" type="presParOf" srcId="{B4F3D5C3-5620-402C-99CE-00EBD57044D9}" destId="{F12AF97F-AD14-41BF-9C48-82373A04E694}" srcOrd="0" destOrd="0" presId="urn:microsoft.com/office/officeart/2008/layout/SquareAccentList"/>
    <dgm:cxn modelId="{6ED7E70B-0BF8-451C-A549-385C9CCF43B8}" type="presParOf" srcId="{B4F3D5C3-5620-402C-99CE-00EBD57044D9}" destId="{D487EEB5-4418-4DE9-B72C-4CA9F2964112}" srcOrd="1" destOrd="0" presId="urn:microsoft.com/office/officeart/2008/layout/SquareAccentList"/>
    <dgm:cxn modelId="{52130B0A-6111-4E45-BA87-9DA2E66E376D}" type="presParOf" srcId="{EAFBB788-D5B2-4E16-926F-62E72259EE6F}" destId="{68D6C946-5102-419B-990B-DE909D3E3F5F}" srcOrd="3" destOrd="0" presId="urn:microsoft.com/office/officeart/2008/layout/SquareAccentList"/>
    <dgm:cxn modelId="{5F6D05B4-A1C1-4393-A3CE-D0CF5C48A3EC}" type="presParOf" srcId="{68D6C946-5102-419B-990B-DE909D3E3F5F}" destId="{84307227-0958-4183-BD3F-50978D747FC5}" srcOrd="0" destOrd="0" presId="urn:microsoft.com/office/officeart/2008/layout/SquareAccentList"/>
    <dgm:cxn modelId="{32A582FB-E1E8-49F5-9407-B571EE11487F}" type="presParOf" srcId="{68D6C946-5102-419B-990B-DE909D3E3F5F}" destId="{6BFA314F-FE74-4DC2-B97E-80008AF045F1}" srcOrd="1" destOrd="0" presId="urn:microsoft.com/office/officeart/2008/layout/SquareAccentList"/>
    <dgm:cxn modelId="{92C2A4F7-92A0-40DC-A306-9E3656F6D58F}" type="presParOf" srcId="{2CF1D493-2DBF-42A1-BA22-66CCABF23EA8}" destId="{7B926206-99FB-44ED-B4A4-8754841C5411}" srcOrd="2" destOrd="0" presId="urn:microsoft.com/office/officeart/2008/layout/SquareAccentList"/>
    <dgm:cxn modelId="{77746B85-7C0A-4072-B771-EF1272251216}" type="presParOf" srcId="{7B926206-99FB-44ED-B4A4-8754841C5411}" destId="{E33FB867-44BF-4FD0-9638-7F54DA5BCC33}" srcOrd="0" destOrd="0" presId="urn:microsoft.com/office/officeart/2008/layout/SquareAccentList"/>
    <dgm:cxn modelId="{13B3D5C9-222F-4644-9E3F-D6DC6144F50F}" type="presParOf" srcId="{E33FB867-44BF-4FD0-9638-7F54DA5BCC33}" destId="{66C09EC9-3EDF-4D3D-B32D-B1FB5844349F}" srcOrd="0" destOrd="0" presId="urn:microsoft.com/office/officeart/2008/layout/SquareAccentList"/>
    <dgm:cxn modelId="{49373ED1-CE9E-4403-BA60-FCC7EDAEE805}" type="presParOf" srcId="{E33FB867-44BF-4FD0-9638-7F54DA5BCC33}" destId="{B83341FD-1127-4F2A-B8D4-7F9F3CD70E26}" srcOrd="1" destOrd="0" presId="urn:microsoft.com/office/officeart/2008/layout/SquareAccentList"/>
    <dgm:cxn modelId="{A536E384-9393-49A1-9B6A-0383B5C57193}" type="presParOf" srcId="{E33FB867-44BF-4FD0-9638-7F54DA5BCC33}" destId="{5212B35A-3764-463F-8749-B570151F411F}" srcOrd="2" destOrd="0" presId="urn:microsoft.com/office/officeart/2008/layout/SquareAccentList"/>
    <dgm:cxn modelId="{B5919552-20A2-4470-82A0-EE498C017437}" type="presParOf" srcId="{7B926206-99FB-44ED-B4A4-8754841C5411}" destId="{70E29269-243A-406B-9930-0E251634AAC3}" srcOrd="1" destOrd="0" presId="urn:microsoft.com/office/officeart/2008/layout/SquareAccentList"/>
    <dgm:cxn modelId="{B00415EC-D0CF-44C6-B5D4-436A0F82FC1D}" type="presParOf" srcId="{70E29269-243A-406B-9930-0E251634AAC3}" destId="{4B68E375-3B17-4868-A5A3-FF659C47456F}" srcOrd="0" destOrd="0" presId="urn:microsoft.com/office/officeart/2008/layout/SquareAccentList"/>
    <dgm:cxn modelId="{5343098E-391D-49ED-B5D6-4D2EA2EA6CC3}" type="presParOf" srcId="{4B68E375-3B17-4868-A5A3-FF659C47456F}" destId="{0B616FED-3B20-482C-B1FE-88A44BD39CC3}" srcOrd="0" destOrd="0" presId="urn:microsoft.com/office/officeart/2008/layout/SquareAccentList"/>
    <dgm:cxn modelId="{B99531E9-DC48-4784-B1AC-07BB60D52087}" type="presParOf" srcId="{4B68E375-3B17-4868-A5A3-FF659C47456F}" destId="{4F0A8073-92C7-416D-B689-65F5142C010D}" srcOrd="1" destOrd="0" presId="urn:microsoft.com/office/officeart/2008/layout/SquareAccentList"/>
    <dgm:cxn modelId="{E966769F-AD23-4593-A984-C5FE4A99AA61}" type="presParOf" srcId="{70E29269-243A-406B-9930-0E251634AAC3}" destId="{42099F0C-8D47-49C0-B85B-C0D4A16B918A}" srcOrd="1" destOrd="0" presId="urn:microsoft.com/office/officeart/2008/layout/SquareAccentList"/>
    <dgm:cxn modelId="{437D36D7-0D8C-4A52-88E1-36763AEBE009}" type="presParOf" srcId="{42099F0C-8D47-49C0-B85B-C0D4A16B918A}" destId="{4CADB9E3-BDC7-43DF-9BB4-277DFC86116E}" srcOrd="0" destOrd="0" presId="urn:microsoft.com/office/officeart/2008/layout/SquareAccentList"/>
    <dgm:cxn modelId="{8F0E341B-DC01-4B6D-BC12-F6EFDCE0D0C4}" type="presParOf" srcId="{42099F0C-8D47-49C0-B85B-C0D4A16B918A}" destId="{13E2AC4F-D168-4EC1-9692-4C20398B8BE5}" srcOrd="1" destOrd="0" presId="urn:microsoft.com/office/officeart/2008/layout/SquareAccentList"/>
    <dgm:cxn modelId="{0E064E01-4CA3-4E06-B7A3-C1897EE6045C}" type="presParOf" srcId="{70E29269-243A-406B-9930-0E251634AAC3}" destId="{3384B204-FD93-4CE0-B0EB-10F7CBCACD61}" srcOrd="2" destOrd="0" presId="urn:microsoft.com/office/officeart/2008/layout/SquareAccentList"/>
    <dgm:cxn modelId="{C6A6EEE6-E342-4A53-B921-D0D12AB195D5}" type="presParOf" srcId="{3384B204-FD93-4CE0-B0EB-10F7CBCACD61}" destId="{43CAEED1-6A8E-4A3E-976D-47BCCAC3A9DD}" srcOrd="0" destOrd="0" presId="urn:microsoft.com/office/officeart/2008/layout/SquareAccentList"/>
    <dgm:cxn modelId="{4C6B58B5-49B9-4CD1-8453-0A5F13B481AC}" type="presParOf" srcId="{3384B204-FD93-4CE0-B0EB-10F7CBCACD61}" destId="{9870F45C-EA7A-4BC3-BB89-DC557D9C46E4}" srcOrd="1" destOrd="0" presId="urn:microsoft.com/office/officeart/2008/layout/SquareAccentList"/>
    <dgm:cxn modelId="{0169A4E3-A558-441A-A62E-3558E28BF8DE}" type="presParOf" srcId="{70E29269-243A-406B-9930-0E251634AAC3}" destId="{E5501DC1-9110-4723-A071-0FD756EE73D1}" srcOrd="3" destOrd="0" presId="urn:microsoft.com/office/officeart/2008/layout/SquareAccentList"/>
    <dgm:cxn modelId="{1FA45B0E-C5FC-4FB0-A138-8BAF38127E7E}" type="presParOf" srcId="{E5501DC1-9110-4723-A071-0FD756EE73D1}" destId="{825EEDC7-AF18-472D-9695-789BB5CD427D}" srcOrd="0" destOrd="0" presId="urn:microsoft.com/office/officeart/2008/layout/SquareAccentList"/>
    <dgm:cxn modelId="{F4D86DB6-139E-4CDF-9FDB-547367A661BA}" type="presParOf" srcId="{E5501DC1-9110-4723-A071-0FD756EE73D1}" destId="{73FE58A3-BA52-4D18-8D90-3EB7F19208EE}" srcOrd="1" destOrd="0" presId="urn:microsoft.com/office/officeart/2008/layout/Squa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4569E12-3F2E-4635-8700-2C328FC904DC}"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it-IT"/>
        </a:p>
      </dgm:t>
    </dgm:pt>
    <dgm:pt modelId="{81830929-CF4D-45BF-97F3-E62BE02FFCE0}">
      <dgm:prSet phldrT="[Testo]" custT="1"/>
      <dgm:spPr>
        <a:xfrm>
          <a:off x="288032" y="57224"/>
          <a:ext cx="4697810" cy="711940"/>
        </a:xfrm>
        <a:solidFill>
          <a:schemeClr val="tx2">
            <a:lumMod val="60000"/>
            <a:lumOff val="40000"/>
          </a:schemeClr>
        </a:solidFill>
      </dgm:spPr>
      <dgm:t>
        <a:bodyPr/>
        <a:lstStyle/>
        <a:p>
          <a:pPr algn="just"/>
          <a:r>
            <a:rPr lang="it-IT" sz="1600" b="1" dirty="0"/>
            <a:t>Inosservanza degli obblighi di adeguata verifica ed astensione </a:t>
          </a:r>
          <a:r>
            <a:rPr lang="it-IT" sz="1600" b="1" i="1" dirty="0"/>
            <a:t>(art. 56).</a:t>
          </a:r>
          <a:endParaRPr lang="en-US" sz="1600" b="1" i="1" noProof="0" dirty="0">
            <a:latin typeface="Calibri" panose="020F0502020204030204"/>
            <a:ea typeface="+mn-ea"/>
            <a:cs typeface="+mn-cs"/>
          </a:endParaRPr>
        </a:p>
      </dgm:t>
    </dgm:pt>
    <dgm:pt modelId="{CAC0DAD1-560D-40F7-9591-C34E6B9BC3B4}" type="parTrans" cxnId="{8F77AA35-D6D6-44D7-A499-B7CAE976F28D}">
      <dgm:prSet/>
      <dgm:spPr/>
      <dgm:t>
        <a:bodyPr/>
        <a:lstStyle/>
        <a:p>
          <a:endParaRPr lang="it-IT" sz="1600"/>
        </a:p>
      </dgm:t>
    </dgm:pt>
    <dgm:pt modelId="{6942972E-B904-4811-851A-E36BEE29FE09}" type="sibTrans" cxnId="{8F77AA35-D6D6-44D7-A499-B7CAE976F28D}">
      <dgm:prSet/>
      <dgm:spPr/>
      <dgm:t>
        <a:bodyPr/>
        <a:lstStyle/>
        <a:p>
          <a:endParaRPr lang="it-IT" sz="1600"/>
        </a:p>
      </dgm:t>
    </dgm:pt>
    <dgm:pt modelId="{F97413FD-77FC-45AF-AD70-68D5364FBFB7}">
      <dgm:prSet custT="1"/>
      <dgm:spPr>
        <a:solidFill>
          <a:schemeClr val="accent5">
            <a:lumMod val="75000"/>
          </a:schemeClr>
        </a:solidFill>
      </dgm:spPr>
      <dgm:t>
        <a:bodyPr/>
        <a:lstStyle/>
        <a:p>
          <a:r>
            <a:rPr lang="it-IT" sz="1600" b="1" dirty="0"/>
            <a:t>Inosservanza degli obblighi di conservazione </a:t>
          </a:r>
          <a:r>
            <a:rPr lang="it-IT" sz="1600" b="1" i="1" dirty="0"/>
            <a:t>(art. 57).</a:t>
          </a:r>
        </a:p>
      </dgm:t>
    </dgm:pt>
    <dgm:pt modelId="{3DC2C38C-A242-41D5-A879-0F4C6853AD06}" type="parTrans" cxnId="{79681B82-6B88-497C-9CBA-48C147DE7137}">
      <dgm:prSet/>
      <dgm:spPr/>
      <dgm:t>
        <a:bodyPr/>
        <a:lstStyle/>
        <a:p>
          <a:endParaRPr lang="it-IT" sz="1600"/>
        </a:p>
      </dgm:t>
    </dgm:pt>
    <dgm:pt modelId="{2ADE0165-1F18-483C-8205-1B0C8B6AEEB3}" type="sibTrans" cxnId="{79681B82-6B88-497C-9CBA-48C147DE7137}">
      <dgm:prSet/>
      <dgm:spPr/>
      <dgm:t>
        <a:bodyPr/>
        <a:lstStyle/>
        <a:p>
          <a:endParaRPr lang="it-IT" sz="1600"/>
        </a:p>
      </dgm:t>
    </dgm:pt>
    <dgm:pt modelId="{A7633E5B-E516-4F64-914E-D884A121ABF6}">
      <dgm:prSet custT="1"/>
      <dgm:spPr>
        <a:solidFill>
          <a:srgbClr val="397B51"/>
        </a:solidFill>
      </dgm:spPr>
      <dgm:t>
        <a:bodyPr/>
        <a:lstStyle/>
        <a:p>
          <a:r>
            <a:rPr lang="it-IT" sz="1600" b="1" dirty="0"/>
            <a:t>Inosservanza dell’obbligo di segnalazione di operazioni sospette </a:t>
          </a:r>
          <a:r>
            <a:rPr lang="it-IT" sz="1600" b="1" i="1" dirty="0"/>
            <a:t>(art. 58).</a:t>
          </a:r>
        </a:p>
      </dgm:t>
    </dgm:pt>
    <dgm:pt modelId="{0EBD9FA6-47F9-4284-B1A8-C7445A53D0C8}" type="parTrans" cxnId="{B660CD51-DB48-412F-911D-07E48F72A7F9}">
      <dgm:prSet/>
      <dgm:spPr/>
      <dgm:t>
        <a:bodyPr/>
        <a:lstStyle/>
        <a:p>
          <a:endParaRPr lang="it-IT" sz="1600"/>
        </a:p>
      </dgm:t>
    </dgm:pt>
    <dgm:pt modelId="{F1490BC9-266F-482F-8774-F5AF8F3A89B1}" type="sibTrans" cxnId="{B660CD51-DB48-412F-911D-07E48F72A7F9}">
      <dgm:prSet/>
      <dgm:spPr/>
      <dgm:t>
        <a:bodyPr/>
        <a:lstStyle/>
        <a:p>
          <a:endParaRPr lang="it-IT" sz="1600"/>
        </a:p>
      </dgm:t>
    </dgm:pt>
    <dgm:pt modelId="{9B05EBE7-AE89-4549-AC45-2F933DDE54EB}">
      <dgm:prSet custT="1"/>
      <dgm:spPr>
        <a:solidFill>
          <a:schemeClr val="accent6"/>
        </a:solidFill>
      </dgm:spPr>
      <dgm:t>
        <a:bodyPr/>
        <a:lstStyle/>
        <a:p>
          <a:pPr algn="just"/>
          <a:r>
            <a:rPr lang="it-IT" sz="1600" b="1" dirty="0"/>
            <a:t>Inosservanza degli obblighi di comunicazione da parte dei componenti degli organi di controllo dei soggetti obbligati </a:t>
          </a:r>
          <a:r>
            <a:rPr lang="it-IT" sz="1600" b="1" i="1" dirty="0"/>
            <a:t>(art. 59</a:t>
          </a:r>
          <a:r>
            <a:rPr lang="it-IT" sz="1600" b="1" dirty="0"/>
            <a:t>).</a:t>
          </a:r>
        </a:p>
      </dgm:t>
    </dgm:pt>
    <dgm:pt modelId="{3957A88E-730B-41F2-846C-B47EF0D2152B}" type="parTrans" cxnId="{9DBB46E6-EB7C-4978-A0F7-387291830D63}">
      <dgm:prSet/>
      <dgm:spPr/>
      <dgm:t>
        <a:bodyPr/>
        <a:lstStyle/>
        <a:p>
          <a:endParaRPr lang="it-IT" sz="1600"/>
        </a:p>
      </dgm:t>
    </dgm:pt>
    <dgm:pt modelId="{62E282A3-BC3C-484D-8546-A5F464EAFE8B}" type="sibTrans" cxnId="{9DBB46E6-EB7C-4978-A0F7-387291830D63}">
      <dgm:prSet/>
      <dgm:spPr/>
      <dgm:t>
        <a:bodyPr/>
        <a:lstStyle/>
        <a:p>
          <a:endParaRPr lang="it-IT" sz="1600"/>
        </a:p>
      </dgm:t>
    </dgm:pt>
    <dgm:pt modelId="{6315D1E9-1474-480D-8A33-5E6C48422624}" type="pres">
      <dgm:prSet presAssocID="{34569E12-3F2E-4635-8700-2C328FC904DC}" presName="linear" presStyleCnt="0">
        <dgm:presLayoutVars>
          <dgm:dir/>
          <dgm:animLvl val="lvl"/>
          <dgm:resizeHandles val="exact"/>
        </dgm:presLayoutVars>
      </dgm:prSet>
      <dgm:spPr/>
    </dgm:pt>
    <dgm:pt modelId="{164D9295-3DFD-4E49-9437-F3B850E31AA9}" type="pres">
      <dgm:prSet presAssocID="{81830929-CF4D-45BF-97F3-E62BE02FFCE0}" presName="parentLin" presStyleCnt="0"/>
      <dgm:spPr/>
    </dgm:pt>
    <dgm:pt modelId="{434032BA-9CF2-4301-AD54-85E73723D8B8}" type="pres">
      <dgm:prSet presAssocID="{81830929-CF4D-45BF-97F3-E62BE02FFCE0}" presName="parentLeftMargin" presStyleLbl="node1" presStyleIdx="0" presStyleCnt="4"/>
      <dgm:spPr>
        <a:prstGeom prst="roundRect">
          <a:avLst/>
        </a:prstGeom>
      </dgm:spPr>
    </dgm:pt>
    <dgm:pt modelId="{21633EDE-679B-488A-AB6A-088339EAC25C}" type="pres">
      <dgm:prSet presAssocID="{81830929-CF4D-45BF-97F3-E62BE02FFCE0}" presName="parentText" presStyleLbl="node1" presStyleIdx="0" presStyleCnt="4" custScaleX="127660" custScaleY="226326" custLinFactNeighborX="-8031" custLinFactNeighborY="-9045">
        <dgm:presLayoutVars>
          <dgm:chMax val="0"/>
          <dgm:bulletEnabled val="1"/>
        </dgm:presLayoutVars>
      </dgm:prSet>
      <dgm:spPr/>
    </dgm:pt>
    <dgm:pt modelId="{BCE14712-D6BE-4DD6-BA27-519229C544B0}" type="pres">
      <dgm:prSet presAssocID="{81830929-CF4D-45BF-97F3-E62BE02FFCE0}" presName="negativeSpace" presStyleCnt="0"/>
      <dgm:spPr/>
    </dgm:pt>
    <dgm:pt modelId="{95B26E72-6046-4D49-B8FA-6F744703A701}" type="pres">
      <dgm:prSet presAssocID="{81830929-CF4D-45BF-97F3-E62BE02FFCE0}" presName="childText" presStyleLbl="conFgAcc1" presStyleIdx="0" presStyleCnt="4" custLinFactNeighborY="-79600">
        <dgm:presLayoutVars>
          <dgm:bulletEnabled val="1"/>
        </dgm:presLayoutVars>
      </dgm:prSet>
      <dgm:spPr>
        <a:xfrm>
          <a:off x="0" y="539141"/>
          <a:ext cx="6263680" cy="428400"/>
        </a:xfrm>
        <a:prstGeom prst="rect">
          <a:avLst/>
        </a:prstGeom>
      </dgm:spPr>
    </dgm:pt>
    <dgm:pt modelId="{FC2D479C-0DFF-46F3-83C9-0BF19B131CF4}" type="pres">
      <dgm:prSet presAssocID="{6942972E-B904-4811-851A-E36BEE29FE09}" presName="spaceBetweenRectangles" presStyleCnt="0"/>
      <dgm:spPr/>
    </dgm:pt>
    <dgm:pt modelId="{0734D344-E647-49D0-8513-A84075761AA6}" type="pres">
      <dgm:prSet presAssocID="{F97413FD-77FC-45AF-AD70-68D5364FBFB7}" presName="parentLin" presStyleCnt="0"/>
      <dgm:spPr/>
    </dgm:pt>
    <dgm:pt modelId="{979B7671-B92D-4881-8AAB-DDCFF006C63F}" type="pres">
      <dgm:prSet presAssocID="{F97413FD-77FC-45AF-AD70-68D5364FBFB7}" presName="parentLeftMargin" presStyleLbl="node1" presStyleIdx="0" presStyleCnt="4"/>
      <dgm:spPr/>
    </dgm:pt>
    <dgm:pt modelId="{7CE42534-9B49-41B3-87B3-E632080DBEA5}" type="pres">
      <dgm:prSet presAssocID="{F97413FD-77FC-45AF-AD70-68D5364FBFB7}" presName="parentText" presStyleLbl="node1" presStyleIdx="1" presStyleCnt="4" custScaleX="127441" custScaleY="181552">
        <dgm:presLayoutVars>
          <dgm:chMax val="0"/>
          <dgm:bulletEnabled val="1"/>
        </dgm:presLayoutVars>
      </dgm:prSet>
      <dgm:spPr/>
    </dgm:pt>
    <dgm:pt modelId="{70D3D44E-6B8A-44C5-84F5-9DC7B8DCF886}" type="pres">
      <dgm:prSet presAssocID="{F97413FD-77FC-45AF-AD70-68D5364FBFB7}" presName="negativeSpace" presStyleCnt="0"/>
      <dgm:spPr/>
    </dgm:pt>
    <dgm:pt modelId="{D4B66303-C0F2-414C-AE55-000F16F0CECA}" type="pres">
      <dgm:prSet presAssocID="{F97413FD-77FC-45AF-AD70-68D5364FBFB7}" presName="childText" presStyleLbl="conFgAcc1" presStyleIdx="1" presStyleCnt="4">
        <dgm:presLayoutVars>
          <dgm:bulletEnabled val="1"/>
        </dgm:presLayoutVars>
      </dgm:prSet>
      <dgm:spPr/>
    </dgm:pt>
    <dgm:pt modelId="{72C734EA-7329-4536-BA03-D577D153A9EB}" type="pres">
      <dgm:prSet presAssocID="{2ADE0165-1F18-483C-8205-1B0C8B6AEEB3}" presName="spaceBetweenRectangles" presStyleCnt="0"/>
      <dgm:spPr/>
    </dgm:pt>
    <dgm:pt modelId="{6BEA875D-86B5-4EDB-A8DF-4234B7812B22}" type="pres">
      <dgm:prSet presAssocID="{A7633E5B-E516-4F64-914E-D884A121ABF6}" presName="parentLin" presStyleCnt="0"/>
      <dgm:spPr/>
    </dgm:pt>
    <dgm:pt modelId="{B1CB3AC7-50E9-40B6-AA71-D933E006857E}" type="pres">
      <dgm:prSet presAssocID="{A7633E5B-E516-4F64-914E-D884A121ABF6}" presName="parentLeftMargin" presStyleLbl="node1" presStyleIdx="1" presStyleCnt="4"/>
      <dgm:spPr/>
    </dgm:pt>
    <dgm:pt modelId="{25D0FA3E-E55F-4795-846C-A22D00144C80}" type="pres">
      <dgm:prSet presAssocID="{A7633E5B-E516-4F64-914E-D884A121ABF6}" presName="parentText" presStyleLbl="node1" presStyleIdx="2" presStyleCnt="4" custScaleX="129182" custScaleY="174561">
        <dgm:presLayoutVars>
          <dgm:chMax val="0"/>
          <dgm:bulletEnabled val="1"/>
        </dgm:presLayoutVars>
      </dgm:prSet>
      <dgm:spPr/>
    </dgm:pt>
    <dgm:pt modelId="{3A90CC1A-C335-4CB3-82B8-428F14D3ED5F}" type="pres">
      <dgm:prSet presAssocID="{A7633E5B-E516-4F64-914E-D884A121ABF6}" presName="negativeSpace" presStyleCnt="0"/>
      <dgm:spPr/>
    </dgm:pt>
    <dgm:pt modelId="{C6683E24-972C-4A4B-905D-F5F341329FC8}" type="pres">
      <dgm:prSet presAssocID="{A7633E5B-E516-4F64-914E-D884A121ABF6}" presName="childText" presStyleLbl="conFgAcc1" presStyleIdx="2" presStyleCnt="4">
        <dgm:presLayoutVars>
          <dgm:bulletEnabled val="1"/>
        </dgm:presLayoutVars>
      </dgm:prSet>
      <dgm:spPr/>
    </dgm:pt>
    <dgm:pt modelId="{0D17CC09-CB73-4AF2-9BC6-E72C0F9DDEF0}" type="pres">
      <dgm:prSet presAssocID="{F1490BC9-266F-482F-8774-F5AF8F3A89B1}" presName="spaceBetweenRectangles" presStyleCnt="0"/>
      <dgm:spPr/>
    </dgm:pt>
    <dgm:pt modelId="{C2C84963-E2E1-4C19-A818-8824506A562B}" type="pres">
      <dgm:prSet presAssocID="{9B05EBE7-AE89-4549-AC45-2F933DDE54EB}" presName="parentLin" presStyleCnt="0"/>
      <dgm:spPr/>
    </dgm:pt>
    <dgm:pt modelId="{C076FDD0-1E2C-4293-A242-6041F4D457FC}" type="pres">
      <dgm:prSet presAssocID="{9B05EBE7-AE89-4549-AC45-2F933DDE54EB}" presName="parentLeftMargin" presStyleLbl="node1" presStyleIdx="2" presStyleCnt="4"/>
      <dgm:spPr/>
    </dgm:pt>
    <dgm:pt modelId="{D79C667A-9366-492F-8335-F83AA727E5C4}" type="pres">
      <dgm:prSet presAssocID="{9B05EBE7-AE89-4549-AC45-2F933DDE54EB}" presName="parentText" presStyleLbl="node1" presStyleIdx="3" presStyleCnt="4" custScaleX="128922" custScaleY="268440">
        <dgm:presLayoutVars>
          <dgm:chMax val="0"/>
          <dgm:bulletEnabled val="1"/>
        </dgm:presLayoutVars>
      </dgm:prSet>
      <dgm:spPr/>
    </dgm:pt>
    <dgm:pt modelId="{289D6704-1431-4C3E-AADF-0C51ACB3C299}" type="pres">
      <dgm:prSet presAssocID="{9B05EBE7-AE89-4549-AC45-2F933DDE54EB}" presName="negativeSpace" presStyleCnt="0"/>
      <dgm:spPr/>
    </dgm:pt>
    <dgm:pt modelId="{55101650-0EB8-4A84-AA83-086A1A432561}" type="pres">
      <dgm:prSet presAssocID="{9B05EBE7-AE89-4549-AC45-2F933DDE54EB}" presName="childText" presStyleLbl="conFgAcc1" presStyleIdx="3" presStyleCnt="4">
        <dgm:presLayoutVars>
          <dgm:bulletEnabled val="1"/>
        </dgm:presLayoutVars>
      </dgm:prSet>
      <dgm:spPr/>
    </dgm:pt>
  </dgm:ptLst>
  <dgm:cxnLst>
    <dgm:cxn modelId="{8F77AA35-D6D6-44D7-A499-B7CAE976F28D}" srcId="{34569E12-3F2E-4635-8700-2C328FC904DC}" destId="{81830929-CF4D-45BF-97F3-E62BE02FFCE0}" srcOrd="0" destOrd="0" parTransId="{CAC0DAD1-560D-40F7-9591-C34E6B9BC3B4}" sibTransId="{6942972E-B904-4811-851A-E36BEE29FE09}"/>
    <dgm:cxn modelId="{C6A46E41-C483-45AC-8100-5A7C79EC7056}" type="presOf" srcId="{9B05EBE7-AE89-4549-AC45-2F933DDE54EB}" destId="{D79C667A-9366-492F-8335-F83AA727E5C4}" srcOrd="1" destOrd="0" presId="urn:microsoft.com/office/officeart/2005/8/layout/list1"/>
    <dgm:cxn modelId="{1BCFA26F-43C2-44E2-8B88-5BF90942AABA}" type="presOf" srcId="{A7633E5B-E516-4F64-914E-D884A121ABF6}" destId="{25D0FA3E-E55F-4795-846C-A22D00144C80}" srcOrd="1" destOrd="0" presId="urn:microsoft.com/office/officeart/2005/8/layout/list1"/>
    <dgm:cxn modelId="{B660CD51-DB48-412F-911D-07E48F72A7F9}" srcId="{34569E12-3F2E-4635-8700-2C328FC904DC}" destId="{A7633E5B-E516-4F64-914E-D884A121ABF6}" srcOrd="2" destOrd="0" parTransId="{0EBD9FA6-47F9-4284-B1A8-C7445A53D0C8}" sibTransId="{F1490BC9-266F-482F-8774-F5AF8F3A89B1}"/>
    <dgm:cxn modelId="{1B90DE52-5827-4D7B-8A39-61E622391828}" type="presOf" srcId="{A7633E5B-E516-4F64-914E-D884A121ABF6}" destId="{B1CB3AC7-50E9-40B6-AA71-D933E006857E}" srcOrd="0" destOrd="0" presId="urn:microsoft.com/office/officeart/2005/8/layout/list1"/>
    <dgm:cxn modelId="{9AFE427F-C9F8-4828-A6DF-1340FDB92332}" type="presOf" srcId="{F97413FD-77FC-45AF-AD70-68D5364FBFB7}" destId="{7CE42534-9B49-41B3-87B3-E632080DBEA5}" srcOrd="1" destOrd="0" presId="urn:microsoft.com/office/officeart/2005/8/layout/list1"/>
    <dgm:cxn modelId="{79681B82-6B88-497C-9CBA-48C147DE7137}" srcId="{34569E12-3F2E-4635-8700-2C328FC904DC}" destId="{F97413FD-77FC-45AF-AD70-68D5364FBFB7}" srcOrd="1" destOrd="0" parTransId="{3DC2C38C-A242-41D5-A879-0F4C6853AD06}" sibTransId="{2ADE0165-1F18-483C-8205-1B0C8B6AEEB3}"/>
    <dgm:cxn modelId="{57653E86-9A3B-4739-9C77-16FCCA61349B}" type="presOf" srcId="{81830929-CF4D-45BF-97F3-E62BE02FFCE0}" destId="{21633EDE-679B-488A-AB6A-088339EAC25C}" srcOrd="1" destOrd="0" presId="urn:microsoft.com/office/officeart/2005/8/layout/list1"/>
    <dgm:cxn modelId="{7184BD96-48C1-4607-876B-360D13B5CDCA}" type="presOf" srcId="{34569E12-3F2E-4635-8700-2C328FC904DC}" destId="{6315D1E9-1474-480D-8A33-5E6C48422624}" srcOrd="0" destOrd="0" presId="urn:microsoft.com/office/officeart/2005/8/layout/list1"/>
    <dgm:cxn modelId="{8BA87CCA-236C-40CF-AB55-428F59CC3C38}" type="presOf" srcId="{9B05EBE7-AE89-4549-AC45-2F933DDE54EB}" destId="{C076FDD0-1E2C-4293-A242-6041F4D457FC}" srcOrd="0" destOrd="0" presId="urn:microsoft.com/office/officeart/2005/8/layout/list1"/>
    <dgm:cxn modelId="{F2EC8DE0-BEAF-4884-91FF-E7E0D9691080}" type="presOf" srcId="{F97413FD-77FC-45AF-AD70-68D5364FBFB7}" destId="{979B7671-B92D-4881-8AAB-DDCFF006C63F}" srcOrd="0" destOrd="0" presId="urn:microsoft.com/office/officeart/2005/8/layout/list1"/>
    <dgm:cxn modelId="{1E1688E5-01BD-481C-8B98-D9905BA49D6B}" type="presOf" srcId="{81830929-CF4D-45BF-97F3-E62BE02FFCE0}" destId="{434032BA-9CF2-4301-AD54-85E73723D8B8}" srcOrd="0" destOrd="0" presId="urn:microsoft.com/office/officeart/2005/8/layout/list1"/>
    <dgm:cxn modelId="{9DBB46E6-EB7C-4978-A0F7-387291830D63}" srcId="{34569E12-3F2E-4635-8700-2C328FC904DC}" destId="{9B05EBE7-AE89-4549-AC45-2F933DDE54EB}" srcOrd="3" destOrd="0" parTransId="{3957A88E-730B-41F2-846C-B47EF0D2152B}" sibTransId="{62E282A3-BC3C-484D-8546-A5F464EAFE8B}"/>
    <dgm:cxn modelId="{6D5FCF7B-9BC8-46AC-B6B2-EB7576A41206}" type="presParOf" srcId="{6315D1E9-1474-480D-8A33-5E6C48422624}" destId="{164D9295-3DFD-4E49-9437-F3B850E31AA9}" srcOrd="0" destOrd="0" presId="urn:microsoft.com/office/officeart/2005/8/layout/list1"/>
    <dgm:cxn modelId="{72187980-77F4-4882-8B3E-ED6BF3E8B32E}" type="presParOf" srcId="{164D9295-3DFD-4E49-9437-F3B850E31AA9}" destId="{434032BA-9CF2-4301-AD54-85E73723D8B8}" srcOrd="0" destOrd="0" presId="urn:microsoft.com/office/officeart/2005/8/layout/list1"/>
    <dgm:cxn modelId="{0039CD54-EB5C-4E87-830A-D9932FF3E652}" type="presParOf" srcId="{164D9295-3DFD-4E49-9437-F3B850E31AA9}" destId="{21633EDE-679B-488A-AB6A-088339EAC25C}" srcOrd="1" destOrd="0" presId="urn:microsoft.com/office/officeart/2005/8/layout/list1"/>
    <dgm:cxn modelId="{78D53FEF-E5C2-4A74-9109-FDF50A7EBC38}" type="presParOf" srcId="{6315D1E9-1474-480D-8A33-5E6C48422624}" destId="{BCE14712-D6BE-4DD6-BA27-519229C544B0}" srcOrd="1" destOrd="0" presId="urn:microsoft.com/office/officeart/2005/8/layout/list1"/>
    <dgm:cxn modelId="{9F139EDC-29BD-4C81-9019-80E8DA635F48}" type="presParOf" srcId="{6315D1E9-1474-480D-8A33-5E6C48422624}" destId="{95B26E72-6046-4D49-B8FA-6F744703A701}" srcOrd="2" destOrd="0" presId="urn:microsoft.com/office/officeart/2005/8/layout/list1"/>
    <dgm:cxn modelId="{5197DFF0-615C-45FA-B4A4-EBF66AEC651C}" type="presParOf" srcId="{6315D1E9-1474-480D-8A33-5E6C48422624}" destId="{FC2D479C-0DFF-46F3-83C9-0BF19B131CF4}" srcOrd="3" destOrd="0" presId="urn:microsoft.com/office/officeart/2005/8/layout/list1"/>
    <dgm:cxn modelId="{E600D461-A11C-4DF8-B565-921B561B7BAF}" type="presParOf" srcId="{6315D1E9-1474-480D-8A33-5E6C48422624}" destId="{0734D344-E647-49D0-8513-A84075761AA6}" srcOrd="4" destOrd="0" presId="urn:microsoft.com/office/officeart/2005/8/layout/list1"/>
    <dgm:cxn modelId="{AAD213CB-794F-4F9C-9DA2-17C6CD7F840F}" type="presParOf" srcId="{0734D344-E647-49D0-8513-A84075761AA6}" destId="{979B7671-B92D-4881-8AAB-DDCFF006C63F}" srcOrd="0" destOrd="0" presId="urn:microsoft.com/office/officeart/2005/8/layout/list1"/>
    <dgm:cxn modelId="{1A0EAE2E-E7F8-49B4-85EB-73AED6C449A8}" type="presParOf" srcId="{0734D344-E647-49D0-8513-A84075761AA6}" destId="{7CE42534-9B49-41B3-87B3-E632080DBEA5}" srcOrd="1" destOrd="0" presId="urn:microsoft.com/office/officeart/2005/8/layout/list1"/>
    <dgm:cxn modelId="{02AE3D75-0CAF-4E93-88AF-49D08436D517}" type="presParOf" srcId="{6315D1E9-1474-480D-8A33-5E6C48422624}" destId="{70D3D44E-6B8A-44C5-84F5-9DC7B8DCF886}" srcOrd="5" destOrd="0" presId="urn:microsoft.com/office/officeart/2005/8/layout/list1"/>
    <dgm:cxn modelId="{D33F82A3-57CF-4998-9842-8F27BF89EA1D}" type="presParOf" srcId="{6315D1E9-1474-480D-8A33-5E6C48422624}" destId="{D4B66303-C0F2-414C-AE55-000F16F0CECA}" srcOrd="6" destOrd="0" presId="urn:microsoft.com/office/officeart/2005/8/layout/list1"/>
    <dgm:cxn modelId="{24AEED2A-744F-4D71-8F70-204CC3C81D8E}" type="presParOf" srcId="{6315D1E9-1474-480D-8A33-5E6C48422624}" destId="{72C734EA-7329-4536-BA03-D577D153A9EB}" srcOrd="7" destOrd="0" presId="urn:microsoft.com/office/officeart/2005/8/layout/list1"/>
    <dgm:cxn modelId="{4477060B-6F74-4D72-8B28-7DEF86950673}" type="presParOf" srcId="{6315D1E9-1474-480D-8A33-5E6C48422624}" destId="{6BEA875D-86B5-4EDB-A8DF-4234B7812B22}" srcOrd="8" destOrd="0" presId="urn:microsoft.com/office/officeart/2005/8/layout/list1"/>
    <dgm:cxn modelId="{29550920-2AFF-406F-AC56-BB1D286CF3A7}" type="presParOf" srcId="{6BEA875D-86B5-4EDB-A8DF-4234B7812B22}" destId="{B1CB3AC7-50E9-40B6-AA71-D933E006857E}" srcOrd="0" destOrd="0" presId="urn:microsoft.com/office/officeart/2005/8/layout/list1"/>
    <dgm:cxn modelId="{F8E1D30B-9C89-42E7-AD23-FB7F13632E62}" type="presParOf" srcId="{6BEA875D-86B5-4EDB-A8DF-4234B7812B22}" destId="{25D0FA3E-E55F-4795-846C-A22D00144C80}" srcOrd="1" destOrd="0" presId="urn:microsoft.com/office/officeart/2005/8/layout/list1"/>
    <dgm:cxn modelId="{880615E1-DB35-47D6-A954-FFFB0FF7C906}" type="presParOf" srcId="{6315D1E9-1474-480D-8A33-5E6C48422624}" destId="{3A90CC1A-C335-4CB3-82B8-428F14D3ED5F}" srcOrd="9" destOrd="0" presId="urn:microsoft.com/office/officeart/2005/8/layout/list1"/>
    <dgm:cxn modelId="{6FD55B76-7813-41B1-A329-38A35645A4DE}" type="presParOf" srcId="{6315D1E9-1474-480D-8A33-5E6C48422624}" destId="{C6683E24-972C-4A4B-905D-F5F341329FC8}" srcOrd="10" destOrd="0" presId="urn:microsoft.com/office/officeart/2005/8/layout/list1"/>
    <dgm:cxn modelId="{D6C86E90-9D69-4B57-882F-461AD6820200}" type="presParOf" srcId="{6315D1E9-1474-480D-8A33-5E6C48422624}" destId="{0D17CC09-CB73-4AF2-9BC6-E72C0F9DDEF0}" srcOrd="11" destOrd="0" presId="urn:microsoft.com/office/officeart/2005/8/layout/list1"/>
    <dgm:cxn modelId="{50144808-2507-441F-AA1D-F7C1AA418641}" type="presParOf" srcId="{6315D1E9-1474-480D-8A33-5E6C48422624}" destId="{C2C84963-E2E1-4C19-A818-8824506A562B}" srcOrd="12" destOrd="0" presId="urn:microsoft.com/office/officeart/2005/8/layout/list1"/>
    <dgm:cxn modelId="{0A8BB84C-7B39-4582-8944-0188B046545A}" type="presParOf" srcId="{C2C84963-E2E1-4C19-A818-8824506A562B}" destId="{C076FDD0-1E2C-4293-A242-6041F4D457FC}" srcOrd="0" destOrd="0" presId="urn:microsoft.com/office/officeart/2005/8/layout/list1"/>
    <dgm:cxn modelId="{C2A3C770-638D-46F5-983D-996FD1691830}" type="presParOf" srcId="{C2C84963-E2E1-4C19-A818-8824506A562B}" destId="{D79C667A-9366-492F-8335-F83AA727E5C4}" srcOrd="1" destOrd="0" presId="urn:microsoft.com/office/officeart/2005/8/layout/list1"/>
    <dgm:cxn modelId="{7528BBD4-EB88-4197-8797-D78B377B92E3}" type="presParOf" srcId="{6315D1E9-1474-480D-8A33-5E6C48422624}" destId="{289D6704-1431-4C3E-AADF-0C51ACB3C299}" srcOrd="13" destOrd="0" presId="urn:microsoft.com/office/officeart/2005/8/layout/list1"/>
    <dgm:cxn modelId="{F539691F-967D-47E3-A41C-9481AC6D47C8}" type="presParOf" srcId="{6315D1E9-1474-480D-8A33-5E6C48422624}" destId="{55101650-0EB8-4A84-AA83-086A1A43256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4569E12-3F2E-4635-8700-2C328FC904DC}"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it-IT"/>
        </a:p>
      </dgm:t>
    </dgm:pt>
    <dgm:pt modelId="{701CFCD3-8A51-46C9-8957-16A5C56D397F}">
      <dgm:prSet custT="1"/>
      <dgm:spPr>
        <a:solidFill>
          <a:srgbClr val="456A83"/>
        </a:solidFill>
      </dgm:spPr>
      <dgm:t>
        <a:bodyPr/>
        <a:lstStyle/>
        <a:p>
          <a:r>
            <a:rPr lang="it-IT" sz="1600" b="1" dirty="0"/>
            <a:t>Inosservanza degli obblighi informativi nei riguardi dell’U.I.F. e degli ispettori del Ministero dell’economia e delle finanze </a:t>
          </a:r>
          <a:r>
            <a:rPr lang="it-IT" sz="1600" b="1" i="1" dirty="0"/>
            <a:t>(art. 60).</a:t>
          </a:r>
        </a:p>
      </dgm:t>
    </dgm:pt>
    <dgm:pt modelId="{12A50381-AA85-4366-A6F0-E3C12A538BD8}" type="parTrans" cxnId="{895F5A19-3323-45D6-92BF-8DE8E7F8EBA5}">
      <dgm:prSet/>
      <dgm:spPr/>
      <dgm:t>
        <a:bodyPr/>
        <a:lstStyle/>
        <a:p>
          <a:endParaRPr lang="it-IT" sz="1600"/>
        </a:p>
      </dgm:t>
    </dgm:pt>
    <dgm:pt modelId="{01B871C2-31B8-4227-86BC-68DED3103A0B}" type="sibTrans" cxnId="{895F5A19-3323-45D6-92BF-8DE8E7F8EBA5}">
      <dgm:prSet/>
      <dgm:spPr/>
      <dgm:t>
        <a:bodyPr/>
        <a:lstStyle/>
        <a:p>
          <a:endParaRPr lang="it-IT" sz="1600"/>
        </a:p>
      </dgm:t>
    </dgm:pt>
    <dgm:pt modelId="{473B6109-FA33-49E5-9EB7-CBAEBB55659C}">
      <dgm:prSet custT="1"/>
      <dgm:spPr>
        <a:solidFill>
          <a:srgbClr val="555A95"/>
        </a:solidFill>
      </dgm:spPr>
      <dgm:t>
        <a:bodyPr/>
        <a:lstStyle/>
        <a:p>
          <a:r>
            <a:rPr lang="it-IT" sz="1600" b="1" dirty="0"/>
            <a:t>Violazioni commesse da soggetti obbligati vigilati </a:t>
          </a:r>
          <a:r>
            <a:rPr lang="it-IT" sz="1600" b="1" i="1" dirty="0"/>
            <a:t>(art. 62).</a:t>
          </a:r>
        </a:p>
      </dgm:t>
    </dgm:pt>
    <dgm:pt modelId="{629695E6-10B3-4D1F-AC88-AD9D29446B27}" type="parTrans" cxnId="{A40937BE-D323-4780-9CA9-B914CF4888BC}">
      <dgm:prSet/>
      <dgm:spPr/>
      <dgm:t>
        <a:bodyPr/>
        <a:lstStyle/>
        <a:p>
          <a:endParaRPr lang="it-IT" sz="1600"/>
        </a:p>
      </dgm:t>
    </dgm:pt>
    <dgm:pt modelId="{BF4F93B4-A9F6-46E6-BB2B-84B2C60778AB}" type="sibTrans" cxnId="{A40937BE-D323-4780-9CA9-B914CF4888BC}">
      <dgm:prSet/>
      <dgm:spPr/>
      <dgm:t>
        <a:bodyPr/>
        <a:lstStyle/>
        <a:p>
          <a:endParaRPr lang="it-IT" sz="1600"/>
        </a:p>
      </dgm:t>
    </dgm:pt>
    <dgm:pt modelId="{7718FAFA-AE3D-42CF-82F4-D169D1D4A598}">
      <dgm:prSet custT="1"/>
      <dgm:spPr>
        <a:solidFill>
          <a:srgbClr val="5E4878"/>
        </a:solidFill>
      </dgm:spPr>
      <dgm:t>
        <a:bodyPr/>
        <a:lstStyle/>
        <a:p>
          <a:pPr algn="just"/>
          <a:r>
            <a:rPr lang="it-IT" sz="1600" b="1" dirty="0"/>
            <a:t>Inosservanza delle disposizioni in materia di limitazione della circolazione del contante </a:t>
          </a:r>
          <a:r>
            <a:rPr lang="it-IT" sz="1600" b="1" i="1" dirty="0"/>
            <a:t>(art. 63).</a:t>
          </a:r>
        </a:p>
      </dgm:t>
    </dgm:pt>
    <dgm:pt modelId="{A5714D71-9BC4-488D-A9DE-FC6BCF4A4D34}" type="parTrans" cxnId="{F288DBED-88A9-47DA-97E6-3FD00D6B9285}">
      <dgm:prSet/>
      <dgm:spPr/>
      <dgm:t>
        <a:bodyPr/>
        <a:lstStyle/>
        <a:p>
          <a:endParaRPr lang="it-IT" sz="1600"/>
        </a:p>
      </dgm:t>
    </dgm:pt>
    <dgm:pt modelId="{958686EF-B6D7-4970-8065-DCD44D9081E2}" type="sibTrans" cxnId="{F288DBED-88A9-47DA-97E6-3FD00D6B9285}">
      <dgm:prSet/>
      <dgm:spPr/>
      <dgm:t>
        <a:bodyPr/>
        <a:lstStyle/>
        <a:p>
          <a:endParaRPr lang="it-IT" sz="1600"/>
        </a:p>
      </dgm:t>
    </dgm:pt>
    <dgm:pt modelId="{F43B670D-F273-475F-AFBA-66809010E3AD}">
      <dgm:prSet custT="1"/>
      <dgm:spPr>
        <a:solidFill>
          <a:schemeClr val="accent2">
            <a:lumMod val="60000"/>
            <a:lumOff val="40000"/>
          </a:schemeClr>
        </a:solidFill>
      </dgm:spPr>
      <dgm:t>
        <a:bodyPr/>
        <a:lstStyle/>
        <a:p>
          <a:pPr algn="just"/>
          <a:r>
            <a:rPr lang="it-IT" sz="1600" dirty="0"/>
            <a:t>Inosservanza delle disposizioni di cui al Titolo IV commesse da distributori ed esercenti nel comparto del gioco (art. 64)</a:t>
          </a:r>
        </a:p>
      </dgm:t>
    </dgm:pt>
    <dgm:pt modelId="{77BDB2FB-469C-4F67-8963-F4EAD5FD0C96}" type="parTrans" cxnId="{0FFEB515-88DB-46DA-93C3-040415F4B334}">
      <dgm:prSet/>
      <dgm:spPr/>
      <dgm:t>
        <a:bodyPr/>
        <a:lstStyle/>
        <a:p>
          <a:endParaRPr lang="it-IT"/>
        </a:p>
      </dgm:t>
    </dgm:pt>
    <dgm:pt modelId="{2DBEEC2F-C051-466D-9B04-9CA1F5577FB1}" type="sibTrans" cxnId="{0FFEB515-88DB-46DA-93C3-040415F4B334}">
      <dgm:prSet/>
      <dgm:spPr/>
      <dgm:t>
        <a:bodyPr/>
        <a:lstStyle/>
        <a:p>
          <a:endParaRPr lang="it-IT"/>
        </a:p>
      </dgm:t>
    </dgm:pt>
    <dgm:pt modelId="{CB69E7C0-A486-4686-8E58-5B0E0E37156C}">
      <dgm:prSet custT="1"/>
      <dgm:spPr/>
      <dgm:t>
        <a:bodyPr/>
        <a:lstStyle/>
        <a:p>
          <a:r>
            <a:rPr lang="it-IT" sz="1800" dirty="0"/>
            <a:t>Inosservanza delle disposizioni per soggetti convenzionati e agenti di prestatori di servizio di pagamento e IMEL (art. 61)</a:t>
          </a:r>
        </a:p>
      </dgm:t>
    </dgm:pt>
    <dgm:pt modelId="{449C2045-5E0D-4D14-B2D6-3F2DE74D8B00}" type="parTrans" cxnId="{9B069517-F19A-4028-8252-CE7EB417F908}">
      <dgm:prSet/>
      <dgm:spPr/>
      <dgm:t>
        <a:bodyPr/>
        <a:lstStyle/>
        <a:p>
          <a:endParaRPr lang="it-IT"/>
        </a:p>
      </dgm:t>
    </dgm:pt>
    <dgm:pt modelId="{7EEB3925-00F4-407D-980B-5CFFF11CD095}" type="sibTrans" cxnId="{9B069517-F19A-4028-8252-CE7EB417F908}">
      <dgm:prSet/>
      <dgm:spPr/>
      <dgm:t>
        <a:bodyPr/>
        <a:lstStyle/>
        <a:p>
          <a:endParaRPr lang="it-IT"/>
        </a:p>
      </dgm:t>
    </dgm:pt>
    <dgm:pt modelId="{6315D1E9-1474-480D-8A33-5E6C48422624}" type="pres">
      <dgm:prSet presAssocID="{34569E12-3F2E-4635-8700-2C328FC904DC}" presName="linear" presStyleCnt="0">
        <dgm:presLayoutVars>
          <dgm:dir/>
          <dgm:animLvl val="lvl"/>
          <dgm:resizeHandles val="exact"/>
        </dgm:presLayoutVars>
      </dgm:prSet>
      <dgm:spPr/>
    </dgm:pt>
    <dgm:pt modelId="{AED3537D-A365-4C3E-B36F-A90CF0C7B0A2}" type="pres">
      <dgm:prSet presAssocID="{701CFCD3-8A51-46C9-8957-16A5C56D397F}" presName="parentLin" presStyleCnt="0"/>
      <dgm:spPr/>
    </dgm:pt>
    <dgm:pt modelId="{932E9572-65DA-4B47-9CEB-C3E7E06A435F}" type="pres">
      <dgm:prSet presAssocID="{701CFCD3-8A51-46C9-8957-16A5C56D397F}" presName="parentLeftMargin" presStyleLbl="node1" presStyleIdx="0" presStyleCnt="5"/>
      <dgm:spPr/>
    </dgm:pt>
    <dgm:pt modelId="{1F8D411A-31DF-4FC4-9F2D-DFEEFAEACCBB}" type="pres">
      <dgm:prSet presAssocID="{701CFCD3-8A51-46C9-8957-16A5C56D397F}" presName="parentText" presStyleLbl="node1" presStyleIdx="0" presStyleCnt="5" custScaleX="129594" custScaleY="376061">
        <dgm:presLayoutVars>
          <dgm:chMax val="0"/>
          <dgm:bulletEnabled val="1"/>
        </dgm:presLayoutVars>
      </dgm:prSet>
      <dgm:spPr/>
    </dgm:pt>
    <dgm:pt modelId="{9D04A557-52BA-4112-975C-B41DEABFB311}" type="pres">
      <dgm:prSet presAssocID="{701CFCD3-8A51-46C9-8957-16A5C56D397F}" presName="negativeSpace" presStyleCnt="0"/>
      <dgm:spPr/>
    </dgm:pt>
    <dgm:pt modelId="{1ABF9C0B-97C3-418F-96F7-837A1B15A410}" type="pres">
      <dgm:prSet presAssocID="{701CFCD3-8A51-46C9-8957-16A5C56D397F}" presName="childText" presStyleLbl="conFgAcc1" presStyleIdx="0" presStyleCnt="5">
        <dgm:presLayoutVars>
          <dgm:bulletEnabled val="1"/>
        </dgm:presLayoutVars>
      </dgm:prSet>
      <dgm:spPr/>
    </dgm:pt>
    <dgm:pt modelId="{B36C4B9A-BF68-47D6-A932-F7C611ACB93D}" type="pres">
      <dgm:prSet presAssocID="{01B871C2-31B8-4227-86BC-68DED3103A0B}" presName="spaceBetweenRectangles" presStyleCnt="0"/>
      <dgm:spPr/>
    </dgm:pt>
    <dgm:pt modelId="{BF135211-FDE1-42FA-8E0E-42F6F80583E7}" type="pres">
      <dgm:prSet presAssocID="{CB69E7C0-A486-4686-8E58-5B0E0E37156C}" presName="parentLin" presStyleCnt="0"/>
      <dgm:spPr/>
    </dgm:pt>
    <dgm:pt modelId="{6ED3D70A-36E8-4D7D-8409-A23EE516EE01}" type="pres">
      <dgm:prSet presAssocID="{CB69E7C0-A486-4686-8E58-5B0E0E37156C}" presName="parentLeftMargin" presStyleLbl="node1" presStyleIdx="0" presStyleCnt="5"/>
      <dgm:spPr/>
    </dgm:pt>
    <dgm:pt modelId="{F3C4858E-D731-4BF3-8901-F25735594958}" type="pres">
      <dgm:prSet presAssocID="{CB69E7C0-A486-4686-8E58-5B0E0E37156C}" presName="parentText" presStyleLbl="node1" presStyleIdx="1" presStyleCnt="5" custScaleX="129689" custScaleY="514864">
        <dgm:presLayoutVars>
          <dgm:chMax val="0"/>
          <dgm:bulletEnabled val="1"/>
        </dgm:presLayoutVars>
      </dgm:prSet>
      <dgm:spPr/>
    </dgm:pt>
    <dgm:pt modelId="{62F5C0AA-A9FB-45CC-8AC2-F9B4FFBB9DFD}" type="pres">
      <dgm:prSet presAssocID="{CB69E7C0-A486-4686-8E58-5B0E0E37156C}" presName="negativeSpace" presStyleCnt="0"/>
      <dgm:spPr/>
    </dgm:pt>
    <dgm:pt modelId="{814F54B6-70BC-4F89-9413-A61D58CA0BDA}" type="pres">
      <dgm:prSet presAssocID="{CB69E7C0-A486-4686-8E58-5B0E0E37156C}" presName="childText" presStyleLbl="conFgAcc1" presStyleIdx="1" presStyleCnt="5">
        <dgm:presLayoutVars>
          <dgm:bulletEnabled val="1"/>
        </dgm:presLayoutVars>
      </dgm:prSet>
      <dgm:spPr/>
    </dgm:pt>
    <dgm:pt modelId="{1AC9D394-C97D-448F-9479-B2EB6CA3D389}" type="pres">
      <dgm:prSet presAssocID="{7EEB3925-00F4-407D-980B-5CFFF11CD095}" presName="spaceBetweenRectangles" presStyleCnt="0"/>
      <dgm:spPr/>
    </dgm:pt>
    <dgm:pt modelId="{A0CD5CA6-50E6-4AC3-B254-C1F1259F4855}" type="pres">
      <dgm:prSet presAssocID="{473B6109-FA33-49E5-9EB7-CBAEBB55659C}" presName="parentLin" presStyleCnt="0"/>
      <dgm:spPr/>
    </dgm:pt>
    <dgm:pt modelId="{D1FFD608-DD81-4CC6-82F3-A64319B032CD}" type="pres">
      <dgm:prSet presAssocID="{473B6109-FA33-49E5-9EB7-CBAEBB55659C}" presName="parentLeftMargin" presStyleLbl="node1" presStyleIdx="1" presStyleCnt="5"/>
      <dgm:spPr/>
    </dgm:pt>
    <dgm:pt modelId="{E453365D-E281-44D4-A0FD-584DCBEA1DD0}" type="pres">
      <dgm:prSet presAssocID="{473B6109-FA33-49E5-9EB7-CBAEBB55659C}" presName="parentText" presStyleLbl="node1" presStyleIdx="2" presStyleCnt="5" custScaleX="129594" custScaleY="446490">
        <dgm:presLayoutVars>
          <dgm:chMax val="0"/>
          <dgm:bulletEnabled val="1"/>
        </dgm:presLayoutVars>
      </dgm:prSet>
      <dgm:spPr/>
    </dgm:pt>
    <dgm:pt modelId="{99F1A030-98BD-4EE8-842C-589173B1D3FF}" type="pres">
      <dgm:prSet presAssocID="{473B6109-FA33-49E5-9EB7-CBAEBB55659C}" presName="negativeSpace" presStyleCnt="0"/>
      <dgm:spPr/>
    </dgm:pt>
    <dgm:pt modelId="{947A31CB-CC71-4203-9C90-9061FA108A20}" type="pres">
      <dgm:prSet presAssocID="{473B6109-FA33-49E5-9EB7-CBAEBB55659C}" presName="childText" presStyleLbl="conFgAcc1" presStyleIdx="2" presStyleCnt="5">
        <dgm:presLayoutVars>
          <dgm:bulletEnabled val="1"/>
        </dgm:presLayoutVars>
      </dgm:prSet>
      <dgm:spPr/>
    </dgm:pt>
    <dgm:pt modelId="{C34A4526-6E0A-4E1F-84A6-E624904C6EDC}" type="pres">
      <dgm:prSet presAssocID="{BF4F93B4-A9F6-46E6-BB2B-84B2C60778AB}" presName="spaceBetweenRectangles" presStyleCnt="0"/>
      <dgm:spPr/>
    </dgm:pt>
    <dgm:pt modelId="{91895374-219A-482A-8763-17622BE947F2}" type="pres">
      <dgm:prSet presAssocID="{7718FAFA-AE3D-42CF-82F4-D169D1D4A598}" presName="parentLin" presStyleCnt="0"/>
      <dgm:spPr/>
    </dgm:pt>
    <dgm:pt modelId="{87ECFDB2-A1B5-4DE7-9229-2C04901AFBA1}" type="pres">
      <dgm:prSet presAssocID="{7718FAFA-AE3D-42CF-82F4-D169D1D4A598}" presName="parentLeftMargin" presStyleLbl="node1" presStyleIdx="2" presStyleCnt="5"/>
      <dgm:spPr/>
    </dgm:pt>
    <dgm:pt modelId="{3760C558-95FA-4B11-9A67-99C196572889}" type="pres">
      <dgm:prSet presAssocID="{7718FAFA-AE3D-42CF-82F4-D169D1D4A598}" presName="parentText" presStyleLbl="node1" presStyleIdx="3" presStyleCnt="5" custScaleX="129594" custScaleY="470554">
        <dgm:presLayoutVars>
          <dgm:chMax val="0"/>
          <dgm:bulletEnabled val="1"/>
        </dgm:presLayoutVars>
      </dgm:prSet>
      <dgm:spPr/>
    </dgm:pt>
    <dgm:pt modelId="{4BDB00D5-1965-4777-8AD2-DFC25CC4FC8A}" type="pres">
      <dgm:prSet presAssocID="{7718FAFA-AE3D-42CF-82F4-D169D1D4A598}" presName="negativeSpace" presStyleCnt="0"/>
      <dgm:spPr/>
    </dgm:pt>
    <dgm:pt modelId="{11760CBF-02CE-409F-BFFA-5A64243D5A5C}" type="pres">
      <dgm:prSet presAssocID="{7718FAFA-AE3D-42CF-82F4-D169D1D4A598}" presName="childText" presStyleLbl="conFgAcc1" presStyleIdx="3" presStyleCnt="5">
        <dgm:presLayoutVars>
          <dgm:bulletEnabled val="1"/>
        </dgm:presLayoutVars>
      </dgm:prSet>
      <dgm:spPr/>
    </dgm:pt>
    <dgm:pt modelId="{1EB99911-CB4B-4F95-BC36-8B3678F984AE}" type="pres">
      <dgm:prSet presAssocID="{958686EF-B6D7-4970-8065-DCD44D9081E2}" presName="spaceBetweenRectangles" presStyleCnt="0"/>
      <dgm:spPr/>
    </dgm:pt>
    <dgm:pt modelId="{C36BC21C-415D-4EDD-A855-66DA214B1761}" type="pres">
      <dgm:prSet presAssocID="{F43B670D-F273-475F-AFBA-66809010E3AD}" presName="parentLin" presStyleCnt="0"/>
      <dgm:spPr/>
    </dgm:pt>
    <dgm:pt modelId="{814B8273-C15F-446D-A2F7-C7249CA23C2E}" type="pres">
      <dgm:prSet presAssocID="{F43B670D-F273-475F-AFBA-66809010E3AD}" presName="parentLeftMargin" presStyleLbl="node1" presStyleIdx="3" presStyleCnt="5"/>
      <dgm:spPr/>
    </dgm:pt>
    <dgm:pt modelId="{57F205E7-F97A-4B72-95A2-5F07DD9D3308}" type="pres">
      <dgm:prSet presAssocID="{F43B670D-F273-475F-AFBA-66809010E3AD}" presName="parentText" presStyleLbl="node1" presStyleIdx="4" presStyleCnt="5" custScaleX="128854" custScaleY="611772">
        <dgm:presLayoutVars>
          <dgm:chMax val="0"/>
          <dgm:bulletEnabled val="1"/>
        </dgm:presLayoutVars>
      </dgm:prSet>
      <dgm:spPr/>
    </dgm:pt>
    <dgm:pt modelId="{CB7AD299-3D51-43FC-9BB8-BDE176470BE7}" type="pres">
      <dgm:prSet presAssocID="{F43B670D-F273-475F-AFBA-66809010E3AD}" presName="negativeSpace" presStyleCnt="0"/>
      <dgm:spPr/>
    </dgm:pt>
    <dgm:pt modelId="{E49877F2-129D-4BFA-90E2-60F0744F0981}" type="pres">
      <dgm:prSet presAssocID="{F43B670D-F273-475F-AFBA-66809010E3AD}" presName="childText" presStyleLbl="conFgAcc1" presStyleIdx="4" presStyleCnt="5">
        <dgm:presLayoutVars>
          <dgm:bulletEnabled val="1"/>
        </dgm:presLayoutVars>
      </dgm:prSet>
      <dgm:spPr/>
    </dgm:pt>
  </dgm:ptLst>
  <dgm:cxnLst>
    <dgm:cxn modelId="{92A24903-AEE1-4518-ACC6-49D1EC3B9CDA}" type="presOf" srcId="{CB69E7C0-A486-4686-8E58-5B0E0E37156C}" destId="{F3C4858E-D731-4BF3-8901-F25735594958}" srcOrd="1" destOrd="0" presId="urn:microsoft.com/office/officeart/2005/8/layout/list1"/>
    <dgm:cxn modelId="{0FFEB515-88DB-46DA-93C3-040415F4B334}" srcId="{34569E12-3F2E-4635-8700-2C328FC904DC}" destId="{F43B670D-F273-475F-AFBA-66809010E3AD}" srcOrd="4" destOrd="0" parTransId="{77BDB2FB-469C-4F67-8963-F4EAD5FD0C96}" sibTransId="{2DBEEC2F-C051-466D-9B04-9CA1F5577FB1}"/>
    <dgm:cxn modelId="{9B069517-F19A-4028-8252-CE7EB417F908}" srcId="{34569E12-3F2E-4635-8700-2C328FC904DC}" destId="{CB69E7C0-A486-4686-8E58-5B0E0E37156C}" srcOrd="1" destOrd="0" parTransId="{449C2045-5E0D-4D14-B2D6-3F2DE74D8B00}" sibTransId="{7EEB3925-00F4-407D-980B-5CFFF11CD095}"/>
    <dgm:cxn modelId="{14E05D19-8C28-40A3-9EF3-EF038A139D0A}" type="presOf" srcId="{701CFCD3-8A51-46C9-8957-16A5C56D397F}" destId="{932E9572-65DA-4B47-9CEB-C3E7E06A435F}" srcOrd="0" destOrd="0" presId="urn:microsoft.com/office/officeart/2005/8/layout/list1"/>
    <dgm:cxn modelId="{895F5A19-3323-45D6-92BF-8DE8E7F8EBA5}" srcId="{34569E12-3F2E-4635-8700-2C328FC904DC}" destId="{701CFCD3-8A51-46C9-8957-16A5C56D397F}" srcOrd="0" destOrd="0" parTransId="{12A50381-AA85-4366-A6F0-E3C12A538BD8}" sibTransId="{01B871C2-31B8-4227-86BC-68DED3103A0B}"/>
    <dgm:cxn modelId="{3310C73B-CB31-4E4C-ABAF-0BAF095A1299}" type="presOf" srcId="{473B6109-FA33-49E5-9EB7-CBAEBB55659C}" destId="{E453365D-E281-44D4-A0FD-584DCBEA1DD0}" srcOrd="1" destOrd="0" presId="urn:microsoft.com/office/officeart/2005/8/layout/list1"/>
    <dgm:cxn modelId="{BE107D46-6EEF-4168-97B7-5439D33D1C5E}" type="presOf" srcId="{34569E12-3F2E-4635-8700-2C328FC904DC}" destId="{6315D1E9-1474-480D-8A33-5E6C48422624}" srcOrd="0" destOrd="0" presId="urn:microsoft.com/office/officeart/2005/8/layout/list1"/>
    <dgm:cxn modelId="{1A39DB84-704A-4532-BCEB-FBC467001625}" type="presOf" srcId="{7718FAFA-AE3D-42CF-82F4-D169D1D4A598}" destId="{3760C558-95FA-4B11-9A67-99C196572889}" srcOrd="1" destOrd="0" presId="urn:microsoft.com/office/officeart/2005/8/layout/list1"/>
    <dgm:cxn modelId="{E485DE8A-E866-42F9-A8E8-1D559081626B}" type="presOf" srcId="{F43B670D-F273-475F-AFBA-66809010E3AD}" destId="{814B8273-C15F-446D-A2F7-C7249CA23C2E}" srcOrd="0" destOrd="0" presId="urn:microsoft.com/office/officeart/2005/8/layout/list1"/>
    <dgm:cxn modelId="{1B08519D-3E5D-4856-8EA3-173E412ED620}" type="presOf" srcId="{CB69E7C0-A486-4686-8E58-5B0E0E37156C}" destId="{6ED3D70A-36E8-4D7D-8409-A23EE516EE01}" srcOrd="0" destOrd="0" presId="urn:microsoft.com/office/officeart/2005/8/layout/list1"/>
    <dgm:cxn modelId="{073F79A3-FFB6-4998-959F-114266E6F16E}" type="presOf" srcId="{7718FAFA-AE3D-42CF-82F4-D169D1D4A598}" destId="{87ECFDB2-A1B5-4DE7-9229-2C04901AFBA1}" srcOrd="0" destOrd="0" presId="urn:microsoft.com/office/officeart/2005/8/layout/list1"/>
    <dgm:cxn modelId="{A40937BE-D323-4780-9CA9-B914CF4888BC}" srcId="{34569E12-3F2E-4635-8700-2C328FC904DC}" destId="{473B6109-FA33-49E5-9EB7-CBAEBB55659C}" srcOrd="2" destOrd="0" parTransId="{629695E6-10B3-4D1F-AC88-AD9D29446B27}" sibTransId="{BF4F93B4-A9F6-46E6-BB2B-84B2C60778AB}"/>
    <dgm:cxn modelId="{71071CCF-99D9-43DD-A162-9BCF52771983}" type="presOf" srcId="{473B6109-FA33-49E5-9EB7-CBAEBB55659C}" destId="{D1FFD608-DD81-4CC6-82F3-A64319B032CD}" srcOrd="0" destOrd="0" presId="urn:microsoft.com/office/officeart/2005/8/layout/list1"/>
    <dgm:cxn modelId="{DAD561D5-7E1D-4F9B-A6A2-3C86AA0C1BD6}" type="presOf" srcId="{701CFCD3-8A51-46C9-8957-16A5C56D397F}" destId="{1F8D411A-31DF-4FC4-9F2D-DFEEFAEACCBB}" srcOrd="1" destOrd="0" presId="urn:microsoft.com/office/officeart/2005/8/layout/list1"/>
    <dgm:cxn modelId="{F288DBED-88A9-47DA-97E6-3FD00D6B9285}" srcId="{34569E12-3F2E-4635-8700-2C328FC904DC}" destId="{7718FAFA-AE3D-42CF-82F4-D169D1D4A598}" srcOrd="3" destOrd="0" parTransId="{A5714D71-9BC4-488D-A9DE-FC6BCF4A4D34}" sibTransId="{958686EF-B6D7-4970-8065-DCD44D9081E2}"/>
    <dgm:cxn modelId="{077A3AFB-D406-4743-93CE-8C82B61E0AEB}" type="presOf" srcId="{F43B670D-F273-475F-AFBA-66809010E3AD}" destId="{57F205E7-F97A-4B72-95A2-5F07DD9D3308}" srcOrd="1" destOrd="0" presId="urn:microsoft.com/office/officeart/2005/8/layout/list1"/>
    <dgm:cxn modelId="{90EFB92C-5C91-4A97-8377-E4204459EC61}" type="presParOf" srcId="{6315D1E9-1474-480D-8A33-5E6C48422624}" destId="{AED3537D-A365-4C3E-B36F-A90CF0C7B0A2}" srcOrd="0" destOrd="0" presId="urn:microsoft.com/office/officeart/2005/8/layout/list1"/>
    <dgm:cxn modelId="{41371EF9-8358-452E-8878-0B1F541DE1E4}" type="presParOf" srcId="{AED3537D-A365-4C3E-B36F-A90CF0C7B0A2}" destId="{932E9572-65DA-4B47-9CEB-C3E7E06A435F}" srcOrd="0" destOrd="0" presId="urn:microsoft.com/office/officeart/2005/8/layout/list1"/>
    <dgm:cxn modelId="{74A80383-C6C3-4923-B9A6-4F168B9EA7DD}" type="presParOf" srcId="{AED3537D-A365-4C3E-B36F-A90CF0C7B0A2}" destId="{1F8D411A-31DF-4FC4-9F2D-DFEEFAEACCBB}" srcOrd="1" destOrd="0" presId="urn:microsoft.com/office/officeart/2005/8/layout/list1"/>
    <dgm:cxn modelId="{2C76FF6D-1709-4E57-8607-B14EAD993ECE}" type="presParOf" srcId="{6315D1E9-1474-480D-8A33-5E6C48422624}" destId="{9D04A557-52BA-4112-975C-B41DEABFB311}" srcOrd="1" destOrd="0" presId="urn:microsoft.com/office/officeart/2005/8/layout/list1"/>
    <dgm:cxn modelId="{7BB6E5C5-8B07-404C-B9FA-17C99AB459EC}" type="presParOf" srcId="{6315D1E9-1474-480D-8A33-5E6C48422624}" destId="{1ABF9C0B-97C3-418F-96F7-837A1B15A410}" srcOrd="2" destOrd="0" presId="urn:microsoft.com/office/officeart/2005/8/layout/list1"/>
    <dgm:cxn modelId="{04A35ABF-C574-4DD8-A835-D13C8777EE04}" type="presParOf" srcId="{6315D1E9-1474-480D-8A33-5E6C48422624}" destId="{B36C4B9A-BF68-47D6-A932-F7C611ACB93D}" srcOrd="3" destOrd="0" presId="urn:microsoft.com/office/officeart/2005/8/layout/list1"/>
    <dgm:cxn modelId="{4D8768C3-3D98-4A7E-BDDC-B3E7098B3A36}" type="presParOf" srcId="{6315D1E9-1474-480D-8A33-5E6C48422624}" destId="{BF135211-FDE1-42FA-8E0E-42F6F80583E7}" srcOrd="4" destOrd="0" presId="urn:microsoft.com/office/officeart/2005/8/layout/list1"/>
    <dgm:cxn modelId="{E1DF07C1-B7E3-463E-AF48-54EECED266C5}" type="presParOf" srcId="{BF135211-FDE1-42FA-8E0E-42F6F80583E7}" destId="{6ED3D70A-36E8-4D7D-8409-A23EE516EE01}" srcOrd="0" destOrd="0" presId="urn:microsoft.com/office/officeart/2005/8/layout/list1"/>
    <dgm:cxn modelId="{45F4FE70-D72A-46A4-90EE-F10C9DAB18ED}" type="presParOf" srcId="{BF135211-FDE1-42FA-8E0E-42F6F80583E7}" destId="{F3C4858E-D731-4BF3-8901-F25735594958}" srcOrd="1" destOrd="0" presId="urn:microsoft.com/office/officeart/2005/8/layout/list1"/>
    <dgm:cxn modelId="{719D2D39-A214-45A7-BDC7-CC49A7F17630}" type="presParOf" srcId="{6315D1E9-1474-480D-8A33-5E6C48422624}" destId="{62F5C0AA-A9FB-45CC-8AC2-F9B4FFBB9DFD}" srcOrd="5" destOrd="0" presId="urn:microsoft.com/office/officeart/2005/8/layout/list1"/>
    <dgm:cxn modelId="{000C2601-8484-419E-B32E-F4974D94F901}" type="presParOf" srcId="{6315D1E9-1474-480D-8A33-5E6C48422624}" destId="{814F54B6-70BC-4F89-9413-A61D58CA0BDA}" srcOrd="6" destOrd="0" presId="urn:microsoft.com/office/officeart/2005/8/layout/list1"/>
    <dgm:cxn modelId="{C9A36528-18E3-4FCE-A2D0-822D342E9FC9}" type="presParOf" srcId="{6315D1E9-1474-480D-8A33-5E6C48422624}" destId="{1AC9D394-C97D-448F-9479-B2EB6CA3D389}" srcOrd="7" destOrd="0" presId="urn:microsoft.com/office/officeart/2005/8/layout/list1"/>
    <dgm:cxn modelId="{0587C5F3-C1FF-4BA5-A04B-04B4AAB62C1F}" type="presParOf" srcId="{6315D1E9-1474-480D-8A33-5E6C48422624}" destId="{A0CD5CA6-50E6-4AC3-B254-C1F1259F4855}" srcOrd="8" destOrd="0" presId="urn:microsoft.com/office/officeart/2005/8/layout/list1"/>
    <dgm:cxn modelId="{09DBDF26-28D4-404D-B01D-93ECFB0C4EE0}" type="presParOf" srcId="{A0CD5CA6-50E6-4AC3-B254-C1F1259F4855}" destId="{D1FFD608-DD81-4CC6-82F3-A64319B032CD}" srcOrd="0" destOrd="0" presId="urn:microsoft.com/office/officeart/2005/8/layout/list1"/>
    <dgm:cxn modelId="{1BED4B77-79BC-4EA3-B59F-24C64335C6B4}" type="presParOf" srcId="{A0CD5CA6-50E6-4AC3-B254-C1F1259F4855}" destId="{E453365D-E281-44D4-A0FD-584DCBEA1DD0}" srcOrd="1" destOrd="0" presId="urn:microsoft.com/office/officeart/2005/8/layout/list1"/>
    <dgm:cxn modelId="{3058F701-B4D0-4E8D-A8B3-4D7C44E2FD15}" type="presParOf" srcId="{6315D1E9-1474-480D-8A33-5E6C48422624}" destId="{99F1A030-98BD-4EE8-842C-589173B1D3FF}" srcOrd="9" destOrd="0" presId="urn:microsoft.com/office/officeart/2005/8/layout/list1"/>
    <dgm:cxn modelId="{2BFA5296-2F9C-4362-B0E7-0C36F30E8C1E}" type="presParOf" srcId="{6315D1E9-1474-480D-8A33-5E6C48422624}" destId="{947A31CB-CC71-4203-9C90-9061FA108A20}" srcOrd="10" destOrd="0" presId="urn:microsoft.com/office/officeart/2005/8/layout/list1"/>
    <dgm:cxn modelId="{5EF99B71-B38A-4E20-BB08-086EBA011A04}" type="presParOf" srcId="{6315D1E9-1474-480D-8A33-5E6C48422624}" destId="{C34A4526-6E0A-4E1F-84A6-E624904C6EDC}" srcOrd="11" destOrd="0" presId="urn:microsoft.com/office/officeart/2005/8/layout/list1"/>
    <dgm:cxn modelId="{F813FDE0-42A9-411B-970D-3C8A907B06EF}" type="presParOf" srcId="{6315D1E9-1474-480D-8A33-5E6C48422624}" destId="{91895374-219A-482A-8763-17622BE947F2}" srcOrd="12" destOrd="0" presId="urn:microsoft.com/office/officeart/2005/8/layout/list1"/>
    <dgm:cxn modelId="{52BE007E-BBD4-4A7A-88FA-F322616070E4}" type="presParOf" srcId="{91895374-219A-482A-8763-17622BE947F2}" destId="{87ECFDB2-A1B5-4DE7-9229-2C04901AFBA1}" srcOrd="0" destOrd="0" presId="urn:microsoft.com/office/officeart/2005/8/layout/list1"/>
    <dgm:cxn modelId="{4F728466-59C2-47CB-A76E-65D8E2602DA2}" type="presParOf" srcId="{91895374-219A-482A-8763-17622BE947F2}" destId="{3760C558-95FA-4B11-9A67-99C196572889}" srcOrd="1" destOrd="0" presId="urn:microsoft.com/office/officeart/2005/8/layout/list1"/>
    <dgm:cxn modelId="{25F70FD8-BCF6-40D5-A091-666BC486BD3A}" type="presParOf" srcId="{6315D1E9-1474-480D-8A33-5E6C48422624}" destId="{4BDB00D5-1965-4777-8AD2-DFC25CC4FC8A}" srcOrd="13" destOrd="0" presId="urn:microsoft.com/office/officeart/2005/8/layout/list1"/>
    <dgm:cxn modelId="{C36FC746-009B-4219-8BDF-F954F4759E1D}" type="presParOf" srcId="{6315D1E9-1474-480D-8A33-5E6C48422624}" destId="{11760CBF-02CE-409F-BFFA-5A64243D5A5C}" srcOrd="14" destOrd="0" presId="urn:microsoft.com/office/officeart/2005/8/layout/list1"/>
    <dgm:cxn modelId="{71B0CEEA-F824-459C-890E-ABDD18CBE62B}" type="presParOf" srcId="{6315D1E9-1474-480D-8A33-5E6C48422624}" destId="{1EB99911-CB4B-4F95-BC36-8B3678F984AE}" srcOrd="15" destOrd="0" presId="urn:microsoft.com/office/officeart/2005/8/layout/list1"/>
    <dgm:cxn modelId="{7E7535DA-8C49-4996-9880-75EF0228E0EF}" type="presParOf" srcId="{6315D1E9-1474-480D-8A33-5E6C48422624}" destId="{C36BC21C-415D-4EDD-A855-66DA214B1761}" srcOrd="16" destOrd="0" presId="urn:microsoft.com/office/officeart/2005/8/layout/list1"/>
    <dgm:cxn modelId="{153DD3E3-884E-4C90-AFAE-EA430B1B6863}" type="presParOf" srcId="{C36BC21C-415D-4EDD-A855-66DA214B1761}" destId="{814B8273-C15F-446D-A2F7-C7249CA23C2E}" srcOrd="0" destOrd="0" presId="urn:microsoft.com/office/officeart/2005/8/layout/list1"/>
    <dgm:cxn modelId="{3AECCA33-2585-4A3F-A8E9-9B77E154F743}" type="presParOf" srcId="{C36BC21C-415D-4EDD-A855-66DA214B1761}" destId="{57F205E7-F97A-4B72-95A2-5F07DD9D3308}" srcOrd="1" destOrd="0" presId="urn:microsoft.com/office/officeart/2005/8/layout/list1"/>
    <dgm:cxn modelId="{51F476DC-7A19-48E9-BE2E-7CEC6F821050}" type="presParOf" srcId="{6315D1E9-1474-480D-8A33-5E6C48422624}" destId="{CB7AD299-3D51-43FC-9BB8-BDE176470BE7}" srcOrd="17" destOrd="0" presId="urn:microsoft.com/office/officeart/2005/8/layout/list1"/>
    <dgm:cxn modelId="{C38A6EBB-AFF9-4C38-BDA8-1D7F0E2142E8}" type="presParOf" srcId="{6315D1E9-1474-480D-8A33-5E6C48422624}" destId="{E49877F2-129D-4BFA-90E2-60F0744F0981}"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4569E12-3F2E-4635-8700-2C328FC904DC}" type="doc">
      <dgm:prSet loTypeId="urn:microsoft.com/office/officeart/2005/8/layout/vProcess5" loCatId="process" qsTypeId="urn:microsoft.com/office/officeart/2005/8/quickstyle/3d1" qsCatId="3D" csTypeId="urn:microsoft.com/office/officeart/2005/8/colors/colorful2" csCatId="colorful" phldr="1"/>
      <dgm:spPr/>
      <dgm:t>
        <a:bodyPr/>
        <a:lstStyle/>
        <a:p>
          <a:endParaRPr lang="it-IT"/>
        </a:p>
      </dgm:t>
    </dgm:pt>
    <dgm:pt modelId="{81830929-CF4D-45BF-97F3-E62BE02FFCE0}">
      <dgm:prSet phldrT="[Testo]" custT="1"/>
      <dgm:spPr>
        <a:xfrm>
          <a:off x="288032" y="57224"/>
          <a:ext cx="4697810" cy="711940"/>
        </a:xfrm>
      </dgm:spPr>
      <dgm:t>
        <a:bodyPr/>
        <a:lstStyle/>
        <a:p>
          <a:pPr algn="ctr"/>
          <a:r>
            <a:rPr lang="it-IT" sz="2800" b="1" i="1" noProof="0" dirty="0">
              <a:latin typeface="+mj-lt"/>
              <a:ea typeface="+mn-ea"/>
              <a:cs typeface="+mn-cs"/>
            </a:rPr>
            <a:t> </a:t>
          </a:r>
          <a:r>
            <a:rPr lang="it-IT" sz="2000" b="0" i="0" noProof="0" dirty="0">
              <a:latin typeface="Cambria" panose="02040503050406030204" pitchFamily="18" charset="0"/>
              <a:ea typeface="Cambria" panose="02040503050406030204" pitchFamily="18" charset="0"/>
              <a:cs typeface="+mn-cs"/>
            </a:rPr>
            <a:t>Il</a:t>
          </a:r>
          <a:r>
            <a:rPr lang="it-IT" sz="1600" b="0" i="0" noProof="0" dirty="0">
              <a:latin typeface="Cambria" panose="02040503050406030204" pitchFamily="18" charset="0"/>
              <a:ea typeface="Cambria" panose="02040503050406030204" pitchFamily="18" charset="0"/>
              <a:cs typeface="+mn-cs"/>
            </a:rPr>
            <a:t> </a:t>
          </a:r>
          <a:r>
            <a:rPr lang="it-IT" sz="2000" b="0" i="0" noProof="0" dirty="0">
              <a:latin typeface="Cambria" panose="02040503050406030204" pitchFamily="18" charset="0"/>
              <a:ea typeface="Cambria" panose="02040503050406030204" pitchFamily="18" charset="0"/>
              <a:cs typeface="+mn-cs"/>
            </a:rPr>
            <a:t>carattere ripetuto delle violazioni si desume anzitutto dall’esistenza di precedenti contestazioni della stessa violazione, ad esito delle quali essa è stata riconosciuta sussistente con irrogazione di una sanzione. </a:t>
          </a:r>
        </a:p>
        <a:p>
          <a:pPr algn="ctr"/>
          <a:r>
            <a:rPr lang="it-IT" sz="2000" b="0" i="0" noProof="0" dirty="0">
              <a:latin typeface="Cambria" panose="02040503050406030204" pitchFamily="18" charset="0"/>
              <a:ea typeface="Cambria" panose="02040503050406030204" pitchFamily="18" charset="0"/>
              <a:cs typeface="+mn-cs"/>
            </a:rPr>
            <a:t>La ripetitività si riscontra altresì in caso di contestuale trattazione, da parte dell’Autorità procedente, di più atti di contestazione elevati a carico del medesimo soggetto obbligato, distinti quanto alla fattispecie contestata ma riuniti in un unico procedimento o comunque istruiti congiuntamente, laddove per più di uno di essi si riscontri la sussistenza della violazione contestata e si proceda all’irrogazione della sanzione</a:t>
          </a:r>
          <a:endParaRPr lang="en-US" sz="2000" b="0" i="0" noProof="0" dirty="0">
            <a:latin typeface="Cambria" panose="02040503050406030204" pitchFamily="18" charset="0"/>
            <a:ea typeface="Cambria" panose="02040503050406030204" pitchFamily="18" charset="0"/>
            <a:cs typeface="+mn-cs"/>
          </a:endParaRPr>
        </a:p>
      </dgm:t>
    </dgm:pt>
    <dgm:pt modelId="{CAC0DAD1-560D-40F7-9591-C34E6B9BC3B4}" type="parTrans" cxnId="{8F77AA35-D6D6-44D7-A499-B7CAE976F28D}">
      <dgm:prSet/>
      <dgm:spPr/>
      <dgm:t>
        <a:bodyPr/>
        <a:lstStyle/>
        <a:p>
          <a:endParaRPr lang="it-IT" sz="1800">
            <a:latin typeface="+mj-lt"/>
          </a:endParaRPr>
        </a:p>
      </dgm:t>
    </dgm:pt>
    <dgm:pt modelId="{6942972E-B904-4811-851A-E36BEE29FE09}" type="sibTrans" cxnId="{8F77AA35-D6D6-44D7-A499-B7CAE976F28D}">
      <dgm:prSet custT="1"/>
      <dgm:spPr/>
      <dgm:t>
        <a:bodyPr/>
        <a:lstStyle/>
        <a:p>
          <a:endParaRPr lang="it-IT" sz="1800">
            <a:latin typeface="+mj-lt"/>
          </a:endParaRPr>
        </a:p>
      </dgm:t>
    </dgm:pt>
    <dgm:pt modelId="{7B1301D0-DE8B-4069-B27F-82624966A921}" type="pres">
      <dgm:prSet presAssocID="{34569E12-3F2E-4635-8700-2C328FC904DC}" presName="outerComposite" presStyleCnt="0">
        <dgm:presLayoutVars>
          <dgm:chMax val="5"/>
          <dgm:dir/>
          <dgm:resizeHandles val="exact"/>
        </dgm:presLayoutVars>
      </dgm:prSet>
      <dgm:spPr/>
    </dgm:pt>
    <dgm:pt modelId="{8AAA53EC-5A93-4BC2-B4EF-3F7884D7F55A}" type="pres">
      <dgm:prSet presAssocID="{34569E12-3F2E-4635-8700-2C328FC904DC}" presName="dummyMaxCanvas" presStyleCnt="0">
        <dgm:presLayoutVars/>
      </dgm:prSet>
      <dgm:spPr/>
    </dgm:pt>
    <dgm:pt modelId="{3E6938AE-4163-485D-8405-E856794A42E5}" type="pres">
      <dgm:prSet presAssocID="{34569E12-3F2E-4635-8700-2C328FC904DC}" presName="OneNode_1" presStyleLbl="node1" presStyleIdx="0" presStyleCnt="1" custScaleY="144445" custLinFactNeighborX="5464" custLinFactNeighborY="30407">
        <dgm:presLayoutVars>
          <dgm:bulletEnabled val="1"/>
        </dgm:presLayoutVars>
      </dgm:prSet>
      <dgm:spPr/>
    </dgm:pt>
  </dgm:ptLst>
  <dgm:cxnLst>
    <dgm:cxn modelId="{93CF161D-0AD2-4351-9387-F7DF86E3E086}" type="presOf" srcId="{34569E12-3F2E-4635-8700-2C328FC904DC}" destId="{7B1301D0-DE8B-4069-B27F-82624966A921}" srcOrd="0" destOrd="0" presId="urn:microsoft.com/office/officeart/2005/8/layout/vProcess5"/>
    <dgm:cxn modelId="{8F77AA35-D6D6-44D7-A499-B7CAE976F28D}" srcId="{34569E12-3F2E-4635-8700-2C328FC904DC}" destId="{81830929-CF4D-45BF-97F3-E62BE02FFCE0}" srcOrd="0" destOrd="0" parTransId="{CAC0DAD1-560D-40F7-9591-C34E6B9BC3B4}" sibTransId="{6942972E-B904-4811-851A-E36BEE29FE09}"/>
    <dgm:cxn modelId="{25133767-E8B0-4255-9EC6-32496B5D1432}" type="presOf" srcId="{81830929-CF4D-45BF-97F3-E62BE02FFCE0}" destId="{3E6938AE-4163-485D-8405-E856794A42E5}" srcOrd="0" destOrd="0" presId="urn:microsoft.com/office/officeart/2005/8/layout/vProcess5"/>
    <dgm:cxn modelId="{E79A256A-09E1-49F7-ADBC-C3330C6009E8}" type="presParOf" srcId="{7B1301D0-DE8B-4069-B27F-82624966A921}" destId="{8AAA53EC-5A93-4BC2-B4EF-3F7884D7F55A}" srcOrd="0" destOrd="0" presId="urn:microsoft.com/office/officeart/2005/8/layout/vProcess5"/>
    <dgm:cxn modelId="{6C70A33C-B1ED-4EA4-8030-BC57525D5ECC}" type="presParOf" srcId="{7B1301D0-DE8B-4069-B27F-82624966A921}" destId="{3E6938AE-4163-485D-8405-E856794A42E5}"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4569E12-3F2E-4635-8700-2C328FC904DC}" type="doc">
      <dgm:prSet loTypeId="urn:microsoft.com/office/officeart/2005/8/layout/vProcess5" loCatId="process" qsTypeId="urn:microsoft.com/office/officeart/2005/8/quickstyle/3d1" qsCatId="3D" csTypeId="urn:microsoft.com/office/officeart/2005/8/colors/accent1_2" csCatId="accent1" phldr="1"/>
      <dgm:spPr/>
      <dgm:t>
        <a:bodyPr/>
        <a:lstStyle/>
        <a:p>
          <a:endParaRPr lang="it-IT"/>
        </a:p>
      </dgm:t>
    </dgm:pt>
    <dgm:pt modelId="{81830929-CF4D-45BF-97F3-E62BE02FFCE0}">
      <dgm:prSet phldrT="[Testo]" custT="1"/>
      <dgm:spPr>
        <a:xfrm>
          <a:off x="288032" y="57224"/>
          <a:ext cx="4697810" cy="711940"/>
        </a:xfrm>
      </dgm:spPr>
      <dgm:t>
        <a:bodyPr/>
        <a:lstStyle/>
        <a:p>
          <a:pPr algn="just"/>
          <a:r>
            <a:rPr lang="it-IT" sz="2000" b="0" i="0" noProof="0" dirty="0">
              <a:latin typeface="Cambria" panose="02040503050406030204" pitchFamily="18" charset="0"/>
              <a:ea typeface="Cambria" panose="02040503050406030204" pitchFamily="18" charset="0"/>
              <a:cs typeface="+mn-cs"/>
            </a:rPr>
            <a:t>La rilevazione del carattere sistematico presuppone un ambito di osservazione della condotta del soggetto obbligato sufficientemente ampio sia dal punto di vista dell’arco temporale, sia quanto all’ambito oggettivo delle violazioni accertate.</a:t>
          </a:r>
        </a:p>
        <a:p>
          <a:pPr algn="just"/>
          <a:r>
            <a:rPr lang="it-IT" sz="2000" b="0" i="0" noProof="0" dirty="0">
              <a:latin typeface="Cambria" panose="02040503050406030204" pitchFamily="18" charset="0"/>
              <a:ea typeface="Cambria" panose="02040503050406030204" pitchFamily="18" charset="0"/>
              <a:cs typeface="+mn-cs"/>
            </a:rPr>
            <a:t>numero sufficientemente elevato di singole operazioni, di operatività e/o di prestazioni professionali, non necessariamente riferibili al medesimo cliente o alla medesima tipologia di negozio o transazione, distinte dal punto di vista soggettivo e/o oggettivo, </a:t>
          </a:r>
        </a:p>
        <a:p>
          <a:pPr algn="just"/>
          <a:r>
            <a:rPr lang="it-IT" sz="2000" b="0" i="0" noProof="0" dirty="0">
              <a:latin typeface="Cambria" panose="02040503050406030204" pitchFamily="18" charset="0"/>
              <a:ea typeface="Cambria" panose="02040503050406030204" pitchFamily="18" charset="0"/>
              <a:cs typeface="+mn-cs"/>
            </a:rPr>
            <a:t>In tale prospettiva, il carattere sistematico delle violazioni assume una configurazione tanto più marcata quanto più è ampio l’arco temporale lungo il quale si situano le operazioni, le operatività o le prestazioni prese in esame e quanto più complessa e articolata è la struttura organizzativa all’interno della quale le violazioni sono perpetrate   </a:t>
          </a:r>
          <a:endParaRPr lang="en-US" sz="2000" b="0" i="0" noProof="0" dirty="0">
            <a:latin typeface="Cambria" panose="02040503050406030204" pitchFamily="18" charset="0"/>
            <a:ea typeface="Cambria" panose="02040503050406030204" pitchFamily="18" charset="0"/>
            <a:cs typeface="+mn-cs"/>
          </a:endParaRPr>
        </a:p>
      </dgm:t>
    </dgm:pt>
    <dgm:pt modelId="{CAC0DAD1-560D-40F7-9591-C34E6B9BC3B4}" type="parTrans" cxnId="{8F77AA35-D6D6-44D7-A499-B7CAE976F28D}">
      <dgm:prSet/>
      <dgm:spPr/>
      <dgm:t>
        <a:bodyPr/>
        <a:lstStyle/>
        <a:p>
          <a:endParaRPr lang="it-IT" sz="1800">
            <a:latin typeface="+mj-lt"/>
          </a:endParaRPr>
        </a:p>
      </dgm:t>
    </dgm:pt>
    <dgm:pt modelId="{6942972E-B904-4811-851A-E36BEE29FE09}" type="sibTrans" cxnId="{8F77AA35-D6D6-44D7-A499-B7CAE976F28D}">
      <dgm:prSet custT="1"/>
      <dgm:spPr/>
      <dgm:t>
        <a:bodyPr/>
        <a:lstStyle/>
        <a:p>
          <a:endParaRPr lang="it-IT" sz="1800">
            <a:latin typeface="+mj-lt"/>
          </a:endParaRPr>
        </a:p>
      </dgm:t>
    </dgm:pt>
    <dgm:pt modelId="{7B1301D0-DE8B-4069-B27F-82624966A921}" type="pres">
      <dgm:prSet presAssocID="{34569E12-3F2E-4635-8700-2C328FC904DC}" presName="outerComposite" presStyleCnt="0">
        <dgm:presLayoutVars>
          <dgm:chMax val="5"/>
          <dgm:dir/>
          <dgm:resizeHandles val="exact"/>
        </dgm:presLayoutVars>
      </dgm:prSet>
      <dgm:spPr/>
    </dgm:pt>
    <dgm:pt modelId="{8AAA53EC-5A93-4BC2-B4EF-3F7884D7F55A}" type="pres">
      <dgm:prSet presAssocID="{34569E12-3F2E-4635-8700-2C328FC904DC}" presName="dummyMaxCanvas" presStyleCnt="0">
        <dgm:presLayoutVars/>
      </dgm:prSet>
      <dgm:spPr/>
    </dgm:pt>
    <dgm:pt modelId="{3E6938AE-4163-485D-8405-E856794A42E5}" type="pres">
      <dgm:prSet presAssocID="{34569E12-3F2E-4635-8700-2C328FC904DC}" presName="OneNode_1" presStyleLbl="node1" presStyleIdx="0" presStyleCnt="1" custScaleY="200000" custLinFactNeighborX="2047" custLinFactNeighborY="-390">
        <dgm:presLayoutVars>
          <dgm:bulletEnabled val="1"/>
        </dgm:presLayoutVars>
      </dgm:prSet>
      <dgm:spPr/>
    </dgm:pt>
  </dgm:ptLst>
  <dgm:cxnLst>
    <dgm:cxn modelId="{8F77AA35-D6D6-44D7-A499-B7CAE976F28D}" srcId="{34569E12-3F2E-4635-8700-2C328FC904DC}" destId="{81830929-CF4D-45BF-97F3-E62BE02FFCE0}" srcOrd="0" destOrd="0" parTransId="{CAC0DAD1-560D-40F7-9591-C34E6B9BC3B4}" sibTransId="{6942972E-B904-4811-851A-E36BEE29FE09}"/>
    <dgm:cxn modelId="{BF3AEA8B-9580-4815-B8B0-9F7388B2D0E0}" type="presOf" srcId="{34569E12-3F2E-4635-8700-2C328FC904DC}" destId="{7B1301D0-DE8B-4069-B27F-82624966A921}" srcOrd="0" destOrd="0" presId="urn:microsoft.com/office/officeart/2005/8/layout/vProcess5"/>
    <dgm:cxn modelId="{A3A9DCDD-83E0-4BA3-B6A9-A394E79BA410}" type="presOf" srcId="{81830929-CF4D-45BF-97F3-E62BE02FFCE0}" destId="{3E6938AE-4163-485D-8405-E856794A42E5}" srcOrd="0" destOrd="0" presId="urn:microsoft.com/office/officeart/2005/8/layout/vProcess5"/>
    <dgm:cxn modelId="{189EA21C-2FA6-4E4F-8C26-2AE7D45D0631}" type="presParOf" srcId="{7B1301D0-DE8B-4069-B27F-82624966A921}" destId="{8AAA53EC-5A93-4BC2-B4EF-3F7884D7F55A}" srcOrd="0" destOrd="0" presId="urn:microsoft.com/office/officeart/2005/8/layout/vProcess5"/>
    <dgm:cxn modelId="{8A170646-4379-45AB-B7AE-48F06087D55E}" type="presParOf" srcId="{7B1301D0-DE8B-4069-B27F-82624966A921}" destId="{3E6938AE-4163-485D-8405-E856794A42E5}"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6C1D9E-A478-462F-A3B9-931491F2FF52}">
      <dsp:nvSpPr>
        <dsp:cNvPr id="0" name=""/>
        <dsp:cNvSpPr/>
      </dsp:nvSpPr>
      <dsp:spPr>
        <a:xfrm>
          <a:off x="-5605880" y="-858189"/>
          <a:ext cx="6674458" cy="6674458"/>
        </a:xfrm>
        <a:prstGeom prst="blockArc">
          <a:avLst>
            <a:gd name="adj1" fmla="val 18900000"/>
            <a:gd name="adj2" fmla="val 2700000"/>
            <a:gd name="adj3" fmla="val 32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22E76D-5E2F-4894-BD09-B4D9717EE6E4}">
      <dsp:nvSpPr>
        <dsp:cNvPr id="0" name=""/>
        <dsp:cNvSpPr/>
      </dsp:nvSpPr>
      <dsp:spPr>
        <a:xfrm>
          <a:off x="559376" y="345800"/>
          <a:ext cx="6379112" cy="762750"/>
        </a:xfrm>
        <a:prstGeom prst="rect">
          <a:avLst/>
        </a:prstGeom>
        <a:solidFill>
          <a:srgbClr val="AC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605434" tIns="40640" rIns="40640" bIns="40640" numCol="1" spcCol="1270" anchor="ctr" anchorCtr="0">
          <a:noAutofit/>
        </a:bodyPr>
        <a:lstStyle/>
        <a:p>
          <a:pPr marL="0" lvl="0" indent="0" algn="l" defTabSz="711200">
            <a:lnSpc>
              <a:spcPct val="90000"/>
            </a:lnSpc>
            <a:spcBef>
              <a:spcPct val="0"/>
            </a:spcBef>
            <a:spcAft>
              <a:spcPct val="35000"/>
            </a:spcAft>
            <a:buNone/>
          </a:pPr>
          <a:r>
            <a:rPr lang="it-IT" altLang="it-IT" sz="1600" b="1" kern="1200" dirty="0">
              <a:solidFill>
                <a:schemeClr val="bg1"/>
              </a:solidFill>
              <a:latin typeface="Trebuchet MS" pitchFamily="34" charset="0"/>
            </a:rPr>
            <a:t>segnalazioni da Autorità di vigilanza di settore o da Unità di Informazione Finanziaria;</a:t>
          </a:r>
          <a:endParaRPr lang="it-IT" sz="1600" b="1" kern="1200" dirty="0">
            <a:solidFill>
              <a:schemeClr val="bg1"/>
            </a:solidFill>
          </a:endParaRPr>
        </a:p>
      </dsp:txBody>
      <dsp:txXfrm>
        <a:off x="559376" y="345800"/>
        <a:ext cx="6379112" cy="762750"/>
      </dsp:txXfrm>
    </dsp:sp>
    <dsp:sp modelId="{36B55758-2B92-43D3-A112-45E977050DBB}">
      <dsp:nvSpPr>
        <dsp:cNvPr id="0" name=""/>
        <dsp:cNvSpPr/>
      </dsp:nvSpPr>
      <dsp:spPr>
        <a:xfrm>
          <a:off x="58630" y="281008"/>
          <a:ext cx="953438" cy="953438"/>
        </a:xfrm>
        <a:prstGeom prst="ellipse">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sp>
    <dsp:sp modelId="{8E2A5180-84DC-47D0-BC77-FB1E7DA30CCE}">
      <dsp:nvSpPr>
        <dsp:cNvPr id="0" name=""/>
        <dsp:cNvSpPr/>
      </dsp:nvSpPr>
      <dsp:spPr>
        <a:xfrm>
          <a:off x="996679" y="1525501"/>
          <a:ext cx="5941810" cy="762750"/>
        </a:xfrm>
        <a:prstGeom prst="rect">
          <a:avLst/>
        </a:prstGeom>
        <a:solidFill>
          <a:srgbClr val="0074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605434" tIns="40640" rIns="40640" bIns="40640" numCol="1" spcCol="1270" anchor="ctr" anchorCtr="0">
          <a:noAutofit/>
        </a:bodyPr>
        <a:lstStyle/>
        <a:p>
          <a:pPr marL="0" lvl="0" indent="0" algn="l" defTabSz="711200">
            <a:lnSpc>
              <a:spcPct val="90000"/>
            </a:lnSpc>
            <a:spcBef>
              <a:spcPct val="0"/>
            </a:spcBef>
            <a:spcAft>
              <a:spcPct val="35000"/>
            </a:spcAft>
            <a:buNone/>
          </a:pPr>
          <a:r>
            <a:rPr lang="it-IT" altLang="it-IT" sz="1600" b="1" kern="1200" dirty="0">
              <a:solidFill>
                <a:schemeClr val="bg1"/>
              </a:solidFill>
              <a:latin typeface="Trebuchet MS" pitchFamily="34" charset="0"/>
            </a:rPr>
            <a:t>risultanze di pregresse indagini di polizia giudiziaria o di polizia economica e finanziaria riferite a qualsiasi settore economico e finanziario;</a:t>
          </a:r>
          <a:endParaRPr lang="it-IT" sz="1600" b="1" kern="1200" dirty="0">
            <a:solidFill>
              <a:schemeClr val="bg1"/>
            </a:solidFill>
          </a:endParaRPr>
        </a:p>
      </dsp:txBody>
      <dsp:txXfrm>
        <a:off x="996679" y="1525501"/>
        <a:ext cx="5941810" cy="762750"/>
      </dsp:txXfrm>
    </dsp:sp>
    <dsp:sp modelId="{E54BBFDF-C285-4C03-8EC3-BC626E5BBC8E}">
      <dsp:nvSpPr>
        <dsp:cNvPr id="0" name=""/>
        <dsp:cNvSpPr/>
      </dsp:nvSpPr>
      <dsp:spPr>
        <a:xfrm>
          <a:off x="519960" y="1430157"/>
          <a:ext cx="953438" cy="953438"/>
        </a:xfrm>
        <a:prstGeom prst="ellipse">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sp>
    <dsp:sp modelId="{4E9EEAD6-FA60-4B53-A7EE-89DCD284EEFD}">
      <dsp:nvSpPr>
        <dsp:cNvPr id="0" name=""/>
        <dsp:cNvSpPr/>
      </dsp:nvSpPr>
      <dsp:spPr>
        <a:xfrm>
          <a:off x="996679" y="2669826"/>
          <a:ext cx="5941810" cy="762750"/>
        </a:xfrm>
        <a:prstGeom prst="rect">
          <a:avLst/>
        </a:prstGeom>
        <a:solidFill>
          <a:srgbClr val="7A007A"/>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605434" tIns="40640" rIns="40640" bIns="40640" numCol="1" spcCol="1270" anchor="ctr" anchorCtr="0">
          <a:noAutofit/>
        </a:bodyPr>
        <a:lstStyle/>
        <a:p>
          <a:pPr marL="0" lvl="0" indent="0" algn="l" defTabSz="711200">
            <a:lnSpc>
              <a:spcPct val="90000"/>
            </a:lnSpc>
            <a:spcBef>
              <a:spcPct val="0"/>
            </a:spcBef>
            <a:spcAft>
              <a:spcPct val="35000"/>
            </a:spcAft>
            <a:buNone/>
          </a:pPr>
          <a:r>
            <a:rPr lang="it-IT" altLang="it-IT" sz="1600" b="1" kern="1200" dirty="0">
              <a:solidFill>
                <a:schemeClr val="bg1"/>
              </a:solidFill>
              <a:latin typeface="Trebuchet MS" pitchFamily="34" charset="0"/>
            </a:rPr>
            <a:t>precedenti penali e di polizia, controllo economico del territorio, analisi ed incrocio delle informazioni su banche dati in uso.</a:t>
          </a:r>
        </a:p>
      </dsp:txBody>
      <dsp:txXfrm>
        <a:off x="996679" y="2669826"/>
        <a:ext cx="5941810" cy="762750"/>
      </dsp:txXfrm>
    </dsp:sp>
    <dsp:sp modelId="{E6DA5C60-C216-4D0D-B701-8B034FD6E930}">
      <dsp:nvSpPr>
        <dsp:cNvPr id="0" name=""/>
        <dsp:cNvSpPr/>
      </dsp:nvSpPr>
      <dsp:spPr>
        <a:xfrm>
          <a:off x="467225" y="2546489"/>
          <a:ext cx="953438" cy="953438"/>
        </a:xfrm>
        <a:prstGeom prst="ellipse">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sp>
    <dsp:sp modelId="{2CE6A6ED-092A-4A58-A3ED-C5A9DB6F5173}">
      <dsp:nvSpPr>
        <dsp:cNvPr id="0" name=""/>
        <dsp:cNvSpPr/>
      </dsp:nvSpPr>
      <dsp:spPr>
        <a:xfrm>
          <a:off x="613280" y="3802023"/>
          <a:ext cx="6379112" cy="7627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5434" tIns="40640" rIns="40640" bIns="40640" numCol="1" spcCol="1270" anchor="ctr" anchorCtr="0">
          <a:noAutofit/>
        </a:bodyPr>
        <a:lstStyle/>
        <a:p>
          <a:pPr marL="0" lvl="0" indent="0" algn="l" defTabSz="711200">
            <a:lnSpc>
              <a:spcPct val="90000"/>
            </a:lnSpc>
            <a:spcBef>
              <a:spcPct val="0"/>
            </a:spcBef>
            <a:spcAft>
              <a:spcPct val="35000"/>
            </a:spcAft>
            <a:buNone/>
          </a:pPr>
          <a:r>
            <a:rPr lang="it-IT" sz="1600" b="1" kern="1200" dirty="0">
              <a:solidFill>
                <a:schemeClr val="bg1"/>
              </a:solidFill>
              <a:latin typeface="Trebuchet MS" pitchFamily="34" charset="0"/>
            </a:rPr>
            <a:t>approfondimento segnalazioni di operazioni sospette </a:t>
          </a:r>
        </a:p>
      </dsp:txBody>
      <dsp:txXfrm>
        <a:off x="613280" y="3802023"/>
        <a:ext cx="6379112" cy="762750"/>
      </dsp:txXfrm>
    </dsp:sp>
    <dsp:sp modelId="{0BE7B964-A492-4C93-A354-335E155CE647}">
      <dsp:nvSpPr>
        <dsp:cNvPr id="0" name=""/>
        <dsp:cNvSpPr/>
      </dsp:nvSpPr>
      <dsp:spPr>
        <a:xfrm>
          <a:off x="82657" y="3718807"/>
          <a:ext cx="953438" cy="953438"/>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938AE-4163-485D-8405-E856794A42E5}">
      <dsp:nvSpPr>
        <dsp:cNvPr id="0" name=""/>
        <dsp:cNvSpPr/>
      </dsp:nvSpPr>
      <dsp:spPr>
        <a:xfrm>
          <a:off x="0" y="360025"/>
          <a:ext cx="8766509" cy="5062539"/>
        </a:xfrm>
        <a:prstGeom prst="roundRect">
          <a:avLst>
            <a:gd name="adj" fmla="val 10000"/>
          </a:avLst>
        </a:prstGeom>
        <a:solidFill>
          <a:schemeClr val="accent6">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it-IT" sz="2000" b="1" i="1" kern="1200" noProof="0" dirty="0">
              <a:latin typeface="+mj-lt"/>
              <a:ea typeface="+mn-ea"/>
              <a:cs typeface="+mn-cs"/>
            </a:rPr>
            <a:t>  </a:t>
          </a:r>
          <a:r>
            <a:rPr lang="it-IT" sz="2000" b="0" i="0" kern="1200" noProof="0" dirty="0">
              <a:latin typeface="Cambria" panose="02040503050406030204" pitchFamily="18" charset="0"/>
              <a:ea typeface="Cambria" panose="02040503050406030204" pitchFamily="18" charset="0"/>
              <a:cs typeface="+mn-cs"/>
            </a:rPr>
            <a:t>Il carattere “plurimo” attiene alla singola contestazione elevata. In tale prospettiva, le plurime violazioni: </a:t>
          </a:r>
        </a:p>
        <a:p>
          <a:pPr marL="0" lvl="0" indent="0" algn="just" defTabSz="889000">
            <a:lnSpc>
              <a:spcPct val="90000"/>
            </a:lnSpc>
            <a:spcBef>
              <a:spcPct val="0"/>
            </a:spcBef>
            <a:spcAft>
              <a:spcPct val="35000"/>
            </a:spcAft>
            <a:buNone/>
          </a:pPr>
          <a:r>
            <a:rPr lang="it-IT" sz="2000" b="0" i="0" kern="1200" noProof="0" dirty="0">
              <a:latin typeface="Cambria" panose="02040503050406030204" pitchFamily="18" charset="0"/>
              <a:ea typeface="Cambria" panose="02040503050406030204" pitchFamily="18" charset="0"/>
              <a:cs typeface="+mn-cs"/>
            </a:rPr>
            <a:t>•   possono afferire anche ad una singola operatività, purché nel suo ambito si registrino più operazioni, distribuite in un apprezzabile arco temporale che, anche singolarmente considerate, presentino elementi di sospetto in base ai vigenti parametri normativi; </a:t>
          </a:r>
        </a:p>
        <a:p>
          <a:pPr marL="0" lvl="0" indent="0" algn="just" defTabSz="889000">
            <a:lnSpc>
              <a:spcPct val="90000"/>
            </a:lnSpc>
            <a:spcBef>
              <a:spcPct val="0"/>
            </a:spcBef>
            <a:spcAft>
              <a:spcPct val="35000"/>
            </a:spcAft>
            <a:buNone/>
          </a:pPr>
          <a:r>
            <a:rPr lang="it-IT" sz="2000" b="0" i="0" kern="1200" noProof="0" dirty="0">
              <a:latin typeface="Cambria" panose="02040503050406030204" pitchFamily="18" charset="0"/>
              <a:ea typeface="Cambria" panose="02040503050406030204" pitchFamily="18" charset="0"/>
              <a:cs typeface="+mn-cs"/>
            </a:rPr>
            <a:t>•   possono riguardare anche una singola prestazione professionale, avente carattere unitario dal punto di vista dello scopo perseguito, se articolata in più operazioni distinte sul piano oggettivo o economico-giuridico, che danno luogo a più fattispecie autonome ma teleologicamente coordinate o collegate, per ciascuna delle quali siano rilevabili i suddetti elementi di sospetto. </a:t>
          </a:r>
        </a:p>
        <a:p>
          <a:pPr marL="0" lvl="0" indent="0" algn="just" defTabSz="889000">
            <a:lnSpc>
              <a:spcPct val="90000"/>
            </a:lnSpc>
            <a:spcBef>
              <a:spcPct val="0"/>
            </a:spcBef>
            <a:spcAft>
              <a:spcPct val="35000"/>
            </a:spcAft>
            <a:buNone/>
          </a:pPr>
          <a:r>
            <a:rPr lang="it-IT" sz="2000" b="0" i="0" kern="1200" noProof="0" dirty="0">
              <a:latin typeface="Cambria" panose="02040503050406030204" pitchFamily="18" charset="0"/>
              <a:ea typeface="Cambria" panose="02040503050406030204" pitchFamily="18" charset="0"/>
              <a:cs typeface="+mn-cs"/>
            </a:rPr>
            <a:t>Inoltre, violazioni “plurime” possono altresì riscontrarsi nelle ipotesi in cui esse, benché chiaramente distinte sotto il profilo sia soggettivo che oggettivo e distribuite nel tempo, siano contestate dall’autorità verbalizzante in un unico atto e l’autorità irrogante riscontri la sussistenza della violazione per più di una di esse</a:t>
          </a:r>
          <a:endParaRPr lang="en-US" sz="2000" b="0" i="0" kern="1200" noProof="0" dirty="0">
            <a:latin typeface="Cambria" panose="02040503050406030204" pitchFamily="18" charset="0"/>
            <a:ea typeface="Cambria" panose="02040503050406030204" pitchFamily="18" charset="0"/>
            <a:cs typeface="+mn-cs"/>
          </a:endParaRPr>
        </a:p>
      </dsp:txBody>
      <dsp:txXfrm>
        <a:off x="148277" y="508302"/>
        <a:ext cx="8469955" cy="476598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938AE-4163-485D-8405-E856794A42E5}">
      <dsp:nvSpPr>
        <dsp:cNvPr id="0" name=""/>
        <dsp:cNvSpPr/>
      </dsp:nvSpPr>
      <dsp:spPr>
        <a:xfrm>
          <a:off x="0" y="400675"/>
          <a:ext cx="8766509" cy="420782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it-IT" sz="2000" b="1" i="1" kern="1200" noProof="0" dirty="0">
              <a:latin typeface="+mj-lt"/>
              <a:ea typeface="+mn-ea"/>
              <a:cs typeface="+mn-cs"/>
            </a:rPr>
            <a:t>  </a:t>
          </a:r>
          <a:r>
            <a:rPr lang="it-IT" sz="2200" b="0" i="0" kern="1200" noProof="0" dirty="0">
              <a:latin typeface="Cambria" panose="02040503050406030204" pitchFamily="18" charset="0"/>
              <a:ea typeface="Cambria" panose="02040503050406030204" pitchFamily="18" charset="0"/>
              <a:cs typeface="+mn-cs"/>
            </a:rPr>
            <a:t>La “gravità” della violazione costituisce un elemento particolarmente qualificante della fattispecie tipica di cui all’art. 58, comma 2, graduabile dal punto di vista sia della varietà della casistica che dell’intensità con cui essa si manifesta, in conseguenza dell’applicazione dei criteri espressamente indicati dal legislatore. Pertanto, come verrà meglio precisato infra, il riscontro del carattere grave della violazione assume, al pari della sistematicità, particolare valenza ai fini della determinazione del “</a:t>
          </a:r>
          <a:r>
            <a:rPr lang="it-IT" sz="2200" b="0" i="0" kern="1200" noProof="0" dirty="0" err="1">
              <a:latin typeface="Cambria" panose="02040503050406030204" pitchFamily="18" charset="0"/>
              <a:ea typeface="Cambria" panose="02040503050406030204" pitchFamily="18" charset="0"/>
              <a:cs typeface="+mn-cs"/>
            </a:rPr>
            <a:t>subintervallo</a:t>
          </a:r>
          <a:r>
            <a:rPr lang="it-IT" sz="2200" b="0" i="0" kern="1200" noProof="0" dirty="0">
              <a:latin typeface="Cambria" panose="02040503050406030204" pitchFamily="18" charset="0"/>
              <a:ea typeface="Cambria" panose="02040503050406030204" pitchFamily="18" charset="0"/>
              <a:cs typeface="+mn-cs"/>
            </a:rPr>
            <a:t>” in cui va a situata la sanzione da determinare. Il legislatore indica alcuni criteri specifici ai fini dell’individuazione e della graduazione della gravità della violazione riscontrata.</a:t>
          </a:r>
          <a:endParaRPr lang="en-US" sz="2200" b="0" i="0" kern="1200" noProof="0" dirty="0">
            <a:latin typeface="Cambria" panose="02040503050406030204" pitchFamily="18" charset="0"/>
            <a:ea typeface="Cambria" panose="02040503050406030204" pitchFamily="18" charset="0"/>
            <a:cs typeface="+mn-cs"/>
          </a:endParaRPr>
        </a:p>
      </dsp:txBody>
      <dsp:txXfrm>
        <a:off x="123243" y="523918"/>
        <a:ext cx="8520023" cy="396133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938AE-4163-485D-8405-E856794A42E5}">
      <dsp:nvSpPr>
        <dsp:cNvPr id="0" name=""/>
        <dsp:cNvSpPr/>
      </dsp:nvSpPr>
      <dsp:spPr>
        <a:xfrm>
          <a:off x="0" y="0"/>
          <a:ext cx="9839860" cy="4011975"/>
        </a:xfrm>
        <a:prstGeom prst="roundRect">
          <a:avLst>
            <a:gd name="adj" fmla="val 10000"/>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solidFill>
              <a:schemeClr val="accent2">
                <a:lumMod val="75000"/>
              </a:schemeClr>
            </a:solidFill>
            <a:latin typeface="Cambria" panose="02040503050406030204" pitchFamily="18" charset="0"/>
            <a:ea typeface="Cambria" panose="02040503050406030204" pitchFamily="18" charset="0"/>
            <a:cs typeface="+mn-cs"/>
          </a:endParaRPr>
        </a:p>
        <a:p>
          <a:pPr lvl="0" algn="just" defTabSz="889000">
            <a:lnSpc>
              <a:spcPct val="90000"/>
            </a:lnSpc>
            <a:spcBef>
              <a:spcPct val="0"/>
            </a:spcBef>
            <a:spcAft>
              <a:spcPct val="35000"/>
            </a:spcAft>
            <a:buNone/>
          </a:pPr>
          <a:r>
            <a:rPr lang="it-IT" sz="1800" b="1" i="1" kern="1200" noProof="0" dirty="0">
              <a:solidFill>
                <a:schemeClr val="accent2">
                  <a:lumMod val="75000"/>
                </a:schemeClr>
              </a:solidFill>
              <a:latin typeface="Cambria" panose="02040503050406030204" pitchFamily="18" charset="0"/>
              <a:ea typeface="Cambria" panose="02040503050406030204" pitchFamily="18" charset="0"/>
              <a:cs typeface="+mn-cs"/>
            </a:rPr>
            <a:t> </a:t>
          </a: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Il criterio attiene principalmente al diretto riscontro dell’insufficiente grado di diligenza rilevato nella condotta tenuta dal soggetto obbligato.</a:t>
          </a:r>
        </a:p>
        <a:p>
          <a:pPr lvl="0"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Si procede sulla base di una valutazione complessiva riguardante il grado di diligenza, di attenzione e di perizia esigibile dal soggetto obbligato in relazione, tra l’altro: </a:t>
          </a:r>
        </a:p>
        <a:p>
          <a:pPr marL="174625" lvl="0" indent="-174625"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 alle competenze e alle qualifiche professionali possedute, con particolare riferimento alle conoscenze  e alla qualità e grado di esperienza maturati nello specifico settore di attività o con riferimento alla specifica tipologia di operazioni la cui omessa segnalazione è contestata; </a:t>
          </a:r>
        </a:p>
        <a:p>
          <a:pPr marL="174625" lvl="0" indent="-174625"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 alla acclarata – o, in ogni caso, ragionevolmente esigibile – conoscenza di specifiche e rilevanti circostanze di fatto che qualificano la fattispecie come meritevole di segnalazione; </a:t>
          </a:r>
        </a:p>
        <a:p>
          <a:pPr marL="174625" lvl="0" indent="-174625"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 al grado e alla prontezza della attivazione da parte del soggetto obbligato, in termini di approfondimento dei profili di potenziale criticità in relazione alle lacune informative</a:t>
          </a:r>
          <a:r>
            <a:rPr lang="it-IT" sz="1800" b="1" i="0" kern="1200" noProof="0" dirty="0">
              <a:solidFill>
                <a:schemeClr val="accent2">
                  <a:lumMod val="50000"/>
                </a:schemeClr>
              </a:solidFill>
              <a:latin typeface="Cambria" panose="02040503050406030204" pitchFamily="18" charset="0"/>
              <a:ea typeface="Cambria" panose="02040503050406030204" pitchFamily="18" charset="0"/>
              <a:cs typeface="+mn-cs"/>
            </a:rPr>
            <a:t>.</a:t>
          </a:r>
        </a:p>
        <a:p>
          <a:pPr lvl="0" algn="just" defTabSz="889000">
            <a:lnSpc>
              <a:spcPct val="90000"/>
            </a:lnSpc>
            <a:spcBef>
              <a:spcPct val="0"/>
            </a:spcBef>
            <a:spcAft>
              <a:spcPct val="35000"/>
            </a:spcAft>
            <a:buNone/>
          </a:pPr>
          <a:endParaRPr lang="it-IT" sz="2000" b="1" i="0" kern="1200" noProof="0" dirty="0">
            <a:solidFill>
              <a:schemeClr val="accent2">
                <a:lumMod val="50000"/>
              </a:schemeClr>
            </a:solidFill>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en-US" sz="2000" b="1" i="1" kern="1200" noProof="0" dirty="0">
            <a:latin typeface="+mj-lt"/>
            <a:ea typeface="+mn-ea"/>
            <a:cs typeface="+mn-cs"/>
          </a:endParaRPr>
        </a:p>
      </dsp:txBody>
      <dsp:txXfrm>
        <a:off x="117507" y="117507"/>
        <a:ext cx="9604846" cy="377696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938AE-4163-485D-8405-E856794A42E5}">
      <dsp:nvSpPr>
        <dsp:cNvPr id="0" name=""/>
        <dsp:cNvSpPr/>
      </dsp:nvSpPr>
      <dsp:spPr>
        <a:xfrm>
          <a:off x="0" y="0"/>
          <a:ext cx="9839860" cy="4011975"/>
        </a:xfrm>
        <a:prstGeom prst="roundRect">
          <a:avLst>
            <a:gd name="adj" fmla="val 10000"/>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solidFill>
              <a:schemeClr val="accent2">
                <a:lumMod val="75000"/>
              </a:schemeClr>
            </a:solidFill>
            <a:latin typeface="Cambria" panose="02040503050406030204" pitchFamily="18" charset="0"/>
            <a:ea typeface="Cambria" panose="02040503050406030204" pitchFamily="18" charset="0"/>
            <a:cs typeface="+mn-cs"/>
          </a:endParaRPr>
        </a:p>
        <a:p>
          <a:pPr lvl="0" algn="just" defTabSz="889000">
            <a:lnSpc>
              <a:spcPct val="90000"/>
            </a:lnSpc>
            <a:spcBef>
              <a:spcPct val="0"/>
            </a:spcBef>
            <a:spcAft>
              <a:spcPct val="35000"/>
            </a:spcAft>
            <a:buNone/>
          </a:pPr>
          <a:r>
            <a:rPr lang="it-IT" sz="2000" b="1" i="1" kern="1200" noProof="0" dirty="0">
              <a:solidFill>
                <a:schemeClr val="accent2">
                  <a:lumMod val="50000"/>
                </a:schemeClr>
              </a:solidFill>
              <a:latin typeface="Cambria" panose="02040503050406030204" pitchFamily="18" charset="0"/>
              <a:ea typeface="Cambria" panose="02040503050406030204" pitchFamily="18" charset="0"/>
              <a:cs typeface="+mn-cs"/>
            </a:rPr>
            <a:t> </a:t>
          </a:r>
          <a:r>
            <a:rPr lang="it-IT" sz="2000" b="0" i="0" kern="1200" noProof="0" dirty="0">
              <a:solidFill>
                <a:schemeClr val="accent2">
                  <a:lumMod val="50000"/>
                </a:schemeClr>
              </a:solidFill>
              <a:latin typeface="Cambria" panose="02040503050406030204" pitchFamily="18" charset="0"/>
              <a:ea typeface="Cambria" panose="02040503050406030204" pitchFamily="18" charset="0"/>
              <a:cs typeface="+mn-cs"/>
            </a:rPr>
            <a:t>La valutazione del grado di collaborazione dell’incolpato riguarda sia il più ampio profilo del grado di collaborazione attiva posta in essere, sia la condotta tenuta nei confronti dell’autorità verbalizzante nel corso delle operazioni di accertamento della violazione. </a:t>
          </a:r>
        </a:p>
        <a:p>
          <a:pPr marL="271463" lvl="0" indent="-271463" algn="just" defTabSz="889000">
            <a:lnSpc>
              <a:spcPct val="90000"/>
            </a:lnSpc>
            <a:spcBef>
              <a:spcPct val="0"/>
            </a:spcBef>
            <a:spcAft>
              <a:spcPct val="35000"/>
            </a:spcAft>
            <a:buNone/>
          </a:pPr>
          <a:r>
            <a:rPr lang="it-IT" sz="2000" b="0" i="0" kern="1200" noProof="0" dirty="0">
              <a:solidFill>
                <a:schemeClr val="accent2">
                  <a:lumMod val="50000"/>
                </a:schemeClr>
              </a:solidFill>
              <a:latin typeface="Cambria" panose="02040503050406030204" pitchFamily="18" charset="0"/>
              <a:ea typeface="Cambria" panose="02040503050406030204" pitchFamily="18" charset="0"/>
              <a:cs typeface="+mn-cs"/>
            </a:rPr>
            <a:t>• la sollecitudine nel corrispondere alle richieste di documentazione, dati e informazioni da parte degli accertatori, </a:t>
          </a:r>
        </a:p>
        <a:p>
          <a:pPr marL="271463" lvl="0" indent="-271463" algn="just" defTabSz="889000">
            <a:lnSpc>
              <a:spcPct val="90000"/>
            </a:lnSpc>
            <a:spcBef>
              <a:spcPct val="0"/>
            </a:spcBef>
            <a:spcAft>
              <a:spcPct val="35000"/>
            </a:spcAft>
            <a:buNone/>
          </a:pPr>
          <a:r>
            <a:rPr lang="it-IT" sz="2000" b="0" i="0" kern="1200" noProof="0" dirty="0">
              <a:solidFill>
                <a:schemeClr val="accent2">
                  <a:lumMod val="50000"/>
                </a:schemeClr>
              </a:solidFill>
              <a:latin typeface="Cambria" panose="02040503050406030204" pitchFamily="18" charset="0"/>
              <a:ea typeface="Cambria" panose="02040503050406030204" pitchFamily="18" charset="0"/>
              <a:cs typeface="+mn-cs"/>
            </a:rPr>
            <a:t>•  l’elaborazione e la partecipazione di informazioni veritiere, complete, intellegibili, non contraddittorie e complessivamente non fuorvianti, anche con riferimento, tra l’altro, alla corretta e non reticente rappresentazione delle circostanze fattuali connesse alla contestazione, degli assetti organizzativi, delle procedure interne e dei criteri per l’individuazione della persona responsabile della violazione, specialmente laddove tale operazione presupponga il ricorso a norme interne.</a:t>
          </a:r>
        </a:p>
        <a:p>
          <a:pPr lvl="0" algn="just" defTabSz="889000">
            <a:lnSpc>
              <a:spcPct val="90000"/>
            </a:lnSpc>
            <a:spcBef>
              <a:spcPct val="0"/>
            </a:spcBef>
            <a:spcAft>
              <a:spcPct val="35000"/>
            </a:spcAft>
            <a:buNone/>
          </a:pPr>
          <a:endParaRPr lang="it-IT" sz="2000" b="1" i="0" kern="1200" noProof="0" dirty="0">
            <a:solidFill>
              <a:schemeClr val="accent2">
                <a:lumMod val="50000"/>
              </a:schemeClr>
            </a:solidFill>
            <a:latin typeface="+mj-lt"/>
            <a:ea typeface="+mn-ea"/>
            <a:cs typeface="+mn-cs"/>
          </a:endParaRPr>
        </a:p>
        <a:p>
          <a:pPr lvl="0" algn="just" defTabSz="889000">
            <a:lnSpc>
              <a:spcPct val="90000"/>
            </a:lnSpc>
            <a:spcBef>
              <a:spcPct val="0"/>
            </a:spcBef>
            <a:spcAft>
              <a:spcPct val="35000"/>
            </a:spcAft>
            <a:buNone/>
          </a:pPr>
          <a:endParaRPr lang="it-IT" sz="2000" b="1" i="1" kern="1200" noProof="0" dirty="0">
            <a:solidFill>
              <a:schemeClr val="accent2">
                <a:lumMod val="50000"/>
              </a:schemeClr>
            </a:solidFill>
            <a:latin typeface="+mj-lt"/>
            <a:ea typeface="+mn-ea"/>
            <a:cs typeface="+mn-cs"/>
          </a:endParaRPr>
        </a:p>
        <a:p>
          <a:pPr lvl="0" algn="just" defTabSz="889000">
            <a:lnSpc>
              <a:spcPct val="90000"/>
            </a:lnSpc>
            <a:spcBef>
              <a:spcPct val="0"/>
            </a:spcBef>
            <a:spcAft>
              <a:spcPct val="35000"/>
            </a:spcAft>
            <a:buNone/>
          </a:pPr>
          <a:endParaRPr lang="it-IT" sz="2000" b="1" i="1" kern="1200" noProof="0" dirty="0">
            <a:solidFill>
              <a:schemeClr val="accent2">
                <a:lumMod val="50000"/>
              </a:schemeClr>
            </a:solidFill>
            <a:latin typeface="+mj-lt"/>
            <a:ea typeface="+mn-ea"/>
            <a:cs typeface="+mn-cs"/>
          </a:endParaRPr>
        </a:p>
        <a:p>
          <a:pPr lvl="0" algn="just" defTabSz="889000">
            <a:lnSpc>
              <a:spcPct val="90000"/>
            </a:lnSpc>
            <a:spcBef>
              <a:spcPct val="0"/>
            </a:spcBef>
            <a:spcAft>
              <a:spcPct val="35000"/>
            </a:spcAft>
            <a:buNone/>
          </a:pPr>
          <a:endParaRPr lang="en-US" sz="2000" b="1" i="1" kern="1200" noProof="0" dirty="0">
            <a:solidFill>
              <a:schemeClr val="accent2">
                <a:lumMod val="50000"/>
              </a:schemeClr>
            </a:solidFill>
            <a:latin typeface="+mj-lt"/>
            <a:ea typeface="+mn-ea"/>
            <a:cs typeface="+mn-cs"/>
          </a:endParaRPr>
        </a:p>
      </dsp:txBody>
      <dsp:txXfrm>
        <a:off x="117507" y="117507"/>
        <a:ext cx="9604846" cy="377696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938AE-4163-485D-8405-E856794A42E5}">
      <dsp:nvSpPr>
        <dsp:cNvPr id="0" name=""/>
        <dsp:cNvSpPr/>
      </dsp:nvSpPr>
      <dsp:spPr>
        <a:xfrm>
          <a:off x="0" y="0"/>
          <a:ext cx="10451680" cy="4011975"/>
        </a:xfrm>
        <a:prstGeom prst="roundRect">
          <a:avLst>
            <a:gd name="adj" fmla="val 10000"/>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La rilevanza e l’evidenza dei motivi del sospetto attengono anzitutto alla presenza, nella fattispecie concreta di elementi di criticità riconducibili alle casistiche individuate, elaborate e tipizzate nei modelli e schemi rappresentativi di comportamenti anomali e negli indici di anomalia. In tale prospettiva: </a:t>
          </a:r>
        </a:p>
        <a:p>
          <a:pPr marL="174625" lvl="0" indent="-174625"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  la presenza di indici tipizzati da provvedimenti di rango legislativo;</a:t>
          </a:r>
        </a:p>
        <a:p>
          <a:pPr marL="174625" lvl="0" indent="-174625"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  il numero complessivo di comportamenti/indici tipizzati riscontrato; </a:t>
          </a:r>
        </a:p>
        <a:p>
          <a:pPr marL="174625" lvl="0" indent="-174625"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  tra essi, il numero di quelli afferenti allo specifico ambito di attività nel cui contesto è stata compiuta l’operazione contestata (ad es.: leasing, trust, giochi e scommesse, “scudo fiscale” etc.); </a:t>
          </a:r>
        </a:p>
        <a:p>
          <a:pPr marL="174625" lvl="0" indent="-174625"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  la compresenza di comportamenti anomali e/o indici di anomalia afferenti sia al profilo soggettivo del cliente che a quello oggettivo dell’operazione; </a:t>
          </a:r>
        </a:p>
        <a:p>
          <a:pPr marL="174625" lvl="0" indent="-174625" algn="just" defTabSz="889000">
            <a:lnSpc>
              <a:spcPct val="90000"/>
            </a:lnSpc>
            <a:spcBef>
              <a:spcPct val="0"/>
            </a:spcBef>
            <a:spcAft>
              <a:spcPct val="35000"/>
            </a:spcAft>
            <a:buNone/>
          </a:pP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  il grado di </a:t>
          </a:r>
          <a:r>
            <a:rPr lang="it-IT" sz="1800" b="0" i="0" kern="1200" noProof="0" dirty="0" err="1">
              <a:solidFill>
                <a:schemeClr val="accent2">
                  <a:lumMod val="50000"/>
                </a:schemeClr>
              </a:solidFill>
              <a:latin typeface="Cambria" panose="02040503050406030204" pitchFamily="18" charset="0"/>
              <a:ea typeface="Cambria" panose="02040503050406030204" pitchFamily="18" charset="0"/>
              <a:cs typeface="+mn-cs"/>
            </a:rPr>
            <a:t>sussumibilità</a:t>
          </a:r>
          <a:r>
            <a:rPr lang="it-IT" sz="1800" b="0" i="0" kern="1200" noProof="0" dirty="0">
              <a:solidFill>
                <a:schemeClr val="accent2">
                  <a:lumMod val="50000"/>
                </a:schemeClr>
              </a:solidFill>
              <a:latin typeface="Cambria" panose="02040503050406030204" pitchFamily="18" charset="0"/>
              <a:ea typeface="Cambria" panose="02040503050406030204" pitchFamily="18" charset="0"/>
              <a:cs typeface="+mn-cs"/>
            </a:rPr>
            <a:t> dei fatti e dei comportamenti riscontrati nei corrispondenti indici tipizzati, da intendersi come livello di rispondenza del fatto concreto alla fattispecie astratta descritta dall’indice </a:t>
          </a:r>
        </a:p>
        <a:p>
          <a:pPr lvl="0" algn="just" defTabSz="889000">
            <a:lnSpc>
              <a:spcPct val="90000"/>
            </a:lnSpc>
            <a:spcBef>
              <a:spcPct val="0"/>
            </a:spcBef>
            <a:spcAft>
              <a:spcPct val="35000"/>
            </a:spcAft>
            <a:buNone/>
          </a:pPr>
          <a:endParaRPr lang="it-IT" sz="2000" b="1" i="0" kern="1200" noProof="0" dirty="0">
            <a:solidFill>
              <a:schemeClr val="accent2">
                <a:lumMod val="50000"/>
              </a:schemeClr>
            </a:solidFill>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it-IT" sz="2000" b="1" i="1" kern="1200" noProof="0" dirty="0">
            <a:latin typeface="+mj-lt"/>
            <a:ea typeface="+mn-ea"/>
            <a:cs typeface="+mn-cs"/>
          </a:endParaRPr>
        </a:p>
        <a:p>
          <a:pPr lvl="0" algn="just" defTabSz="889000">
            <a:lnSpc>
              <a:spcPct val="90000"/>
            </a:lnSpc>
            <a:spcBef>
              <a:spcPct val="0"/>
            </a:spcBef>
            <a:spcAft>
              <a:spcPct val="35000"/>
            </a:spcAft>
            <a:buNone/>
          </a:pPr>
          <a:endParaRPr lang="en-US" sz="2000" b="1" i="1" kern="1200" noProof="0" dirty="0">
            <a:latin typeface="+mj-lt"/>
            <a:ea typeface="+mn-ea"/>
            <a:cs typeface="+mn-cs"/>
          </a:endParaRPr>
        </a:p>
      </dsp:txBody>
      <dsp:txXfrm>
        <a:off x="117507" y="117507"/>
        <a:ext cx="10216666" cy="377696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938AE-4163-485D-8405-E856794A42E5}">
      <dsp:nvSpPr>
        <dsp:cNvPr id="0" name=""/>
        <dsp:cNvSpPr/>
      </dsp:nvSpPr>
      <dsp:spPr>
        <a:xfrm>
          <a:off x="0" y="0"/>
          <a:ext cx="10451680" cy="4011975"/>
        </a:xfrm>
        <a:prstGeom prst="roundRect">
          <a:avLst>
            <a:gd name="adj" fmla="val 10000"/>
          </a:avLst>
        </a:prstGeom>
        <a:no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endParaRPr lang="it-IT" sz="2000" b="1" i="1" kern="1200" noProof="0" dirty="0">
            <a:latin typeface="+mj-lt"/>
            <a:ea typeface="+mn-ea"/>
            <a:cs typeface="+mn-cs"/>
          </a:endParaRPr>
        </a:p>
        <a:p>
          <a:pPr marL="0" lvl="0" indent="0" algn="just" defTabSz="889000">
            <a:lnSpc>
              <a:spcPct val="90000"/>
            </a:lnSpc>
            <a:spcBef>
              <a:spcPct val="0"/>
            </a:spcBef>
            <a:spcAft>
              <a:spcPct val="35000"/>
            </a:spcAft>
            <a:buNone/>
          </a:pPr>
          <a:endParaRPr lang="it-IT" sz="2400" b="1" i="0" kern="1200" noProof="0" dirty="0">
            <a:solidFill>
              <a:schemeClr val="accent2">
                <a:lumMod val="50000"/>
              </a:schemeClr>
            </a:solidFill>
            <a:latin typeface="Cambria" panose="02040503050406030204" pitchFamily="18" charset="0"/>
            <a:ea typeface="Cambria" panose="02040503050406030204" pitchFamily="18" charset="0"/>
            <a:cs typeface="+mn-cs"/>
          </a:endParaRPr>
        </a:p>
        <a:p>
          <a:pPr marL="0" lvl="0" indent="0" algn="just" defTabSz="889000">
            <a:lnSpc>
              <a:spcPct val="90000"/>
            </a:lnSpc>
            <a:spcBef>
              <a:spcPct val="0"/>
            </a:spcBef>
            <a:spcAft>
              <a:spcPct val="35000"/>
            </a:spcAft>
            <a:buNone/>
          </a:pPr>
          <a:endParaRPr lang="it-IT" sz="2400" b="1" i="0" kern="1200" noProof="0" dirty="0">
            <a:solidFill>
              <a:schemeClr val="accent2">
                <a:lumMod val="50000"/>
              </a:schemeClr>
            </a:solidFill>
            <a:latin typeface="Cambria" panose="02040503050406030204" pitchFamily="18" charset="0"/>
            <a:ea typeface="Cambria" panose="02040503050406030204" pitchFamily="18" charset="0"/>
            <a:cs typeface="+mn-cs"/>
          </a:endParaRPr>
        </a:p>
        <a:p>
          <a:pPr marL="0" lvl="0" indent="0" algn="just" defTabSz="889000">
            <a:lnSpc>
              <a:spcPct val="90000"/>
            </a:lnSpc>
            <a:spcBef>
              <a:spcPct val="0"/>
            </a:spcBef>
            <a:spcAft>
              <a:spcPct val="35000"/>
            </a:spcAft>
            <a:buNone/>
          </a:pPr>
          <a:r>
            <a:rPr lang="it-IT" sz="2400" b="0" i="0" kern="1200" noProof="0" dirty="0">
              <a:solidFill>
                <a:schemeClr val="accent2">
                  <a:lumMod val="50000"/>
                </a:schemeClr>
              </a:solidFill>
              <a:latin typeface="Cambria" panose="02040503050406030204" pitchFamily="18" charset="0"/>
              <a:ea typeface="Cambria" panose="02040503050406030204" pitchFamily="18" charset="0"/>
              <a:cs typeface="+mn-cs"/>
            </a:rPr>
            <a:t>Il criterio è da porre in relazione all’ipotesi in cui, tanto in caso di una singola violazione quanto nell’ipotesi di violazioni ripetute, plurime o sistematiche, la mancata ottemperanza al precetto legislativo dipenda dalla reiterazione di comportamenti – commissivi od omissivi – obiettivamente inidonei a garantire un adeguato presidio della normativa antiriciclaggio, posti in essere anche a diversi livelli organizzativi del contesto nel cui ambito l’incolpato opera, ferma restando la necessità che risulti configurabile una potestà “organizzativa” di quest’ultimo, nei termini illustrati nell’ambito del criterio di cui alla lettera a). La gravità della violazione derivante da carenze organizzative andrà graduata in misura inversamente proporzionale rispetto alle dimensioni e al grado di complessità dell’organizzazione posta sotto la vigilanza e la diretta responsabilità dell’incolpato</a:t>
          </a:r>
          <a:endParaRPr lang="it-IT" sz="2400" b="1" i="0" kern="1200" noProof="0" dirty="0">
            <a:solidFill>
              <a:schemeClr val="accent2">
                <a:lumMod val="50000"/>
              </a:schemeClr>
            </a:solidFill>
            <a:latin typeface="Cambria" panose="02040503050406030204" pitchFamily="18" charset="0"/>
            <a:ea typeface="Cambria" panose="02040503050406030204" pitchFamily="18" charset="0"/>
            <a:cs typeface="+mn-cs"/>
          </a:endParaRPr>
        </a:p>
        <a:p>
          <a:pPr marL="0" lvl="0" indent="0" algn="just" defTabSz="889000">
            <a:lnSpc>
              <a:spcPct val="90000"/>
            </a:lnSpc>
            <a:spcBef>
              <a:spcPct val="0"/>
            </a:spcBef>
            <a:spcAft>
              <a:spcPct val="35000"/>
            </a:spcAft>
            <a:buNone/>
          </a:pPr>
          <a:endParaRPr lang="it-IT" sz="2400" b="1" i="0" kern="1200" noProof="0" dirty="0">
            <a:solidFill>
              <a:schemeClr val="accent2">
                <a:lumMod val="50000"/>
              </a:schemeClr>
            </a:solidFill>
            <a:latin typeface="Cambria" panose="02040503050406030204" pitchFamily="18" charset="0"/>
            <a:ea typeface="Cambria" panose="02040503050406030204" pitchFamily="18" charset="0"/>
            <a:cs typeface="+mn-cs"/>
          </a:endParaRPr>
        </a:p>
        <a:p>
          <a:pPr marL="0" lvl="0" indent="0" algn="just" defTabSz="889000">
            <a:lnSpc>
              <a:spcPct val="90000"/>
            </a:lnSpc>
            <a:spcBef>
              <a:spcPct val="0"/>
            </a:spcBef>
            <a:spcAft>
              <a:spcPct val="35000"/>
            </a:spcAft>
            <a:buNone/>
          </a:pPr>
          <a:endParaRPr lang="it-IT" sz="2000" b="1" i="1" kern="1200" noProof="0" dirty="0">
            <a:latin typeface="+mj-lt"/>
            <a:ea typeface="+mn-ea"/>
            <a:cs typeface="+mn-cs"/>
          </a:endParaRPr>
        </a:p>
        <a:p>
          <a:pPr marL="0" lvl="0" indent="0" algn="just" defTabSz="889000">
            <a:lnSpc>
              <a:spcPct val="90000"/>
            </a:lnSpc>
            <a:spcBef>
              <a:spcPct val="0"/>
            </a:spcBef>
            <a:spcAft>
              <a:spcPct val="35000"/>
            </a:spcAft>
            <a:buNone/>
          </a:pPr>
          <a:endParaRPr lang="en-US" sz="2000" b="1" i="1" kern="1200" noProof="0" dirty="0">
            <a:latin typeface="+mj-lt"/>
            <a:ea typeface="+mn-ea"/>
            <a:cs typeface="+mn-cs"/>
          </a:endParaRPr>
        </a:p>
      </dsp:txBody>
      <dsp:txXfrm>
        <a:off x="117507" y="117507"/>
        <a:ext cx="10216666" cy="377696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7DCF8-7EE2-40A2-A49D-B2113046003D}">
      <dsp:nvSpPr>
        <dsp:cNvPr id="0" name=""/>
        <dsp:cNvSpPr/>
      </dsp:nvSpPr>
      <dsp:spPr>
        <a:xfrm>
          <a:off x="0" y="0"/>
          <a:ext cx="11549247" cy="239346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it-IT" sz="4900" kern="1200" dirty="0">
              <a:latin typeface="Arial Rounded MT Bold" panose="020F0704030504030204" pitchFamily="34" charset="0"/>
            </a:rPr>
            <a:t>ESIBIZIONE DEL TESSERINO DI RICONOSCIMENTO</a:t>
          </a:r>
          <a:endParaRPr lang="it-IT" sz="4900" kern="1200" dirty="0"/>
        </a:p>
      </dsp:txBody>
      <dsp:txXfrm>
        <a:off x="2549196" y="0"/>
        <a:ext cx="9000050" cy="2393467"/>
      </dsp:txXfrm>
    </dsp:sp>
    <dsp:sp modelId="{CE6CBEC6-D0C0-4F4C-A237-A6A38139961C}">
      <dsp:nvSpPr>
        <dsp:cNvPr id="0" name=""/>
        <dsp:cNvSpPr/>
      </dsp:nvSpPr>
      <dsp:spPr>
        <a:xfrm>
          <a:off x="239346" y="239346"/>
          <a:ext cx="2309849" cy="1914774"/>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0" r="-20000"/>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A0F71BDD-435F-418C-8ADB-7B6D27F83BBA}">
      <dsp:nvSpPr>
        <dsp:cNvPr id="0" name=""/>
        <dsp:cNvSpPr/>
      </dsp:nvSpPr>
      <dsp:spPr>
        <a:xfrm>
          <a:off x="0" y="2632814"/>
          <a:ext cx="11549247" cy="239346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it-IT" sz="4900" kern="1200">
              <a:latin typeface="Arial Rounded MT Bold" panose="020F0704030504030204" pitchFamily="34" charset="0"/>
            </a:rPr>
            <a:t>ORDINE DI ACCESSO</a:t>
          </a:r>
        </a:p>
        <a:p>
          <a:pPr marL="0" lvl="0" indent="0" algn="ctr" defTabSz="2178050">
            <a:lnSpc>
              <a:spcPct val="90000"/>
            </a:lnSpc>
            <a:spcBef>
              <a:spcPct val="0"/>
            </a:spcBef>
            <a:spcAft>
              <a:spcPct val="35000"/>
            </a:spcAft>
            <a:buNone/>
          </a:pPr>
          <a:r>
            <a:rPr lang="it-IT" sz="1800" kern="1200">
              <a:latin typeface="+mj-lt"/>
            </a:rPr>
            <a:t>La verifica del </a:t>
          </a:r>
          <a:r>
            <a:rPr lang="it-IT" sz="1800" b="1" kern="1200">
              <a:latin typeface="+mj-lt"/>
            </a:rPr>
            <a:t>Glifo</a:t>
          </a:r>
          <a:r>
            <a:rPr lang="it-IT" sz="1800" kern="1200">
              <a:latin typeface="+mj-lt"/>
            </a:rPr>
            <a:t> (contrassegno), ossia la corrispondenza tra il documento elettronico originale detenuto dall’Amministrazione e la relativa copia cartacea, può essere effettuata sul sito web istituzionale www.gdf.it nella sezione </a:t>
          </a:r>
          <a:r>
            <a:rPr lang="it-IT" sz="1800" b="1" kern="1200">
              <a:latin typeface="+mj-lt"/>
            </a:rPr>
            <a:t>Comunicazione e media / Altri contenuti</a:t>
          </a:r>
          <a:endParaRPr lang="it-IT" sz="1800" kern="1200" dirty="0"/>
        </a:p>
      </dsp:txBody>
      <dsp:txXfrm>
        <a:off x="2549196" y="2632814"/>
        <a:ext cx="9000050" cy="2393467"/>
      </dsp:txXfrm>
    </dsp:sp>
    <dsp:sp modelId="{DAEAB78B-CC2F-4962-B188-27EEFAE31967}">
      <dsp:nvSpPr>
        <dsp:cNvPr id="0" name=""/>
        <dsp:cNvSpPr/>
      </dsp:nvSpPr>
      <dsp:spPr>
        <a:xfrm>
          <a:off x="239346" y="2872161"/>
          <a:ext cx="2309849" cy="1914774"/>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22000" b="-22000"/>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7DCF8-7EE2-40A2-A49D-B2113046003D}">
      <dsp:nvSpPr>
        <dsp:cNvPr id="0" name=""/>
        <dsp:cNvSpPr/>
      </dsp:nvSpPr>
      <dsp:spPr>
        <a:xfrm>
          <a:off x="0" y="0"/>
          <a:ext cx="11549247" cy="157109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a:lnSpc>
              <a:spcPct val="90000"/>
            </a:lnSpc>
            <a:spcBef>
              <a:spcPct val="0"/>
            </a:spcBef>
            <a:spcAft>
              <a:spcPct val="35000"/>
            </a:spcAft>
            <a:buNone/>
          </a:pPr>
          <a:r>
            <a:rPr lang="it-IT" sz="4100" kern="1200" dirty="0">
              <a:latin typeface="Arial Rounded MT Bold" panose="020F0704030504030204" pitchFamily="34" charset="0"/>
            </a:rPr>
            <a:t>RISCONTRO DELLE PERSONE PRESENTI</a:t>
          </a:r>
          <a:endParaRPr lang="it-IT" sz="4100" kern="1200" dirty="0"/>
        </a:p>
      </dsp:txBody>
      <dsp:txXfrm>
        <a:off x="2466959" y="0"/>
        <a:ext cx="9082287" cy="1571096"/>
      </dsp:txXfrm>
    </dsp:sp>
    <dsp:sp modelId="{CE6CBEC6-D0C0-4F4C-A237-A6A38139961C}">
      <dsp:nvSpPr>
        <dsp:cNvPr id="0" name=""/>
        <dsp:cNvSpPr/>
      </dsp:nvSpPr>
      <dsp:spPr>
        <a:xfrm>
          <a:off x="157109" y="157109"/>
          <a:ext cx="2309849" cy="1256877"/>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A0F71BDD-435F-418C-8ADB-7B6D27F83BBA}">
      <dsp:nvSpPr>
        <dsp:cNvPr id="0" name=""/>
        <dsp:cNvSpPr/>
      </dsp:nvSpPr>
      <dsp:spPr>
        <a:xfrm>
          <a:off x="0" y="1728206"/>
          <a:ext cx="11549247" cy="157109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a:lnSpc>
              <a:spcPct val="100000"/>
            </a:lnSpc>
            <a:spcBef>
              <a:spcPct val="0"/>
            </a:spcBef>
            <a:spcAft>
              <a:spcPct val="35000"/>
            </a:spcAft>
            <a:buNone/>
          </a:pPr>
          <a:r>
            <a:rPr lang="it-IT" sz="4100" kern="1200" dirty="0">
              <a:latin typeface="Arial Rounded MT Bold" panose="020F0704030504030204" pitchFamily="34" charset="0"/>
            </a:rPr>
            <a:t>CONOSCENZA DEI LUOGHI OVE VIENE SVOLTA L’ATTIVITÀ</a:t>
          </a:r>
          <a:endParaRPr lang="it-IT" sz="4100" kern="1200" dirty="0"/>
        </a:p>
      </dsp:txBody>
      <dsp:txXfrm>
        <a:off x="2466959" y="1728206"/>
        <a:ext cx="9082287" cy="1571096"/>
      </dsp:txXfrm>
    </dsp:sp>
    <dsp:sp modelId="{DAEAB78B-CC2F-4962-B188-27EEFAE31967}">
      <dsp:nvSpPr>
        <dsp:cNvPr id="0" name=""/>
        <dsp:cNvSpPr/>
      </dsp:nvSpPr>
      <dsp:spPr>
        <a:xfrm>
          <a:off x="157109" y="1885316"/>
          <a:ext cx="2309849" cy="1256877"/>
        </a:xfrm>
        <a:prstGeom prst="roundRect">
          <a:avLst>
            <a:gd name="adj" fmla="val 10000"/>
          </a:avLst>
        </a:prstGeom>
        <a:blipFill rotWithShape="1">
          <a:blip xmlns:r="http://schemas.openxmlformats.org/officeDocument/2006/relationships" r:embed="rId2"/>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B7A0AF6C-C85D-4D33-8405-8C6569C684B4}">
      <dsp:nvSpPr>
        <dsp:cNvPr id="0" name=""/>
        <dsp:cNvSpPr/>
      </dsp:nvSpPr>
      <dsp:spPr>
        <a:xfrm>
          <a:off x="0" y="3456413"/>
          <a:ext cx="11549247" cy="157109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it-IT" sz="4100" kern="1200" dirty="0">
              <a:latin typeface="Arial Rounded MT Bold" panose="020F0704030504030204" pitchFamily="34" charset="0"/>
            </a:rPr>
            <a:t>   FACOLTÀ DI FARSI ASSISTERE</a:t>
          </a:r>
          <a:endParaRPr lang="it-IT" sz="4100" kern="1200" dirty="0"/>
        </a:p>
      </dsp:txBody>
      <dsp:txXfrm>
        <a:off x="2466959" y="3456413"/>
        <a:ext cx="9082287" cy="1571096"/>
      </dsp:txXfrm>
    </dsp:sp>
    <dsp:sp modelId="{6CD06F0F-90BF-455E-9479-BAEED472B466}">
      <dsp:nvSpPr>
        <dsp:cNvPr id="0" name=""/>
        <dsp:cNvSpPr/>
      </dsp:nvSpPr>
      <dsp:spPr>
        <a:xfrm>
          <a:off x="157109" y="3613522"/>
          <a:ext cx="2309849" cy="1256877"/>
        </a:xfrm>
        <a:prstGeom prst="roundRect">
          <a:avLst>
            <a:gd name="adj" fmla="val 10000"/>
          </a:avLst>
        </a:prstGeom>
        <a:blipFill rotWithShape="1">
          <a:blip xmlns:r="http://schemas.openxmlformats.org/officeDocument/2006/relationships" r:embed="rId3"/>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7DCF8-7EE2-40A2-A49D-B2113046003D}">
      <dsp:nvSpPr>
        <dsp:cNvPr id="0" name=""/>
        <dsp:cNvSpPr/>
      </dsp:nvSpPr>
      <dsp:spPr>
        <a:xfrm>
          <a:off x="0" y="0"/>
          <a:ext cx="11549247" cy="2099920"/>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895350">
            <a:lnSpc>
              <a:spcPct val="90000"/>
            </a:lnSpc>
            <a:spcBef>
              <a:spcPct val="0"/>
            </a:spcBef>
            <a:spcAft>
              <a:spcPct val="35000"/>
            </a:spcAft>
            <a:buNone/>
            <a:tabLst/>
          </a:pPr>
          <a:r>
            <a:rPr lang="it-IT" sz="6500" kern="1200" dirty="0"/>
            <a:t>ORDINE DI ESIBIZIONE</a:t>
          </a:r>
        </a:p>
      </dsp:txBody>
      <dsp:txXfrm>
        <a:off x="2519841" y="0"/>
        <a:ext cx="9029405" cy="2099920"/>
      </dsp:txXfrm>
    </dsp:sp>
    <dsp:sp modelId="{CE6CBEC6-D0C0-4F4C-A237-A6A38139961C}">
      <dsp:nvSpPr>
        <dsp:cNvPr id="0" name=""/>
        <dsp:cNvSpPr/>
      </dsp:nvSpPr>
      <dsp:spPr>
        <a:xfrm>
          <a:off x="229209" y="217719"/>
          <a:ext cx="2201563" cy="1679936"/>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F6D67F-A15D-4362-AB81-50A98CEECDF9}">
      <dsp:nvSpPr>
        <dsp:cNvPr id="0" name=""/>
        <dsp:cNvSpPr/>
      </dsp:nvSpPr>
      <dsp:spPr>
        <a:xfrm>
          <a:off x="468876" y="646"/>
          <a:ext cx="1440130" cy="992250"/>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2000" r="-12000"/>
          </a:stretch>
        </a:blip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sp>
    <dsp:sp modelId="{420EABC2-482A-4F4C-9D36-4441D67594A3}">
      <dsp:nvSpPr>
        <dsp:cNvPr id="0" name=""/>
        <dsp:cNvSpPr/>
      </dsp:nvSpPr>
      <dsp:spPr>
        <a:xfrm>
          <a:off x="468876" y="992896"/>
          <a:ext cx="1440130" cy="53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it-IT" sz="1500" b="1" kern="1200" dirty="0"/>
            <a:t>Documenti d’identità</a:t>
          </a:r>
        </a:p>
      </dsp:txBody>
      <dsp:txXfrm>
        <a:off x="468876" y="992896"/>
        <a:ext cx="1440130" cy="534288"/>
      </dsp:txXfrm>
    </dsp:sp>
    <dsp:sp modelId="{8F3AC248-EA63-444A-BE6C-726ADCB55E49}">
      <dsp:nvSpPr>
        <dsp:cNvPr id="0" name=""/>
        <dsp:cNvSpPr/>
      </dsp:nvSpPr>
      <dsp:spPr>
        <a:xfrm>
          <a:off x="2053080" y="646"/>
          <a:ext cx="1440130" cy="992250"/>
        </a:xfrm>
        <a:prstGeom prst="roundRect">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sp>
    <dsp:sp modelId="{471DE3C9-5736-4B1F-A1C2-4F7C0DFEA29B}">
      <dsp:nvSpPr>
        <dsp:cNvPr id="0" name=""/>
        <dsp:cNvSpPr/>
      </dsp:nvSpPr>
      <dsp:spPr>
        <a:xfrm>
          <a:off x="2043460" y="993543"/>
          <a:ext cx="1440130" cy="53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it-IT" sz="1500" b="1" kern="1200" dirty="0"/>
            <a:t>Titolo legittimante</a:t>
          </a:r>
        </a:p>
      </dsp:txBody>
      <dsp:txXfrm>
        <a:off x="2043460" y="993543"/>
        <a:ext cx="1440130" cy="534288"/>
      </dsp:txXfrm>
    </dsp:sp>
    <dsp:sp modelId="{9B9C6191-4006-487F-A74E-6EDFC6063D44}">
      <dsp:nvSpPr>
        <dsp:cNvPr id="0" name=""/>
        <dsp:cNvSpPr/>
      </dsp:nvSpPr>
      <dsp:spPr>
        <a:xfrm>
          <a:off x="3637285" y="646"/>
          <a:ext cx="1440130" cy="992250"/>
        </a:xfrm>
        <a:prstGeom prst="roundRect">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sp>
    <dsp:sp modelId="{5364DED6-FCFB-49BA-8DC6-69C235A85EDB}">
      <dsp:nvSpPr>
        <dsp:cNvPr id="0" name=""/>
        <dsp:cNvSpPr/>
      </dsp:nvSpPr>
      <dsp:spPr>
        <a:xfrm>
          <a:off x="3637285" y="992896"/>
          <a:ext cx="1440130" cy="53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it-IT" sz="1500" b="1" kern="1200" dirty="0"/>
            <a:t>Elenco della clientela</a:t>
          </a:r>
        </a:p>
      </dsp:txBody>
      <dsp:txXfrm>
        <a:off x="3637285" y="992896"/>
        <a:ext cx="1440130" cy="5342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75453E-38B9-43B2-B41E-3E1742599200}">
      <dsp:nvSpPr>
        <dsp:cNvPr id="0" name=""/>
        <dsp:cNvSpPr/>
      </dsp:nvSpPr>
      <dsp:spPr>
        <a:xfrm>
          <a:off x="-4458083" y="-683694"/>
          <a:ext cx="5310958" cy="5310958"/>
        </a:xfrm>
        <a:prstGeom prst="blockArc">
          <a:avLst>
            <a:gd name="adj1" fmla="val 18900000"/>
            <a:gd name="adj2" fmla="val 2700000"/>
            <a:gd name="adj3" fmla="val 407"/>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8EF330-F892-4845-9213-3A189C26094E}">
      <dsp:nvSpPr>
        <dsp:cNvPr id="0" name=""/>
        <dsp:cNvSpPr/>
      </dsp:nvSpPr>
      <dsp:spPr>
        <a:xfrm>
          <a:off x="548504" y="394357"/>
          <a:ext cx="6075465" cy="788714"/>
        </a:xfrm>
        <a:prstGeom prst="rect">
          <a:avLst/>
        </a:prstGeom>
        <a:solidFill>
          <a:srgbClr val="AC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626042" tIns="43180" rIns="43180" bIns="43180" numCol="1" spcCol="1270" anchor="ctr" anchorCtr="0">
          <a:noAutofit/>
        </a:bodyPr>
        <a:lstStyle/>
        <a:p>
          <a:pPr marL="0" lvl="0" indent="0" algn="l" defTabSz="755650">
            <a:lnSpc>
              <a:spcPct val="90000"/>
            </a:lnSpc>
            <a:spcBef>
              <a:spcPct val="0"/>
            </a:spcBef>
            <a:spcAft>
              <a:spcPct val="35000"/>
            </a:spcAft>
            <a:buNone/>
          </a:pPr>
          <a:r>
            <a:rPr lang="it-IT" sz="1700" kern="1200" dirty="0">
              <a:solidFill>
                <a:schemeClr val="bg1"/>
              </a:solidFill>
              <a:latin typeface="Trebuchet MS" pitchFamily="34" charset="0"/>
              <a:cs typeface="Arial" charset="0"/>
            </a:rPr>
            <a:t>Potestà di polizia economica e finanziaria ex decreto legislativo n. 68 del 2001: </a:t>
          </a:r>
          <a:r>
            <a:rPr lang="it-IT" sz="1700" b="0" kern="1200" dirty="0">
              <a:solidFill>
                <a:schemeClr val="bg1"/>
              </a:solidFill>
              <a:latin typeface="Trebuchet MS" pitchFamily="34" charset="0"/>
              <a:cs typeface="Arial" charset="0"/>
            </a:rPr>
            <a:t>accessi, ispezioni, verificazioni e rilevazioni</a:t>
          </a:r>
          <a:endParaRPr lang="it-IT" sz="1700" kern="1200" dirty="0">
            <a:solidFill>
              <a:schemeClr val="bg1"/>
            </a:solidFill>
          </a:endParaRPr>
        </a:p>
      </dsp:txBody>
      <dsp:txXfrm>
        <a:off x="548504" y="394357"/>
        <a:ext cx="6075465" cy="788714"/>
      </dsp:txXfrm>
    </dsp:sp>
    <dsp:sp modelId="{2C38299F-97A4-433B-AD90-761F20662FA1}">
      <dsp:nvSpPr>
        <dsp:cNvPr id="0" name=""/>
        <dsp:cNvSpPr/>
      </dsp:nvSpPr>
      <dsp:spPr>
        <a:xfrm>
          <a:off x="55558" y="295767"/>
          <a:ext cx="985892" cy="985892"/>
        </a:xfrm>
        <a:prstGeom prst="ellipse">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sp>
    <dsp:sp modelId="{3239C21F-4F06-440F-80B9-D49A7B4BEEB6}">
      <dsp:nvSpPr>
        <dsp:cNvPr id="0" name=""/>
        <dsp:cNvSpPr/>
      </dsp:nvSpPr>
      <dsp:spPr>
        <a:xfrm>
          <a:off x="835201" y="1577427"/>
          <a:ext cx="5788767" cy="788714"/>
        </a:xfrm>
        <a:prstGeom prst="rect">
          <a:avLst/>
        </a:prstGeom>
        <a:solidFill>
          <a:srgbClr val="0074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626042" tIns="43180" rIns="43180" bIns="43180" numCol="1" spcCol="1270" anchor="ctr" anchorCtr="0">
          <a:noAutofit/>
        </a:bodyPr>
        <a:lstStyle/>
        <a:p>
          <a:pPr marL="0" lvl="0" indent="0" algn="l" defTabSz="755650">
            <a:lnSpc>
              <a:spcPct val="90000"/>
            </a:lnSpc>
            <a:spcBef>
              <a:spcPct val="0"/>
            </a:spcBef>
            <a:spcAft>
              <a:spcPct val="35000"/>
            </a:spcAft>
            <a:buNone/>
          </a:pPr>
          <a:r>
            <a:rPr lang="it-IT" sz="1700" kern="1200" dirty="0">
              <a:solidFill>
                <a:schemeClr val="bg1"/>
              </a:solidFill>
              <a:latin typeface="Trebuchet MS" pitchFamily="34" charset="0"/>
              <a:cs typeface="Arial" charset="0"/>
            </a:rPr>
            <a:t>Potestà di polizia valutaria ex </a:t>
          </a:r>
          <a:r>
            <a:rPr lang="it-IT" sz="1700" kern="1200" dirty="0" err="1">
              <a:solidFill>
                <a:schemeClr val="bg1"/>
              </a:solidFill>
              <a:latin typeface="Trebuchet MS" pitchFamily="34" charset="0"/>
              <a:cs typeface="Arial" charset="0"/>
            </a:rPr>
            <a:t>DPR</a:t>
          </a:r>
          <a:r>
            <a:rPr lang="it-IT" sz="1700" kern="1200" dirty="0">
              <a:solidFill>
                <a:schemeClr val="bg1"/>
              </a:solidFill>
              <a:latin typeface="Trebuchet MS" pitchFamily="34" charset="0"/>
              <a:cs typeface="Arial" charset="0"/>
            </a:rPr>
            <a:t> n. 148/1988</a:t>
          </a:r>
          <a:r>
            <a:rPr lang="it-IT" sz="1700" b="0" kern="1200" dirty="0">
              <a:solidFill>
                <a:schemeClr val="bg1"/>
              </a:solidFill>
              <a:latin typeface="Trebuchet MS" pitchFamily="34" charset="0"/>
              <a:cs typeface="Arial" charset="0"/>
            </a:rPr>
            <a:t>: indagini finanziarie più speditive; assunzioni di informazioni</a:t>
          </a:r>
          <a:endParaRPr lang="it-IT" sz="1700" kern="1200" dirty="0">
            <a:solidFill>
              <a:schemeClr val="bg1"/>
            </a:solidFill>
          </a:endParaRPr>
        </a:p>
      </dsp:txBody>
      <dsp:txXfrm>
        <a:off x="835201" y="1577427"/>
        <a:ext cx="5788767" cy="788714"/>
      </dsp:txXfrm>
    </dsp:sp>
    <dsp:sp modelId="{E1760859-5505-4BC7-B040-5C78645FBC3B}">
      <dsp:nvSpPr>
        <dsp:cNvPr id="0" name=""/>
        <dsp:cNvSpPr/>
      </dsp:nvSpPr>
      <dsp:spPr>
        <a:xfrm>
          <a:off x="342255" y="1478838"/>
          <a:ext cx="985892" cy="985892"/>
        </a:xfrm>
        <a:prstGeom prst="ellipse">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sp>
    <dsp:sp modelId="{429C554E-5365-433E-BCEF-8373AA531C72}">
      <dsp:nvSpPr>
        <dsp:cNvPr id="0" name=""/>
        <dsp:cNvSpPr/>
      </dsp:nvSpPr>
      <dsp:spPr>
        <a:xfrm>
          <a:off x="548504" y="2760499"/>
          <a:ext cx="6075465" cy="788714"/>
        </a:xfrm>
        <a:prstGeom prst="rect">
          <a:avLst/>
        </a:prstGeom>
        <a:solidFill>
          <a:srgbClr val="7A007A"/>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626042" tIns="43180" rIns="43180" bIns="43180" numCol="1" spcCol="1270" anchor="ctr" anchorCtr="0">
          <a:noAutofit/>
        </a:bodyPr>
        <a:lstStyle/>
        <a:p>
          <a:pPr marL="0" lvl="0" indent="0" algn="l" defTabSz="755650">
            <a:lnSpc>
              <a:spcPct val="90000"/>
            </a:lnSpc>
            <a:spcBef>
              <a:spcPct val="0"/>
            </a:spcBef>
            <a:spcAft>
              <a:spcPct val="35000"/>
            </a:spcAft>
            <a:buNone/>
          </a:pPr>
          <a:r>
            <a:rPr lang="it-IT" sz="1700" kern="1200" dirty="0">
              <a:solidFill>
                <a:schemeClr val="bg1"/>
              </a:solidFill>
              <a:latin typeface="Trebuchet MS" pitchFamily="34" charset="0"/>
              <a:cs typeface="Arial" charset="0"/>
            </a:rPr>
            <a:t>Accesso all’archivio dei rapporti finanziari ex </a:t>
          </a:r>
          <a:r>
            <a:rPr lang="it-IT" sz="1700" b="0" kern="1200" dirty="0">
              <a:solidFill>
                <a:schemeClr val="bg1"/>
              </a:solidFill>
              <a:latin typeface="Trebuchet MS" pitchFamily="34" charset="0"/>
              <a:cs typeface="Arial" charset="0"/>
            </a:rPr>
            <a:t>art. 37, comma 4, decreto legge n. 223/2006</a:t>
          </a:r>
          <a:endParaRPr lang="it-IT" sz="1700" kern="1200" dirty="0">
            <a:solidFill>
              <a:schemeClr val="bg1"/>
            </a:solidFill>
          </a:endParaRPr>
        </a:p>
      </dsp:txBody>
      <dsp:txXfrm>
        <a:off x="548504" y="2760499"/>
        <a:ext cx="6075465" cy="788714"/>
      </dsp:txXfrm>
    </dsp:sp>
    <dsp:sp modelId="{BCCAC454-6DAC-4862-916D-6830B1682DA0}">
      <dsp:nvSpPr>
        <dsp:cNvPr id="0" name=""/>
        <dsp:cNvSpPr/>
      </dsp:nvSpPr>
      <dsp:spPr>
        <a:xfrm>
          <a:off x="55558" y="2661909"/>
          <a:ext cx="985892" cy="985892"/>
        </a:xfrm>
        <a:prstGeom prst="ellipse">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F6D67F-A15D-4362-AB81-50A98CEECDF9}">
      <dsp:nvSpPr>
        <dsp:cNvPr id="0" name=""/>
        <dsp:cNvSpPr/>
      </dsp:nvSpPr>
      <dsp:spPr>
        <a:xfrm>
          <a:off x="468876" y="646"/>
          <a:ext cx="1440130" cy="992250"/>
        </a:xfrm>
        <a:prstGeom prst="roundRect">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sp>
    <dsp:sp modelId="{420EABC2-482A-4F4C-9D36-4441D67594A3}">
      <dsp:nvSpPr>
        <dsp:cNvPr id="0" name=""/>
        <dsp:cNvSpPr/>
      </dsp:nvSpPr>
      <dsp:spPr>
        <a:xfrm>
          <a:off x="468876" y="992896"/>
          <a:ext cx="1440130" cy="53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it-IT" sz="1500" b="1" kern="1200" dirty="0"/>
            <a:t>Deleghe antiriciclaggio</a:t>
          </a:r>
        </a:p>
      </dsp:txBody>
      <dsp:txXfrm>
        <a:off x="468876" y="992896"/>
        <a:ext cx="1440130" cy="534288"/>
      </dsp:txXfrm>
    </dsp:sp>
    <dsp:sp modelId="{8F3AC248-EA63-444A-BE6C-726ADCB55E49}">
      <dsp:nvSpPr>
        <dsp:cNvPr id="0" name=""/>
        <dsp:cNvSpPr/>
      </dsp:nvSpPr>
      <dsp:spPr>
        <a:xfrm>
          <a:off x="2053080" y="646"/>
          <a:ext cx="1440130" cy="992250"/>
        </a:xfrm>
        <a:prstGeom prst="roundRect">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sp>
    <dsp:sp modelId="{471DE3C9-5736-4B1F-A1C2-4F7C0DFEA29B}">
      <dsp:nvSpPr>
        <dsp:cNvPr id="0" name=""/>
        <dsp:cNvSpPr/>
      </dsp:nvSpPr>
      <dsp:spPr>
        <a:xfrm>
          <a:off x="2043460" y="993543"/>
          <a:ext cx="1440130" cy="53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it-IT" sz="1500" b="1" kern="1200" dirty="0"/>
            <a:t>Segnalazioni di operazioni sospette all’UIF</a:t>
          </a:r>
        </a:p>
      </dsp:txBody>
      <dsp:txXfrm>
        <a:off x="2043460" y="993543"/>
        <a:ext cx="1440130" cy="534288"/>
      </dsp:txXfrm>
    </dsp:sp>
    <dsp:sp modelId="{9B9C6191-4006-487F-A74E-6EDFC6063D44}">
      <dsp:nvSpPr>
        <dsp:cNvPr id="0" name=""/>
        <dsp:cNvSpPr/>
      </dsp:nvSpPr>
      <dsp:spPr>
        <a:xfrm>
          <a:off x="3637285" y="646"/>
          <a:ext cx="1440130" cy="992250"/>
        </a:xfrm>
        <a:prstGeom prst="roundRect">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sp>
    <dsp:sp modelId="{5364DED6-FCFB-49BA-8DC6-69C235A85EDB}">
      <dsp:nvSpPr>
        <dsp:cNvPr id="0" name=""/>
        <dsp:cNvSpPr/>
      </dsp:nvSpPr>
      <dsp:spPr>
        <a:xfrm>
          <a:off x="3637285" y="992896"/>
          <a:ext cx="1440130" cy="53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it-IT" sz="1500" b="1" kern="1200" dirty="0"/>
            <a:t>Comunicazioni di infrazioni al MEF</a:t>
          </a:r>
        </a:p>
      </dsp:txBody>
      <dsp:txXfrm>
        <a:off x="3637285" y="992896"/>
        <a:ext cx="1440130" cy="53428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7DCF8-7EE2-40A2-A49D-B2113046003D}">
      <dsp:nvSpPr>
        <dsp:cNvPr id="0" name=""/>
        <dsp:cNvSpPr/>
      </dsp:nvSpPr>
      <dsp:spPr>
        <a:xfrm>
          <a:off x="0" y="0"/>
          <a:ext cx="11549247" cy="308457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0" tIns="228600" rIns="228600" bIns="228600" numCol="1" spcCol="1270" anchor="ctr" anchorCtr="0">
          <a:noAutofit/>
        </a:bodyPr>
        <a:lstStyle/>
        <a:p>
          <a:pPr marL="0" lvl="0" indent="0" algn="ctr" defTabSz="2667000">
            <a:lnSpc>
              <a:spcPct val="90000"/>
            </a:lnSpc>
            <a:spcBef>
              <a:spcPct val="0"/>
            </a:spcBef>
            <a:spcAft>
              <a:spcPct val="35000"/>
            </a:spcAft>
            <a:buNone/>
          </a:pPr>
          <a:r>
            <a:rPr lang="it-IT" sz="6000" kern="1200" dirty="0">
              <a:latin typeface="Arial Rounded MT Bold" panose="020F0704030504030204" pitchFamily="34" charset="0"/>
            </a:rPr>
            <a:t>SELEZIONE DI UN CAMPIONE DI CLIENTI RAPPRESENTATIVO</a:t>
          </a:r>
          <a:endParaRPr lang="it-IT" sz="6000" kern="1200" dirty="0"/>
        </a:p>
      </dsp:txBody>
      <dsp:txXfrm>
        <a:off x="2618307" y="0"/>
        <a:ext cx="8930940" cy="3084576"/>
      </dsp:txXfrm>
    </dsp:sp>
    <dsp:sp modelId="{CE6CBEC6-D0C0-4F4C-A237-A6A38139961C}">
      <dsp:nvSpPr>
        <dsp:cNvPr id="0" name=""/>
        <dsp:cNvSpPr/>
      </dsp:nvSpPr>
      <dsp:spPr>
        <a:xfrm>
          <a:off x="308457" y="308457"/>
          <a:ext cx="2309849" cy="2467660"/>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7DCF8-7EE2-40A2-A49D-B2113046003D}">
      <dsp:nvSpPr>
        <dsp:cNvPr id="0" name=""/>
        <dsp:cNvSpPr/>
      </dsp:nvSpPr>
      <dsp:spPr>
        <a:xfrm>
          <a:off x="0" y="0"/>
          <a:ext cx="11549247" cy="1264298"/>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0980" tIns="220980" rIns="220980" bIns="220980" numCol="1" spcCol="1270" anchor="ctr" anchorCtr="0">
          <a:noAutofit/>
        </a:bodyPr>
        <a:lstStyle/>
        <a:p>
          <a:pPr marL="0" lvl="0" indent="0" algn="ctr" defTabSz="895350">
            <a:lnSpc>
              <a:spcPct val="90000"/>
            </a:lnSpc>
            <a:spcBef>
              <a:spcPct val="0"/>
            </a:spcBef>
            <a:spcAft>
              <a:spcPct val="35000"/>
            </a:spcAft>
            <a:buNone/>
            <a:tabLst/>
          </a:pPr>
          <a:r>
            <a:rPr lang="it-IT" sz="5800" kern="1200" dirty="0"/>
            <a:t>ORDINE DI ESIBIZIONE</a:t>
          </a:r>
        </a:p>
      </dsp:txBody>
      <dsp:txXfrm>
        <a:off x="2436279" y="0"/>
        <a:ext cx="9112967" cy="1264298"/>
      </dsp:txXfrm>
    </dsp:sp>
    <dsp:sp modelId="{CE6CBEC6-D0C0-4F4C-A237-A6A38139961C}">
      <dsp:nvSpPr>
        <dsp:cNvPr id="0" name=""/>
        <dsp:cNvSpPr/>
      </dsp:nvSpPr>
      <dsp:spPr>
        <a:xfrm>
          <a:off x="145647" y="131082"/>
          <a:ext cx="2201563" cy="1011438"/>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7DCF8-7EE2-40A2-A49D-B2113046003D}">
      <dsp:nvSpPr>
        <dsp:cNvPr id="0" name=""/>
        <dsp:cNvSpPr/>
      </dsp:nvSpPr>
      <dsp:spPr>
        <a:xfrm>
          <a:off x="0" y="0"/>
          <a:ext cx="11549247" cy="2313388"/>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it-IT" sz="6500" kern="1200" dirty="0"/>
            <a:t>RICERCHE DOCUMENTALI</a:t>
          </a:r>
        </a:p>
      </dsp:txBody>
      <dsp:txXfrm>
        <a:off x="2541188" y="0"/>
        <a:ext cx="9008058" cy="2313388"/>
      </dsp:txXfrm>
    </dsp:sp>
    <dsp:sp modelId="{CE6CBEC6-D0C0-4F4C-A237-A6A38139961C}">
      <dsp:nvSpPr>
        <dsp:cNvPr id="0" name=""/>
        <dsp:cNvSpPr/>
      </dsp:nvSpPr>
      <dsp:spPr>
        <a:xfrm>
          <a:off x="231338" y="231338"/>
          <a:ext cx="2309849" cy="1850710"/>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F6D67F-A15D-4362-AB81-50A98CEECDF9}">
      <dsp:nvSpPr>
        <dsp:cNvPr id="0" name=""/>
        <dsp:cNvSpPr/>
      </dsp:nvSpPr>
      <dsp:spPr>
        <a:xfrm>
          <a:off x="318007" y="0"/>
          <a:ext cx="1440130" cy="992250"/>
        </a:xfrm>
        <a:prstGeom prst="roundRect">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sp>
    <dsp:sp modelId="{420EABC2-482A-4F4C-9D36-4441D67594A3}">
      <dsp:nvSpPr>
        <dsp:cNvPr id="0" name=""/>
        <dsp:cNvSpPr/>
      </dsp:nvSpPr>
      <dsp:spPr>
        <a:xfrm>
          <a:off x="154445" y="992896"/>
          <a:ext cx="1767256" cy="53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it-IT" sz="1700" b="1" kern="1200" dirty="0"/>
            <a:t>Scarsa collaborazione all’obbligo di esibizione</a:t>
          </a:r>
        </a:p>
      </dsp:txBody>
      <dsp:txXfrm>
        <a:off x="154445" y="992896"/>
        <a:ext cx="1767256" cy="534288"/>
      </dsp:txXfrm>
    </dsp:sp>
    <dsp:sp modelId="{8F3AC248-EA63-444A-BE6C-726ADCB55E49}">
      <dsp:nvSpPr>
        <dsp:cNvPr id="0" name=""/>
        <dsp:cNvSpPr/>
      </dsp:nvSpPr>
      <dsp:spPr>
        <a:xfrm>
          <a:off x="2089652" y="12841"/>
          <a:ext cx="1440130" cy="992250"/>
        </a:xfrm>
        <a:prstGeom prst="roundRect">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sp>
    <dsp:sp modelId="{471DE3C9-5736-4B1F-A1C2-4F7C0DFEA29B}">
      <dsp:nvSpPr>
        <dsp:cNvPr id="0" name=""/>
        <dsp:cNvSpPr/>
      </dsp:nvSpPr>
      <dsp:spPr>
        <a:xfrm>
          <a:off x="1995583" y="993543"/>
          <a:ext cx="1628269" cy="53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it-IT" sz="1700" b="1" kern="1200" dirty="0"/>
            <a:t>Significativi profili di rischio</a:t>
          </a:r>
        </a:p>
      </dsp:txBody>
      <dsp:txXfrm>
        <a:off x="1995583" y="993543"/>
        <a:ext cx="1628269" cy="534288"/>
      </dsp:txXfrm>
    </dsp:sp>
    <dsp:sp modelId="{9B9C6191-4006-487F-A74E-6EDFC6063D44}">
      <dsp:nvSpPr>
        <dsp:cNvPr id="0" name=""/>
        <dsp:cNvSpPr/>
      </dsp:nvSpPr>
      <dsp:spPr>
        <a:xfrm>
          <a:off x="3870535" y="0"/>
          <a:ext cx="1440130" cy="992250"/>
        </a:xfrm>
        <a:prstGeom prst="roundRect">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sp>
    <dsp:sp modelId="{5364DED6-FCFB-49BA-8DC6-69C235A85EDB}">
      <dsp:nvSpPr>
        <dsp:cNvPr id="0" name=""/>
        <dsp:cNvSpPr/>
      </dsp:nvSpPr>
      <dsp:spPr>
        <a:xfrm>
          <a:off x="3862499" y="992896"/>
          <a:ext cx="1553728" cy="53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it-IT" sz="1700" b="1" kern="1200" dirty="0"/>
            <a:t>Precedenti specifici in materia di antiriciclaggio</a:t>
          </a:r>
        </a:p>
      </dsp:txBody>
      <dsp:txXfrm>
        <a:off x="3862499" y="992896"/>
        <a:ext cx="1553728" cy="5342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256095-896D-4D99-A47A-883D7A235DA9}">
      <dsp:nvSpPr>
        <dsp:cNvPr id="0" name=""/>
        <dsp:cNvSpPr/>
      </dsp:nvSpPr>
      <dsp:spPr>
        <a:xfrm>
          <a:off x="-3904318" y="-603701"/>
          <a:ext cx="4685899" cy="4685899"/>
        </a:xfrm>
        <a:prstGeom prst="blockArc">
          <a:avLst>
            <a:gd name="adj1" fmla="val 18900000"/>
            <a:gd name="adj2" fmla="val 2700000"/>
            <a:gd name="adj3" fmla="val 461"/>
          </a:avLst>
        </a:pr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C98985-E959-4FA0-A236-4B900EDE1879}">
      <dsp:nvSpPr>
        <dsp:cNvPr id="0" name=""/>
        <dsp:cNvSpPr/>
      </dsp:nvSpPr>
      <dsp:spPr>
        <a:xfrm>
          <a:off x="639434" y="496938"/>
          <a:ext cx="7571816" cy="993737"/>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788779" tIns="53340" rIns="53340" bIns="53340" numCol="1" spcCol="1270" anchor="ctr" anchorCtr="0">
          <a:noAutofit/>
        </a:bodyPr>
        <a:lstStyle/>
        <a:p>
          <a:pPr marL="0" lvl="0" indent="0" algn="l" defTabSz="933450">
            <a:lnSpc>
              <a:spcPct val="90000"/>
            </a:lnSpc>
            <a:spcBef>
              <a:spcPct val="0"/>
            </a:spcBef>
            <a:spcAft>
              <a:spcPct val="35000"/>
            </a:spcAft>
            <a:buNone/>
          </a:pPr>
          <a:r>
            <a:rPr lang="it-IT" altLang="it-IT" sz="2100" b="1" kern="1200" dirty="0">
              <a:latin typeface="Trebuchet MS" pitchFamily="34" charset="0"/>
            </a:rPr>
            <a:t>Statuto dei diritti del contribuente non applicabile in sede di ispezioni antiriciclaggio: sono PRINCIPI GENERALI dell’ORDINAMENTO TRIBUTARIO</a:t>
          </a:r>
          <a:endParaRPr lang="it-IT" sz="2100" b="1" kern="1200" dirty="0"/>
        </a:p>
      </dsp:txBody>
      <dsp:txXfrm>
        <a:off x="639434" y="496938"/>
        <a:ext cx="7571816" cy="993737"/>
      </dsp:txXfrm>
    </dsp:sp>
    <dsp:sp modelId="{A0B4C445-4C85-4057-957B-5757D94DBE44}">
      <dsp:nvSpPr>
        <dsp:cNvPr id="0" name=""/>
        <dsp:cNvSpPr/>
      </dsp:nvSpPr>
      <dsp:spPr>
        <a:xfrm>
          <a:off x="18349" y="372720"/>
          <a:ext cx="1242171" cy="1242171"/>
        </a:xfrm>
        <a:prstGeom prst="ellipse">
          <a:avLst/>
        </a:prstGeom>
        <a:solidFill>
          <a:schemeClr val="accent3">
            <a:lumMod val="40000"/>
            <a:lumOff val="6000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sp>
    <dsp:sp modelId="{8FB430C5-E11F-4422-8F1D-6DA0BE66A5DD}">
      <dsp:nvSpPr>
        <dsp:cNvPr id="0" name=""/>
        <dsp:cNvSpPr/>
      </dsp:nvSpPr>
      <dsp:spPr>
        <a:xfrm>
          <a:off x="639434" y="1987821"/>
          <a:ext cx="7571816" cy="993737"/>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88779" tIns="53340" rIns="53340" bIns="53340" numCol="1" spcCol="1270" anchor="ctr" anchorCtr="0">
          <a:noAutofit/>
        </a:bodyPr>
        <a:lstStyle/>
        <a:p>
          <a:pPr marL="0" lvl="0" indent="0" algn="l" defTabSz="933450">
            <a:lnSpc>
              <a:spcPct val="90000"/>
            </a:lnSpc>
            <a:spcBef>
              <a:spcPct val="0"/>
            </a:spcBef>
            <a:spcAft>
              <a:spcPct val="35000"/>
            </a:spcAft>
            <a:buNone/>
          </a:pPr>
          <a:r>
            <a:rPr lang="it-IT" altLang="it-IT" sz="2100" b="1" kern="1200" dirty="0">
              <a:latin typeface="Trebuchet MS" pitchFamily="34" charset="0"/>
            </a:rPr>
            <a:t>Resta fermo il rispetto dei generali canoni di legalità, trasparenza, efficacia ed efficienza dell’azione amministrativa.</a:t>
          </a:r>
          <a:endParaRPr lang="it-IT" sz="2100" b="1" kern="1200" dirty="0"/>
        </a:p>
      </dsp:txBody>
      <dsp:txXfrm>
        <a:off x="639434" y="1987821"/>
        <a:ext cx="7571816" cy="993737"/>
      </dsp:txXfrm>
    </dsp:sp>
    <dsp:sp modelId="{6555D891-17A2-4693-8D14-7C1A495B02ED}">
      <dsp:nvSpPr>
        <dsp:cNvPr id="0" name=""/>
        <dsp:cNvSpPr/>
      </dsp:nvSpPr>
      <dsp:spPr>
        <a:xfrm>
          <a:off x="18349" y="1863604"/>
          <a:ext cx="1242171" cy="1242171"/>
        </a:xfrm>
        <a:prstGeom prst="ellipse">
          <a:avLst/>
        </a:prstGeom>
        <a:solidFill>
          <a:schemeClr val="accent6">
            <a:lumMod val="60000"/>
            <a:lumOff val="4000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5F1160-16DC-49EA-8522-9678A14AC18E}">
      <dsp:nvSpPr>
        <dsp:cNvPr id="0" name=""/>
        <dsp:cNvSpPr/>
      </dsp:nvSpPr>
      <dsp:spPr>
        <a:xfrm>
          <a:off x="5539155" y="1192318"/>
          <a:ext cx="2292952" cy="545618"/>
        </a:xfrm>
        <a:custGeom>
          <a:avLst/>
          <a:gdLst/>
          <a:ahLst/>
          <a:cxnLst/>
          <a:rect l="0" t="0" r="0" b="0"/>
          <a:pathLst>
            <a:path>
              <a:moveTo>
                <a:pt x="0" y="0"/>
              </a:moveTo>
              <a:lnTo>
                <a:pt x="0" y="371823"/>
              </a:lnTo>
              <a:lnTo>
                <a:pt x="2292952" y="371823"/>
              </a:lnTo>
              <a:lnTo>
                <a:pt x="2292952" y="545618"/>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7F224A-901C-4A10-93AA-25E3C56CD918}">
      <dsp:nvSpPr>
        <dsp:cNvPr id="0" name=""/>
        <dsp:cNvSpPr/>
      </dsp:nvSpPr>
      <dsp:spPr>
        <a:xfrm>
          <a:off x="5493435" y="1192318"/>
          <a:ext cx="91440" cy="545618"/>
        </a:xfrm>
        <a:custGeom>
          <a:avLst/>
          <a:gdLst/>
          <a:ahLst/>
          <a:cxnLst/>
          <a:rect l="0" t="0" r="0" b="0"/>
          <a:pathLst>
            <a:path>
              <a:moveTo>
                <a:pt x="45720" y="0"/>
              </a:moveTo>
              <a:lnTo>
                <a:pt x="45720" y="545618"/>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A8BE7F-2568-4250-8FD0-022986AA6F82}">
      <dsp:nvSpPr>
        <dsp:cNvPr id="0" name=""/>
        <dsp:cNvSpPr/>
      </dsp:nvSpPr>
      <dsp:spPr>
        <a:xfrm>
          <a:off x="3246203" y="2929229"/>
          <a:ext cx="1146476" cy="545618"/>
        </a:xfrm>
        <a:custGeom>
          <a:avLst/>
          <a:gdLst/>
          <a:ahLst/>
          <a:cxnLst/>
          <a:rect l="0" t="0" r="0" b="0"/>
          <a:pathLst>
            <a:path>
              <a:moveTo>
                <a:pt x="0" y="0"/>
              </a:moveTo>
              <a:lnTo>
                <a:pt x="0" y="371823"/>
              </a:lnTo>
              <a:lnTo>
                <a:pt x="1146476" y="371823"/>
              </a:lnTo>
              <a:lnTo>
                <a:pt x="1146476" y="54561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D72321-5A23-4C09-A83C-3CB11732A252}">
      <dsp:nvSpPr>
        <dsp:cNvPr id="0" name=""/>
        <dsp:cNvSpPr/>
      </dsp:nvSpPr>
      <dsp:spPr>
        <a:xfrm>
          <a:off x="2099727" y="2929229"/>
          <a:ext cx="1146476" cy="545618"/>
        </a:xfrm>
        <a:custGeom>
          <a:avLst/>
          <a:gdLst/>
          <a:ahLst/>
          <a:cxnLst/>
          <a:rect l="0" t="0" r="0" b="0"/>
          <a:pathLst>
            <a:path>
              <a:moveTo>
                <a:pt x="1146476" y="0"/>
              </a:moveTo>
              <a:lnTo>
                <a:pt x="1146476" y="371823"/>
              </a:lnTo>
              <a:lnTo>
                <a:pt x="0" y="371823"/>
              </a:lnTo>
              <a:lnTo>
                <a:pt x="0" y="54561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3CEDF2-6B1F-41BF-B321-451A86131B7A}">
      <dsp:nvSpPr>
        <dsp:cNvPr id="0" name=""/>
        <dsp:cNvSpPr/>
      </dsp:nvSpPr>
      <dsp:spPr>
        <a:xfrm>
          <a:off x="3246203" y="1192318"/>
          <a:ext cx="2292952" cy="545618"/>
        </a:xfrm>
        <a:custGeom>
          <a:avLst/>
          <a:gdLst/>
          <a:ahLst/>
          <a:cxnLst/>
          <a:rect l="0" t="0" r="0" b="0"/>
          <a:pathLst>
            <a:path>
              <a:moveTo>
                <a:pt x="2292952" y="0"/>
              </a:moveTo>
              <a:lnTo>
                <a:pt x="2292952" y="371823"/>
              </a:lnTo>
              <a:lnTo>
                <a:pt x="0" y="371823"/>
              </a:lnTo>
              <a:lnTo>
                <a:pt x="0" y="545618"/>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C08DC7-40E6-4C37-B12E-0DE4F28B4BFC}">
      <dsp:nvSpPr>
        <dsp:cNvPr id="0" name=""/>
        <dsp:cNvSpPr/>
      </dsp:nvSpPr>
      <dsp:spPr>
        <a:xfrm>
          <a:off x="4129331" y="1025"/>
          <a:ext cx="2819649" cy="1191292"/>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64BAD74A-7DC9-42B3-AEBB-FD91C10CA570}">
      <dsp:nvSpPr>
        <dsp:cNvPr id="0" name=""/>
        <dsp:cNvSpPr/>
      </dsp:nvSpPr>
      <dsp:spPr>
        <a:xfrm>
          <a:off x="4337781" y="199052"/>
          <a:ext cx="2819649" cy="119129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OBBLIGO DI ADEGUATA VERIFICA DELLA CLIENTELA</a:t>
          </a:r>
        </a:p>
        <a:p>
          <a:pPr marL="0" lvl="0" indent="0" algn="ctr" defTabSz="622300">
            <a:lnSpc>
              <a:spcPct val="90000"/>
            </a:lnSpc>
            <a:spcBef>
              <a:spcPct val="0"/>
            </a:spcBef>
            <a:spcAft>
              <a:spcPct val="35000"/>
            </a:spcAft>
            <a:buNone/>
          </a:pPr>
          <a:r>
            <a:rPr lang="it-IT" sz="1400" b="1" kern="1200" dirty="0"/>
            <a:t>(art. 17 e segg. </a:t>
          </a:r>
          <a:r>
            <a:rPr lang="it-IT" sz="1400" b="1" kern="1200" dirty="0" err="1"/>
            <a:t>DLgs</a:t>
          </a:r>
          <a:r>
            <a:rPr lang="it-IT" sz="1400" b="1" kern="1200" dirty="0"/>
            <a:t>. 231/2007)</a:t>
          </a:r>
        </a:p>
      </dsp:txBody>
      <dsp:txXfrm>
        <a:off x="4372673" y="233944"/>
        <a:ext cx="2749865" cy="1121508"/>
      </dsp:txXfrm>
    </dsp:sp>
    <dsp:sp modelId="{BCFF88CA-0564-4CED-8903-58FD0716E42E}">
      <dsp:nvSpPr>
        <dsp:cNvPr id="0" name=""/>
        <dsp:cNvSpPr/>
      </dsp:nvSpPr>
      <dsp:spPr>
        <a:xfrm>
          <a:off x="2308177" y="1737936"/>
          <a:ext cx="1876051" cy="1191292"/>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E4D65EA-66C7-4ADA-B106-D57FD660DEC1}">
      <dsp:nvSpPr>
        <dsp:cNvPr id="0" name=""/>
        <dsp:cNvSpPr/>
      </dsp:nvSpPr>
      <dsp:spPr>
        <a:xfrm>
          <a:off x="2516627" y="1935964"/>
          <a:ext cx="1876051" cy="1191292"/>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a:t>IDENTIFICAZIONE E VERIFICA DELL’IDENTITA’</a:t>
          </a:r>
          <a:endParaRPr lang="it-IT" sz="1400" b="1" kern="1200" dirty="0"/>
        </a:p>
      </dsp:txBody>
      <dsp:txXfrm>
        <a:off x="2551519" y="1970856"/>
        <a:ext cx="1806267" cy="1121508"/>
      </dsp:txXfrm>
    </dsp:sp>
    <dsp:sp modelId="{C7980DFD-57E4-4A45-BC8E-B7E0B251FB53}">
      <dsp:nvSpPr>
        <dsp:cNvPr id="0" name=""/>
        <dsp:cNvSpPr/>
      </dsp:nvSpPr>
      <dsp:spPr>
        <a:xfrm>
          <a:off x="1161701" y="3474848"/>
          <a:ext cx="1876051" cy="1191292"/>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4CA31A1-CB50-4BD0-9978-38C5B44BC13F}">
      <dsp:nvSpPr>
        <dsp:cNvPr id="0" name=""/>
        <dsp:cNvSpPr/>
      </dsp:nvSpPr>
      <dsp:spPr>
        <a:xfrm>
          <a:off x="1370151" y="3672875"/>
          <a:ext cx="1876051" cy="1191292"/>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DEL</a:t>
          </a:r>
        </a:p>
        <a:p>
          <a:pPr marL="0" lvl="0" indent="0" algn="ctr" defTabSz="622300">
            <a:lnSpc>
              <a:spcPct val="90000"/>
            </a:lnSpc>
            <a:spcBef>
              <a:spcPct val="0"/>
            </a:spcBef>
            <a:spcAft>
              <a:spcPct val="35000"/>
            </a:spcAft>
            <a:buNone/>
          </a:pPr>
          <a:r>
            <a:rPr lang="it-IT" sz="1400" b="1" kern="1200" dirty="0"/>
            <a:t>CLIENTE</a:t>
          </a:r>
        </a:p>
        <a:p>
          <a:pPr marL="0" lvl="0" indent="0" algn="ctr" defTabSz="622300">
            <a:lnSpc>
              <a:spcPct val="90000"/>
            </a:lnSpc>
            <a:spcBef>
              <a:spcPct val="0"/>
            </a:spcBef>
            <a:spcAft>
              <a:spcPct val="35000"/>
            </a:spcAft>
            <a:buNone/>
          </a:pPr>
          <a:r>
            <a:rPr lang="it-IT" sz="1400" b="1" kern="1200" dirty="0"/>
            <a:t>(e verifica del potere di rappresentanza)</a:t>
          </a:r>
        </a:p>
      </dsp:txBody>
      <dsp:txXfrm>
        <a:off x="1405043" y="3707767"/>
        <a:ext cx="1806267" cy="1121508"/>
      </dsp:txXfrm>
    </dsp:sp>
    <dsp:sp modelId="{2E013CA1-631F-4336-ABB0-A872CCDEA08F}">
      <dsp:nvSpPr>
        <dsp:cNvPr id="0" name=""/>
        <dsp:cNvSpPr/>
      </dsp:nvSpPr>
      <dsp:spPr>
        <a:xfrm>
          <a:off x="3454653" y="3474848"/>
          <a:ext cx="1876051" cy="1191292"/>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F16F758-4CF7-46D0-995A-FE9F49B17142}">
      <dsp:nvSpPr>
        <dsp:cNvPr id="0" name=""/>
        <dsp:cNvSpPr/>
      </dsp:nvSpPr>
      <dsp:spPr>
        <a:xfrm>
          <a:off x="3663104" y="3672875"/>
          <a:ext cx="1876051" cy="1191292"/>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DELL’EVENTUALE</a:t>
          </a:r>
        </a:p>
        <a:p>
          <a:pPr marL="0" lvl="0" indent="0" algn="ctr" defTabSz="622300">
            <a:lnSpc>
              <a:spcPct val="90000"/>
            </a:lnSpc>
            <a:spcBef>
              <a:spcPct val="0"/>
            </a:spcBef>
            <a:spcAft>
              <a:spcPct val="35000"/>
            </a:spcAft>
            <a:buNone/>
          </a:pPr>
          <a:r>
            <a:rPr lang="it-IT" sz="1400" b="1" kern="1200" dirty="0"/>
            <a:t>TITOLARE</a:t>
          </a:r>
        </a:p>
        <a:p>
          <a:pPr marL="0" lvl="0" indent="0" algn="ctr" defTabSz="622300">
            <a:lnSpc>
              <a:spcPct val="90000"/>
            </a:lnSpc>
            <a:spcBef>
              <a:spcPct val="0"/>
            </a:spcBef>
            <a:spcAft>
              <a:spcPct val="35000"/>
            </a:spcAft>
            <a:buNone/>
          </a:pPr>
          <a:r>
            <a:rPr lang="it-IT" sz="1400" b="1" kern="1200" dirty="0"/>
            <a:t>EFFETTIVO</a:t>
          </a:r>
        </a:p>
      </dsp:txBody>
      <dsp:txXfrm>
        <a:off x="3697996" y="3707767"/>
        <a:ext cx="1806267" cy="1121508"/>
      </dsp:txXfrm>
    </dsp:sp>
    <dsp:sp modelId="{F26CE1AE-6693-4E78-81E3-25B91DB9BC23}">
      <dsp:nvSpPr>
        <dsp:cNvPr id="0" name=""/>
        <dsp:cNvSpPr/>
      </dsp:nvSpPr>
      <dsp:spPr>
        <a:xfrm>
          <a:off x="4601130" y="1737936"/>
          <a:ext cx="1876051" cy="1191292"/>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D0AD968-5599-4931-ACBF-E0CA6531ACDD}">
      <dsp:nvSpPr>
        <dsp:cNvPr id="0" name=""/>
        <dsp:cNvSpPr/>
      </dsp:nvSpPr>
      <dsp:spPr>
        <a:xfrm>
          <a:off x="4809580" y="1935964"/>
          <a:ext cx="1876051" cy="1191292"/>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it-IT" sz="1200" b="1" kern="1200" dirty="0"/>
            <a:t>OTTENERE INFORMAZIONI</a:t>
          </a:r>
          <a:br>
            <a:rPr lang="it-IT" sz="1200" b="1" kern="1200" dirty="0"/>
          </a:br>
          <a:r>
            <a:rPr lang="it-IT" sz="1200" b="1" kern="1200" dirty="0"/>
            <a:t>SU SCOPO E NATURA DEL RAPPORTO CONTINUATIVO O DELLA PRESTAZIONE PROFESSIONALE</a:t>
          </a:r>
        </a:p>
      </dsp:txBody>
      <dsp:txXfrm>
        <a:off x="4844472" y="1970856"/>
        <a:ext cx="1806267" cy="1121508"/>
      </dsp:txXfrm>
    </dsp:sp>
    <dsp:sp modelId="{DD2E09AF-BB66-44EF-BD82-5C19D8B780D7}">
      <dsp:nvSpPr>
        <dsp:cNvPr id="0" name=""/>
        <dsp:cNvSpPr/>
      </dsp:nvSpPr>
      <dsp:spPr>
        <a:xfrm>
          <a:off x="6894082" y="1737936"/>
          <a:ext cx="1876051" cy="1191292"/>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4931F137-385E-4225-899F-CB709F0AEA61}">
      <dsp:nvSpPr>
        <dsp:cNvPr id="0" name=""/>
        <dsp:cNvSpPr/>
      </dsp:nvSpPr>
      <dsp:spPr>
        <a:xfrm>
          <a:off x="7102532" y="1935964"/>
          <a:ext cx="1876051" cy="1191292"/>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CONTROLLO COSTANTE</a:t>
          </a:r>
          <a:br>
            <a:rPr lang="it-IT" sz="1400" b="1" kern="1200" dirty="0"/>
          </a:br>
          <a:r>
            <a:rPr lang="it-IT" sz="1400" b="1" kern="1200" dirty="0"/>
            <a:t>DEL RAPPORTO O  DELLA PRESTAZIONE PROFESSIONALE</a:t>
          </a:r>
        </a:p>
      </dsp:txBody>
      <dsp:txXfrm>
        <a:off x="7137424" y="1970856"/>
        <a:ext cx="1806267" cy="11215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CB1090-8B79-4137-92FC-760DA2DB655E}">
      <dsp:nvSpPr>
        <dsp:cNvPr id="0" name=""/>
        <dsp:cNvSpPr/>
      </dsp:nvSpPr>
      <dsp:spPr>
        <a:xfrm flipV="1">
          <a:off x="125260" y="432049"/>
          <a:ext cx="2491375" cy="98289"/>
        </a:xfrm>
        <a:prstGeom prst="rect">
          <a:avLst/>
        </a:prstGeom>
        <a:solidFill>
          <a:schemeClr val="accent3">
            <a:lumMod val="60000"/>
            <a:lumOff val="4000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70A93E-FDF0-4F63-9302-22963C3C98D1}">
      <dsp:nvSpPr>
        <dsp:cNvPr id="0" name=""/>
        <dsp:cNvSpPr/>
      </dsp:nvSpPr>
      <dsp:spPr>
        <a:xfrm>
          <a:off x="704" y="288033"/>
          <a:ext cx="201326" cy="201326"/>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3FDD9C-9907-42DC-B606-D8282B037C4E}">
      <dsp:nvSpPr>
        <dsp:cNvPr id="0" name=""/>
        <dsp:cNvSpPr/>
      </dsp:nvSpPr>
      <dsp:spPr>
        <a:xfrm>
          <a:off x="704" y="0"/>
          <a:ext cx="2740486" cy="579184"/>
        </a:xfrm>
        <a:prstGeom prst="roundRect">
          <a:avLst/>
        </a:prstGeom>
        <a:solidFill>
          <a:srgbClr val="CDEBBB"/>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it-IT" altLang="it-IT" sz="1700" b="1" kern="1200" dirty="0">
              <a:latin typeface="+mj-lt"/>
            </a:rPr>
            <a:t>In tema di adeguata verifica della clientela</a:t>
          </a:r>
          <a:endParaRPr lang="it-IT" sz="1700" b="1" kern="1200" dirty="0">
            <a:latin typeface="+mj-lt"/>
          </a:endParaRPr>
        </a:p>
      </dsp:txBody>
      <dsp:txXfrm>
        <a:off x="28977" y="28273"/>
        <a:ext cx="2683940" cy="522638"/>
      </dsp:txXfrm>
    </dsp:sp>
    <dsp:sp modelId="{9BCD4D89-CE2E-492A-88E6-A64F6003F601}">
      <dsp:nvSpPr>
        <dsp:cNvPr id="0" name=""/>
        <dsp:cNvSpPr/>
      </dsp:nvSpPr>
      <dsp:spPr>
        <a:xfrm>
          <a:off x="704" y="1008113"/>
          <a:ext cx="201321" cy="201321"/>
        </a:xfrm>
        <a:prstGeom prst="rect">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19DFF2-10F2-4E5A-98A0-250A6F78EB78}">
      <dsp:nvSpPr>
        <dsp:cNvPr id="0" name=""/>
        <dsp:cNvSpPr/>
      </dsp:nvSpPr>
      <dsp:spPr>
        <a:xfrm>
          <a:off x="192538" y="864094"/>
          <a:ext cx="2548652" cy="436833"/>
        </a:xfrm>
        <a:prstGeom prst="roundRect">
          <a:avLst/>
        </a:prstGeom>
        <a:solidFill>
          <a:srgbClr val="CDEBBB"/>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latin typeface="+mj-lt"/>
            </a:rPr>
            <a:t>documenti di riconoscimento scaduti;</a:t>
          </a:r>
        </a:p>
      </dsp:txBody>
      <dsp:txXfrm>
        <a:off x="213862" y="885418"/>
        <a:ext cx="2506004" cy="394185"/>
      </dsp:txXfrm>
    </dsp:sp>
    <dsp:sp modelId="{E8E7D79C-A160-4A18-8563-A2CD8FD62CAA}">
      <dsp:nvSpPr>
        <dsp:cNvPr id="0" name=""/>
        <dsp:cNvSpPr/>
      </dsp:nvSpPr>
      <dsp:spPr>
        <a:xfrm>
          <a:off x="704" y="1526871"/>
          <a:ext cx="201321" cy="201321"/>
        </a:xfrm>
        <a:prstGeom prst="rect">
          <a:avLst/>
        </a:prstGeom>
        <a:solidFill>
          <a:schemeClr val="lt1">
            <a:hueOff val="0"/>
            <a:satOff val="0"/>
            <a:lumOff val="0"/>
            <a:alphaOff val="0"/>
          </a:schemeClr>
        </a:solidFill>
        <a:ln w="25400" cap="flat" cmpd="sng" algn="ctr">
          <a:solidFill>
            <a:schemeClr val="accent3">
              <a:hueOff val="865405"/>
              <a:satOff val="-1298"/>
              <a:lumOff val="-211"/>
              <a:alphaOff val="0"/>
            </a:schemeClr>
          </a:solidFill>
          <a:prstDash val="solid"/>
        </a:ln>
        <a:effectLst/>
      </dsp:spPr>
      <dsp:style>
        <a:lnRef idx="2">
          <a:scrgbClr r="0" g="0" b="0"/>
        </a:lnRef>
        <a:fillRef idx="1">
          <a:scrgbClr r="0" g="0" b="0"/>
        </a:fillRef>
        <a:effectRef idx="0">
          <a:scrgbClr r="0" g="0" b="0"/>
        </a:effectRef>
        <a:fontRef idx="minor"/>
      </dsp:style>
    </dsp:sp>
    <dsp:sp modelId="{F829F71B-A16D-47D8-817A-91DB618B7E97}">
      <dsp:nvSpPr>
        <dsp:cNvPr id="0" name=""/>
        <dsp:cNvSpPr/>
      </dsp:nvSpPr>
      <dsp:spPr>
        <a:xfrm>
          <a:off x="192538" y="1402930"/>
          <a:ext cx="2548652" cy="469279"/>
        </a:xfrm>
        <a:prstGeom prst="roundRect">
          <a:avLst/>
        </a:prstGeom>
        <a:solidFill>
          <a:srgbClr val="CDEBBB"/>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latin typeface="+mj-lt"/>
            </a:rPr>
            <a:t>dati identificativi carenti e/o non aggiornati;</a:t>
          </a:r>
          <a:endParaRPr lang="it-IT" sz="1100" b="1" kern="1200" dirty="0">
            <a:latin typeface="+mj-lt"/>
          </a:endParaRPr>
        </a:p>
      </dsp:txBody>
      <dsp:txXfrm>
        <a:off x="215446" y="1425838"/>
        <a:ext cx="2502836" cy="423463"/>
      </dsp:txXfrm>
    </dsp:sp>
    <dsp:sp modelId="{8C006EA1-44C4-43B0-833C-57194C9FBC6B}">
      <dsp:nvSpPr>
        <dsp:cNvPr id="0" name=""/>
        <dsp:cNvSpPr/>
      </dsp:nvSpPr>
      <dsp:spPr>
        <a:xfrm>
          <a:off x="704" y="2102935"/>
          <a:ext cx="201321" cy="201321"/>
        </a:xfrm>
        <a:prstGeom prst="rect">
          <a:avLst/>
        </a:prstGeom>
        <a:solidFill>
          <a:schemeClr val="lt1">
            <a:hueOff val="0"/>
            <a:satOff val="0"/>
            <a:lumOff val="0"/>
            <a:alphaOff val="0"/>
          </a:schemeClr>
        </a:solidFill>
        <a:ln w="25400" cap="flat" cmpd="sng" algn="ctr">
          <a:solidFill>
            <a:schemeClr val="accent3">
              <a:hueOff val="1730810"/>
              <a:satOff val="-2597"/>
              <a:lumOff val="-422"/>
              <a:alphaOff val="0"/>
            </a:schemeClr>
          </a:solidFill>
          <a:prstDash val="solid"/>
        </a:ln>
        <a:effectLst/>
      </dsp:spPr>
      <dsp:style>
        <a:lnRef idx="2">
          <a:scrgbClr r="0" g="0" b="0"/>
        </a:lnRef>
        <a:fillRef idx="1">
          <a:scrgbClr r="0" g="0" b="0"/>
        </a:fillRef>
        <a:effectRef idx="0">
          <a:scrgbClr r="0" g="0" b="0"/>
        </a:effectRef>
        <a:fontRef idx="minor"/>
      </dsp:style>
    </dsp:sp>
    <dsp:sp modelId="{128300B8-1722-4F8B-9A37-C673A46963A6}">
      <dsp:nvSpPr>
        <dsp:cNvPr id="0" name=""/>
        <dsp:cNvSpPr/>
      </dsp:nvSpPr>
      <dsp:spPr>
        <a:xfrm>
          <a:off x="192538" y="1978995"/>
          <a:ext cx="2548652" cy="469279"/>
        </a:xfrm>
        <a:prstGeom prst="roundRect">
          <a:avLst/>
        </a:prstGeom>
        <a:solidFill>
          <a:srgbClr val="CDEBBB"/>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latin typeface="+mj-lt"/>
            </a:rPr>
            <a:t>informazioni incomplete sulla titolarità effettiva;</a:t>
          </a:r>
          <a:endParaRPr lang="it-IT" sz="1100" b="1" kern="1200" dirty="0">
            <a:latin typeface="+mj-lt"/>
          </a:endParaRPr>
        </a:p>
      </dsp:txBody>
      <dsp:txXfrm>
        <a:off x="215446" y="2001903"/>
        <a:ext cx="2502836" cy="423463"/>
      </dsp:txXfrm>
    </dsp:sp>
    <dsp:sp modelId="{D088E55F-A6E4-4D18-BAB0-0259BABE084B}">
      <dsp:nvSpPr>
        <dsp:cNvPr id="0" name=""/>
        <dsp:cNvSpPr/>
      </dsp:nvSpPr>
      <dsp:spPr>
        <a:xfrm>
          <a:off x="704" y="2678998"/>
          <a:ext cx="201321" cy="201321"/>
        </a:xfrm>
        <a:prstGeom prst="rect">
          <a:avLst/>
        </a:prstGeom>
        <a:solidFill>
          <a:schemeClr val="lt1">
            <a:hueOff val="0"/>
            <a:satOff val="0"/>
            <a:lumOff val="0"/>
            <a:alphaOff val="0"/>
          </a:schemeClr>
        </a:solidFill>
        <a:ln w="25400" cap="flat" cmpd="sng" algn="ctr">
          <a:solidFill>
            <a:schemeClr val="accent3">
              <a:hueOff val="2596215"/>
              <a:satOff val="-3895"/>
              <a:lumOff val="-633"/>
              <a:alphaOff val="0"/>
            </a:schemeClr>
          </a:solidFill>
          <a:prstDash val="solid"/>
        </a:ln>
        <a:effectLst/>
      </dsp:spPr>
      <dsp:style>
        <a:lnRef idx="2">
          <a:scrgbClr r="0" g="0" b="0"/>
        </a:lnRef>
        <a:fillRef idx="1">
          <a:scrgbClr r="0" g="0" b="0"/>
        </a:fillRef>
        <a:effectRef idx="0">
          <a:scrgbClr r="0" g="0" b="0"/>
        </a:effectRef>
        <a:fontRef idx="minor"/>
      </dsp:style>
    </dsp:sp>
    <dsp:sp modelId="{BAD83A18-618F-4C18-A0CC-CD8BF66631EA}">
      <dsp:nvSpPr>
        <dsp:cNvPr id="0" name=""/>
        <dsp:cNvSpPr/>
      </dsp:nvSpPr>
      <dsp:spPr>
        <a:xfrm>
          <a:off x="192538" y="2520281"/>
          <a:ext cx="2548652" cy="572779"/>
        </a:xfrm>
        <a:prstGeom prst="roundRect">
          <a:avLst/>
        </a:prstGeom>
        <a:solidFill>
          <a:srgbClr val="CDEBBB"/>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it-IT" sz="1200" b="1" kern="1200" dirty="0">
              <a:latin typeface="+mj-lt"/>
            </a:rPr>
            <a:t>identificazione senza la presenza fisica del cliente fuori dai casi normativamente previsti;</a:t>
          </a:r>
          <a:endParaRPr lang="it-IT" sz="1100" b="1" kern="1200" dirty="0">
            <a:latin typeface="+mj-lt"/>
          </a:endParaRPr>
        </a:p>
      </dsp:txBody>
      <dsp:txXfrm>
        <a:off x="220499" y="2548242"/>
        <a:ext cx="2492730" cy="516857"/>
      </dsp:txXfrm>
    </dsp:sp>
    <dsp:sp modelId="{5553EF47-2732-4ABD-BB5C-55A12C4F393D}">
      <dsp:nvSpPr>
        <dsp:cNvPr id="0" name=""/>
        <dsp:cNvSpPr/>
      </dsp:nvSpPr>
      <dsp:spPr>
        <a:xfrm>
          <a:off x="704" y="3327071"/>
          <a:ext cx="201321" cy="201321"/>
        </a:xfrm>
        <a:prstGeom prst="rect">
          <a:avLst/>
        </a:prstGeom>
        <a:solidFill>
          <a:schemeClr val="lt1">
            <a:hueOff val="0"/>
            <a:satOff val="0"/>
            <a:lumOff val="0"/>
            <a:alphaOff val="0"/>
          </a:schemeClr>
        </a:solidFill>
        <a:ln w="25400" cap="flat" cmpd="sng" algn="ctr">
          <a:solidFill>
            <a:schemeClr val="accent3">
              <a:hueOff val="3461620"/>
              <a:satOff val="-5194"/>
              <a:lumOff val="-845"/>
              <a:alphaOff val="0"/>
            </a:schemeClr>
          </a:solidFill>
          <a:prstDash val="solid"/>
        </a:ln>
        <a:effectLst/>
      </dsp:spPr>
      <dsp:style>
        <a:lnRef idx="2">
          <a:scrgbClr r="0" g="0" b="0"/>
        </a:lnRef>
        <a:fillRef idx="1">
          <a:scrgbClr r="0" g="0" b="0"/>
        </a:fillRef>
        <a:effectRef idx="0">
          <a:scrgbClr r="0" g="0" b="0"/>
        </a:effectRef>
        <a:fontRef idx="minor"/>
      </dsp:style>
    </dsp:sp>
    <dsp:sp modelId="{6D65ECBC-7A87-4D63-BA7E-5AEC7174F5C4}">
      <dsp:nvSpPr>
        <dsp:cNvPr id="0" name=""/>
        <dsp:cNvSpPr/>
      </dsp:nvSpPr>
      <dsp:spPr>
        <a:xfrm>
          <a:off x="192538" y="3203130"/>
          <a:ext cx="2548652" cy="469279"/>
        </a:xfrm>
        <a:prstGeom prst="roundRect">
          <a:avLst/>
        </a:prstGeom>
        <a:solidFill>
          <a:srgbClr val="CDEBBB"/>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it-IT" sz="1200" b="1" kern="1200" dirty="0">
              <a:latin typeface="+mj-lt"/>
            </a:rPr>
            <a:t>carenza di strumenti di ausilio ai fini della verifica c.d. «rafforzata»;</a:t>
          </a:r>
          <a:endParaRPr lang="it-IT" sz="1100" b="1" kern="1200" dirty="0">
            <a:latin typeface="+mj-lt"/>
          </a:endParaRPr>
        </a:p>
      </dsp:txBody>
      <dsp:txXfrm>
        <a:off x="215446" y="3226038"/>
        <a:ext cx="2502836" cy="423463"/>
      </dsp:txXfrm>
    </dsp:sp>
    <dsp:sp modelId="{DB7A1308-58F4-4981-8823-0FEC150399FB}">
      <dsp:nvSpPr>
        <dsp:cNvPr id="0" name=""/>
        <dsp:cNvSpPr/>
      </dsp:nvSpPr>
      <dsp:spPr>
        <a:xfrm>
          <a:off x="704" y="3903136"/>
          <a:ext cx="201321" cy="201321"/>
        </a:xfrm>
        <a:prstGeom prst="rect">
          <a:avLst/>
        </a:prstGeom>
        <a:solidFill>
          <a:schemeClr val="lt1">
            <a:hueOff val="0"/>
            <a:satOff val="0"/>
            <a:lumOff val="0"/>
            <a:alphaOff val="0"/>
          </a:schemeClr>
        </a:solidFill>
        <a:ln w="25400" cap="flat" cmpd="sng" algn="ctr">
          <a:solidFill>
            <a:schemeClr val="accent3">
              <a:hueOff val="4327024"/>
              <a:satOff val="-6492"/>
              <a:lumOff val="-1056"/>
              <a:alphaOff val="0"/>
            </a:schemeClr>
          </a:solidFill>
          <a:prstDash val="solid"/>
        </a:ln>
        <a:effectLst/>
      </dsp:spPr>
      <dsp:style>
        <a:lnRef idx="2">
          <a:scrgbClr r="0" g="0" b="0"/>
        </a:lnRef>
        <a:fillRef idx="1">
          <a:scrgbClr r="0" g="0" b="0"/>
        </a:fillRef>
        <a:effectRef idx="0">
          <a:scrgbClr r="0" g="0" b="0"/>
        </a:effectRef>
        <a:fontRef idx="minor"/>
      </dsp:style>
    </dsp:sp>
    <dsp:sp modelId="{7A56B074-D2FE-4798-B65A-157B3E46B7FA}">
      <dsp:nvSpPr>
        <dsp:cNvPr id="0" name=""/>
        <dsp:cNvSpPr/>
      </dsp:nvSpPr>
      <dsp:spPr>
        <a:xfrm>
          <a:off x="192538" y="3779194"/>
          <a:ext cx="2548652" cy="469279"/>
        </a:xfrm>
        <a:prstGeom prst="roundRect">
          <a:avLst/>
        </a:prstGeom>
        <a:solidFill>
          <a:srgbClr val="CDEBBB"/>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it-IT" sz="1200" b="1" kern="1200" dirty="0">
              <a:latin typeface="+mj-lt"/>
            </a:rPr>
            <a:t>adeguata verifica curata da terzi, carente dell’apposita attestazione.</a:t>
          </a:r>
          <a:endParaRPr lang="it-IT" sz="1100" b="1" kern="1200" dirty="0">
            <a:latin typeface="+mj-lt"/>
          </a:endParaRPr>
        </a:p>
      </dsp:txBody>
      <dsp:txXfrm>
        <a:off x="215446" y="3802102"/>
        <a:ext cx="2502836" cy="423463"/>
      </dsp:txXfrm>
    </dsp:sp>
    <dsp:sp modelId="{B7A37D6E-553F-46E8-9FD7-14D36F0DC8D0}">
      <dsp:nvSpPr>
        <dsp:cNvPr id="0" name=""/>
        <dsp:cNvSpPr/>
      </dsp:nvSpPr>
      <dsp:spPr>
        <a:xfrm flipV="1">
          <a:off x="2985519" y="360040"/>
          <a:ext cx="2525905" cy="126697"/>
        </a:xfrm>
        <a:prstGeom prst="rect">
          <a:avLst/>
        </a:prstGeom>
        <a:solidFill>
          <a:srgbClr val="5EAFA6"/>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B772E4-A826-4936-BBC7-095528DB388F}">
      <dsp:nvSpPr>
        <dsp:cNvPr id="0" name=""/>
        <dsp:cNvSpPr/>
      </dsp:nvSpPr>
      <dsp:spPr>
        <a:xfrm>
          <a:off x="2878228" y="288032"/>
          <a:ext cx="201326" cy="201326"/>
        </a:xfrm>
        <a:prstGeom prst="rect">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sp>
    <dsp:sp modelId="{37B1CEF1-6945-424C-88BD-F76571E9D818}">
      <dsp:nvSpPr>
        <dsp:cNvPr id="0" name=""/>
        <dsp:cNvSpPr/>
      </dsp:nvSpPr>
      <dsp:spPr>
        <a:xfrm>
          <a:off x="2878215" y="0"/>
          <a:ext cx="2740513" cy="579189"/>
        </a:xfrm>
        <a:prstGeom prst="roundRect">
          <a:avLst/>
        </a:prstGeom>
        <a:solidFill>
          <a:srgbClr val="CAE6EE"/>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it-IT" altLang="it-IT" sz="1700" b="1" kern="1200" dirty="0">
              <a:latin typeface="+mj-lt"/>
            </a:rPr>
            <a:t>In tema di conservazione</a:t>
          </a:r>
          <a:endParaRPr lang="it-IT" sz="1700" b="1" kern="1200" dirty="0">
            <a:latin typeface="+mj-lt"/>
          </a:endParaRPr>
        </a:p>
      </dsp:txBody>
      <dsp:txXfrm>
        <a:off x="2906489" y="28274"/>
        <a:ext cx="2683965" cy="522641"/>
      </dsp:txXfrm>
    </dsp:sp>
    <dsp:sp modelId="{1F6D820E-F096-44E4-BA96-6310780E13AE}">
      <dsp:nvSpPr>
        <dsp:cNvPr id="0" name=""/>
        <dsp:cNvSpPr/>
      </dsp:nvSpPr>
      <dsp:spPr>
        <a:xfrm>
          <a:off x="2878215" y="1022815"/>
          <a:ext cx="201321" cy="201321"/>
        </a:xfrm>
        <a:prstGeom prst="rect">
          <a:avLst/>
        </a:prstGeom>
        <a:solidFill>
          <a:schemeClr val="lt1">
            <a:hueOff val="0"/>
            <a:satOff val="0"/>
            <a:lumOff val="0"/>
            <a:alphaOff val="0"/>
          </a:schemeClr>
        </a:solidFill>
        <a:ln w="25400" cap="flat" cmpd="sng" algn="ctr">
          <a:solidFill>
            <a:schemeClr val="accent3">
              <a:hueOff val="5192429"/>
              <a:satOff val="-7791"/>
              <a:lumOff val="-1267"/>
              <a:alphaOff val="0"/>
            </a:schemeClr>
          </a:solidFill>
          <a:prstDash val="solid"/>
        </a:ln>
        <a:effectLst/>
      </dsp:spPr>
      <dsp:style>
        <a:lnRef idx="2">
          <a:scrgbClr r="0" g="0" b="0"/>
        </a:lnRef>
        <a:fillRef idx="1">
          <a:scrgbClr r="0" g="0" b="0"/>
        </a:fillRef>
        <a:effectRef idx="0">
          <a:scrgbClr r="0" g="0" b="0"/>
        </a:effectRef>
        <a:fontRef idx="minor"/>
      </dsp:style>
    </dsp:sp>
    <dsp:sp modelId="{558D100F-9EEE-4F80-85B3-2565D997083A}">
      <dsp:nvSpPr>
        <dsp:cNvPr id="0" name=""/>
        <dsp:cNvSpPr/>
      </dsp:nvSpPr>
      <dsp:spPr>
        <a:xfrm>
          <a:off x="3070049" y="898875"/>
          <a:ext cx="2548652" cy="469279"/>
        </a:xfrm>
        <a:prstGeom prst="roundRect">
          <a:avLst/>
        </a:prstGeom>
        <a:solidFill>
          <a:srgbClr val="CAE6EE"/>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latin typeface="+mj-lt"/>
            </a:rPr>
            <a:t>mancanza del mandato professionale;</a:t>
          </a:r>
          <a:endParaRPr lang="it-IT" sz="1100" b="1" kern="1200" dirty="0">
            <a:latin typeface="+mj-lt"/>
          </a:endParaRPr>
        </a:p>
      </dsp:txBody>
      <dsp:txXfrm>
        <a:off x="3092957" y="921783"/>
        <a:ext cx="2502836" cy="423463"/>
      </dsp:txXfrm>
    </dsp:sp>
    <dsp:sp modelId="{F447E805-B540-48D7-AB6B-4EACCEBFC160}">
      <dsp:nvSpPr>
        <dsp:cNvPr id="0" name=""/>
        <dsp:cNvSpPr/>
      </dsp:nvSpPr>
      <dsp:spPr>
        <a:xfrm>
          <a:off x="2878215" y="1584177"/>
          <a:ext cx="201321" cy="201321"/>
        </a:xfrm>
        <a:prstGeom prst="rect">
          <a:avLst/>
        </a:prstGeom>
        <a:solidFill>
          <a:schemeClr val="lt1">
            <a:hueOff val="0"/>
            <a:satOff val="0"/>
            <a:lumOff val="0"/>
            <a:alphaOff val="0"/>
          </a:schemeClr>
        </a:solidFill>
        <a:ln w="25400" cap="flat" cmpd="sng" algn="ctr">
          <a:solidFill>
            <a:schemeClr val="accent3">
              <a:hueOff val="6057835"/>
              <a:satOff val="-9089"/>
              <a:lumOff val="-1478"/>
              <a:alphaOff val="0"/>
            </a:schemeClr>
          </a:solidFill>
          <a:prstDash val="solid"/>
        </a:ln>
        <a:effectLst/>
      </dsp:spPr>
      <dsp:style>
        <a:lnRef idx="2">
          <a:scrgbClr r="0" g="0" b="0"/>
        </a:lnRef>
        <a:fillRef idx="1">
          <a:scrgbClr r="0" g="0" b="0"/>
        </a:fillRef>
        <a:effectRef idx="0">
          <a:scrgbClr r="0" g="0" b="0"/>
        </a:effectRef>
        <a:fontRef idx="minor"/>
      </dsp:style>
    </dsp:sp>
    <dsp:sp modelId="{D0D205E2-B449-4DC1-8FEA-424CA3527F5F}">
      <dsp:nvSpPr>
        <dsp:cNvPr id="0" name=""/>
        <dsp:cNvSpPr/>
      </dsp:nvSpPr>
      <dsp:spPr>
        <a:xfrm>
          <a:off x="3070049" y="1440161"/>
          <a:ext cx="2548652" cy="469279"/>
        </a:xfrm>
        <a:prstGeom prst="roundRect">
          <a:avLst/>
        </a:prstGeom>
        <a:solidFill>
          <a:srgbClr val="CAE6EE"/>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altLang="it-IT" sz="1400" b="1" kern="1200" dirty="0">
              <a:latin typeface="+mj-lt"/>
            </a:rPr>
            <a:t>assenza di copia dei documenti d’identità;</a:t>
          </a:r>
          <a:endParaRPr lang="it-IT" sz="1400" b="1" kern="1200" dirty="0">
            <a:latin typeface="+mj-lt"/>
          </a:endParaRPr>
        </a:p>
      </dsp:txBody>
      <dsp:txXfrm>
        <a:off x="3092957" y="1463069"/>
        <a:ext cx="2502836" cy="423463"/>
      </dsp:txXfrm>
    </dsp:sp>
    <dsp:sp modelId="{F12AF97F-AD14-41BF-9C48-82373A04E694}">
      <dsp:nvSpPr>
        <dsp:cNvPr id="0" name=""/>
        <dsp:cNvSpPr/>
      </dsp:nvSpPr>
      <dsp:spPr>
        <a:xfrm>
          <a:off x="2878215" y="2160239"/>
          <a:ext cx="201321" cy="201321"/>
        </a:xfrm>
        <a:prstGeom prst="rect">
          <a:avLst/>
        </a:prstGeom>
        <a:solidFill>
          <a:schemeClr val="lt1">
            <a:hueOff val="0"/>
            <a:satOff val="0"/>
            <a:lumOff val="0"/>
            <a:alphaOff val="0"/>
          </a:schemeClr>
        </a:solidFill>
        <a:ln w="25400" cap="flat" cmpd="sng" algn="ctr">
          <a:solidFill>
            <a:schemeClr val="accent3">
              <a:hueOff val="6923239"/>
              <a:satOff val="-10388"/>
              <a:lumOff val="-1689"/>
              <a:alphaOff val="0"/>
            </a:schemeClr>
          </a:solidFill>
          <a:prstDash val="solid"/>
        </a:ln>
        <a:effectLst/>
      </dsp:spPr>
      <dsp:style>
        <a:lnRef idx="2">
          <a:scrgbClr r="0" g="0" b="0"/>
        </a:lnRef>
        <a:fillRef idx="1">
          <a:scrgbClr r="0" g="0" b="0"/>
        </a:fillRef>
        <a:effectRef idx="0">
          <a:scrgbClr r="0" g="0" b="0"/>
        </a:effectRef>
        <a:fontRef idx="minor"/>
      </dsp:style>
    </dsp:sp>
    <dsp:sp modelId="{D487EEB5-4418-4DE9-B72C-4CA9F2964112}">
      <dsp:nvSpPr>
        <dsp:cNvPr id="0" name=""/>
        <dsp:cNvSpPr/>
      </dsp:nvSpPr>
      <dsp:spPr>
        <a:xfrm>
          <a:off x="3070049" y="2016225"/>
          <a:ext cx="2548652" cy="469279"/>
        </a:xfrm>
        <a:prstGeom prst="roundRect">
          <a:avLst/>
        </a:prstGeom>
        <a:solidFill>
          <a:srgbClr val="CAE6EE"/>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it-IT" sz="1200" b="1" kern="1200" dirty="0">
              <a:latin typeface="+mj-lt"/>
            </a:rPr>
            <a:t>carenza di dati circa data, importo e causale delle prestazioni/operazioni;</a:t>
          </a:r>
        </a:p>
      </dsp:txBody>
      <dsp:txXfrm>
        <a:off x="3092957" y="2039133"/>
        <a:ext cx="2502836" cy="423463"/>
      </dsp:txXfrm>
    </dsp:sp>
    <dsp:sp modelId="{84307227-0958-4183-BD3F-50978D747FC5}">
      <dsp:nvSpPr>
        <dsp:cNvPr id="0" name=""/>
        <dsp:cNvSpPr/>
      </dsp:nvSpPr>
      <dsp:spPr>
        <a:xfrm>
          <a:off x="2878215" y="2736304"/>
          <a:ext cx="201321" cy="201321"/>
        </a:xfrm>
        <a:prstGeom prst="rect">
          <a:avLst/>
        </a:prstGeom>
        <a:solidFill>
          <a:schemeClr val="lt1">
            <a:hueOff val="0"/>
            <a:satOff val="0"/>
            <a:lumOff val="0"/>
            <a:alphaOff val="0"/>
          </a:schemeClr>
        </a:solidFill>
        <a:ln w="25400" cap="flat" cmpd="sng" algn="ctr">
          <a:solidFill>
            <a:schemeClr val="accent3">
              <a:hueOff val="7788645"/>
              <a:satOff val="-11686"/>
              <a:lumOff val="-1900"/>
              <a:alphaOff val="0"/>
            </a:schemeClr>
          </a:solidFill>
          <a:prstDash val="solid"/>
        </a:ln>
        <a:effectLst/>
      </dsp:spPr>
      <dsp:style>
        <a:lnRef idx="2">
          <a:scrgbClr r="0" g="0" b="0"/>
        </a:lnRef>
        <a:fillRef idx="1">
          <a:scrgbClr r="0" g="0" b="0"/>
        </a:fillRef>
        <a:effectRef idx="0">
          <a:scrgbClr r="0" g="0" b="0"/>
        </a:effectRef>
        <a:fontRef idx="minor"/>
      </dsp:style>
    </dsp:sp>
    <dsp:sp modelId="{6BFA314F-FE74-4DC2-B97E-80008AF045F1}">
      <dsp:nvSpPr>
        <dsp:cNvPr id="0" name=""/>
        <dsp:cNvSpPr/>
      </dsp:nvSpPr>
      <dsp:spPr>
        <a:xfrm>
          <a:off x="3070049" y="2592290"/>
          <a:ext cx="2548652" cy="469279"/>
        </a:xfrm>
        <a:prstGeom prst="roundRect">
          <a:avLst/>
        </a:prstGeom>
        <a:solidFill>
          <a:srgbClr val="CAE6EE"/>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latin typeface="+mj-lt"/>
            </a:rPr>
            <a:t>carenza di dati circa i mezzi di pagamento utilizzati;</a:t>
          </a:r>
          <a:endParaRPr lang="it-IT" sz="1100" b="1" kern="1200" dirty="0">
            <a:latin typeface="+mj-lt"/>
          </a:endParaRPr>
        </a:p>
      </dsp:txBody>
      <dsp:txXfrm>
        <a:off x="3092957" y="2615198"/>
        <a:ext cx="2502836" cy="423463"/>
      </dsp:txXfrm>
    </dsp:sp>
    <dsp:sp modelId="{66C09EC9-3EDF-4D3D-B32D-B1FB5844349F}">
      <dsp:nvSpPr>
        <dsp:cNvPr id="0" name=""/>
        <dsp:cNvSpPr/>
      </dsp:nvSpPr>
      <dsp:spPr>
        <a:xfrm>
          <a:off x="5867468" y="360038"/>
          <a:ext cx="2517054" cy="103396"/>
        </a:xfrm>
        <a:prstGeom prst="rect">
          <a:avLst/>
        </a:prstGeom>
        <a:solidFill>
          <a:schemeClr val="accent2">
            <a:lumMod val="20000"/>
            <a:lumOff val="80000"/>
          </a:schemeClr>
        </a:solidFill>
        <a:ln w="25400" cap="flat" cmpd="sng" algn="ctr">
          <a:solidFill>
            <a:schemeClr val="accent2">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sp>
    <dsp:sp modelId="{B83341FD-1127-4F2A-B8D4-7F9F3CD70E26}">
      <dsp:nvSpPr>
        <dsp:cNvPr id="0" name=""/>
        <dsp:cNvSpPr/>
      </dsp:nvSpPr>
      <dsp:spPr>
        <a:xfrm>
          <a:off x="5755753" y="288033"/>
          <a:ext cx="201326" cy="201326"/>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5212B35A-3764-463F-8749-B570151F411F}">
      <dsp:nvSpPr>
        <dsp:cNvPr id="0" name=""/>
        <dsp:cNvSpPr/>
      </dsp:nvSpPr>
      <dsp:spPr>
        <a:xfrm>
          <a:off x="5755753" y="0"/>
          <a:ext cx="2740486" cy="579184"/>
        </a:xfrm>
        <a:prstGeom prst="roundRect">
          <a:avLst/>
        </a:prstGeom>
        <a:solidFill>
          <a:srgbClr val="EAC5C4"/>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it-IT" altLang="it-IT" sz="1700" b="1" kern="1200" dirty="0">
              <a:latin typeface="+mj-lt"/>
            </a:rPr>
            <a:t>Ai fini della S.O.S., carenze informative in tema di</a:t>
          </a:r>
          <a:endParaRPr lang="it-IT" sz="1700" b="1" kern="1200" dirty="0">
            <a:latin typeface="+mj-lt"/>
          </a:endParaRPr>
        </a:p>
      </dsp:txBody>
      <dsp:txXfrm>
        <a:off x="5784026" y="28273"/>
        <a:ext cx="2683940" cy="522638"/>
      </dsp:txXfrm>
    </dsp:sp>
    <dsp:sp modelId="{0B616FED-3B20-482C-B1FE-88A44BD39CC3}">
      <dsp:nvSpPr>
        <dsp:cNvPr id="0" name=""/>
        <dsp:cNvSpPr/>
      </dsp:nvSpPr>
      <dsp:spPr>
        <a:xfrm>
          <a:off x="5755753" y="1022816"/>
          <a:ext cx="201321" cy="201321"/>
        </a:xfrm>
        <a:prstGeom prst="rect">
          <a:avLst/>
        </a:prstGeom>
        <a:solidFill>
          <a:schemeClr val="lt1">
            <a:hueOff val="0"/>
            <a:satOff val="0"/>
            <a:lumOff val="0"/>
            <a:alphaOff val="0"/>
          </a:schemeClr>
        </a:solidFill>
        <a:ln w="25400" cap="flat" cmpd="sng" algn="ctr">
          <a:solidFill>
            <a:schemeClr val="accent3">
              <a:hueOff val="8654049"/>
              <a:satOff val="-12985"/>
              <a:lumOff val="-2112"/>
              <a:alphaOff val="0"/>
            </a:schemeClr>
          </a:solidFill>
          <a:prstDash val="solid"/>
        </a:ln>
        <a:effectLst/>
      </dsp:spPr>
      <dsp:style>
        <a:lnRef idx="2">
          <a:scrgbClr r="0" g="0" b="0"/>
        </a:lnRef>
        <a:fillRef idx="1">
          <a:scrgbClr r="0" g="0" b="0"/>
        </a:fillRef>
        <a:effectRef idx="0">
          <a:scrgbClr r="0" g="0" b="0"/>
        </a:effectRef>
        <a:fontRef idx="minor"/>
      </dsp:style>
    </dsp:sp>
    <dsp:sp modelId="{4F0A8073-92C7-416D-B689-65F5142C010D}">
      <dsp:nvSpPr>
        <dsp:cNvPr id="0" name=""/>
        <dsp:cNvSpPr/>
      </dsp:nvSpPr>
      <dsp:spPr>
        <a:xfrm>
          <a:off x="5947587" y="898872"/>
          <a:ext cx="2548652" cy="469279"/>
        </a:xfrm>
        <a:prstGeom prst="roundRect">
          <a:avLst/>
        </a:prstGeom>
        <a:solidFill>
          <a:srgbClr val="EAC5C4"/>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latin typeface="+mj-lt"/>
            </a:rPr>
            <a:t>consultazione delle c.d. fonti aperte</a:t>
          </a:r>
        </a:p>
      </dsp:txBody>
      <dsp:txXfrm>
        <a:off x="5970495" y="921780"/>
        <a:ext cx="2502836" cy="423463"/>
      </dsp:txXfrm>
    </dsp:sp>
    <dsp:sp modelId="{4CADB9E3-BDC7-43DF-9BB4-277DFC86116E}">
      <dsp:nvSpPr>
        <dsp:cNvPr id="0" name=""/>
        <dsp:cNvSpPr/>
      </dsp:nvSpPr>
      <dsp:spPr>
        <a:xfrm>
          <a:off x="5755753" y="1584176"/>
          <a:ext cx="201321" cy="201321"/>
        </a:xfrm>
        <a:prstGeom prst="rect">
          <a:avLst/>
        </a:prstGeom>
        <a:solidFill>
          <a:schemeClr val="lt1">
            <a:hueOff val="0"/>
            <a:satOff val="0"/>
            <a:lumOff val="0"/>
            <a:alphaOff val="0"/>
          </a:schemeClr>
        </a:solidFill>
        <a:ln w="25400" cap="flat" cmpd="sng" algn="ctr">
          <a:solidFill>
            <a:schemeClr val="accent3">
              <a:hueOff val="9519454"/>
              <a:satOff val="-14283"/>
              <a:lumOff val="-2323"/>
              <a:alphaOff val="0"/>
            </a:schemeClr>
          </a:solidFill>
          <a:prstDash val="solid"/>
        </a:ln>
        <a:effectLst/>
      </dsp:spPr>
      <dsp:style>
        <a:lnRef idx="2">
          <a:scrgbClr r="0" g="0" b="0"/>
        </a:lnRef>
        <a:fillRef idx="1">
          <a:scrgbClr r="0" g="0" b="0"/>
        </a:fillRef>
        <a:effectRef idx="0">
          <a:scrgbClr r="0" g="0" b="0"/>
        </a:effectRef>
        <a:fontRef idx="minor"/>
      </dsp:style>
    </dsp:sp>
    <dsp:sp modelId="{13E2AC4F-D168-4EC1-9692-4C20398B8BE5}">
      <dsp:nvSpPr>
        <dsp:cNvPr id="0" name=""/>
        <dsp:cNvSpPr/>
      </dsp:nvSpPr>
      <dsp:spPr>
        <a:xfrm>
          <a:off x="5947587" y="1440158"/>
          <a:ext cx="2548652" cy="469279"/>
        </a:xfrm>
        <a:prstGeom prst="roundRect">
          <a:avLst/>
        </a:prstGeom>
        <a:solidFill>
          <a:srgbClr val="EAC5C4"/>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latin typeface="+mj-lt"/>
            </a:rPr>
            <a:t>Assenza iter logico seguito</a:t>
          </a:r>
        </a:p>
      </dsp:txBody>
      <dsp:txXfrm>
        <a:off x="5970495" y="1463066"/>
        <a:ext cx="2502836" cy="423463"/>
      </dsp:txXfrm>
    </dsp:sp>
    <dsp:sp modelId="{43CAEED1-6A8E-4A3E-976D-47BCCAC3A9DD}">
      <dsp:nvSpPr>
        <dsp:cNvPr id="0" name=""/>
        <dsp:cNvSpPr/>
      </dsp:nvSpPr>
      <dsp:spPr>
        <a:xfrm>
          <a:off x="5755753" y="2160240"/>
          <a:ext cx="201321" cy="201321"/>
        </a:xfrm>
        <a:prstGeom prst="rect">
          <a:avLst/>
        </a:prstGeom>
        <a:solidFill>
          <a:schemeClr val="lt1">
            <a:hueOff val="0"/>
            <a:satOff val="0"/>
            <a:lumOff val="0"/>
            <a:alphaOff val="0"/>
          </a:schemeClr>
        </a:solidFill>
        <a:ln w="25400" cap="flat" cmpd="sng" algn="ctr">
          <a:solidFill>
            <a:schemeClr val="accent3">
              <a:hueOff val="10384859"/>
              <a:satOff val="-15582"/>
              <a:lumOff val="-2534"/>
              <a:alphaOff val="0"/>
            </a:schemeClr>
          </a:solidFill>
          <a:prstDash val="solid"/>
        </a:ln>
        <a:effectLst/>
      </dsp:spPr>
      <dsp:style>
        <a:lnRef idx="2">
          <a:scrgbClr r="0" g="0" b="0"/>
        </a:lnRef>
        <a:fillRef idx="1">
          <a:scrgbClr r="0" g="0" b="0"/>
        </a:fillRef>
        <a:effectRef idx="0">
          <a:scrgbClr r="0" g="0" b="0"/>
        </a:effectRef>
        <a:fontRef idx="minor"/>
      </dsp:style>
    </dsp:sp>
    <dsp:sp modelId="{9870F45C-EA7A-4BC3-BB89-DC557D9C46E4}">
      <dsp:nvSpPr>
        <dsp:cNvPr id="0" name=""/>
        <dsp:cNvSpPr/>
      </dsp:nvSpPr>
      <dsp:spPr>
        <a:xfrm>
          <a:off x="5947587" y="2016223"/>
          <a:ext cx="2548652" cy="469279"/>
        </a:xfrm>
        <a:prstGeom prst="roundRect">
          <a:avLst/>
        </a:prstGeom>
        <a:solidFill>
          <a:srgbClr val="EAC5C4"/>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latin typeface="+mj-lt"/>
            </a:rPr>
            <a:t>Fascicolo del cliente</a:t>
          </a:r>
          <a:r>
            <a:rPr lang="it-IT" sz="1100" b="1" kern="1200" dirty="0">
              <a:latin typeface="+mj-lt"/>
            </a:rPr>
            <a:t>  </a:t>
          </a:r>
        </a:p>
      </dsp:txBody>
      <dsp:txXfrm>
        <a:off x="5970495" y="2039131"/>
        <a:ext cx="2502836" cy="423463"/>
      </dsp:txXfrm>
    </dsp:sp>
    <dsp:sp modelId="{825EEDC7-AF18-472D-9695-789BB5CD427D}">
      <dsp:nvSpPr>
        <dsp:cNvPr id="0" name=""/>
        <dsp:cNvSpPr/>
      </dsp:nvSpPr>
      <dsp:spPr>
        <a:xfrm>
          <a:off x="5755753" y="2736305"/>
          <a:ext cx="201321" cy="201321"/>
        </a:xfrm>
        <a:prstGeom prst="rect">
          <a:avLst/>
        </a:prstGeom>
        <a:solidFill>
          <a:schemeClr val="lt1">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73FE58A3-BA52-4D18-8D90-3EB7F19208EE}">
      <dsp:nvSpPr>
        <dsp:cNvPr id="0" name=""/>
        <dsp:cNvSpPr/>
      </dsp:nvSpPr>
      <dsp:spPr>
        <a:xfrm>
          <a:off x="5947587" y="2592287"/>
          <a:ext cx="2548652" cy="469279"/>
        </a:xfrm>
        <a:prstGeom prst="roundRect">
          <a:avLst/>
        </a:prstGeom>
        <a:solidFill>
          <a:srgbClr val="EAC5C4"/>
        </a:solidFill>
        <a:ln>
          <a:solidFill>
            <a:schemeClr val="bg1">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it-IT" sz="1300" b="1" kern="1200" dirty="0">
              <a:latin typeface="+mj-lt"/>
            </a:rPr>
            <a:t>incongruenze rispetto al profilo economico-reddituale del cliente.</a:t>
          </a:r>
        </a:p>
      </dsp:txBody>
      <dsp:txXfrm>
        <a:off x="5970495" y="2615195"/>
        <a:ext cx="2502836" cy="42346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B26E72-6046-4D49-B8FA-6F744703A701}">
      <dsp:nvSpPr>
        <dsp:cNvPr id="0" name=""/>
        <dsp:cNvSpPr/>
      </dsp:nvSpPr>
      <dsp:spPr>
        <a:xfrm>
          <a:off x="0" y="994818"/>
          <a:ext cx="4817744" cy="4788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633EDE-679B-488A-AB6A-088339EAC25C}">
      <dsp:nvSpPr>
        <dsp:cNvPr id="0" name=""/>
        <dsp:cNvSpPr/>
      </dsp:nvSpPr>
      <dsp:spPr>
        <a:xfrm>
          <a:off x="221541" y="36779"/>
          <a:ext cx="4305233" cy="1269417"/>
        </a:xfrm>
        <a:prstGeom prst="round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0" tIns="0" rIns="127470" bIns="0" numCol="1" spcCol="1270" anchor="ctr" anchorCtr="0">
          <a:noAutofit/>
        </a:bodyPr>
        <a:lstStyle/>
        <a:p>
          <a:pPr marL="0" lvl="0" indent="0" algn="just" defTabSz="711200">
            <a:lnSpc>
              <a:spcPct val="90000"/>
            </a:lnSpc>
            <a:spcBef>
              <a:spcPct val="0"/>
            </a:spcBef>
            <a:spcAft>
              <a:spcPct val="35000"/>
            </a:spcAft>
            <a:buNone/>
          </a:pPr>
          <a:r>
            <a:rPr lang="it-IT" sz="1600" b="1" kern="1200" dirty="0"/>
            <a:t>Inosservanza degli obblighi di adeguata verifica ed astensione </a:t>
          </a:r>
          <a:r>
            <a:rPr lang="it-IT" sz="1600" b="1" i="1" kern="1200" dirty="0"/>
            <a:t>(art. 56).</a:t>
          </a:r>
          <a:endParaRPr lang="en-US" sz="1600" b="1" i="1" kern="1200" noProof="0" dirty="0">
            <a:latin typeface="Calibri" panose="020F0502020204030204"/>
            <a:ea typeface="+mn-ea"/>
            <a:cs typeface="+mn-cs"/>
          </a:endParaRPr>
        </a:p>
      </dsp:txBody>
      <dsp:txXfrm>
        <a:off x="283509" y="98747"/>
        <a:ext cx="4181297" cy="1145481"/>
      </dsp:txXfrm>
    </dsp:sp>
    <dsp:sp modelId="{D4B66303-C0F2-414C-AE55-000F16F0CECA}">
      <dsp:nvSpPr>
        <dsp:cNvPr id="0" name=""/>
        <dsp:cNvSpPr/>
      </dsp:nvSpPr>
      <dsp:spPr>
        <a:xfrm>
          <a:off x="0" y="2395737"/>
          <a:ext cx="4817744" cy="478800"/>
        </a:xfrm>
        <a:prstGeom prst="rect">
          <a:avLst/>
        </a:prstGeom>
        <a:solidFill>
          <a:schemeClr val="lt1">
            <a:alpha val="90000"/>
            <a:hueOff val="0"/>
            <a:satOff val="0"/>
            <a:lumOff val="0"/>
            <a:alphaOff val="0"/>
          </a:schemeClr>
        </a:solidFill>
        <a:ln w="2540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dsp:style>
    </dsp:sp>
    <dsp:sp modelId="{7CE42534-9B49-41B3-87B3-E632080DBEA5}">
      <dsp:nvSpPr>
        <dsp:cNvPr id="0" name=""/>
        <dsp:cNvSpPr/>
      </dsp:nvSpPr>
      <dsp:spPr>
        <a:xfrm>
          <a:off x="240887" y="1657888"/>
          <a:ext cx="4297847" cy="1018288"/>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0" tIns="0" rIns="127470" bIns="0" numCol="1" spcCol="1270" anchor="ctr" anchorCtr="0">
          <a:noAutofit/>
        </a:bodyPr>
        <a:lstStyle/>
        <a:p>
          <a:pPr marL="0" lvl="0" indent="0" algn="l" defTabSz="711200">
            <a:lnSpc>
              <a:spcPct val="90000"/>
            </a:lnSpc>
            <a:spcBef>
              <a:spcPct val="0"/>
            </a:spcBef>
            <a:spcAft>
              <a:spcPct val="35000"/>
            </a:spcAft>
            <a:buNone/>
          </a:pPr>
          <a:r>
            <a:rPr lang="it-IT" sz="1600" b="1" kern="1200" dirty="0"/>
            <a:t>Inosservanza degli obblighi di conservazione </a:t>
          </a:r>
          <a:r>
            <a:rPr lang="it-IT" sz="1600" b="1" i="1" kern="1200" dirty="0"/>
            <a:t>(art. 57).</a:t>
          </a:r>
        </a:p>
      </dsp:txBody>
      <dsp:txXfrm>
        <a:off x="290596" y="1707597"/>
        <a:ext cx="4198429" cy="918870"/>
      </dsp:txXfrm>
    </dsp:sp>
    <dsp:sp modelId="{C6683E24-972C-4A4B-905D-F5F341329FC8}">
      <dsp:nvSpPr>
        <dsp:cNvPr id="0" name=""/>
        <dsp:cNvSpPr/>
      </dsp:nvSpPr>
      <dsp:spPr>
        <a:xfrm>
          <a:off x="0" y="3675774"/>
          <a:ext cx="4817744" cy="478800"/>
        </a:xfrm>
        <a:prstGeom prst="rect">
          <a:avLst/>
        </a:prstGeom>
        <a:solidFill>
          <a:schemeClr val="lt1">
            <a:alpha val="90000"/>
            <a:hueOff val="0"/>
            <a:satOff val="0"/>
            <a:lumOff val="0"/>
            <a:alphaOff val="0"/>
          </a:schemeClr>
        </a:solidFill>
        <a:ln w="2540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dsp:style>
    </dsp:sp>
    <dsp:sp modelId="{25D0FA3E-E55F-4795-846C-A22D00144C80}">
      <dsp:nvSpPr>
        <dsp:cNvPr id="0" name=""/>
        <dsp:cNvSpPr/>
      </dsp:nvSpPr>
      <dsp:spPr>
        <a:xfrm>
          <a:off x="240887" y="2977137"/>
          <a:ext cx="4356561" cy="979077"/>
        </a:xfrm>
        <a:prstGeom prst="roundRect">
          <a:avLst/>
        </a:prstGeom>
        <a:solidFill>
          <a:srgbClr val="397B5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0" tIns="0" rIns="127470" bIns="0" numCol="1" spcCol="1270" anchor="ctr" anchorCtr="0">
          <a:noAutofit/>
        </a:bodyPr>
        <a:lstStyle/>
        <a:p>
          <a:pPr marL="0" lvl="0" indent="0" algn="l" defTabSz="711200">
            <a:lnSpc>
              <a:spcPct val="90000"/>
            </a:lnSpc>
            <a:spcBef>
              <a:spcPct val="0"/>
            </a:spcBef>
            <a:spcAft>
              <a:spcPct val="35000"/>
            </a:spcAft>
            <a:buNone/>
          </a:pPr>
          <a:r>
            <a:rPr lang="it-IT" sz="1600" b="1" kern="1200" dirty="0"/>
            <a:t>Inosservanza dell’obbligo di segnalazione di operazioni sospette </a:t>
          </a:r>
          <a:r>
            <a:rPr lang="it-IT" sz="1600" b="1" i="1" kern="1200" dirty="0"/>
            <a:t>(art. 58).</a:t>
          </a:r>
        </a:p>
      </dsp:txBody>
      <dsp:txXfrm>
        <a:off x="288682" y="3024932"/>
        <a:ext cx="4260971" cy="883487"/>
      </dsp:txXfrm>
    </dsp:sp>
    <dsp:sp modelId="{55101650-0EB8-4A84-AA83-086A1A432561}">
      <dsp:nvSpPr>
        <dsp:cNvPr id="0" name=""/>
        <dsp:cNvSpPr/>
      </dsp:nvSpPr>
      <dsp:spPr>
        <a:xfrm>
          <a:off x="0" y="5482361"/>
          <a:ext cx="4817744" cy="4788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D79C667A-9366-492F-8335-F83AA727E5C4}">
      <dsp:nvSpPr>
        <dsp:cNvPr id="0" name=""/>
        <dsp:cNvSpPr/>
      </dsp:nvSpPr>
      <dsp:spPr>
        <a:xfrm>
          <a:off x="240887" y="4257174"/>
          <a:ext cx="4347793" cy="1505626"/>
        </a:xfrm>
        <a:prstGeom prst="roundRect">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0" tIns="0" rIns="127470" bIns="0" numCol="1" spcCol="1270" anchor="ctr" anchorCtr="0">
          <a:noAutofit/>
        </a:bodyPr>
        <a:lstStyle/>
        <a:p>
          <a:pPr marL="0" lvl="0" indent="0" algn="just" defTabSz="711200">
            <a:lnSpc>
              <a:spcPct val="90000"/>
            </a:lnSpc>
            <a:spcBef>
              <a:spcPct val="0"/>
            </a:spcBef>
            <a:spcAft>
              <a:spcPct val="35000"/>
            </a:spcAft>
            <a:buNone/>
          </a:pPr>
          <a:r>
            <a:rPr lang="it-IT" sz="1600" b="1" kern="1200" dirty="0"/>
            <a:t>Inosservanza degli obblighi di comunicazione da parte dei componenti degli organi di controllo dei soggetti obbligati </a:t>
          </a:r>
          <a:r>
            <a:rPr lang="it-IT" sz="1600" b="1" i="1" kern="1200" dirty="0"/>
            <a:t>(art. 59</a:t>
          </a:r>
          <a:r>
            <a:rPr lang="it-IT" sz="1600" b="1" kern="1200" dirty="0"/>
            <a:t>).</a:t>
          </a:r>
        </a:p>
      </dsp:txBody>
      <dsp:txXfrm>
        <a:off x="314386" y="4330673"/>
        <a:ext cx="4200795" cy="135862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BF9C0B-97C3-418F-96F7-837A1B15A410}">
      <dsp:nvSpPr>
        <dsp:cNvPr id="0" name=""/>
        <dsp:cNvSpPr/>
      </dsp:nvSpPr>
      <dsp:spPr>
        <a:xfrm>
          <a:off x="0" y="939732"/>
          <a:ext cx="4817744" cy="176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8D411A-31DF-4FC4-9F2D-DFEEFAEACCBB}">
      <dsp:nvSpPr>
        <dsp:cNvPr id="0" name=""/>
        <dsp:cNvSpPr/>
      </dsp:nvSpPr>
      <dsp:spPr>
        <a:xfrm>
          <a:off x="240652" y="265959"/>
          <a:ext cx="4366187" cy="777092"/>
        </a:xfrm>
        <a:prstGeom prst="roundRect">
          <a:avLst/>
        </a:prstGeom>
        <a:solidFill>
          <a:srgbClr val="456A8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0" tIns="0" rIns="127470" bIns="0" numCol="1" spcCol="1270" anchor="ctr" anchorCtr="0">
          <a:noAutofit/>
        </a:bodyPr>
        <a:lstStyle/>
        <a:p>
          <a:pPr marL="0" lvl="0" indent="0" algn="l" defTabSz="711200">
            <a:lnSpc>
              <a:spcPct val="90000"/>
            </a:lnSpc>
            <a:spcBef>
              <a:spcPct val="0"/>
            </a:spcBef>
            <a:spcAft>
              <a:spcPct val="35000"/>
            </a:spcAft>
            <a:buNone/>
          </a:pPr>
          <a:r>
            <a:rPr lang="it-IT" sz="1600" b="1" kern="1200" dirty="0"/>
            <a:t>Inosservanza degli obblighi informativi nei riguardi dell’U.I.F. e degli ispettori del Ministero dell’economia e delle finanze </a:t>
          </a:r>
          <a:r>
            <a:rPr lang="it-IT" sz="1600" b="1" i="1" kern="1200" dirty="0"/>
            <a:t>(art. 60).</a:t>
          </a:r>
        </a:p>
      </dsp:txBody>
      <dsp:txXfrm>
        <a:off x="278587" y="303894"/>
        <a:ext cx="4290317" cy="701222"/>
      </dsp:txXfrm>
    </dsp:sp>
    <dsp:sp modelId="{814F54B6-70BC-4F89-9413-A61D58CA0BDA}">
      <dsp:nvSpPr>
        <dsp:cNvPr id="0" name=""/>
        <dsp:cNvSpPr/>
      </dsp:nvSpPr>
      <dsp:spPr>
        <a:xfrm>
          <a:off x="0" y="2114527"/>
          <a:ext cx="4817744" cy="176400"/>
        </a:xfrm>
        <a:prstGeom prst="rect">
          <a:avLst/>
        </a:prstGeom>
        <a:solidFill>
          <a:schemeClr val="lt1">
            <a:alpha val="90000"/>
            <a:hueOff val="0"/>
            <a:satOff val="0"/>
            <a:lumOff val="0"/>
            <a:alphaOff val="0"/>
          </a:schemeClr>
        </a:solidFill>
        <a:ln w="25400" cap="flat" cmpd="sng" algn="ctr">
          <a:solidFill>
            <a:schemeClr val="accent3">
              <a:hueOff val="2812566"/>
              <a:satOff val="-4220"/>
              <a:lumOff val="-686"/>
              <a:alphaOff val="0"/>
            </a:schemeClr>
          </a:solidFill>
          <a:prstDash val="solid"/>
        </a:ln>
        <a:effectLst/>
      </dsp:spPr>
      <dsp:style>
        <a:lnRef idx="2">
          <a:scrgbClr r="0" g="0" b="0"/>
        </a:lnRef>
        <a:fillRef idx="1">
          <a:scrgbClr r="0" g="0" b="0"/>
        </a:fillRef>
        <a:effectRef idx="0">
          <a:scrgbClr r="0" g="0" b="0"/>
        </a:effectRef>
        <a:fontRef idx="minor"/>
      </dsp:style>
    </dsp:sp>
    <dsp:sp modelId="{F3C4858E-D731-4BF3-8901-F25735594958}">
      <dsp:nvSpPr>
        <dsp:cNvPr id="0" name=""/>
        <dsp:cNvSpPr/>
      </dsp:nvSpPr>
      <dsp:spPr>
        <a:xfrm>
          <a:off x="240652" y="1153932"/>
          <a:ext cx="4369388" cy="1063914"/>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0" tIns="0" rIns="127470" bIns="0" numCol="1" spcCol="1270" anchor="ctr" anchorCtr="0">
          <a:noAutofit/>
        </a:bodyPr>
        <a:lstStyle/>
        <a:p>
          <a:pPr marL="0" lvl="0" indent="0" algn="l" defTabSz="800100">
            <a:lnSpc>
              <a:spcPct val="90000"/>
            </a:lnSpc>
            <a:spcBef>
              <a:spcPct val="0"/>
            </a:spcBef>
            <a:spcAft>
              <a:spcPct val="35000"/>
            </a:spcAft>
            <a:buNone/>
          </a:pPr>
          <a:r>
            <a:rPr lang="it-IT" sz="1800" kern="1200" dirty="0"/>
            <a:t>Inosservanza delle disposizioni per soggetti convenzionati e agenti di prestatori di servizio di pagamento e IMEL (art. 61)</a:t>
          </a:r>
        </a:p>
      </dsp:txBody>
      <dsp:txXfrm>
        <a:off x="292588" y="1205868"/>
        <a:ext cx="4265516" cy="960042"/>
      </dsp:txXfrm>
    </dsp:sp>
    <dsp:sp modelId="{947A31CB-CC71-4203-9C90-9061FA108A20}">
      <dsp:nvSpPr>
        <dsp:cNvPr id="0" name=""/>
        <dsp:cNvSpPr/>
      </dsp:nvSpPr>
      <dsp:spPr>
        <a:xfrm>
          <a:off x="0" y="3148033"/>
          <a:ext cx="4817744" cy="176400"/>
        </a:xfrm>
        <a:prstGeom prst="rect">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sp>
    <dsp:sp modelId="{E453365D-E281-44D4-A0FD-584DCBEA1DD0}">
      <dsp:nvSpPr>
        <dsp:cNvPr id="0" name=""/>
        <dsp:cNvSpPr/>
      </dsp:nvSpPr>
      <dsp:spPr>
        <a:xfrm>
          <a:off x="240652" y="2328727"/>
          <a:ext cx="4366187" cy="922626"/>
        </a:xfrm>
        <a:prstGeom prst="roundRect">
          <a:avLst/>
        </a:prstGeom>
        <a:solidFill>
          <a:srgbClr val="555A9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0" tIns="0" rIns="127470" bIns="0" numCol="1" spcCol="1270" anchor="ctr" anchorCtr="0">
          <a:noAutofit/>
        </a:bodyPr>
        <a:lstStyle/>
        <a:p>
          <a:pPr marL="0" lvl="0" indent="0" algn="l" defTabSz="711200">
            <a:lnSpc>
              <a:spcPct val="90000"/>
            </a:lnSpc>
            <a:spcBef>
              <a:spcPct val="0"/>
            </a:spcBef>
            <a:spcAft>
              <a:spcPct val="35000"/>
            </a:spcAft>
            <a:buNone/>
          </a:pPr>
          <a:r>
            <a:rPr lang="it-IT" sz="1600" b="1" kern="1200" dirty="0"/>
            <a:t>Violazioni commesse da soggetti obbligati vigilati </a:t>
          </a:r>
          <a:r>
            <a:rPr lang="it-IT" sz="1600" b="1" i="1" kern="1200" dirty="0"/>
            <a:t>(art. 62).</a:t>
          </a:r>
        </a:p>
      </dsp:txBody>
      <dsp:txXfrm>
        <a:off x="285691" y="2373766"/>
        <a:ext cx="4276109" cy="832548"/>
      </dsp:txXfrm>
    </dsp:sp>
    <dsp:sp modelId="{11760CBF-02CE-409F-BFFA-5A64243D5A5C}">
      <dsp:nvSpPr>
        <dsp:cNvPr id="0" name=""/>
        <dsp:cNvSpPr/>
      </dsp:nvSpPr>
      <dsp:spPr>
        <a:xfrm>
          <a:off x="0" y="4231266"/>
          <a:ext cx="4817744" cy="176400"/>
        </a:xfrm>
        <a:prstGeom prst="rect">
          <a:avLst/>
        </a:prstGeom>
        <a:solidFill>
          <a:schemeClr val="lt1">
            <a:alpha val="90000"/>
            <a:hueOff val="0"/>
            <a:satOff val="0"/>
            <a:lumOff val="0"/>
            <a:alphaOff val="0"/>
          </a:schemeClr>
        </a:solidFill>
        <a:ln w="25400" cap="flat" cmpd="sng" algn="ctr">
          <a:solidFill>
            <a:schemeClr val="accent3">
              <a:hueOff val="8437698"/>
              <a:satOff val="-12660"/>
              <a:lumOff val="-2059"/>
              <a:alphaOff val="0"/>
            </a:schemeClr>
          </a:solidFill>
          <a:prstDash val="solid"/>
        </a:ln>
        <a:effectLst/>
      </dsp:spPr>
      <dsp:style>
        <a:lnRef idx="2">
          <a:scrgbClr r="0" g="0" b="0"/>
        </a:lnRef>
        <a:fillRef idx="1">
          <a:scrgbClr r="0" g="0" b="0"/>
        </a:fillRef>
        <a:effectRef idx="0">
          <a:scrgbClr r="0" g="0" b="0"/>
        </a:effectRef>
        <a:fontRef idx="minor"/>
      </dsp:style>
    </dsp:sp>
    <dsp:sp modelId="{3760C558-95FA-4B11-9A67-99C196572889}">
      <dsp:nvSpPr>
        <dsp:cNvPr id="0" name=""/>
        <dsp:cNvSpPr/>
      </dsp:nvSpPr>
      <dsp:spPr>
        <a:xfrm>
          <a:off x="240652" y="3362233"/>
          <a:ext cx="4366187" cy="972352"/>
        </a:xfrm>
        <a:prstGeom prst="roundRect">
          <a:avLst/>
        </a:prstGeom>
        <a:solidFill>
          <a:srgbClr val="5E487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0" tIns="0" rIns="127470" bIns="0" numCol="1" spcCol="1270" anchor="ctr" anchorCtr="0">
          <a:noAutofit/>
        </a:bodyPr>
        <a:lstStyle/>
        <a:p>
          <a:pPr marL="0" lvl="0" indent="0" algn="just" defTabSz="711200">
            <a:lnSpc>
              <a:spcPct val="90000"/>
            </a:lnSpc>
            <a:spcBef>
              <a:spcPct val="0"/>
            </a:spcBef>
            <a:spcAft>
              <a:spcPct val="35000"/>
            </a:spcAft>
            <a:buNone/>
          </a:pPr>
          <a:r>
            <a:rPr lang="it-IT" sz="1600" b="1" kern="1200" dirty="0"/>
            <a:t>Inosservanza delle disposizioni in materia di limitazione della circolazione del contante </a:t>
          </a:r>
          <a:r>
            <a:rPr lang="it-IT" sz="1600" b="1" i="1" kern="1200" dirty="0"/>
            <a:t>(art. 63).</a:t>
          </a:r>
        </a:p>
      </dsp:txBody>
      <dsp:txXfrm>
        <a:off x="288118" y="3409699"/>
        <a:ext cx="4271255" cy="877420"/>
      </dsp:txXfrm>
    </dsp:sp>
    <dsp:sp modelId="{E49877F2-129D-4BFA-90E2-60F0744F0981}">
      <dsp:nvSpPr>
        <dsp:cNvPr id="0" name=""/>
        <dsp:cNvSpPr/>
      </dsp:nvSpPr>
      <dsp:spPr>
        <a:xfrm>
          <a:off x="0" y="5606312"/>
          <a:ext cx="4817744" cy="1764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57F205E7-F97A-4B72-95A2-5F07DD9D3308}">
      <dsp:nvSpPr>
        <dsp:cNvPr id="0" name=""/>
        <dsp:cNvSpPr/>
      </dsp:nvSpPr>
      <dsp:spPr>
        <a:xfrm>
          <a:off x="240652" y="4445466"/>
          <a:ext cx="4341256" cy="1264165"/>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0" tIns="0" rIns="127470" bIns="0" numCol="1" spcCol="1270" anchor="ctr" anchorCtr="0">
          <a:noAutofit/>
        </a:bodyPr>
        <a:lstStyle/>
        <a:p>
          <a:pPr marL="0" lvl="0" indent="0" algn="just" defTabSz="711200">
            <a:lnSpc>
              <a:spcPct val="90000"/>
            </a:lnSpc>
            <a:spcBef>
              <a:spcPct val="0"/>
            </a:spcBef>
            <a:spcAft>
              <a:spcPct val="35000"/>
            </a:spcAft>
            <a:buNone/>
          </a:pPr>
          <a:r>
            <a:rPr lang="it-IT" sz="1600" kern="1200" dirty="0"/>
            <a:t>Inosservanza delle disposizioni di cui al Titolo IV commesse da distributori ed esercenti nel comparto del gioco (art. 64)</a:t>
          </a:r>
        </a:p>
      </dsp:txBody>
      <dsp:txXfrm>
        <a:off x="302363" y="4507177"/>
        <a:ext cx="4217834" cy="114074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938AE-4163-485D-8405-E856794A42E5}">
      <dsp:nvSpPr>
        <dsp:cNvPr id="0" name=""/>
        <dsp:cNvSpPr/>
      </dsp:nvSpPr>
      <dsp:spPr>
        <a:xfrm>
          <a:off x="0" y="1380139"/>
          <a:ext cx="8766509" cy="3588412"/>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it-IT" sz="2800" b="1" i="1" kern="1200" noProof="0" dirty="0">
              <a:latin typeface="+mj-lt"/>
              <a:ea typeface="+mn-ea"/>
              <a:cs typeface="+mn-cs"/>
            </a:rPr>
            <a:t> </a:t>
          </a:r>
          <a:r>
            <a:rPr lang="it-IT" sz="2000" b="0" i="0" kern="1200" noProof="0" dirty="0">
              <a:latin typeface="Cambria" panose="02040503050406030204" pitchFamily="18" charset="0"/>
              <a:ea typeface="Cambria" panose="02040503050406030204" pitchFamily="18" charset="0"/>
              <a:cs typeface="+mn-cs"/>
            </a:rPr>
            <a:t>Il</a:t>
          </a:r>
          <a:r>
            <a:rPr lang="it-IT" sz="1600" b="0" i="0" kern="1200" noProof="0" dirty="0">
              <a:latin typeface="Cambria" panose="02040503050406030204" pitchFamily="18" charset="0"/>
              <a:ea typeface="Cambria" panose="02040503050406030204" pitchFamily="18" charset="0"/>
              <a:cs typeface="+mn-cs"/>
            </a:rPr>
            <a:t> </a:t>
          </a:r>
          <a:r>
            <a:rPr lang="it-IT" sz="2000" b="0" i="0" kern="1200" noProof="0" dirty="0">
              <a:latin typeface="Cambria" panose="02040503050406030204" pitchFamily="18" charset="0"/>
              <a:ea typeface="Cambria" panose="02040503050406030204" pitchFamily="18" charset="0"/>
              <a:cs typeface="+mn-cs"/>
            </a:rPr>
            <a:t>carattere ripetuto delle violazioni si desume anzitutto dall’esistenza di precedenti contestazioni della stessa violazione, ad esito delle quali essa è stata riconosciuta sussistente con irrogazione di una sanzione. </a:t>
          </a:r>
        </a:p>
        <a:p>
          <a:pPr marL="0" lvl="0" indent="0" algn="ctr" defTabSz="1244600">
            <a:lnSpc>
              <a:spcPct val="90000"/>
            </a:lnSpc>
            <a:spcBef>
              <a:spcPct val="0"/>
            </a:spcBef>
            <a:spcAft>
              <a:spcPct val="35000"/>
            </a:spcAft>
            <a:buNone/>
          </a:pPr>
          <a:r>
            <a:rPr lang="it-IT" sz="2000" b="0" i="0" kern="1200" noProof="0" dirty="0">
              <a:latin typeface="Cambria" panose="02040503050406030204" pitchFamily="18" charset="0"/>
              <a:ea typeface="Cambria" panose="02040503050406030204" pitchFamily="18" charset="0"/>
              <a:cs typeface="+mn-cs"/>
            </a:rPr>
            <a:t>La ripetitività si riscontra altresì in caso di contestuale trattazione, da parte dell’Autorità procedente, di più atti di contestazione elevati a carico del medesimo soggetto obbligato, distinti quanto alla fattispecie contestata ma riuniti in un unico procedimento o comunque istruiti congiuntamente, laddove per più di uno di essi si riscontri la sussistenza della violazione contestata e si proceda all’irrogazione della sanzione</a:t>
          </a:r>
          <a:endParaRPr lang="en-US" sz="2000" b="0" i="0" kern="1200" noProof="0" dirty="0">
            <a:latin typeface="Cambria" panose="02040503050406030204" pitchFamily="18" charset="0"/>
            <a:ea typeface="Cambria" panose="02040503050406030204" pitchFamily="18" charset="0"/>
            <a:cs typeface="+mn-cs"/>
          </a:endParaRPr>
        </a:p>
      </dsp:txBody>
      <dsp:txXfrm>
        <a:off x="105101" y="1485240"/>
        <a:ext cx="8556307" cy="337821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938AE-4163-485D-8405-E856794A42E5}">
      <dsp:nvSpPr>
        <dsp:cNvPr id="0" name=""/>
        <dsp:cNvSpPr/>
      </dsp:nvSpPr>
      <dsp:spPr>
        <a:xfrm>
          <a:off x="0" y="0"/>
          <a:ext cx="9573522" cy="358691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it-IT" sz="2000" b="0" i="0" kern="1200" noProof="0" dirty="0">
              <a:latin typeface="Cambria" panose="02040503050406030204" pitchFamily="18" charset="0"/>
              <a:ea typeface="Cambria" panose="02040503050406030204" pitchFamily="18" charset="0"/>
              <a:cs typeface="+mn-cs"/>
            </a:rPr>
            <a:t>La rilevazione del carattere sistematico presuppone un ambito di osservazione della condotta del soggetto obbligato sufficientemente ampio sia dal punto di vista dell’arco temporale, sia quanto all’ambito oggettivo delle violazioni accertate.</a:t>
          </a:r>
        </a:p>
        <a:p>
          <a:pPr marL="0" lvl="0" indent="0" algn="just" defTabSz="889000">
            <a:lnSpc>
              <a:spcPct val="90000"/>
            </a:lnSpc>
            <a:spcBef>
              <a:spcPct val="0"/>
            </a:spcBef>
            <a:spcAft>
              <a:spcPct val="35000"/>
            </a:spcAft>
            <a:buNone/>
          </a:pPr>
          <a:r>
            <a:rPr lang="it-IT" sz="2000" b="0" i="0" kern="1200" noProof="0" dirty="0">
              <a:latin typeface="Cambria" panose="02040503050406030204" pitchFamily="18" charset="0"/>
              <a:ea typeface="Cambria" panose="02040503050406030204" pitchFamily="18" charset="0"/>
              <a:cs typeface="+mn-cs"/>
            </a:rPr>
            <a:t>numero sufficientemente elevato di singole operazioni, di operatività e/o di prestazioni professionali, non necessariamente riferibili al medesimo cliente o alla medesima tipologia di negozio o transazione, distinte dal punto di vista soggettivo e/o oggettivo, </a:t>
          </a:r>
        </a:p>
        <a:p>
          <a:pPr marL="0" lvl="0" indent="0" algn="just" defTabSz="889000">
            <a:lnSpc>
              <a:spcPct val="90000"/>
            </a:lnSpc>
            <a:spcBef>
              <a:spcPct val="0"/>
            </a:spcBef>
            <a:spcAft>
              <a:spcPct val="35000"/>
            </a:spcAft>
            <a:buNone/>
          </a:pPr>
          <a:r>
            <a:rPr lang="it-IT" sz="2000" b="0" i="0" kern="1200" noProof="0" dirty="0">
              <a:latin typeface="Cambria" panose="02040503050406030204" pitchFamily="18" charset="0"/>
              <a:ea typeface="Cambria" panose="02040503050406030204" pitchFamily="18" charset="0"/>
              <a:cs typeface="+mn-cs"/>
            </a:rPr>
            <a:t>In tale prospettiva, il carattere sistematico delle violazioni assume una configurazione tanto più marcata quanto più è ampio l’arco temporale lungo il quale si situano le operazioni, le operatività o le prestazioni prese in esame e quanto più complessa e articolata è la struttura organizzativa all’interno della quale le violazioni sono perpetrate   </a:t>
          </a:r>
          <a:endParaRPr lang="en-US" sz="2000" b="0" i="0" kern="1200" noProof="0" dirty="0">
            <a:latin typeface="Cambria" panose="02040503050406030204" pitchFamily="18" charset="0"/>
            <a:ea typeface="Cambria" panose="02040503050406030204" pitchFamily="18" charset="0"/>
            <a:cs typeface="+mn-cs"/>
          </a:endParaRPr>
        </a:p>
      </dsp:txBody>
      <dsp:txXfrm>
        <a:off x="105057" y="105057"/>
        <a:ext cx="9363408" cy="3376797"/>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4F5BB57-1DE2-481F-97B0-5D50F2FE8D00}" type="datetimeFigureOut">
              <a:rPr lang="it-IT" smtClean="0"/>
              <a:t>13/11/2025</a:t>
            </a:fld>
            <a:endParaRPr lang="it-IT"/>
          </a:p>
        </p:txBody>
      </p:sp>
      <p:sp>
        <p:nvSpPr>
          <p:cNvPr id="4" name="Segnaposto piè di pagina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C6D3B374-F233-4018-9129-0152FF19372D}" type="slidenum">
              <a:rPr lang="it-IT" smtClean="0"/>
              <a:t>‹N›</a:t>
            </a:fld>
            <a:endParaRPr lang="it-IT"/>
          </a:p>
        </p:txBody>
      </p:sp>
    </p:spTree>
    <p:extLst>
      <p:ext uri="{BB962C8B-B14F-4D97-AF65-F5344CB8AC3E}">
        <p14:creationId xmlns:p14="http://schemas.microsoft.com/office/powerpoint/2010/main" val="36353737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4" y="0"/>
            <a:ext cx="2945659" cy="498056"/>
          </a:xfrm>
          <a:prstGeom prst="rect">
            <a:avLst/>
          </a:prstGeom>
        </p:spPr>
        <p:txBody>
          <a:bodyPr vert="horz" lIns="91440" tIns="45720" rIns="91440" bIns="45720" rtlCol="0"/>
          <a:lstStyle>
            <a:lvl1pPr algn="r">
              <a:defRPr sz="1200"/>
            </a:lvl1pPr>
          </a:lstStyle>
          <a:p>
            <a:fld id="{2250534D-98A6-410E-823D-AC7DA35F98F4}" type="datetimeFigureOut">
              <a:rPr lang="it-IT" smtClean="0"/>
              <a:t>13/11/2025</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428586"/>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4" y="9428586"/>
            <a:ext cx="2945659" cy="498055"/>
          </a:xfrm>
          <a:prstGeom prst="rect">
            <a:avLst/>
          </a:prstGeom>
        </p:spPr>
        <p:txBody>
          <a:bodyPr vert="horz" lIns="91440" tIns="45720" rIns="91440" bIns="45720" rtlCol="0" anchor="b"/>
          <a:lstStyle>
            <a:lvl1pPr algn="r">
              <a:defRPr sz="1200"/>
            </a:lvl1pPr>
          </a:lstStyle>
          <a:p>
            <a:fld id="{782C2D16-A5FD-47C0-9DB2-B3FBAB4B5ECB}" type="slidenum">
              <a:rPr lang="it-IT" smtClean="0"/>
              <a:t>‹N›</a:t>
            </a:fld>
            <a:endParaRPr lang="it-IT"/>
          </a:p>
        </p:txBody>
      </p:sp>
    </p:spTree>
    <p:extLst>
      <p:ext uri="{BB962C8B-B14F-4D97-AF65-F5344CB8AC3E}">
        <p14:creationId xmlns:p14="http://schemas.microsoft.com/office/powerpoint/2010/main" val="2945381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egnaposto immagine diapositiva 1"/>
          <p:cNvSpPr>
            <a:spLocks noGrp="1" noRot="1" noChangeAspect="1" noTextEdit="1"/>
          </p:cNvSpPr>
          <p:nvPr>
            <p:ph type="sldImg"/>
          </p:nvPr>
        </p:nvSpPr>
        <p:spPr>
          <a:ln/>
        </p:spPr>
      </p:sp>
      <p:sp>
        <p:nvSpPr>
          <p:cNvPr id="103427" name="Segnaposto note 2"/>
          <p:cNvSpPr>
            <a:spLocks noGrp="1"/>
          </p:cNvSpPr>
          <p:nvPr>
            <p:ph type="body" idx="1"/>
          </p:nvPr>
        </p:nvSpPr>
        <p:spPr>
          <a:xfrm>
            <a:off x="667865" y="5526648"/>
            <a:ext cx="5342890" cy="46430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3563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16</a:t>
            </a:fld>
            <a:endParaRPr lang="it-IT"/>
          </a:p>
        </p:txBody>
      </p:sp>
    </p:spTree>
    <p:extLst>
      <p:ext uri="{BB962C8B-B14F-4D97-AF65-F5344CB8AC3E}">
        <p14:creationId xmlns:p14="http://schemas.microsoft.com/office/powerpoint/2010/main" val="249748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altLang="it-IT" b="0" dirty="0"/>
          </a:p>
        </p:txBody>
      </p:sp>
      <p:sp>
        <p:nvSpPr>
          <p:cNvPr id="4" name="Segnaposto numero diapositiva 3"/>
          <p:cNvSpPr>
            <a:spLocks noGrp="1"/>
          </p:cNvSpPr>
          <p:nvPr>
            <p:ph type="sldNum" sz="quarter" idx="10"/>
          </p:nvPr>
        </p:nvSpPr>
        <p:spPr/>
        <p:txBody>
          <a:bodyPr/>
          <a:lstStyle/>
          <a:p>
            <a:fld id="{C021E19E-1957-4C9D-9508-6362B6B846E4}" type="slidenum">
              <a:rPr lang="it-IT" smtClean="0"/>
              <a:pPr/>
              <a:t>17</a:t>
            </a:fld>
            <a:endParaRPr lang="it-IT"/>
          </a:p>
        </p:txBody>
      </p:sp>
    </p:spTree>
    <p:extLst>
      <p:ext uri="{BB962C8B-B14F-4D97-AF65-F5344CB8AC3E}">
        <p14:creationId xmlns:p14="http://schemas.microsoft.com/office/powerpoint/2010/main" val="344239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Le ispezioni vengono svolte in competenza concorrente con gli ordini professionali</a:t>
            </a:r>
          </a:p>
        </p:txBody>
      </p:sp>
      <p:sp>
        <p:nvSpPr>
          <p:cNvPr id="4" name="Segnaposto numero diapositiva 3"/>
          <p:cNvSpPr>
            <a:spLocks noGrp="1"/>
          </p:cNvSpPr>
          <p:nvPr>
            <p:ph type="sldNum" sz="quarter" idx="10"/>
          </p:nvPr>
        </p:nvSpPr>
        <p:spPr/>
        <p:txBody>
          <a:bodyPr/>
          <a:lstStyle/>
          <a:p>
            <a:fld id="{C021E19E-1957-4C9D-9508-6362B6B846E4}" type="slidenum">
              <a:rPr lang="it-IT" smtClean="0"/>
              <a:pPr/>
              <a:t>18</a:t>
            </a:fld>
            <a:endParaRPr lang="it-IT"/>
          </a:p>
        </p:txBody>
      </p:sp>
    </p:spTree>
    <p:extLst>
      <p:ext uri="{BB962C8B-B14F-4D97-AF65-F5344CB8AC3E}">
        <p14:creationId xmlns:p14="http://schemas.microsoft.com/office/powerpoint/2010/main" val="4120757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2C2D16-A5FD-47C0-9DB2-B3FBAB4B5ECB}" type="slidenum">
              <a:rPr lang="it-IT" smtClean="0"/>
              <a:t>19</a:t>
            </a:fld>
            <a:endParaRPr lang="it-IT"/>
          </a:p>
        </p:txBody>
      </p:sp>
    </p:spTree>
    <p:extLst>
      <p:ext uri="{BB962C8B-B14F-4D97-AF65-F5344CB8AC3E}">
        <p14:creationId xmlns:p14="http://schemas.microsoft.com/office/powerpoint/2010/main" val="1422190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19075" y="1420813"/>
            <a:ext cx="6808788" cy="3830637"/>
          </a:xfrm>
        </p:spPr>
      </p:sp>
      <p:sp>
        <p:nvSpPr>
          <p:cNvPr id="3" name="Segnaposto note 2"/>
          <p:cNvSpPr>
            <a:spLocks noGrp="1"/>
          </p:cNvSpPr>
          <p:nvPr>
            <p:ph type="body" idx="1"/>
          </p:nvPr>
        </p:nvSpPr>
        <p:spPr/>
        <p:txBody>
          <a:bodyPr/>
          <a:lstStyle/>
          <a:p>
            <a:pPr algn="just"/>
            <a:r>
              <a:rPr lang="it-IT" dirty="0"/>
              <a:t>Le procedure operative e le indicazioni sono fornite dalla CIRC. n. 63092 del 26.02.2025</a:t>
            </a:r>
          </a:p>
        </p:txBody>
      </p:sp>
      <p:sp>
        <p:nvSpPr>
          <p:cNvPr id="4" name="Segnaposto numero diapositiva 3"/>
          <p:cNvSpPr>
            <a:spLocks noGrp="1"/>
          </p:cNvSpPr>
          <p:nvPr>
            <p:ph type="sldNum" sz="quarter" idx="10"/>
          </p:nvPr>
        </p:nvSpPr>
        <p:spPr/>
        <p:txBody>
          <a:bodyPr/>
          <a:lstStyle/>
          <a:p>
            <a:fld id="{47941D89-4C20-4FEF-9876-4EDE50EAF824}" type="slidenum">
              <a:rPr lang="it-IT" smtClean="0"/>
              <a:pPr/>
              <a:t>20</a:t>
            </a:fld>
            <a:endParaRPr lang="it-IT"/>
          </a:p>
        </p:txBody>
      </p:sp>
    </p:spTree>
    <p:extLst>
      <p:ext uri="{BB962C8B-B14F-4D97-AF65-F5344CB8AC3E}">
        <p14:creationId xmlns:p14="http://schemas.microsoft.com/office/powerpoint/2010/main" val="3221008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21</a:t>
            </a:fld>
            <a:endParaRPr lang="it-IT"/>
          </a:p>
        </p:txBody>
      </p:sp>
    </p:spTree>
    <p:extLst>
      <p:ext uri="{BB962C8B-B14F-4D97-AF65-F5344CB8AC3E}">
        <p14:creationId xmlns:p14="http://schemas.microsoft.com/office/powerpoint/2010/main" val="19312587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021E19E-1957-4C9D-9508-6362B6B846E4}" type="slidenum">
              <a:rPr lang="it-IT" smtClean="0"/>
              <a:pPr/>
              <a:t>22</a:t>
            </a:fld>
            <a:endParaRPr lang="it-IT"/>
          </a:p>
        </p:txBody>
      </p:sp>
    </p:spTree>
    <p:extLst>
      <p:ext uri="{BB962C8B-B14F-4D97-AF65-F5344CB8AC3E}">
        <p14:creationId xmlns:p14="http://schemas.microsoft.com/office/powerpoint/2010/main" val="7114743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C021E19E-1957-4C9D-9508-6362B6B846E4}" type="slidenum">
              <a:rPr lang="it-IT" smtClean="0"/>
              <a:pPr/>
              <a:t>23</a:t>
            </a:fld>
            <a:endParaRPr lang="it-IT"/>
          </a:p>
        </p:txBody>
      </p:sp>
    </p:spTree>
    <p:extLst>
      <p:ext uri="{BB962C8B-B14F-4D97-AF65-F5344CB8AC3E}">
        <p14:creationId xmlns:p14="http://schemas.microsoft.com/office/powerpoint/2010/main" val="3438472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24</a:t>
            </a:fld>
            <a:endParaRPr lang="it-IT"/>
          </a:p>
        </p:txBody>
      </p:sp>
    </p:spTree>
    <p:extLst>
      <p:ext uri="{BB962C8B-B14F-4D97-AF65-F5344CB8AC3E}">
        <p14:creationId xmlns:p14="http://schemas.microsoft.com/office/powerpoint/2010/main" val="42309879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25</a:t>
            </a:fld>
            <a:endParaRPr lang="it-IT"/>
          </a:p>
        </p:txBody>
      </p:sp>
    </p:spTree>
    <p:extLst>
      <p:ext uri="{BB962C8B-B14F-4D97-AF65-F5344CB8AC3E}">
        <p14:creationId xmlns:p14="http://schemas.microsoft.com/office/powerpoint/2010/main" val="1256026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728788" y="1093788"/>
            <a:ext cx="5253037" cy="2955925"/>
          </a:xfrm>
        </p:spPr>
      </p:sp>
      <p:sp>
        <p:nvSpPr>
          <p:cNvPr id="3" name="Segnaposto note 2"/>
          <p:cNvSpPr>
            <a:spLocks noGrp="1"/>
          </p:cNvSpPr>
          <p:nvPr>
            <p:ph type="body" idx="1"/>
          </p:nvPr>
        </p:nvSpPr>
        <p:spPr/>
        <p:txBody>
          <a:bodyPr/>
          <a:lstStyle/>
          <a:p>
            <a:pPr algn="just"/>
            <a:r>
              <a:rPr lang="it-IT" dirty="0">
                <a:latin typeface="Arial" panose="020B0604020202020204" pitchFamily="34" charset="0"/>
                <a:cs typeface="Arial" panose="020B0604020202020204" pitchFamily="34" charset="0"/>
              </a:rPr>
              <a:t>Il </a:t>
            </a:r>
            <a:r>
              <a:rPr lang="it-IT" dirty="0" err="1">
                <a:latin typeface="Arial" panose="020B0604020202020204" pitchFamily="34" charset="0"/>
                <a:cs typeface="Arial" panose="020B0604020202020204" pitchFamily="34" charset="0"/>
              </a:rPr>
              <a:t>D.lvo</a:t>
            </a:r>
            <a:r>
              <a:rPr lang="it-IT" dirty="0">
                <a:latin typeface="Arial" panose="020B0604020202020204" pitchFamily="34" charset="0"/>
                <a:cs typeface="Arial" panose="020B0604020202020204" pitchFamily="34" charset="0"/>
              </a:rPr>
              <a:t> 231/07 è stato strutturato secondo una logica preventiva in coordinamento con quella repressiva ai fini penali e va ad individuare quelle condotte che possono diventare strumentali alla commissione di fattispecie di reato di riciclaggio, impiego, ecc.  </a:t>
            </a:r>
          </a:p>
        </p:txBody>
      </p:sp>
      <p:sp>
        <p:nvSpPr>
          <p:cNvPr id="4" name="Segnaposto numero diapositiva 3"/>
          <p:cNvSpPr>
            <a:spLocks noGrp="1"/>
          </p:cNvSpPr>
          <p:nvPr>
            <p:ph type="sldNum" sz="quarter" idx="10"/>
          </p:nvPr>
        </p:nvSpPr>
        <p:spPr>
          <a:xfrm>
            <a:off x="5292110" y="10422329"/>
            <a:ext cx="4048548" cy="548175"/>
          </a:xfrm>
          <a:prstGeom prst="rect">
            <a:avLst/>
          </a:prstGeom>
        </p:spPr>
        <p:txBody>
          <a:bodyPr lIns="100456" tIns="50229" rIns="100456" bIns="50229"/>
          <a:lstStyle/>
          <a:p>
            <a:pPr marL="0" marR="0" lvl="0" indent="0" algn="r" defTabSz="914400" rtl="0" eaLnBrk="1" fontAlgn="auto" latinLnBrk="0" hangingPunct="1">
              <a:lnSpc>
                <a:spcPct val="100000"/>
              </a:lnSpc>
              <a:spcBef>
                <a:spcPts val="0"/>
              </a:spcBef>
              <a:spcAft>
                <a:spcPts val="0"/>
              </a:spcAft>
              <a:buClrTx/>
              <a:buSzTx/>
              <a:buFontTx/>
              <a:buNone/>
              <a:tabLst/>
              <a:defRPr/>
            </a:pPr>
            <a:fld id="{C021E19E-1957-4C9D-9508-6362B6B846E4}" type="slidenum">
              <a:rPr kumimoji="0" lang="it-IT" sz="11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it-IT" sz="11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967757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26</a:t>
            </a:fld>
            <a:endParaRPr lang="it-IT"/>
          </a:p>
        </p:txBody>
      </p:sp>
    </p:spTree>
    <p:extLst>
      <p:ext uri="{BB962C8B-B14F-4D97-AF65-F5344CB8AC3E}">
        <p14:creationId xmlns:p14="http://schemas.microsoft.com/office/powerpoint/2010/main" val="712620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728788" y="1093788"/>
            <a:ext cx="5253037" cy="2955925"/>
          </a:xfrm>
        </p:spPr>
      </p:sp>
      <p:sp>
        <p:nvSpPr>
          <p:cNvPr id="3" name="Segnaposto note 2"/>
          <p:cNvSpPr>
            <a:spLocks noGrp="1"/>
          </p:cNvSpPr>
          <p:nvPr>
            <p:ph type="body" idx="1"/>
          </p:nvPr>
        </p:nvSpPr>
        <p:spPr/>
        <p:txBody>
          <a:bodyPr/>
          <a:lstStyle/>
          <a:p>
            <a:pPr algn="just"/>
            <a:endParaRPr lang="it-IT" dirty="0">
              <a:latin typeface="Arial" panose="020B0604020202020204" pitchFamily="34" charset="0"/>
              <a:cs typeface="Arial" panose="020B0604020202020204" pitchFamily="34" charset="0"/>
            </a:endParaRPr>
          </a:p>
        </p:txBody>
      </p:sp>
      <p:sp>
        <p:nvSpPr>
          <p:cNvPr id="4" name="Segnaposto numero diapositiva 3"/>
          <p:cNvSpPr>
            <a:spLocks noGrp="1"/>
          </p:cNvSpPr>
          <p:nvPr>
            <p:ph type="sldNum" sz="quarter" idx="10"/>
          </p:nvPr>
        </p:nvSpPr>
        <p:spPr>
          <a:xfrm>
            <a:off x="5292110" y="10422329"/>
            <a:ext cx="4048548" cy="548175"/>
          </a:xfrm>
          <a:prstGeom prst="rect">
            <a:avLst/>
          </a:prstGeom>
        </p:spPr>
        <p:txBody>
          <a:bodyPr lIns="100456" tIns="50229" rIns="100456" bIns="50229"/>
          <a:lstStyle/>
          <a:p>
            <a:pPr marL="0" marR="0" lvl="0" indent="0" algn="r" defTabSz="914400" rtl="0" eaLnBrk="1" fontAlgn="auto" latinLnBrk="0" hangingPunct="1">
              <a:lnSpc>
                <a:spcPct val="100000"/>
              </a:lnSpc>
              <a:spcBef>
                <a:spcPts val="0"/>
              </a:spcBef>
              <a:spcAft>
                <a:spcPts val="0"/>
              </a:spcAft>
              <a:buClrTx/>
              <a:buSzTx/>
              <a:buFontTx/>
              <a:buNone/>
              <a:tabLst/>
              <a:defRPr/>
            </a:pPr>
            <a:fld id="{C021E19E-1957-4C9D-9508-6362B6B846E4}" type="slidenum">
              <a:rPr kumimoji="0" lang="it-IT" sz="11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it-IT" sz="11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230439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728788" y="1093788"/>
            <a:ext cx="5253037" cy="2955925"/>
          </a:xfrm>
        </p:spPr>
      </p:sp>
      <p:sp>
        <p:nvSpPr>
          <p:cNvPr id="3" name="Segnaposto note 2"/>
          <p:cNvSpPr>
            <a:spLocks noGrp="1"/>
          </p:cNvSpPr>
          <p:nvPr>
            <p:ph type="body" idx="1"/>
          </p:nvPr>
        </p:nvSpPr>
        <p:spPr/>
        <p:txBody>
          <a:bodyPr/>
          <a:lstStyle/>
          <a:p>
            <a:pPr algn="just"/>
            <a:endParaRPr lang="it-IT" dirty="0">
              <a:latin typeface="Arial" panose="020B0604020202020204" pitchFamily="34" charset="0"/>
              <a:cs typeface="Arial" panose="020B0604020202020204" pitchFamily="34" charset="0"/>
            </a:endParaRPr>
          </a:p>
        </p:txBody>
      </p:sp>
      <p:sp>
        <p:nvSpPr>
          <p:cNvPr id="4" name="Segnaposto numero diapositiva 3"/>
          <p:cNvSpPr>
            <a:spLocks noGrp="1"/>
          </p:cNvSpPr>
          <p:nvPr>
            <p:ph type="sldNum" sz="quarter" idx="10"/>
          </p:nvPr>
        </p:nvSpPr>
        <p:spPr>
          <a:xfrm>
            <a:off x="5292110" y="10422329"/>
            <a:ext cx="4048548" cy="548175"/>
          </a:xfrm>
          <a:prstGeom prst="rect">
            <a:avLst/>
          </a:prstGeom>
        </p:spPr>
        <p:txBody>
          <a:bodyPr lIns="100456" tIns="50229" rIns="100456" bIns="50229"/>
          <a:lstStyle/>
          <a:p>
            <a:pPr marL="0" marR="0" lvl="0" indent="0" algn="r" defTabSz="914400" rtl="0" eaLnBrk="1" fontAlgn="auto" latinLnBrk="0" hangingPunct="1">
              <a:lnSpc>
                <a:spcPct val="100000"/>
              </a:lnSpc>
              <a:spcBef>
                <a:spcPts val="0"/>
              </a:spcBef>
              <a:spcAft>
                <a:spcPts val="0"/>
              </a:spcAft>
              <a:buClrTx/>
              <a:buSzTx/>
              <a:buFontTx/>
              <a:buNone/>
              <a:tabLst/>
              <a:defRPr/>
            </a:pPr>
            <a:fld id="{C021E19E-1957-4C9D-9508-6362B6B846E4}" type="slidenum">
              <a:rPr kumimoji="0" lang="it-IT" sz="11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it-IT" sz="11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734718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30</a:t>
            </a:fld>
            <a:endParaRPr lang="it-IT"/>
          </a:p>
        </p:txBody>
      </p:sp>
    </p:spTree>
    <p:extLst>
      <p:ext uri="{BB962C8B-B14F-4D97-AF65-F5344CB8AC3E}">
        <p14:creationId xmlns:p14="http://schemas.microsoft.com/office/powerpoint/2010/main" val="1036032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31</a:t>
            </a:fld>
            <a:endParaRPr lang="it-IT"/>
          </a:p>
        </p:txBody>
      </p:sp>
    </p:spTree>
    <p:extLst>
      <p:ext uri="{BB962C8B-B14F-4D97-AF65-F5344CB8AC3E}">
        <p14:creationId xmlns:p14="http://schemas.microsoft.com/office/powerpoint/2010/main" val="39776676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Rispetto alle verifiche fiscali , le cui procedure sono molto più rigide e codificate dalla Circ. 1/2018, nell’ambito dei </a:t>
            </a:r>
            <a:r>
              <a:rPr lang="it-IT"/>
              <a:t>controlli antiriciclaggio </a:t>
            </a:r>
            <a:r>
              <a:rPr lang="it-IT" dirty="0"/>
              <a:t>la valutazione dell’operato del Professionista è più «aperto» e proprio per questa ragione il CONTRADDITTORIO assume una funzione centrale.</a:t>
            </a:r>
          </a:p>
        </p:txBody>
      </p:sp>
      <p:sp>
        <p:nvSpPr>
          <p:cNvPr id="4" name="Segnaposto numero diapositiva 3"/>
          <p:cNvSpPr>
            <a:spLocks noGrp="1"/>
          </p:cNvSpPr>
          <p:nvPr>
            <p:ph type="sldNum" sz="quarter" idx="5"/>
          </p:nvPr>
        </p:nvSpPr>
        <p:spPr/>
        <p:txBody>
          <a:bodyPr/>
          <a:lstStyle/>
          <a:p>
            <a:fld id="{782C2D16-A5FD-47C0-9DB2-B3FBAB4B5ECB}" type="slidenum">
              <a:rPr lang="it-IT" smtClean="0"/>
              <a:t>32</a:t>
            </a:fld>
            <a:endParaRPr lang="it-IT"/>
          </a:p>
        </p:txBody>
      </p:sp>
    </p:spTree>
    <p:extLst>
      <p:ext uri="{BB962C8B-B14F-4D97-AF65-F5344CB8AC3E}">
        <p14:creationId xmlns:p14="http://schemas.microsoft.com/office/powerpoint/2010/main" val="37486555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41A523D-D94D-4BF9-99F5-9F3A8787B289}" type="slidenum">
              <a:rPr lang="it-IT" smtClean="0"/>
              <a:t>35</a:t>
            </a:fld>
            <a:endParaRPr lang="it-IT"/>
          </a:p>
        </p:txBody>
      </p:sp>
    </p:spTree>
    <p:extLst>
      <p:ext uri="{BB962C8B-B14F-4D97-AF65-F5344CB8AC3E}">
        <p14:creationId xmlns:p14="http://schemas.microsoft.com/office/powerpoint/2010/main" val="23435987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egnaposto immagine diapositiva 1"/>
          <p:cNvSpPr>
            <a:spLocks noGrp="1" noRot="1" noChangeAspect="1" noTextEdit="1"/>
          </p:cNvSpPr>
          <p:nvPr>
            <p:ph type="sldImg"/>
          </p:nvPr>
        </p:nvSpPr>
        <p:spPr>
          <a:ln/>
        </p:spPr>
      </p:sp>
      <p:sp>
        <p:nvSpPr>
          <p:cNvPr id="10342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0342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638">
              <a:defRPr sz="2100" b="1">
                <a:solidFill>
                  <a:srgbClr val="669900"/>
                </a:solidFill>
                <a:latin typeface="Verdana" panose="020B0604030504040204" pitchFamily="34" charset="0"/>
                <a:cs typeface="Arial" panose="020B0604020202020204" pitchFamily="34" charset="0"/>
              </a:defRPr>
            </a:lvl1pPr>
            <a:lvl2pPr marL="742950" indent="-285750" defTabSz="909638">
              <a:defRPr sz="2100" b="1">
                <a:solidFill>
                  <a:srgbClr val="669900"/>
                </a:solidFill>
                <a:latin typeface="Verdana" panose="020B0604030504040204" pitchFamily="34" charset="0"/>
                <a:cs typeface="Arial" panose="020B0604020202020204" pitchFamily="34" charset="0"/>
              </a:defRPr>
            </a:lvl2pPr>
            <a:lvl3pPr marL="1143000" indent="-228600" defTabSz="909638">
              <a:defRPr sz="2100" b="1">
                <a:solidFill>
                  <a:srgbClr val="669900"/>
                </a:solidFill>
                <a:latin typeface="Verdana" panose="020B0604030504040204" pitchFamily="34" charset="0"/>
                <a:cs typeface="Arial" panose="020B0604020202020204" pitchFamily="34" charset="0"/>
              </a:defRPr>
            </a:lvl3pPr>
            <a:lvl4pPr marL="1600200" indent="-228600" defTabSz="909638">
              <a:defRPr sz="2100" b="1">
                <a:solidFill>
                  <a:srgbClr val="669900"/>
                </a:solidFill>
                <a:latin typeface="Verdana" panose="020B0604030504040204" pitchFamily="34" charset="0"/>
                <a:cs typeface="Arial" panose="020B0604020202020204" pitchFamily="34" charset="0"/>
              </a:defRPr>
            </a:lvl4pPr>
            <a:lvl5pPr marL="2057400" indent="-228600" defTabSz="909638">
              <a:defRPr sz="2100" b="1">
                <a:solidFill>
                  <a:srgbClr val="669900"/>
                </a:solidFill>
                <a:latin typeface="Verdana" panose="020B0604030504040204" pitchFamily="34" charset="0"/>
                <a:cs typeface="Arial" panose="020B0604020202020204" pitchFamily="34" charset="0"/>
              </a:defRPr>
            </a:lvl5pPr>
            <a:lvl6pPr marL="2514600" indent="-228600" defTabSz="909638" eaLnBrk="0" fontAlgn="base" hangingPunct="0">
              <a:spcBef>
                <a:spcPct val="0"/>
              </a:spcBef>
              <a:spcAft>
                <a:spcPct val="0"/>
              </a:spcAft>
              <a:defRPr sz="2100" b="1">
                <a:solidFill>
                  <a:srgbClr val="669900"/>
                </a:solidFill>
                <a:latin typeface="Verdana" panose="020B0604030504040204" pitchFamily="34" charset="0"/>
                <a:cs typeface="Arial" panose="020B0604020202020204" pitchFamily="34" charset="0"/>
              </a:defRPr>
            </a:lvl6pPr>
            <a:lvl7pPr marL="2971800" indent="-228600" defTabSz="909638" eaLnBrk="0" fontAlgn="base" hangingPunct="0">
              <a:spcBef>
                <a:spcPct val="0"/>
              </a:spcBef>
              <a:spcAft>
                <a:spcPct val="0"/>
              </a:spcAft>
              <a:defRPr sz="2100" b="1">
                <a:solidFill>
                  <a:srgbClr val="669900"/>
                </a:solidFill>
                <a:latin typeface="Verdana" panose="020B0604030504040204" pitchFamily="34" charset="0"/>
                <a:cs typeface="Arial" panose="020B0604020202020204" pitchFamily="34" charset="0"/>
              </a:defRPr>
            </a:lvl7pPr>
            <a:lvl8pPr marL="3429000" indent="-228600" defTabSz="909638" eaLnBrk="0" fontAlgn="base" hangingPunct="0">
              <a:spcBef>
                <a:spcPct val="0"/>
              </a:spcBef>
              <a:spcAft>
                <a:spcPct val="0"/>
              </a:spcAft>
              <a:defRPr sz="2100" b="1">
                <a:solidFill>
                  <a:srgbClr val="669900"/>
                </a:solidFill>
                <a:latin typeface="Verdana" panose="020B0604030504040204" pitchFamily="34" charset="0"/>
                <a:cs typeface="Arial" panose="020B0604020202020204" pitchFamily="34" charset="0"/>
              </a:defRPr>
            </a:lvl8pPr>
            <a:lvl9pPr marL="3886200" indent="-228600" defTabSz="909638" eaLnBrk="0" fontAlgn="base" hangingPunct="0">
              <a:spcBef>
                <a:spcPct val="0"/>
              </a:spcBef>
              <a:spcAft>
                <a:spcPct val="0"/>
              </a:spcAft>
              <a:defRPr sz="2100" b="1">
                <a:solidFill>
                  <a:srgbClr val="669900"/>
                </a:solidFill>
                <a:latin typeface="Verdana" panose="020B0604030504040204" pitchFamily="34" charset="0"/>
                <a:cs typeface="Arial" panose="020B0604020202020204" pitchFamily="34" charset="0"/>
              </a:defRPr>
            </a:lvl9pPr>
          </a:lstStyle>
          <a:p>
            <a:fld id="{60BA36C0-5A3F-492A-8F84-A03A50D3D934}" type="slidenum">
              <a:rPr lang="it-IT" altLang="it-IT" sz="1000" b="0">
                <a:solidFill>
                  <a:schemeClr val="tx1"/>
                </a:solidFill>
                <a:latin typeface="Arial" panose="020B0604020202020204" pitchFamily="34" charset="0"/>
              </a:rPr>
              <a:pPr/>
              <a:t>36</a:t>
            </a:fld>
            <a:endParaRPr lang="it-IT" altLang="it-IT" sz="1000" b="0">
              <a:solidFill>
                <a:schemeClr val="tx1"/>
              </a:solidFill>
              <a:latin typeface="Arial" panose="020B0604020202020204" pitchFamily="34" charset="0"/>
            </a:endParaRPr>
          </a:p>
        </p:txBody>
      </p:sp>
    </p:spTree>
    <p:extLst>
      <p:ext uri="{BB962C8B-B14F-4D97-AF65-F5344CB8AC3E}">
        <p14:creationId xmlns:p14="http://schemas.microsoft.com/office/powerpoint/2010/main" val="11565433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 </a:t>
            </a:r>
          </a:p>
        </p:txBody>
      </p:sp>
      <p:sp>
        <p:nvSpPr>
          <p:cNvPr id="4" name="Segnaposto numero diapositiva 3"/>
          <p:cNvSpPr>
            <a:spLocks noGrp="1"/>
          </p:cNvSpPr>
          <p:nvPr>
            <p:ph type="sldNum" sz="quarter" idx="10"/>
          </p:nvPr>
        </p:nvSpPr>
        <p:spPr/>
        <p:txBody>
          <a:bodyPr/>
          <a:lstStyle/>
          <a:p>
            <a:fld id="{141A523D-D94D-4BF9-99F5-9F3A8787B289}" type="slidenum">
              <a:rPr lang="it-IT" smtClean="0"/>
              <a:t>38</a:t>
            </a:fld>
            <a:endParaRPr lang="it-IT"/>
          </a:p>
        </p:txBody>
      </p:sp>
    </p:spTree>
    <p:extLst>
      <p:ext uri="{BB962C8B-B14F-4D97-AF65-F5344CB8AC3E}">
        <p14:creationId xmlns:p14="http://schemas.microsoft.com/office/powerpoint/2010/main" val="19985366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1A523D-D94D-4BF9-99F5-9F3A8787B289}" type="slidenum">
              <a:rPr lang="it-IT" smtClean="0"/>
              <a:t>39</a:t>
            </a:fld>
            <a:endParaRPr lang="it-IT"/>
          </a:p>
        </p:txBody>
      </p:sp>
    </p:spTree>
    <p:extLst>
      <p:ext uri="{BB962C8B-B14F-4D97-AF65-F5344CB8AC3E}">
        <p14:creationId xmlns:p14="http://schemas.microsoft.com/office/powerpoint/2010/main" val="510561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3</a:t>
            </a:fld>
            <a:endParaRPr lang="it-IT"/>
          </a:p>
        </p:txBody>
      </p:sp>
    </p:spTree>
    <p:extLst>
      <p:ext uri="{BB962C8B-B14F-4D97-AF65-F5344CB8AC3E}">
        <p14:creationId xmlns:p14="http://schemas.microsoft.com/office/powerpoint/2010/main" val="36237355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41A523D-D94D-4BF9-99F5-9F3A8787B289}" type="slidenum">
              <a:rPr lang="it-IT" smtClean="0"/>
              <a:t>40</a:t>
            </a:fld>
            <a:endParaRPr lang="it-IT"/>
          </a:p>
        </p:txBody>
      </p:sp>
    </p:spTree>
    <p:extLst>
      <p:ext uri="{BB962C8B-B14F-4D97-AF65-F5344CB8AC3E}">
        <p14:creationId xmlns:p14="http://schemas.microsoft.com/office/powerpoint/2010/main" val="34039429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Consiglio Stato n. 5420 del 04/11/2014 «Patologico» il ritardo di una SOS oltre l’anno dal compimento dell’operazione.</a:t>
            </a:r>
          </a:p>
        </p:txBody>
      </p:sp>
      <p:sp>
        <p:nvSpPr>
          <p:cNvPr id="4" name="Segnaposto numero diapositiva 3"/>
          <p:cNvSpPr>
            <a:spLocks noGrp="1"/>
          </p:cNvSpPr>
          <p:nvPr>
            <p:ph type="sldNum" sz="quarter" idx="5"/>
          </p:nvPr>
        </p:nvSpPr>
        <p:spPr/>
        <p:txBody>
          <a:bodyPr/>
          <a:lstStyle/>
          <a:p>
            <a:fld id="{782C2D16-A5FD-47C0-9DB2-B3FBAB4B5ECB}" type="slidenum">
              <a:rPr lang="it-IT" smtClean="0"/>
              <a:t>41</a:t>
            </a:fld>
            <a:endParaRPr lang="it-IT"/>
          </a:p>
        </p:txBody>
      </p:sp>
    </p:spTree>
    <p:extLst>
      <p:ext uri="{BB962C8B-B14F-4D97-AF65-F5344CB8AC3E}">
        <p14:creationId xmlns:p14="http://schemas.microsoft.com/office/powerpoint/2010/main" val="15103365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it-IT" b="0" i="0" dirty="0">
                <a:solidFill>
                  <a:srgbClr val="000000"/>
                </a:solidFill>
                <a:effectLst/>
                <a:latin typeface="Open Sans" panose="020F0502020204030204" pitchFamily="34" charset="0"/>
              </a:rPr>
              <a:t>La </a:t>
            </a:r>
            <a:r>
              <a:rPr lang="it-IT" b="1" i="0" dirty="0">
                <a:solidFill>
                  <a:srgbClr val="FF0000"/>
                </a:solidFill>
                <a:effectLst/>
                <a:latin typeface="Open Sans" panose="020F0502020204030204" pitchFamily="34" charset="0"/>
              </a:rPr>
              <a:t>Corte di cassazione</a:t>
            </a:r>
            <a:r>
              <a:rPr lang="it-IT" b="0" i="0" dirty="0">
                <a:solidFill>
                  <a:srgbClr val="000000"/>
                </a:solidFill>
                <a:effectLst/>
                <a:latin typeface="Open Sans" panose="020F0502020204030204" pitchFamily="34" charset="0"/>
              </a:rPr>
              <a:t>, con la </a:t>
            </a:r>
            <a:r>
              <a:rPr lang="it-IT" b="1" i="0" dirty="0">
                <a:solidFill>
                  <a:srgbClr val="FF0000"/>
                </a:solidFill>
                <a:effectLst/>
                <a:latin typeface="Open Sans" panose="020F0502020204030204" pitchFamily="34" charset="0"/>
              </a:rPr>
              <a:t>sentenza n. 11491 del 13.03.2017</a:t>
            </a:r>
            <a:r>
              <a:rPr lang="it-IT" b="1" i="0" dirty="0">
                <a:solidFill>
                  <a:srgbClr val="000000"/>
                </a:solidFill>
                <a:effectLst/>
                <a:latin typeface="Open Sans" panose="020F0502020204030204" pitchFamily="34" charset="0"/>
              </a:rPr>
              <a:t> </a:t>
            </a:r>
            <a:r>
              <a:rPr lang="it-IT" b="0" i="0" dirty="0">
                <a:solidFill>
                  <a:srgbClr val="000000"/>
                </a:solidFill>
                <a:effectLst/>
                <a:latin typeface="Open Sans" panose="020F0502020204030204" pitchFamily="34" charset="0"/>
              </a:rPr>
              <a:t>ha stabilito che</a:t>
            </a:r>
            <a:r>
              <a:rPr lang="it-IT" b="1" i="0" dirty="0">
                <a:solidFill>
                  <a:srgbClr val="000000"/>
                </a:solidFill>
                <a:effectLst/>
                <a:latin typeface="Open Sans" panose="020F0502020204030204" pitchFamily="34" charset="0"/>
              </a:rPr>
              <a:t> </a:t>
            </a:r>
            <a:r>
              <a:rPr lang="it-IT" b="0" i="0" dirty="0">
                <a:solidFill>
                  <a:srgbClr val="000000"/>
                </a:solidFill>
                <a:effectLst/>
                <a:latin typeface="Open Sans" panose="020F0502020204030204" pitchFamily="34" charset="0"/>
              </a:rPr>
              <a:t>incorrono nel reato di riciclaggio il coniuge che utilizza le</a:t>
            </a:r>
            <a:r>
              <a:rPr lang="it-IT" b="1" i="0" dirty="0">
                <a:solidFill>
                  <a:srgbClr val="000000"/>
                </a:solidFill>
                <a:effectLst/>
                <a:latin typeface="Open Sans" panose="020F0502020204030204" pitchFamily="34" charset="0"/>
              </a:rPr>
              <a:t> somme </a:t>
            </a:r>
            <a:r>
              <a:rPr lang="it-IT" b="0" i="0" dirty="0">
                <a:solidFill>
                  <a:srgbClr val="000000"/>
                </a:solidFill>
                <a:effectLst/>
                <a:latin typeface="Open Sans" panose="020F0502020204030204" pitchFamily="34" charset="0"/>
              </a:rPr>
              <a:t>provenienti da delitti commessi da un congiunto. </a:t>
            </a:r>
            <a:br>
              <a:rPr lang="it-IT" dirty="0"/>
            </a:br>
            <a:r>
              <a:rPr lang="it-IT" b="0" i="0" dirty="0">
                <a:solidFill>
                  <a:srgbClr val="000000"/>
                </a:solidFill>
                <a:effectLst/>
                <a:latin typeface="Open Sans" panose="020F0502020204030204" pitchFamily="34" charset="0"/>
              </a:rPr>
              <a:t>I soci e rappresentanti legali di alcune società erano stati condannati per il delitto di riciclaggio </a:t>
            </a:r>
            <a:r>
              <a:rPr lang="it-IT" b="0" i="0" dirty="0" err="1">
                <a:solidFill>
                  <a:srgbClr val="000000"/>
                </a:solidFill>
                <a:effectLst/>
                <a:latin typeface="Open Sans" panose="020F0502020204030204" pitchFamily="34" charset="0"/>
              </a:rPr>
              <a:t>perchè</a:t>
            </a:r>
            <a:r>
              <a:rPr lang="it-IT" b="0" i="0" dirty="0">
                <a:solidFill>
                  <a:srgbClr val="000000"/>
                </a:solidFill>
                <a:effectLst/>
                <a:latin typeface="Open Sans" panose="020F0502020204030204" pitchFamily="34" charset="0"/>
              </a:rPr>
              <a:t> avevano utilizzato i proventi di tali illeciti nelle attività economiche delle società loro riconducibili facendo temporaneamente transitare dette somme nella contabilità sociale a titolo di finanziamento soci . Gli imputati avevano così ripulito i proventi dell’attività illecita e ostacolato l’identificazione della provenienza delittuosa del denaro utilizzato.</a:t>
            </a:r>
            <a:br>
              <a:rPr lang="it-IT" dirty="0"/>
            </a:br>
            <a:r>
              <a:rPr lang="it-IT" b="0" i="0" dirty="0">
                <a:solidFill>
                  <a:srgbClr val="000000"/>
                </a:solidFill>
                <a:effectLst/>
                <a:latin typeface="Open Sans" panose="020F0502020204030204" pitchFamily="34" charset="0"/>
              </a:rPr>
              <a:t>La consapevolezza della provenienza illecita delle somme e la mancata giustificazione della loro provenienza da parte degli imputati convincevano i Giudici di legittimità a respingere il ricorso chiarendo che </a:t>
            </a:r>
            <a:r>
              <a:rPr lang="it-IT" b="1" i="0" dirty="0">
                <a:solidFill>
                  <a:srgbClr val="FF0000"/>
                </a:solidFill>
                <a:effectLst/>
                <a:latin typeface="Open Sans" panose="020F0502020204030204" pitchFamily="34" charset="0"/>
              </a:rPr>
              <a:t>il dolo nel reato di riciclaggio può configurarsi anche nella forma eventuale </a:t>
            </a:r>
            <a:r>
              <a:rPr lang="it-IT" b="1" i="0" dirty="0">
                <a:solidFill>
                  <a:srgbClr val="000000"/>
                </a:solidFill>
                <a:effectLst/>
                <a:latin typeface="Open Sans" panose="020F0502020204030204" pitchFamily="34" charset="0"/>
              </a:rPr>
              <a:t>allorché all’agente si rappresenta la concreta possibilità, accettandone il rischio, della provenienza delittuosa del denaro ricevuto e investito</a:t>
            </a:r>
            <a:r>
              <a:rPr lang="it-IT" b="0" i="0" dirty="0">
                <a:solidFill>
                  <a:srgbClr val="000000"/>
                </a:solidFill>
                <a:effectLst/>
                <a:latin typeface="Open Sans" panose="020F0502020204030204" pitchFamily="34" charset="0"/>
              </a:rPr>
              <a:t>.</a:t>
            </a:r>
            <a:br>
              <a:rPr lang="it-IT" dirty="0"/>
            </a:br>
            <a:r>
              <a:rPr lang="it-IT" b="0" i="0" dirty="0">
                <a:solidFill>
                  <a:srgbClr val="000000"/>
                </a:solidFill>
                <a:effectLst/>
                <a:latin typeface="Open Sans" panose="020F0502020204030204" pitchFamily="34" charset="0"/>
              </a:rPr>
              <a:t> </a:t>
            </a:r>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42</a:t>
            </a:fld>
            <a:endParaRPr lang="it-IT"/>
          </a:p>
        </p:txBody>
      </p:sp>
    </p:spTree>
    <p:extLst>
      <p:ext uri="{BB962C8B-B14F-4D97-AF65-F5344CB8AC3E}">
        <p14:creationId xmlns:p14="http://schemas.microsoft.com/office/powerpoint/2010/main" val="24831484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just" eaLnBrk="1" hangingPunct="1"/>
            <a:r>
              <a:rPr lang="it-IT" altLang="it-IT" sz="1100" dirty="0">
                <a:latin typeface="Arial" panose="020B0604020202020204" pitchFamily="34" charset="0"/>
                <a:cs typeface="Arial" panose="020B0604020202020204" pitchFamily="34" charset="0"/>
              </a:rPr>
              <a:t>In base all’esperienza operativa maturata, le principali irregolarità riscontrate sono riconducibili alla seguente casistica:</a:t>
            </a:r>
          </a:p>
          <a:p>
            <a:pPr marL="174588" indent="-174588" algn="just">
              <a:buFont typeface="Wingdings" panose="05000000000000000000" pitchFamily="2" charset="2"/>
              <a:buChar char="v"/>
            </a:pPr>
            <a:r>
              <a:rPr lang="it-IT" sz="1100" b="1" dirty="0">
                <a:latin typeface="Arial" panose="020B0604020202020204" pitchFamily="34" charset="0"/>
                <a:cs typeface="Arial" panose="020B0604020202020204" pitchFamily="34" charset="0"/>
              </a:rPr>
              <a:t>In materia di adeguata verifica:</a:t>
            </a:r>
            <a:endParaRPr lang="it-IT" sz="1100" dirty="0">
              <a:latin typeface="Arial" panose="020B0604020202020204" pitchFamily="34" charset="0"/>
              <a:cs typeface="Arial" panose="020B0604020202020204" pitchFamily="34" charset="0"/>
            </a:endParaRPr>
          </a:p>
          <a:p>
            <a:pPr marL="366588" indent="-174588" algn="just">
              <a:buFont typeface="Wingdings" panose="05000000000000000000" pitchFamily="2" charset="2"/>
              <a:buChar char="Ø"/>
            </a:pPr>
            <a:r>
              <a:rPr lang="it-IT" sz="1100" dirty="0">
                <a:latin typeface="Arial" panose="020B0604020202020204" pitchFamily="34" charset="0"/>
                <a:cs typeface="Arial" panose="020B0604020202020204" pitchFamily="34" charset="0"/>
              </a:rPr>
              <a:t>identificazione della clientela sulla scorta di </a:t>
            </a:r>
            <a:r>
              <a:rPr lang="it-IT" sz="1100" b="1" dirty="0">
                <a:latin typeface="Arial" panose="020B0604020202020204" pitchFamily="34" charset="0"/>
                <a:cs typeface="Arial" panose="020B0604020202020204" pitchFamily="34" charset="0"/>
              </a:rPr>
              <a:t>documenti di riconoscimento scaduti</a:t>
            </a:r>
            <a:r>
              <a:rPr lang="it-IT" sz="1100" dirty="0">
                <a:latin typeface="Arial" panose="020B0604020202020204" pitchFamily="34" charset="0"/>
                <a:cs typeface="Arial" panose="020B0604020202020204" pitchFamily="34" charset="0"/>
              </a:rPr>
              <a:t>;</a:t>
            </a:r>
          </a:p>
          <a:p>
            <a:pPr marL="366588" indent="-174588" algn="just">
              <a:buFont typeface="Wingdings" panose="05000000000000000000" pitchFamily="2" charset="2"/>
              <a:buChar char="Ø"/>
            </a:pPr>
            <a:r>
              <a:rPr lang="it-IT" sz="1100" b="1" dirty="0">
                <a:latin typeface="Arial" panose="020B0604020202020204" pitchFamily="34" charset="0"/>
                <a:cs typeface="Arial" panose="020B0604020202020204" pitchFamily="34" charset="0"/>
              </a:rPr>
              <a:t>mancata acquisizione dal cliente di tutte le informazioni necessarie ed aggiornate </a:t>
            </a:r>
            <a:r>
              <a:rPr lang="it-IT" sz="1100" dirty="0">
                <a:latin typeface="Arial" panose="020B0604020202020204" pitchFamily="34" charset="0"/>
                <a:cs typeface="Arial" panose="020B0604020202020204" pitchFamily="34" charset="0"/>
              </a:rPr>
              <a:t>ai fini dell’assolvimento dell’obbligo in trattazione;</a:t>
            </a:r>
          </a:p>
          <a:p>
            <a:pPr marL="366588" indent="-174588" algn="just">
              <a:buFont typeface="Wingdings" panose="05000000000000000000" pitchFamily="2" charset="2"/>
              <a:buChar char="Ø"/>
            </a:pPr>
            <a:r>
              <a:rPr lang="it-IT" sz="1100" dirty="0">
                <a:latin typeface="Arial" panose="020B0604020202020204" pitchFamily="34" charset="0"/>
                <a:cs typeface="Arial" panose="020B0604020202020204" pitchFamily="34" charset="0"/>
              </a:rPr>
              <a:t>in caso di </a:t>
            </a:r>
            <a:r>
              <a:rPr lang="it-IT" sz="1100" b="1" dirty="0">
                <a:latin typeface="Arial" panose="020B0604020202020204" pitchFamily="34" charset="0"/>
                <a:cs typeface="Arial" panose="020B0604020202020204" pitchFamily="34" charset="0"/>
              </a:rPr>
              <a:t>cliente persona giuridica</a:t>
            </a:r>
            <a:r>
              <a:rPr lang="it-IT" sz="1100" dirty="0">
                <a:latin typeface="Arial" panose="020B0604020202020204" pitchFamily="34" charset="0"/>
                <a:cs typeface="Arial" panose="020B0604020202020204" pitchFamily="34" charset="0"/>
              </a:rPr>
              <a:t>, </a:t>
            </a:r>
            <a:r>
              <a:rPr lang="it-IT" sz="1100" b="1" dirty="0">
                <a:latin typeface="Arial" panose="020B0604020202020204" pitchFamily="34" charset="0"/>
                <a:cs typeface="Arial" panose="020B0604020202020204" pitchFamily="34" charset="0"/>
              </a:rPr>
              <a:t>mancata verifica sia del potere di rappresentanza che della titolarità effettiva </a:t>
            </a:r>
            <a:r>
              <a:rPr lang="it-IT" sz="1100" b="0" dirty="0">
                <a:latin typeface="Arial" panose="020B0604020202020204" pitchFamily="34" charset="0"/>
                <a:cs typeface="Arial" panose="020B0604020202020204" pitchFamily="34" charset="0"/>
              </a:rPr>
              <a:t>attraverso atti, scritture, certificati, visure ed ogni altro documento idoneo a tal fine; </a:t>
            </a:r>
          </a:p>
          <a:p>
            <a:pPr marL="366588" indent="-174588" algn="just">
              <a:buFont typeface="Wingdings" panose="05000000000000000000" pitchFamily="2" charset="2"/>
              <a:buChar char="Ø"/>
            </a:pPr>
            <a:r>
              <a:rPr lang="it-IT" sz="1100" b="1" dirty="0">
                <a:latin typeface="Arial" panose="020B0604020202020204" pitchFamily="34" charset="0"/>
                <a:cs typeface="Arial" panose="020B0604020202020204" pitchFamily="34" charset="0"/>
              </a:rPr>
              <a:t>identificazione del cliente senza la presenza fisica dello stesso</a:t>
            </a:r>
            <a:r>
              <a:rPr lang="it-IT" sz="1100" dirty="0">
                <a:latin typeface="Arial" panose="020B0604020202020204" pitchFamily="34" charset="0"/>
                <a:cs typeface="Arial" panose="020B0604020202020204" pitchFamily="34" charset="0"/>
              </a:rPr>
              <a:t>, in assenza dei presupposti di cui all’art. 19, comma 1, </a:t>
            </a:r>
            <a:r>
              <a:rPr lang="it-IT" sz="1100" dirty="0" err="1">
                <a:latin typeface="Arial" panose="020B0604020202020204" pitchFamily="34" charset="0"/>
                <a:cs typeface="Arial" panose="020B0604020202020204" pitchFamily="34" charset="0"/>
              </a:rPr>
              <a:t>lett</a:t>
            </a:r>
            <a:r>
              <a:rPr lang="it-IT" sz="1100" dirty="0">
                <a:latin typeface="Arial" panose="020B0604020202020204" pitchFamily="34" charset="0"/>
                <a:cs typeface="Arial" panose="020B0604020202020204" pitchFamily="34" charset="0"/>
              </a:rPr>
              <a:t>. a;</a:t>
            </a:r>
          </a:p>
          <a:p>
            <a:pPr marL="366588" indent="-174588" algn="just">
              <a:buFont typeface="Wingdings" panose="05000000000000000000" pitchFamily="2" charset="2"/>
              <a:buChar char="Ø"/>
            </a:pPr>
            <a:r>
              <a:rPr lang="it-IT" sz="1100" dirty="0">
                <a:latin typeface="Arial" panose="020B0604020202020204" pitchFamily="34" charset="0"/>
                <a:cs typeface="Arial" panose="020B0604020202020204" pitchFamily="34" charset="0"/>
              </a:rPr>
              <a:t>carenza di strumenti di ausilio all’individuazione di soggetti censiti nelle </a:t>
            </a:r>
            <a:r>
              <a:rPr lang="it-IT" sz="1100" b="1" dirty="0">
                <a:latin typeface="Arial" panose="020B0604020202020204" pitchFamily="34" charset="0"/>
                <a:cs typeface="Arial" panose="020B0604020202020204" pitchFamily="34" charset="0"/>
              </a:rPr>
              <a:t>liste antiterrorismo </a:t>
            </a:r>
            <a:r>
              <a:rPr lang="it-IT" sz="1100" dirty="0">
                <a:latin typeface="Arial" panose="020B0604020202020204" pitchFamily="34" charset="0"/>
                <a:cs typeface="Arial" panose="020B0604020202020204" pitchFamily="34" charset="0"/>
              </a:rPr>
              <a:t>e/o delle </a:t>
            </a:r>
            <a:r>
              <a:rPr lang="it-IT" sz="1100" b="1" dirty="0">
                <a:latin typeface="Arial" panose="020B0604020202020204" pitchFamily="34" charset="0"/>
                <a:cs typeface="Arial" panose="020B0604020202020204" pitchFamily="34" charset="0"/>
              </a:rPr>
              <a:t>persone politicamente esposte </a:t>
            </a:r>
            <a:r>
              <a:rPr lang="it-IT" sz="1100" dirty="0">
                <a:latin typeface="Arial" panose="020B0604020202020204" pitchFamily="34" charset="0"/>
                <a:cs typeface="Arial" panose="020B0604020202020204" pitchFamily="34" charset="0"/>
              </a:rPr>
              <a:t>per le quali vanno applicati obblighi rafforzati;</a:t>
            </a:r>
          </a:p>
          <a:p>
            <a:pPr marL="366588" indent="-174588" algn="just">
              <a:buFont typeface="Wingdings" panose="05000000000000000000" pitchFamily="2" charset="2"/>
              <a:buChar char="Ø"/>
            </a:pPr>
            <a:r>
              <a:rPr lang="it-IT" sz="1100" b="1" dirty="0">
                <a:latin typeface="Arial" panose="020B0604020202020204" pitchFamily="34" charset="0"/>
                <a:cs typeface="Arial" panose="020B0604020202020204" pitchFamily="34" charset="0"/>
              </a:rPr>
              <a:t>adeguata verifica assolta da terzi</a:t>
            </a:r>
            <a:r>
              <a:rPr lang="it-IT" sz="1100" dirty="0">
                <a:latin typeface="Arial" panose="020B0604020202020204" pitchFamily="34" charset="0"/>
                <a:cs typeface="Arial" panose="020B0604020202020204" pitchFamily="34" charset="0"/>
              </a:rPr>
              <a:t>, </a:t>
            </a:r>
            <a:r>
              <a:rPr lang="it-IT" sz="1100" b="1" dirty="0">
                <a:latin typeface="Arial" panose="020B0604020202020204" pitchFamily="34" charset="0"/>
                <a:cs typeface="Arial" panose="020B0604020202020204" pitchFamily="34" charset="0"/>
              </a:rPr>
              <a:t>in assenza di idonea attestazione </a:t>
            </a:r>
            <a:r>
              <a:rPr lang="it-IT" sz="1100" dirty="0">
                <a:latin typeface="Arial" panose="020B0604020202020204" pitchFamily="34" charset="0"/>
                <a:cs typeface="Arial" panose="020B0604020202020204" pitchFamily="34" charset="0"/>
              </a:rPr>
              <a:t>ai sensi dell’art. 27, comma 1</a:t>
            </a:r>
            <a:r>
              <a:rPr lang="it-IT" sz="1100" b="0" dirty="0">
                <a:latin typeface="Arial" panose="020B0604020202020204" pitchFamily="34" charset="0"/>
                <a:cs typeface="Arial" panose="020B0604020202020204" pitchFamily="34" charset="0"/>
              </a:rPr>
              <a:t>, in base al quale il terzo deve espressamente confermare il corretto adempimento dell’obbligo in relazione alle attività di verifica effettuate nonché la coincidenza tra il cliente verificato e il soggetto a cui l’attestazione si riferisce (comma 2). </a:t>
            </a:r>
          </a:p>
          <a:p>
            <a:pPr marL="174588" indent="-174588" algn="just">
              <a:buFont typeface="Wingdings" panose="05000000000000000000" pitchFamily="2" charset="2"/>
              <a:buChar char="v"/>
            </a:pPr>
            <a:r>
              <a:rPr lang="it-IT" sz="1100" b="1" dirty="0">
                <a:latin typeface="Arial" panose="020B0604020202020204" pitchFamily="34" charset="0"/>
                <a:cs typeface="Arial" panose="020B0604020202020204" pitchFamily="34" charset="0"/>
              </a:rPr>
              <a:t>In materia di conservazione </a:t>
            </a:r>
            <a:r>
              <a:rPr lang="it-IT" sz="1100" b="0" dirty="0">
                <a:latin typeface="Arial" panose="020B0604020202020204" pitchFamily="34" charset="0"/>
                <a:cs typeface="Arial" panose="020B0604020202020204" pitchFamily="34" charset="0"/>
              </a:rPr>
              <a:t>(</a:t>
            </a:r>
            <a:r>
              <a:rPr lang="it-IT" sz="1100" b="0" i="1" dirty="0">
                <a:latin typeface="Arial" panose="020B0604020202020204" pitchFamily="34" charset="0"/>
                <a:cs typeface="Arial" panose="020B0604020202020204" pitchFamily="34" charset="0"/>
              </a:rPr>
              <a:t>ex</a:t>
            </a:r>
            <a:r>
              <a:rPr lang="it-IT" sz="1100" b="0" dirty="0">
                <a:latin typeface="Arial" panose="020B0604020202020204" pitchFamily="34" charset="0"/>
                <a:cs typeface="Arial" panose="020B0604020202020204" pitchFamily="34" charset="0"/>
              </a:rPr>
              <a:t> registrazione):</a:t>
            </a:r>
          </a:p>
          <a:p>
            <a:pPr marL="366588" indent="-174588" algn="just">
              <a:buFont typeface="Wingdings" panose="05000000000000000000" pitchFamily="2" charset="2"/>
              <a:buChar char="Ø"/>
            </a:pPr>
            <a:r>
              <a:rPr lang="it-IT" sz="1100" b="1" dirty="0">
                <a:latin typeface="Arial" panose="020B0604020202020204" pitchFamily="34" charset="0"/>
                <a:cs typeface="Arial" panose="020B0604020202020204" pitchFamily="34" charset="0"/>
              </a:rPr>
              <a:t>assenza del mandato professionale </a:t>
            </a:r>
            <a:r>
              <a:rPr lang="it-IT" sz="1100" dirty="0">
                <a:latin typeface="Arial" panose="020B0604020202020204" pitchFamily="34" charset="0"/>
                <a:cs typeface="Arial" panose="020B0604020202020204" pitchFamily="34" charset="0"/>
              </a:rPr>
              <a:t>attestante la data del conferimento dell’incarico;</a:t>
            </a:r>
          </a:p>
          <a:p>
            <a:pPr marL="366588" indent="-174588" algn="just">
              <a:buFont typeface="Wingdings" panose="05000000000000000000" pitchFamily="2" charset="2"/>
              <a:buChar char="Ø"/>
            </a:pPr>
            <a:r>
              <a:rPr lang="it-IT" sz="1100" b="1" dirty="0">
                <a:latin typeface="Arial" panose="020B0604020202020204" pitchFamily="34" charset="0"/>
                <a:cs typeface="Arial" panose="020B0604020202020204" pitchFamily="34" charset="0"/>
              </a:rPr>
              <a:t>omessa conservazione di copia dei documenti d’identità e del codice fiscale </a:t>
            </a:r>
            <a:r>
              <a:rPr lang="it-IT" sz="1100" b="0" dirty="0">
                <a:latin typeface="Arial" panose="020B0604020202020204" pitchFamily="34" charset="0"/>
                <a:cs typeface="Arial" panose="020B0604020202020204" pitchFamily="34" charset="0"/>
              </a:rPr>
              <a:t>del cliente, del titolare effettivo e dell’esecutore;</a:t>
            </a:r>
          </a:p>
          <a:p>
            <a:pPr marL="366588" indent="-174588" algn="just">
              <a:buFont typeface="Wingdings" panose="05000000000000000000" pitchFamily="2" charset="2"/>
              <a:buChar char="Ø"/>
            </a:pPr>
            <a:r>
              <a:rPr lang="it-IT" sz="1100" b="1" dirty="0">
                <a:latin typeface="Arial" panose="020B0604020202020204" pitchFamily="34" charset="0"/>
                <a:cs typeface="Arial" panose="020B0604020202020204" pitchFamily="34" charset="0"/>
              </a:rPr>
              <a:t>carenza di documentazione </a:t>
            </a:r>
            <a:r>
              <a:rPr lang="it-IT" sz="1100" b="0" dirty="0">
                <a:latin typeface="Arial" panose="020B0604020202020204" pitchFamily="34" charset="0"/>
                <a:cs typeface="Arial" panose="020B0604020202020204" pitchFamily="34" charset="0"/>
              </a:rPr>
              <a:t>attestante data, importo e causale delle prestazioni rese o dell’operazione nonché i mezzi di pagamento utilizzati.</a:t>
            </a:r>
          </a:p>
          <a:p>
            <a:pPr marL="174588" indent="-174588" algn="just">
              <a:buFont typeface="Wingdings" panose="05000000000000000000" pitchFamily="2" charset="2"/>
              <a:buChar char="v"/>
            </a:pPr>
            <a:r>
              <a:rPr lang="it-IT" sz="1100" b="1" dirty="0">
                <a:latin typeface="Arial" panose="020B0604020202020204" pitchFamily="34" charset="0"/>
                <a:cs typeface="Arial" panose="020B0604020202020204" pitchFamily="34" charset="0"/>
              </a:rPr>
              <a:t>In materia di </a:t>
            </a:r>
            <a:r>
              <a:rPr lang="it-IT" sz="1100" b="1" dirty="0" err="1">
                <a:latin typeface="Arial" panose="020B0604020202020204" pitchFamily="34" charset="0"/>
                <a:cs typeface="Arial" panose="020B0604020202020204" pitchFamily="34" charset="0"/>
              </a:rPr>
              <a:t>s.o.s</a:t>
            </a:r>
            <a:r>
              <a:rPr lang="it-IT" sz="1100" b="1" dirty="0">
                <a:latin typeface="Arial" panose="020B0604020202020204" pitchFamily="34" charset="0"/>
                <a:cs typeface="Arial" panose="020B0604020202020204" pitchFamily="34" charset="0"/>
              </a:rPr>
              <a:t>.:</a:t>
            </a:r>
            <a:endParaRPr lang="it-IT" sz="1100" dirty="0">
              <a:latin typeface="Arial" panose="020B0604020202020204" pitchFamily="34" charset="0"/>
              <a:cs typeface="Arial" panose="020B0604020202020204" pitchFamily="34" charset="0"/>
            </a:endParaRPr>
          </a:p>
          <a:p>
            <a:pPr marL="366588" indent="-174588" algn="just">
              <a:buFont typeface="Wingdings" panose="05000000000000000000" pitchFamily="2" charset="2"/>
              <a:buChar char="Ø"/>
            </a:pPr>
            <a:r>
              <a:rPr lang="it-IT" sz="1100" b="0" dirty="0">
                <a:latin typeface="Arial" panose="020B0604020202020204" pitchFamily="34" charset="0"/>
                <a:cs typeface="Arial" panose="020B0604020202020204" pitchFamily="34" charset="0"/>
              </a:rPr>
              <a:t>mancata verifica su fonti aperte di eventuali coinvolgimenti del cliente in </a:t>
            </a:r>
            <a:r>
              <a:rPr lang="it-IT" sz="1100" b="1" dirty="0">
                <a:latin typeface="Arial" panose="020B0604020202020204" pitchFamily="34" charset="0"/>
                <a:cs typeface="Arial" panose="020B0604020202020204" pitchFamily="34" charset="0"/>
              </a:rPr>
              <a:t>vicende giudiziarie</a:t>
            </a:r>
            <a:r>
              <a:rPr lang="it-IT" sz="1100" b="0" dirty="0">
                <a:latin typeface="Arial" panose="020B0604020202020204" pitchFamily="34" charset="0"/>
                <a:cs typeface="Arial" panose="020B0604020202020204" pitchFamily="34" charset="0"/>
              </a:rPr>
              <a:t>;</a:t>
            </a:r>
          </a:p>
          <a:p>
            <a:pPr marL="366588" indent="-174588" algn="just">
              <a:buFont typeface="Wingdings" panose="05000000000000000000" pitchFamily="2" charset="2"/>
              <a:buChar char="Ø"/>
            </a:pPr>
            <a:r>
              <a:rPr lang="it-IT" sz="1100" b="0" dirty="0">
                <a:latin typeface="Arial" panose="020B0604020202020204" pitchFamily="34" charset="0"/>
                <a:cs typeface="Arial" panose="020B0604020202020204" pitchFamily="34" charset="0"/>
              </a:rPr>
              <a:t>Assenza fascicolo</a:t>
            </a:r>
            <a:r>
              <a:rPr lang="it-IT" sz="1100" b="0" baseline="0" dirty="0">
                <a:latin typeface="Arial" panose="020B0604020202020204" pitchFamily="34" charset="0"/>
                <a:cs typeface="Arial" panose="020B0604020202020204" pitchFamily="34" charset="0"/>
              </a:rPr>
              <a:t> del cliente, iter logico seguito, incongruenze palesi con profilo economico-reddituale.</a:t>
            </a:r>
            <a:r>
              <a:rPr lang="it-IT" sz="1100" b="0" dirty="0">
                <a:latin typeface="Arial" panose="020B0604020202020204" pitchFamily="34" charset="0"/>
                <a:cs typeface="Arial" panose="020B0604020202020204" pitchFamily="34" charset="0"/>
              </a:rPr>
              <a:t> </a:t>
            </a:r>
          </a:p>
        </p:txBody>
      </p:sp>
      <p:sp>
        <p:nvSpPr>
          <p:cNvPr id="4" name="Segnaposto numero diapositiva 3"/>
          <p:cNvSpPr>
            <a:spLocks noGrp="1"/>
          </p:cNvSpPr>
          <p:nvPr>
            <p:ph type="sldNum" sz="quarter" idx="10"/>
          </p:nvPr>
        </p:nvSpPr>
        <p:spPr/>
        <p:txBody>
          <a:bodyPr/>
          <a:lstStyle/>
          <a:p>
            <a:fld id="{C021E19E-1957-4C9D-9508-6362B6B846E4}" type="slidenum">
              <a:rPr lang="it-IT" smtClean="0"/>
              <a:pPr/>
              <a:t>44</a:t>
            </a:fld>
            <a:endParaRPr lang="it-IT"/>
          </a:p>
        </p:txBody>
      </p:sp>
    </p:spTree>
    <p:extLst>
      <p:ext uri="{BB962C8B-B14F-4D97-AF65-F5344CB8AC3E}">
        <p14:creationId xmlns:p14="http://schemas.microsoft.com/office/powerpoint/2010/main" val="7203803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1A523D-D94D-4BF9-99F5-9F3A8787B289}" type="slidenum">
              <a:rPr lang="it-IT" smtClean="0"/>
              <a:t>45</a:t>
            </a:fld>
            <a:endParaRPr lang="it-IT"/>
          </a:p>
        </p:txBody>
      </p:sp>
    </p:spTree>
    <p:extLst>
      <p:ext uri="{BB962C8B-B14F-4D97-AF65-F5344CB8AC3E}">
        <p14:creationId xmlns:p14="http://schemas.microsoft.com/office/powerpoint/2010/main" val="7510540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41A523D-D94D-4BF9-99F5-9F3A8787B289}" type="slidenum">
              <a:rPr lang="it-IT" smtClean="0"/>
              <a:t>46</a:t>
            </a:fld>
            <a:endParaRPr lang="it-IT"/>
          </a:p>
        </p:txBody>
      </p:sp>
    </p:spTree>
    <p:extLst>
      <p:ext uri="{BB962C8B-B14F-4D97-AF65-F5344CB8AC3E}">
        <p14:creationId xmlns:p14="http://schemas.microsoft.com/office/powerpoint/2010/main" val="26407149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728788" y="1093788"/>
            <a:ext cx="5253037" cy="2955925"/>
          </a:xfrm>
        </p:spPr>
      </p:sp>
      <p:sp>
        <p:nvSpPr>
          <p:cNvPr id="3" name="Segnaposto note 2"/>
          <p:cNvSpPr>
            <a:spLocks noGrp="1"/>
          </p:cNvSpPr>
          <p:nvPr>
            <p:ph type="body" idx="1"/>
          </p:nvPr>
        </p:nvSpPr>
        <p:spPr/>
        <p:txBody>
          <a:bodyPr/>
          <a:lstStyle/>
          <a:p>
            <a:pPr algn="just"/>
            <a:endParaRPr lang="it-IT" dirty="0">
              <a:latin typeface="Arial" panose="020B0604020202020204" pitchFamily="34" charset="0"/>
              <a:cs typeface="Arial" panose="020B0604020202020204" pitchFamily="34" charset="0"/>
            </a:endParaRPr>
          </a:p>
        </p:txBody>
      </p:sp>
      <p:sp>
        <p:nvSpPr>
          <p:cNvPr id="4" name="Segnaposto numero diapositiva 3"/>
          <p:cNvSpPr>
            <a:spLocks noGrp="1"/>
          </p:cNvSpPr>
          <p:nvPr>
            <p:ph type="sldNum" sz="quarter" idx="10"/>
          </p:nvPr>
        </p:nvSpPr>
        <p:spPr>
          <a:xfrm>
            <a:off x="5292110" y="10422329"/>
            <a:ext cx="4048548" cy="548175"/>
          </a:xfrm>
          <a:prstGeom prst="rect">
            <a:avLst/>
          </a:prstGeom>
        </p:spPr>
        <p:txBody>
          <a:bodyPr lIns="100456" tIns="50229" rIns="100456" bIns="50229"/>
          <a:lstStyle/>
          <a:p>
            <a:pPr marL="0" marR="0" lvl="0" indent="0" algn="r" defTabSz="914400" rtl="0" eaLnBrk="1" fontAlgn="auto" latinLnBrk="0" hangingPunct="1">
              <a:lnSpc>
                <a:spcPct val="100000"/>
              </a:lnSpc>
              <a:spcBef>
                <a:spcPts val="0"/>
              </a:spcBef>
              <a:spcAft>
                <a:spcPts val="0"/>
              </a:spcAft>
              <a:buClrTx/>
              <a:buSzTx/>
              <a:buFontTx/>
              <a:buNone/>
              <a:tabLst/>
              <a:defRPr/>
            </a:pPr>
            <a:fld id="{C021E19E-1957-4C9D-9508-6362B6B846E4}" type="slidenum">
              <a:rPr kumimoji="0" lang="it-IT" sz="11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it-IT" sz="11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52908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C021E19E-1957-4C9D-9508-6362B6B846E4}" type="slidenum">
              <a:rPr lang="it-IT" smtClean="0"/>
              <a:pPr/>
              <a:t>48</a:t>
            </a:fld>
            <a:endParaRPr lang="it-IT"/>
          </a:p>
        </p:txBody>
      </p:sp>
    </p:spTree>
    <p:extLst>
      <p:ext uri="{BB962C8B-B14F-4D97-AF65-F5344CB8AC3E}">
        <p14:creationId xmlns:p14="http://schemas.microsoft.com/office/powerpoint/2010/main" val="16193586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058988" y="1033463"/>
            <a:ext cx="4954587" cy="2787650"/>
          </a:xfrm>
        </p:spPr>
      </p:sp>
      <p:sp>
        <p:nvSpPr>
          <p:cNvPr id="3" name="Segnaposto note 2"/>
          <p:cNvSpPr>
            <a:spLocks noGrp="1"/>
          </p:cNvSpPr>
          <p:nvPr>
            <p:ph type="body" idx="1"/>
          </p:nvPr>
        </p:nvSpPr>
        <p:spPr/>
        <p:txBody>
          <a:bodyPr/>
          <a:lstStyle/>
          <a:p>
            <a:pPr algn="just"/>
            <a:r>
              <a:rPr lang="it-IT" b="1" baseline="0" dirty="0">
                <a:sym typeface="Wingdings" panose="05000000000000000000" pitchFamily="2" charset="2"/>
              </a:rPr>
              <a:t>COMMA 3:</a:t>
            </a:r>
            <a:r>
              <a:rPr lang="it-IT" baseline="0" dirty="0">
                <a:sym typeface="Wingdings" panose="05000000000000000000" pitchFamily="2" charset="2"/>
              </a:rPr>
              <a:t> DELITTO SALVO CHE IL FATTO NON COSTITUISCA Più GRAVE REATO, trattasi di reato proprio destinato però ad una platea molto ampia di soggetti (CLIENTE O ESECUTORE DELL’OPERAZIONE) </a:t>
            </a:r>
          </a:p>
          <a:p>
            <a:pPr algn="just"/>
            <a:r>
              <a:rPr lang="it-IT" baseline="0" dirty="0">
                <a:sym typeface="Wingdings" panose="05000000000000000000" pitchFamily="2" charset="2"/>
              </a:rPr>
              <a:t>ART. 22 (Obblighi del cliente). </a:t>
            </a:r>
          </a:p>
          <a:p>
            <a:pPr algn="just"/>
            <a:r>
              <a:rPr lang="it-IT" baseline="0" dirty="0">
                <a:sym typeface="Wingdings" panose="05000000000000000000" pitchFamily="2" charset="2"/>
              </a:rPr>
              <a:t>  1.  I  clienti  forniscono   per   iscritto,   sotto   la   propria responsabilità, tutte le informazioni necessarie  e  aggiornate  per consentire ai  soggetti  obbligati  di  adempiere  agli  obblighi  di adeguata verifica. </a:t>
            </a:r>
          </a:p>
          <a:p>
            <a:pPr algn="just"/>
            <a:r>
              <a:rPr lang="it-IT" baseline="0" dirty="0">
                <a:sym typeface="Wingdings" panose="05000000000000000000" pitchFamily="2" charset="2"/>
              </a:rPr>
              <a:t>  2. Per le finalità di cui al presente decreto, le  imprese  dotate di personalità giuridica e le persone giuridiche private ottengono e conservano, per un periodo non inferiore a cinque anni,  informazioni adeguate, accurate e aggiornate sulla propria titolarità effettiva e le forniscono ai soggetti obbligati, in occasione  degli  adempimenti strumentali all'adeguata verifica della clientela. </a:t>
            </a:r>
          </a:p>
          <a:p>
            <a:pPr algn="just"/>
            <a:r>
              <a:rPr lang="it-IT" baseline="0" dirty="0"/>
              <a:t>ART. 1 comma 2 </a:t>
            </a:r>
            <a:r>
              <a:rPr lang="it-IT" dirty="0"/>
              <a:t>p) esecutore: il soggetto delegato ad operare in nome e per conto</a:t>
            </a:r>
            <a:r>
              <a:rPr lang="it-IT" baseline="0" dirty="0"/>
              <a:t> </a:t>
            </a:r>
            <a:r>
              <a:rPr lang="it-IT" dirty="0"/>
              <a:t>del cliente o a cui siano comunque conferiti poteri di rappresentanza</a:t>
            </a:r>
            <a:r>
              <a:rPr lang="it-IT" baseline="0" dirty="0"/>
              <a:t> </a:t>
            </a:r>
            <a:r>
              <a:rPr lang="it-IT" dirty="0"/>
              <a:t>che gli consentano di operare in nome e per conto del cliente;</a:t>
            </a:r>
          </a:p>
          <a:p>
            <a:pPr algn="just"/>
            <a:r>
              <a:rPr lang="it-IT" b="1" dirty="0"/>
              <a:t>COMMA 4</a:t>
            </a:r>
            <a:r>
              <a:rPr lang="it-IT" dirty="0"/>
              <a:t>: SALVO CHE IL FATTO NON COSTITUISCA Più GRAVE REATO, CONTRAVVENZIONE, violazione</a:t>
            </a:r>
            <a:r>
              <a:rPr lang="it-IT" baseline="0" dirty="0"/>
              <a:t> del divieto di cui agli art. 39 comma 1 41 comma 3</a:t>
            </a:r>
            <a:endParaRPr lang="it-IT"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49</a:t>
            </a:fld>
            <a:endParaRPr lang="it-IT"/>
          </a:p>
        </p:txBody>
      </p:sp>
    </p:spTree>
    <p:extLst>
      <p:ext uri="{BB962C8B-B14F-4D97-AF65-F5344CB8AC3E}">
        <p14:creationId xmlns:p14="http://schemas.microsoft.com/office/powerpoint/2010/main" val="13021615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058988" y="1033463"/>
            <a:ext cx="4954587" cy="2787650"/>
          </a:xfrm>
        </p:spPr>
      </p:sp>
      <p:sp>
        <p:nvSpPr>
          <p:cNvPr id="3" name="Segnaposto note 2"/>
          <p:cNvSpPr>
            <a:spLocks noGrp="1"/>
          </p:cNvSpPr>
          <p:nvPr>
            <p:ph type="body" idx="1"/>
          </p:nvPr>
        </p:nvSpPr>
        <p:spPr/>
        <p:txBody>
          <a:bodyPr/>
          <a:lstStyle/>
          <a:p>
            <a:pPr algn="just"/>
            <a:endParaRPr lang="it-IT"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50</a:t>
            </a:fld>
            <a:endParaRPr lang="it-IT"/>
          </a:p>
        </p:txBody>
      </p:sp>
    </p:spTree>
    <p:extLst>
      <p:ext uri="{BB962C8B-B14F-4D97-AF65-F5344CB8AC3E}">
        <p14:creationId xmlns:p14="http://schemas.microsoft.com/office/powerpoint/2010/main" val="1091417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4</a:t>
            </a:fld>
            <a:endParaRPr lang="it-IT"/>
          </a:p>
        </p:txBody>
      </p:sp>
    </p:spTree>
    <p:extLst>
      <p:ext uri="{BB962C8B-B14F-4D97-AF65-F5344CB8AC3E}">
        <p14:creationId xmlns:p14="http://schemas.microsoft.com/office/powerpoint/2010/main" val="36629003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058988" y="1033463"/>
            <a:ext cx="4954587" cy="2787650"/>
          </a:xfrm>
        </p:spPr>
      </p:sp>
      <p:sp>
        <p:nvSpPr>
          <p:cNvPr id="3" name="Segnaposto note 2"/>
          <p:cNvSpPr>
            <a:spLocks noGrp="1"/>
          </p:cNvSpPr>
          <p:nvPr>
            <p:ph type="body" idx="1"/>
          </p:nvPr>
        </p:nvSpPr>
        <p:spPr/>
        <p:txBody>
          <a:bodyPr/>
          <a:lstStyle/>
          <a:p>
            <a:pPr algn="just"/>
            <a:endParaRPr lang="it-IT"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51</a:t>
            </a:fld>
            <a:endParaRPr lang="it-IT"/>
          </a:p>
        </p:txBody>
      </p:sp>
    </p:spTree>
    <p:extLst>
      <p:ext uri="{BB962C8B-B14F-4D97-AF65-F5344CB8AC3E}">
        <p14:creationId xmlns:p14="http://schemas.microsoft.com/office/powerpoint/2010/main" val="25712470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359025" y="966788"/>
            <a:ext cx="4643438" cy="2613025"/>
          </a:xfrm>
        </p:spPr>
      </p:sp>
      <p:sp>
        <p:nvSpPr>
          <p:cNvPr id="3" name="Segnaposto note 2"/>
          <p:cNvSpPr>
            <a:spLocks noGrp="1"/>
          </p:cNvSpPr>
          <p:nvPr>
            <p:ph type="body" idx="1"/>
          </p:nvPr>
        </p:nvSpPr>
        <p:spPr/>
        <p:txBody>
          <a:bodyPr/>
          <a:lstStyle/>
          <a:p>
            <a:pPr algn="just"/>
            <a:endParaRPr lang="it-IT"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52</a:t>
            </a:fld>
            <a:endParaRPr lang="it-IT"/>
          </a:p>
        </p:txBody>
      </p:sp>
    </p:spTree>
    <p:extLst>
      <p:ext uri="{BB962C8B-B14F-4D97-AF65-F5344CB8AC3E}">
        <p14:creationId xmlns:p14="http://schemas.microsoft.com/office/powerpoint/2010/main" val="19541785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359025" y="966788"/>
            <a:ext cx="4643438" cy="2613025"/>
          </a:xfrm>
        </p:spPr>
      </p:sp>
      <p:sp>
        <p:nvSpPr>
          <p:cNvPr id="3" name="Segnaposto note 2"/>
          <p:cNvSpPr>
            <a:spLocks noGrp="1"/>
          </p:cNvSpPr>
          <p:nvPr>
            <p:ph type="body" idx="1"/>
          </p:nvPr>
        </p:nvSpPr>
        <p:spPr/>
        <p:txBody>
          <a:bodyPr/>
          <a:lstStyle/>
          <a:p>
            <a:pPr algn="just"/>
            <a:endParaRPr lang="it-IT"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53</a:t>
            </a:fld>
            <a:endParaRPr lang="it-IT"/>
          </a:p>
        </p:txBody>
      </p:sp>
    </p:spTree>
    <p:extLst>
      <p:ext uri="{BB962C8B-B14F-4D97-AF65-F5344CB8AC3E}">
        <p14:creationId xmlns:p14="http://schemas.microsoft.com/office/powerpoint/2010/main" val="27097241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Chi verbalizza procede in</a:t>
            </a:r>
            <a:r>
              <a:rPr lang="it-IT" baseline="0" dirty="0"/>
              <a:t> modo da far emergere l’aspetto della ripetitività chiedendo alla parte l’eventuale esistenza di precedenti provvedimenti notificati nell’ultimo quinquennio. Se la parte fornisce risposte divergenti dalla realtà, va valutato nell’ottica della collaborazione. </a:t>
            </a:r>
            <a:endParaRPr lang="it-IT" dirty="0"/>
          </a:p>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54</a:t>
            </a:fld>
            <a:endParaRPr lang="it-IT"/>
          </a:p>
        </p:txBody>
      </p:sp>
    </p:spTree>
    <p:extLst>
      <p:ext uri="{BB962C8B-B14F-4D97-AF65-F5344CB8AC3E}">
        <p14:creationId xmlns:p14="http://schemas.microsoft.com/office/powerpoint/2010/main" val="5967628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SPECIFICA</a:t>
            </a:r>
            <a:r>
              <a:rPr lang="it-IT" baseline="0" dirty="0"/>
              <a:t> RILEVANZA è ATTRIBUITA ALLE IPOTESI IN CUI </a:t>
            </a:r>
            <a:r>
              <a:rPr lang="it-IT" baseline="0" dirty="0" err="1"/>
              <a:t>L’INTENSITà</a:t>
            </a:r>
            <a:r>
              <a:rPr lang="it-IT" baseline="0" dirty="0"/>
              <a:t> E IL GRADO DELL’ELEMENTO SOGGETTIVO SIANO RIFERIBILI IN TUTTO O IN PARTE A CAUSE ORGANIZZATIVE</a:t>
            </a:r>
            <a:endParaRPr lang="it-IT" dirty="0"/>
          </a:p>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58</a:t>
            </a:fld>
            <a:endParaRPr lang="it-IT"/>
          </a:p>
        </p:txBody>
      </p:sp>
    </p:spTree>
    <p:extLst>
      <p:ext uri="{BB962C8B-B14F-4D97-AF65-F5344CB8AC3E}">
        <p14:creationId xmlns:p14="http://schemas.microsoft.com/office/powerpoint/2010/main" val="34869560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SPECIFICA</a:t>
            </a:r>
            <a:r>
              <a:rPr lang="it-IT" baseline="0" dirty="0"/>
              <a:t> RILEVANZA è ATTRIBUITA ALLE IPOTESI IN CUI </a:t>
            </a:r>
            <a:r>
              <a:rPr lang="it-IT" baseline="0" dirty="0" err="1"/>
              <a:t>L’INTENSITà</a:t>
            </a:r>
            <a:r>
              <a:rPr lang="it-IT" baseline="0" dirty="0"/>
              <a:t> E IL GRADO DELL’ELEMENTO SOGGETTIVO SIANO RIFERIBILI IN TUTTO O IN PARTE A CAUSE ORGANIZZATIVE</a:t>
            </a:r>
            <a:endParaRPr lang="it-IT" dirty="0"/>
          </a:p>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59</a:t>
            </a:fld>
            <a:endParaRPr lang="it-IT"/>
          </a:p>
        </p:txBody>
      </p:sp>
    </p:spTree>
    <p:extLst>
      <p:ext uri="{BB962C8B-B14F-4D97-AF65-F5344CB8AC3E}">
        <p14:creationId xmlns:p14="http://schemas.microsoft.com/office/powerpoint/2010/main" val="32031947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SPECIFICA</a:t>
            </a:r>
            <a:r>
              <a:rPr lang="it-IT" baseline="0" dirty="0"/>
              <a:t> RILEVANZA è ATTRIBUITA ALLE IPOTESI IN CUI </a:t>
            </a:r>
            <a:r>
              <a:rPr lang="it-IT" baseline="0" dirty="0" err="1"/>
              <a:t>L’INTENSITà</a:t>
            </a:r>
            <a:r>
              <a:rPr lang="it-IT" baseline="0" dirty="0"/>
              <a:t> E IL GRADO DELL’ELEMENTO SOGGETTIVO SIANO RIFERIBILI IN TUTTO O IN PARTE A CAUSE ORGANIZZATIVE</a:t>
            </a:r>
            <a:endParaRPr lang="it-IT" dirty="0"/>
          </a:p>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60</a:t>
            </a:fld>
            <a:endParaRPr lang="it-IT"/>
          </a:p>
        </p:txBody>
      </p:sp>
    </p:spTree>
    <p:extLst>
      <p:ext uri="{BB962C8B-B14F-4D97-AF65-F5344CB8AC3E}">
        <p14:creationId xmlns:p14="http://schemas.microsoft.com/office/powerpoint/2010/main" val="41522409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SPECIFICA</a:t>
            </a:r>
            <a:r>
              <a:rPr lang="it-IT" baseline="0" dirty="0"/>
              <a:t> RILEVANZA è ATTRIBUITA ALLE IPOTESI IN CUI </a:t>
            </a:r>
            <a:r>
              <a:rPr lang="it-IT" baseline="0" dirty="0" err="1"/>
              <a:t>L’INTENSITà</a:t>
            </a:r>
            <a:r>
              <a:rPr lang="it-IT" baseline="0" dirty="0"/>
              <a:t> E IL GRADO DELL’ELEMENTO SOGGETTIVO SIANO RIFERIBILI IN TUTTO O IN PARTE A CAUSE ORGANIZZATIVE</a:t>
            </a:r>
            <a:endParaRPr lang="it-IT" dirty="0"/>
          </a:p>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61</a:t>
            </a:fld>
            <a:endParaRPr lang="it-IT"/>
          </a:p>
        </p:txBody>
      </p:sp>
    </p:spTree>
    <p:extLst>
      <p:ext uri="{BB962C8B-B14F-4D97-AF65-F5344CB8AC3E}">
        <p14:creationId xmlns:p14="http://schemas.microsoft.com/office/powerpoint/2010/main" val="11241169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41A523D-D94D-4BF9-99F5-9F3A8787B289}" type="slidenum">
              <a:rPr lang="it-IT" smtClean="0"/>
              <a:t>62</a:t>
            </a:fld>
            <a:endParaRPr lang="it-IT"/>
          </a:p>
        </p:txBody>
      </p:sp>
    </p:spTree>
    <p:extLst>
      <p:ext uri="{BB962C8B-B14F-4D97-AF65-F5344CB8AC3E}">
        <p14:creationId xmlns:p14="http://schemas.microsoft.com/office/powerpoint/2010/main" val="1431000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Inoltre</a:t>
            </a:r>
            <a:r>
              <a:rPr lang="it-IT" baseline="0" dirty="0"/>
              <a:t> va tenuto conto che ai sensi dell’art. 18 in tema di contenuto dell’obbligo di adeguata verifica i preliminari adempimenti ovvero l’identificazione e la verifica dell’identità del cliente, dell’esecutore e del titolare effettivo devono essere avviati prima dell’istaurazione del rapporto.  </a:t>
            </a:r>
          </a:p>
          <a:p>
            <a:r>
              <a:rPr lang="it-IT" baseline="0" dirty="0"/>
              <a:t>Inoltre a norma dell’.art. 31 comma 2 i soggetti obbligati per adempiere devono conservare copia dei documenti acquisiti.</a:t>
            </a:r>
          </a:p>
          <a:p>
            <a:r>
              <a:rPr lang="it-IT" baseline="0" dirty="0"/>
              <a:t>Nel caso di adeguata verifica semplificata il contenuto degli obblighi di adeguata verifica può essere posticipato, ma comunque eseguito entro 30 giorni</a:t>
            </a:r>
            <a:endParaRPr lang="it-IT" dirty="0"/>
          </a:p>
        </p:txBody>
      </p:sp>
      <p:sp>
        <p:nvSpPr>
          <p:cNvPr id="4" name="Segnaposto numero diapositiva 3"/>
          <p:cNvSpPr>
            <a:spLocks noGrp="1"/>
          </p:cNvSpPr>
          <p:nvPr>
            <p:ph type="sldNum" sz="quarter" idx="10"/>
          </p:nvPr>
        </p:nvSpPr>
        <p:spPr/>
        <p:txBody>
          <a:bodyPr/>
          <a:lstStyle/>
          <a:p>
            <a:fld id="{141A523D-D94D-4BF9-99F5-9F3A8787B289}" type="slidenum">
              <a:rPr lang="it-IT" smtClean="0"/>
              <a:t>63</a:t>
            </a:fld>
            <a:endParaRPr lang="it-IT"/>
          </a:p>
        </p:txBody>
      </p:sp>
    </p:spTree>
    <p:extLst>
      <p:ext uri="{BB962C8B-B14F-4D97-AF65-F5344CB8AC3E}">
        <p14:creationId xmlns:p14="http://schemas.microsoft.com/office/powerpoint/2010/main" val="2089973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5</a:t>
            </a:fld>
            <a:endParaRPr lang="it-IT"/>
          </a:p>
        </p:txBody>
      </p:sp>
    </p:spTree>
    <p:extLst>
      <p:ext uri="{BB962C8B-B14F-4D97-AF65-F5344CB8AC3E}">
        <p14:creationId xmlns:p14="http://schemas.microsoft.com/office/powerpoint/2010/main" val="25688239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1A523D-D94D-4BF9-99F5-9F3A8787B289}" type="slidenum">
              <a:rPr lang="it-IT" smtClean="0"/>
              <a:t>64</a:t>
            </a:fld>
            <a:endParaRPr lang="it-IT"/>
          </a:p>
        </p:txBody>
      </p:sp>
    </p:spTree>
    <p:extLst>
      <p:ext uri="{BB962C8B-B14F-4D97-AF65-F5344CB8AC3E}">
        <p14:creationId xmlns:p14="http://schemas.microsoft.com/office/powerpoint/2010/main" val="9514971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41A523D-D94D-4BF9-99F5-9F3A8787B289}" type="slidenum">
              <a:rPr lang="it-IT" smtClean="0"/>
              <a:t>65</a:t>
            </a:fld>
            <a:endParaRPr lang="it-IT"/>
          </a:p>
        </p:txBody>
      </p:sp>
    </p:spTree>
    <p:extLst>
      <p:ext uri="{BB962C8B-B14F-4D97-AF65-F5344CB8AC3E}">
        <p14:creationId xmlns:p14="http://schemas.microsoft.com/office/powerpoint/2010/main" val="9503983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Infatti per</a:t>
            </a:r>
            <a:r>
              <a:rPr lang="it-IT" baseline="0" dirty="0"/>
              <a:t> BI le violazioni qualificate sono tali solo se connesse in relazione a carenze nell’organizzazione, procedure e controlli e quindi sostanzialmente l’unica qualificazione considerata valida è quella sistematica. </a:t>
            </a:r>
          </a:p>
          <a:p>
            <a:r>
              <a:rPr lang="it-IT" baseline="0" dirty="0"/>
              <a:t>Piano operativo 33: omessa </a:t>
            </a:r>
            <a:r>
              <a:rPr lang="it-IT" baseline="0" dirty="0" err="1"/>
              <a:t>sos</a:t>
            </a:r>
            <a:r>
              <a:rPr lang="it-IT" baseline="0" dirty="0"/>
              <a:t> qualificata </a:t>
            </a:r>
            <a:r>
              <a:rPr lang="it-IT" baseline="0" dirty="0">
                <a:sym typeface="Wingdings" panose="05000000000000000000" pitchFamily="2" charset="2"/>
              </a:rPr>
              <a:t> RELAZIONE ALLA BANCA D’ITALIA non più una constatazione.</a:t>
            </a:r>
          </a:p>
          <a:p>
            <a:r>
              <a:rPr lang="it-IT" baseline="0" dirty="0">
                <a:sym typeface="Wingdings" panose="05000000000000000000" pitchFamily="2" charset="2"/>
              </a:rPr>
              <a:t>È COME SE SOSTANZIALMENTE LA VIOLAZIONE BASE NON SI DEBBA CONTESTARE AI SOGGETTI VIGILATI.</a:t>
            </a:r>
            <a:endParaRPr lang="it-IT" dirty="0"/>
          </a:p>
        </p:txBody>
      </p:sp>
      <p:sp>
        <p:nvSpPr>
          <p:cNvPr id="4" name="Segnaposto numero diapositiva 3"/>
          <p:cNvSpPr>
            <a:spLocks noGrp="1"/>
          </p:cNvSpPr>
          <p:nvPr>
            <p:ph type="sldNum" sz="quarter" idx="10"/>
          </p:nvPr>
        </p:nvSpPr>
        <p:spPr/>
        <p:txBody>
          <a:bodyPr/>
          <a:lstStyle/>
          <a:p>
            <a:fld id="{141A523D-D94D-4BF9-99F5-9F3A8787B289}" type="slidenum">
              <a:rPr lang="it-IT" smtClean="0"/>
              <a:t>66</a:t>
            </a:fld>
            <a:endParaRPr lang="it-IT"/>
          </a:p>
        </p:txBody>
      </p:sp>
    </p:spTree>
    <p:extLst>
      <p:ext uri="{BB962C8B-B14F-4D97-AF65-F5344CB8AC3E}">
        <p14:creationId xmlns:p14="http://schemas.microsoft.com/office/powerpoint/2010/main" val="2735018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359025" y="966788"/>
            <a:ext cx="4643438" cy="2613025"/>
          </a:xfrm>
        </p:spPr>
      </p:sp>
      <p:sp>
        <p:nvSpPr>
          <p:cNvPr id="3" name="Segnaposto note 2"/>
          <p:cNvSpPr>
            <a:spLocks noGrp="1"/>
          </p:cNvSpPr>
          <p:nvPr>
            <p:ph type="body" idx="1"/>
          </p:nvPr>
        </p:nvSpPr>
        <p:spPr/>
        <p:txBody>
          <a:bodyPr/>
          <a:lstStyle/>
          <a:p>
            <a:pPr algn="just"/>
            <a:r>
              <a:rPr lang="it-IT" b="0" baseline="0" dirty="0"/>
              <a:t>Ai fini antiriciclaggio gli enti preposti all’applicazione delle sanzioni amministrative sono le Autorità di vigilanza di settore e gli Uffici centrali e territoriali del Ministero dell’economia e delle finanze.</a:t>
            </a:r>
          </a:p>
          <a:p>
            <a:pPr algn="just"/>
            <a:r>
              <a:rPr lang="it-IT" b="1" baseline="0" dirty="0"/>
              <a:t>Per Banca d’Italia si applicherà l’art. 145 TUB e per la CONSOB il 195 del TUF e per l’IVASS titolo XVII Capo VII del CAP</a:t>
            </a:r>
          </a:p>
          <a:p>
            <a:pPr algn="just"/>
            <a:r>
              <a:rPr lang="it-IT" b="0" baseline="0" dirty="0"/>
              <a:t>Banca d’Italia è autorità di vigilanza anche nei confronti degli operatori non finanziari che esercitano le attività di custodia e trasporto di denaro contante e di titoli o valori a mezzo guardie giurate limitatamente all’attività di trattamento delle banconote in euro.</a:t>
            </a:r>
            <a:endParaRPr lang="it-IT" b="1" baseline="0"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68</a:t>
            </a:fld>
            <a:endParaRPr lang="it-IT"/>
          </a:p>
        </p:txBody>
      </p:sp>
    </p:spTree>
    <p:extLst>
      <p:ext uri="{BB962C8B-B14F-4D97-AF65-F5344CB8AC3E}">
        <p14:creationId xmlns:p14="http://schemas.microsoft.com/office/powerpoint/2010/main" val="15428166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359025" y="966788"/>
            <a:ext cx="4643438" cy="2613025"/>
          </a:xfrm>
        </p:spPr>
      </p:sp>
      <p:sp>
        <p:nvSpPr>
          <p:cNvPr id="3" name="Segnaposto note 2"/>
          <p:cNvSpPr>
            <a:spLocks noGrp="1"/>
          </p:cNvSpPr>
          <p:nvPr>
            <p:ph type="body" idx="1"/>
          </p:nvPr>
        </p:nvSpPr>
        <p:spPr/>
        <p:txBody>
          <a:bodyPr/>
          <a:lstStyle/>
          <a:p>
            <a:pPr algn="just"/>
            <a:r>
              <a:rPr lang="it-IT" b="0" baseline="0" dirty="0"/>
              <a:t>Ai fini antiriciclaggio gli enti preposti all’applicazione delle sanzioni amministrative sono le Autorità di vigilanza di settore e gli Uffici centrali e territoriali del Ministero dell’economia e delle finanze.</a:t>
            </a:r>
          </a:p>
          <a:p>
            <a:pPr algn="just"/>
            <a:r>
              <a:rPr lang="it-IT" b="1" baseline="0" dirty="0"/>
              <a:t>Per Banca d’Italia si applicherà l’art. 145 TUB e per la CONSOB il 195 del TUF e per l’IVASS titolo XVII Capo VII del CAP</a:t>
            </a:r>
          </a:p>
          <a:p>
            <a:pPr algn="just"/>
            <a:r>
              <a:rPr lang="it-IT" b="0" baseline="0" dirty="0"/>
              <a:t>Banca d’Italia è autorità di vigilanza anche nei confronti degli operatori non finanziari che esercitano le attività di custodia e trasporto di denaro contante e di titoli o valori a mezzo guardie giurate limitatamente all’attività di trattamento delle banconote in euro.</a:t>
            </a:r>
            <a:endParaRPr lang="it-IT" b="1" baseline="0"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69</a:t>
            </a:fld>
            <a:endParaRPr lang="it-IT"/>
          </a:p>
        </p:txBody>
      </p:sp>
    </p:spTree>
    <p:extLst>
      <p:ext uri="{BB962C8B-B14F-4D97-AF65-F5344CB8AC3E}">
        <p14:creationId xmlns:p14="http://schemas.microsoft.com/office/powerpoint/2010/main" val="61129558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359025" y="966788"/>
            <a:ext cx="4643438" cy="2613025"/>
          </a:xfrm>
        </p:spPr>
      </p:sp>
      <p:sp>
        <p:nvSpPr>
          <p:cNvPr id="3" name="Segnaposto note 2"/>
          <p:cNvSpPr>
            <a:spLocks noGrp="1"/>
          </p:cNvSpPr>
          <p:nvPr>
            <p:ph type="body" idx="1"/>
          </p:nvPr>
        </p:nvSpPr>
        <p:spPr/>
        <p:txBody>
          <a:bodyPr/>
          <a:lstStyle/>
          <a:p>
            <a:pPr algn="just"/>
            <a:r>
              <a:rPr lang="it-IT" b="0" baseline="0" dirty="0"/>
              <a:t>Ai fini antiriciclaggio gli enti preposti all’applicazione delle sanzioni amministrative sono le Autorità di vigilanza di settore e gli Uffici centrali e territoriali del Ministero dell’economia e delle finanze.</a:t>
            </a:r>
          </a:p>
          <a:p>
            <a:pPr algn="just"/>
            <a:r>
              <a:rPr lang="it-IT" b="1" baseline="0" dirty="0"/>
              <a:t>Per Banca d’Italia si applicherà l’art. 145 TUB e per la CONSOB il 195 del TUF e per l’IVASS titolo XVII Capo VII del CAP</a:t>
            </a:r>
          </a:p>
          <a:p>
            <a:pPr algn="just"/>
            <a:r>
              <a:rPr lang="it-IT" b="0" baseline="0" dirty="0"/>
              <a:t>Banca d’Italia è autorità di vigilanza anche nei confronti degli operatori non finanziari che esercitano le attività di custodia e trasporto di denaro contante e di titoli o valori a mezzo guardie giurate limitatamente all’attività di trattamento delle banconote in euro.</a:t>
            </a:r>
            <a:endParaRPr lang="it-IT" b="1" baseline="0"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70</a:t>
            </a:fld>
            <a:endParaRPr lang="it-IT"/>
          </a:p>
        </p:txBody>
      </p:sp>
    </p:spTree>
    <p:extLst>
      <p:ext uri="{BB962C8B-B14F-4D97-AF65-F5344CB8AC3E}">
        <p14:creationId xmlns:p14="http://schemas.microsoft.com/office/powerpoint/2010/main" val="193832212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96875" y="1254125"/>
            <a:ext cx="6022975" cy="3389313"/>
          </a:xfrm>
        </p:spPr>
      </p:sp>
      <p:sp>
        <p:nvSpPr>
          <p:cNvPr id="3" name="Segnaposto note 2"/>
          <p:cNvSpPr>
            <a:spLocks noGrp="1"/>
          </p:cNvSpPr>
          <p:nvPr>
            <p:ph type="body" idx="1"/>
          </p:nvPr>
        </p:nvSpPr>
        <p:spPr/>
        <p:txBody>
          <a:bodyPr/>
          <a:lstStyle/>
          <a:p>
            <a:pPr algn="just"/>
            <a:endParaRPr lang="it-IT"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71</a:t>
            </a:fld>
            <a:endParaRPr lang="it-IT"/>
          </a:p>
        </p:txBody>
      </p:sp>
    </p:spTree>
    <p:extLst>
      <p:ext uri="{BB962C8B-B14F-4D97-AF65-F5344CB8AC3E}">
        <p14:creationId xmlns:p14="http://schemas.microsoft.com/office/powerpoint/2010/main" val="36661071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96875" y="1254125"/>
            <a:ext cx="6022975" cy="3389313"/>
          </a:xfrm>
        </p:spPr>
      </p:sp>
      <p:sp>
        <p:nvSpPr>
          <p:cNvPr id="3" name="Segnaposto note 2"/>
          <p:cNvSpPr>
            <a:spLocks noGrp="1"/>
          </p:cNvSpPr>
          <p:nvPr>
            <p:ph type="body" idx="1"/>
          </p:nvPr>
        </p:nvSpPr>
        <p:spPr/>
        <p:txBody>
          <a:bodyPr/>
          <a:lstStyle/>
          <a:p>
            <a:pPr algn="just"/>
            <a:endParaRPr lang="it-IT"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72</a:t>
            </a:fld>
            <a:endParaRPr lang="it-IT"/>
          </a:p>
        </p:txBody>
      </p:sp>
    </p:spTree>
    <p:extLst>
      <p:ext uri="{BB962C8B-B14F-4D97-AF65-F5344CB8AC3E}">
        <p14:creationId xmlns:p14="http://schemas.microsoft.com/office/powerpoint/2010/main" val="385951893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96875" y="1254125"/>
            <a:ext cx="6022975" cy="3389313"/>
          </a:xfrm>
        </p:spPr>
      </p:sp>
      <p:sp>
        <p:nvSpPr>
          <p:cNvPr id="3" name="Segnaposto note 2"/>
          <p:cNvSpPr>
            <a:spLocks noGrp="1"/>
          </p:cNvSpPr>
          <p:nvPr>
            <p:ph type="body" idx="1"/>
          </p:nvPr>
        </p:nvSpPr>
        <p:spPr/>
        <p:txBody>
          <a:bodyPr/>
          <a:lstStyle/>
          <a:p>
            <a:pPr algn="just"/>
            <a:endParaRPr lang="it-IT"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73</a:t>
            </a:fld>
            <a:endParaRPr lang="it-IT"/>
          </a:p>
        </p:txBody>
      </p:sp>
    </p:spTree>
    <p:extLst>
      <p:ext uri="{BB962C8B-B14F-4D97-AF65-F5344CB8AC3E}">
        <p14:creationId xmlns:p14="http://schemas.microsoft.com/office/powerpoint/2010/main" val="267886148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96875" y="1254125"/>
            <a:ext cx="6022975" cy="3389313"/>
          </a:xfrm>
        </p:spPr>
      </p:sp>
      <p:sp>
        <p:nvSpPr>
          <p:cNvPr id="3" name="Segnaposto note 2"/>
          <p:cNvSpPr>
            <a:spLocks noGrp="1"/>
          </p:cNvSpPr>
          <p:nvPr>
            <p:ph type="body" idx="1"/>
          </p:nvPr>
        </p:nvSpPr>
        <p:spPr/>
        <p:txBody>
          <a:bodyPr/>
          <a:lstStyle/>
          <a:p>
            <a:pPr algn="just"/>
            <a:endParaRPr lang="it-IT" dirty="0"/>
          </a:p>
        </p:txBody>
      </p:sp>
      <p:sp>
        <p:nvSpPr>
          <p:cNvPr id="4" name="Segnaposto numero diapositiva 3"/>
          <p:cNvSpPr>
            <a:spLocks noGrp="1"/>
          </p:cNvSpPr>
          <p:nvPr>
            <p:ph type="sldNum" sz="quarter" idx="10"/>
          </p:nvPr>
        </p:nvSpPr>
        <p:spPr/>
        <p:txBody>
          <a:bodyPr/>
          <a:lstStyle/>
          <a:p>
            <a:fld id="{47941D89-4C20-4FEF-9876-4EDE50EAF824}" type="slidenum">
              <a:rPr lang="it-IT" smtClean="0"/>
              <a:pPr/>
              <a:t>74</a:t>
            </a:fld>
            <a:endParaRPr lang="it-IT"/>
          </a:p>
        </p:txBody>
      </p:sp>
    </p:spTree>
    <p:extLst>
      <p:ext uri="{BB962C8B-B14F-4D97-AF65-F5344CB8AC3E}">
        <p14:creationId xmlns:p14="http://schemas.microsoft.com/office/powerpoint/2010/main" val="1983392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2C2D16-A5FD-47C0-9DB2-B3FBAB4B5ECB}" type="slidenum">
              <a:rPr lang="it-IT" smtClean="0"/>
              <a:t>6</a:t>
            </a:fld>
            <a:endParaRPr lang="it-IT"/>
          </a:p>
        </p:txBody>
      </p:sp>
    </p:spTree>
    <p:extLst>
      <p:ext uri="{BB962C8B-B14F-4D97-AF65-F5344CB8AC3E}">
        <p14:creationId xmlns:p14="http://schemas.microsoft.com/office/powerpoint/2010/main" val="246838276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2C2D16-A5FD-47C0-9DB2-B3FBAB4B5ECB}" type="slidenum">
              <a:rPr lang="it-IT" smtClean="0"/>
              <a:t>96</a:t>
            </a:fld>
            <a:endParaRPr lang="it-IT"/>
          </a:p>
        </p:txBody>
      </p:sp>
    </p:spTree>
    <p:extLst>
      <p:ext uri="{BB962C8B-B14F-4D97-AF65-F5344CB8AC3E}">
        <p14:creationId xmlns:p14="http://schemas.microsoft.com/office/powerpoint/2010/main" val="19327171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2C2D16-A5FD-47C0-9DB2-B3FBAB4B5ECB}" type="slidenum">
              <a:rPr lang="it-IT" smtClean="0"/>
              <a:t>97</a:t>
            </a:fld>
            <a:endParaRPr lang="it-IT"/>
          </a:p>
        </p:txBody>
      </p:sp>
    </p:spTree>
    <p:extLst>
      <p:ext uri="{BB962C8B-B14F-4D97-AF65-F5344CB8AC3E}">
        <p14:creationId xmlns:p14="http://schemas.microsoft.com/office/powerpoint/2010/main" val="6964747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2C2D16-A5FD-47C0-9DB2-B3FBAB4B5ECB}" type="slidenum">
              <a:rPr lang="it-IT" smtClean="0"/>
              <a:t>98</a:t>
            </a:fld>
            <a:endParaRPr lang="it-IT"/>
          </a:p>
        </p:txBody>
      </p:sp>
    </p:spTree>
    <p:extLst>
      <p:ext uri="{BB962C8B-B14F-4D97-AF65-F5344CB8AC3E}">
        <p14:creationId xmlns:p14="http://schemas.microsoft.com/office/powerpoint/2010/main" val="88487436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2C2D16-A5FD-47C0-9DB2-B3FBAB4B5ECB}" type="slidenum">
              <a:rPr lang="it-IT" smtClean="0"/>
              <a:t>99</a:t>
            </a:fld>
            <a:endParaRPr lang="it-IT"/>
          </a:p>
        </p:txBody>
      </p:sp>
    </p:spTree>
    <p:extLst>
      <p:ext uri="{BB962C8B-B14F-4D97-AF65-F5344CB8AC3E}">
        <p14:creationId xmlns:p14="http://schemas.microsoft.com/office/powerpoint/2010/main" val="24152936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2C2D16-A5FD-47C0-9DB2-B3FBAB4B5ECB}" type="slidenum">
              <a:rPr lang="it-IT" smtClean="0"/>
              <a:t>100</a:t>
            </a:fld>
            <a:endParaRPr lang="it-IT"/>
          </a:p>
        </p:txBody>
      </p:sp>
    </p:spTree>
    <p:extLst>
      <p:ext uri="{BB962C8B-B14F-4D97-AF65-F5344CB8AC3E}">
        <p14:creationId xmlns:p14="http://schemas.microsoft.com/office/powerpoint/2010/main" val="202657271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2C2D16-A5FD-47C0-9DB2-B3FBAB4B5ECB}" type="slidenum">
              <a:rPr lang="it-IT" smtClean="0"/>
              <a:t>101</a:t>
            </a:fld>
            <a:endParaRPr lang="it-IT"/>
          </a:p>
        </p:txBody>
      </p:sp>
    </p:spTree>
    <p:extLst>
      <p:ext uri="{BB962C8B-B14F-4D97-AF65-F5344CB8AC3E}">
        <p14:creationId xmlns:p14="http://schemas.microsoft.com/office/powerpoint/2010/main" val="382678915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82C2D16-A5FD-47C0-9DB2-B3FBAB4B5ECB}" type="slidenum">
              <a:rPr lang="it-IT" smtClean="0"/>
              <a:t>102</a:t>
            </a:fld>
            <a:endParaRPr lang="it-IT"/>
          </a:p>
        </p:txBody>
      </p:sp>
    </p:spTree>
    <p:extLst>
      <p:ext uri="{BB962C8B-B14F-4D97-AF65-F5344CB8AC3E}">
        <p14:creationId xmlns:p14="http://schemas.microsoft.com/office/powerpoint/2010/main" val="223582238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 y="806450"/>
            <a:ext cx="7165975" cy="40322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solidFill>
                <a:prstClr val="black"/>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ct val="0"/>
              </a:spcBef>
              <a:spcAft>
                <a:spcPts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fld id="{1492863F-2181-40AA-9D10-26C0A01C7A52}"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Segoe UI" panose="020B0502040204020203" pitchFamily="34" charset="0"/>
              </a:rPr>
              <a:pPr marL="0" marR="0" lvl="0" indent="0" algn="r" defTabSz="457200" rtl="0" eaLnBrk="1" fontAlgn="auto" latinLnBrk="0" hangingPunct="1">
                <a:lnSpc>
                  <a:spcPct val="100000"/>
                </a:lnSpc>
                <a:spcBef>
                  <a:spcPct val="0"/>
                </a:spcBef>
                <a:spcAft>
                  <a:spcPts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t>103</a:t>
            </a:fld>
            <a:endPar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Segoe UI" panose="020B0502040204020203" pitchFamily="34" charset="0"/>
            </a:endParaRPr>
          </a:p>
        </p:txBody>
      </p:sp>
    </p:spTree>
    <p:extLst>
      <p:ext uri="{BB962C8B-B14F-4D97-AF65-F5344CB8AC3E}">
        <p14:creationId xmlns:p14="http://schemas.microsoft.com/office/powerpoint/2010/main" val="2700197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82C2D16-A5FD-47C0-9DB2-B3FBAB4B5ECB}" type="slidenum">
              <a:rPr lang="it-IT" smtClean="0"/>
              <a:t>7</a:t>
            </a:fld>
            <a:endParaRPr lang="it-IT"/>
          </a:p>
        </p:txBody>
      </p:sp>
    </p:spTree>
    <p:extLst>
      <p:ext uri="{BB962C8B-B14F-4D97-AF65-F5344CB8AC3E}">
        <p14:creationId xmlns:p14="http://schemas.microsoft.com/office/powerpoint/2010/main" val="79044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t>
            </a:r>
          </a:p>
        </p:txBody>
      </p:sp>
      <p:sp>
        <p:nvSpPr>
          <p:cNvPr id="4" name="Segnaposto numero diapositiva 3"/>
          <p:cNvSpPr>
            <a:spLocks noGrp="1"/>
          </p:cNvSpPr>
          <p:nvPr>
            <p:ph type="sldNum" sz="quarter" idx="5"/>
          </p:nvPr>
        </p:nvSpPr>
        <p:spPr/>
        <p:txBody>
          <a:bodyPr/>
          <a:lstStyle/>
          <a:p>
            <a:fld id="{782C2D16-A5FD-47C0-9DB2-B3FBAB4B5ECB}" type="slidenum">
              <a:rPr lang="it-IT" smtClean="0"/>
              <a:t>8</a:t>
            </a:fld>
            <a:endParaRPr lang="it-IT"/>
          </a:p>
        </p:txBody>
      </p:sp>
    </p:spTree>
    <p:extLst>
      <p:ext uri="{BB962C8B-B14F-4D97-AF65-F5344CB8AC3E}">
        <p14:creationId xmlns:p14="http://schemas.microsoft.com/office/powerpoint/2010/main" val="555499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021E19E-1957-4C9D-9508-6362B6B846E4}" type="slidenum">
              <a:rPr lang="it-IT" smtClean="0"/>
              <a:pPr/>
              <a:t>14</a:t>
            </a:fld>
            <a:endParaRPr lang="it-IT"/>
          </a:p>
        </p:txBody>
      </p:sp>
    </p:spTree>
    <p:extLst>
      <p:ext uri="{BB962C8B-B14F-4D97-AF65-F5344CB8AC3E}">
        <p14:creationId xmlns:p14="http://schemas.microsoft.com/office/powerpoint/2010/main" val="15012309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cid:image001.jpg@01CC8F17.F4E0BA50" TargetMode="External"/><Relationship Id="rId2" Type="http://schemas.openxmlformats.org/officeDocument/2006/relationships/image" Target="../media/image5.jpeg"/><Relationship Id="rId1" Type="http://schemas.openxmlformats.org/officeDocument/2006/relationships/slideMaster" Target="../slideMasters/slideMaster1.xml"/><Relationship Id="rId6" Type="http://schemas.microsoft.com/office/2007/relationships/hdphoto" Target="../media/hdphoto2.wdp"/><Relationship Id="rId5" Type="http://schemas.openxmlformats.org/officeDocument/2006/relationships/image" Target="../media/image7.pn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 y="656110"/>
            <a:ext cx="12048660"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olo 7"/>
          <p:cNvSpPr>
            <a:spLocks noGrp="1"/>
          </p:cNvSpPr>
          <p:nvPr>
            <p:ph type="title"/>
          </p:nvPr>
        </p:nvSpPr>
        <p:spPr>
          <a:xfrm>
            <a:off x="595808" y="116632"/>
            <a:ext cx="10972800" cy="576064"/>
          </a:xfrm>
          <a:solidFill>
            <a:schemeClr val="bg2"/>
          </a:solidFill>
          <a:ln w="38100">
            <a:solidFill>
              <a:srgbClr val="0070C0"/>
            </a:solidFill>
          </a:ln>
        </p:spPr>
        <p:txBody>
          <a:bodyPr>
            <a:noAutofit/>
          </a:bodyPr>
          <a:lstStyle>
            <a:lvl1pPr>
              <a:defRPr sz="2800" b="1">
                <a:solidFill>
                  <a:srgbClr val="C00000"/>
                </a:solidFill>
                <a:effectLst>
                  <a:outerShdw blurRad="38100" dist="38100" dir="2700000" algn="tl">
                    <a:srgbClr val="000000">
                      <a:alpha val="43137"/>
                    </a:srgbClr>
                  </a:outerShdw>
                </a:effectLst>
              </a:defRPr>
            </a:lvl1pPr>
          </a:lstStyle>
          <a:p>
            <a:r>
              <a:rPr lang="it-IT" dirty="0"/>
              <a:t>Fare clic per modificare lo stile del titolo</a:t>
            </a:r>
          </a:p>
        </p:txBody>
      </p:sp>
      <p:pic>
        <p:nvPicPr>
          <p:cNvPr id="1027"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27382" y="6287220"/>
            <a:ext cx="11137237" cy="310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asellaDiTesto 8"/>
          <p:cNvSpPr txBox="1"/>
          <p:nvPr userDrawn="1"/>
        </p:nvSpPr>
        <p:spPr>
          <a:xfrm>
            <a:off x="3" y="6577608"/>
            <a:ext cx="12191996" cy="307777"/>
          </a:xfrm>
          <a:prstGeom prst="rect">
            <a:avLst/>
          </a:prstGeom>
          <a:solidFill>
            <a:schemeClr val="accent5">
              <a:lumMod val="20000"/>
              <a:lumOff val="80000"/>
            </a:schemeClr>
          </a:solidFill>
        </p:spPr>
        <p:txBody>
          <a:bodyPr wrap="square" rtlCol="0">
            <a:spAutoFit/>
          </a:bodyPr>
          <a:lstStyle/>
          <a:p>
            <a:pPr algn="ctr"/>
            <a:r>
              <a:rPr lang="it-IT" sz="1400" b="1" dirty="0">
                <a:solidFill>
                  <a:srgbClr val="C00000"/>
                </a:solidFill>
              </a:rPr>
              <a:t>Roma, luglio 2012</a:t>
            </a:r>
          </a:p>
        </p:txBody>
      </p:sp>
      <p:pic>
        <p:nvPicPr>
          <p:cNvPr id="14" name="Immagine 15"/>
          <p:cNvPicPr>
            <a:picLocks noChangeAspect="1"/>
          </p:cNvPicPr>
          <p:nvPr userDrawn="1"/>
        </p:nvPicPr>
        <p:blipFill>
          <a:blip r:embed="rId4" cstate="print">
            <a:extLst>
              <a:ext uri="{28A0092B-C50C-407E-A947-70E740481C1C}">
                <a14:useLocalDpi xmlns:a14="http://schemas.microsoft.com/office/drawing/2010/main" val="0"/>
              </a:ext>
            </a:extLst>
          </a:blip>
          <a:srcRect l="6889" t="12595"/>
          <a:stretch>
            <a:fillRect/>
          </a:stretch>
        </p:blipFill>
        <p:spPr bwMode="auto">
          <a:xfrm>
            <a:off x="11410168" y="44624"/>
            <a:ext cx="734504" cy="761508"/>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13" name="Immagine 15"/>
          <p:cNvPicPr>
            <a:picLocks noChangeAspect="1"/>
          </p:cNvPicPr>
          <p:nvPr userDrawn="1"/>
        </p:nvPicPr>
        <p:blipFill>
          <a:blip r:embed="rId4" cstate="print">
            <a:extLst>
              <a:ext uri="{28A0092B-C50C-407E-A947-70E740481C1C}">
                <a14:useLocalDpi xmlns:a14="http://schemas.microsoft.com/office/drawing/2010/main" val="0"/>
              </a:ext>
            </a:extLst>
          </a:blip>
          <a:srcRect l="6889" t="12595"/>
          <a:stretch>
            <a:fillRect/>
          </a:stretch>
        </p:blipFill>
        <p:spPr bwMode="auto">
          <a:xfrm>
            <a:off x="1" y="44624"/>
            <a:ext cx="734504" cy="761508"/>
          </a:xfrm>
          <a:prstGeom prst="rect">
            <a:avLst/>
          </a:prstGeom>
          <a:noFill/>
          <a:ln w="38100">
            <a:solidFill>
              <a:srgbClr val="008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4051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EA78E58F-7F59-419A-B179-9B1FB23CDD63}" type="datetimeFigureOut">
              <a:rPr lang="it-IT" smtClean="0"/>
              <a:t>13/11/2025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4016155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A78E58F-7F59-419A-B179-9B1FB23CDD63}" type="datetimeFigureOut">
              <a:rPr lang="it-IT" smtClean="0"/>
              <a:t>13/11/2025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1876162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EA78E58F-7F59-419A-B179-9B1FB23CDD63}" type="datetimeFigureOut">
              <a:rPr lang="it-IT" smtClean="0"/>
              <a:t>13/11/2025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172932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EA78E58F-7F59-419A-B179-9B1FB23CDD63}" type="datetimeFigureOut">
              <a:rPr lang="it-IT" smtClean="0"/>
              <a:t>13/11/2025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20927525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A78E58F-7F59-419A-B179-9B1FB23CDD63}" type="datetimeFigureOut">
              <a:rPr lang="it-IT" smtClean="0"/>
              <a:t>13/11/2025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41234830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EA78E58F-7F59-419A-B179-9B1FB23CDD63}" type="datetimeFigureOut">
              <a:rPr lang="it-IT" smtClean="0"/>
              <a:t>13/11/2025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42248287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A78E58F-7F59-419A-B179-9B1FB23CDD63}" type="datetimeFigureOut">
              <a:rPr lang="it-IT" smtClean="0"/>
              <a:t>13/11/2025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28825253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EA78E58F-7F59-419A-B179-9B1FB23CDD63}" type="datetimeFigureOut">
              <a:rPr lang="it-IT" smtClean="0"/>
              <a:t>13/11/2025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40350372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EA78E58F-7F59-419A-B179-9B1FB23CDD63}" type="datetimeFigureOut">
              <a:rPr lang="it-IT" smtClean="0"/>
              <a:t>13/11/2025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40379661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A78E58F-7F59-419A-B179-9B1FB23CDD63}" type="datetimeFigureOut">
              <a:rPr lang="it-IT" smtClean="0"/>
              <a:t>13/11/2025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3408058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 y="656110"/>
            <a:ext cx="12048660"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olo 7"/>
          <p:cNvSpPr txBox="1">
            <a:spLocks/>
          </p:cNvSpPr>
          <p:nvPr userDrawn="1"/>
        </p:nvSpPr>
        <p:spPr>
          <a:xfrm>
            <a:off x="595808" y="116632"/>
            <a:ext cx="10972800" cy="576064"/>
          </a:xfrm>
          <a:prstGeom prst="rect">
            <a:avLst/>
          </a:prstGeom>
          <a:solidFill>
            <a:schemeClr val="bg2"/>
          </a:solidFill>
          <a:ln w="38100">
            <a:solidFill>
              <a:srgbClr val="0070C0"/>
            </a:solidFill>
          </a:ln>
        </p:spPr>
        <p:txBody>
          <a:bodyPr vert="horz" lIns="91440" tIns="45720" rIns="91440" bIns="45720" rtlCol="0" anchor="ctr">
            <a:noAutofit/>
          </a:bodyPr>
          <a:lstStyle>
            <a:lvl1pPr algn="ctr" defTabSz="914400" rtl="0" eaLnBrk="1" latinLnBrk="0" hangingPunct="1">
              <a:spcBef>
                <a:spcPct val="0"/>
              </a:spcBef>
              <a:buNone/>
              <a:defRPr sz="2800" b="1" kern="1200">
                <a:solidFill>
                  <a:srgbClr val="C00000"/>
                </a:solidFill>
                <a:effectLst>
                  <a:outerShdw blurRad="38100" dist="38100" dir="2700000" algn="tl">
                    <a:srgbClr val="000000">
                      <a:alpha val="43137"/>
                    </a:srgbClr>
                  </a:outerShdw>
                </a:effectLst>
                <a:latin typeface="+mj-lt"/>
                <a:ea typeface="+mj-ea"/>
                <a:cs typeface="+mj-cs"/>
              </a:defRPr>
            </a:lvl1pPr>
          </a:lstStyle>
          <a:p>
            <a:r>
              <a:rPr lang="it-IT" sz="2800"/>
              <a:t>Fare clic per modificare lo stile del titolo</a:t>
            </a:r>
            <a:endParaRPr lang="it-IT" sz="2800" dirty="0"/>
          </a:p>
        </p:txBody>
      </p:sp>
      <p:pic>
        <p:nvPicPr>
          <p:cNvPr id="5" name="Immagine 15"/>
          <p:cNvPicPr>
            <a:picLocks noChangeAspect="1"/>
          </p:cNvPicPr>
          <p:nvPr userDrawn="1"/>
        </p:nvPicPr>
        <p:blipFill>
          <a:blip r:embed="rId3" cstate="print">
            <a:extLst>
              <a:ext uri="{28A0092B-C50C-407E-A947-70E740481C1C}">
                <a14:useLocalDpi xmlns:a14="http://schemas.microsoft.com/office/drawing/2010/main" val="0"/>
              </a:ext>
            </a:extLst>
          </a:blip>
          <a:srcRect l="6889" t="12595"/>
          <a:stretch>
            <a:fillRect/>
          </a:stretch>
        </p:blipFill>
        <p:spPr bwMode="auto">
          <a:xfrm>
            <a:off x="11410168" y="44624"/>
            <a:ext cx="734504" cy="761508"/>
          </a:xfrm>
          <a:prstGeom prst="rect">
            <a:avLst/>
          </a:prstGeom>
          <a:noFill/>
          <a:ln w="38100">
            <a:solidFill>
              <a:srgbClr val="FFC000"/>
            </a:solidFill>
            <a:miter lim="800000"/>
            <a:headEnd/>
            <a:tailEnd/>
          </a:ln>
          <a:extLst>
            <a:ext uri="{909E8E84-426E-40DD-AFC4-6F175D3DCCD1}">
              <a14:hiddenFill xmlns:a14="http://schemas.microsoft.com/office/drawing/2010/main">
                <a:solidFill>
                  <a:srgbClr val="FFFFFF"/>
                </a:solidFill>
              </a14:hiddenFill>
            </a:ext>
          </a:extLst>
        </p:spPr>
      </p:pic>
      <p:pic>
        <p:nvPicPr>
          <p:cNvPr id="6" name="Immagine 15"/>
          <p:cNvPicPr>
            <a:picLocks noChangeAspect="1"/>
          </p:cNvPicPr>
          <p:nvPr userDrawn="1"/>
        </p:nvPicPr>
        <p:blipFill>
          <a:blip r:embed="rId3" cstate="print">
            <a:extLst>
              <a:ext uri="{28A0092B-C50C-407E-A947-70E740481C1C}">
                <a14:useLocalDpi xmlns:a14="http://schemas.microsoft.com/office/drawing/2010/main" val="0"/>
              </a:ext>
            </a:extLst>
          </a:blip>
          <a:srcRect l="6889" t="12595"/>
          <a:stretch>
            <a:fillRect/>
          </a:stretch>
        </p:blipFill>
        <p:spPr bwMode="auto">
          <a:xfrm>
            <a:off x="1" y="44624"/>
            <a:ext cx="734504" cy="761508"/>
          </a:xfrm>
          <a:prstGeom prst="rect">
            <a:avLst/>
          </a:prstGeom>
          <a:noFill/>
          <a:ln w="38100">
            <a:solidFill>
              <a:srgbClr val="008000"/>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3"/>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27382" y="6287220"/>
            <a:ext cx="11137237" cy="310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asellaDiTesto 8"/>
          <p:cNvSpPr txBox="1"/>
          <p:nvPr userDrawn="1"/>
        </p:nvSpPr>
        <p:spPr>
          <a:xfrm>
            <a:off x="3" y="6577608"/>
            <a:ext cx="12191996" cy="307777"/>
          </a:xfrm>
          <a:prstGeom prst="rect">
            <a:avLst/>
          </a:prstGeom>
          <a:solidFill>
            <a:schemeClr val="accent5">
              <a:lumMod val="20000"/>
              <a:lumOff val="80000"/>
            </a:schemeClr>
          </a:solidFill>
        </p:spPr>
        <p:txBody>
          <a:bodyPr wrap="square" rtlCol="0">
            <a:spAutoFit/>
          </a:bodyPr>
          <a:lstStyle/>
          <a:p>
            <a:pPr algn="ctr"/>
            <a:r>
              <a:rPr lang="it-IT" sz="1400" b="1" dirty="0">
                <a:solidFill>
                  <a:srgbClr val="C00000"/>
                </a:solidFill>
              </a:rPr>
              <a:t>Roma, luglio 2012</a:t>
            </a:r>
          </a:p>
        </p:txBody>
      </p:sp>
    </p:spTree>
    <p:extLst>
      <p:ext uri="{BB962C8B-B14F-4D97-AF65-F5344CB8AC3E}">
        <p14:creationId xmlns:p14="http://schemas.microsoft.com/office/powerpoint/2010/main" val="1012057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A78E58F-7F59-419A-B179-9B1FB23CDD63}" type="datetimeFigureOut">
              <a:rPr lang="it-IT" smtClean="0"/>
              <a:t>13/11/2025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1398C99-305A-4376-88CE-377B7E5D575C}" type="slidenum">
              <a:rPr lang="it-IT" smtClean="0"/>
              <a:t>‹N›</a:t>
            </a:fld>
            <a:endParaRPr lang="it-IT"/>
          </a:p>
        </p:txBody>
      </p:sp>
    </p:spTree>
    <p:extLst>
      <p:ext uri="{BB962C8B-B14F-4D97-AF65-F5344CB8AC3E}">
        <p14:creationId xmlns:p14="http://schemas.microsoft.com/office/powerpoint/2010/main" val="867382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AndTwoObj">
  <p:cSld name="Titolo, contenu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p:spPr>
        <p:txBody>
          <a:bodyPr/>
          <a:lstStyle/>
          <a:p>
            <a:r>
              <a:rPr lang="it-IT"/>
              <a:t>Fare clic per modificare lo stile del titolo</a:t>
            </a:r>
          </a:p>
        </p:txBody>
      </p:sp>
      <p:sp>
        <p:nvSpPr>
          <p:cNvPr id="3" name="Segnaposto contenuto 2"/>
          <p:cNvSpPr>
            <a:spLocks noGrp="1"/>
          </p:cNvSpPr>
          <p:nvPr>
            <p:ph sz="half" idx="1"/>
          </p:nvPr>
        </p:nvSpPr>
        <p:spPr>
          <a:xfrm>
            <a:off x="609600" y="1600201"/>
            <a:ext cx="53848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quarter" idx="2"/>
          </p:nvPr>
        </p:nvSpPr>
        <p:spPr>
          <a:xfrm>
            <a:off x="6197600" y="1600200"/>
            <a:ext cx="5384800" cy="2185988"/>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contenuto 4"/>
          <p:cNvSpPr>
            <a:spLocks noGrp="1"/>
          </p:cNvSpPr>
          <p:nvPr>
            <p:ph sz="quarter" idx="3"/>
          </p:nvPr>
        </p:nvSpPr>
        <p:spPr>
          <a:xfrm>
            <a:off x="6197600" y="3938589"/>
            <a:ext cx="5384800" cy="2187575"/>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Rectangle 4"/>
          <p:cNvSpPr>
            <a:spLocks noGrp="1" noChangeArrowheads="1"/>
          </p:cNvSpPr>
          <p:nvPr>
            <p:ph type="dt" sz="half" idx="10"/>
          </p:nvPr>
        </p:nvSpPr>
        <p:spPr>
          <a:xfrm>
            <a:off x="609600" y="6245225"/>
            <a:ext cx="2844800" cy="476250"/>
          </a:xfrm>
          <a:prstGeom prst="rect">
            <a:avLst/>
          </a:prstGeom>
          <a:ln/>
        </p:spPr>
        <p:txBody>
          <a:bodyPr/>
          <a:lstStyle>
            <a:lvl1pPr>
              <a:defRPr/>
            </a:lvl1pPr>
          </a:lstStyle>
          <a:p>
            <a:pPr>
              <a:defRPr/>
            </a:pPr>
            <a:endParaRPr lang="it-IT">
              <a:solidFill>
                <a:prstClr val="black"/>
              </a:solidFill>
            </a:endParaRPr>
          </a:p>
        </p:txBody>
      </p:sp>
      <p:sp>
        <p:nvSpPr>
          <p:cNvPr id="7" name="Rectangle 5"/>
          <p:cNvSpPr>
            <a:spLocks noGrp="1" noChangeArrowheads="1"/>
          </p:cNvSpPr>
          <p:nvPr>
            <p:ph type="ftr" sz="quarter" idx="11"/>
          </p:nvPr>
        </p:nvSpPr>
        <p:spPr>
          <a:xfrm>
            <a:off x="4165600" y="6245225"/>
            <a:ext cx="3860800" cy="476250"/>
          </a:xfrm>
          <a:prstGeom prst="rect">
            <a:avLst/>
          </a:prstGeom>
          <a:ln/>
        </p:spPr>
        <p:txBody>
          <a:bodyPr/>
          <a:lstStyle>
            <a:lvl1pPr>
              <a:defRPr/>
            </a:lvl1pPr>
          </a:lstStyle>
          <a:p>
            <a:pPr>
              <a:defRPr/>
            </a:pPr>
            <a:endParaRPr lang="it-IT">
              <a:solidFill>
                <a:prstClr val="black"/>
              </a:solidFill>
            </a:endParaRPr>
          </a:p>
        </p:txBody>
      </p:sp>
      <p:sp>
        <p:nvSpPr>
          <p:cNvPr id="8" name="Rectangle 6"/>
          <p:cNvSpPr>
            <a:spLocks noGrp="1" noChangeArrowheads="1"/>
          </p:cNvSpPr>
          <p:nvPr>
            <p:ph type="sldNum" sz="quarter" idx="12"/>
          </p:nvPr>
        </p:nvSpPr>
        <p:spPr>
          <a:xfrm>
            <a:off x="8737600" y="6245225"/>
            <a:ext cx="2844800" cy="476250"/>
          </a:xfrm>
          <a:prstGeom prst="rect">
            <a:avLst/>
          </a:prstGeom>
          <a:ln/>
        </p:spPr>
        <p:txBody>
          <a:bodyPr/>
          <a:lstStyle>
            <a:lvl1pPr>
              <a:defRPr/>
            </a:lvl1pPr>
          </a:lstStyle>
          <a:p>
            <a:pPr>
              <a:defRPr/>
            </a:pPr>
            <a:fld id="{75CBFFA4-153D-4E60-9A04-34B14D08D7B2}" type="slidenum">
              <a:rPr lang="it-IT">
                <a:solidFill>
                  <a:prstClr val="black"/>
                </a:solidFill>
              </a:rPr>
              <a:pPr>
                <a:defRPr/>
              </a:pPr>
              <a:t>‹N›</a:t>
            </a:fld>
            <a:endParaRPr lang="it-IT">
              <a:solidFill>
                <a:prstClr val="black"/>
              </a:solidFill>
            </a:endParaRPr>
          </a:p>
        </p:txBody>
      </p:sp>
    </p:spTree>
    <p:extLst>
      <p:ext uri="{BB962C8B-B14F-4D97-AF65-F5344CB8AC3E}">
        <p14:creationId xmlns:p14="http://schemas.microsoft.com/office/powerpoint/2010/main" val="3613345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olo e contenuto">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cstate="print"/>
          <a:srcRect/>
          <a:stretch>
            <a:fillRect/>
          </a:stretch>
        </p:blipFill>
        <p:spPr bwMode="auto">
          <a:xfrm>
            <a:off x="0" y="655639"/>
            <a:ext cx="12048067" cy="828675"/>
          </a:xfrm>
          <a:prstGeom prst="rect">
            <a:avLst/>
          </a:prstGeom>
          <a:noFill/>
          <a:ln w="9525">
            <a:noFill/>
            <a:miter lim="800000"/>
            <a:headEnd/>
            <a:tailEnd/>
          </a:ln>
        </p:spPr>
      </p:pic>
      <p:pic>
        <p:nvPicPr>
          <p:cNvPr id="4" name="Picture 3"/>
          <p:cNvPicPr>
            <a:picLocks noChangeAspect="1" noChangeArrowheads="1"/>
          </p:cNvPicPr>
          <p:nvPr userDrawn="1"/>
        </p:nvPicPr>
        <p:blipFill>
          <a:blip r:embed="rId3" cstate="print"/>
          <a:srcRect/>
          <a:stretch>
            <a:fillRect/>
          </a:stretch>
        </p:blipFill>
        <p:spPr bwMode="auto">
          <a:xfrm>
            <a:off x="527051" y="6286500"/>
            <a:ext cx="11137900" cy="311150"/>
          </a:xfrm>
          <a:prstGeom prst="rect">
            <a:avLst/>
          </a:prstGeom>
          <a:noFill/>
          <a:ln w="9525">
            <a:noFill/>
            <a:miter lim="800000"/>
            <a:headEnd/>
            <a:tailEnd/>
          </a:ln>
        </p:spPr>
      </p:pic>
      <p:sp>
        <p:nvSpPr>
          <p:cNvPr id="8" name="Titolo 7"/>
          <p:cNvSpPr>
            <a:spLocks noGrp="1"/>
          </p:cNvSpPr>
          <p:nvPr>
            <p:ph type="title"/>
          </p:nvPr>
        </p:nvSpPr>
        <p:spPr>
          <a:xfrm>
            <a:off x="734483" y="116632"/>
            <a:ext cx="10676468" cy="576064"/>
          </a:xfrm>
          <a:solidFill>
            <a:schemeClr val="bg2"/>
          </a:solidFill>
          <a:ln w="38100">
            <a:solidFill>
              <a:srgbClr val="0070C0"/>
            </a:solidFill>
          </a:ln>
        </p:spPr>
        <p:txBody>
          <a:bodyPr>
            <a:noAutofit/>
          </a:bodyPr>
          <a:lstStyle>
            <a:lvl1pPr>
              <a:defRPr sz="2800" b="1">
                <a:solidFill>
                  <a:srgbClr val="C00000"/>
                </a:solidFill>
                <a:effectLst>
                  <a:outerShdw blurRad="38100" dist="38100" dir="2700000" algn="tl">
                    <a:srgbClr val="000000">
                      <a:alpha val="43137"/>
                    </a:srgbClr>
                  </a:outerShdw>
                </a:effectLst>
              </a:defRPr>
            </a:lvl1pPr>
          </a:lstStyle>
          <a:p>
            <a:r>
              <a:rPr lang="it-IT" dirty="0"/>
              <a:t>Fare clic per modificare lo stile del titolo</a:t>
            </a:r>
          </a:p>
        </p:txBody>
      </p:sp>
      <p:sp>
        <p:nvSpPr>
          <p:cNvPr id="9" name="CasellaDiTesto 8"/>
          <p:cNvSpPr txBox="1"/>
          <p:nvPr userDrawn="1"/>
        </p:nvSpPr>
        <p:spPr>
          <a:xfrm>
            <a:off x="3" y="6577608"/>
            <a:ext cx="12191996" cy="307777"/>
          </a:xfrm>
          <a:prstGeom prst="rect">
            <a:avLst/>
          </a:prstGeom>
          <a:solidFill>
            <a:schemeClr val="accent5">
              <a:lumMod val="20000"/>
              <a:lumOff val="80000"/>
            </a:schemeClr>
          </a:solidFill>
        </p:spPr>
        <p:txBody>
          <a:bodyPr wrap="square" rtlCol="0">
            <a:spAutoFit/>
          </a:bodyPr>
          <a:lstStyle/>
          <a:p>
            <a:pPr algn="ctr"/>
            <a:r>
              <a:rPr lang="it-IT" sz="1400" b="1" dirty="0">
                <a:solidFill>
                  <a:srgbClr val="C00000"/>
                </a:solidFill>
              </a:rPr>
              <a:t>Roma, luglio 2012</a:t>
            </a:r>
          </a:p>
        </p:txBody>
      </p:sp>
      <p:pic>
        <p:nvPicPr>
          <p:cNvPr id="10" name="Picture 12" descr="grifone_metallico"/>
          <p:cNvPicPr>
            <a:picLocks noChangeAspect="1" noChangeArrowheads="1"/>
          </p:cNvPicPr>
          <p:nvPr userDrawn="1"/>
        </p:nvPicPr>
        <p:blipFill>
          <a:blip r:embed="rId4"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11568608" y="1"/>
            <a:ext cx="576064" cy="58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2603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olo e contenuto">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cstate="print"/>
          <a:srcRect/>
          <a:stretch>
            <a:fillRect/>
          </a:stretch>
        </p:blipFill>
        <p:spPr bwMode="auto">
          <a:xfrm>
            <a:off x="597" y="517483"/>
            <a:ext cx="12191404" cy="828675"/>
          </a:xfrm>
          <a:prstGeom prst="rect">
            <a:avLst/>
          </a:prstGeom>
          <a:noFill/>
          <a:ln w="9525">
            <a:noFill/>
            <a:miter lim="800000"/>
            <a:headEnd/>
            <a:tailEnd/>
          </a:ln>
        </p:spPr>
      </p:pic>
      <p:pic>
        <p:nvPicPr>
          <p:cNvPr id="4" name="Picture 3"/>
          <p:cNvPicPr>
            <a:picLocks noChangeAspect="1" noChangeArrowheads="1"/>
          </p:cNvPicPr>
          <p:nvPr userDrawn="1"/>
        </p:nvPicPr>
        <p:blipFill>
          <a:blip r:embed="rId3" cstate="print"/>
          <a:srcRect/>
          <a:stretch>
            <a:fillRect/>
          </a:stretch>
        </p:blipFill>
        <p:spPr bwMode="auto">
          <a:xfrm>
            <a:off x="527051" y="6286500"/>
            <a:ext cx="11137900" cy="311150"/>
          </a:xfrm>
          <a:prstGeom prst="rect">
            <a:avLst/>
          </a:prstGeom>
          <a:noFill/>
          <a:ln w="9525">
            <a:noFill/>
            <a:miter lim="800000"/>
            <a:headEnd/>
            <a:tailEnd/>
          </a:ln>
        </p:spPr>
      </p:pic>
      <p:pic>
        <p:nvPicPr>
          <p:cNvPr id="6" name="Immagine 15"/>
          <p:cNvPicPr>
            <a:picLocks noChangeAspect="1"/>
          </p:cNvPicPr>
          <p:nvPr userDrawn="1"/>
        </p:nvPicPr>
        <p:blipFill>
          <a:blip r:embed="rId4" cstate="print"/>
          <a:srcRect l="6889" t="12595"/>
          <a:stretch>
            <a:fillRect/>
          </a:stretch>
        </p:blipFill>
        <p:spPr bwMode="auto">
          <a:xfrm>
            <a:off x="11255854" y="134170"/>
            <a:ext cx="768847" cy="797651"/>
          </a:xfrm>
          <a:prstGeom prst="rect">
            <a:avLst/>
          </a:prstGeom>
          <a:noFill/>
          <a:ln w="38100">
            <a:solidFill>
              <a:srgbClr val="FFC000"/>
            </a:solidFill>
            <a:miter lim="800000"/>
            <a:headEnd/>
            <a:tailEnd/>
          </a:ln>
        </p:spPr>
      </p:pic>
      <p:sp>
        <p:nvSpPr>
          <p:cNvPr id="8" name="Titolo 7"/>
          <p:cNvSpPr>
            <a:spLocks noGrp="1"/>
          </p:cNvSpPr>
          <p:nvPr>
            <p:ph type="title"/>
          </p:nvPr>
        </p:nvSpPr>
        <p:spPr>
          <a:xfrm>
            <a:off x="815414" y="116632"/>
            <a:ext cx="10595537" cy="576064"/>
          </a:xfrm>
          <a:noFill/>
          <a:ln w="38100">
            <a:noFill/>
          </a:ln>
        </p:spPr>
        <p:txBody>
          <a:bodyPr>
            <a:noAutofit/>
          </a:bodyPr>
          <a:lstStyle>
            <a:lvl1pPr>
              <a:defRPr sz="2800" b="1">
                <a:solidFill>
                  <a:srgbClr val="C00000"/>
                </a:solidFill>
                <a:effectLst>
                  <a:outerShdw blurRad="38100" dist="38100" dir="2700000" algn="tl">
                    <a:srgbClr val="000000">
                      <a:alpha val="43137"/>
                    </a:srgbClr>
                  </a:outerShdw>
                </a:effectLst>
              </a:defRPr>
            </a:lvl1pPr>
          </a:lstStyle>
          <a:p>
            <a:r>
              <a:rPr lang="it-IT" dirty="0"/>
              <a:t>Fare clic per modificare lo stile del titolo</a:t>
            </a:r>
          </a:p>
        </p:txBody>
      </p:sp>
      <p:sp>
        <p:nvSpPr>
          <p:cNvPr id="9" name="CasellaDiTesto 8"/>
          <p:cNvSpPr txBox="1"/>
          <p:nvPr userDrawn="1"/>
        </p:nvSpPr>
        <p:spPr>
          <a:xfrm>
            <a:off x="3" y="6577608"/>
            <a:ext cx="12191996" cy="307777"/>
          </a:xfrm>
          <a:prstGeom prst="rect">
            <a:avLst/>
          </a:prstGeom>
          <a:solidFill>
            <a:schemeClr val="accent5">
              <a:lumMod val="20000"/>
              <a:lumOff val="80000"/>
            </a:schemeClr>
          </a:solidFill>
        </p:spPr>
        <p:txBody>
          <a:bodyPr wrap="square" rtlCol="0">
            <a:spAutoFit/>
          </a:bodyPr>
          <a:lstStyle/>
          <a:p>
            <a:pPr algn="ctr" fontAlgn="auto">
              <a:spcBef>
                <a:spcPts val="0"/>
              </a:spcBef>
              <a:spcAft>
                <a:spcPts val="0"/>
              </a:spcAft>
            </a:pPr>
            <a:r>
              <a:rPr lang="it-IT" sz="1400" b="1" dirty="0">
                <a:solidFill>
                  <a:srgbClr val="C00000"/>
                </a:solidFill>
                <a:latin typeface="Calibri"/>
              </a:rPr>
              <a:t>Roma,  24 luglio 2012</a:t>
            </a:r>
          </a:p>
        </p:txBody>
      </p:sp>
      <p:sp>
        <p:nvSpPr>
          <p:cNvPr id="2" name="Rettangolo 1"/>
          <p:cNvSpPr/>
          <p:nvPr userDrawn="1"/>
        </p:nvSpPr>
        <p:spPr>
          <a:xfrm>
            <a:off x="11184565" y="89720"/>
            <a:ext cx="911424" cy="891009"/>
          </a:xfrm>
          <a:prstGeom prst="rect">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sz="1800">
              <a:solidFill>
                <a:prstClr val="white"/>
              </a:solidFill>
            </a:endParaRPr>
          </a:p>
        </p:txBody>
      </p:sp>
    </p:spTree>
    <p:extLst>
      <p:ext uri="{BB962C8B-B14F-4D97-AF65-F5344CB8AC3E}">
        <p14:creationId xmlns:p14="http://schemas.microsoft.com/office/powerpoint/2010/main" val="144279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Vuota">
    <p:spTree>
      <p:nvGrpSpPr>
        <p:cNvPr id="1" name=""/>
        <p:cNvGrpSpPr/>
        <p:nvPr/>
      </p:nvGrpSpPr>
      <p:grpSpPr>
        <a:xfrm>
          <a:off x="0" y="0"/>
          <a:ext cx="0" cy="0"/>
          <a:chOff x="0" y="0"/>
          <a:chExt cx="0" cy="0"/>
        </a:xfrm>
      </p:grpSpPr>
      <p:pic>
        <p:nvPicPr>
          <p:cNvPr id="2" name="Immagine 1"/>
          <p:cNvPicPr>
            <a:picLocks noChangeAspect="1"/>
          </p:cNvPicPr>
          <p:nvPr userDrawn="1"/>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 y="8269"/>
            <a:ext cx="12233064" cy="6849733"/>
          </a:xfrm>
          <a:prstGeom prst="rect">
            <a:avLst/>
          </a:prstGeom>
          <a:noFill/>
        </p:spPr>
      </p:pic>
      <p:pic>
        <p:nvPicPr>
          <p:cNvPr id="10" name="Picture 12" descr="grifone_metallico"/>
          <p:cNvPicPr>
            <a:picLocks noChangeAspect="1" noChangeArrowheads="1"/>
          </p:cNvPicPr>
          <p:nvPr userDrawn="1"/>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11510682" y="40048"/>
            <a:ext cx="633990" cy="65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magine 10"/>
          <p:cNvPicPr/>
          <p:nvPr userDrawn="1"/>
        </p:nvPicPr>
        <p:blipFill>
          <a:blip r:embed="rId4">
            <a:extLst>
              <a:ext uri="{28A0092B-C50C-407E-A947-70E740481C1C}">
                <a14:useLocalDpi xmlns:a14="http://schemas.microsoft.com/office/drawing/2010/main" val="0"/>
              </a:ext>
            </a:extLst>
          </a:blip>
          <a:stretch>
            <a:fillRect/>
          </a:stretch>
        </p:blipFill>
        <p:spPr bwMode="auto">
          <a:xfrm>
            <a:off x="238318" y="80696"/>
            <a:ext cx="528164" cy="612000"/>
          </a:xfrm>
          <a:prstGeom prst="rect">
            <a:avLst/>
          </a:prstGeom>
          <a:noFill/>
          <a:ln>
            <a:noFill/>
          </a:ln>
          <a:effectLst>
            <a:reflection endPos="0" dir="5400000" sy="-100000" algn="bl" rotWithShape="0"/>
          </a:effectLst>
        </p:spPr>
      </p:pic>
      <p:grpSp>
        <p:nvGrpSpPr>
          <p:cNvPr id="12" name="Gruppo 11"/>
          <p:cNvGrpSpPr>
            <a:grpSpLocks/>
          </p:cNvGrpSpPr>
          <p:nvPr userDrawn="1"/>
        </p:nvGrpSpPr>
        <p:grpSpPr bwMode="auto">
          <a:xfrm>
            <a:off x="47328" y="764717"/>
            <a:ext cx="12093872" cy="72003"/>
            <a:chOff x="29837" y="384416"/>
            <a:chExt cx="9042827" cy="8640"/>
          </a:xfrm>
        </p:grpSpPr>
        <p:cxnSp>
          <p:nvCxnSpPr>
            <p:cNvPr id="13" name="Connettore 1 12"/>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2024196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pic>
        <p:nvPicPr>
          <p:cNvPr id="6" name="Immagine 5"/>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colorTemperature colorTemp="88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 y="0"/>
            <a:ext cx="12196233" cy="7022922"/>
          </a:xfrm>
          <a:prstGeom prst="rect">
            <a:avLst/>
          </a:prstGeom>
        </p:spPr>
      </p:pic>
      <p:pic>
        <p:nvPicPr>
          <p:cNvPr id="7" name="Picture 12" descr="grifone_metallico"/>
          <p:cNvPicPr>
            <a:picLocks noChangeAspect="1" noChangeArrowheads="1"/>
          </p:cNvPicPr>
          <p:nvPr userDrawn="1"/>
        </p:nvPicPr>
        <p:blipFill>
          <a:blip r:embed="rId4"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11568608" y="40048"/>
            <a:ext cx="576064" cy="58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7" descr="Descrizione: Nucleo Speciale PV"/>
          <p:cNvPicPr/>
          <p:nvPr userDrawn="1"/>
        </p:nvPicPr>
        <p:blipFill>
          <a:blip r:embed="rId5" r:link="rId7" cstate="print">
            <a:extLst>
              <a:ext uri="{BEBA8EAE-BF5A-486C-A8C5-ECC9F3942E4B}">
                <a14:imgProps xmlns:a14="http://schemas.microsoft.com/office/drawing/2010/main">
                  <a14:imgLayer r:embed="rId6">
                    <a14:imgEffect>
                      <a14:sharpenSoften amount="20000"/>
                    </a14:imgEffect>
                  </a14:imgLayer>
                </a14:imgProps>
              </a:ext>
              <a:ext uri="{28A0092B-C50C-407E-A947-70E740481C1C}">
                <a14:useLocalDpi xmlns:a14="http://schemas.microsoft.com/office/drawing/2010/main" val="0"/>
              </a:ext>
            </a:extLst>
          </a:blip>
          <a:srcRect/>
          <a:stretch>
            <a:fillRect/>
          </a:stretch>
        </p:blipFill>
        <p:spPr bwMode="auto">
          <a:xfrm>
            <a:off x="143339" y="80696"/>
            <a:ext cx="624000" cy="612000"/>
          </a:xfrm>
          <a:prstGeom prst="rect">
            <a:avLst/>
          </a:prstGeom>
          <a:noFill/>
          <a:ln>
            <a:noFill/>
          </a:ln>
          <a:effectLst>
            <a:reflection endPos="0" dir="5400000" sy="-100000" algn="bl" rotWithShape="0"/>
          </a:effectLst>
        </p:spPr>
      </p:pic>
      <p:sp>
        <p:nvSpPr>
          <p:cNvPr id="2" name="Segnaposto contenuto 1"/>
          <p:cNvSpPr>
            <a:spLocks noGrp="1"/>
          </p:cNvSpPr>
          <p:nvPr>
            <p:ph/>
          </p:nvPr>
        </p:nvSpPr>
        <p:spPr>
          <a:xfrm>
            <a:off x="609600" y="274641"/>
            <a:ext cx="10972800" cy="5851525"/>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Date Placeholder 2"/>
          <p:cNvSpPr>
            <a:spLocks noGrp="1" noChangeArrowheads="1"/>
          </p:cNvSpPr>
          <p:nvPr>
            <p:ph type="dt" sz="half" idx="10"/>
          </p:nvPr>
        </p:nvSpPr>
        <p:spPr>
          <a:xfrm>
            <a:off x="609600" y="6251575"/>
            <a:ext cx="2844800" cy="476250"/>
          </a:xfrm>
          <a:prstGeom prst="rect">
            <a:avLst/>
          </a:prstGeom>
        </p:spPr>
        <p:txBody>
          <a:bodyPr/>
          <a:lstStyle>
            <a:lvl1pPr algn="ctr" eaLnBrk="1" hangingPunct="1">
              <a:defRPr b="1">
                <a:cs typeface="Arial" charset="0"/>
              </a:defRPr>
            </a:lvl1pPr>
          </a:lstStyle>
          <a:p>
            <a:pPr>
              <a:defRPr/>
            </a:pPr>
            <a:endParaRPr lang="it-IT"/>
          </a:p>
        </p:txBody>
      </p:sp>
      <p:sp>
        <p:nvSpPr>
          <p:cNvPr id="4" name="Slide Number Placeholder 3"/>
          <p:cNvSpPr>
            <a:spLocks noGrp="1" noChangeArrowheads="1"/>
          </p:cNvSpPr>
          <p:nvPr>
            <p:ph type="sldNum" sz="quarter" idx="11"/>
          </p:nvPr>
        </p:nvSpPr>
        <p:spPr>
          <a:xfrm>
            <a:off x="8737600" y="6248400"/>
            <a:ext cx="28448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2161E4B5-6ADD-4CEA-960C-0A836D3FDC9E}" type="slidenum">
              <a:rPr lang="it-IT" altLang="it-IT"/>
              <a:pPr>
                <a:defRPr/>
              </a:pPr>
              <a:t>‹N›</a:t>
            </a:fld>
            <a:endParaRPr lang="it-IT" altLang="it-IT"/>
          </a:p>
        </p:txBody>
      </p:sp>
      <p:sp>
        <p:nvSpPr>
          <p:cNvPr id="5" name="Rectangle 14"/>
          <p:cNvSpPr>
            <a:spLocks noGrp="1" noChangeArrowheads="1"/>
          </p:cNvSpPr>
          <p:nvPr>
            <p:ph type="ftr" sz="quarter" idx="12"/>
          </p:nvPr>
        </p:nvSpPr>
        <p:spPr>
          <a:xfrm>
            <a:off x="4165600" y="6248400"/>
            <a:ext cx="3860800" cy="476250"/>
          </a:xfrm>
          <a:prstGeom prst="rect">
            <a:avLst/>
          </a:prstGeom>
        </p:spPr>
        <p:txBody>
          <a:bodyPr/>
          <a:lstStyle>
            <a:lvl1pPr eaLnBrk="1" hangingPunct="1">
              <a:defRPr b="1">
                <a:cs typeface="Arial" charset="0"/>
              </a:defRPr>
            </a:lvl1pPr>
          </a:lstStyle>
          <a:p>
            <a:pPr>
              <a:defRPr/>
            </a:pPr>
            <a:endParaRPr lang="it-IT"/>
          </a:p>
        </p:txBody>
      </p:sp>
      <p:grpSp>
        <p:nvGrpSpPr>
          <p:cNvPr id="9" name="Gruppo 8"/>
          <p:cNvGrpSpPr>
            <a:grpSpLocks/>
          </p:cNvGrpSpPr>
          <p:nvPr userDrawn="1"/>
        </p:nvGrpSpPr>
        <p:grpSpPr bwMode="auto">
          <a:xfrm>
            <a:off x="47328" y="764717"/>
            <a:ext cx="12093872" cy="72003"/>
            <a:chOff x="29837" y="384416"/>
            <a:chExt cx="9042827" cy="8640"/>
          </a:xfrm>
        </p:grpSpPr>
        <p:cxnSp>
          <p:nvCxnSpPr>
            <p:cNvPr id="10" name="Connettore 1 9"/>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41228456"/>
      </p:ext>
    </p:extLst>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Vuota 1">
    <p:spTree>
      <p:nvGrpSpPr>
        <p:cNvPr id="1" name=""/>
        <p:cNvGrpSpPr/>
        <p:nvPr/>
      </p:nvGrpSpPr>
      <p:grpSpPr>
        <a:xfrm>
          <a:off x="0" y="0"/>
          <a:ext cx="0" cy="0"/>
          <a:chOff x="0" y="0"/>
          <a:chExt cx="0" cy="0"/>
        </a:xfrm>
      </p:grpSpPr>
      <p:pic>
        <p:nvPicPr>
          <p:cNvPr id="9" name="Immagine 8"/>
          <p:cNvPicPr>
            <a:picLocks noChangeAspect="1"/>
          </p:cNvPicPr>
          <p:nvPr userDrawn="1"/>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 y="0"/>
            <a:ext cx="12196233" cy="7022922"/>
          </a:xfrm>
          <a:prstGeom prst="rect">
            <a:avLst/>
          </a:prstGeom>
        </p:spPr>
      </p:pic>
      <p:grpSp>
        <p:nvGrpSpPr>
          <p:cNvPr id="11" name="Gruppo 10"/>
          <p:cNvGrpSpPr>
            <a:grpSpLocks/>
          </p:cNvGrpSpPr>
          <p:nvPr userDrawn="1"/>
        </p:nvGrpSpPr>
        <p:grpSpPr bwMode="auto">
          <a:xfrm>
            <a:off x="47328" y="764717"/>
            <a:ext cx="12093872" cy="72003"/>
            <a:chOff x="29837" y="384416"/>
            <a:chExt cx="9042827" cy="8640"/>
          </a:xfrm>
        </p:grpSpPr>
        <p:cxnSp>
          <p:nvCxnSpPr>
            <p:cNvPr id="12" name="Connettore 1 11"/>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pic>
        <p:nvPicPr>
          <p:cNvPr id="19" name="Picture 12" descr="grifone_metallico"/>
          <p:cNvPicPr>
            <a:picLocks noChangeAspect="1" noChangeArrowheads="1"/>
          </p:cNvPicPr>
          <p:nvPr userDrawn="1"/>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11470341" y="40048"/>
            <a:ext cx="674331" cy="65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6"/>
          <p:cNvPicPr/>
          <p:nvPr userDrawn="1"/>
        </p:nvPicPr>
        <p:blipFill>
          <a:blip r:embed="rId4">
            <a:extLst>
              <a:ext uri="{28A0092B-C50C-407E-A947-70E740481C1C}">
                <a14:useLocalDpi xmlns:a14="http://schemas.microsoft.com/office/drawing/2010/main" val="0"/>
              </a:ext>
            </a:extLst>
          </a:blip>
          <a:stretch>
            <a:fillRect/>
          </a:stretch>
        </p:blipFill>
        <p:spPr bwMode="auto">
          <a:xfrm>
            <a:off x="238318" y="80696"/>
            <a:ext cx="555058" cy="612000"/>
          </a:xfrm>
          <a:prstGeom prst="rect">
            <a:avLst/>
          </a:prstGeom>
          <a:noFill/>
          <a:ln>
            <a:noFill/>
          </a:ln>
          <a:effectLst>
            <a:reflection endPos="0" dir="5400000" sy="-100000" algn="bl" rotWithShape="0"/>
          </a:effectLst>
        </p:spPr>
      </p:pic>
    </p:spTree>
    <p:extLst>
      <p:ext uri="{BB962C8B-B14F-4D97-AF65-F5344CB8AC3E}">
        <p14:creationId xmlns:p14="http://schemas.microsoft.com/office/powerpoint/2010/main" val="78668475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Tree>
    <p:extLst>
      <p:ext uri="{BB962C8B-B14F-4D97-AF65-F5344CB8AC3E}">
        <p14:creationId xmlns:p14="http://schemas.microsoft.com/office/powerpoint/2010/main" val="3434923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862064"/>
            <a:ext cx="10972800" cy="1143000"/>
          </a:xfrm>
          <a:prstGeom prst="rect">
            <a:avLst/>
          </a:prstGeom>
        </p:spPr>
        <p:txBody>
          <a:bodyPr vert="horz" lIns="91440" tIns="45720" rIns="91440" bIns="45720" rtlCol="0" anchor="ctr">
            <a:normAutofit/>
          </a:bodyPr>
          <a:lstStyle/>
          <a:p>
            <a:r>
              <a:rPr lang="it-IT" dirty="0"/>
              <a:t>Fare clic per modificare lo stile del titolo</a:t>
            </a:r>
          </a:p>
        </p:txBody>
      </p:sp>
    </p:spTree>
    <p:extLst>
      <p:ext uri="{BB962C8B-B14F-4D97-AF65-F5344CB8AC3E}">
        <p14:creationId xmlns:p14="http://schemas.microsoft.com/office/powerpoint/2010/main" val="767380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8" r:id="rId6"/>
    <p:sldLayoutId id="2147483671" r:id="rId7"/>
    <p:sldLayoutId id="2147483673" r:id="rId8"/>
    <p:sldLayoutId id="2147483674" r:id="rId9"/>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78E58F-7F59-419A-B179-9B1FB23CDD63}" type="datetimeFigureOut">
              <a:rPr lang="it-IT" smtClean="0"/>
              <a:t>13/11/2025</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398C99-305A-4376-88CE-377B7E5D575C}" type="slidenum">
              <a:rPr lang="it-IT" smtClean="0"/>
              <a:t>‹N›</a:t>
            </a:fld>
            <a:endParaRPr lang="it-IT"/>
          </a:p>
        </p:txBody>
      </p:sp>
    </p:spTree>
    <p:extLst>
      <p:ext uri="{BB962C8B-B14F-4D97-AF65-F5344CB8AC3E}">
        <p14:creationId xmlns:p14="http://schemas.microsoft.com/office/powerpoint/2010/main" val="42452737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64.xml"/><Relationship Id="rId1" Type="http://schemas.openxmlformats.org/officeDocument/2006/relationships/slideLayout" Target="../slideLayouts/slideLayout8.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101.xml.rels><?xml version="1.0" encoding="UTF-8" standalone="yes"?>
<Relationships xmlns="http://schemas.openxmlformats.org/package/2006/relationships"><Relationship Id="rId8" Type="http://schemas.openxmlformats.org/officeDocument/2006/relationships/diagramData" Target="../diagrams/data24.xml"/><Relationship Id="rId3" Type="http://schemas.openxmlformats.org/officeDocument/2006/relationships/diagramData" Target="../diagrams/data23.xml"/><Relationship Id="rId7" Type="http://schemas.microsoft.com/office/2007/relationships/diagramDrawing" Target="../diagrams/drawing23.xml"/><Relationship Id="rId12" Type="http://schemas.microsoft.com/office/2007/relationships/diagramDrawing" Target="../diagrams/drawing24.xml"/><Relationship Id="rId2" Type="http://schemas.openxmlformats.org/officeDocument/2006/relationships/notesSlide" Target="../notesSlides/notesSlide65.xml"/><Relationship Id="rId1" Type="http://schemas.openxmlformats.org/officeDocument/2006/relationships/slideLayout" Target="../slideLayouts/slideLayout8.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0" Type="http://schemas.openxmlformats.org/officeDocument/2006/relationships/diagramQuickStyle" Target="../diagrams/quickStyle24.xml"/><Relationship Id="rId4" Type="http://schemas.openxmlformats.org/officeDocument/2006/relationships/diagramLayout" Target="../diagrams/layout23.xml"/><Relationship Id="rId9" Type="http://schemas.openxmlformats.org/officeDocument/2006/relationships/diagramLayout" Target="../diagrams/layout24.xml"/></Relationships>
</file>

<file path=ppt/slides/_rels/slide10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6.xml"/><Relationship Id="rId1" Type="http://schemas.openxmlformats.org/officeDocument/2006/relationships/slideLayout" Target="../slideLayouts/slideLayout8.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10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6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4.gif"/><Relationship Id="rId7" Type="http://schemas.openxmlformats.org/officeDocument/2006/relationships/diagramColors" Target="../diagrams/colors1.xm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27.png"/><Relationship Id="rId4" Type="http://schemas.openxmlformats.org/officeDocument/2006/relationships/diagramLayout" Target="../diagrams/layout2.xml"/><Relationship Id="rId9"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4.wmf"/><Relationship Id="rId7" Type="http://schemas.openxmlformats.org/officeDocument/2006/relationships/diagramColors" Target="../diagrams/colors3.xm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36.wmf"/><Relationship Id="rId4" Type="http://schemas.openxmlformats.org/officeDocument/2006/relationships/image" Target="../media/image35.wmf"/></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hyperlink" Target="https://courses.lumenlearning.com/wmopen-humanresourcesmgmt/chapter/managing-risk-in-human-resources/"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3.xml"/><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8.xml"/><Relationship Id="rId4" Type="http://schemas.openxmlformats.org/officeDocument/2006/relationships/image" Target="../media/image51.png"/></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1.xml"/><Relationship Id="rId1" Type="http://schemas.openxmlformats.org/officeDocument/2006/relationships/slideLayout" Target="../slideLayouts/slideLayout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2.xml"/><Relationship Id="rId1" Type="http://schemas.openxmlformats.org/officeDocument/2006/relationships/slideLayout" Target="../slideLayouts/slideLayout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3.xml"/><Relationship Id="rId1" Type="http://schemas.openxmlformats.org/officeDocument/2006/relationships/slideLayout" Target="../slideLayouts/slideLayout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5.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diagramLayout" Target="../diagrams/layout9.xml"/><Relationship Id="rId7" Type="http://schemas.openxmlformats.org/officeDocument/2006/relationships/image" Target="../media/image53.png"/><Relationship Id="rId2" Type="http://schemas.openxmlformats.org/officeDocument/2006/relationships/diagramData" Target="../diagrams/data9.xml"/><Relationship Id="rId1" Type="http://schemas.openxmlformats.org/officeDocument/2006/relationships/slideLayout" Target="../slideLayouts/slideLayout8.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8.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8.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44.xml"/><Relationship Id="rId1" Type="http://schemas.openxmlformats.org/officeDocument/2006/relationships/slideLayout" Target="../slideLayouts/slideLayout8.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45.xml"/><Relationship Id="rId1" Type="http://schemas.openxmlformats.org/officeDocument/2006/relationships/slideLayout" Target="../slideLayouts/slideLayout8.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46.xml"/><Relationship Id="rId1" Type="http://schemas.openxmlformats.org/officeDocument/2006/relationships/slideLayout" Target="../slideLayouts/slideLayout8.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47.xml"/><Relationship Id="rId1" Type="http://schemas.openxmlformats.org/officeDocument/2006/relationships/slideLayout" Target="../slideLayouts/slideLayout8.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3" Type="http://schemas.openxmlformats.org/officeDocument/2006/relationships/hyperlink" Target="http://wikiprestiti.org/images/logo-banca-italia.jpg" TargetMode="External"/><Relationship Id="rId2" Type="http://schemas.openxmlformats.org/officeDocument/2006/relationships/image" Target="../media/image55.png"/><Relationship Id="rId1" Type="http://schemas.openxmlformats.org/officeDocument/2006/relationships/slideLayout" Target="../slideLayouts/slideLayout8.xml"/><Relationship Id="rId4" Type="http://schemas.openxmlformats.org/officeDocument/2006/relationships/image" Target="../media/image56.jpeg"/></Relationships>
</file>

<file path=ppt/slides/_rels/slide68.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20.jpeg"/><Relationship Id="rId7" Type="http://schemas.openxmlformats.org/officeDocument/2006/relationships/image" Target="../media/image58.png"/><Relationship Id="rId2" Type="http://schemas.openxmlformats.org/officeDocument/2006/relationships/notesSlide" Target="../notesSlides/notesSlide53.xml"/><Relationship Id="rId1" Type="http://schemas.openxmlformats.org/officeDocument/2006/relationships/slideLayout" Target="../slideLayouts/slideLayout8.xml"/><Relationship Id="rId6" Type="http://schemas.openxmlformats.org/officeDocument/2006/relationships/image" Target="../media/image56.jpeg"/><Relationship Id="rId5" Type="http://schemas.openxmlformats.org/officeDocument/2006/relationships/hyperlink" Target="http://wikiprestiti.org/images/logo-banca-italia.jpg" TargetMode="External"/><Relationship Id="rId4" Type="http://schemas.openxmlformats.org/officeDocument/2006/relationships/image" Target="../media/image57.png"/></Relationships>
</file>

<file path=ppt/slides/_rels/slide6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61.jpg"/><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8.xml"/><Relationship Id="rId4" Type="http://schemas.openxmlformats.org/officeDocument/2006/relationships/image" Target="../media/image74.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60.xml"/><Relationship Id="rId1" Type="http://schemas.openxmlformats.org/officeDocument/2006/relationships/slideLayout" Target="../slideLayouts/slideLayout8.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97.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61.xml"/><Relationship Id="rId1" Type="http://schemas.openxmlformats.org/officeDocument/2006/relationships/slideLayout" Target="../slideLayouts/slideLayout8.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98.xml.rels><?xml version="1.0" encoding="UTF-8" standalone="yes"?>
<Relationships xmlns="http://schemas.openxmlformats.org/package/2006/relationships"><Relationship Id="rId8" Type="http://schemas.openxmlformats.org/officeDocument/2006/relationships/diagramData" Target="../diagrams/data19.xml"/><Relationship Id="rId13" Type="http://schemas.openxmlformats.org/officeDocument/2006/relationships/diagramData" Target="../diagrams/data20.xml"/><Relationship Id="rId18" Type="http://schemas.openxmlformats.org/officeDocument/2006/relationships/image" Target="../media/image88.jpeg"/><Relationship Id="rId3" Type="http://schemas.openxmlformats.org/officeDocument/2006/relationships/diagramData" Target="../diagrams/data18.xml"/><Relationship Id="rId7" Type="http://schemas.microsoft.com/office/2007/relationships/diagramDrawing" Target="../diagrams/drawing18.xml"/><Relationship Id="rId12" Type="http://schemas.microsoft.com/office/2007/relationships/diagramDrawing" Target="../diagrams/drawing19.xml"/><Relationship Id="rId17" Type="http://schemas.microsoft.com/office/2007/relationships/diagramDrawing" Target="../diagrams/drawing20.xml"/><Relationship Id="rId2" Type="http://schemas.openxmlformats.org/officeDocument/2006/relationships/notesSlide" Target="../notesSlides/notesSlide62.xml"/><Relationship Id="rId16" Type="http://schemas.openxmlformats.org/officeDocument/2006/relationships/diagramColors" Target="../diagrams/colors20.xml"/><Relationship Id="rId1" Type="http://schemas.openxmlformats.org/officeDocument/2006/relationships/slideLayout" Target="../slideLayouts/slideLayout8.xml"/><Relationship Id="rId6" Type="http://schemas.openxmlformats.org/officeDocument/2006/relationships/diagramColors" Target="../diagrams/colors18.xml"/><Relationship Id="rId11" Type="http://schemas.openxmlformats.org/officeDocument/2006/relationships/diagramColors" Target="../diagrams/colors19.xml"/><Relationship Id="rId5" Type="http://schemas.openxmlformats.org/officeDocument/2006/relationships/diagramQuickStyle" Target="../diagrams/quickStyle18.xml"/><Relationship Id="rId15" Type="http://schemas.openxmlformats.org/officeDocument/2006/relationships/diagramQuickStyle" Target="../diagrams/quickStyle20.xml"/><Relationship Id="rId10" Type="http://schemas.openxmlformats.org/officeDocument/2006/relationships/diagramQuickStyle" Target="../diagrams/quickStyle19.xml"/><Relationship Id="rId4" Type="http://schemas.openxmlformats.org/officeDocument/2006/relationships/diagramLayout" Target="../diagrams/layout18.xml"/><Relationship Id="rId9" Type="http://schemas.openxmlformats.org/officeDocument/2006/relationships/diagramLayout" Target="../diagrams/layout19.xml"/><Relationship Id="rId14" Type="http://schemas.openxmlformats.org/officeDocument/2006/relationships/diagramLayout" Target="../diagrams/layout20.xml"/></Relationships>
</file>

<file path=ppt/slides/_rels/slide99.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63.xml"/><Relationship Id="rId1" Type="http://schemas.openxmlformats.org/officeDocument/2006/relationships/slideLayout" Target="../slideLayouts/slideLayout8.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4475820" y="2464134"/>
            <a:ext cx="68580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defRPr/>
            </a:pPr>
            <a:endParaRPr lang="it-IT" sz="1350">
              <a:solidFill>
                <a:prstClr val="black"/>
              </a:solidFill>
              <a:latin typeface="Calibri"/>
            </a:endParaRPr>
          </a:p>
        </p:txBody>
      </p:sp>
      <p:pic>
        <p:nvPicPr>
          <p:cNvPr id="5" name="Immagine 4">
            <a:extLst>
              <a:ext uri="{FF2B5EF4-FFF2-40B4-BE49-F238E27FC236}">
                <a16:creationId xmlns:a16="http://schemas.microsoft.com/office/drawing/2014/main" id="{BE6B81E7-543B-A6C5-3DEE-541F9DEDF566}"/>
              </a:ext>
            </a:extLst>
          </p:cNvPr>
          <p:cNvPicPr>
            <a:picLocks noChangeAspect="1"/>
          </p:cNvPicPr>
          <p:nvPr/>
        </p:nvPicPr>
        <p:blipFill>
          <a:blip r:embed="rId3"/>
          <a:stretch>
            <a:fillRect/>
          </a:stretch>
        </p:blipFill>
        <p:spPr>
          <a:xfrm>
            <a:off x="0" y="741681"/>
            <a:ext cx="12192000" cy="6116320"/>
          </a:xfrm>
          <a:prstGeom prst="rect">
            <a:avLst/>
          </a:prstGeom>
        </p:spPr>
      </p:pic>
    </p:spTree>
    <p:extLst>
      <p:ext uri="{BB962C8B-B14F-4D97-AF65-F5344CB8AC3E}">
        <p14:creationId xmlns:p14="http://schemas.microsoft.com/office/powerpoint/2010/main" val="277353984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FF01D4E0-963E-7D23-169A-03CAEAB74081}"/>
              </a:ext>
            </a:extLst>
          </p:cNvPr>
          <p:cNvPicPr>
            <a:picLocks noChangeAspect="1"/>
          </p:cNvPicPr>
          <p:nvPr/>
        </p:nvPicPr>
        <p:blipFill>
          <a:blip r:embed="rId2"/>
          <a:stretch>
            <a:fillRect/>
          </a:stretch>
        </p:blipFill>
        <p:spPr>
          <a:xfrm>
            <a:off x="304800" y="995680"/>
            <a:ext cx="11653519" cy="5862320"/>
          </a:xfrm>
          <a:prstGeom prst="rect">
            <a:avLst/>
          </a:prstGeom>
        </p:spPr>
      </p:pic>
    </p:spTree>
    <p:extLst>
      <p:ext uri="{BB962C8B-B14F-4D97-AF65-F5344CB8AC3E}">
        <p14:creationId xmlns:p14="http://schemas.microsoft.com/office/powerpoint/2010/main" val="1173749471"/>
      </p:ext>
    </p:extLst>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a 5"/>
          <p:cNvGraphicFramePr/>
          <p:nvPr>
            <p:extLst>
              <p:ext uri="{D42A27DB-BD31-4B8C-83A1-F6EECF244321}">
                <p14:modId xmlns:p14="http://schemas.microsoft.com/office/powerpoint/2010/main" val="1946076176"/>
              </p:ext>
            </p:extLst>
          </p:nvPr>
        </p:nvGraphicFramePr>
        <p:xfrm>
          <a:off x="366828" y="1947825"/>
          <a:ext cx="11549247" cy="12642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sellaDiTesto 6"/>
          <p:cNvSpPr txBox="1"/>
          <p:nvPr/>
        </p:nvSpPr>
        <p:spPr>
          <a:xfrm>
            <a:off x="2628231" y="1052980"/>
            <a:ext cx="7026442"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it-IT" sz="2400" dirty="0">
                <a:solidFill>
                  <a:schemeClr val="bg1"/>
                </a:solidFill>
                <a:latin typeface="Arial Rounded MT Bold" panose="020F0704030504030204" pitchFamily="34" charset="0"/>
              </a:rPr>
              <a:t>CASO PRATICO DI UN ACCESSO</a:t>
            </a:r>
          </a:p>
        </p:txBody>
      </p:sp>
      <p:sp>
        <p:nvSpPr>
          <p:cNvPr id="14" name="Rettangolo arrotondato 13"/>
          <p:cNvSpPr/>
          <p:nvPr/>
        </p:nvSpPr>
        <p:spPr>
          <a:xfrm>
            <a:off x="366828" y="3481180"/>
            <a:ext cx="4662626" cy="3212549"/>
          </a:xfrm>
          <a:prstGeom prst="roundRect">
            <a:avLst/>
          </a:prstGeom>
          <a:blipFill rotWithShape="1">
            <a:blip r:embed="rId8"/>
            <a:stretch>
              <a:fillRect/>
            </a:stretch>
          </a:blipFill>
          <a:scene3d>
            <a:camera prst="orthographicFront"/>
            <a:lightRig rig="threePt" dir="t"/>
          </a:scene3d>
          <a:sp3d>
            <a:bevelT/>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it-IT"/>
          </a:p>
        </p:txBody>
      </p:sp>
      <p:sp>
        <p:nvSpPr>
          <p:cNvPr id="5" name="Rettangolo arrotondato 4"/>
          <p:cNvSpPr/>
          <p:nvPr/>
        </p:nvSpPr>
        <p:spPr>
          <a:xfrm>
            <a:off x="5931878" y="4137885"/>
            <a:ext cx="5697415" cy="1899138"/>
          </a:xfrm>
          <a:prstGeom prst="roundRect">
            <a:avLst/>
          </a:prstGeom>
          <a:solidFill>
            <a:srgbClr val="FFFF0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600" b="1" dirty="0">
                <a:ln w="0"/>
                <a:solidFill>
                  <a:schemeClr val="tx1"/>
                </a:solidFill>
                <a:effectLst>
                  <a:outerShdw blurRad="38100" dist="19050" dir="2700000" algn="tl" rotWithShape="0">
                    <a:schemeClr val="dk1">
                      <a:alpha val="40000"/>
                    </a:schemeClr>
                  </a:outerShdw>
                </a:effectLst>
              </a:rPr>
              <a:t>Fascicolo-cliente</a:t>
            </a:r>
          </a:p>
          <a:p>
            <a:pPr algn="ctr"/>
            <a:r>
              <a:rPr lang="it-IT" sz="3600" b="1" dirty="0">
                <a:ln w="0"/>
                <a:solidFill>
                  <a:schemeClr val="tx1"/>
                </a:solidFill>
                <a:effectLst>
                  <a:outerShdw blurRad="38100" dist="19050" dir="2700000" algn="tl" rotWithShape="0">
                    <a:schemeClr val="dk1">
                      <a:alpha val="40000"/>
                    </a:schemeClr>
                  </a:outerShdw>
                </a:effectLst>
              </a:rPr>
              <a:t>di ciascun elemento del campione</a:t>
            </a:r>
          </a:p>
        </p:txBody>
      </p:sp>
    </p:spTree>
    <p:extLst>
      <p:ext uri="{BB962C8B-B14F-4D97-AF65-F5344CB8AC3E}">
        <p14:creationId xmlns:p14="http://schemas.microsoft.com/office/powerpoint/2010/main" val="2379126065"/>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500"/>
                            </p:stCondLst>
                            <p:childTnLst>
                              <p:par>
                                <p:cTn id="9" presetID="10" presetClass="entr" presetSubtype="0" fill="hold" nodeType="afterEffect">
                                  <p:stCondLst>
                                    <p:cond delay="50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2000"/>
                                        <p:tgtEl>
                                          <p:spTgt spid="14"/>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a 5"/>
          <p:cNvGraphicFramePr/>
          <p:nvPr>
            <p:extLst>
              <p:ext uri="{D42A27DB-BD31-4B8C-83A1-F6EECF244321}">
                <p14:modId xmlns:p14="http://schemas.microsoft.com/office/powerpoint/2010/main" val="3706536874"/>
              </p:ext>
            </p:extLst>
          </p:nvPr>
        </p:nvGraphicFramePr>
        <p:xfrm>
          <a:off x="366828" y="4181198"/>
          <a:ext cx="11549247" cy="2313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sellaDiTesto 6"/>
          <p:cNvSpPr txBox="1"/>
          <p:nvPr/>
        </p:nvSpPr>
        <p:spPr>
          <a:xfrm>
            <a:off x="2628231" y="1052980"/>
            <a:ext cx="7026442"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it-IT" sz="2400" dirty="0">
                <a:solidFill>
                  <a:schemeClr val="bg1"/>
                </a:solidFill>
                <a:latin typeface="Arial Rounded MT Bold" panose="020F0704030504030204" pitchFamily="34" charset="0"/>
              </a:rPr>
              <a:t>CASO PRATICO DI UN ACCESSO</a:t>
            </a:r>
          </a:p>
        </p:txBody>
      </p:sp>
      <p:graphicFrame>
        <p:nvGraphicFramePr>
          <p:cNvPr id="5" name="Diagramma 4"/>
          <p:cNvGraphicFramePr/>
          <p:nvPr>
            <p:extLst>
              <p:ext uri="{D42A27DB-BD31-4B8C-83A1-F6EECF244321}">
                <p14:modId xmlns:p14="http://schemas.microsoft.com/office/powerpoint/2010/main" val="4121384334"/>
              </p:ext>
            </p:extLst>
          </p:nvPr>
        </p:nvGraphicFramePr>
        <p:xfrm>
          <a:off x="3368306" y="2026136"/>
          <a:ext cx="5546292" cy="15278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301832482"/>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Effect transition="in" filter="fade">
                                      <p:cBhvr>
                                        <p:cTn id="9" dur="2000"/>
                                        <p:tgtEl>
                                          <p:spTgt spid="5"/>
                                        </p:tgtEl>
                                      </p:cBhvr>
                                    </p:animEffect>
                                  </p:childTnLst>
                                </p:cTn>
                              </p:par>
                            </p:childTnLst>
                          </p:cTn>
                        </p:par>
                        <p:par>
                          <p:cTn id="10" fill="hold">
                            <p:stCondLst>
                              <p:cond delay="2500"/>
                            </p:stCondLst>
                            <p:childTnLst>
                              <p:par>
                                <p:cTn id="11" presetID="10" presetClass="entr" presetSubtype="0" fill="hold" grpId="0" nodeType="afterEffect">
                                  <p:stCondLst>
                                    <p:cond delay="2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5" grpId="0">
        <p:bldAsOne/>
      </p:bldGraphic>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2628231" y="1052980"/>
            <a:ext cx="7026442"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it-IT" sz="2400" dirty="0">
                <a:solidFill>
                  <a:schemeClr val="bg1"/>
                </a:solidFill>
                <a:latin typeface="Arial Rounded MT Bold" panose="020F0704030504030204" pitchFamily="34" charset="0"/>
              </a:rPr>
              <a:t>CASO PRATICO DI UN ACCESSO</a:t>
            </a:r>
          </a:p>
        </p:txBody>
      </p:sp>
      <p:pic>
        <p:nvPicPr>
          <p:cNvPr id="5" name="Immagine 4"/>
          <p:cNvPicPr>
            <a:picLocks noChangeAspect="1"/>
          </p:cNvPicPr>
          <p:nvPr/>
        </p:nvPicPr>
        <p:blipFill rotWithShape="1">
          <a:blip r:embed="rId3"/>
          <a:srcRect l="7098" t="19743" r="6383" b="7692"/>
          <a:stretch/>
        </p:blipFill>
        <p:spPr>
          <a:xfrm>
            <a:off x="2334383" y="1828625"/>
            <a:ext cx="7614138" cy="3807071"/>
          </a:xfrm>
          <a:prstGeom prst="rect">
            <a:avLst/>
          </a:prstGeom>
          <a:ln>
            <a:noFill/>
          </a:ln>
          <a:effectLst>
            <a:softEdge rad="112500"/>
          </a:effectLst>
        </p:spPr>
      </p:pic>
      <p:pic>
        <p:nvPicPr>
          <p:cNvPr id="4" name="Immagine 3"/>
          <p:cNvPicPr>
            <a:picLocks noChangeAspect="1"/>
          </p:cNvPicPr>
          <p:nvPr/>
        </p:nvPicPr>
        <p:blipFill>
          <a:blip r:embed="rId4">
            <a:clrChange>
              <a:clrFrom>
                <a:srgbClr val="FFFFFF"/>
              </a:clrFrom>
              <a:clrTo>
                <a:srgbClr val="FFFFFF">
                  <a:alpha val="0"/>
                </a:srgbClr>
              </a:clrTo>
            </a:clrChange>
          </a:blip>
          <a:stretch>
            <a:fillRect/>
          </a:stretch>
        </p:blipFill>
        <p:spPr>
          <a:xfrm>
            <a:off x="3170985" y="1513564"/>
            <a:ext cx="5940933" cy="3564560"/>
          </a:xfrm>
          <a:prstGeom prst="rect">
            <a:avLst/>
          </a:prstGeom>
        </p:spPr>
      </p:pic>
      <p:sp>
        <p:nvSpPr>
          <p:cNvPr id="11" name="Rettangolo arrotondato 10"/>
          <p:cNvSpPr/>
          <p:nvPr/>
        </p:nvSpPr>
        <p:spPr>
          <a:xfrm>
            <a:off x="1922586" y="4763062"/>
            <a:ext cx="2409544" cy="1502755"/>
          </a:xfrm>
          <a:prstGeom prst="roundRect">
            <a:avLst/>
          </a:prstGeom>
          <a:blipFill rotWithShape="1">
            <a:blip r:embed="rId5"/>
            <a:srcRect/>
            <a:stretch>
              <a:fillRect b="-6937"/>
            </a:stretch>
          </a:blipFill>
          <a:scene3d>
            <a:camera prst="orthographicFront"/>
            <a:lightRig rig="threePt" dir="t"/>
          </a:scene3d>
          <a:sp3d>
            <a:bevelT/>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it-IT"/>
          </a:p>
        </p:txBody>
      </p:sp>
      <p:sp>
        <p:nvSpPr>
          <p:cNvPr id="12" name="Rettangolo arrotondato 11"/>
          <p:cNvSpPr/>
          <p:nvPr/>
        </p:nvSpPr>
        <p:spPr>
          <a:xfrm>
            <a:off x="8159262" y="4763062"/>
            <a:ext cx="2490351" cy="1502754"/>
          </a:xfrm>
          <a:prstGeom prst="roundRect">
            <a:avLst/>
          </a:prstGeom>
          <a:blipFill rotWithShape="1">
            <a:blip r:embed="rId6"/>
            <a:stretch>
              <a:fillRect/>
            </a:stretch>
          </a:blipFill>
          <a:scene3d>
            <a:camera prst="orthographicFront"/>
            <a:lightRig rig="threePt" dir="t"/>
          </a:scene3d>
          <a:sp3d>
            <a:bevelT/>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it-IT"/>
          </a:p>
        </p:txBody>
      </p:sp>
    </p:spTree>
    <p:extLst>
      <p:ext uri="{BB962C8B-B14F-4D97-AF65-F5344CB8AC3E}">
        <p14:creationId xmlns:p14="http://schemas.microsoft.com/office/powerpoint/2010/main" val="3822351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ppt_x</p:attrName>
                                        </p:attrNameLst>
                                      </p:cBhvr>
                                      <p:tavLst>
                                        <p:tav tm="0">
                                          <p:val>
                                            <p:strVal val="#ppt_x"/>
                                          </p:val>
                                        </p:tav>
                                        <p:tav tm="100000">
                                          <p:val>
                                            <p:strVal val="#ppt_x"/>
                                          </p:val>
                                        </p:tav>
                                      </p:tavLst>
                                    </p:anim>
                                    <p:anim calcmode="lin" valueType="num">
                                      <p:cBhvr>
                                        <p:cTn id="9" dur="2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0"/>
                            </p:stCondLst>
                            <p:childTnLst>
                              <p:par>
                                <p:cTn id="11" presetID="26" presetClass="entr" presetSubtype="0" fill="hold" nodeType="afterEffect">
                                  <p:stCondLst>
                                    <p:cond delay="275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80">
                                          <p:stCondLst>
                                            <p:cond delay="0"/>
                                          </p:stCondLst>
                                        </p:cTn>
                                        <p:tgtEl>
                                          <p:spTgt spid="11"/>
                                        </p:tgtEl>
                                      </p:cBhvr>
                                    </p:animEffect>
                                    <p:anim calcmode="lin" valueType="num">
                                      <p:cBhvr>
                                        <p:cTn id="1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9" dur="26">
                                          <p:stCondLst>
                                            <p:cond delay="650"/>
                                          </p:stCondLst>
                                        </p:cTn>
                                        <p:tgtEl>
                                          <p:spTgt spid="11"/>
                                        </p:tgtEl>
                                      </p:cBhvr>
                                      <p:to x="100000" y="60000"/>
                                    </p:animScale>
                                    <p:animScale>
                                      <p:cBhvr>
                                        <p:cTn id="20" dur="166" decel="50000">
                                          <p:stCondLst>
                                            <p:cond delay="676"/>
                                          </p:stCondLst>
                                        </p:cTn>
                                        <p:tgtEl>
                                          <p:spTgt spid="11"/>
                                        </p:tgtEl>
                                      </p:cBhvr>
                                      <p:to x="100000" y="100000"/>
                                    </p:animScale>
                                    <p:animScale>
                                      <p:cBhvr>
                                        <p:cTn id="21" dur="26">
                                          <p:stCondLst>
                                            <p:cond delay="1312"/>
                                          </p:stCondLst>
                                        </p:cTn>
                                        <p:tgtEl>
                                          <p:spTgt spid="11"/>
                                        </p:tgtEl>
                                      </p:cBhvr>
                                      <p:to x="100000" y="80000"/>
                                    </p:animScale>
                                    <p:animScale>
                                      <p:cBhvr>
                                        <p:cTn id="22" dur="166" decel="50000">
                                          <p:stCondLst>
                                            <p:cond delay="1338"/>
                                          </p:stCondLst>
                                        </p:cTn>
                                        <p:tgtEl>
                                          <p:spTgt spid="11"/>
                                        </p:tgtEl>
                                      </p:cBhvr>
                                      <p:to x="100000" y="100000"/>
                                    </p:animScale>
                                    <p:animScale>
                                      <p:cBhvr>
                                        <p:cTn id="23" dur="26">
                                          <p:stCondLst>
                                            <p:cond delay="1642"/>
                                          </p:stCondLst>
                                        </p:cTn>
                                        <p:tgtEl>
                                          <p:spTgt spid="11"/>
                                        </p:tgtEl>
                                      </p:cBhvr>
                                      <p:to x="100000" y="90000"/>
                                    </p:animScale>
                                    <p:animScale>
                                      <p:cBhvr>
                                        <p:cTn id="24" dur="166" decel="50000">
                                          <p:stCondLst>
                                            <p:cond delay="1668"/>
                                          </p:stCondLst>
                                        </p:cTn>
                                        <p:tgtEl>
                                          <p:spTgt spid="11"/>
                                        </p:tgtEl>
                                      </p:cBhvr>
                                      <p:to x="100000" y="100000"/>
                                    </p:animScale>
                                    <p:animScale>
                                      <p:cBhvr>
                                        <p:cTn id="25" dur="26">
                                          <p:stCondLst>
                                            <p:cond delay="1808"/>
                                          </p:stCondLst>
                                        </p:cTn>
                                        <p:tgtEl>
                                          <p:spTgt spid="11"/>
                                        </p:tgtEl>
                                      </p:cBhvr>
                                      <p:to x="100000" y="95000"/>
                                    </p:animScale>
                                    <p:animScale>
                                      <p:cBhvr>
                                        <p:cTn id="26" dur="166" decel="50000">
                                          <p:stCondLst>
                                            <p:cond delay="1834"/>
                                          </p:stCondLst>
                                        </p:cTn>
                                        <p:tgtEl>
                                          <p:spTgt spid="11"/>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275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80">
                                          <p:stCondLst>
                                            <p:cond delay="0"/>
                                          </p:stCondLst>
                                        </p:cTn>
                                        <p:tgtEl>
                                          <p:spTgt spid="12"/>
                                        </p:tgtEl>
                                      </p:cBhvr>
                                    </p:animEffect>
                                    <p:anim calcmode="lin" valueType="num">
                                      <p:cBhvr>
                                        <p:cTn id="32"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37" dur="26">
                                          <p:stCondLst>
                                            <p:cond delay="650"/>
                                          </p:stCondLst>
                                        </p:cTn>
                                        <p:tgtEl>
                                          <p:spTgt spid="12"/>
                                        </p:tgtEl>
                                      </p:cBhvr>
                                      <p:to x="100000" y="60000"/>
                                    </p:animScale>
                                    <p:animScale>
                                      <p:cBhvr>
                                        <p:cTn id="38" dur="166" decel="50000">
                                          <p:stCondLst>
                                            <p:cond delay="676"/>
                                          </p:stCondLst>
                                        </p:cTn>
                                        <p:tgtEl>
                                          <p:spTgt spid="12"/>
                                        </p:tgtEl>
                                      </p:cBhvr>
                                      <p:to x="100000" y="100000"/>
                                    </p:animScale>
                                    <p:animScale>
                                      <p:cBhvr>
                                        <p:cTn id="39" dur="26">
                                          <p:stCondLst>
                                            <p:cond delay="1312"/>
                                          </p:stCondLst>
                                        </p:cTn>
                                        <p:tgtEl>
                                          <p:spTgt spid="12"/>
                                        </p:tgtEl>
                                      </p:cBhvr>
                                      <p:to x="100000" y="80000"/>
                                    </p:animScale>
                                    <p:animScale>
                                      <p:cBhvr>
                                        <p:cTn id="40" dur="166" decel="50000">
                                          <p:stCondLst>
                                            <p:cond delay="1338"/>
                                          </p:stCondLst>
                                        </p:cTn>
                                        <p:tgtEl>
                                          <p:spTgt spid="12"/>
                                        </p:tgtEl>
                                      </p:cBhvr>
                                      <p:to x="100000" y="100000"/>
                                    </p:animScale>
                                    <p:animScale>
                                      <p:cBhvr>
                                        <p:cTn id="41" dur="26">
                                          <p:stCondLst>
                                            <p:cond delay="1642"/>
                                          </p:stCondLst>
                                        </p:cTn>
                                        <p:tgtEl>
                                          <p:spTgt spid="12"/>
                                        </p:tgtEl>
                                      </p:cBhvr>
                                      <p:to x="100000" y="90000"/>
                                    </p:animScale>
                                    <p:animScale>
                                      <p:cBhvr>
                                        <p:cTn id="42" dur="166" decel="50000">
                                          <p:stCondLst>
                                            <p:cond delay="1668"/>
                                          </p:stCondLst>
                                        </p:cTn>
                                        <p:tgtEl>
                                          <p:spTgt spid="12"/>
                                        </p:tgtEl>
                                      </p:cBhvr>
                                      <p:to x="100000" y="100000"/>
                                    </p:animScale>
                                    <p:animScale>
                                      <p:cBhvr>
                                        <p:cTn id="43" dur="26">
                                          <p:stCondLst>
                                            <p:cond delay="1808"/>
                                          </p:stCondLst>
                                        </p:cTn>
                                        <p:tgtEl>
                                          <p:spTgt spid="12"/>
                                        </p:tgtEl>
                                      </p:cBhvr>
                                      <p:to x="100000" y="95000"/>
                                    </p:animScale>
                                    <p:animScale>
                                      <p:cBhvr>
                                        <p:cTn id="44" dur="166" decel="50000">
                                          <p:stCondLst>
                                            <p:cond delay="1834"/>
                                          </p:stCondLst>
                                        </p:cTn>
                                        <p:tgtEl>
                                          <p:spTgt spid="12"/>
                                        </p:tgtEl>
                                      </p:cBhvr>
                                      <p:to x="100000" y="100000"/>
                                    </p:animScale>
                                  </p:childTnLst>
                                </p:cTn>
                              </p:par>
                            </p:childTnLst>
                          </p:cTn>
                        </p:par>
                        <p:par>
                          <p:cTn id="45" fill="hold">
                            <p:stCondLst>
                              <p:cond delay="4750"/>
                            </p:stCondLst>
                            <p:childTnLst>
                              <p:par>
                                <p:cTn id="46" presetID="53" presetClass="entr" presetSubtype="16" fill="hold" nodeType="afterEffect">
                                  <p:stCondLst>
                                    <p:cond delay="1500"/>
                                  </p:stCondLst>
                                  <p:childTnLst>
                                    <p:set>
                                      <p:cBhvr>
                                        <p:cTn id="47" dur="1" fill="hold">
                                          <p:stCondLst>
                                            <p:cond delay="0"/>
                                          </p:stCondLst>
                                        </p:cTn>
                                        <p:tgtEl>
                                          <p:spTgt spid="4"/>
                                        </p:tgtEl>
                                        <p:attrNameLst>
                                          <p:attrName>style.visibility</p:attrName>
                                        </p:attrNameLst>
                                      </p:cBhvr>
                                      <p:to>
                                        <p:strVal val="visible"/>
                                      </p:to>
                                    </p:set>
                                    <p:anim calcmode="lin" valueType="num">
                                      <p:cBhvr>
                                        <p:cTn id="48" dur="2000" fill="hold"/>
                                        <p:tgtEl>
                                          <p:spTgt spid="4"/>
                                        </p:tgtEl>
                                        <p:attrNameLst>
                                          <p:attrName>ppt_w</p:attrName>
                                        </p:attrNameLst>
                                      </p:cBhvr>
                                      <p:tavLst>
                                        <p:tav tm="0">
                                          <p:val>
                                            <p:fltVal val="0"/>
                                          </p:val>
                                        </p:tav>
                                        <p:tav tm="100000">
                                          <p:val>
                                            <p:strVal val="#ppt_w"/>
                                          </p:val>
                                        </p:tav>
                                      </p:tavLst>
                                    </p:anim>
                                    <p:anim calcmode="lin" valueType="num">
                                      <p:cBhvr>
                                        <p:cTn id="49" dur="2000" fill="hold"/>
                                        <p:tgtEl>
                                          <p:spTgt spid="4"/>
                                        </p:tgtEl>
                                        <p:attrNameLst>
                                          <p:attrName>ppt_h</p:attrName>
                                        </p:attrNameLst>
                                      </p:cBhvr>
                                      <p:tavLst>
                                        <p:tav tm="0">
                                          <p:val>
                                            <p:fltVal val="0"/>
                                          </p:val>
                                        </p:tav>
                                        <p:tav tm="100000">
                                          <p:val>
                                            <p:strVal val="#ppt_h"/>
                                          </p:val>
                                        </p:tav>
                                      </p:tavLst>
                                    </p:anim>
                                    <p:animEffect transition="in" filter="fade">
                                      <p:cBhvr>
                                        <p:cTn id="5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rcRect/>
          <a:stretch/>
        </p:blipFill>
        <p:spPr>
          <a:xfrm>
            <a:off x="0" y="8781"/>
            <a:ext cx="12192000" cy="6849219"/>
          </a:xfrm>
          <a:prstGeom prst="rect">
            <a:avLst/>
          </a:prstGeom>
        </p:spPr>
      </p:pic>
      <p:sp>
        <p:nvSpPr>
          <p:cNvPr id="29" name="Text Placeholder 28"/>
          <p:cNvSpPr>
            <a:spLocks noGrp="1"/>
          </p:cNvSpPr>
          <p:nvPr>
            <p:ph type="body" idx="4294967295"/>
          </p:nvPr>
        </p:nvSpPr>
        <p:spPr>
          <a:xfrm>
            <a:off x="4663824" y="5840388"/>
            <a:ext cx="2864351" cy="381620"/>
          </a:xfrm>
          <a:prstGeom prst="rect">
            <a:avLst/>
          </a:prstGeom>
          <a:solidFill>
            <a:schemeClr val="bg1">
              <a:alpha val="90000"/>
            </a:schemeClr>
          </a:solidFill>
        </p:spPr>
        <p:txBody>
          <a:bodyPr vert="horz" lIns="154265" tIns="51422" rIns="154265" bIns="102844" rtlCol="0">
            <a:normAutofit fontScale="55000" lnSpcReduction="20000"/>
          </a:bodyPr>
          <a:lstStyle/>
          <a:p>
            <a:pPr marL="0" indent="0" algn="ctr">
              <a:buNone/>
            </a:pPr>
            <a:r>
              <a:rPr lang="it-IT" dirty="0">
                <a:solidFill>
                  <a:schemeClr val="tx1"/>
                </a:solidFill>
                <a:latin typeface="Tw Cen MT Condensed Extra Bold" panose="020B0803020202020204" pitchFamily="34" charset="0"/>
              </a:rPr>
              <a:t>Capitano Giorgio Musiu</a:t>
            </a:r>
          </a:p>
        </p:txBody>
      </p:sp>
      <p:grpSp>
        <p:nvGrpSpPr>
          <p:cNvPr id="10" name="Group 9"/>
          <p:cNvGrpSpPr/>
          <p:nvPr/>
        </p:nvGrpSpPr>
        <p:grpSpPr>
          <a:xfrm>
            <a:off x="4664569" y="6222008"/>
            <a:ext cx="2863606" cy="68580"/>
            <a:chOff x="0" y="4480421"/>
            <a:chExt cx="12192000" cy="91440"/>
          </a:xfrm>
        </p:grpSpPr>
        <p:sp>
          <p:nvSpPr>
            <p:cNvPr id="11" name="Rectangle 10"/>
            <p:cNvSpPr/>
            <p:nvPr userDrawn="1"/>
          </p:nvSpPr>
          <p:spPr>
            <a:xfrm>
              <a:off x="0" y="4480421"/>
              <a:ext cx="2432304" cy="91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57175">
                <a:defRPr/>
              </a:pPr>
              <a:endParaRPr lang="it-IT" sz="2024" dirty="0">
                <a:solidFill>
                  <a:prstClr val="white"/>
                </a:solidFill>
                <a:latin typeface="Trebuchet MS" panose="020B0603020202020204"/>
              </a:endParaRPr>
            </a:p>
          </p:txBody>
        </p:sp>
        <p:sp>
          <p:nvSpPr>
            <p:cNvPr id="12" name="Rectangle 11"/>
            <p:cNvSpPr/>
            <p:nvPr userDrawn="1"/>
          </p:nvSpPr>
          <p:spPr>
            <a:xfrm>
              <a:off x="2439924" y="4480421"/>
              <a:ext cx="2432304"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57175">
                <a:defRPr/>
              </a:pPr>
              <a:endParaRPr lang="it-IT" sz="2024" dirty="0">
                <a:solidFill>
                  <a:prstClr val="white"/>
                </a:solidFill>
                <a:latin typeface="Trebuchet MS" panose="020B0603020202020204"/>
              </a:endParaRPr>
            </a:p>
          </p:txBody>
        </p:sp>
        <p:sp>
          <p:nvSpPr>
            <p:cNvPr id="13" name="Rectangle 12"/>
            <p:cNvSpPr/>
            <p:nvPr userDrawn="1"/>
          </p:nvSpPr>
          <p:spPr>
            <a:xfrm>
              <a:off x="4879848" y="4480421"/>
              <a:ext cx="2432304" cy="91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57175">
                <a:defRPr/>
              </a:pPr>
              <a:endParaRPr lang="it-IT" sz="2024" dirty="0">
                <a:solidFill>
                  <a:prstClr val="white"/>
                </a:solidFill>
                <a:latin typeface="Trebuchet MS" panose="020B0603020202020204"/>
              </a:endParaRPr>
            </a:p>
          </p:txBody>
        </p:sp>
        <p:sp>
          <p:nvSpPr>
            <p:cNvPr id="14" name="Rectangle 13"/>
            <p:cNvSpPr/>
            <p:nvPr userDrawn="1"/>
          </p:nvSpPr>
          <p:spPr>
            <a:xfrm>
              <a:off x="7319772" y="4480421"/>
              <a:ext cx="2432304" cy="914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57175">
                <a:defRPr/>
              </a:pPr>
              <a:endParaRPr lang="it-IT" sz="2024" dirty="0">
                <a:solidFill>
                  <a:prstClr val="white"/>
                </a:solidFill>
                <a:latin typeface="Trebuchet MS" panose="020B0603020202020204"/>
              </a:endParaRPr>
            </a:p>
          </p:txBody>
        </p:sp>
        <p:sp>
          <p:nvSpPr>
            <p:cNvPr id="15" name="Rectangle 14"/>
            <p:cNvSpPr/>
            <p:nvPr userDrawn="1"/>
          </p:nvSpPr>
          <p:spPr>
            <a:xfrm>
              <a:off x="9759696" y="4480421"/>
              <a:ext cx="2432304" cy="914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57175">
                <a:defRPr/>
              </a:pPr>
              <a:endParaRPr lang="it-IT" sz="2024" dirty="0">
                <a:solidFill>
                  <a:prstClr val="white"/>
                </a:solidFill>
                <a:latin typeface="Trebuchet MS" panose="020B0603020202020204"/>
              </a:endParaRPr>
            </a:p>
          </p:txBody>
        </p:sp>
      </p:grpSp>
    </p:spTree>
    <p:extLst>
      <p:ext uri="{BB962C8B-B14F-4D97-AF65-F5344CB8AC3E}">
        <p14:creationId xmlns:p14="http://schemas.microsoft.com/office/powerpoint/2010/main" val="8818199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3432E168-CBD0-B8C0-F6F0-29E56ACA001B}"/>
              </a:ext>
            </a:extLst>
          </p:cNvPr>
          <p:cNvPicPr>
            <a:picLocks noChangeAspect="1"/>
          </p:cNvPicPr>
          <p:nvPr/>
        </p:nvPicPr>
        <p:blipFill>
          <a:blip r:embed="rId2"/>
          <a:stretch>
            <a:fillRect/>
          </a:stretch>
        </p:blipFill>
        <p:spPr>
          <a:xfrm>
            <a:off x="416560" y="1076960"/>
            <a:ext cx="11614272" cy="5689600"/>
          </a:xfrm>
          <a:prstGeom prst="rect">
            <a:avLst/>
          </a:prstGeom>
        </p:spPr>
      </p:pic>
    </p:spTree>
    <p:extLst>
      <p:ext uri="{BB962C8B-B14F-4D97-AF65-F5344CB8AC3E}">
        <p14:creationId xmlns:p14="http://schemas.microsoft.com/office/powerpoint/2010/main" val="121643735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31EF480E-30B8-7C16-3C68-981D63565617}"/>
              </a:ext>
            </a:extLst>
          </p:cNvPr>
          <p:cNvPicPr>
            <a:picLocks noChangeAspect="1"/>
          </p:cNvPicPr>
          <p:nvPr/>
        </p:nvPicPr>
        <p:blipFill>
          <a:blip r:embed="rId2"/>
          <a:stretch>
            <a:fillRect/>
          </a:stretch>
        </p:blipFill>
        <p:spPr>
          <a:xfrm>
            <a:off x="386080" y="1117600"/>
            <a:ext cx="11592559" cy="5740400"/>
          </a:xfrm>
          <a:prstGeom prst="rect">
            <a:avLst/>
          </a:prstGeom>
        </p:spPr>
      </p:pic>
    </p:spTree>
    <p:extLst>
      <p:ext uri="{BB962C8B-B14F-4D97-AF65-F5344CB8AC3E}">
        <p14:creationId xmlns:p14="http://schemas.microsoft.com/office/powerpoint/2010/main" val="191167329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E11E4232-C434-C008-1BA4-084ECFC4B691}"/>
              </a:ext>
            </a:extLst>
          </p:cNvPr>
          <p:cNvPicPr>
            <a:picLocks noChangeAspect="1"/>
          </p:cNvPicPr>
          <p:nvPr/>
        </p:nvPicPr>
        <p:blipFill>
          <a:blip r:embed="rId2"/>
          <a:stretch>
            <a:fillRect/>
          </a:stretch>
        </p:blipFill>
        <p:spPr>
          <a:xfrm>
            <a:off x="101600" y="894080"/>
            <a:ext cx="11917680" cy="5069840"/>
          </a:xfrm>
          <a:prstGeom prst="rect">
            <a:avLst/>
          </a:prstGeom>
        </p:spPr>
      </p:pic>
    </p:spTree>
    <p:extLst>
      <p:ext uri="{BB962C8B-B14F-4D97-AF65-F5344CB8AC3E}">
        <p14:creationId xmlns:p14="http://schemas.microsoft.com/office/powerpoint/2010/main" val="233332339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asellaDiTesto 11"/>
          <p:cNvSpPr txBox="1"/>
          <p:nvPr/>
        </p:nvSpPr>
        <p:spPr>
          <a:xfrm>
            <a:off x="877158" y="1125113"/>
            <a:ext cx="10406743" cy="5595257"/>
          </a:xfrm>
          <a:prstGeom prst="rect">
            <a:avLst/>
          </a:prstGeom>
          <a:solidFill>
            <a:srgbClr val="FFFF00"/>
          </a:solidFill>
          <a:ln>
            <a:solidFill>
              <a:srgbClr val="00B050"/>
            </a:solidFill>
          </a:ln>
        </p:spPr>
        <p:txBody>
          <a:bodyPr wrap="square" rtlCol="0">
            <a:spAutoFit/>
          </a:bodyPr>
          <a:lstStyle/>
          <a:p>
            <a:endParaRPr lang="it-IT" dirty="0"/>
          </a:p>
        </p:txBody>
      </p:sp>
      <p:sp>
        <p:nvSpPr>
          <p:cNvPr id="3" name="Shape 39"/>
          <p:cNvSpPr/>
          <p:nvPr/>
        </p:nvSpPr>
        <p:spPr>
          <a:xfrm>
            <a:off x="1696223" y="1749597"/>
            <a:ext cx="8768615" cy="1061829"/>
          </a:xfrm>
          <a:prstGeom prst="rect">
            <a:avLst/>
          </a:prstGeom>
          <a:ln w="12700">
            <a:miter lim="400000"/>
          </a:ln>
          <a:extLst>
            <a:ext uri="{C572A759-6A51-4108-AA02-DFA0A04FC94B}">
              <ma14:wrappingTextBoxFlag xmlns:ma14="http://schemas.microsoft.com/office/mac/drawingml/2011/main" xmlns="" val="1"/>
            </a:ext>
          </a:extLst>
        </p:spPr>
        <p:txBody>
          <a:bodyPr wrap="square" lIns="38100" tIns="38100" rIns="38100" bIns="38100" anchor="ctr">
            <a:spAutoFit/>
          </a:bodyPr>
          <a:lstStyle>
            <a:lvl1pPr>
              <a:defRPr sz="4000" cap="small">
                <a:solidFill>
                  <a:srgbClr val="0A5493"/>
                </a:solidFill>
              </a:defRPr>
            </a:lvl1pPr>
          </a:lstStyle>
          <a:p>
            <a:pPr lvl="0" algn="ctr">
              <a:defRPr sz="1800" cap="none">
                <a:solidFill>
                  <a:srgbClr val="000000"/>
                </a:solidFill>
              </a:defRPr>
            </a:pPr>
            <a:r>
              <a:rPr lang="it-IT" sz="3200" b="1" i="1" dirty="0">
                <a:solidFill>
                  <a:srgbClr val="002060"/>
                </a:solidFill>
                <a:latin typeface="Arial" panose="020B0604020202020204" pitchFamily="34" charset="0"/>
                <a:cs typeface="Arial" panose="020B0604020202020204" pitchFamily="34" charset="0"/>
              </a:rPr>
              <a:t>L’attività ispettiva antiriciclaggio:</a:t>
            </a:r>
          </a:p>
          <a:p>
            <a:pPr lvl="0" algn="ctr">
              <a:defRPr sz="1800" cap="none">
                <a:solidFill>
                  <a:srgbClr val="000000"/>
                </a:solidFill>
              </a:defRPr>
            </a:pPr>
            <a:r>
              <a:rPr lang="it-IT" sz="3200" b="1" i="1" cap="none" dirty="0">
                <a:solidFill>
                  <a:srgbClr val="002060"/>
                </a:solidFill>
                <a:latin typeface="Arial" panose="020B0604020202020204" pitchFamily="34" charset="0"/>
                <a:cs typeface="Arial" panose="020B0604020202020204" pitchFamily="34" charset="0"/>
              </a:rPr>
              <a:t>percorso operativo standard</a:t>
            </a:r>
          </a:p>
        </p:txBody>
      </p:sp>
      <p:grpSp>
        <p:nvGrpSpPr>
          <p:cNvPr id="5" name="Gruppo 4"/>
          <p:cNvGrpSpPr/>
          <p:nvPr/>
        </p:nvGrpSpPr>
        <p:grpSpPr>
          <a:xfrm>
            <a:off x="3518797" y="3052455"/>
            <a:ext cx="4884973" cy="2619002"/>
            <a:chOff x="2623705" y="2229743"/>
            <a:chExt cx="6297247" cy="3009717"/>
          </a:xfrm>
        </p:grpSpPr>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0810" y="2229743"/>
              <a:ext cx="5650142" cy="3009717"/>
            </a:xfrm>
            <a:prstGeom prst="rect">
              <a:avLst/>
            </a:prstGeom>
          </p:spPr>
        </p:pic>
        <p:pic>
          <p:nvPicPr>
            <p:cNvPr id="8" name="Immagin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23705" y="3335485"/>
              <a:ext cx="1366011" cy="873933"/>
            </a:xfrm>
            <a:prstGeom prst="rect">
              <a:avLst/>
            </a:prstGeom>
          </p:spPr>
        </p:pic>
        <p:pic>
          <p:nvPicPr>
            <p:cNvPr id="9" name="image1.png"/>
            <p:cNvPicPr>
              <a:picLocks noChangeAspect="1"/>
            </p:cNvPicPr>
            <p:nvPr/>
          </p:nvPicPr>
          <p:blipFill>
            <a:blip r:embed="rId5" cstate="print"/>
            <a:stretch>
              <a:fillRect/>
            </a:stretch>
          </p:blipFill>
          <p:spPr>
            <a:xfrm>
              <a:off x="3948949" y="2229743"/>
              <a:ext cx="1122785" cy="1357208"/>
            </a:xfrm>
            <a:prstGeom prst="rect">
              <a:avLst/>
            </a:prstGeom>
            <a:ln w="12700">
              <a:miter lim="400000"/>
            </a:ln>
          </p:spPr>
        </p:pic>
        <p:pic>
          <p:nvPicPr>
            <p:cNvPr id="10" name="Immagin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32343" y="3115881"/>
              <a:ext cx="1313143" cy="1313143"/>
            </a:xfrm>
            <a:prstGeom prst="rect">
              <a:avLst/>
            </a:prstGeom>
          </p:spPr>
        </p:pic>
        <p:pic>
          <p:nvPicPr>
            <p:cNvPr id="11" name="Immagin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32157" y="3858441"/>
              <a:ext cx="1354019" cy="1141165"/>
            </a:xfrm>
            <a:prstGeom prst="rect">
              <a:avLst/>
            </a:prstGeom>
          </p:spPr>
        </p:pic>
      </p:grpSp>
    </p:spTree>
    <p:extLst>
      <p:ext uri="{BB962C8B-B14F-4D97-AF65-F5344CB8AC3E}">
        <p14:creationId xmlns:p14="http://schemas.microsoft.com/office/powerpoint/2010/main" val="194371453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4">
            <a:extLst>
              <a:ext uri="{FF2B5EF4-FFF2-40B4-BE49-F238E27FC236}">
                <a16:creationId xmlns:a16="http://schemas.microsoft.com/office/drawing/2014/main" id="{839F1EF1-A50B-5E8E-922E-83377FCCE07A}"/>
              </a:ext>
            </a:extLst>
          </p:cNvPr>
          <p:cNvSpPr txBox="1"/>
          <p:nvPr/>
        </p:nvSpPr>
        <p:spPr>
          <a:xfrm>
            <a:off x="838200" y="1558478"/>
            <a:ext cx="5086350" cy="646331"/>
          </a:xfrm>
          <a:prstGeom prst="rect">
            <a:avLst/>
          </a:prstGeom>
          <a:noFill/>
        </p:spPr>
        <p:txBody>
          <a:bodyPr wrap="square" lIns="0" rIns="0" rtlCol="0" anchor="b">
            <a:spAutoFit/>
          </a:bodyPr>
          <a:lstStyle/>
          <a:p>
            <a:pPr algn="ctr"/>
            <a:r>
              <a:rPr lang="en-US" sz="3500" b="1" noProof="1">
                <a:solidFill>
                  <a:srgbClr val="C00000"/>
                </a:solidFill>
              </a:rPr>
              <a:t>Interventi “centralizzati”</a:t>
            </a:r>
          </a:p>
        </p:txBody>
      </p:sp>
      <p:sp>
        <p:nvSpPr>
          <p:cNvPr id="3" name="TextBox 25">
            <a:extLst>
              <a:ext uri="{FF2B5EF4-FFF2-40B4-BE49-F238E27FC236}">
                <a16:creationId xmlns:a16="http://schemas.microsoft.com/office/drawing/2014/main" id="{92B8CF52-F847-C69B-5059-D0C8D9B86BE1}"/>
              </a:ext>
            </a:extLst>
          </p:cNvPr>
          <p:cNvSpPr txBox="1"/>
          <p:nvPr/>
        </p:nvSpPr>
        <p:spPr>
          <a:xfrm>
            <a:off x="838200" y="2198413"/>
            <a:ext cx="5086350" cy="4524315"/>
          </a:xfrm>
          <a:prstGeom prst="rect">
            <a:avLst/>
          </a:prstGeom>
          <a:noFill/>
        </p:spPr>
        <p:txBody>
          <a:bodyPr wrap="square" lIns="0" rIns="0" rtlCol="0" anchor="t">
            <a:spAutoFit/>
          </a:bodyPr>
          <a:lstStyle/>
          <a:p>
            <a:pPr algn="ctr"/>
            <a:r>
              <a:rPr lang="it-IT" sz="2400" dirty="0"/>
              <a:t>Si fa riferimento ai </a:t>
            </a:r>
            <a:r>
              <a:rPr lang="it-IT" sz="2400" b="1" i="1" dirty="0"/>
              <a:t>lavori a “progetto”</a:t>
            </a:r>
            <a:r>
              <a:rPr lang="it-IT" sz="2400" i="1" dirty="0"/>
              <a:t> </a:t>
            </a:r>
            <a:r>
              <a:rPr lang="it-IT" sz="2400" dirty="0"/>
              <a:t>ovvero alle </a:t>
            </a:r>
            <a:r>
              <a:rPr lang="it-IT" sz="2400" b="1" i="1" dirty="0"/>
              <a:t>analisi di contesto e di rischio</a:t>
            </a:r>
            <a:r>
              <a:rPr lang="it-IT" sz="2400" i="1" dirty="0"/>
              <a:t> </a:t>
            </a:r>
            <a:r>
              <a:rPr lang="it-IT" sz="2400" dirty="0"/>
              <a:t>sviluppati dai Reparti Speciali. </a:t>
            </a:r>
          </a:p>
          <a:p>
            <a:pPr algn="ctr"/>
            <a:r>
              <a:rPr lang="it-IT" sz="2400" dirty="0"/>
              <a:t>Trattasi di approfondimenti eseguiti nell’ambito di </a:t>
            </a:r>
            <a:r>
              <a:rPr lang="it-IT" sz="2400" b="1" dirty="0"/>
              <a:t>diversificati settori economici e segmenti operativi</a:t>
            </a:r>
            <a:r>
              <a:rPr lang="it-IT" sz="2400" dirty="0"/>
              <a:t>, condotti secondo le </a:t>
            </a:r>
            <a:r>
              <a:rPr lang="it-IT" sz="2400" b="1" dirty="0"/>
              <a:t>tecniche di </a:t>
            </a:r>
            <a:r>
              <a:rPr lang="it-IT" sz="2400" b="1" i="1" dirty="0" err="1"/>
              <a:t>project</a:t>
            </a:r>
            <a:r>
              <a:rPr lang="it-IT" sz="2400" b="1" i="1" dirty="0"/>
              <a:t> management</a:t>
            </a:r>
            <a:r>
              <a:rPr lang="it-IT" sz="2400" dirty="0"/>
              <a:t>, con metodologie, risorse e tempi predefiniti, finalizzati all’individuazione di posizioni soggettive caratterizzate da profili di particolare rischiosità.</a:t>
            </a:r>
          </a:p>
        </p:txBody>
      </p:sp>
      <p:pic>
        <p:nvPicPr>
          <p:cNvPr id="4" name="Picture 4" descr="A black and blue calendar with blue buttons&#10;&#10;Description automatically generated">
            <a:extLst>
              <a:ext uri="{FF2B5EF4-FFF2-40B4-BE49-F238E27FC236}">
                <a16:creationId xmlns:a16="http://schemas.microsoft.com/office/drawing/2014/main" id="{BEC70BD8-59E0-12A0-8BBD-4E5549EC0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4471" y="1629867"/>
            <a:ext cx="5099058" cy="5099058"/>
          </a:xfrm>
          <a:prstGeom prst="rect">
            <a:avLst/>
          </a:prstGeom>
        </p:spPr>
      </p:pic>
      <p:sp>
        <p:nvSpPr>
          <p:cNvPr id="5" name="CasellaDiTesto 4"/>
          <p:cNvSpPr txBox="1"/>
          <p:nvPr/>
        </p:nvSpPr>
        <p:spPr>
          <a:xfrm>
            <a:off x="1110427" y="73152"/>
            <a:ext cx="9971147" cy="646331"/>
          </a:xfrm>
          <a:prstGeom prst="rect">
            <a:avLst/>
          </a:prstGeom>
          <a:noFill/>
          <a:scene3d>
            <a:camera prst="orthographicFront"/>
            <a:lightRig rig="threePt" dir="t"/>
          </a:scene3d>
          <a:sp3d>
            <a:bevelT/>
          </a:sp3d>
        </p:spPr>
        <p:txBody>
          <a:bodyPr wrap="square" rtlCol="0">
            <a:spAutoFit/>
          </a:bodyPr>
          <a:lstStyle/>
          <a:p>
            <a:pPr algn="ctr"/>
            <a:r>
              <a:rPr lang="it-IT" sz="3600" b="1" i="1" dirty="0">
                <a:solidFill>
                  <a:srgbClr val="C00000"/>
                </a:solidFill>
              </a:rPr>
              <a:t>Intervento antiriciclaggio</a:t>
            </a:r>
            <a:endParaRPr lang="it-IT" dirty="0"/>
          </a:p>
        </p:txBody>
      </p:sp>
      <p:sp>
        <p:nvSpPr>
          <p:cNvPr id="6" name="TextBox 18">
            <a:extLst>
              <a:ext uri="{FF2B5EF4-FFF2-40B4-BE49-F238E27FC236}">
                <a16:creationId xmlns:a16="http://schemas.microsoft.com/office/drawing/2014/main" id="{89F25027-E99B-4006-8DCA-65DC6D39555F}"/>
              </a:ext>
            </a:extLst>
          </p:cNvPr>
          <p:cNvSpPr txBox="1"/>
          <p:nvPr/>
        </p:nvSpPr>
        <p:spPr>
          <a:xfrm>
            <a:off x="4178532" y="870230"/>
            <a:ext cx="3834936" cy="646331"/>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600" b="1" i="1" noProof="1">
                <a:solidFill>
                  <a:srgbClr val="C00000"/>
                </a:solidFill>
              </a:rPr>
              <a:t>Fonti di attivazione</a:t>
            </a:r>
          </a:p>
        </p:txBody>
      </p:sp>
    </p:spTree>
    <p:extLst>
      <p:ext uri="{BB962C8B-B14F-4D97-AF65-F5344CB8AC3E}">
        <p14:creationId xmlns:p14="http://schemas.microsoft.com/office/powerpoint/2010/main" val="31978915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37294D40-E9EA-B369-9798-729A8EBF22EB}"/>
              </a:ext>
            </a:extLst>
          </p:cNvPr>
          <p:cNvPicPr>
            <a:picLocks noChangeAspect="1"/>
          </p:cNvPicPr>
          <p:nvPr/>
        </p:nvPicPr>
        <p:blipFill>
          <a:blip r:embed="rId3"/>
          <a:stretch>
            <a:fillRect/>
          </a:stretch>
        </p:blipFill>
        <p:spPr>
          <a:xfrm>
            <a:off x="0" y="924791"/>
            <a:ext cx="12032672" cy="6109854"/>
          </a:xfrm>
          <a:prstGeom prst="rect">
            <a:avLst/>
          </a:prstGeom>
        </p:spPr>
      </p:pic>
    </p:spTree>
    <p:extLst>
      <p:ext uri="{BB962C8B-B14F-4D97-AF65-F5344CB8AC3E}">
        <p14:creationId xmlns:p14="http://schemas.microsoft.com/office/powerpoint/2010/main" val="45810310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ChangeArrowheads="1"/>
          </p:cNvSpPr>
          <p:nvPr/>
        </p:nvSpPr>
        <p:spPr bwMode="auto">
          <a:xfrm>
            <a:off x="2856035" y="1477963"/>
            <a:ext cx="6911419" cy="61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92075" tIns="46038" rIns="92075" bIns="46038">
            <a:spAutoFit/>
          </a:bodyPr>
          <a:lstStyle>
            <a:lvl1pPr defTabSz="762000">
              <a:defRPr sz="2100" b="1">
                <a:solidFill>
                  <a:srgbClr val="669900"/>
                </a:solidFill>
                <a:latin typeface="Verdana" pitchFamily="34" charset="0"/>
                <a:cs typeface="Arial" charset="0"/>
              </a:defRPr>
            </a:lvl1pPr>
            <a:lvl2pPr marL="742950" indent="-285750" defTabSz="762000">
              <a:defRPr sz="2100" b="1">
                <a:solidFill>
                  <a:srgbClr val="669900"/>
                </a:solidFill>
                <a:latin typeface="Verdana" pitchFamily="34" charset="0"/>
                <a:cs typeface="Arial" charset="0"/>
              </a:defRPr>
            </a:lvl2pPr>
            <a:lvl3pPr marL="1143000" indent="-228600" defTabSz="762000">
              <a:defRPr sz="2100" b="1">
                <a:solidFill>
                  <a:srgbClr val="669900"/>
                </a:solidFill>
                <a:latin typeface="Verdana" pitchFamily="34" charset="0"/>
                <a:cs typeface="Arial" charset="0"/>
              </a:defRPr>
            </a:lvl3pPr>
            <a:lvl4pPr marL="1600200" indent="-228600" defTabSz="762000">
              <a:defRPr sz="2100" b="1">
                <a:solidFill>
                  <a:srgbClr val="669900"/>
                </a:solidFill>
                <a:latin typeface="Verdana" pitchFamily="34" charset="0"/>
                <a:cs typeface="Arial" charset="0"/>
              </a:defRPr>
            </a:lvl4pPr>
            <a:lvl5pPr marL="2057400" indent="-228600" defTabSz="762000">
              <a:defRPr sz="2100" b="1">
                <a:solidFill>
                  <a:srgbClr val="669900"/>
                </a:solidFill>
                <a:latin typeface="Verdana" pitchFamily="34" charset="0"/>
                <a:cs typeface="Arial" charset="0"/>
              </a:defRPr>
            </a:lvl5pPr>
            <a:lvl6pPr marL="2514600" indent="-228600" defTabSz="762000" eaLnBrk="0" fontAlgn="base" hangingPunct="0">
              <a:spcBef>
                <a:spcPct val="0"/>
              </a:spcBef>
              <a:spcAft>
                <a:spcPct val="0"/>
              </a:spcAft>
              <a:defRPr sz="2100" b="1">
                <a:solidFill>
                  <a:srgbClr val="669900"/>
                </a:solidFill>
                <a:latin typeface="Verdana" pitchFamily="34" charset="0"/>
                <a:cs typeface="Arial" charset="0"/>
              </a:defRPr>
            </a:lvl6pPr>
            <a:lvl7pPr marL="2971800" indent="-228600" defTabSz="762000" eaLnBrk="0" fontAlgn="base" hangingPunct="0">
              <a:spcBef>
                <a:spcPct val="0"/>
              </a:spcBef>
              <a:spcAft>
                <a:spcPct val="0"/>
              </a:spcAft>
              <a:defRPr sz="2100" b="1">
                <a:solidFill>
                  <a:srgbClr val="669900"/>
                </a:solidFill>
                <a:latin typeface="Verdana" pitchFamily="34" charset="0"/>
                <a:cs typeface="Arial" charset="0"/>
              </a:defRPr>
            </a:lvl7pPr>
            <a:lvl8pPr marL="3429000" indent="-228600" defTabSz="762000" eaLnBrk="0" fontAlgn="base" hangingPunct="0">
              <a:spcBef>
                <a:spcPct val="0"/>
              </a:spcBef>
              <a:spcAft>
                <a:spcPct val="0"/>
              </a:spcAft>
              <a:defRPr sz="2100" b="1">
                <a:solidFill>
                  <a:srgbClr val="669900"/>
                </a:solidFill>
                <a:latin typeface="Verdana" pitchFamily="34" charset="0"/>
                <a:cs typeface="Arial" charset="0"/>
              </a:defRPr>
            </a:lvl8pPr>
            <a:lvl9pPr marL="3886200" indent="-228600" defTabSz="762000" eaLnBrk="0" fontAlgn="base" hangingPunct="0">
              <a:spcBef>
                <a:spcPct val="0"/>
              </a:spcBef>
              <a:spcAft>
                <a:spcPct val="0"/>
              </a:spcAft>
              <a:defRPr sz="2100" b="1">
                <a:solidFill>
                  <a:srgbClr val="669900"/>
                </a:solidFill>
                <a:latin typeface="Verdana" pitchFamily="34" charset="0"/>
                <a:cs typeface="Arial" charset="0"/>
              </a:defRPr>
            </a:lvl9pPr>
          </a:lstStyle>
          <a:p>
            <a:pPr eaLnBrk="1" hangingPunct="1">
              <a:lnSpc>
                <a:spcPct val="120000"/>
              </a:lnSpc>
              <a:spcAft>
                <a:spcPct val="50000"/>
              </a:spcAft>
            </a:pPr>
            <a:r>
              <a:rPr lang="it-IT" altLang="it-IT" sz="2800" b="0" dirty="0">
                <a:solidFill>
                  <a:srgbClr val="C00000"/>
                </a:solidFill>
                <a:latin typeface="Trebuchet MS" pitchFamily="34" charset="0"/>
              </a:rPr>
              <a:t>SELEZIONE TARGET - INPUT INFORMATIVI:</a:t>
            </a:r>
            <a:endParaRPr lang="it-IT" altLang="it-IT" sz="2800" b="0" i="1" dirty="0">
              <a:solidFill>
                <a:srgbClr val="C00000"/>
              </a:solidFill>
              <a:latin typeface="Trebuchet MS" pitchFamily="34" charset="0"/>
            </a:endParaRPr>
          </a:p>
        </p:txBody>
      </p:sp>
      <p:pic>
        <p:nvPicPr>
          <p:cNvPr id="50179" name="Picture 11" descr="MM900336898"/>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774582" y="1101725"/>
            <a:ext cx="1081454"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Diagramma 8"/>
          <p:cNvGraphicFramePr/>
          <p:nvPr>
            <p:extLst>
              <p:ext uri="{D42A27DB-BD31-4B8C-83A1-F6EECF244321}">
                <p14:modId xmlns:p14="http://schemas.microsoft.com/office/powerpoint/2010/main" val="850485997"/>
              </p:ext>
            </p:extLst>
          </p:nvPr>
        </p:nvGraphicFramePr>
        <p:xfrm>
          <a:off x="2856036" y="1300480"/>
          <a:ext cx="7007797" cy="49580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Rettangolo 6"/>
          <p:cNvSpPr/>
          <p:nvPr/>
        </p:nvSpPr>
        <p:spPr>
          <a:xfrm>
            <a:off x="1508899" y="128776"/>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Attività ispettiva antiriciclaggio</a:t>
            </a:r>
          </a:p>
        </p:txBody>
      </p:sp>
    </p:spTree>
    <p:extLst>
      <p:ext uri="{BB962C8B-B14F-4D97-AF65-F5344CB8AC3E}">
        <p14:creationId xmlns:p14="http://schemas.microsoft.com/office/powerpoint/2010/main" val="373149519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8"/>
          <p:cNvSpPr>
            <a:spLocks noChangeArrowheads="1"/>
          </p:cNvSpPr>
          <p:nvPr/>
        </p:nvSpPr>
        <p:spPr bwMode="auto">
          <a:xfrm>
            <a:off x="2132156" y="122277"/>
            <a:ext cx="7920404" cy="539750"/>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nchorCtr="1">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eaLnBrk="1" hangingPunct="1">
              <a:defRPr/>
            </a:pPr>
            <a:r>
              <a:rPr lang="it-IT" sz="2800" b="1" cap="all" dirty="0">
                <a:ln/>
                <a:solidFill>
                  <a:srgbClr val="002060"/>
                </a:solidFill>
                <a:latin typeface="Cambria" panose="02040503050406030204" pitchFamily="18" charset="0"/>
                <a:ea typeface="Cambria" panose="02040503050406030204" pitchFamily="18" charset="0"/>
              </a:rPr>
              <a:t>Poteri esercitabili nell’attività ispettiva</a:t>
            </a:r>
          </a:p>
        </p:txBody>
      </p:sp>
      <p:grpSp>
        <p:nvGrpSpPr>
          <p:cNvPr id="2" name="Group 4"/>
          <p:cNvGrpSpPr>
            <a:grpSpLocks/>
          </p:cNvGrpSpPr>
          <p:nvPr/>
        </p:nvGrpSpPr>
        <p:grpSpPr bwMode="auto">
          <a:xfrm>
            <a:off x="844393" y="1379107"/>
            <a:ext cx="1705708" cy="923925"/>
            <a:chOff x="3346" y="2832"/>
            <a:chExt cx="943" cy="723"/>
          </a:xfrm>
        </p:grpSpPr>
        <p:grpSp>
          <p:nvGrpSpPr>
            <p:cNvPr id="53253" name="Group 5"/>
            <p:cNvGrpSpPr>
              <a:grpSpLocks/>
            </p:cNvGrpSpPr>
            <p:nvPr/>
          </p:nvGrpSpPr>
          <p:grpSpPr bwMode="auto">
            <a:xfrm rot="1743721" flipH="1">
              <a:off x="3346" y="3057"/>
              <a:ext cx="943" cy="498"/>
              <a:chOff x="3346" y="3057"/>
              <a:chExt cx="943" cy="498"/>
            </a:xfrm>
          </p:grpSpPr>
          <p:sp>
            <p:nvSpPr>
              <p:cNvPr id="53267" name="Freeform 6"/>
              <p:cNvSpPr>
                <a:spLocks/>
              </p:cNvSpPr>
              <p:nvPr/>
            </p:nvSpPr>
            <p:spPr bwMode="auto">
              <a:xfrm rot="2442805">
                <a:off x="3346" y="3057"/>
                <a:ext cx="919" cy="498"/>
              </a:xfrm>
              <a:custGeom>
                <a:avLst/>
                <a:gdLst>
                  <a:gd name="T0" fmla="*/ 1 w 1838"/>
                  <a:gd name="T1" fmla="*/ 1 h 996"/>
                  <a:gd name="T2" fmla="*/ 1 w 1838"/>
                  <a:gd name="T3" fmla="*/ 1 h 996"/>
                  <a:gd name="T4" fmla="*/ 1 w 1838"/>
                  <a:gd name="T5" fmla="*/ 1 h 996"/>
                  <a:gd name="T6" fmla="*/ 1 w 1838"/>
                  <a:gd name="T7" fmla="*/ 1 h 996"/>
                  <a:gd name="T8" fmla="*/ 1 w 1838"/>
                  <a:gd name="T9" fmla="*/ 1 h 996"/>
                  <a:gd name="T10" fmla="*/ 1 w 1838"/>
                  <a:gd name="T11" fmla="*/ 1 h 996"/>
                  <a:gd name="T12" fmla="*/ 1 w 1838"/>
                  <a:gd name="T13" fmla="*/ 1 h 996"/>
                  <a:gd name="T14" fmla="*/ 1 w 1838"/>
                  <a:gd name="T15" fmla="*/ 1 h 996"/>
                  <a:gd name="T16" fmla="*/ 1 w 1838"/>
                  <a:gd name="T17" fmla="*/ 1 h 996"/>
                  <a:gd name="T18" fmla="*/ 1 w 1838"/>
                  <a:gd name="T19" fmla="*/ 1 h 996"/>
                  <a:gd name="T20" fmla="*/ 1 w 1838"/>
                  <a:gd name="T21" fmla="*/ 1 h 996"/>
                  <a:gd name="T22" fmla="*/ 1 w 1838"/>
                  <a:gd name="T23" fmla="*/ 1 h 996"/>
                  <a:gd name="T24" fmla="*/ 1 w 1838"/>
                  <a:gd name="T25" fmla="*/ 1 h 996"/>
                  <a:gd name="T26" fmla="*/ 1 w 1838"/>
                  <a:gd name="T27" fmla="*/ 1 h 996"/>
                  <a:gd name="T28" fmla="*/ 1 w 1838"/>
                  <a:gd name="T29" fmla="*/ 1 h 996"/>
                  <a:gd name="T30" fmla="*/ 1 w 1838"/>
                  <a:gd name="T31" fmla="*/ 1 h 996"/>
                  <a:gd name="T32" fmla="*/ 1 w 1838"/>
                  <a:gd name="T33" fmla="*/ 1 h 996"/>
                  <a:gd name="T34" fmla="*/ 1 w 1838"/>
                  <a:gd name="T35" fmla="*/ 1 h 996"/>
                  <a:gd name="T36" fmla="*/ 1 w 1838"/>
                  <a:gd name="T37" fmla="*/ 1 h 996"/>
                  <a:gd name="T38" fmla="*/ 1 w 1838"/>
                  <a:gd name="T39" fmla="*/ 1 h 996"/>
                  <a:gd name="T40" fmla="*/ 1 w 1838"/>
                  <a:gd name="T41" fmla="*/ 1 h 996"/>
                  <a:gd name="T42" fmla="*/ 1 w 1838"/>
                  <a:gd name="T43" fmla="*/ 1 h 996"/>
                  <a:gd name="T44" fmla="*/ 1 w 1838"/>
                  <a:gd name="T45" fmla="*/ 1 h 996"/>
                  <a:gd name="T46" fmla="*/ 1 w 1838"/>
                  <a:gd name="T47" fmla="*/ 1 h 996"/>
                  <a:gd name="T48" fmla="*/ 1 w 1838"/>
                  <a:gd name="T49" fmla="*/ 1 h 996"/>
                  <a:gd name="T50" fmla="*/ 1 w 1838"/>
                  <a:gd name="T51" fmla="*/ 1 h 996"/>
                  <a:gd name="T52" fmla="*/ 1 w 1838"/>
                  <a:gd name="T53" fmla="*/ 1 h 996"/>
                  <a:gd name="T54" fmla="*/ 1 w 1838"/>
                  <a:gd name="T55" fmla="*/ 1 h 996"/>
                  <a:gd name="T56" fmla="*/ 1 w 1838"/>
                  <a:gd name="T57" fmla="*/ 1 h 996"/>
                  <a:gd name="T58" fmla="*/ 1 w 1838"/>
                  <a:gd name="T59" fmla="*/ 1 h 996"/>
                  <a:gd name="T60" fmla="*/ 1 w 1838"/>
                  <a:gd name="T61" fmla="*/ 1 h 996"/>
                  <a:gd name="T62" fmla="*/ 1 w 1838"/>
                  <a:gd name="T63" fmla="*/ 1 h 996"/>
                  <a:gd name="T64" fmla="*/ 1 w 1838"/>
                  <a:gd name="T65" fmla="*/ 1 h 996"/>
                  <a:gd name="T66" fmla="*/ 1 w 1838"/>
                  <a:gd name="T67" fmla="*/ 1 h 996"/>
                  <a:gd name="T68" fmla="*/ 1 w 1838"/>
                  <a:gd name="T69" fmla="*/ 1 h 996"/>
                  <a:gd name="T70" fmla="*/ 1 w 1838"/>
                  <a:gd name="T71" fmla="*/ 1 h 996"/>
                  <a:gd name="T72" fmla="*/ 1 w 1838"/>
                  <a:gd name="T73" fmla="*/ 1 h 996"/>
                  <a:gd name="T74" fmla="*/ 1 w 1838"/>
                  <a:gd name="T75" fmla="*/ 1 h 996"/>
                  <a:gd name="T76" fmla="*/ 1 w 1838"/>
                  <a:gd name="T77" fmla="*/ 1 h 996"/>
                  <a:gd name="T78" fmla="*/ 1 w 1838"/>
                  <a:gd name="T79" fmla="*/ 1 h 996"/>
                  <a:gd name="T80" fmla="*/ 1 w 1838"/>
                  <a:gd name="T81" fmla="*/ 1 h 996"/>
                  <a:gd name="T82" fmla="*/ 1 w 1838"/>
                  <a:gd name="T83" fmla="*/ 1 h 996"/>
                  <a:gd name="T84" fmla="*/ 0 w 1838"/>
                  <a:gd name="T85" fmla="*/ 0 h 996"/>
                  <a:gd name="T86" fmla="*/ 1 w 1838"/>
                  <a:gd name="T87" fmla="*/ 1 h 996"/>
                  <a:gd name="T88" fmla="*/ 1 w 1838"/>
                  <a:gd name="T89" fmla="*/ 1 h 996"/>
                  <a:gd name="T90" fmla="*/ 1 w 1838"/>
                  <a:gd name="T91" fmla="*/ 1 h 996"/>
                  <a:gd name="T92" fmla="*/ 1 w 1838"/>
                  <a:gd name="T93" fmla="*/ 1 h 996"/>
                  <a:gd name="T94" fmla="*/ 1 w 1838"/>
                  <a:gd name="T95" fmla="*/ 1 h 996"/>
                  <a:gd name="T96" fmla="*/ 1 w 1838"/>
                  <a:gd name="T97" fmla="*/ 1 h 996"/>
                  <a:gd name="T98" fmla="*/ 1 w 1838"/>
                  <a:gd name="T99" fmla="*/ 1 h 996"/>
                  <a:gd name="T100" fmla="*/ 1 w 1838"/>
                  <a:gd name="T101" fmla="*/ 1 h 996"/>
                  <a:gd name="T102" fmla="*/ 1 w 1838"/>
                  <a:gd name="T103" fmla="*/ 1 h 996"/>
                  <a:gd name="T104" fmla="*/ 1 w 1838"/>
                  <a:gd name="T105" fmla="*/ 1 h 996"/>
                  <a:gd name="T106" fmla="*/ 1 w 1838"/>
                  <a:gd name="T107" fmla="*/ 1 h 996"/>
                  <a:gd name="T108" fmla="*/ 1 w 1838"/>
                  <a:gd name="T109" fmla="*/ 1 h 996"/>
                  <a:gd name="T110" fmla="*/ 1 w 1838"/>
                  <a:gd name="T111" fmla="*/ 1 h 996"/>
                  <a:gd name="T112" fmla="*/ 1 w 1838"/>
                  <a:gd name="T113" fmla="*/ 1 h 996"/>
                  <a:gd name="T114" fmla="*/ 1 w 1838"/>
                  <a:gd name="T115" fmla="*/ 1 h 996"/>
                  <a:gd name="T116" fmla="*/ 1 w 1838"/>
                  <a:gd name="T117" fmla="*/ 1 h 9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838"/>
                  <a:gd name="T178" fmla="*/ 0 h 996"/>
                  <a:gd name="T179" fmla="*/ 1838 w 1838"/>
                  <a:gd name="T180" fmla="*/ 996 h 99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838" h="996">
                    <a:moveTo>
                      <a:pt x="1526" y="439"/>
                    </a:moveTo>
                    <a:lnTo>
                      <a:pt x="1616" y="403"/>
                    </a:lnTo>
                    <a:lnTo>
                      <a:pt x="1618" y="405"/>
                    </a:lnTo>
                    <a:lnTo>
                      <a:pt x="1624" y="412"/>
                    </a:lnTo>
                    <a:lnTo>
                      <a:pt x="1634" y="424"/>
                    </a:lnTo>
                    <a:lnTo>
                      <a:pt x="1647" y="438"/>
                    </a:lnTo>
                    <a:lnTo>
                      <a:pt x="1663" y="456"/>
                    </a:lnTo>
                    <a:lnTo>
                      <a:pt x="1680" y="478"/>
                    </a:lnTo>
                    <a:lnTo>
                      <a:pt x="1699" y="502"/>
                    </a:lnTo>
                    <a:lnTo>
                      <a:pt x="1718" y="528"/>
                    </a:lnTo>
                    <a:lnTo>
                      <a:pt x="1738" y="556"/>
                    </a:lnTo>
                    <a:lnTo>
                      <a:pt x="1757" y="586"/>
                    </a:lnTo>
                    <a:lnTo>
                      <a:pt x="1776" y="617"/>
                    </a:lnTo>
                    <a:lnTo>
                      <a:pt x="1793" y="650"/>
                    </a:lnTo>
                    <a:lnTo>
                      <a:pt x="1809" y="683"/>
                    </a:lnTo>
                    <a:lnTo>
                      <a:pt x="1822" y="715"/>
                    </a:lnTo>
                    <a:lnTo>
                      <a:pt x="1832" y="749"/>
                    </a:lnTo>
                    <a:lnTo>
                      <a:pt x="1838" y="781"/>
                    </a:lnTo>
                    <a:lnTo>
                      <a:pt x="1829" y="996"/>
                    </a:lnTo>
                    <a:lnTo>
                      <a:pt x="1826" y="996"/>
                    </a:lnTo>
                    <a:lnTo>
                      <a:pt x="1820" y="994"/>
                    </a:lnTo>
                    <a:lnTo>
                      <a:pt x="1808" y="993"/>
                    </a:lnTo>
                    <a:lnTo>
                      <a:pt x="1793" y="992"/>
                    </a:lnTo>
                    <a:lnTo>
                      <a:pt x="1775" y="990"/>
                    </a:lnTo>
                    <a:lnTo>
                      <a:pt x="1752" y="987"/>
                    </a:lnTo>
                    <a:lnTo>
                      <a:pt x="1726" y="985"/>
                    </a:lnTo>
                    <a:lnTo>
                      <a:pt x="1697" y="982"/>
                    </a:lnTo>
                    <a:lnTo>
                      <a:pt x="1666" y="978"/>
                    </a:lnTo>
                    <a:lnTo>
                      <a:pt x="1633" y="975"/>
                    </a:lnTo>
                    <a:lnTo>
                      <a:pt x="1596" y="971"/>
                    </a:lnTo>
                    <a:lnTo>
                      <a:pt x="1558" y="968"/>
                    </a:lnTo>
                    <a:lnTo>
                      <a:pt x="1519" y="964"/>
                    </a:lnTo>
                    <a:lnTo>
                      <a:pt x="1477" y="960"/>
                    </a:lnTo>
                    <a:lnTo>
                      <a:pt x="1435" y="956"/>
                    </a:lnTo>
                    <a:lnTo>
                      <a:pt x="1392" y="952"/>
                    </a:lnTo>
                    <a:lnTo>
                      <a:pt x="1348" y="948"/>
                    </a:lnTo>
                    <a:lnTo>
                      <a:pt x="1304" y="945"/>
                    </a:lnTo>
                    <a:lnTo>
                      <a:pt x="1260" y="940"/>
                    </a:lnTo>
                    <a:lnTo>
                      <a:pt x="1215" y="937"/>
                    </a:lnTo>
                    <a:lnTo>
                      <a:pt x="1171" y="933"/>
                    </a:lnTo>
                    <a:lnTo>
                      <a:pt x="1127" y="930"/>
                    </a:lnTo>
                    <a:lnTo>
                      <a:pt x="1085" y="928"/>
                    </a:lnTo>
                    <a:lnTo>
                      <a:pt x="1043" y="924"/>
                    </a:lnTo>
                    <a:lnTo>
                      <a:pt x="1003" y="922"/>
                    </a:lnTo>
                    <a:lnTo>
                      <a:pt x="965" y="921"/>
                    </a:lnTo>
                    <a:lnTo>
                      <a:pt x="928" y="918"/>
                    </a:lnTo>
                    <a:lnTo>
                      <a:pt x="894" y="917"/>
                    </a:lnTo>
                    <a:lnTo>
                      <a:pt x="861" y="916"/>
                    </a:lnTo>
                    <a:lnTo>
                      <a:pt x="831" y="916"/>
                    </a:lnTo>
                    <a:lnTo>
                      <a:pt x="805" y="916"/>
                    </a:lnTo>
                    <a:lnTo>
                      <a:pt x="782" y="917"/>
                    </a:lnTo>
                    <a:lnTo>
                      <a:pt x="782" y="710"/>
                    </a:lnTo>
                    <a:lnTo>
                      <a:pt x="813" y="691"/>
                    </a:lnTo>
                    <a:lnTo>
                      <a:pt x="812" y="690"/>
                    </a:lnTo>
                    <a:lnTo>
                      <a:pt x="808" y="687"/>
                    </a:lnTo>
                    <a:lnTo>
                      <a:pt x="804" y="681"/>
                    </a:lnTo>
                    <a:lnTo>
                      <a:pt x="796" y="673"/>
                    </a:lnTo>
                    <a:lnTo>
                      <a:pt x="786" y="664"/>
                    </a:lnTo>
                    <a:lnTo>
                      <a:pt x="775" y="652"/>
                    </a:lnTo>
                    <a:lnTo>
                      <a:pt x="762" y="639"/>
                    </a:lnTo>
                    <a:lnTo>
                      <a:pt x="747" y="624"/>
                    </a:lnTo>
                    <a:lnTo>
                      <a:pt x="730" y="608"/>
                    </a:lnTo>
                    <a:lnTo>
                      <a:pt x="712" y="590"/>
                    </a:lnTo>
                    <a:lnTo>
                      <a:pt x="692" y="571"/>
                    </a:lnTo>
                    <a:lnTo>
                      <a:pt x="670" y="551"/>
                    </a:lnTo>
                    <a:lnTo>
                      <a:pt x="647" y="530"/>
                    </a:lnTo>
                    <a:lnTo>
                      <a:pt x="622" y="508"/>
                    </a:lnTo>
                    <a:lnTo>
                      <a:pt x="596" y="485"/>
                    </a:lnTo>
                    <a:lnTo>
                      <a:pt x="569" y="462"/>
                    </a:lnTo>
                    <a:lnTo>
                      <a:pt x="540" y="438"/>
                    </a:lnTo>
                    <a:lnTo>
                      <a:pt x="510" y="413"/>
                    </a:lnTo>
                    <a:lnTo>
                      <a:pt x="479" y="389"/>
                    </a:lnTo>
                    <a:lnTo>
                      <a:pt x="448" y="364"/>
                    </a:lnTo>
                    <a:lnTo>
                      <a:pt x="414" y="339"/>
                    </a:lnTo>
                    <a:lnTo>
                      <a:pt x="380" y="314"/>
                    </a:lnTo>
                    <a:lnTo>
                      <a:pt x="345" y="289"/>
                    </a:lnTo>
                    <a:lnTo>
                      <a:pt x="310" y="265"/>
                    </a:lnTo>
                    <a:lnTo>
                      <a:pt x="273" y="241"/>
                    </a:lnTo>
                    <a:lnTo>
                      <a:pt x="236" y="216"/>
                    </a:lnTo>
                    <a:lnTo>
                      <a:pt x="198" y="193"/>
                    </a:lnTo>
                    <a:lnTo>
                      <a:pt x="159" y="170"/>
                    </a:lnTo>
                    <a:lnTo>
                      <a:pt x="119" y="149"/>
                    </a:lnTo>
                    <a:lnTo>
                      <a:pt x="80" y="129"/>
                    </a:lnTo>
                    <a:lnTo>
                      <a:pt x="40" y="109"/>
                    </a:lnTo>
                    <a:lnTo>
                      <a:pt x="0" y="91"/>
                    </a:lnTo>
                    <a:lnTo>
                      <a:pt x="0" y="0"/>
                    </a:lnTo>
                    <a:lnTo>
                      <a:pt x="2" y="0"/>
                    </a:lnTo>
                    <a:lnTo>
                      <a:pt x="8" y="1"/>
                    </a:lnTo>
                    <a:lnTo>
                      <a:pt x="18" y="2"/>
                    </a:lnTo>
                    <a:lnTo>
                      <a:pt x="32" y="4"/>
                    </a:lnTo>
                    <a:lnTo>
                      <a:pt x="50" y="8"/>
                    </a:lnTo>
                    <a:lnTo>
                      <a:pt x="72" y="11"/>
                    </a:lnTo>
                    <a:lnTo>
                      <a:pt x="96" y="15"/>
                    </a:lnTo>
                    <a:lnTo>
                      <a:pt x="125" y="20"/>
                    </a:lnTo>
                    <a:lnTo>
                      <a:pt x="157" y="26"/>
                    </a:lnTo>
                    <a:lnTo>
                      <a:pt x="192" y="32"/>
                    </a:lnTo>
                    <a:lnTo>
                      <a:pt x="230" y="40"/>
                    </a:lnTo>
                    <a:lnTo>
                      <a:pt x="272" y="48"/>
                    </a:lnTo>
                    <a:lnTo>
                      <a:pt x="315" y="57"/>
                    </a:lnTo>
                    <a:lnTo>
                      <a:pt x="361" y="68"/>
                    </a:lnTo>
                    <a:lnTo>
                      <a:pt x="411" y="78"/>
                    </a:lnTo>
                    <a:lnTo>
                      <a:pt x="463" y="91"/>
                    </a:lnTo>
                    <a:lnTo>
                      <a:pt x="516" y="103"/>
                    </a:lnTo>
                    <a:lnTo>
                      <a:pt x="572" y="117"/>
                    </a:lnTo>
                    <a:lnTo>
                      <a:pt x="631" y="132"/>
                    </a:lnTo>
                    <a:lnTo>
                      <a:pt x="691" y="148"/>
                    </a:lnTo>
                    <a:lnTo>
                      <a:pt x="753" y="167"/>
                    </a:lnTo>
                    <a:lnTo>
                      <a:pt x="816" y="185"/>
                    </a:lnTo>
                    <a:lnTo>
                      <a:pt x="882" y="205"/>
                    </a:lnTo>
                    <a:lnTo>
                      <a:pt x="949" y="226"/>
                    </a:lnTo>
                    <a:lnTo>
                      <a:pt x="1018" y="247"/>
                    </a:lnTo>
                    <a:lnTo>
                      <a:pt x="1087" y="271"/>
                    </a:lnTo>
                    <a:lnTo>
                      <a:pt x="1158" y="296"/>
                    </a:lnTo>
                    <a:lnTo>
                      <a:pt x="1230" y="321"/>
                    </a:lnTo>
                    <a:lnTo>
                      <a:pt x="1302" y="349"/>
                    </a:lnTo>
                    <a:lnTo>
                      <a:pt x="1376" y="378"/>
                    </a:lnTo>
                    <a:lnTo>
                      <a:pt x="1451" y="408"/>
                    </a:lnTo>
                    <a:lnTo>
                      <a:pt x="1526" y="439"/>
                    </a:lnTo>
                    <a:close/>
                  </a:path>
                </a:pathLst>
              </a:custGeom>
              <a:solidFill>
                <a:srgbClr val="001E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68" name="Freeform 7"/>
              <p:cNvSpPr>
                <a:spLocks/>
              </p:cNvSpPr>
              <p:nvPr/>
            </p:nvSpPr>
            <p:spPr bwMode="auto">
              <a:xfrm rot="2442805">
                <a:off x="3388" y="3078"/>
                <a:ext cx="901" cy="378"/>
              </a:xfrm>
              <a:custGeom>
                <a:avLst/>
                <a:gdLst>
                  <a:gd name="T0" fmla="*/ 1 w 1802"/>
                  <a:gd name="T1" fmla="*/ 1 h 755"/>
                  <a:gd name="T2" fmla="*/ 1 w 1802"/>
                  <a:gd name="T3" fmla="*/ 1 h 755"/>
                  <a:gd name="T4" fmla="*/ 1 w 1802"/>
                  <a:gd name="T5" fmla="*/ 1 h 755"/>
                  <a:gd name="T6" fmla="*/ 1 w 1802"/>
                  <a:gd name="T7" fmla="*/ 1 h 755"/>
                  <a:gd name="T8" fmla="*/ 1 w 1802"/>
                  <a:gd name="T9" fmla="*/ 1 h 755"/>
                  <a:gd name="T10" fmla="*/ 1 w 1802"/>
                  <a:gd name="T11" fmla="*/ 1 h 755"/>
                  <a:gd name="T12" fmla="*/ 1 w 1802"/>
                  <a:gd name="T13" fmla="*/ 1 h 755"/>
                  <a:gd name="T14" fmla="*/ 1 w 1802"/>
                  <a:gd name="T15" fmla="*/ 1 h 755"/>
                  <a:gd name="T16" fmla="*/ 1 w 1802"/>
                  <a:gd name="T17" fmla="*/ 1 h 755"/>
                  <a:gd name="T18" fmla="*/ 1 w 1802"/>
                  <a:gd name="T19" fmla="*/ 1 h 755"/>
                  <a:gd name="T20" fmla="*/ 1 w 1802"/>
                  <a:gd name="T21" fmla="*/ 1 h 755"/>
                  <a:gd name="T22" fmla="*/ 1 w 1802"/>
                  <a:gd name="T23" fmla="*/ 1 h 755"/>
                  <a:gd name="T24" fmla="*/ 1 w 1802"/>
                  <a:gd name="T25" fmla="*/ 1 h 755"/>
                  <a:gd name="T26" fmla="*/ 1 w 1802"/>
                  <a:gd name="T27" fmla="*/ 1 h 755"/>
                  <a:gd name="T28" fmla="*/ 1 w 1802"/>
                  <a:gd name="T29" fmla="*/ 1 h 755"/>
                  <a:gd name="T30" fmla="*/ 1 w 1802"/>
                  <a:gd name="T31" fmla="*/ 1 h 755"/>
                  <a:gd name="T32" fmla="*/ 1 w 1802"/>
                  <a:gd name="T33" fmla="*/ 1 h 755"/>
                  <a:gd name="T34" fmla="*/ 1 w 1802"/>
                  <a:gd name="T35" fmla="*/ 1 h 755"/>
                  <a:gd name="T36" fmla="*/ 1 w 1802"/>
                  <a:gd name="T37" fmla="*/ 1 h 755"/>
                  <a:gd name="T38" fmla="*/ 1 w 1802"/>
                  <a:gd name="T39" fmla="*/ 1 h 755"/>
                  <a:gd name="T40" fmla="*/ 1 w 1802"/>
                  <a:gd name="T41" fmla="*/ 1 h 755"/>
                  <a:gd name="T42" fmla="*/ 1 w 1802"/>
                  <a:gd name="T43" fmla="*/ 1 h 755"/>
                  <a:gd name="T44" fmla="*/ 1 w 1802"/>
                  <a:gd name="T45" fmla="*/ 1 h 755"/>
                  <a:gd name="T46" fmla="*/ 1 w 1802"/>
                  <a:gd name="T47" fmla="*/ 1 h 755"/>
                  <a:gd name="T48" fmla="*/ 1 w 1802"/>
                  <a:gd name="T49" fmla="*/ 1 h 755"/>
                  <a:gd name="T50" fmla="*/ 0 w 1802"/>
                  <a:gd name="T51" fmla="*/ 1 h 755"/>
                  <a:gd name="T52" fmla="*/ 1 w 1802"/>
                  <a:gd name="T53" fmla="*/ 0 h 755"/>
                  <a:gd name="T54" fmla="*/ 1 w 1802"/>
                  <a:gd name="T55" fmla="*/ 1 h 755"/>
                  <a:gd name="T56" fmla="*/ 1 w 1802"/>
                  <a:gd name="T57" fmla="*/ 1 h 755"/>
                  <a:gd name="T58" fmla="*/ 1 w 1802"/>
                  <a:gd name="T59" fmla="*/ 1 h 755"/>
                  <a:gd name="T60" fmla="*/ 1 w 1802"/>
                  <a:gd name="T61" fmla="*/ 1 h 755"/>
                  <a:gd name="T62" fmla="*/ 1 w 1802"/>
                  <a:gd name="T63" fmla="*/ 1 h 755"/>
                  <a:gd name="T64" fmla="*/ 1 w 1802"/>
                  <a:gd name="T65" fmla="*/ 1 h 755"/>
                  <a:gd name="T66" fmla="*/ 1 w 1802"/>
                  <a:gd name="T67" fmla="*/ 1 h 755"/>
                  <a:gd name="T68" fmla="*/ 1 w 1802"/>
                  <a:gd name="T69" fmla="*/ 1 h 755"/>
                  <a:gd name="T70" fmla="*/ 1 w 1802"/>
                  <a:gd name="T71" fmla="*/ 1 h 755"/>
                  <a:gd name="T72" fmla="*/ 1 w 1802"/>
                  <a:gd name="T73" fmla="*/ 1 h 755"/>
                  <a:gd name="T74" fmla="*/ 1 w 1802"/>
                  <a:gd name="T75" fmla="*/ 1 h 755"/>
                  <a:gd name="T76" fmla="*/ 1 w 1802"/>
                  <a:gd name="T77" fmla="*/ 1 h 755"/>
                  <a:gd name="T78" fmla="*/ 1 w 1802"/>
                  <a:gd name="T79" fmla="*/ 1 h 755"/>
                  <a:gd name="T80" fmla="*/ 1 w 1802"/>
                  <a:gd name="T81" fmla="*/ 1 h 755"/>
                  <a:gd name="T82" fmla="*/ 1 w 1802"/>
                  <a:gd name="T83" fmla="*/ 1 h 75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02"/>
                  <a:gd name="T127" fmla="*/ 0 h 755"/>
                  <a:gd name="T128" fmla="*/ 1802 w 1802"/>
                  <a:gd name="T129" fmla="*/ 755 h 75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02" h="755">
                    <a:moveTo>
                      <a:pt x="1508" y="436"/>
                    </a:moveTo>
                    <a:lnTo>
                      <a:pt x="1588" y="407"/>
                    </a:lnTo>
                    <a:lnTo>
                      <a:pt x="1591" y="409"/>
                    </a:lnTo>
                    <a:lnTo>
                      <a:pt x="1598" y="417"/>
                    </a:lnTo>
                    <a:lnTo>
                      <a:pt x="1608" y="430"/>
                    </a:lnTo>
                    <a:lnTo>
                      <a:pt x="1622" y="447"/>
                    </a:lnTo>
                    <a:lnTo>
                      <a:pt x="1638" y="467"/>
                    </a:lnTo>
                    <a:lnTo>
                      <a:pt x="1656" y="490"/>
                    </a:lnTo>
                    <a:lnTo>
                      <a:pt x="1675" y="515"/>
                    </a:lnTo>
                    <a:lnTo>
                      <a:pt x="1696" y="542"/>
                    </a:lnTo>
                    <a:lnTo>
                      <a:pt x="1715" y="571"/>
                    </a:lnTo>
                    <a:lnTo>
                      <a:pt x="1734" y="599"/>
                    </a:lnTo>
                    <a:lnTo>
                      <a:pt x="1752" y="628"/>
                    </a:lnTo>
                    <a:lnTo>
                      <a:pt x="1768" y="657"/>
                    </a:lnTo>
                    <a:lnTo>
                      <a:pt x="1782" y="685"/>
                    </a:lnTo>
                    <a:lnTo>
                      <a:pt x="1792" y="710"/>
                    </a:lnTo>
                    <a:lnTo>
                      <a:pt x="1799" y="734"/>
                    </a:lnTo>
                    <a:lnTo>
                      <a:pt x="1802" y="755"/>
                    </a:lnTo>
                    <a:lnTo>
                      <a:pt x="795" y="691"/>
                    </a:lnTo>
                    <a:lnTo>
                      <a:pt x="962" y="619"/>
                    </a:lnTo>
                    <a:lnTo>
                      <a:pt x="961" y="618"/>
                    </a:lnTo>
                    <a:lnTo>
                      <a:pt x="956" y="614"/>
                    </a:lnTo>
                    <a:lnTo>
                      <a:pt x="949" y="609"/>
                    </a:lnTo>
                    <a:lnTo>
                      <a:pt x="939" y="601"/>
                    </a:lnTo>
                    <a:lnTo>
                      <a:pt x="927" y="590"/>
                    </a:lnTo>
                    <a:lnTo>
                      <a:pt x="912" y="579"/>
                    </a:lnTo>
                    <a:lnTo>
                      <a:pt x="895" y="565"/>
                    </a:lnTo>
                    <a:lnTo>
                      <a:pt x="876" y="550"/>
                    </a:lnTo>
                    <a:lnTo>
                      <a:pt x="855" y="533"/>
                    </a:lnTo>
                    <a:lnTo>
                      <a:pt x="831" y="515"/>
                    </a:lnTo>
                    <a:lnTo>
                      <a:pt x="805" y="496"/>
                    </a:lnTo>
                    <a:lnTo>
                      <a:pt x="778" y="475"/>
                    </a:lnTo>
                    <a:lnTo>
                      <a:pt x="749" y="454"/>
                    </a:lnTo>
                    <a:lnTo>
                      <a:pt x="719" y="432"/>
                    </a:lnTo>
                    <a:lnTo>
                      <a:pt x="687" y="409"/>
                    </a:lnTo>
                    <a:lnTo>
                      <a:pt x="652" y="386"/>
                    </a:lnTo>
                    <a:lnTo>
                      <a:pt x="617" y="362"/>
                    </a:lnTo>
                    <a:lnTo>
                      <a:pt x="581" y="338"/>
                    </a:lnTo>
                    <a:lnTo>
                      <a:pt x="544" y="314"/>
                    </a:lnTo>
                    <a:lnTo>
                      <a:pt x="506" y="289"/>
                    </a:lnTo>
                    <a:lnTo>
                      <a:pt x="465" y="265"/>
                    </a:lnTo>
                    <a:lnTo>
                      <a:pt x="426" y="241"/>
                    </a:lnTo>
                    <a:lnTo>
                      <a:pt x="385" y="218"/>
                    </a:lnTo>
                    <a:lnTo>
                      <a:pt x="343" y="195"/>
                    </a:lnTo>
                    <a:lnTo>
                      <a:pt x="301" y="172"/>
                    </a:lnTo>
                    <a:lnTo>
                      <a:pt x="258" y="150"/>
                    </a:lnTo>
                    <a:lnTo>
                      <a:pt x="216" y="129"/>
                    </a:lnTo>
                    <a:lnTo>
                      <a:pt x="173" y="110"/>
                    </a:lnTo>
                    <a:lnTo>
                      <a:pt x="129" y="91"/>
                    </a:lnTo>
                    <a:lnTo>
                      <a:pt x="87" y="74"/>
                    </a:lnTo>
                    <a:lnTo>
                      <a:pt x="43" y="58"/>
                    </a:lnTo>
                    <a:lnTo>
                      <a:pt x="0" y="43"/>
                    </a:lnTo>
                    <a:lnTo>
                      <a:pt x="0" y="0"/>
                    </a:lnTo>
                    <a:lnTo>
                      <a:pt x="2" y="0"/>
                    </a:lnTo>
                    <a:lnTo>
                      <a:pt x="8" y="1"/>
                    </a:lnTo>
                    <a:lnTo>
                      <a:pt x="17" y="2"/>
                    </a:lnTo>
                    <a:lnTo>
                      <a:pt x="30" y="5"/>
                    </a:lnTo>
                    <a:lnTo>
                      <a:pt x="46" y="7"/>
                    </a:lnTo>
                    <a:lnTo>
                      <a:pt x="66" y="10"/>
                    </a:lnTo>
                    <a:lnTo>
                      <a:pt x="90" y="14"/>
                    </a:lnTo>
                    <a:lnTo>
                      <a:pt x="115" y="19"/>
                    </a:lnTo>
                    <a:lnTo>
                      <a:pt x="145" y="24"/>
                    </a:lnTo>
                    <a:lnTo>
                      <a:pt x="179" y="30"/>
                    </a:lnTo>
                    <a:lnTo>
                      <a:pt x="214" y="37"/>
                    </a:lnTo>
                    <a:lnTo>
                      <a:pt x="252" y="45"/>
                    </a:lnTo>
                    <a:lnTo>
                      <a:pt x="294" y="54"/>
                    </a:lnTo>
                    <a:lnTo>
                      <a:pt x="338" y="63"/>
                    </a:lnTo>
                    <a:lnTo>
                      <a:pt x="385" y="74"/>
                    </a:lnTo>
                    <a:lnTo>
                      <a:pt x="434" y="87"/>
                    </a:lnTo>
                    <a:lnTo>
                      <a:pt x="486" y="99"/>
                    </a:lnTo>
                    <a:lnTo>
                      <a:pt x="540" y="113"/>
                    </a:lnTo>
                    <a:lnTo>
                      <a:pt x="597" y="127"/>
                    </a:lnTo>
                    <a:lnTo>
                      <a:pt x="657" y="143"/>
                    </a:lnTo>
                    <a:lnTo>
                      <a:pt x="718" y="160"/>
                    </a:lnTo>
                    <a:lnTo>
                      <a:pt x="780" y="179"/>
                    </a:lnTo>
                    <a:lnTo>
                      <a:pt x="846" y="198"/>
                    </a:lnTo>
                    <a:lnTo>
                      <a:pt x="912" y="219"/>
                    </a:lnTo>
                    <a:lnTo>
                      <a:pt x="981" y="241"/>
                    </a:lnTo>
                    <a:lnTo>
                      <a:pt x="1052" y="265"/>
                    </a:lnTo>
                    <a:lnTo>
                      <a:pt x="1124" y="289"/>
                    </a:lnTo>
                    <a:lnTo>
                      <a:pt x="1198" y="316"/>
                    </a:lnTo>
                    <a:lnTo>
                      <a:pt x="1274" y="344"/>
                    </a:lnTo>
                    <a:lnTo>
                      <a:pt x="1350" y="372"/>
                    </a:lnTo>
                    <a:lnTo>
                      <a:pt x="1428" y="404"/>
                    </a:lnTo>
                    <a:lnTo>
                      <a:pt x="1508" y="436"/>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grpSp>
        <p:grpSp>
          <p:nvGrpSpPr>
            <p:cNvPr id="53254" name="Group 8"/>
            <p:cNvGrpSpPr>
              <a:grpSpLocks/>
            </p:cNvGrpSpPr>
            <p:nvPr/>
          </p:nvGrpSpPr>
          <p:grpSpPr bwMode="auto">
            <a:xfrm>
              <a:off x="3648" y="2832"/>
              <a:ext cx="176" cy="593"/>
              <a:chOff x="3915" y="1957"/>
              <a:chExt cx="176" cy="593"/>
            </a:xfrm>
          </p:grpSpPr>
          <p:sp>
            <p:nvSpPr>
              <p:cNvPr id="53255" name="Freeform 9"/>
              <p:cNvSpPr>
                <a:spLocks/>
              </p:cNvSpPr>
              <p:nvPr/>
            </p:nvSpPr>
            <p:spPr bwMode="auto">
              <a:xfrm rot="223817">
                <a:off x="3915" y="1983"/>
                <a:ext cx="175" cy="567"/>
              </a:xfrm>
              <a:custGeom>
                <a:avLst/>
                <a:gdLst>
                  <a:gd name="T0" fmla="*/ 1 w 349"/>
                  <a:gd name="T1" fmla="*/ 0 h 1135"/>
                  <a:gd name="T2" fmla="*/ 1 w 349"/>
                  <a:gd name="T3" fmla="*/ 0 h 1135"/>
                  <a:gd name="T4" fmla="*/ 1 w 349"/>
                  <a:gd name="T5" fmla="*/ 0 h 1135"/>
                  <a:gd name="T6" fmla="*/ 1 w 349"/>
                  <a:gd name="T7" fmla="*/ 0 h 1135"/>
                  <a:gd name="T8" fmla="*/ 1 w 349"/>
                  <a:gd name="T9" fmla="*/ 0 h 1135"/>
                  <a:gd name="T10" fmla="*/ 1 w 349"/>
                  <a:gd name="T11" fmla="*/ 0 h 1135"/>
                  <a:gd name="T12" fmla="*/ 1 w 349"/>
                  <a:gd name="T13" fmla="*/ 0 h 1135"/>
                  <a:gd name="T14" fmla="*/ 1 w 349"/>
                  <a:gd name="T15" fmla="*/ 0 h 1135"/>
                  <a:gd name="T16" fmla="*/ 1 w 349"/>
                  <a:gd name="T17" fmla="*/ 0 h 1135"/>
                  <a:gd name="T18" fmla="*/ 1 w 349"/>
                  <a:gd name="T19" fmla="*/ 0 h 1135"/>
                  <a:gd name="T20" fmla="*/ 1 w 349"/>
                  <a:gd name="T21" fmla="*/ 0 h 1135"/>
                  <a:gd name="T22" fmla="*/ 1 w 349"/>
                  <a:gd name="T23" fmla="*/ 0 h 1135"/>
                  <a:gd name="T24" fmla="*/ 1 w 349"/>
                  <a:gd name="T25" fmla="*/ 0 h 1135"/>
                  <a:gd name="T26" fmla="*/ 1 w 349"/>
                  <a:gd name="T27" fmla="*/ 0 h 1135"/>
                  <a:gd name="T28" fmla="*/ 1 w 349"/>
                  <a:gd name="T29" fmla="*/ 0 h 1135"/>
                  <a:gd name="T30" fmla="*/ 1 w 349"/>
                  <a:gd name="T31" fmla="*/ 0 h 1135"/>
                  <a:gd name="T32" fmla="*/ 1 w 349"/>
                  <a:gd name="T33" fmla="*/ 0 h 1135"/>
                  <a:gd name="T34" fmla="*/ 1 w 349"/>
                  <a:gd name="T35" fmla="*/ 0 h 1135"/>
                  <a:gd name="T36" fmla="*/ 1 w 349"/>
                  <a:gd name="T37" fmla="*/ 0 h 1135"/>
                  <a:gd name="T38" fmla="*/ 1 w 349"/>
                  <a:gd name="T39" fmla="*/ 0 h 1135"/>
                  <a:gd name="T40" fmla="*/ 1 w 349"/>
                  <a:gd name="T41" fmla="*/ 0 h 1135"/>
                  <a:gd name="T42" fmla="*/ 1 w 349"/>
                  <a:gd name="T43" fmla="*/ 0 h 1135"/>
                  <a:gd name="T44" fmla="*/ 1 w 349"/>
                  <a:gd name="T45" fmla="*/ 0 h 1135"/>
                  <a:gd name="T46" fmla="*/ 1 w 349"/>
                  <a:gd name="T47" fmla="*/ 0 h 1135"/>
                  <a:gd name="T48" fmla="*/ 1 w 349"/>
                  <a:gd name="T49" fmla="*/ 0 h 1135"/>
                  <a:gd name="T50" fmla="*/ 1 w 349"/>
                  <a:gd name="T51" fmla="*/ 0 h 1135"/>
                  <a:gd name="T52" fmla="*/ 1 w 349"/>
                  <a:gd name="T53" fmla="*/ 0 h 1135"/>
                  <a:gd name="T54" fmla="*/ 1 w 349"/>
                  <a:gd name="T55" fmla="*/ 0 h 1135"/>
                  <a:gd name="T56" fmla="*/ 1 w 349"/>
                  <a:gd name="T57" fmla="*/ 0 h 1135"/>
                  <a:gd name="T58" fmla="*/ 1 w 349"/>
                  <a:gd name="T59" fmla="*/ 0 h 1135"/>
                  <a:gd name="T60" fmla="*/ 1 w 349"/>
                  <a:gd name="T61" fmla="*/ 0 h 1135"/>
                  <a:gd name="T62" fmla="*/ 1 w 349"/>
                  <a:gd name="T63" fmla="*/ 0 h 1135"/>
                  <a:gd name="T64" fmla="*/ 0 w 349"/>
                  <a:gd name="T65" fmla="*/ 0 h 1135"/>
                  <a:gd name="T66" fmla="*/ 1 w 349"/>
                  <a:gd name="T67" fmla="*/ 0 h 1135"/>
                  <a:gd name="T68" fmla="*/ 1 w 349"/>
                  <a:gd name="T69" fmla="*/ 0 h 1135"/>
                  <a:gd name="T70" fmla="*/ 1 w 349"/>
                  <a:gd name="T71" fmla="*/ 0 h 1135"/>
                  <a:gd name="T72" fmla="*/ 1 w 349"/>
                  <a:gd name="T73" fmla="*/ 0 h 1135"/>
                  <a:gd name="T74" fmla="*/ 1 w 349"/>
                  <a:gd name="T75" fmla="*/ 0 h 1135"/>
                  <a:gd name="T76" fmla="*/ 1 w 349"/>
                  <a:gd name="T77" fmla="*/ 0 h 1135"/>
                  <a:gd name="T78" fmla="*/ 1 w 349"/>
                  <a:gd name="T79" fmla="*/ 0 h 1135"/>
                  <a:gd name="T80" fmla="*/ 1 w 349"/>
                  <a:gd name="T81" fmla="*/ 0 h 1135"/>
                  <a:gd name="T82" fmla="*/ 1 w 349"/>
                  <a:gd name="T83" fmla="*/ 0 h 1135"/>
                  <a:gd name="T84" fmla="*/ 1 w 349"/>
                  <a:gd name="T85" fmla="*/ 0 h 1135"/>
                  <a:gd name="T86" fmla="*/ 1 w 349"/>
                  <a:gd name="T87" fmla="*/ 0 h 1135"/>
                  <a:gd name="T88" fmla="*/ 1 w 349"/>
                  <a:gd name="T89" fmla="*/ 0 h 1135"/>
                  <a:gd name="T90" fmla="*/ 1 w 349"/>
                  <a:gd name="T91" fmla="*/ 0 h 1135"/>
                  <a:gd name="T92" fmla="*/ 1 w 349"/>
                  <a:gd name="T93" fmla="*/ 0 h 1135"/>
                  <a:gd name="T94" fmla="*/ 1 w 349"/>
                  <a:gd name="T95" fmla="*/ 0 h 1135"/>
                  <a:gd name="T96" fmla="*/ 1 w 349"/>
                  <a:gd name="T97" fmla="*/ 0 h 1135"/>
                  <a:gd name="T98" fmla="*/ 1 w 349"/>
                  <a:gd name="T99" fmla="*/ 0 h 1135"/>
                  <a:gd name="T100" fmla="*/ 1 w 349"/>
                  <a:gd name="T101" fmla="*/ 0 h 1135"/>
                  <a:gd name="T102" fmla="*/ 1 w 349"/>
                  <a:gd name="T103" fmla="*/ 0 h 1135"/>
                  <a:gd name="T104" fmla="*/ 1 w 349"/>
                  <a:gd name="T105" fmla="*/ 0 h 1135"/>
                  <a:gd name="T106" fmla="*/ 1 w 349"/>
                  <a:gd name="T107" fmla="*/ 0 h 113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9"/>
                  <a:gd name="T163" fmla="*/ 0 h 1135"/>
                  <a:gd name="T164" fmla="*/ 349 w 349"/>
                  <a:gd name="T165" fmla="*/ 1135 h 113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9" h="1135">
                    <a:moveTo>
                      <a:pt x="255" y="134"/>
                    </a:moveTo>
                    <a:lnTo>
                      <a:pt x="276" y="146"/>
                    </a:lnTo>
                    <a:lnTo>
                      <a:pt x="277" y="136"/>
                    </a:lnTo>
                    <a:lnTo>
                      <a:pt x="314" y="160"/>
                    </a:lnTo>
                    <a:lnTo>
                      <a:pt x="313" y="173"/>
                    </a:lnTo>
                    <a:lnTo>
                      <a:pt x="330" y="181"/>
                    </a:lnTo>
                    <a:lnTo>
                      <a:pt x="344" y="255"/>
                    </a:lnTo>
                    <a:lnTo>
                      <a:pt x="313" y="391"/>
                    </a:lnTo>
                    <a:lnTo>
                      <a:pt x="286" y="422"/>
                    </a:lnTo>
                    <a:lnTo>
                      <a:pt x="316" y="592"/>
                    </a:lnTo>
                    <a:lnTo>
                      <a:pt x="302" y="600"/>
                    </a:lnTo>
                    <a:lnTo>
                      <a:pt x="285" y="985"/>
                    </a:lnTo>
                    <a:lnTo>
                      <a:pt x="272" y="1010"/>
                    </a:lnTo>
                    <a:lnTo>
                      <a:pt x="301" y="1060"/>
                    </a:lnTo>
                    <a:lnTo>
                      <a:pt x="344" y="1093"/>
                    </a:lnTo>
                    <a:lnTo>
                      <a:pt x="349" y="1108"/>
                    </a:lnTo>
                    <a:lnTo>
                      <a:pt x="276" y="1116"/>
                    </a:lnTo>
                    <a:lnTo>
                      <a:pt x="242" y="1097"/>
                    </a:lnTo>
                    <a:lnTo>
                      <a:pt x="195" y="1089"/>
                    </a:lnTo>
                    <a:lnTo>
                      <a:pt x="173" y="730"/>
                    </a:lnTo>
                    <a:lnTo>
                      <a:pt x="117" y="961"/>
                    </a:lnTo>
                    <a:lnTo>
                      <a:pt x="123" y="994"/>
                    </a:lnTo>
                    <a:lnTo>
                      <a:pt x="98" y="1084"/>
                    </a:lnTo>
                    <a:lnTo>
                      <a:pt x="108" y="1101"/>
                    </a:lnTo>
                    <a:lnTo>
                      <a:pt x="102" y="1132"/>
                    </a:lnTo>
                    <a:lnTo>
                      <a:pt x="63" y="1135"/>
                    </a:lnTo>
                    <a:lnTo>
                      <a:pt x="34" y="1114"/>
                    </a:lnTo>
                    <a:lnTo>
                      <a:pt x="20" y="944"/>
                    </a:lnTo>
                    <a:lnTo>
                      <a:pt x="59" y="693"/>
                    </a:lnTo>
                    <a:lnTo>
                      <a:pt x="53" y="600"/>
                    </a:lnTo>
                    <a:lnTo>
                      <a:pt x="37" y="588"/>
                    </a:lnTo>
                    <a:lnTo>
                      <a:pt x="53" y="486"/>
                    </a:lnTo>
                    <a:lnTo>
                      <a:pt x="0" y="360"/>
                    </a:lnTo>
                    <a:lnTo>
                      <a:pt x="35" y="221"/>
                    </a:lnTo>
                    <a:lnTo>
                      <a:pt x="65" y="192"/>
                    </a:lnTo>
                    <a:lnTo>
                      <a:pt x="74" y="162"/>
                    </a:lnTo>
                    <a:lnTo>
                      <a:pt x="88" y="158"/>
                    </a:lnTo>
                    <a:lnTo>
                      <a:pt x="87" y="150"/>
                    </a:lnTo>
                    <a:lnTo>
                      <a:pt x="141" y="126"/>
                    </a:lnTo>
                    <a:lnTo>
                      <a:pt x="154" y="131"/>
                    </a:lnTo>
                    <a:lnTo>
                      <a:pt x="178" y="122"/>
                    </a:lnTo>
                    <a:lnTo>
                      <a:pt x="186" y="105"/>
                    </a:lnTo>
                    <a:lnTo>
                      <a:pt x="186" y="87"/>
                    </a:lnTo>
                    <a:lnTo>
                      <a:pt x="178" y="78"/>
                    </a:lnTo>
                    <a:lnTo>
                      <a:pt x="167" y="72"/>
                    </a:lnTo>
                    <a:lnTo>
                      <a:pt x="163" y="40"/>
                    </a:lnTo>
                    <a:lnTo>
                      <a:pt x="170" y="33"/>
                    </a:lnTo>
                    <a:lnTo>
                      <a:pt x="164" y="0"/>
                    </a:lnTo>
                    <a:lnTo>
                      <a:pt x="278" y="40"/>
                    </a:lnTo>
                    <a:lnTo>
                      <a:pt x="281" y="49"/>
                    </a:lnTo>
                    <a:lnTo>
                      <a:pt x="287" y="57"/>
                    </a:lnTo>
                    <a:lnTo>
                      <a:pt x="275" y="100"/>
                    </a:lnTo>
                    <a:lnTo>
                      <a:pt x="264" y="111"/>
                    </a:lnTo>
                    <a:lnTo>
                      <a:pt x="255" y="1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56" name="Freeform 10"/>
              <p:cNvSpPr>
                <a:spLocks/>
              </p:cNvSpPr>
              <p:nvPr/>
            </p:nvSpPr>
            <p:spPr bwMode="auto">
              <a:xfrm rot="223817">
                <a:off x="4068" y="2062"/>
                <a:ext cx="13" cy="12"/>
              </a:xfrm>
              <a:custGeom>
                <a:avLst/>
                <a:gdLst>
                  <a:gd name="T0" fmla="*/ 0 w 27"/>
                  <a:gd name="T1" fmla="*/ 0 h 23"/>
                  <a:gd name="T2" fmla="*/ 0 w 27"/>
                  <a:gd name="T3" fmla="*/ 1 h 23"/>
                  <a:gd name="T4" fmla="*/ 0 w 27"/>
                  <a:gd name="T5" fmla="*/ 1 h 23"/>
                  <a:gd name="T6" fmla="*/ 0 w 27"/>
                  <a:gd name="T7" fmla="*/ 1 h 23"/>
                  <a:gd name="T8" fmla="*/ 0 w 27"/>
                  <a:gd name="T9" fmla="*/ 0 h 23"/>
                  <a:gd name="T10" fmla="*/ 0 60000 65536"/>
                  <a:gd name="T11" fmla="*/ 0 60000 65536"/>
                  <a:gd name="T12" fmla="*/ 0 60000 65536"/>
                  <a:gd name="T13" fmla="*/ 0 60000 65536"/>
                  <a:gd name="T14" fmla="*/ 0 60000 65536"/>
                  <a:gd name="T15" fmla="*/ 0 w 27"/>
                  <a:gd name="T16" fmla="*/ 0 h 23"/>
                  <a:gd name="T17" fmla="*/ 27 w 27"/>
                  <a:gd name="T18" fmla="*/ 23 h 23"/>
                </a:gdLst>
                <a:ahLst/>
                <a:cxnLst>
                  <a:cxn ang="T10">
                    <a:pos x="T0" y="T1"/>
                  </a:cxn>
                  <a:cxn ang="T11">
                    <a:pos x="T2" y="T3"/>
                  </a:cxn>
                  <a:cxn ang="T12">
                    <a:pos x="T4" y="T5"/>
                  </a:cxn>
                  <a:cxn ang="T13">
                    <a:pos x="T6" y="T7"/>
                  </a:cxn>
                  <a:cxn ang="T14">
                    <a:pos x="T8" y="T9"/>
                  </a:cxn>
                </a:cxnLst>
                <a:rect l="T15" t="T16" r="T17" b="T18"/>
                <a:pathLst>
                  <a:path w="27" h="23">
                    <a:moveTo>
                      <a:pt x="0" y="0"/>
                    </a:moveTo>
                    <a:lnTo>
                      <a:pt x="0" y="8"/>
                    </a:lnTo>
                    <a:lnTo>
                      <a:pt x="27" y="23"/>
                    </a:lnTo>
                    <a:lnTo>
                      <a:pt x="27" y="1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57" name="Freeform 11"/>
              <p:cNvSpPr>
                <a:spLocks/>
              </p:cNvSpPr>
              <p:nvPr/>
            </p:nvSpPr>
            <p:spPr bwMode="auto">
              <a:xfrm rot="223817">
                <a:off x="3975" y="2047"/>
                <a:ext cx="31" cy="16"/>
              </a:xfrm>
              <a:custGeom>
                <a:avLst/>
                <a:gdLst>
                  <a:gd name="T0" fmla="*/ 1 w 62"/>
                  <a:gd name="T1" fmla="*/ 1 h 32"/>
                  <a:gd name="T2" fmla="*/ 1 w 62"/>
                  <a:gd name="T3" fmla="*/ 1 h 32"/>
                  <a:gd name="T4" fmla="*/ 1 w 62"/>
                  <a:gd name="T5" fmla="*/ 1 h 32"/>
                  <a:gd name="T6" fmla="*/ 0 w 62"/>
                  <a:gd name="T7" fmla="*/ 1 h 32"/>
                  <a:gd name="T8" fmla="*/ 1 w 62"/>
                  <a:gd name="T9" fmla="*/ 0 h 32"/>
                  <a:gd name="T10" fmla="*/ 1 w 62"/>
                  <a:gd name="T11" fmla="*/ 1 h 32"/>
                  <a:gd name="T12" fmla="*/ 0 60000 65536"/>
                  <a:gd name="T13" fmla="*/ 0 60000 65536"/>
                  <a:gd name="T14" fmla="*/ 0 60000 65536"/>
                  <a:gd name="T15" fmla="*/ 0 60000 65536"/>
                  <a:gd name="T16" fmla="*/ 0 60000 65536"/>
                  <a:gd name="T17" fmla="*/ 0 60000 65536"/>
                  <a:gd name="T18" fmla="*/ 0 w 62"/>
                  <a:gd name="T19" fmla="*/ 0 h 32"/>
                  <a:gd name="T20" fmla="*/ 62 w 6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62" h="32">
                    <a:moveTo>
                      <a:pt x="57" y="3"/>
                    </a:moveTo>
                    <a:lnTo>
                      <a:pt x="62" y="10"/>
                    </a:lnTo>
                    <a:lnTo>
                      <a:pt x="15" y="32"/>
                    </a:lnTo>
                    <a:lnTo>
                      <a:pt x="0" y="25"/>
                    </a:lnTo>
                    <a:lnTo>
                      <a:pt x="47" y="0"/>
                    </a:lnTo>
                    <a:lnTo>
                      <a:pt x="57"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58" name="Freeform 12"/>
              <p:cNvSpPr>
                <a:spLocks/>
              </p:cNvSpPr>
              <p:nvPr/>
            </p:nvSpPr>
            <p:spPr bwMode="auto">
              <a:xfrm rot="223817">
                <a:off x="4049" y="2055"/>
                <a:ext cx="12" cy="26"/>
              </a:xfrm>
              <a:custGeom>
                <a:avLst/>
                <a:gdLst>
                  <a:gd name="T0" fmla="*/ 1 w 23"/>
                  <a:gd name="T1" fmla="*/ 0 h 52"/>
                  <a:gd name="T2" fmla="*/ 1 w 23"/>
                  <a:gd name="T3" fmla="*/ 1 h 52"/>
                  <a:gd name="T4" fmla="*/ 1 w 23"/>
                  <a:gd name="T5" fmla="*/ 1 h 52"/>
                  <a:gd name="T6" fmla="*/ 1 w 23"/>
                  <a:gd name="T7" fmla="*/ 1 h 52"/>
                  <a:gd name="T8" fmla="*/ 1 w 23"/>
                  <a:gd name="T9" fmla="*/ 1 h 52"/>
                  <a:gd name="T10" fmla="*/ 0 w 23"/>
                  <a:gd name="T11" fmla="*/ 1 h 52"/>
                  <a:gd name="T12" fmla="*/ 1 w 23"/>
                  <a:gd name="T13" fmla="*/ 0 h 52"/>
                  <a:gd name="T14" fmla="*/ 0 60000 65536"/>
                  <a:gd name="T15" fmla="*/ 0 60000 65536"/>
                  <a:gd name="T16" fmla="*/ 0 60000 65536"/>
                  <a:gd name="T17" fmla="*/ 0 60000 65536"/>
                  <a:gd name="T18" fmla="*/ 0 60000 65536"/>
                  <a:gd name="T19" fmla="*/ 0 60000 65536"/>
                  <a:gd name="T20" fmla="*/ 0 60000 65536"/>
                  <a:gd name="T21" fmla="*/ 0 w 23"/>
                  <a:gd name="T22" fmla="*/ 0 h 52"/>
                  <a:gd name="T23" fmla="*/ 23 w 23"/>
                  <a:gd name="T24" fmla="*/ 52 h 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52">
                    <a:moveTo>
                      <a:pt x="14" y="0"/>
                    </a:moveTo>
                    <a:lnTo>
                      <a:pt x="23" y="7"/>
                    </a:lnTo>
                    <a:lnTo>
                      <a:pt x="12" y="52"/>
                    </a:lnTo>
                    <a:lnTo>
                      <a:pt x="7" y="45"/>
                    </a:lnTo>
                    <a:lnTo>
                      <a:pt x="12" y="33"/>
                    </a:lnTo>
                    <a:lnTo>
                      <a:pt x="0" y="17"/>
                    </a:lnTo>
                    <a:lnTo>
                      <a:pt x="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59" name="Freeform 13"/>
              <p:cNvSpPr>
                <a:spLocks/>
              </p:cNvSpPr>
              <p:nvPr/>
            </p:nvSpPr>
            <p:spPr bwMode="auto">
              <a:xfrm rot="223817">
                <a:off x="4020" y="2039"/>
                <a:ext cx="29" cy="39"/>
              </a:xfrm>
              <a:custGeom>
                <a:avLst/>
                <a:gdLst>
                  <a:gd name="T0" fmla="*/ 1 w 57"/>
                  <a:gd name="T1" fmla="*/ 1 h 78"/>
                  <a:gd name="T2" fmla="*/ 1 w 57"/>
                  <a:gd name="T3" fmla="*/ 1 h 78"/>
                  <a:gd name="T4" fmla="*/ 1 w 57"/>
                  <a:gd name="T5" fmla="*/ 1 h 78"/>
                  <a:gd name="T6" fmla="*/ 1 w 57"/>
                  <a:gd name="T7" fmla="*/ 1 h 78"/>
                  <a:gd name="T8" fmla="*/ 0 w 57"/>
                  <a:gd name="T9" fmla="*/ 1 h 78"/>
                  <a:gd name="T10" fmla="*/ 1 w 57"/>
                  <a:gd name="T11" fmla="*/ 0 h 78"/>
                  <a:gd name="T12" fmla="*/ 1 w 57"/>
                  <a:gd name="T13" fmla="*/ 1 h 78"/>
                  <a:gd name="T14" fmla="*/ 1 w 57"/>
                  <a:gd name="T15" fmla="*/ 1 h 78"/>
                  <a:gd name="T16" fmla="*/ 0 60000 65536"/>
                  <a:gd name="T17" fmla="*/ 0 60000 65536"/>
                  <a:gd name="T18" fmla="*/ 0 60000 65536"/>
                  <a:gd name="T19" fmla="*/ 0 60000 65536"/>
                  <a:gd name="T20" fmla="*/ 0 60000 65536"/>
                  <a:gd name="T21" fmla="*/ 0 60000 65536"/>
                  <a:gd name="T22" fmla="*/ 0 60000 65536"/>
                  <a:gd name="T23" fmla="*/ 0 60000 65536"/>
                  <a:gd name="T24" fmla="*/ 0 w 57"/>
                  <a:gd name="T25" fmla="*/ 0 h 78"/>
                  <a:gd name="T26" fmla="*/ 57 w 57"/>
                  <a:gd name="T27" fmla="*/ 78 h 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 h="78">
                    <a:moveTo>
                      <a:pt x="55" y="45"/>
                    </a:moveTo>
                    <a:lnTo>
                      <a:pt x="47" y="59"/>
                    </a:lnTo>
                    <a:lnTo>
                      <a:pt x="57" y="71"/>
                    </a:lnTo>
                    <a:lnTo>
                      <a:pt x="51" y="78"/>
                    </a:lnTo>
                    <a:lnTo>
                      <a:pt x="0" y="12"/>
                    </a:lnTo>
                    <a:lnTo>
                      <a:pt x="5" y="0"/>
                    </a:lnTo>
                    <a:lnTo>
                      <a:pt x="13" y="3"/>
                    </a:lnTo>
                    <a:lnTo>
                      <a:pt x="55"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60" name="Freeform 14"/>
              <p:cNvSpPr>
                <a:spLocks/>
              </p:cNvSpPr>
              <p:nvPr/>
            </p:nvSpPr>
            <p:spPr bwMode="auto">
              <a:xfrm rot="223817">
                <a:off x="4015" y="1992"/>
                <a:ext cx="56" cy="66"/>
              </a:xfrm>
              <a:custGeom>
                <a:avLst/>
                <a:gdLst>
                  <a:gd name="T0" fmla="*/ 1 w 111"/>
                  <a:gd name="T1" fmla="*/ 0 h 134"/>
                  <a:gd name="T2" fmla="*/ 1 w 111"/>
                  <a:gd name="T3" fmla="*/ 0 h 134"/>
                  <a:gd name="T4" fmla="*/ 1 w 111"/>
                  <a:gd name="T5" fmla="*/ 0 h 134"/>
                  <a:gd name="T6" fmla="*/ 1 w 111"/>
                  <a:gd name="T7" fmla="*/ 0 h 134"/>
                  <a:gd name="T8" fmla="*/ 1 w 111"/>
                  <a:gd name="T9" fmla="*/ 0 h 134"/>
                  <a:gd name="T10" fmla="*/ 1 w 111"/>
                  <a:gd name="T11" fmla="*/ 0 h 134"/>
                  <a:gd name="T12" fmla="*/ 1 w 111"/>
                  <a:gd name="T13" fmla="*/ 0 h 134"/>
                  <a:gd name="T14" fmla="*/ 1 w 111"/>
                  <a:gd name="T15" fmla="*/ 0 h 134"/>
                  <a:gd name="T16" fmla="*/ 1 w 111"/>
                  <a:gd name="T17" fmla="*/ 0 h 134"/>
                  <a:gd name="T18" fmla="*/ 1 w 111"/>
                  <a:gd name="T19" fmla="*/ 0 h 134"/>
                  <a:gd name="T20" fmla="*/ 1 w 111"/>
                  <a:gd name="T21" fmla="*/ 0 h 134"/>
                  <a:gd name="T22" fmla="*/ 1 w 111"/>
                  <a:gd name="T23" fmla="*/ 0 h 134"/>
                  <a:gd name="T24" fmla="*/ 0 w 111"/>
                  <a:gd name="T25" fmla="*/ 0 h 134"/>
                  <a:gd name="T26" fmla="*/ 1 w 111"/>
                  <a:gd name="T27" fmla="*/ 0 h 134"/>
                  <a:gd name="T28" fmla="*/ 1 w 111"/>
                  <a:gd name="T29" fmla="*/ 0 h 134"/>
                  <a:gd name="T30" fmla="*/ 1 w 111"/>
                  <a:gd name="T31" fmla="*/ 0 h 13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1"/>
                  <a:gd name="T49" fmla="*/ 0 h 134"/>
                  <a:gd name="T50" fmla="*/ 111 w 111"/>
                  <a:gd name="T51" fmla="*/ 134 h 13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1" h="134">
                    <a:moveTo>
                      <a:pt x="102" y="30"/>
                    </a:moveTo>
                    <a:lnTo>
                      <a:pt x="107" y="39"/>
                    </a:lnTo>
                    <a:lnTo>
                      <a:pt x="111" y="43"/>
                    </a:lnTo>
                    <a:lnTo>
                      <a:pt x="101" y="83"/>
                    </a:lnTo>
                    <a:lnTo>
                      <a:pt x="91" y="92"/>
                    </a:lnTo>
                    <a:lnTo>
                      <a:pt x="80" y="123"/>
                    </a:lnTo>
                    <a:lnTo>
                      <a:pt x="72" y="134"/>
                    </a:lnTo>
                    <a:lnTo>
                      <a:pt x="30" y="95"/>
                    </a:lnTo>
                    <a:lnTo>
                      <a:pt x="19" y="92"/>
                    </a:lnTo>
                    <a:lnTo>
                      <a:pt x="19" y="73"/>
                    </a:lnTo>
                    <a:lnTo>
                      <a:pt x="11" y="60"/>
                    </a:lnTo>
                    <a:lnTo>
                      <a:pt x="4" y="55"/>
                    </a:lnTo>
                    <a:lnTo>
                      <a:pt x="0" y="26"/>
                    </a:lnTo>
                    <a:lnTo>
                      <a:pt x="8" y="23"/>
                    </a:lnTo>
                    <a:lnTo>
                      <a:pt x="3" y="0"/>
                    </a:lnTo>
                    <a:lnTo>
                      <a:pt x="102"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61" name="Freeform 15"/>
              <p:cNvSpPr>
                <a:spLocks/>
              </p:cNvSpPr>
              <p:nvPr/>
            </p:nvSpPr>
            <p:spPr bwMode="auto">
              <a:xfrm rot="223817">
                <a:off x="4005" y="1957"/>
                <a:ext cx="86" cy="51"/>
              </a:xfrm>
              <a:custGeom>
                <a:avLst/>
                <a:gdLst>
                  <a:gd name="T0" fmla="*/ 1 w 172"/>
                  <a:gd name="T1" fmla="*/ 0 h 101"/>
                  <a:gd name="T2" fmla="*/ 1 w 172"/>
                  <a:gd name="T3" fmla="*/ 1 h 101"/>
                  <a:gd name="T4" fmla="*/ 1 w 172"/>
                  <a:gd name="T5" fmla="*/ 1 h 101"/>
                  <a:gd name="T6" fmla="*/ 1 w 172"/>
                  <a:gd name="T7" fmla="*/ 1 h 101"/>
                  <a:gd name="T8" fmla="*/ 1 w 172"/>
                  <a:gd name="T9" fmla="*/ 1 h 101"/>
                  <a:gd name="T10" fmla="*/ 1 w 172"/>
                  <a:gd name="T11" fmla="*/ 1 h 101"/>
                  <a:gd name="T12" fmla="*/ 1 w 172"/>
                  <a:gd name="T13" fmla="*/ 1 h 101"/>
                  <a:gd name="T14" fmla="*/ 1 w 172"/>
                  <a:gd name="T15" fmla="*/ 1 h 101"/>
                  <a:gd name="T16" fmla="*/ 1 w 172"/>
                  <a:gd name="T17" fmla="*/ 1 h 101"/>
                  <a:gd name="T18" fmla="*/ 1 w 172"/>
                  <a:gd name="T19" fmla="*/ 1 h 101"/>
                  <a:gd name="T20" fmla="*/ 1 w 172"/>
                  <a:gd name="T21" fmla="*/ 1 h 101"/>
                  <a:gd name="T22" fmla="*/ 1 w 172"/>
                  <a:gd name="T23" fmla="*/ 1 h 101"/>
                  <a:gd name="T24" fmla="*/ 1 w 172"/>
                  <a:gd name="T25" fmla="*/ 1 h 101"/>
                  <a:gd name="T26" fmla="*/ 1 w 172"/>
                  <a:gd name="T27" fmla="*/ 1 h 101"/>
                  <a:gd name="T28" fmla="*/ 1 w 172"/>
                  <a:gd name="T29" fmla="*/ 1 h 101"/>
                  <a:gd name="T30" fmla="*/ 1 w 172"/>
                  <a:gd name="T31" fmla="*/ 1 h 101"/>
                  <a:gd name="T32" fmla="*/ 1 w 172"/>
                  <a:gd name="T33" fmla="*/ 1 h 101"/>
                  <a:gd name="T34" fmla="*/ 1 w 172"/>
                  <a:gd name="T35" fmla="*/ 1 h 101"/>
                  <a:gd name="T36" fmla="*/ 1 w 172"/>
                  <a:gd name="T37" fmla="*/ 1 h 101"/>
                  <a:gd name="T38" fmla="*/ 1 w 172"/>
                  <a:gd name="T39" fmla="*/ 1 h 101"/>
                  <a:gd name="T40" fmla="*/ 1 w 172"/>
                  <a:gd name="T41" fmla="*/ 1 h 101"/>
                  <a:gd name="T42" fmla="*/ 1 w 172"/>
                  <a:gd name="T43" fmla="*/ 1 h 101"/>
                  <a:gd name="T44" fmla="*/ 1 w 172"/>
                  <a:gd name="T45" fmla="*/ 1 h 101"/>
                  <a:gd name="T46" fmla="*/ 1 w 172"/>
                  <a:gd name="T47" fmla="*/ 1 h 101"/>
                  <a:gd name="T48" fmla="*/ 1 w 172"/>
                  <a:gd name="T49" fmla="*/ 1 h 101"/>
                  <a:gd name="T50" fmla="*/ 1 w 172"/>
                  <a:gd name="T51" fmla="*/ 1 h 101"/>
                  <a:gd name="T52" fmla="*/ 1 w 172"/>
                  <a:gd name="T53" fmla="*/ 1 h 101"/>
                  <a:gd name="T54" fmla="*/ 0 w 172"/>
                  <a:gd name="T55" fmla="*/ 1 h 101"/>
                  <a:gd name="T56" fmla="*/ 1 w 172"/>
                  <a:gd name="T57" fmla="*/ 1 h 101"/>
                  <a:gd name="T58" fmla="*/ 1 w 172"/>
                  <a:gd name="T59" fmla="*/ 1 h 101"/>
                  <a:gd name="T60" fmla="*/ 1 w 172"/>
                  <a:gd name="T61" fmla="*/ 1 h 101"/>
                  <a:gd name="T62" fmla="*/ 1 w 172"/>
                  <a:gd name="T63" fmla="*/ 1 h 101"/>
                  <a:gd name="T64" fmla="*/ 1 w 172"/>
                  <a:gd name="T65" fmla="*/ 1 h 101"/>
                  <a:gd name="T66" fmla="*/ 1 w 172"/>
                  <a:gd name="T67" fmla="*/ 1 h 101"/>
                  <a:gd name="T68" fmla="*/ 1 w 172"/>
                  <a:gd name="T69" fmla="*/ 1 h 101"/>
                  <a:gd name="T70" fmla="*/ 1 w 172"/>
                  <a:gd name="T71" fmla="*/ 1 h 101"/>
                  <a:gd name="T72" fmla="*/ 1 w 172"/>
                  <a:gd name="T73" fmla="*/ 1 h 101"/>
                  <a:gd name="T74" fmla="*/ 1 w 172"/>
                  <a:gd name="T75" fmla="*/ 1 h 101"/>
                  <a:gd name="T76" fmla="*/ 1 w 172"/>
                  <a:gd name="T77" fmla="*/ 1 h 101"/>
                  <a:gd name="T78" fmla="*/ 1 w 172"/>
                  <a:gd name="T79" fmla="*/ 1 h 101"/>
                  <a:gd name="T80" fmla="*/ 1 w 172"/>
                  <a:gd name="T81" fmla="*/ 1 h 101"/>
                  <a:gd name="T82" fmla="*/ 1 w 172"/>
                  <a:gd name="T83" fmla="*/ 0 h 10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
                  <a:gd name="T127" fmla="*/ 0 h 101"/>
                  <a:gd name="T128" fmla="*/ 172 w 172"/>
                  <a:gd name="T129" fmla="*/ 101 h 10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 h="101">
                    <a:moveTo>
                      <a:pt x="155" y="0"/>
                    </a:moveTo>
                    <a:lnTo>
                      <a:pt x="166" y="12"/>
                    </a:lnTo>
                    <a:lnTo>
                      <a:pt x="172" y="23"/>
                    </a:lnTo>
                    <a:lnTo>
                      <a:pt x="164" y="35"/>
                    </a:lnTo>
                    <a:lnTo>
                      <a:pt x="147" y="48"/>
                    </a:lnTo>
                    <a:lnTo>
                      <a:pt x="143" y="76"/>
                    </a:lnTo>
                    <a:lnTo>
                      <a:pt x="156" y="84"/>
                    </a:lnTo>
                    <a:lnTo>
                      <a:pt x="156" y="92"/>
                    </a:lnTo>
                    <a:lnTo>
                      <a:pt x="154" y="93"/>
                    </a:lnTo>
                    <a:lnTo>
                      <a:pt x="148" y="97"/>
                    </a:lnTo>
                    <a:lnTo>
                      <a:pt x="141" y="100"/>
                    </a:lnTo>
                    <a:lnTo>
                      <a:pt x="134" y="101"/>
                    </a:lnTo>
                    <a:lnTo>
                      <a:pt x="131" y="100"/>
                    </a:lnTo>
                    <a:lnTo>
                      <a:pt x="125" y="99"/>
                    </a:lnTo>
                    <a:lnTo>
                      <a:pt x="118" y="97"/>
                    </a:lnTo>
                    <a:lnTo>
                      <a:pt x="111" y="95"/>
                    </a:lnTo>
                    <a:lnTo>
                      <a:pt x="104" y="92"/>
                    </a:lnTo>
                    <a:lnTo>
                      <a:pt x="98" y="91"/>
                    </a:lnTo>
                    <a:lnTo>
                      <a:pt x="93" y="90"/>
                    </a:lnTo>
                    <a:lnTo>
                      <a:pt x="89" y="89"/>
                    </a:lnTo>
                    <a:lnTo>
                      <a:pt x="83" y="89"/>
                    </a:lnTo>
                    <a:lnTo>
                      <a:pt x="78" y="89"/>
                    </a:lnTo>
                    <a:lnTo>
                      <a:pt x="73" y="89"/>
                    </a:lnTo>
                    <a:lnTo>
                      <a:pt x="71" y="89"/>
                    </a:lnTo>
                    <a:lnTo>
                      <a:pt x="44" y="73"/>
                    </a:lnTo>
                    <a:lnTo>
                      <a:pt x="29" y="74"/>
                    </a:lnTo>
                    <a:lnTo>
                      <a:pt x="22" y="60"/>
                    </a:lnTo>
                    <a:lnTo>
                      <a:pt x="0" y="41"/>
                    </a:lnTo>
                    <a:lnTo>
                      <a:pt x="3" y="21"/>
                    </a:lnTo>
                    <a:lnTo>
                      <a:pt x="5" y="20"/>
                    </a:lnTo>
                    <a:lnTo>
                      <a:pt x="12" y="16"/>
                    </a:lnTo>
                    <a:lnTo>
                      <a:pt x="19" y="13"/>
                    </a:lnTo>
                    <a:lnTo>
                      <a:pt x="23" y="10"/>
                    </a:lnTo>
                    <a:lnTo>
                      <a:pt x="27" y="10"/>
                    </a:lnTo>
                    <a:lnTo>
                      <a:pt x="32" y="9"/>
                    </a:lnTo>
                    <a:lnTo>
                      <a:pt x="37" y="7"/>
                    </a:lnTo>
                    <a:lnTo>
                      <a:pt x="44" y="6"/>
                    </a:lnTo>
                    <a:lnTo>
                      <a:pt x="50" y="5"/>
                    </a:lnTo>
                    <a:lnTo>
                      <a:pt x="56" y="2"/>
                    </a:lnTo>
                    <a:lnTo>
                      <a:pt x="59" y="1"/>
                    </a:lnTo>
                    <a:lnTo>
                      <a:pt x="60" y="1"/>
                    </a:lnTo>
                    <a:lnTo>
                      <a:pt x="15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62" name="Freeform 16"/>
              <p:cNvSpPr>
                <a:spLocks/>
              </p:cNvSpPr>
              <p:nvPr/>
            </p:nvSpPr>
            <p:spPr bwMode="auto">
              <a:xfrm rot="223817">
                <a:off x="4058" y="2099"/>
                <a:ext cx="19" cy="5"/>
              </a:xfrm>
              <a:custGeom>
                <a:avLst/>
                <a:gdLst>
                  <a:gd name="T0" fmla="*/ 1 w 37"/>
                  <a:gd name="T1" fmla="*/ 1 h 10"/>
                  <a:gd name="T2" fmla="*/ 1 w 37"/>
                  <a:gd name="T3" fmla="*/ 1 h 10"/>
                  <a:gd name="T4" fmla="*/ 0 w 37"/>
                  <a:gd name="T5" fmla="*/ 1 h 10"/>
                  <a:gd name="T6" fmla="*/ 1 w 37"/>
                  <a:gd name="T7" fmla="*/ 0 h 10"/>
                  <a:gd name="T8" fmla="*/ 1 w 37"/>
                  <a:gd name="T9" fmla="*/ 1 h 10"/>
                  <a:gd name="T10" fmla="*/ 0 60000 65536"/>
                  <a:gd name="T11" fmla="*/ 0 60000 65536"/>
                  <a:gd name="T12" fmla="*/ 0 60000 65536"/>
                  <a:gd name="T13" fmla="*/ 0 60000 65536"/>
                  <a:gd name="T14" fmla="*/ 0 60000 65536"/>
                  <a:gd name="T15" fmla="*/ 0 w 37"/>
                  <a:gd name="T16" fmla="*/ 0 h 10"/>
                  <a:gd name="T17" fmla="*/ 37 w 37"/>
                  <a:gd name="T18" fmla="*/ 10 h 10"/>
                </a:gdLst>
                <a:ahLst/>
                <a:cxnLst>
                  <a:cxn ang="T10">
                    <a:pos x="T0" y="T1"/>
                  </a:cxn>
                  <a:cxn ang="T11">
                    <a:pos x="T2" y="T3"/>
                  </a:cxn>
                  <a:cxn ang="T12">
                    <a:pos x="T4" y="T5"/>
                  </a:cxn>
                  <a:cxn ang="T13">
                    <a:pos x="T6" y="T7"/>
                  </a:cxn>
                  <a:cxn ang="T14">
                    <a:pos x="T8" y="T9"/>
                  </a:cxn>
                </a:cxnLst>
                <a:rect l="T15" t="T16" r="T17" b="T18"/>
                <a:pathLst>
                  <a:path w="37" h="10">
                    <a:moveTo>
                      <a:pt x="34" y="1"/>
                    </a:moveTo>
                    <a:lnTo>
                      <a:pt x="37" y="7"/>
                    </a:lnTo>
                    <a:lnTo>
                      <a:pt x="0" y="10"/>
                    </a:lnTo>
                    <a:lnTo>
                      <a:pt x="1" y="0"/>
                    </a:lnTo>
                    <a:lnTo>
                      <a:pt x="34"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63" name="Freeform 17"/>
              <p:cNvSpPr>
                <a:spLocks/>
              </p:cNvSpPr>
              <p:nvPr/>
            </p:nvSpPr>
            <p:spPr bwMode="auto">
              <a:xfrm rot="223817">
                <a:off x="4044" y="2126"/>
                <a:ext cx="6" cy="6"/>
              </a:xfrm>
              <a:custGeom>
                <a:avLst/>
                <a:gdLst>
                  <a:gd name="T0" fmla="*/ 0 w 13"/>
                  <a:gd name="T1" fmla="*/ 1 h 11"/>
                  <a:gd name="T2" fmla="*/ 0 w 13"/>
                  <a:gd name="T3" fmla="*/ 1 h 11"/>
                  <a:gd name="T4" fmla="*/ 0 w 13"/>
                  <a:gd name="T5" fmla="*/ 1 h 11"/>
                  <a:gd name="T6" fmla="*/ 0 w 13"/>
                  <a:gd name="T7" fmla="*/ 1 h 11"/>
                  <a:gd name="T8" fmla="*/ 0 w 13"/>
                  <a:gd name="T9" fmla="*/ 1 h 11"/>
                  <a:gd name="T10" fmla="*/ 0 w 13"/>
                  <a:gd name="T11" fmla="*/ 1 h 11"/>
                  <a:gd name="T12" fmla="*/ 0 w 13"/>
                  <a:gd name="T13" fmla="*/ 1 h 11"/>
                  <a:gd name="T14" fmla="*/ 0 w 13"/>
                  <a:gd name="T15" fmla="*/ 0 h 11"/>
                  <a:gd name="T16" fmla="*/ 0 w 13"/>
                  <a:gd name="T17" fmla="*/ 0 h 11"/>
                  <a:gd name="T18" fmla="*/ 0 w 13"/>
                  <a:gd name="T19" fmla="*/ 0 h 11"/>
                  <a:gd name="T20" fmla="*/ 0 w 13"/>
                  <a:gd name="T21" fmla="*/ 1 h 11"/>
                  <a:gd name="T22" fmla="*/ 0 w 13"/>
                  <a:gd name="T23" fmla="*/ 1 h 11"/>
                  <a:gd name="T24" fmla="*/ 0 w 13"/>
                  <a:gd name="T25" fmla="*/ 1 h 11"/>
                  <a:gd name="T26" fmla="*/ 0 w 13"/>
                  <a:gd name="T27" fmla="*/ 1 h 11"/>
                  <a:gd name="T28" fmla="*/ 0 w 13"/>
                  <a:gd name="T29" fmla="*/ 1 h 11"/>
                  <a:gd name="T30" fmla="*/ 0 w 13"/>
                  <a:gd name="T31" fmla="*/ 1 h 11"/>
                  <a:gd name="T32" fmla="*/ 0 w 13"/>
                  <a:gd name="T33" fmla="*/ 1 h 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
                  <a:gd name="T52" fmla="*/ 0 h 11"/>
                  <a:gd name="T53" fmla="*/ 13 w 13"/>
                  <a:gd name="T54" fmla="*/ 11 h 1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 h="11">
                    <a:moveTo>
                      <a:pt x="6" y="11"/>
                    </a:moveTo>
                    <a:lnTo>
                      <a:pt x="8" y="11"/>
                    </a:lnTo>
                    <a:lnTo>
                      <a:pt x="10" y="10"/>
                    </a:lnTo>
                    <a:lnTo>
                      <a:pt x="12" y="8"/>
                    </a:lnTo>
                    <a:lnTo>
                      <a:pt x="13" y="5"/>
                    </a:lnTo>
                    <a:lnTo>
                      <a:pt x="12" y="3"/>
                    </a:lnTo>
                    <a:lnTo>
                      <a:pt x="10" y="1"/>
                    </a:lnTo>
                    <a:lnTo>
                      <a:pt x="8" y="0"/>
                    </a:lnTo>
                    <a:lnTo>
                      <a:pt x="6" y="0"/>
                    </a:lnTo>
                    <a:lnTo>
                      <a:pt x="3" y="0"/>
                    </a:lnTo>
                    <a:lnTo>
                      <a:pt x="2" y="1"/>
                    </a:lnTo>
                    <a:lnTo>
                      <a:pt x="1" y="3"/>
                    </a:lnTo>
                    <a:lnTo>
                      <a:pt x="0" y="5"/>
                    </a:lnTo>
                    <a:lnTo>
                      <a:pt x="1" y="8"/>
                    </a:lnTo>
                    <a:lnTo>
                      <a:pt x="2" y="10"/>
                    </a:lnTo>
                    <a:lnTo>
                      <a:pt x="3" y="11"/>
                    </a:lnTo>
                    <a:lnTo>
                      <a:pt x="6"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64" name="Freeform 18"/>
              <p:cNvSpPr>
                <a:spLocks/>
              </p:cNvSpPr>
              <p:nvPr/>
            </p:nvSpPr>
            <p:spPr bwMode="auto">
              <a:xfrm rot="223817">
                <a:off x="4044" y="2144"/>
                <a:ext cx="6" cy="6"/>
              </a:xfrm>
              <a:custGeom>
                <a:avLst/>
                <a:gdLst>
                  <a:gd name="T0" fmla="*/ 1 w 12"/>
                  <a:gd name="T1" fmla="*/ 1 h 12"/>
                  <a:gd name="T2" fmla="*/ 1 w 12"/>
                  <a:gd name="T3" fmla="*/ 1 h 12"/>
                  <a:gd name="T4" fmla="*/ 1 w 12"/>
                  <a:gd name="T5" fmla="*/ 1 h 12"/>
                  <a:gd name="T6" fmla="*/ 1 w 12"/>
                  <a:gd name="T7" fmla="*/ 1 h 12"/>
                  <a:gd name="T8" fmla="*/ 1 w 12"/>
                  <a:gd name="T9" fmla="*/ 1 h 12"/>
                  <a:gd name="T10" fmla="*/ 1 w 12"/>
                  <a:gd name="T11" fmla="*/ 1 h 12"/>
                  <a:gd name="T12" fmla="*/ 1 w 12"/>
                  <a:gd name="T13" fmla="*/ 1 h 12"/>
                  <a:gd name="T14" fmla="*/ 1 w 12"/>
                  <a:gd name="T15" fmla="*/ 0 h 12"/>
                  <a:gd name="T16" fmla="*/ 1 w 12"/>
                  <a:gd name="T17" fmla="*/ 0 h 12"/>
                  <a:gd name="T18" fmla="*/ 1 w 12"/>
                  <a:gd name="T19" fmla="*/ 0 h 12"/>
                  <a:gd name="T20" fmla="*/ 1 w 12"/>
                  <a:gd name="T21" fmla="*/ 1 h 12"/>
                  <a:gd name="T22" fmla="*/ 0 w 12"/>
                  <a:gd name="T23" fmla="*/ 1 h 12"/>
                  <a:gd name="T24" fmla="*/ 0 w 12"/>
                  <a:gd name="T25" fmla="*/ 1 h 12"/>
                  <a:gd name="T26" fmla="*/ 0 w 12"/>
                  <a:gd name="T27" fmla="*/ 1 h 12"/>
                  <a:gd name="T28" fmla="*/ 1 w 12"/>
                  <a:gd name="T29" fmla="*/ 1 h 12"/>
                  <a:gd name="T30" fmla="*/ 1 w 12"/>
                  <a:gd name="T31" fmla="*/ 1 h 12"/>
                  <a:gd name="T32" fmla="*/ 1 w 12"/>
                  <a:gd name="T33" fmla="*/ 1 h 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
                  <a:gd name="T52" fmla="*/ 0 h 12"/>
                  <a:gd name="T53" fmla="*/ 12 w 12"/>
                  <a:gd name="T54" fmla="*/ 12 h 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 h="12">
                    <a:moveTo>
                      <a:pt x="6" y="12"/>
                    </a:moveTo>
                    <a:lnTo>
                      <a:pt x="8" y="12"/>
                    </a:lnTo>
                    <a:lnTo>
                      <a:pt x="11" y="11"/>
                    </a:lnTo>
                    <a:lnTo>
                      <a:pt x="12" y="8"/>
                    </a:lnTo>
                    <a:lnTo>
                      <a:pt x="12" y="6"/>
                    </a:lnTo>
                    <a:lnTo>
                      <a:pt x="12" y="4"/>
                    </a:lnTo>
                    <a:lnTo>
                      <a:pt x="11" y="1"/>
                    </a:lnTo>
                    <a:lnTo>
                      <a:pt x="8" y="0"/>
                    </a:lnTo>
                    <a:lnTo>
                      <a:pt x="6" y="0"/>
                    </a:lnTo>
                    <a:lnTo>
                      <a:pt x="4" y="0"/>
                    </a:lnTo>
                    <a:lnTo>
                      <a:pt x="1" y="1"/>
                    </a:lnTo>
                    <a:lnTo>
                      <a:pt x="0" y="4"/>
                    </a:lnTo>
                    <a:lnTo>
                      <a:pt x="0" y="6"/>
                    </a:lnTo>
                    <a:lnTo>
                      <a:pt x="0" y="8"/>
                    </a:lnTo>
                    <a:lnTo>
                      <a:pt x="1" y="11"/>
                    </a:lnTo>
                    <a:lnTo>
                      <a:pt x="4" y="12"/>
                    </a:lnTo>
                    <a:lnTo>
                      <a:pt x="6"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65" name="Freeform 19"/>
              <p:cNvSpPr>
                <a:spLocks/>
              </p:cNvSpPr>
              <p:nvPr/>
            </p:nvSpPr>
            <p:spPr bwMode="auto">
              <a:xfrm rot="223817">
                <a:off x="4040" y="2160"/>
                <a:ext cx="6" cy="6"/>
              </a:xfrm>
              <a:custGeom>
                <a:avLst/>
                <a:gdLst>
                  <a:gd name="T0" fmla="*/ 1 w 11"/>
                  <a:gd name="T1" fmla="*/ 1 h 11"/>
                  <a:gd name="T2" fmla="*/ 1 w 11"/>
                  <a:gd name="T3" fmla="*/ 1 h 11"/>
                  <a:gd name="T4" fmla="*/ 1 w 11"/>
                  <a:gd name="T5" fmla="*/ 1 h 11"/>
                  <a:gd name="T6" fmla="*/ 1 w 11"/>
                  <a:gd name="T7" fmla="*/ 1 h 11"/>
                  <a:gd name="T8" fmla="*/ 1 w 11"/>
                  <a:gd name="T9" fmla="*/ 1 h 11"/>
                  <a:gd name="T10" fmla="*/ 1 w 11"/>
                  <a:gd name="T11" fmla="*/ 1 h 11"/>
                  <a:gd name="T12" fmla="*/ 1 w 11"/>
                  <a:gd name="T13" fmla="*/ 1 h 11"/>
                  <a:gd name="T14" fmla="*/ 1 w 11"/>
                  <a:gd name="T15" fmla="*/ 0 h 11"/>
                  <a:gd name="T16" fmla="*/ 1 w 11"/>
                  <a:gd name="T17" fmla="*/ 0 h 11"/>
                  <a:gd name="T18" fmla="*/ 1 w 11"/>
                  <a:gd name="T19" fmla="*/ 0 h 11"/>
                  <a:gd name="T20" fmla="*/ 1 w 11"/>
                  <a:gd name="T21" fmla="*/ 1 h 11"/>
                  <a:gd name="T22" fmla="*/ 0 w 11"/>
                  <a:gd name="T23" fmla="*/ 1 h 11"/>
                  <a:gd name="T24" fmla="*/ 0 w 11"/>
                  <a:gd name="T25" fmla="*/ 1 h 11"/>
                  <a:gd name="T26" fmla="*/ 0 w 11"/>
                  <a:gd name="T27" fmla="*/ 1 h 11"/>
                  <a:gd name="T28" fmla="*/ 1 w 11"/>
                  <a:gd name="T29" fmla="*/ 1 h 11"/>
                  <a:gd name="T30" fmla="*/ 1 w 11"/>
                  <a:gd name="T31" fmla="*/ 1 h 11"/>
                  <a:gd name="T32" fmla="*/ 1 w 11"/>
                  <a:gd name="T33" fmla="*/ 1 h 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11"/>
                  <a:gd name="T53" fmla="*/ 11 w 11"/>
                  <a:gd name="T54" fmla="*/ 11 h 1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11">
                    <a:moveTo>
                      <a:pt x="5" y="11"/>
                    </a:moveTo>
                    <a:lnTo>
                      <a:pt x="8" y="11"/>
                    </a:lnTo>
                    <a:lnTo>
                      <a:pt x="10" y="10"/>
                    </a:lnTo>
                    <a:lnTo>
                      <a:pt x="11" y="8"/>
                    </a:lnTo>
                    <a:lnTo>
                      <a:pt x="11" y="6"/>
                    </a:lnTo>
                    <a:lnTo>
                      <a:pt x="11" y="3"/>
                    </a:lnTo>
                    <a:lnTo>
                      <a:pt x="10" y="1"/>
                    </a:lnTo>
                    <a:lnTo>
                      <a:pt x="8" y="0"/>
                    </a:lnTo>
                    <a:lnTo>
                      <a:pt x="5" y="0"/>
                    </a:lnTo>
                    <a:lnTo>
                      <a:pt x="3" y="0"/>
                    </a:lnTo>
                    <a:lnTo>
                      <a:pt x="1" y="1"/>
                    </a:lnTo>
                    <a:lnTo>
                      <a:pt x="0" y="3"/>
                    </a:lnTo>
                    <a:lnTo>
                      <a:pt x="0" y="6"/>
                    </a:lnTo>
                    <a:lnTo>
                      <a:pt x="0" y="8"/>
                    </a:lnTo>
                    <a:lnTo>
                      <a:pt x="1" y="10"/>
                    </a:lnTo>
                    <a:lnTo>
                      <a:pt x="3" y="11"/>
                    </a:lnTo>
                    <a:lnTo>
                      <a:pt x="5"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53266" name="Freeform 20"/>
              <p:cNvSpPr>
                <a:spLocks/>
              </p:cNvSpPr>
              <p:nvPr/>
            </p:nvSpPr>
            <p:spPr bwMode="auto">
              <a:xfrm rot="223817">
                <a:off x="4042" y="2177"/>
                <a:ext cx="6" cy="6"/>
              </a:xfrm>
              <a:custGeom>
                <a:avLst/>
                <a:gdLst>
                  <a:gd name="T0" fmla="*/ 0 w 13"/>
                  <a:gd name="T1" fmla="*/ 0 h 13"/>
                  <a:gd name="T2" fmla="*/ 0 w 13"/>
                  <a:gd name="T3" fmla="*/ 0 h 13"/>
                  <a:gd name="T4" fmla="*/ 0 w 13"/>
                  <a:gd name="T5" fmla="*/ 0 h 13"/>
                  <a:gd name="T6" fmla="*/ 0 w 13"/>
                  <a:gd name="T7" fmla="*/ 0 h 13"/>
                  <a:gd name="T8" fmla="*/ 0 w 13"/>
                  <a:gd name="T9" fmla="*/ 0 h 13"/>
                  <a:gd name="T10" fmla="*/ 0 w 13"/>
                  <a:gd name="T11" fmla="*/ 0 h 13"/>
                  <a:gd name="T12" fmla="*/ 0 w 13"/>
                  <a:gd name="T13" fmla="*/ 0 h 13"/>
                  <a:gd name="T14" fmla="*/ 0 w 13"/>
                  <a:gd name="T15" fmla="*/ 0 h 13"/>
                  <a:gd name="T16" fmla="*/ 0 w 13"/>
                  <a:gd name="T17" fmla="*/ 0 h 13"/>
                  <a:gd name="T18" fmla="*/ 0 w 13"/>
                  <a:gd name="T19" fmla="*/ 0 h 13"/>
                  <a:gd name="T20" fmla="*/ 0 w 13"/>
                  <a:gd name="T21" fmla="*/ 0 h 13"/>
                  <a:gd name="T22" fmla="*/ 0 w 13"/>
                  <a:gd name="T23" fmla="*/ 0 h 13"/>
                  <a:gd name="T24" fmla="*/ 0 w 13"/>
                  <a:gd name="T25" fmla="*/ 0 h 13"/>
                  <a:gd name="T26" fmla="*/ 0 w 13"/>
                  <a:gd name="T27" fmla="*/ 0 h 13"/>
                  <a:gd name="T28" fmla="*/ 0 w 13"/>
                  <a:gd name="T29" fmla="*/ 0 h 13"/>
                  <a:gd name="T30" fmla="*/ 0 w 13"/>
                  <a:gd name="T31" fmla="*/ 0 h 13"/>
                  <a:gd name="T32" fmla="*/ 0 w 13"/>
                  <a:gd name="T33" fmla="*/ 0 h 1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
                  <a:gd name="T52" fmla="*/ 0 h 13"/>
                  <a:gd name="T53" fmla="*/ 13 w 13"/>
                  <a:gd name="T54" fmla="*/ 13 h 1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 h="13">
                    <a:moveTo>
                      <a:pt x="7" y="13"/>
                    </a:moveTo>
                    <a:lnTo>
                      <a:pt x="9" y="12"/>
                    </a:lnTo>
                    <a:lnTo>
                      <a:pt x="11" y="11"/>
                    </a:lnTo>
                    <a:lnTo>
                      <a:pt x="13" y="9"/>
                    </a:lnTo>
                    <a:lnTo>
                      <a:pt x="13" y="7"/>
                    </a:lnTo>
                    <a:lnTo>
                      <a:pt x="13" y="5"/>
                    </a:lnTo>
                    <a:lnTo>
                      <a:pt x="11" y="2"/>
                    </a:lnTo>
                    <a:lnTo>
                      <a:pt x="9" y="1"/>
                    </a:lnTo>
                    <a:lnTo>
                      <a:pt x="7" y="0"/>
                    </a:lnTo>
                    <a:lnTo>
                      <a:pt x="5" y="1"/>
                    </a:lnTo>
                    <a:lnTo>
                      <a:pt x="2" y="2"/>
                    </a:lnTo>
                    <a:lnTo>
                      <a:pt x="1" y="5"/>
                    </a:lnTo>
                    <a:lnTo>
                      <a:pt x="0" y="7"/>
                    </a:lnTo>
                    <a:lnTo>
                      <a:pt x="1" y="9"/>
                    </a:lnTo>
                    <a:lnTo>
                      <a:pt x="2" y="11"/>
                    </a:lnTo>
                    <a:lnTo>
                      <a:pt x="5" y="12"/>
                    </a:lnTo>
                    <a:lnTo>
                      <a:pt x="7"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grpSp>
      </p:grpSp>
      <p:graphicFrame>
        <p:nvGraphicFramePr>
          <p:cNvPr id="23" name="Diagramma 22"/>
          <p:cNvGraphicFramePr/>
          <p:nvPr>
            <p:extLst>
              <p:ext uri="{D42A27DB-BD31-4B8C-83A1-F6EECF244321}">
                <p14:modId xmlns:p14="http://schemas.microsoft.com/office/powerpoint/2010/main" val="124753760"/>
              </p:ext>
            </p:extLst>
          </p:nvPr>
        </p:nvGraphicFramePr>
        <p:xfrm>
          <a:off x="35041" y="2612679"/>
          <a:ext cx="6677254" cy="3943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Freccia a destra 20"/>
          <p:cNvSpPr/>
          <p:nvPr/>
        </p:nvSpPr>
        <p:spPr>
          <a:xfrm rot="2408162">
            <a:off x="6609776" y="4793922"/>
            <a:ext cx="603849" cy="2072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2" name="Immagine 21"/>
          <p:cNvPicPr/>
          <p:nvPr/>
        </p:nvPicPr>
        <p:blipFill>
          <a:blip r:embed="rId8"/>
          <a:stretch>
            <a:fillRect/>
          </a:stretch>
        </p:blipFill>
        <p:spPr>
          <a:xfrm>
            <a:off x="7209322" y="4897548"/>
            <a:ext cx="4889634" cy="1960452"/>
          </a:xfrm>
          <a:prstGeom prst="rect">
            <a:avLst/>
          </a:prstGeom>
          <a:ln>
            <a:solidFill>
              <a:srgbClr val="FF0000"/>
            </a:solidFill>
          </a:ln>
        </p:spPr>
      </p:pic>
      <p:pic>
        <p:nvPicPr>
          <p:cNvPr id="24" name="Immagine 23"/>
          <p:cNvPicPr/>
          <p:nvPr/>
        </p:nvPicPr>
        <p:blipFill>
          <a:blip r:embed="rId9"/>
          <a:stretch>
            <a:fillRect/>
          </a:stretch>
        </p:blipFill>
        <p:spPr>
          <a:xfrm>
            <a:off x="6057779" y="1984721"/>
            <a:ext cx="5830451" cy="837395"/>
          </a:xfrm>
          <a:prstGeom prst="rect">
            <a:avLst/>
          </a:prstGeom>
          <a:ln>
            <a:solidFill>
              <a:srgbClr val="FF0000"/>
            </a:solidFill>
          </a:ln>
        </p:spPr>
      </p:pic>
      <p:sp>
        <p:nvSpPr>
          <p:cNvPr id="25" name="Freccia a destra 24"/>
          <p:cNvSpPr/>
          <p:nvPr/>
        </p:nvSpPr>
        <p:spPr>
          <a:xfrm rot="18790956">
            <a:off x="3881520" y="2304635"/>
            <a:ext cx="603849" cy="2072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p:cNvPicPr/>
          <p:nvPr/>
        </p:nvPicPr>
        <p:blipFill>
          <a:blip r:embed="rId10"/>
          <a:stretch>
            <a:fillRect/>
          </a:stretch>
        </p:blipFill>
        <p:spPr>
          <a:xfrm>
            <a:off x="3719327" y="971672"/>
            <a:ext cx="7157219" cy="1021715"/>
          </a:xfrm>
          <a:prstGeom prst="rect">
            <a:avLst/>
          </a:prstGeom>
          <a:ln>
            <a:solidFill>
              <a:srgbClr val="FF0000"/>
            </a:solidFill>
          </a:ln>
        </p:spPr>
      </p:pic>
    </p:spTree>
    <p:extLst>
      <p:ext uri="{BB962C8B-B14F-4D97-AF65-F5344CB8AC3E}">
        <p14:creationId xmlns:p14="http://schemas.microsoft.com/office/powerpoint/2010/main" val="318054241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0" y="896293"/>
            <a:ext cx="12192000" cy="5803271"/>
          </a:xfrm>
          <a:prstGeom prst="rect">
            <a:avLst/>
          </a:prstGeom>
        </p:spPr>
      </p:pic>
    </p:spTree>
    <p:extLst>
      <p:ext uri="{BB962C8B-B14F-4D97-AF65-F5344CB8AC3E}">
        <p14:creationId xmlns:p14="http://schemas.microsoft.com/office/powerpoint/2010/main" val="128288541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8"/>
          <p:cNvSpPr txBox="1">
            <a:spLocks noChangeArrowheads="1"/>
          </p:cNvSpPr>
          <p:nvPr/>
        </p:nvSpPr>
        <p:spPr bwMode="auto">
          <a:xfrm>
            <a:off x="3959300" y="1781625"/>
            <a:ext cx="3741871" cy="369332"/>
          </a:xfrm>
          <a:prstGeom prst="rect">
            <a:avLst/>
          </a:prstGeom>
          <a:solidFill>
            <a:srgbClr val="FFFF00"/>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dirty="0">
                <a:latin typeface="+mn-lt"/>
                <a:cs typeface="Times New Roman" panose="02020603050405020304" pitchFamily="18" charset="0"/>
              </a:rPr>
              <a:t>Soppresso obbligo di registrazione</a:t>
            </a:r>
          </a:p>
        </p:txBody>
      </p:sp>
      <p:sp>
        <p:nvSpPr>
          <p:cNvPr id="6" name="Text Box 8"/>
          <p:cNvSpPr txBox="1">
            <a:spLocks noChangeArrowheads="1"/>
          </p:cNvSpPr>
          <p:nvPr/>
        </p:nvSpPr>
        <p:spPr bwMode="auto">
          <a:xfrm>
            <a:off x="1884222" y="2777951"/>
            <a:ext cx="1960606" cy="646331"/>
          </a:xfrm>
          <a:prstGeom prst="rect">
            <a:avLst/>
          </a:prstGeom>
          <a:solidFill>
            <a:schemeClr val="accent2">
              <a:lumMod val="40000"/>
              <a:lumOff val="60000"/>
            </a:schemeClr>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dirty="0">
                <a:latin typeface="+mn-lt"/>
                <a:cs typeface="Times New Roman" panose="02020603050405020304" pitchFamily="18" charset="0"/>
              </a:rPr>
              <a:t>Conservazione (art. 31)</a:t>
            </a:r>
          </a:p>
        </p:txBody>
      </p:sp>
      <p:sp>
        <p:nvSpPr>
          <p:cNvPr id="7" name="Freccia circolare in giù 6"/>
          <p:cNvSpPr/>
          <p:nvPr/>
        </p:nvSpPr>
        <p:spPr>
          <a:xfrm rot="2009666">
            <a:off x="3904439" y="2390864"/>
            <a:ext cx="1422249" cy="77108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8" name="Freccia circolare in giù 7"/>
          <p:cNvSpPr/>
          <p:nvPr/>
        </p:nvSpPr>
        <p:spPr>
          <a:xfrm rot="10800000">
            <a:off x="2105097" y="4468712"/>
            <a:ext cx="1422249" cy="77108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9" name="Freccia in giù 8"/>
          <p:cNvSpPr/>
          <p:nvPr/>
        </p:nvSpPr>
        <p:spPr>
          <a:xfrm>
            <a:off x="10165373" y="3480801"/>
            <a:ext cx="195072" cy="430887"/>
          </a:xfrm>
          <a:prstGeom prst="downArrow">
            <a:avLst/>
          </a:prstGeom>
          <a:solidFill>
            <a:srgbClr val="336699"/>
          </a:solidFill>
          <a:ln>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0" name="Text Box 8"/>
          <p:cNvSpPr txBox="1">
            <a:spLocks noChangeArrowheads="1"/>
          </p:cNvSpPr>
          <p:nvPr/>
        </p:nvSpPr>
        <p:spPr bwMode="auto">
          <a:xfrm>
            <a:off x="773777" y="1685364"/>
            <a:ext cx="2220890" cy="646331"/>
          </a:xfrm>
          <a:prstGeom prst="rect">
            <a:avLst/>
          </a:prstGeom>
          <a:solidFill>
            <a:srgbClr val="FFFF00"/>
          </a:solidFill>
          <a:ln w="38100">
            <a:solidFill>
              <a:schemeClr val="tx1"/>
            </a:solidFill>
            <a:prstDash val="dash"/>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dirty="0">
                <a:latin typeface="+mn-lt"/>
                <a:cs typeface="Times New Roman" panose="02020603050405020304" pitchFamily="18" charset="0"/>
              </a:rPr>
              <a:t>Obbligo di astensione</a:t>
            </a:r>
          </a:p>
          <a:p>
            <a:pPr algn="ctr" eaLnBrk="1" hangingPunct="1">
              <a:spcBef>
                <a:spcPts val="0"/>
              </a:spcBef>
              <a:spcAft>
                <a:spcPts val="0"/>
              </a:spcAft>
            </a:pPr>
            <a:r>
              <a:rPr lang="it-IT" altLang="it-IT" dirty="0">
                <a:latin typeface="+mn-lt"/>
                <a:cs typeface="Times New Roman" panose="02020603050405020304" pitchFamily="18" charset="0"/>
              </a:rPr>
              <a:t>(art. 42)</a:t>
            </a:r>
          </a:p>
        </p:txBody>
      </p:sp>
      <p:sp>
        <p:nvSpPr>
          <p:cNvPr id="11" name="Freccia curva 10"/>
          <p:cNvSpPr/>
          <p:nvPr/>
        </p:nvSpPr>
        <p:spPr>
          <a:xfrm>
            <a:off x="3460756" y="1821206"/>
            <a:ext cx="326844" cy="93069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 name="Text Box 8">
            <a:extLst>
              <a:ext uri="{FF2B5EF4-FFF2-40B4-BE49-F238E27FC236}">
                <a16:creationId xmlns:a16="http://schemas.microsoft.com/office/drawing/2014/main" id="{CA90BDF5-6DD1-274B-828E-D973B0A9F35F}"/>
              </a:ext>
            </a:extLst>
          </p:cNvPr>
          <p:cNvSpPr txBox="1">
            <a:spLocks noChangeArrowheads="1"/>
          </p:cNvSpPr>
          <p:nvPr/>
        </p:nvSpPr>
        <p:spPr bwMode="auto">
          <a:xfrm>
            <a:off x="3084213" y="1077034"/>
            <a:ext cx="5127233" cy="430887"/>
          </a:xfrm>
          <a:prstGeom prst="rect">
            <a:avLst/>
          </a:prstGeom>
          <a:solidFill>
            <a:srgbClr val="C00000"/>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sz="2200" b="1" dirty="0">
                <a:solidFill>
                  <a:schemeClr val="bg1"/>
                </a:solidFill>
                <a:latin typeface="+mn-lt"/>
                <a:cs typeface="Times New Roman" panose="02020603050405020304" pitchFamily="18" charset="0"/>
              </a:rPr>
              <a:t>Valutazione e mitigazione del rischio</a:t>
            </a:r>
          </a:p>
        </p:txBody>
      </p:sp>
      <p:sp>
        <p:nvSpPr>
          <p:cNvPr id="13" name="Freccia curva 12">
            <a:extLst>
              <a:ext uri="{FF2B5EF4-FFF2-40B4-BE49-F238E27FC236}">
                <a16:creationId xmlns:a16="http://schemas.microsoft.com/office/drawing/2014/main" id="{F3BFE54D-4356-1C4B-9AC0-F271CCF46CE7}"/>
              </a:ext>
            </a:extLst>
          </p:cNvPr>
          <p:cNvSpPr/>
          <p:nvPr/>
        </p:nvSpPr>
        <p:spPr>
          <a:xfrm rot="5400000" flipH="1">
            <a:off x="4254064" y="1690068"/>
            <a:ext cx="332885" cy="423243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4" name="Text Box 8">
            <a:extLst>
              <a:ext uri="{FF2B5EF4-FFF2-40B4-BE49-F238E27FC236}">
                <a16:creationId xmlns:a16="http://schemas.microsoft.com/office/drawing/2014/main" id="{FD340122-4B62-3745-9413-141729FF8921}"/>
              </a:ext>
            </a:extLst>
          </p:cNvPr>
          <p:cNvSpPr txBox="1">
            <a:spLocks noChangeArrowheads="1"/>
          </p:cNvSpPr>
          <p:nvPr/>
        </p:nvSpPr>
        <p:spPr bwMode="auto">
          <a:xfrm>
            <a:off x="3460756" y="3480801"/>
            <a:ext cx="1960606" cy="923330"/>
          </a:xfrm>
          <a:prstGeom prst="rect">
            <a:avLst/>
          </a:prstGeom>
          <a:solidFill>
            <a:schemeClr val="accent3">
              <a:lumMod val="40000"/>
              <a:lumOff val="60000"/>
            </a:schemeClr>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dirty="0">
                <a:latin typeface="+mn-lt"/>
                <a:cs typeface="Times New Roman" panose="02020603050405020304" pitchFamily="18" charset="0"/>
              </a:rPr>
              <a:t>Segnalazione di operazioni sospette (art. 35) </a:t>
            </a:r>
          </a:p>
        </p:txBody>
      </p:sp>
      <p:sp>
        <p:nvSpPr>
          <p:cNvPr id="15" name="Text Box 8">
            <a:extLst>
              <a:ext uri="{FF2B5EF4-FFF2-40B4-BE49-F238E27FC236}">
                <a16:creationId xmlns:a16="http://schemas.microsoft.com/office/drawing/2014/main" id="{86F0A06F-EB83-5D4F-B51A-5FCA738AD22E}"/>
              </a:ext>
            </a:extLst>
          </p:cNvPr>
          <p:cNvSpPr txBox="1">
            <a:spLocks noChangeArrowheads="1"/>
          </p:cNvSpPr>
          <p:nvPr/>
        </p:nvSpPr>
        <p:spPr bwMode="auto">
          <a:xfrm>
            <a:off x="5734097" y="3112492"/>
            <a:ext cx="1380163" cy="646331"/>
          </a:xfrm>
          <a:prstGeom prst="rect">
            <a:avLst/>
          </a:prstGeom>
          <a:solidFill>
            <a:srgbClr val="FFFF00"/>
          </a:solidFill>
          <a:ln w="38100">
            <a:solidFill>
              <a:schemeClr val="tx1"/>
            </a:solidFill>
            <a:prstDash val="dash"/>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dirty="0">
                <a:latin typeface="+mn-lt"/>
                <a:cs typeface="Times New Roman" panose="02020603050405020304" pitchFamily="18" charset="0"/>
              </a:rPr>
              <a:t>Formazione</a:t>
            </a:r>
          </a:p>
          <a:p>
            <a:pPr algn="ctr" eaLnBrk="1" hangingPunct="1">
              <a:spcBef>
                <a:spcPts val="0"/>
              </a:spcBef>
              <a:spcAft>
                <a:spcPts val="0"/>
              </a:spcAft>
            </a:pPr>
            <a:r>
              <a:rPr lang="it-IT" altLang="it-IT" dirty="0">
                <a:latin typeface="+mn-lt"/>
                <a:cs typeface="Times New Roman" panose="02020603050405020304" pitchFamily="18" charset="0"/>
              </a:rPr>
              <a:t>(art. 16)</a:t>
            </a:r>
          </a:p>
        </p:txBody>
      </p:sp>
      <p:sp>
        <p:nvSpPr>
          <p:cNvPr id="16" name="Text Box 8"/>
          <p:cNvSpPr txBox="1">
            <a:spLocks noChangeArrowheads="1"/>
          </p:cNvSpPr>
          <p:nvPr/>
        </p:nvSpPr>
        <p:spPr bwMode="auto">
          <a:xfrm>
            <a:off x="284985" y="3493158"/>
            <a:ext cx="1960606" cy="923330"/>
          </a:xfrm>
          <a:prstGeom prst="rect">
            <a:avLst/>
          </a:prstGeom>
          <a:solidFill>
            <a:schemeClr val="accent1">
              <a:lumMod val="20000"/>
              <a:lumOff val="80000"/>
            </a:schemeClr>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dirty="0">
                <a:latin typeface="+mn-lt"/>
                <a:cs typeface="Times New Roman" panose="02020603050405020304" pitchFamily="18" charset="0"/>
              </a:rPr>
              <a:t>Adeguata </a:t>
            </a:r>
          </a:p>
          <a:p>
            <a:pPr algn="ctr" eaLnBrk="1" hangingPunct="1">
              <a:spcBef>
                <a:spcPts val="0"/>
              </a:spcBef>
              <a:spcAft>
                <a:spcPts val="0"/>
              </a:spcAft>
            </a:pPr>
            <a:r>
              <a:rPr lang="it-IT" altLang="it-IT" dirty="0">
                <a:latin typeface="+mn-lt"/>
                <a:cs typeface="Times New Roman" panose="02020603050405020304" pitchFamily="18" charset="0"/>
              </a:rPr>
              <a:t>verifica della clientela (art.17)</a:t>
            </a:r>
          </a:p>
        </p:txBody>
      </p:sp>
      <p:sp>
        <p:nvSpPr>
          <p:cNvPr id="17" name="Freccia circolare in giù 16"/>
          <p:cNvSpPr/>
          <p:nvPr/>
        </p:nvSpPr>
        <p:spPr>
          <a:xfrm rot="19587682">
            <a:off x="761256" y="2341143"/>
            <a:ext cx="1422249" cy="77108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8" name="Freccia curva 17"/>
          <p:cNvSpPr/>
          <p:nvPr/>
        </p:nvSpPr>
        <p:spPr>
          <a:xfrm>
            <a:off x="300747" y="1857797"/>
            <a:ext cx="304679" cy="1428500"/>
          </a:xfrm>
          <a:prstGeom prst="bentArrow">
            <a:avLst>
              <a:gd name="adj1" fmla="val 25000"/>
              <a:gd name="adj2" fmla="val 25000"/>
              <a:gd name="adj3" fmla="val 25000"/>
              <a:gd name="adj4" fmla="val 513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9" name="Text Box 8"/>
          <p:cNvSpPr txBox="1">
            <a:spLocks noChangeArrowheads="1"/>
          </p:cNvSpPr>
          <p:nvPr/>
        </p:nvSpPr>
        <p:spPr bwMode="auto">
          <a:xfrm>
            <a:off x="9425646" y="2538527"/>
            <a:ext cx="1479456" cy="923330"/>
          </a:xfrm>
          <a:prstGeom prst="rect">
            <a:avLst/>
          </a:prstGeom>
          <a:solidFill>
            <a:schemeClr val="accent6">
              <a:lumMod val="40000"/>
              <a:lumOff val="60000"/>
            </a:schemeClr>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dirty="0">
                <a:latin typeface="+mn-lt"/>
                <a:cs typeface="Times New Roman" panose="02020603050405020304" pitchFamily="18" charset="0"/>
              </a:rPr>
              <a:t>Limiti </a:t>
            </a:r>
          </a:p>
          <a:p>
            <a:pPr algn="ctr" eaLnBrk="1" hangingPunct="1">
              <a:spcBef>
                <a:spcPts val="0"/>
              </a:spcBef>
              <a:spcAft>
                <a:spcPts val="0"/>
              </a:spcAft>
            </a:pPr>
            <a:r>
              <a:rPr lang="it-IT" altLang="it-IT" dirty="0">
                <a:latin typeface="+mn-lt"/>
                <a:cs typeface="Times New Roman" panose="02020603050405020304" pitchFamily="18" charset="0"/>
              </a:rPr>
              <a:t>uso contante</a:t>
            </a:r>
          </a:p>
          <a:p>
            <a:pPr algn="ctr" eaLnBrk="1" hangingPunct="1">
              <a:spcBef>
                <a:spcPts val="0"/>
              </a:spcBef>
              <a:spcAft>
                <a:spcPts val="0"/>
              </a:spcAft>
            </a:pPr>
            <a:r>
              <a:rPr lang="it-IT" altLang="it-IT" dirty="0">
                <a:latin typeface="+mn-lt"/>
                <a:cs typeface="Times New Roman" panose="02020603050405020304" pitchFamily="18" charset="0"/>
              </a:rPr>
              <a:t>(art. 49)</a:t>
            </a:r>
          </a:p>
        </p:txBody>
      </p:sp>
      <p:pic>
        <p:nvPicPr>
          <p:cNvPr id="20" name="Immagin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11245" y="1292477"/>
            <a:ext cx="1231842" cy="1102380"/>
          </a:xfrm>
          <a:prstGeom prst="rect">
            <a:avLst/>
          </a:prstGeom>
        </p:spPr>
      </p:pic>
      <p:sp>
        <p:nvSpPr>
          <p:cNvPr id="21" name="Rettangolo 20"/>
          <p:cNvSpPr/>
          <p:nvPr/>
        </p:nvSpPr>
        <p:spPr>
          <a:xfrm>
            <a:off x="218367" y="5295043"/>
            <a:ext cx="6720863" cy="1569660"/>
          </a:xfrm>
          <a:prstGeom prst="rect">
            <a:avLst/>
          </a:prstGeom>
          <a:solidFill>
            <a:srgbClr val="FFC000"/>
          </a:solidFill>
          <a:ln w="19050">
            <a:solidFill>
              <a:schemeClr val="tx1"/>
            </a:solidFill>
          </a:ln>
        </p:spPr>
        <p:txBody>
          <a:bodyPr wrap="square">
            <a:spAutoFit/>
          </a:bodyPr>
          <a:lstStyle/>
          <a:p>
            <a:pPr algn="just"/>
            <a:r>
              <a:rPr lang="it-IT" sz="1600" dirty="0"/>
              <a:t>Art. 58 «5. Ai soggetti obbligati che, </a:t>
            </a:r>
            <a:r>
              <a:rPr lang="it-IT" sz="1600" u="sng" dirty="0"/>
              <a:t>con una o più azioni od omissioni</a:t>
            </a:r>
            <a:r>
              <a:rPr lang="it-IT" sz="1600" dirty="0"/>
              <a:t>, commettono, anche in </a:t>
            </a:r>
            <a:r>
              <a:rPr lang="it-IT" sz="1600" u="sng" dirty="0"/>
              <a:t>tempi diversi</a:t>
            </a:r>
            <a:r>
              <a:rPr lang="it-IT" sz="1600" dirty="0"/>
              <a:t>, una o più violazioni della stessa o di diverse norme in materia di </a:t>
            </a:r>
            <a:r>
              <a:rPr lang="it-IT" sz="1600" b="1" dirty="0"/>
              <a:t>adeguata verifica </a:t>
            </a:r>
            <a:r>
              <a:rPr lang="it-IT" sz="1600" dirty="0"/>
              <a:t>della clientela e di </a:t>
            </a:r>
            <a:r>
              <a:rPr lang="it-IT" sz="1600" b="1" dirty="0"/>
              <a:t>conservazione</a:t>
            </a:r>
            <a:r>
              <a:rPr lang="it-IT" sz="1600" dirty="0"/>
              <a:t> da cui derivi, </a:t>
            </a:r>
            <a:r>
              <a:rPr lang="it-IT" sz="1600" u="sng" dirty="0"/>
              <a:t>come conseguenza immediata e diretta</a:t>
            </a:r>
            <a:r>
              <a:rPr lang="it-IT" sz="1600" dirty="0"/>
              <a:t>, l'inosservanza dell'obbligo di </a:t>
            </a:r>
            <a:r>
              <a:rPr lang="it-IT" sz="1600" b="1" dirty="0"/>
              <a:t>segnalazione</a:t>
            </a:r>
            <a:r>
              <a:rPr lang="it-IT" sz="1600" dirty="0"/>
              <a:t> si applicano </a:t>
            </a:r>
            <a:r>
              <a:rPr lang="it-IT" sz="1600" u="sng" dirty="0"/>
              <a:t>unicamente</a:t>
            </a:r>
            <a:r>
              <a:rPr lang="it-IT" sz="1600" dirty="0"/>
              <a:t> le sanzioni previste dal presente articolo».</a:t>
            </a:r>
          </a:p>
        </p:txBody>
      </p:sp>
      <p:sp>
        <p:nvSpPr>
          <p:cNvPr id="22" name="Text Box 8"/>
          <p:cNvSpPr txBox="1">
            <a:spLocks noChangeArrowheads="1"/>
          </p:cNvSpPr>
          <p:nvPr/>
        </p:nvSpPr>
        <p:spPr bwMode="auto">
          <a:xfrm>
            <a:off x="8696597" y="3954823"/>
            <a:ext cx="2937553" cy="584775"/>
          </a:xfrm>
          <a:prstGeom prst="rect">
            <a:avLst/>
          </a:prstGeom>
          <a:solidFill>
            <a:schemeClr val="accent6">
              <a:lumMod val="40000"/>
              <a:lumOff val="60000"/>
            </a:schemeClr>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sz="1600" dirty="0">
                <a:latin typeface="+mn-lt"/>
                <a:cs typeface="Times New Roman" panose="02020603050405020304" pitchFamily="18" charset="0"/>
              </a:rPr>
              <a:t>Omessa comunicazione al MEF</a:t>
            </a:r>
          </a:p>
          <a:p>
            <a:pPr algn="ctr" eaLnBrk="1" hangingPunct="1">
              <a:spcBef>
                <a:spcPts val="0"/>
              </a:spcBef>
              <a:spcAft>
                <a:spcPts val="0"/>
              </a:spcAft>
            </a:pPr>
            <a:r>
              <a:rPr lang="it-IT" altLang="it-IT" sz="1600" dirty="0">
                <a:latin typeface="+mn-lt"/>
                <a:cs typeface="Times New Roman" panose="02020603050405020304" pitchFamily="18" charset="0"/>
              </a:rPr>
              <a:t>(artt. 51 e 63, quinto comma)</a:t>
            </a:r>
          </a:p>
        </p:txBody>
      </p:sp>
      <p:sp>
        <p:nvSpPr>
          <p:cNvPr id="23" name="TextBox 22">
            <a:extLst>
              <a:ext uri="{FF2B5EF4-FFF2-40B4-BE49-F238E27FC236}">
                <a16:creationId xmlns:a16="http://schemas.microsoft.com/office/drawing/2014/main" id="{93218472-BA99-0868-BC4A-3B50E151660E}"/>
              </a:ext>
            </a:extLst>
          </p:cNvPr>
          <p:cNvSpPr txBox="1"/>
          <p:nvPr/>
        </p:nvSpPr>
        <p:spPr>
          <a:xfrm>
            <a:off x="1887571" y="150502"/>
            <a:ext cx="8487067" cy="523220"/>
          </a:xfrm>
          <a:prstGeom prst="rect">
            <a:avLst/>
          </a:prstGeom>
          <a:noFill/>
        </p:spPr>
        <p:txBody>
          <a:bodyPr wrap="none" rtlCol="0">
            <a:spAutoFit/>
          </a:bodyPr>
          <a:lstStyle/>
          <a:p>
            <a:r>
              <a:rPr lang="x-none" sz="2800" b="1" cap="all" dirty="0">
                <a:ln/>
                <a:solidFill>
                  <a:srgbClr val="003366"/>
                </a:solidFill>
                <a:latin typeface="Cambria" panose="02040503050406030204" pitchFamily="18" charset="0"/>
                <a:ea typeface="Cambria" panose="02040503050406030204" pitchFamily="18" charset="0"/>
              </a:rPr>
              <a:t>GLI OBBLIGHI </a:t>
            </a:r>
            <a:r>
              <a:rPr lang="it-IT" sz="2800" b="1" cap="all" dirty="0">
                <a:ln/>
                <a:solidFill>
                  <a:srgbClr val="003366"/>
                </a:solidFill>
                <a:latin typeface="Cambria" panose="02040503050406030204" pitchFamily="18" charset="0"/>
                <a:ea typeface="Cambria" panose="02040503050406030204" pitchFamily="18" charset="0"/>
              </a:rPr>
              <a:t>DEL SISTEMA DI PREVENZIONE AML</a:t>
            </a:r>
            <a:endParaRPr lang="x-none" sz="2800" b="1" cap="all" dirty="0">
              <a:ln/>
              <a:solidFill>
                <a:srgbClr val="003366"/>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35160699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asellaDiTesto 31"/>
          <p:cNvSpPr txBox="1"/>
          <p:nvPr/>
        </p:nvSpPr>
        <p:spPr>
          <a:xfrm>
            <a:off x="7842350" y="4807849"/>
            <a:ext cx="2366747" cy="323165"/>
          </a:xfrm>
          <a:prstGeom prst="rect">
            <a:avLst/>
          </a:prstGeom>
          <a:noFill/>
          <a:ln>
            <a:noFill/>
          </a:ln>
        </p:spPr>
        <p:txBody>
          <a:bodyPr wrap="square" rtlCol="0">
            <a:spAutoFit/>
          </a:bodyPr>
          <a:lstStyle/>
          <a:p>
            <a:pPr algn="ctr"/>
            <a:r>
              <a:rPr lang="it-IT" sz="1500" b="1" dirty="0">
                <a:solidFill>
                  <a:schemeClr val="bg1"/>
                </a:solidFill>
              </a:rPr>
              <a:t>Analisi investigativa</a:t>
            </a:r>
          </a:p>
        </p:txBody>
      </p:sp>
      <p:sp>
        <p:nvSpPr>
          <p:cNvPr id="5" name="Shape">
            <a:extLst>
              <a:ext uri="{FF2B5EF4-FFF2-40B4-BE49-F238E27FC236}">
                <a16:creationId xmlns:a16="http://schemas.microsoft.com/office/drawing/2014/main" id="{35D8CECC-9BBA-0647-9F90-9DD0EC7662F2}"/>
              </a:ext>
            </a:extLst>
          </p:cNvPr>
          <p:cNvSpPr/>
          <p:nvPr/>
        </p:nvSpPr>
        <p:spPr>
          <a:xfrm>
            <a:off x="4886875" y="3248963"/>
            <a:ext cx="2444482" cy="3397289"/>
          </a:xfrm>
          <a:custGeom>
            <a:avLst/>
            <a:gdLst/>
            <a:ahLst/>
            <a:cxnLst>
              <a:cxn ang="0">
                <a:pos x="wd2" y="hd2"/>
              </a:cxn>
              <a:cxn ang="5400000">
                <a:pos x="wd2" y="hd2"/>
              </a:cxn>
              <a:cxn ang="10800000">
                <a:pos x="wd2" y="hd2"/>
              </a:cxn>
              <a:cxn ang="16200000">
                <a:pos x="wd2" y="hd2"/>
              </a:cxn>
            </a:cxnLst>
            <a:rect l="0" t="0" r="r" b="b"/>
            <a:pathLst>
              <a:path w="21600" h="21600" extrusionOk="0">
                <a:moveTo>
                  <a:pt x="21268" y="17243"/>
                </a:moveTo>
                <a:lnTo>
                  <a:pt x="18056" y="17243"/>
                </a:lnTo>
                <a:lnTo>
                  <a:pt x="16062" y="15888"/>
                </a:lnTo>
                <a:lnTo>
                  <a:pt x="18536" y="15888"/>
                </a:lnTo>
                <a:cubicBezTo>
                  <a:pt x="18720" y="15888"/>
                  <a:pt x="18868" y="15782"/>
                  <a:pt x="18868" y="15649"/>
                </a:cubicBezTo>
                <a:cubicBezTo>
                  <a:pt x="18868" y="15516"/>
                  <a:pt x="18720" y="15410"/>
                  <a:pt x="18536" y="15410"/>
                </a:cubicBezTo>
                <a:lnTo>
                  <a:pt x="11705" y="15410"/>
                </a:lnTo>
                <a:lnTo>
                  <a:pt x="11705" y="0"/>
                </a:lnTo>
                <a:lnTo>
                  <a:pt x="9526" y="0"/>
                </a:lnTo>
                <a:lnTo>
                  <a:pt x="9526" y="15410"/>
                </a:lnTo>
                <a:lnTo>
                  <a:pt x="2326" y="15410"/>
                </a:lnTo>
                <a:cubicBezTo>
                  <a:pt x="2142" y="15410"/>
                  <a:pt x="1994" y="15516"/>
                  <a:pt x="1994" y="15649"/>
                </a:cubicBezTo>
                <a:cubicBezTo>
                  <a:pt x="1994" y="15782"/>
                  <a:pt x="2142" y="15888"/>
                  <a:pt x="2326" y="15888"/>
                </a:cubicBezTo>
                <a:lnTo>
                  <a:pt x="5391" y="15888"/>
                </a:lnTo>
                <a:lnTo>
                  <a:pt x="3397" y="17243"/>
                </a:lnTo>
                <a:lnTo>
                  <a:pt x="185" y="17243"/>
                </a:lnTo>
                <a:cubicBezTo>
                  <a:pt x="74" y="17243"/>
                  <a:pt x="0" y="17296"/>
                  <a:pt x="0" y="17376"/>
                </a:cubicBezTo>
                <a:cubicBezTo>
                  <a:pt x="0" y="17455"/>
                  <a:pt x="74" y="17508"/>
                  <a:pt x="185" y="17508"/>
                </a:cubicBezTo>
                <a:lnTo>
                  <a:pt x="3286" y="17508"/>
                </a:lnTo>
                <a:lnTo>
                  <a:pt x="3286" y="19661"/>
                </a:lnTo>
                <a:cubicBezTo>
                  <a:pt x="3286" y="19740"/>
                  <a:pt x="3360" y="19793"/>
                  <a:pt x="3471" y="19793"/>
                </a:cubicBezTo>
                <a:cubicBezTo>
                  <a:pt x="3582" y="19793"/>
                  <a:pt x="3655" y="19740"/>
                  <a:pt x="3655" y="19661"/>
                </a:cubicBezTo>
                <a:lnTo>
                  <a:pt x="3655" y="17455"/>
                </a:lnTo>
                <a:lnTo>
                  <a:pt x="5908" y="15914"/>
                </a:lnTo>
                <a:lnTo>
                  <a:pt x="7053" y="15914"/>
                </a:lnTo>
                <a:lnTo>
                  <a:pt x="7053" y="19634"/>
                </a:lnTo>
                <a:lnTo>
                  <a:pt x="4616" y="21387"/>
                </a:lnTo>
                <a:cubicBezTo>
                  <a:pt x="4542" y="21441"/>
                  <a:pt x="4542" y="21520"/>
                  <a:pt x="4616" y="21573"/>
                </a:cubicBezTo>
                <a:cubicBezTo>
                  <a:pt x="4652" y="21600"/>
                  <a:pt x="4689" y="21600"/>
                  <a:pt x="4763" y="21600"/>
                </a:cubicBezTo>
                <a:cubicBezTo>
                  <a:pt x="4837" y="21600"/>
                  <a:pt x="4874" y="21600"/>
                  <a:pt x="4911" y="21573"/>
                </a:cubicBezTo>
                <a:lnTo>
                  <a:pt x="7274" y="19873"/>
                </a:lnTo>
                <a:lnTo>
                  <a:pt x="9526" y="21494"/>
                </a:lnTo>
                <a:cubicBezTo>
                  <a:pt x="9563" y="21520"/>
                  <a:pt x="9600" y="21520"/>
                  <a:pt x="9674" y="21520"/>
                </a:cubicBezTo>
                <a:cubicBezTo>
                  <a:pt x="9748" y="21520"/>
                  <a:pt x="9785" y="21520"/>
                  <a:pt x="9822" y="21494"/>
                </a:cubicBezTo>
                <a:cubicBezTo>
                  <a:pt x="9895" y="21441"/>
                  <a:pt x="9895" y="21361"/>
                  <a:pt x="9822" y="21308"/>
                </a:cubicBezTo>
                <a:lnTo>
                  <a:pt x="7495" y="19634"/>
                </a:lnTo>
                <a:lnTo>
                  <a:pt x="7495" y="15914"/>
                </a:lnTo>
                <a:lnTo>
                  <a:pt x="10228" y="15914"/>
                </a:lnTo>
                <a:lnTo>
                  <a:pt x="8049" y="17482"/>
                </a:lnTo>
                <a:cubicBezTo>
                  <a:pt x="7975" y="17535"/>
                  <a:pt x="7975" y="17615"/>
                  <a:pt x="8049" y="17668"/>
                </a:cubicBezTo>
                <a:cubicBezTo>
                  <a:pt x="8086" y="17694"/>
                  <a:pt x="8123" y="17694"/>
                  <a:pt x="8197" y="17694"/>
                </a:cubicBezTo>
                <a:cubicBezTo>
                  <a:pt x="8271" y="17694"/>
                  <a:pt x="8308" y="17694"/>
                  <a:pt x="8345" y="17668"/>
                </a:cubicBezTo>
                <a:lnTo>
                  <a:pt x="10708" y="15968"/>
                </a:lnTo>
                <a:lnTo>
                  <a:pt x="12960" y="17588"/>
                </a:lnTo>
                <a:cubicBezTo>
                  <a:pt x="12997" y="17615"/>
                  <a:pt x="13034" y="17615"/>
                  <a:pt x="13108" y="17615"/>
                </a:cubicBezTo>
                <a:cubicBezTo>
                  <a:pt x="13182" y="17615"/>
                  <a:pt x="13219" y="17615"/>
                  <a:pt x="13255" y="17588"/>
                </a:cubicBezTo>
                <a:cubicBezTo>
                  <a:pt x="13329" y="17535"/>
                  <a:pt x="13329" y="17455"/>
                  <a:pt x="13255" y="17402"/>
                </a:cubicBezTo>
                <a:lnTo>
                  <a:pt x="11188" y="15914"/>
                </a:lnTo>
                <a:lnTo>
                  <a:pt x="14105" y="15914"/>
                </a:lnTo>
                <a:lnTo>
                  <a:pt x="14105" y="19634"/>
                </a:lnTo>
                <a:lnTo>
                  <a:pt x="11778" y="21308"/>
                </a:lnTo>
                <a:cubicBezTo>
                  <a:pt x="11705" y="21361"/>
                  <a:pt x="11705" y="21441"/>
                  <a:pt x="11778" y="21494"/>
                </a:cubicBezTo>
                <a:cubicBezTo>
                  <a:pt x="11815" y="21520"/>
                  <a:pt x="11852" y="21520"/>
                  <a:pt x="11926" y="21520"/>
                </a:cubicBezTo>
                <a:cubicBezTo>
                  <a:pt x="12000" y="21520"/>
                  <a:pt x="12037" y="21520"/>
                  <a:pt x="12074" y="21494"/>
                </a:cubicBezTo>
                <a:lnTo>
                  <a:pt x="14326" y="19873"/>
                </a:lnTo>
                <a:lnTo>
                  <a:pt x="16689" y="21573"/>
                </a:lnTo>
                <a:cubicBezTo>
                  <a:pt x="16726" y="21600"/>
                  <a:pt x="16763" y="21600"/>
                  <a:pt x="16837" y="21600"/>
                </a:cubicBezTo>
                <a:cubicBezTo>
                  <a:pt x="16911" y="21600"/>
                  <a:pt x="16948" y="21600"/>
                  <a:pt x="16985" y="21573"/>
                </a:cubicBezTo>
                <a:cubicBezTo>
                  <a:pt x="17058" y="21520"/>
                  <a:pt x="17058" y="21441"/>
                  <a:pt x="16985" y="21387"/>
                </a:cubicBezTo>
                <a:lnTo>
                  <a:pt x="14547" y="19634"/>
                </a:lnTo>
                <a:lnTo>
                  <a:pt x="14547" y="15914"/>
                </a:lnTo>
                <a:lnTo>
                  <a:pt x="15692" y="15914"/>
                </a:lnTo>
                <a:lnTo>
                  <a:pt x="17945" y="17455"/>
                </a:lnTo>
                <a:lnTo>
                  <a:pt x="17945" y="19661"/>
                </a:lnTo>
                <a:cubicBezTo>
                  <a:pt x="17945" y="19740"/>
                  <a:pt x="18018" y="19793"/>
                  <a:pt x="18129" y="19793"/>
                </a:cubicBezTo>
                <a:cubicBezTo>
                  <a:pt x="18240" y="19793"/>
                  <a:pt x="18314" y="19740"/>
                  <a:pt x="18314" y="19661"/>
                </a:cubicBezTo>
                <a:lnTo>
                  <a:pt x="18314" y="17508"/>
                </a:lnTo>
                <a:lnTo>
                  <a:pt x="21415" y="17508"/>
                </a:lnTo>
                <a:cubicBezTo>
                  <a:pt x="21526" y="17508"/>
                  <a:pt x="21600" y="17455"/>
                  <a:pt x="21600" y="17376"/>
                </a:cubicBezTo>
                <a:cubicBezTo>
                  <a:pt x="21600" y="17296"/>
                  <a:pt x="21379" y="17243"/>
                  <a:pt x="21268" y="17243"/>
                </a:cubicBezTo>
                <a:close/>
              </a:path>
            </a:pathLst>
          </a:custGeom>
          <a:solidFill>
            <a:schemeClr val="tx2"/>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a:p>
        </p:txBody>
      </p:sp>
      <p:grpSp>
        <p:nvGrpSpPr>
          <p:cNvPr id="6" name="Group 11">
            <a:extLst>
              <a:ext uri="{FF2B5EF4-FFF2-40B4-BE49-F238E27FC236}">
                <a16:creationId xmlns:a16="http://schemas.microsoft.com/office/drawing/2014/main" id="{D4399F02-0EEE-4CE7-9B62-B0F2E6684FB8}"/>
              </a:ext>
            </a:extLst>
          </p:cNvPr>
          <p:cNvGrpSpPr/>
          <p:nvPr/>
        </p:nvGrpSpPr>
        <p:grpSpPr>
          <a:xfrm>
            <a:off x="3913890" y="1953565"/>
            <a:ext cx="2525539" cy="1866446"/>
            <a:chOff x="3913915" y="1328546"/>
            <a:chExt cx="2525539" cy="1866446"/>
          </a:xfrm>
        </p:grpSpPr>
        <p:sp>
          <p:nvSpPr>
            <p:cNvPr id="18" name="Shape">
              <a:extLst>
                <a:ext uri="{FF2B5EF4-FFF2-40B4-BE49-F238E27FC236}">
                  <a16:creationId xmlns:a16="http://schemas.microsoft.com/office/drawing/2014/main" id="{F713DE28-0D05-4201-A177-BD6AF06EF7AD}"/>
                </a:ext>
              </a:extLst>
            </p:cNvPr>
            <p:cNvSpPr/>
            <p:nvPr/>
          </p:nvSpPr>
          <p:spPr>
            <a:xfrm>
              <a:off x="3913915" y="1328546"/>
              <a:ext cx="2525539" cy="1866446"/>
            </a:xfrm>
            <a:custGeom>
              <a:avLst/>
              <a:gdLst/>
              <a:ahLst/>
              <a:cxnLst>
                <a:cxn ang="0">
                  <a:pos x="wd2" y="hd2"/>
                </a:cxn>
                <a:cxn ang="5400000">
                  <a:pos x="wd2" y="hd2"/>
                </a:cxn>
                <a:cxn ang="10800000">
                  <a:pos x="wd2" y="hd2"/>
                </a:cxn>
                <a:cxn ang="16200000">
                  <a:pos x="wd2" y="hd2"/>
                </a:cxn>
              </a:cxnLst>
              <a:rect l="0" t="0" r="r" b="b"/>
              <a:pathLst>
                <a:path w="20146" h="19892" extrusionOk="0">
                  <a:moveTo>
                    <a:pt x="9926" y="849"/>
                  </a:moveTo>
                  <a:cubicBezTo>
                    <a:pt x="12893" y="2675"/>
                    <a:pt x="14426" y="6862"/>
                    <a:pt x="13926" y="10914"/>
                  </a:cubicBezTo>
                  <a:cubicBezTo>
                    <a:pt x="13826" y="11760"/>
                    <a:pt x="14126" y="12607"/>
                    <a:pt x="14693" y="12963"/>
                  </a:cubicBezTo>
                  <a:lnTo>
                    <a:pt x="14760" y="13007"/>
                  </a:lnTo>
                  <a:cubicBezTo>
                    <a:pt x="15193" y="13275"/>
                    <a:pt x="15693" y="13275"/>
                    <a:pt x="16126" y="12963"/>
                  </a:cubicBezTo>
                  <a:cubicBezTo>
                    <a:pt x="16893" y="12428"/>
                    <a:pt x="17826" y="12384"/>
                    <a:pt x="18660" y="12963"/>
                  </a:cubicBezTo>
                  <a:cubicBezTo>
                    <a:pt x="19926" y="13854"/>
                    <a:pt x="20493" y="15947"/>
                    <a:pt x="19926" y="17684"/>
                  </a:cubicBezTo>
                  <a:cubicBezTo>
                    <a:pt x="19293" y="19599"/>
                    <a:pt x="17593" y="20445"/>
                    <a:pt x="16193" y="19510"/>
                  </a:cubicBezTo>
                  <a:cubicBezTo>
                    <a:pt x="15360" y="18975"/>
                    <a:pt x="14826" y="17906"/>
                    <a:pt x="14693" y="16793"/>
                  </a:cubicBezTo>
                  <a:cubicBezTo>
                    <a:pt x="14626" y="16170"/>
                    <a:pt x="14326" y="15680"/>
                    <a:pt x="13893" y="15412"/>
                  </a:cubicBezTo>
                  <a:lnTo>
                    <a:pt x="13860" y="15368"/>
                  </a:lnTo>
                  <a:cubicBezTo>
                    <a:pt x="13293" y="14967"/>
                    <a:pt x="12593" y="15190"/>
                    <a:pt x="12160" y="15813"/>
                  </a:cubicBezTo>
                  <a:cubicBezTo>
                    <a:pt x="10093" y="18753"/>
                    <a:pt x="6760" y="19688"/>
                    <a:pt x="3926" y="17817"/>
                  </a:cubicBezTo>
                  <a:cubicBezTo>
                    <a:pt x="293" y="15412"/>
                    <a:pt x="-1107" y="9400"/>
                    <a:pt x="960" y="4679"/>
                  </a:cubicBezTo>
                  <a:cubicBezTo>
                    <a:pt x="2760" y="493"/>
                    <a:pt x="6693" y="-1155"/>
                    <a:pt x="9926" y="849"/>
                  </a:cubicBezTo>
                  <a:close/>
                </a:path>
              </a:pathLst>
            </a:custGeom>
            <a:solidFill>
              <a:schemeClr val="accent3"/>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a:p>
          </p:txBody>
        </p:sp>
        <p:sp>
          <p:nvSpPr>
            <p:cNvPr id="19" name="Circle">
              <a:extLst>
                <a:ext uri="{FF2B5EF4-FFF2-40B4-BE49-F238E27FC236}">
                  <a16:creationId xmlns:a16="http://schemas.microsoft.com/office/drawing/2014/main" id="{C1ED4769-9165-4936-821B-2296730B2E0A}"/>
                </a:ext>
              </a:extLst>
            </p:cNvPr>
            <p:cNvSpPr/>
            <p:nvPr/>
          </p:nvSpPr>
          <p:spPr>
            <a:xfrm>
              <a:off x="5894845" y="2651359"/>
              <a:ext cx="401162" cy="401159"/>
            </a:xfrm>
            <a:prstGeom prst="ellipse">
              <a:avLst/>
            </a:prstGeom>
            <a:solidFill>
              <a:schemeClr val="bg1"/>
            </a:solidFill>
            <a:ln w="12700">
              <a:miter lim="400000"/>
            </a:ln>
            <a:effectLst>
              <a:outerShdw blurRad="50800" dist="38100" dir="2700000" algn="tl" rotWithShape="0">
                <a:prstClr val="black">
                  <a:alpha val="40000"/>
                </a:prstClr>
              </a:outerShdw>
            </a:effectLst>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a:p>
          </p:txBody>
        </p:sp>
      </p:grpSp>
      <p:grpSp>
        <p:nvGrpSpPr>
          <p:cNvPr id="7" name="Group 15">
            <a:extLst>
              <a:ext uri="{FF2B5EF4-FFF2-40B4-BE49-F238E27FC236}">
                <a16:creationId xmlns:a16="http://schemas.microsoft.com/office/drawing/2014/main" id="{FE9BE191-1795-43B7-BAB9-B55A5396E679}"/>
              </a:ext>
            </a:extLst>
          </p:cNvPr>
          <p:cNvGrpSpPr/>
          <p:nvPr/>
        </p:nvGrpSpPr>
        <p:grpSpPr>
          <a:xfrm>
            <a:off x="5751374" y="2914667"/>
            <a:ext cx="2525539" cy="1866446"/>
            <a:chOff x="5752545" y="2289648"/>
            <a:chExt cx="2525539" cy="1866446"/>
          </a:xfrm>
        </p:grpSpPr>
        <p:sp>
          <p:nvSpPr>
            <p:cNvPr id="16" name="Shape">
              <a:extLst>
                <a:ext uri="{FF2B5EF4-FFF2-40B4-BE49-F238E27FC236}">
                  <a16:creationId xmlns:a16="http://schemas.microsoft.com/office/drawing/2014/main" id="{C575F0EC-5A30-4094-8BB4-385941FCDFF0}"/>
                </a:ext>
              </a:extLst>
            </p:cNvPr>
            <p:cNvSpPr/>
            <p:nvPr/>
          </p:nvSpPr>
          <p:spPr>
            <a:xfrm>
              <a:off x="5752545" y="2289648"/>
              <a:ext cx="2525539" cy="1866446"/>
            </a:xfrm>
            <a:custGeom>
              <a:avLst/>
              <a:gdLst/>
              <a:ahLst/>
              <a:cxnLst>
                <a:cxn ang="0">
                  <a:pos x="wd2" y="hd2"/>
                </a:cxn>
                <a:cxn ang="5400000">
                  <a:pos x="wd2" y="hd2"/>
                </a:cxn>
                <a:cxn ang="10800000">
                  <a:pos x="wd2" y="hd2"/>
                </a:cxn>
                <a:cxn ang="16200000">
                  <a:pos x="wd2" y="hd2"/>
                </a:cxn>
              </a:cxnLst>
              <a:rect l="0" t="0" r="r" b="b"/>
              <a:pathLst>
                <a:path w="20146" h="19892" extrusionOk="0">
                  <a:moveTo>
                    <a:pt x="10220" y="849"/>
                  </a:moveTo>
                  <a:cubicBezTo>
                    <a:pt x="7253" y="2675"/>
                    <a:pt x="5720" y="6862"/>
                    <a:pt x="6220" y="10914"/>
                  </a:cubicBezTo>
                  <a:cubicBezTo>
                    <a:pt x="6320" y="11760"/>
                    <a:pt x="6020" y="12607"/>
                    <a:pt x="5453" y="12963"/>
                  </a:cubicBezTo>
                  <a:lnTo>
                    <a:pt x="5386" y="13007"/>
                  </a:lnTo>
                  <a:cubicBezTo>
                    <a:pt x="4953" y="13275"/>
                    <a:pt x="4453" y="13275"/>
                    <a:pt x="4020" y="12963"/>
                  </a:cubicBezTo>
                  <a:cubicBezTo>
                    <a:pt x="3253" y="12428"/>
                    <a:pt x="2320" y="12384"/>
                    <a:pt x="1486" y="12963"/>
                  </a:cubicBezTo>
                  <a:cubicBezTo>
                    <a:pt x="220" y="13854"/>
                    <a:pt x="-347" y="15947"/>
                    <a:pt x="220" y="17684"/>
                  </a:cubicBezTo>
                  <a:cubicBezTo>
                    <a:pt x="853" y="19599"/>
                    <a:pt x="2553" y="20445"/>
                    <a:pt x="3953" y="19510"/>
                  </a:cubicBezTo>
                  <a:cubicBezTo>
                    <a:pt x="4786" y="18975"/>
                    <a:pt x="5320" y="17906"/>
                    <a:pt x="5453" y="16793"/>
                  </a:cubicBezTo>
                  <a:cubicBezTo>
                    <a:pt x="5520" y="16170"/>
                    <a:pt x="5820" y="15680"/>
                    <a:pt x="6253" y="15412"/>
                  </a:cubicBezTo>
                  <a:lnTo>
                    <a:pt x="6286" y="15368"/>
                  </a:lnTo>
                  <a:cubicBezTo>
                    <a:pt x="6853" y="14967"/>
                    <a:pt x="7553" y="15190"/>
                    <a:pt x="7986" y="15813"/>
                  </a:cubicBezTo>
                  <a:cubicBezTo>
                    <a:pt x="10053" y="18753"/>
                    <a:pt x="13386" y="19688"/>
                    <a:pt x="16220" y="17817"/>
                  </a:cubicBezTo>
                  <a:cubicBezTo>
                    <a:pt x="19853" y="15412"/>
                    <a:pt x="21253" y="9400"/>
                    <a:pt x="19186" y="4679"/>
                  </a:cubicBezTo>
                  <a:cubicBezTo>
                    <a:pt x="17420" y="493"/>
                    <a:pt x="13486" y="-1155"/>
                    <a:pt x="10220" y="849"/>
                  </a:cubicBezTo>
                  <a:close/>
                </a:path>
              </a:pathLst>
            </a:custGeom>
            <a:solidFill>
              <a:schemeClr val="accent2"/>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a:p>
          </p:txBody>
        </p:sp>
        <p:sp>
          <p:nvSpPr>
            <p:cNvPr id="17" name="Circle">
              <a:extLst>
                <a:ext uri="{FF2B5EF4-FFF2-40B4-BE49-F238E27FC236}">
                  <a16:creationId xmlns:a16="http://schemas.microsoft.com/office/drawing/2014/main" id="{79D2F628-332F-4420-AA01-7FF6E6F0AC98}"/>
                </a:ext>
              </a:extLst>
            </p:cNvPr>
            <p:cNvSpPr/>
            <p:nvPr/>
          </p:nvSpPr>
          <p:spPr>
            <a:xfrm>
              <a:off x="5895991" y="3611490"/>
              <a:ext cx="401162" cy="401159"/>
            </a:xfrm>
            <a:prstGeom prst="ellipse">
              <a:avLst/>
            </a:prstGeom>
            <a:solidFill>
              <a:schemeClr val="bg1"/>
            </a:solidFill>
            <a:ln w="12700">
              <a:miter lim="400000"/>
            </a:ln>
            <a:effectLst>
              <a:outerShdw blurRad="50800" dist="38100" dir="2700000" algn="tl" rotWithShape="0">
                <a:prstClr val="black">
                  <a:alpha val="40000"/>
                </a:prstClr>
              </a:outerShdw>
            </a:effectLst>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dirty="0"/>
            </a:p>
          </p:txBody>
        </p:sp>
      </p:grpSp>
      <p:pic>
        <p:nvPicPr>
          <p:cNvPr id="8" name="Graphic 23" descr="Gears">
            <a:extLst>
              <a:ext uri="{FF2B5EF4-FFF2-40B4-BE49-F238E27FC236}">
                <a16:creationId xmlns:a16="http://schemas.microsoft.com/office/drawing/2014/main" id="{128474C4-FD52-3A46-8C5B-17D1226C2A8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29562" y="3223461"/>
            <a:ext cx="1127132" cy="1127132"/>
          </a:xfrm>
          <a:prstGeom prst="rect">
            <a:avLst/>
          </a:prstGeom>
        </p:spPr>
      </p:pic>
      <p:pic>
        <p:nvPicPr>
          <p:cNvPr id="9" name="Graphic 25" descr="Lights On">
            <a:extLst>
              <a:ext uri="{FF2B5EF4-FFF2-40B4-BE49-F238E27FC236}">
                <a16:creationId xmlns:a16="http://schemas.microsoft.com/office/drawing/2014/main" id="{88A0D92A-DC33-3847-AED7-82BEF452CA3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30760" y="2273783"/>
            <a:ext cx="1127132" cy="1127132"/>
          </a:xfrm>
          <a:prstGeom prst="rect">
            <a:avLst/>
          </a:prstGeom>
        </p:spPr>
      </p:pic>
      <p:sp>
        <p:nvSpPr>
          <p:cNvPr id="14" name="TextBox 24">
            <a:extLst>
              <a:ext uri="{FF2B5EF4-FFF2-40B4-BE49-F238E27FC236}">
                <a16:creationId xmlns:a16="http://schemas.microsoft.com/office/drawing/2014/main" id="{8BA6E503-A97D-4A81-9899-E8C8556CE158}"/>
              </a:ext>
            </a:extLst>
          </p:cNvPr>
          <p:cNvSpPr txBox="1"/>
          <p:nvPr/>
        </p:nvSpPr>
        <p:spPr>
          <a:xfrm>
            <a:off x="321478" y="2397325"/>
            <a:ext cx="3515800" cy="3293209"/>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1600" dirty="0"/>
              <a:t>Si sostanzia </a:t>
            </a:r>
            <a:r>
              <a:rPr lang="it-IT" sz="1600" b="1" dirty="0"/>
              <a:t>nell’approfondito ed esteso esame della posizione del soggetto obbligato</a:t>
            </a:r>
            <a:r>
              <a:rPr lang="it-IT" sz="1600" dirty="0"/>
              <a:t> riguardo all’assolvimento degli adempimenti antiriciclaggio e antiterrorismo di cui al </a:t>
            </a:r>
            <a:r>
              <a:rPr lang="it-IT" sz="1600" dirty="0" err="1"/>
              <a:t>D.Lgs.</a:t>
            </a:r>
            <a:r>
              <a:rPr lang="it-IT" sz="1600" dirty="0"/>
              <a:t> 231/2007. </a:t>
            </a:r>
          </a:p>
          <a:p>
            <a:pPr algn="ctr"/>
            <a:r>
              <a:rPr lang="it-IT" sz="1600" dirty="0"/>
              <a:t>Schema funzionale alla </a:t>
            </a:r>
            <a:r>
              <a:rPr lang="it-IT" sz="1600" b="1" dirty="0"/>
              <a:t>trattazione di contesti connotati da significative anomalie o da peculiari fattori di rischio</a:t>
            </a:r>
            <a:r>
              <a:rPr lang="it-IT" sz="1600" dirty="0"/>
              <a:t> che, in ragione della rilevanza delle evidenze informative, può consentire l’accertamento di strutturate condotte fraudolente aventi un elevato livello di pericolosità.</a:t>
            </a:r>
          </a:p>
        </p:txBody>
      </p:sp>
      <p:sp>
        <p:nvSpPr>
          <p:cNvPr id="12" name="TextBox 30">
            <a:extLst>
              <a:ext uri="{FF2B5EF4-FFF2-40B4-BE49-F238E27FC236}">
                <a16:creationId xmlns:a16="http://schemas.microsoft.com/office/drawing/2014/main" id="{D701F28E-69B4-442B-B77F-AA0DB6CD3D1A}"/>
              </a:ext>
            </a:extLst>
          </p:cNvPr>
          <p:cNvSpPr txBox="1"/>
          <p:nvPr/>
        </p:nvSpPr>
        <p:spPr>
          <a:xfrm>
            <a:off x="8467687" y="3216783"/>
            <a:ext cx="3120003" cy="3139321"/>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dirty="0"/>
              <a:t>È </a:t>
            </a:r>
            <a:r>
              <a:rPr lang="it-IT" b="1" dirty="0"/>
              <a:t>un’attività ispettiva limitata all’approfondimento</a:t>
            </a:r>
            <a:r>
              <a:rPr lang="it-IT" dirty="0"/>
              <a:t> di uno o più atti di gestione, anche tra loro collegati, adatto agli scenari operativi meno complessi ovvero per i quali sono stati già acquisiti dati e informazioni sufficientemente dettagliati riguardo alla probabile sussistenza di violazioni del D. </a:t>
            </a:r>
            <a:r>
              <a:rPr lang="it-IT" dirty="0" err="1"/>
              <a:t>Lgs</a:t>
            </a:r>
            <a:r>
              <a:rPr lang="it-IT" dirty="0"/>
              <a:t>. 231/2007. </a:t>
            </a:r>
            <a:endParaRPr lang="en-US" noProof="1"/>
          </a:p>
        </p:txBody>
      </p:sp>
      <p:sp>
        <p:nvSpPr>
          <p:cNvPr id="20" name="CasellaDiTesto 19"/>
          <p:cNvSpPr txBox="1"/>
          <p:nvPr/>
        </p:nvSpPr>
        <p:spPr>
          <a:xfrm>
            <a:off x="1110427" y="97866"/>
            <a:ext cx="9971147" cy="646331"/>
          </a:xfrm>
          <a:prstGeom prst="rect">
            <a:avLst/>
          </a:prstGeom>
          <a:noFill/>
          <a:scene3d>
            <a:camera prst="orthographicFront"/>
            <a:lightRig rig="threePt" dir="t"/>
          </a:scene3d>
          <a:sp3d>
            <a:bevelT/>
          </a:sp3d>
        </p:spPr>
        <p:txBody>
          <a:bodyPr wrap="square" rtlCol="0">
            <a:spAutoFit/>
          </a:bodyPr>
          <a:lstStyle/>
          <a:p>
            <a:pPr algn="ctr"/>
            <a:r>
              <a:rPr lang="it-IT" sz="3600" b="1" i="1" dirty="0">
                <a:solidFill>
                  <a:srgbClr val="C00000"/>
                </a:solidFill>
              </a:rPr>
              <a:t>Intervento antiriciclaggio</a:t>
            </a:r>
            <a:endParaRPr lang="it-IT" dirty="0"/>
          </a:p>
        </p:txBody>
      </p:sp>
      <p:sp>
        <p:nvSpPr>
          <p:cNvPr id="22" name="TextBox 18">
            <a:extLst>
              <a:ext uri="{FF2B5EF4-FFF2-40B4-BE49-F238E27FC236}">
                <a16:creationId xmlns:a16="http://schemas.microsoft.com/office/drawing/2014/main" id="{89F25027-E99B-4006-8DCA-65DC6D39555F}"/>
              </a:ext>
            </a:extLst>
          </p:cNvPr>
          <p:cNvSpPr txBox="1"/>
          <p:nvPr/>
        </p:nvSpPr>
        <p:spPr>
          <a:xfrm>
            <a:off x="4583874" y="858201"/>
            <a:ext cx="3024252" cy="646331"/>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600" b="1" i="1" noProof="1">
                <a:solidFill>
                  <a:srgbClr val="C00000"/>
                </a:solidFill>
              </a:rPr>
              <a:t>Classificazione</a:t>
            </a:r>
          </a:p>
        </p:txBody>
      </p:sp>
      <p:sp>
        <p:nvSpPr>
          <p:cNvPr id="24" name="TextBox 18">
            <a:extLst>
              <a:ext uri="{FF2B5EF4-FFF2-40B4-BE49-F238E27FC236}">
                <a16:creationId xmlns:a16="http://schemas.microsoft.com/office/drawing/2014/main" id="{89F25027-E99B-4006-8DCA-65DC6D39555F}"/>
              </a:ext>
            </a:extLst>
          </p:cNvPr>
          <p:cNvSpPr txBox="1"/>
          <p:nvPr/>
        </p:nvSpPr>
        <p:spPr>
          <a:xfrm>
            <a:off x="564280" y="1991011"/>
            <a:ext cx="3024252" cy="43088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200" b="1" noProof="1">
                <a:solidFill>
                  <a:srgbClr val="C00000"/>
                </a:solidFill>
              </a:rPr>
              <a:t>Ispezione antiriciclaggio</a:t>
            </a:r>
          </a:p>
        </p:txBody>
      </p:sp>
      <p:sp>
        <p:nvSpPr>
          <p:cNvPr id="25" name="TextBox 18">
            <a:extLst>
              <a:ext uri="{FF2B5EF4-FFF2-40B4-BE49-F238E27FC236}">
                <a16:creationId xmlns:a16="http://schemas.microsoft.com/office/drawing/2014/main" id="{89F25027-E99B-4006-8DCA-65DC6D39555F}"/>
              </a:ext>
            </a:extLst>
          </p:cNvPr>
          <p:cNvSpPr txBox="1"/>
          <p:nvPr/>
        </p:nvSpPr>
        <p:spPr>
          <a:xfrm>
            <a:off x="8515562" y="2816072"/>
            <a:ext cx="3024252" cy="43088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200" b="1" noProof="1">
                <a:solidFill>
                  <a:srgbClr val="C00000"/>
                </a:solidFill>
              </a:rPr>
              <a:t>Controllo antiriciclaggio</a:t>
            </a:r>
          </a:p>
        </p:txBody>
      </p:sp>
    </p:spTree>
    <p:extLst>
      <p:ext uri="{BB962C8B-B14F-4D97-AF65-F5344CB8AC3E}">
        <p14:creationId xmlns:p14="http://schemas.microsoft.com/office/powerpoint/2010/main" val="14041316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2" grpId="0"/>
      <p:bldP spid="22"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706582" y="914399"/>
            <a:ext cx="11247120" cy="6001789"/>
          </a:xfrm>
          <a:prstGeom prst="rect">
            <a:avLst/>
          </a:prstGeom>
        </p:spPr>
      </p:pic>
    </p:spTree>
    <p:extLst>
      <p:ext uri="{BB962C8B-B14F-4D97-AF65-F5344CB8AC3E}">
        <p14:creationId xmlns:p14="http://schemas.microsoft.com/office/powerpoint/2010/main" val="369930726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Segnaposto numero diapositiva 1"/>
          <p:cNvSpPr>
            <a:spLocks noGrp="1"/>
          </p:cNvSpPr>
          <p:nvPr>
            <p:ph type="sldNum" sz="quarter" idx="4294967295"/>
          </p:nvPr>
        </p:nvSpPr>
        <p:spPr bwMode="auto">
          <a:xfrm>
            <a:off x="1981200" y="6356352"/>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100" b="1">
                <a:solidFill>
                  <a:srgbClr val="669900"/>
                </a:solidFill>
                <a:latin typeface="Verdana" pitchFamily="34" charset="0"/>
                <a:cs typeface="Arial" charset="0"/>
              </a:defRPr>
            </a:lvl1pPr>
            <a:lvl2pPr marL="742950" indent="-285750">
              <a:defRPr sz="2100" b="1">
                <a:solidFill>
                  <a:srgbClr val="669900"/>
                </a:solidFill>
                <a:latin typeface="Verdana" pitchFamily="34" charset="0"/>
                <a:cs typeface="Arial" charset="0"/>
              </a:defRPr>
            </a:lvl2pPr>
            <a:lvl3pPr marL="1143000" indent="-228600">
              <a:defRPr sz="2100" b="1">
                <a:solidFill>
                  <a:srgbClr val="669900"/>
                </a:solidFill>
                <a:latin typeface="Verdana" pitchFamily="34" charset="0"/>
                <a:cs typeface="Arial" charset="0"/>
              </a:defRPr>
            </a:lvl3pPr>
            <a:lvl4pPr marL="1600200" indent="-228600">
              <a:defRPr sz="2100" b="1">
                <a:solidFill>
                  <a:srgbClr val="669900"/>
                </a:solidFill>
                <a:latin typeface="Verdana" pitchFamily="34" charset="0"/>
                <a:cs typeface="Arial" charset="0"/>
              </a:defRPr>
            </a:lvl4pPr>
            <a:lvl5pPr marL="2057400" indent="-228600">
              <a:defRPr sz="2100" b="1">
                <a:solidFill>
                  <a:srgbClr val="669900"/>
                </a:solidFill>
                <a:latin typeface="Verdana" pitchFamily="34" charset="0"/>
                <a:cs typeface="Arial" charset="0"/>
              </a:defRPr>
            </a:lvl5pPr>
            <a:lvl6pPr marL="2514600" indent="-228600" eaLnBrk="0" fontAlgn="base" hangingPunct="0">
              <a:spcBef>
                <a:spcPct val="0"/>
              </a:spcBef>
              <a:spcAft>
                <a:spcPct val="0"/>
              </a:spcAft>
              <a:defRPr sz="2100" b="1">
                <a:solidFill>
                  <a:srgbClr val="669900"/>
                </a:solidFill>
                <a:latin typeface="Verdana" pitchFamily="34" charset="0"/>
                <a:cs typeface="Arial" charset="0"/>
              </a:defRPr>
            </a:lvl6pPr>
            <a:lvl7pPr marL="2971800" indent="-228600" eaLnBrk="0" fontAlgn="base" hangingPunct="0">
              <a:spcBef>
                <a:spcPct val="0"/>
              </a:spcBef>
              <a:spcAft>
                <a:spcPct val="0"/>
              </a:spcAft>
              <a:defRPr sz="2100" b="1">
                <a:solidFill>
                  <a:srgbClr val="669900"/>
                </a:solidFill>
                <a:latin typeface="Verdana" pitchFamily="34" charset="0"/>
                <a:cs typeface="Arial" charset="0"/>
              </a:defRPr>
            </a:lvl7pPr>
            <a:lvl8pPr marL="3429000" indent="-228600" eaLnBrk="0" fontAlgn="base" hangingPunct="0">
              <a:spcBef>
                <a:spcPct val="0"/>
              </a:spcBef>
              <a:spcAft>
                <a:spcPct val="0"/>
              </a:spcAft>
              <a:defRPr sz="2100" b="1">
                <a:solidFill>
                  <a:srgbClr val="669900"/>
                </a:solidFill>
                <a:latin typeface="Verdana" pitchFamily="34" charset="0"/>
                <a:cs typeface="Arial" charset="0"/>
              </a:defRPr>
            </a:lvl8pPr>
            <a:lvl9pPr marL="3886200" indent="-228600" eaLnBrk="0" fontAlgn="base" hangingPunct="0">
              <a:spcBef>
                <a:spcPct val="0"/>
              </a:spcBef>
              <a:spcAft>
                <a:spcPct val="0"/>
              </a:spcAft>
              <a:defRPr sz="2100" b="1">
                <a:solidFill>
                  <a:srgbClr val="669900"/>
                </a:solidFill>
                <a:latin typeface="Verdana" pitchFamily="34" charset="0"/>
                <a:cs typeface="Arial" charset="0"/>
              </a:defRPr>
            </a:lvl9pPr>
          </a:lstStyle>
          <a:p>
            <a:fld id="{4F8239A3-2BCD-4451-8182-A110368D128A}" type="slidenum">
              <a:rPr lang="it-IT" altLang="it-IT" sz="1200">
                <a:solidFill>
                  <a:srgbClr val="FFFFFF"/>
                </a:solidFill>
                <a:latin typeface="Trebuchet MS" pitchFamily="34" charset="0"/>
              </a:rPr>
              <a:pPr/>
              <a:t>22</a:t>
            </a:fld>
            <a:endParaRPr lang="it-IT" altLang="it-IT" sz="1200">
              <a:solidFill>
                <a:srgbClr val="FFFFFF"/>
              </a:solidFill>
              <a:latin typeface="Trebuchet MS" pitchFamily="34" charset="0"/>
            </a:endParaRPr>
          </a:p>
        </p:txBody>
      </p:sp>
      <p:pic>
        <p:nvPicPr>
          <p:cNvPr id="55300" name="Picture 11" descr="C:\Users\b983526\AppData\Local\Microsoft\Windows\Temporary Internet Files\Content.IE5\AVJY90T9\MC90028693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3887" y="1185044"/>
            <a:ext cx="2058238" cy="196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Segnaposto contenuto 2"/>
          <p:cNvGraphicFramePr>
            <a:graphicFrameLocks/>
          </p:cNvGraphicFramePr>
          <p:nvPr>
            <p:extLst>
              <p:ext uri="{D42A27DB-BD31-4B8C-83A1-F6EECF244321}">
                <p14:modId xmlns:p14="http://schemas.microsoft.com/office/powerpoint/2010/main" val="1251344895"/>
              </p:ext>
            </p:extLst>
          </p:nvPr>
        </p:nvGraphicFramePr>
        <p:xfrm>
          <a:off x="1981200" y="2647667"/>
          <a:ext cx="8229600" cy="347849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Rettangolo 5"/>
          <p:cNvSpPr/>
          <p:nvPr/>
        </p:nvSpPr>
        <p:spPr>
          <a:xfrm>
            <a:off x="1436914" y="192123"/>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Attività ispettiva antiriciclaggio</a:t>
            </a:r>
          </a:p>
        </p:txBody>
      </p:sp>
      <p:sp>
        <p:nvSpPr>
          <p:cNvPr id="8" name="Text Box 8">
            <a:extLst>
              <a:ext uri="{FF2B5EF4-FFF2-40B4-BE49-F238E27FC236}">
                <a16:creationId xmlns:a16="http://schemas.microsoft.com/office/drawing/2014/main" id="{CA90BDF5-6DD1-274B-828E-D973B0A9F35F}"/>
              </a:ext>
            </a:extLst>
          </p:cNvPr>
          <p:cNvSpPr txBox="1">
            <a:spLocks noChangeArrowheads="1"/>
          </p:cNvSpPr>
          <p:nvPr/>
        </p:nvSpPr>
        <p:spPr bwMode="auto">
          <a:xfrm>
            <a:off x="3380622" y="945531"/>
            <a:ext cx="5256584" cy="430887"/>
          </a:xfrm>
          <a:prstGeom prst="rect">
            <a:avLst/>
          </a:prstGeom>
          <a:solidFill>
            <a:srgbClr val="C00000"/>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sz="2200" b="1" dirty="0">
                <a:solidFill>
                  <a:schemeClr val="bg1"/>
                </a:solidFill>
                <a:latin typeface="+mn-lt"/>
                <a:cs typeface="Times New Roman" panose="02020603050405020304" pitchFamily="18" charset="0"/>
              </a:rPr>
              <a:t>Diritti del soggetto ispezionato</a:t>
            </a:r>
          </a:p>
        </p:txBody>
      </p:sp>
    </p:spTree>
    <p:extLst>
      <p:ext uri="{BB962C8B-B14F-4D97-AF65-F5344CB8AC3E}">
        <p14:creationId xmlns:p14="http://schemas.microsoft.com/office/powerpoint/2010/main" val="75943073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5"/>
          <p:cNvSpPr>
            <a:spLocks noChangeArrowheads="1"/>
          </p:cNvSpPr>
          <p:nvPr/>
        </p:nvSpPr>
        <p:spPr bwMode="auto">
          <a:xfrm>
            <a:off x="2398134" y="2520632"/>
            <a:ext cx="3791012" cy="1601331"/>
          </a:xfrm>
          <a:prstGeom prst="ellipse">
            <a:avLst/>
          </a:prstGeom>
          <a:solidFill>
            <a:srgbClr val="ECF1AF"/>
          </a:solidFill>
          <a:ln>
            <a:noFill/>
          </a:ln>
          <a:effectLst>
            <a:prstShdw prst="shdw17" dist="17961" dir="2700000">
              <a:srgbClr val="999900"/>
            </a:prstShdw>
          </a:effectLst>
          <a:scene3d>
            <a:camera prst="orthographicFront"/>
            <a:lightRig rig="threePt" dir="t"/>
          </a:scene3d>
          <a:sp3d>
            <a:bevelT/>
          </a:sp3d>
        </p:spPr>
        <p:txBody>
          <a:bodyPr wrap="square" anchor="ctr">
            <a:spAutoFit/>
          </a:bodyPr>
          <a:lstStyle/>
          <a:p>
            <a:pPr algn="ctr" eaLnBrk="1" hangingPunct="1">
              <a:defRPr/>
            </a:pPr>
            <a:endParaRPr lang="it-IT" sz="1400" dirty="0">
              <a:solidFill>
                <a:schemeClr val="accent1">
                  <a:lumMod val="50000"/>
                </a:schemeClr>
              </a:solidFill>
              <a:latin typeface="Trebuchet MS" pitchFamily="34" charset="0"/>
            </a:endParaRPr>
          </a:p>
          <a:p>
            <a:pPr algn="ctr" eaLnBrk="1" hangingPunct="1">
              <a:defRPr/>
            </a:pPr>
            <a:r>
              <a:rPr lang="it-IT" sz="2000" b="1" dirty="0">
                <a:solidFill>
                  <a:schemeClr val="accent1">
                    <a:lumMod val="50000"/>
                  </a:schemeClr>
                </a:solidFill>
                <a:latin typeface="Trebuchet MS" pitchFamily="34" charset="0"/>
              </a:rPr>
              <a:t>EVENTUALI INFRAZIONI</a:t>
            </a:r>
          </a:p>
          <a:p>
            <a:pPr algn="ctr" eaLnBrk="1" hangingPunct="1">
              <a:defRPr/>
            </a:pPr>
            <a:endParaRPr lang="it-IT" sz="1400" dirty="0">
              <a:solidFill>
                <a:schemeClr val="accent1">
                  <a:lumMod val="50000"/>
                </a:schemeClr>
              </a:solidFill>
              <a:latin typeface="Trebuchet MS" pitchFamily="34" charset="0"/>
            </a:endParaRPr>
          </a:p>
        </p:txBody>
      </p:sp>
      <p:graphicFrame>
        <p:nvGraphicFramePr>
          <p:cNvPr id="52242" name="Object 3"/>
          <p:cNvGraphicFramePr>
            <a:graphicFrameLocks noChangeAspect="1"/>
          </p:cNvGraphicFramePr>
          <p:nvPr>
            <p:extLst>
              <p:ext uri="{D42A27DB-BD31-4B8C-83A1-F6EECF244321}">
                <p14:modId xmlns:p14="http://schemas.microsoft.com/office/powerpoint/2010/main" val="737225548"/>
              </p:ext>
            </p:extLst>
          </p:nvPr>
        </p:nvGraphicFramePr>
        <p:xfrm>
          <a:off x="664029" y="4957783"/>
          <a:ext cx="1493799" cy="1925199"/>
        </p:xfrm>
        <a:graphic>
          <a:graphicData uri="http://schemas.openxmlformats.org/presentationml/2006/ole">
            <mc:AlternateContent xmlns:mc="http://schemas.openxmlformats.org/markup-compatibility/2006">
              <mc:Choice xmlns:v="urn:schemas-microsoft-com:vml" Requires="v">
                <p:oleObj name="Clip" r:id="rId3" imgW="1645920" imgH="1801368" progId="MS_ClipArt_Gallery.5">
                  <p:embed/>
                </p:oleObj>
              </mc:Choice>
              <mc:Fallback>
                <p:oleObj name="Clip" r:id="rId3" imgW="1645920" imgH="1801368" progId="MS_ClipArt_Gallery.5">
                  <p:embed/>
                  <p:pic>
                    <p:nvPicPr>
                      <p:cNvPr id="52242"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029" y="4957783"/>
                        <a:ext cx="1493799" cy="1925199"/>
                      </a:xfrm>
                      <a:prstGeom prst="rect">
                        <a:avLst/>
                      </a:prstGeom>
                      <a:noFill/>
                      <a:ln>
                        <a:noFill/>
                      </a:ln>
                    </p:spPr>
                  </p:pic>
                </p:oleObj>
              </mc:Fallback>
            </mc:AlternateContent>
          </a:graphicData>
        </a:graphic>
      </p:graphicFrame>
      <p:pic>
        <p:nvPicPr>
          <p:cNvPr id="52243" name="Picture 9" descr="j023413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2223" y="948836"/>
            <a:ext cx="222298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ttangolo 11"/>
          <p:cNvSpPr/>
          <p:nvPr/>
        </p:nvSpPr>
        <p:spPr>
          <a:xfrm>
            <a:off x="1499854" y="232770"/>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Attività ispettiva antiriciclaggio</a:t>
            </a:r>
          </a:p>
        </p:txBody>
      </p:sp>
      <p:sp>
        <p:nvSpPr>
          <p:cNvPr id="13" name="CasellaDiTesto 12"/>
          <p:cNvSpPr txBox="1"/>
          <p:nvPr/>
        </p:nvSpPr>
        <p:spPr>
          <a:xfrm>
            <a:off x="6576986" y="2053403"/>
            <a:ext cx="5365375" cy="36163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just">
              <a:spcAft>
                <a:spcPts val="600"/>
              </a:spcAft>
            </a:pPr>
            <a:r>
              <a:rPr lang="it-IT" sz="1400" dirty="0">
                <a:latin typeface="+mj-lt"/>
              </a:rPr>
              <a:t>Deve avvenire nel rispetto delle prescrizioni previste dall’art. 52 del D.P.R. n. 633/1972, richiamato dall’art. 33 del D.P.R. n. 600/1973: </a:t>
            </a:r>
          </a:p>
          <a:p>
            <a:pPr marL="285750" indent="-285750" algn="just">
              <a:buFont typeface="Arial" panose="020B0604020202020204" pitchFamily="34" charset="0"/>
              <a:buChar char="•"/>
            </a:pPr>
            <a:r>
              <a:rPr lang="it-IT" sz="1400" dirty="0">
                <a:latin typeface="+mj-lt"/>
              </a:rPr>
              <a:t>l’accesso nei locali adibiti </a:t>
            </a:r>
            <a:r>
              <a:rPr lang="it-IT" sz="1400" b="1" dirty="0">
                <a:latin typeface="+mj-lt"/>
              </a:rPr>
              <a:t>solo</a:t>
            </a:r>
            <a:r>
              <a:rPr lang="it-IT" sz="1400" dirty="0">
                <a:latin typeface="+mj-lt"/>
              </a:rPr>
              <a:t> ad </a:t>
            </a:r>
            <a:r>
              <a:rPr lang="it-IT" sz="1400" b="1" dirty="0">
                <a:latin typeface="+mj-lt"/>
              </a:rPr>
              <a:t>abitazione</a:t>
            </a:r>
            <a:r>
              <a:rPr lang="it-IT" sz="1400" dirty="0">
                <a:latin typeface="+mj-lt"/>
              </a:rPr>
              <a:t> è consentito previa autorizzazione del Procuratore della Repubblica presso il Tribunale e dietro ordine, riportato nel foglio di servizio, in presenza di </a:t>
            </a:r>
            <a:r>
              <a:rPr lang="it-IT" sz="1400" b="1" dirty="0">
                <a:latin typeface="+mj-lt"/>
              </a:rPr>
              <a:t>gravi indizi di violazione alla normativa di settore</a:t>
            </a:r>
            <a:r>
              <a:rPr lang="it-IT" sz="1400" dirty="0">
                <a:latin typeface="+mj-lt"/>
              </a:rPr>
              <a:t>;</a:t>
            </a:r>
          </a:p>
          <a:p>
            <a:pPr marL="285750" indent="-285750" algn="just">
              <a:buFont typeface="Arial" panose="020B0604020202020204" pitchFamily="34" charset="0"/>
              <a:buChar char="•"/>
            </a:pPr>
            <a:r>
              <a:rPr lang="it-IT" sz="1400" dirty="0">
                <a:latin typeface="+mj-lt"/>
              </a:rPr>
              <a:t>l’accesso nei locali destinati all’esercizio di attività commerciali, di arti o professioni che siano adibiti </a:t>
            </a:r>
            <a:r>
              <a:rPr lang="it-IT" sz="1400" b="1" dirty="0">
                <a:latin typeface="+mj-lt"/>
              </a:rPr>
              <a:t>anche ad abitazione</a:t>
            </a:r>
            <a:r>
              <a:rPr lang="it-IT" sz="1400" dirty="0">
                <a:latin typeface="+mj-lt"/>
              </a:rPr>
              <a:t>, è consentito, senza la sussistenza di particolari presupposti legittimanti, previa autorizzazione del Procuratore della Repubblica presso il Tribunale e dietro ordine, riportato nel foglio di servizio;</a:t>
            </a:r>
          </a:p>
          <a:p>
            <a:pPr marL="285750" indent="-285750" algn="just">
              <a:buFont typeface="Arial" panose="020B0604020202020204" pitchFamily="34" charset="0"/>
              <a:buChar char="•"/>
            </a:pPr>
            <a:r>
              <a:rPr lang="it-IT" sz="1400" dirty="0">
                <a:latin typeface="+mj-lt"/>
              </a:rPr>
              <a:t>l’accesso nei locali destinati all’</a:t>
            </a:r>
            <a:r>
              <a:rPr lang="it-IT" sz="1400" b="1" dirty="0">
                <a:latin typeface="+mj-lt"/>
              </a:rPr>
              <a:t>esercizio di arti e professioni</a:t>
            </a:r>
            <a:r>
              <a:rPr lang="it-IT" sz="1400" dirty="0">
                <a:latin typeface="+mj-lt"/>
              </a:rPr>
              <a:t>, quale definito dall’art. 5 del D.P.R. n. 633/1972 e dall’art. 49 del D.P.R. n. 917/1986, va eseguito </a:t>
            </a:r>
            <a:r>
              <a:rPr lang="it-IT" sz="1400" b="1" dirty="0">
                <a:latin typeface="+mj-lt"/>
              </a:rPr>
              <a:t>in presenza del titolare dello studio o di un suo delegato</a:t>
            </a:r>
            <a:r>
              <a:rPr lang="it-IT" sz="1400" dirty="0">
                <a:latin typeface="+mj-lt"/>
              </a:rPr>
              <a:t>, costituendo tale presenza </a:t>
            </a:r>
            <a:r>
              <a:rPr lang="it-IT" sz="1400" b="1" dirty="0">
                <a:latin typeface="+mj-lt"/>
              </a:rPr>
              <a:t>requisito di legittimità </a:t>
            </a:r>
            <a:r>
              <a:rPr lang="it-IT" sz="1400" dirty="0">
                <a:latin typeface="+mj-lt"/>
              </a:rPr>
              <a:t>degli atti conseguiti.</a:t>
            </a:r>
          </a:p>
        </p:txBody>
      </p:sp>
      <p:sp>
        <p:nvSpPr>
          <p:cNvPr id="17" name="Oval 5"/>
          <p:cNvSpPr>
            <a:spLocks noChangeArrowheads="1"/>
          </p:cNvSpPr>
          <p:nvPr/>
        </p:nvSpPr>
        <p:spPr bwMode="auto">
          <a:xfrm>
            <a:off x="2398134" y="3938609"/>
            <a:ext cx="3706561" cy="1731169"/>
          </a:xfrm>
          <a:prstGeom prst="ellipse">
            <a:avLst/>
          </a:prstGeom>
          <a:solidFill>
            <a:schemeClr val="accent6">
              <a:lumMod val="60000"/>
              <a:lumOff val="40000"/>
            </a:schemeClr>
          </a:solidFill>
          <a:ln>
            <a:noFill/>
          </a:ln>
          <a:effectLst>
            <a:prstShdw prst="shdw17" dist="17961" dir="2700000">
              <a:srgbClr val="999900"/>
            </a:prstShdw>
          </a:effectLst>
          <a:scene3d>
            <a:camera prst="orthographicFront"/>
            <a:lightRig rig="threePt" dir="t"/>
          </a:scene3d>
          <a:sp3d>
            <a:bevelT/>
          </a:sp3d>
        </p:spPr>
        <p:txBody>
          <a:bodyPr wrap="square" anchor="ctr">
            <a:spAutoFit/>
          </a:bodyPr>
          <a:lstStyle/>
          <a:p>
            <a:pPr algn="ctr" eaLnBrk="1" hangingPunct="1">
              <a:defRPr/>
            </a:pPr>
            <a:endParaRPr lang="it-IT" sz="1000" dirty="0">
              <a:solidFill>
                <a:schemeClr val="accent1">
                  <a:lumMod val="50000"/>
                </a:schemeClr>
              </a:solidFill>
              <a:latin typeface="Trebuchet MS" pitchFamily="34" charset="0"/>
            </a:endParaRPr>
          </a:p>
          <a:p>
            <a:pPr algn="ctr" eaLnBrk="1" hangingPunct="1">
              <a:defRPr/>
            </a:pPr>
            <a:r>
              <a:rPr lang="it-IT" b="1" dirty="0">
                <a:solidFill>
                  <a:schemeClr val="accent1">
                    <a:lumMod val="50000"/>
                  </a:schemeClr>
                </a:solidFill>
                <a:latin typeface="Trebuchet MS" pitchFamily="34" charset="0"/>
              </a:rPr>
              <a:t>RICERCA ED ACQUISIZIONE DOCUMENTI</a:t>
            </a:r>
          </a:p>
          <a:p>
            <a:pPr algn="ctr" eaLnBrk="1" hangingPunct="1">
              <a:defRPr/>
            </a:pPr>
            <a:endParaRPr lang="it-IT" sz="1000" dirty="0">
              <a:solidFill>
                <a:schemeClr val="accent1">
                  <a:lumMod val="50000"/>
                </a:schemeClr>
              </a:solidFill>
              <a:latin typeface="Trebuchet MS" pitchFamily="34" charset="0"/>
            </a:endParaRPr>
          </a:p>
        </p:txBody>
      </p:sp>
      <p:sp>
        <p:nvSpPr>
          <p:cNvPr id="15369" name="Oval 8"/>
          <p:cNvSpPr>
            <a:spLocks noChangeArrowheads="1"/>
          </p:cNvSpPr>
          <p:nvPr/>
        </p:nvSpPr>
        <p:spPr bwMode="auto">
          <a:xfrm>
            <a:off x="2432441" y="5479306"/>
            <a:ext cx="3672254" cy="995363"/>
          </a:xfrm>
          <a:prstGeom prst="ellipse">
            <a:avLst/>
          </a:prstGeom>
          <a:solidFill>
            <a:schemeClr val="accent4">
              <a:lumMod val="60000"/>
              <a:lumOff val="40000"/>
            </a:schemeClr>
          </a:solidFill>
          <a:ln>
            <a:noFill/>
          </a:ln>
          <a:effectLst>
            <a:prstShdw prst="shdw17" dist="17961" dir="2700000">
              <a:srgbClr val="999900"/>
            </a:prstShdw>
          </a:effectLst>
          <a:scene3d>
            <a:camera prst="orthographicFront"/>
            <a:lightRig rig="threePt" dir="t"/>
          </a:scene3d>
          <a:sp3d>
            <a:bevelT/>
          </a:sp3d>
        </p:spPr>
        <p:txBody>
          <a:bodyPr anchor="ctr">
            <a:spAutoFit/>
          </a:bodyPr>
          <a:lstStyle/>
          <a:p>
            <a:pPr algn="ctr" eaLnBrk="1" hangingPunct="1">
              <a:defRPr/>
            </a:pPr>
            <a:r>
              <a:rPr lang="it-IT" sz="2000" b="1" dirty="0">
                <a:solidFill>
                  <a:schemeClr val="accent1">
                    <a:lumMod val="50000"/>
                  </a:schemeClr>
                </a:solidFill>
                <a:latin typeface="Trebuchet MS" pitchFamily="34" charset="0"/>
              </a:rPr>
              <a:t>ISPEZIONE DOCUMENTALE</a:t>
            </a:r>
            <a:endParaRPr lang="it-IT" sz="1200" b="1" dirty="0">
              <a:solidFill>
                <a:schemeClr val="accent1">
                  <a:lumMod val="50000"/>
                </a:schemeClr>
              </a:solidFill>
              <a:latin typeface="Trebuchet MS" pitchFamily="34" charset="0"/>
            </a:endParaRPr>
          </a:p>
        </p:txBody>
      </p:sp>
      <p:sp>
        <p:nvSpPr>
          <p:cNvPr id="4" name="Freccia circolare in giù 3"/>
          <p:cNvSpPr/>
          <p:nvPr/>
        </p:nvSpPr>
        <p:spPr>
          <a:xfrm>
            <a:off x="4073462" y="954611"/>
            <a:ext cx="4125234" cy="979309"/>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5368" name="Oval 5"/>
          <p:cNvSpPr>
            <a:spLocks noChangeArrowheads="1"/>
          </p:cNvSpPr>
          <p:nvPr/>
        </p:nvSpPr>
        <p:spPr bwMode="auto">
          <a:xfrm>
            <a:off x="2398134" y="1585904"/>
            <a:ext cx="3673720" cy="995362"/>
          </a:xfrm>
          <a:prstGeom prst="ellipse">
            <a:avLst/>
          </a:prstGeom>
          <a:solidFill>
            <a:srgbClr val="80C4D6"/>
          </a:solidFill>
          <a:ln>
            <a:noFill/>
          </a:ln>
          <a:effectLst>
            <a:prstShdw prst="shdw17" dist="17961" dir="2700000">
              <a:srgbClr val="999900"/>
            </a:prstShdw>
          </a:effectLst>
          <a:scene3d>
            <a:camera prst="orthographicFront"/>
            <a:lightRig rig="threePt" dir="t"/>
          </a:scene3d>
          <a:sp3d>
            <a:bevelT/>
          </a:sp3d>
        </p:spPr>
        <p:txBody>
          <a:bodyPr anchor="ctr">
            <a:spAutoFit/>
          </a:bodyPr>
          <a:lstStyle/>
          <a:p>
            <a:pPr algn="ctr" eaLnBrk="1" hangingPunct="1">
              <a:defRPr/>
            </a:pPr>
            <a:endParaRPr lang="it-IT" sz="1000" dirty="0">
              <a:solidFill>
                <a:schemeClr val="accent1">
                  <a:lumMod val="50000"/>
                </a:schemeClr>
              </a:solidFill>
              <a:latin typeface="Trebuchet MS" pitchFamily="34" charset="0"/>
            </a:endParaRPr>
          </a:p>
          <a:p>
            <a:pPr algn="ctr" eaLnBrk="1" hangingPunct="1">
              <a:defRPr/>
            </a:pPr>
            <a:r>
              <a:rPr lang="it-IT" sz="2000" b="1" dirty="0">
                <a:solidFill>
                  <a:schemeClr val="accent1">
                    <a:lumMod val="50000"/>
                  </a:schemeClr>
                </a:solidFill>
                <a:latin typeface="Trebuchet MS" pitchFamily="34" charset="0"/>
              </a:rPr>
              <a:t>ACCESSO</a:t>
            </a:r>
          </a:p>
          <a:p>
            <a:pPr algn="ctr" eaLnBrk="1" hangingPunct="1">
              <a:defRPr/>
            </a:pPr>
            <a:endParaRPr lang="it-IT" sz="1000" dirty="0">
              <a:solidFill>
                <a:schemeClr val="accent1">
                  <a:lumMod val="50000"/>
                </a:schemeClr>
              </a:solidFill>
              <a:latin typeface="Trebuchet MS" pitchFamily="34" charset="0"/>
            </a:endParaRPr>
          </a:p>
        </p:txBody>
      </p:sp>
    </p:spTree>
    <p:extLst>
      <p:ext uri="{BB962C8B-B14F-4D97-AF65-F5344CB8AC3E}">
        <p14:creationId xmlns:p14="http://schemas.microsoft.com/office/powerpoint/2010/main" val="323535785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531814" y="1027112"/>
            <a:ext cx="11660186" cy="6429375"/>
          </a:xfrm>
          <a:prstGeom prst="rect">
            <a:avLst/>
          </a:prstGeom>
        </p:spPr>
      </p:pic>
    </p:spTree>
    <p:extLst>
      <p:ext uri="{BB962C8B-B14F-4D97-AF65-F5344CB8AC3E}">
        <p14:creationId xmlns:p14="http://schemas.microsoft.com/office/powerpoint/2010/main" val="241866044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0" y="931333"/>
            <a:ext cx="12081933" cy="5926667"/>
          </a:xfrm>
          <a:prstGeom prst="rect">
            <a:avLst/>
          </a:prstGeom>
        </p:spPr>
      </p:pic>
    </p:spTree>
    <p:extLst>
      <p:ext uri="{BB962C8B-B14F-4D97-AF65-F5344CB8AC3E}">
        <p14:creationId xmlns:p14="http://schemas.microsoft.com/office/powerpoint/2010/main" val="326320670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4" y="192123"/>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Controlli preliminari</a:t>
            </a:r>
          </a:p>
        </p:txBody>
      </p:sp>
      <p:sp>
        <p:nvSpPr>
          <p:cNvPr id="3" name="Rettangolo con angoli arrotondati 1">
            <a:extLst>
              <a:ext uri="{FF2B5EF4-FFF2-40B4-BE49-F238E27FC236}">
                <a16:creationId xmlns:a16="http://schemas.microsoft.com/office/drawing/2014/main" id="{0119FFA9-2AF2-6702-744C-28ECAFF7D26D}"/>
              </a:ext>
            </a:extLst>
          </p:cNvPr>
          <p:cNvSpPr>
            <a:spLocks/>
          </p:cNvSpPr>
          <p:nvPr/>
        </p:nvSpPr>
        <p:spPr>
          <a:xfrm>
            <a:off x="3468914" y="949920"/>
            <a:ext cx="5080000" cy="811508"/>
          </a:xfrm>
          <a:prstGeom prst="roundRect">
            <a:avLst/>
          </a:prstGeom>
          <a:solidFill>
            <a:srgbClr val="007934"/>
          </a:solidFill>
          <a:ln cap="rn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err="1">
                <a:latin typeface="Cambria" panose="02040503050406030204" pitchFamily="18" charset="0"/>
                <a:ea typeface="Cambria" panose="02040503050406030204" pitchFamily="18" charset="0"/>
              </a:rPr>
              <a:t>Documento</a:t>
            </a:r>
            <a:r>
              <a:rPr lang="en-US" sz="2800" b="1" dirty="0">
                <a:latin typeface="Cambria" panose="02040503050406030204" pitchFamily="18" charset="0"/>
                <a:ea typeface="Cambria" panose="02040503050406030204" pitchFamily="18" charset="0"/>
              </a:rPr>
              <a:t> di </a:t>
            </a:r>
            <a:r>
              <a:rPr lang="en-US" sz="2800" b="1" dirty="0" err="1">
                <a:latin typeface="Cambria" panose="02040503050406030204" pitchFamily="18" charset="0"/>
                <a:ea typeface="Cambria" panose="02040503050406030204" pitchFamily="18" charset="0"/>
              </a:rPr>
              <a:t>autovalutazione</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dei</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rischi</a:t>
            </a:r>
            <a:r>
              <a:rPr lang="en-US" sz="2800" b="1" dirty="0">
                <a:latin typeface="Cambria" panose="02040503050406030204" pitchFamily="18" charset="0"/>
                <a:ea typeface="Cambria" panose="02040503050406030204" pitchFamily="18" charset="0"/>
              </a:rPr>
              <a:t> </a:t>
            </a: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872952" y="1996005"/>
            <a:ext cx="8425023" cy="336062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it-IT" sz="2000" dirty="0">
                <a:latin typeface="Cambria" panose="02040503050406030204" pitchFamily="18" charset="0"/>
                <a:ea typeface="Cambria" panose="02040503050406030204" pitchFamily="18" charset="0"/>
                <a:cs typeface="Arial" panose="020B0604020202020204" pitchFamily="34" charset="0"/>
              </a:rPr>
              <a:t>Articolo 15 </a:t>
            </a:r>
            <a:r>
              <a:rPr lang="it-IT" sz="2000" dirty="0" err="1">
                <a:latin typeface="Cambria" panose="02040503050406030204" pitchFamily="18" charset="0"/>
                <a:ea typeface="Cambria" panose="02040503050406030204" pitchFamily="18" charset="0"/>
                <a:cs typeface="Arial" panose="020B0604020202020204" pitchFamily="34" charset="0"/>
              </a:rPr>
              <a:t>D.Lgs.</a:t>
            </a:r>
            <a:r>
              <a:rPr lang="it-IT" sz="2000" dirty="0">
                <a:latin typeface="Cambria" panose="02040503050406030204" pitchFamily="18" charset="0"/>
                <a:ea typeface="Cambria" panose="02040503050406030204" pitchFamily="18" charset="0"/>
                <a:cs typeface="Arial" panose="020B0604020202020204" pitchFamily="34" charset="0"/>
              </a:rPr>
              <a:t> N.231/2007</a:t>
            </a:r>
          </a:p>
          <a:p>
            <a:pPr algn="just">
              <a:buClr>
                <a:schemeClr val="tx1"/>
              </a:buClr>
            </a:pPr>
            <a:r>
              <a:rPr lang="it-IT" sz="2000" dirty="0">
                <a:latin typeface="Cambria" panose="02040503050406030204" pitchFamily="18" charset="0"/>
                <a:ea typeface="Cambria" panose="02040503050406030204" pitchFamily="18" charset="0"/>
                <a:cs typeface="Arial" panose="020B0604020202020204" pitchFamily="34" charset="0"/>
              </a:rPr>
              <a:t>Adozione </a:t>
            </a:r>
            <a:r>
              <a:rPr lang="it-IT" sz="2000" b="1" dirty="0">
                <a:solidFill>
                  <a:srgbClr val="007934"/>
                </a:solidFill>
                <a:latin typeface="Cambria" panose="02040503050406030204" pitchFamily="18" charset="0"/>
                <a:ea typeface="Cambria" panose="02040503050406030204" pitchFamily="18" charset="0"/>
                <a:cs typeface="Arial" panose="020B0604020202020204" pitchFamily="34" charset="0"/>
              </a:rPr>
              <a:t>obbligatoria</a:t>
            </a:r>
            <a:endParaRPr lang="it-IT" sz="2000" dirty="0">
              <a:latin typeface="Cambria" panose="02040503050406030204" pitchFamily="18" charset="0"/>
              <a:ea typeface="Cambria" panose="02040503050406030204" pitchFamily="18" charset="0"/>
              <a:cs typeface="Arial" panose="020B0604020202020204" pitchFamily="34" charset="0"/>
            </a:endParaRPr>
          </a:p>
          <a:p>
            <a:pPr algn="just">
              <a:buClr>
                <a:schemeClr val="tx1"/>
              </a:buClr>
            </a:pPr>
            <a:r>
              <a:rPr lang="it-IT" sz="2000" b="1" dirty="0">
                <a:solidFill>
                  <a:srgbClr val="007934"/>
                </a:solidFill>
                <a:latin typeface="Cambria" panose="02040503050406030204" pitchFamily="18" charset="0"/>
                <a:ea typeface="Cambria" panose="02040503050406030204" pitchFamily="18" charset="0"/>
                <a:cs typeface="Arial" panose="020B0604020202020204" pitchFamily="34" charset="0"/>
              </a:rPr>
              <a:t>Non</a:t>
            </a:r>
            <a:r>
              <a:rPr lang="it-IT" sz="2000" dirty="0">
                <a:latin typeface="Cambria" panose="02040503050406030204" pitchFamily="18" charset="0"/>
                <a:ea typeface="Cambria" panose="02040503050406030204" pitchFamily="18" charset="0"/>
                <a:cs typeface="Arial" panose="020B0604020202020204" pitchFamily="34" charset="0"/>
              </a:rPr>
              <a:t> è </a:t>
            </a:r>
            <a:r>
              <a:rPr lang="it-IT" sz="2000" b="1" dirty="0">
                <a:solidFill>
                  <a:srgbClr val="007934"/>
                </a:solidFill>
                <a:latin typeface="Cambria" panose="02040503050406030204" pitchFamily="18" charset="0"/>
                <a:ea typeface="Cambria" panose="02040503050406030204" pitchFamily="18" charset="0"/>
                <a:cs typeface="Arial" panose="020B0604020202020204" pitchFamily="34" charset="0"/>
              </a:rPr>
              <a:t>standard</a:t>
            </a:r>
            <a:r>
              <a:rPr lang="it-IT" sz="2000" dirty="0">
                <a:latin typeface="Cambria" panose="02040503050406030204" pitchFamily="18" charset="0"/>
                <a:ea typeface="Cambria" panose="02040503050406030204" pitchFamily="18" charset="0"/>
                <a:cs typeface="Arial" panose="020B0604020202020204" pitchFamily="34" charset="0"/>
              </a:rPr>
              <a:t>  ma deve essere adattata </a:t>
            </a:r>
          </a:p>
          <a:p>
            <a:pPr algn="just">
              <a:buClr>
                <a:schemeClr val="tx1"/>
              </a:buClr>
            </a:pPr>
            <a:r>
              <a:rPr lang="it-IT" sz="2000" dirty="0">
                <a:latin typeface="Cambria" panose="02040503050406030204" pitchFamily="18" charset="0"/>
                <a:ea typeface="Cambria" panose="02040503050406030204" pitchFamily="18" charset="0"/>
                <a:cs typeface="Arial" panose="020B0604020202020204" pitchFamily="34" charset="0"/>
              </a:rPr>
              <a:t>Da esibire alle autorità in sede di controllo</a:t>
            </a:r>
          </a:p>
          <a:p>
            <a:pPr algn="just">
              <a:buClr>
                <a:schemeClr val="tx1"/>
              </a:buClr>
            </a:pPr>
            <a:r>
              <a:rPr lang="it-IT" sz="2000" dirty="0">
                <a:latin typeface="Cambria" panose="02040503050406030204" pitchFamily="18" charset="0"/>
                <a:ea typeface="Cambria" panose="02040503050406030204" pitchFamily="18" charset="0"/>
                <a:cs typeface="Arial" panose="020B0604020202020204" pitchFamily="34" charset="0"/>
              </a:rPr>
              <a:t>Obbligo di </a:t>
            </a:r>
            <a:r>
              <a:rPr lang="it-IT" sz="2000" b="1" dirty="0">
                <a:solidFill>
                  <a:srgbClr val="007934"/>
                </a:solidFill>
                <a:latin typeface="Cambria" panose="02040503050406030204" pitchFamily="18" charset="0"/>
                <a:ea typeface="Cambria" panose="02040503050406030204" pitchFamily="18" charset="0"/>
                <a:cs typeface="Arial" panose="020B0604020202020204" pitchFamily="34" charset="0"/>
              </a:rPr>
              <a:t>aggiornamento periodico </a:t>
            </a:r>
            <a:r>
              <a:rPr lang="it-IT" sz="2000" dirty="0">
                <a:latin typeface="Cambria" panose="02040503050406030204" pitchFamily="18" charset="0"/>
                <a:ea typeface="Cambria" panose="02040503050406030204" pitchFamily="18" charset="0"/>
                <a:cs typeface="Arial" panose="020B0604020202020204" pitchFamily="34" charset="0"/>
              </a:rPr>
              <a:t>(modifiche di clientela / attività dello studio)</a:t>
            </a:r>
          </a:p>
          <a:p>
            <a:pPr marL="285750" indent="-285750" algn="just">
              <a:buFont typeface="Wingdings" panose="05000000000000000000" pitchFamily="2" charset="2"/>
              <a:buChar char="ü"/>
            </a:pPr>
            <a:endParaRPr lang="it-IT" sz="2000" dirty="0">
              <a:latin typeface="Cambria" panose="02040503050406030204" pitchFamily="18" charset="0"/>
              <a:ea typeface="Cambria" panose="02040503050406030204" pitchFamily="18" charset="0"/>
              <a:cs typeface="Arial" panose="020B0604020202020204" pitchFamily="34" charset="0"/>
            </a:endParaRPr>
          </a:p>
          <a:p>
            <a:pPr algn="just"/>
            <a:r>
              <a:rPr lang="it-IT" sz="2000" dirty="0">
                <a:latin typeface="Cambria" panose="02040503050406030204" pitchFamily="18" charset="0"/>
                <a:ea typeface="Cambria" panose="02040503050406030204" pitchFamily="18" charset="0"/>
                <a:cs typeface="Arial" panose="020B0604020202020204" pitchFamily="34" charset="0"/>
              </a:rPr>
              <a:t>È costituito da:</a:t>
            </a:r>
          </a:p>
          <a:p>
            <a:pPr algn="just">
              <a:buFont typeface="+mj-lt"/>
              <a:buAutoNum type="arabicPeriod"/>
            </a:pPr>
            <a:r>
              <a:rPr lang="it-IT" sz="2000" dirty="0">
                <a:latin typeface="Cambria" panose="02040503050406030204" pitchFamily="18" charset="0"/>
                <a:ea typeface="Cambria" panose="02040503050406030204" pitchFamily="18" charset="0"/>
                <a:cs typeface="Arial" panose="020B0604020202020204" pitchFamily="34" charset="0"/>
              </a:rPr>
              <a:t>Introduzione: </a:t>
            </a:r>
            <a:r>
              <a:rPr lang="it-IT" sz="2000" b="1" dirty="0">
                <a:solidFill>
                  <a:srgbClr val="007934"/>
                </a:solidFill>
                <a:latin typeface="Cambria" panose="02040503050406030204" pitchFamily="18" charset="0"/>
                <a:ea typeface="Cambria" panose="02040503050406030204" pitchFamily="18" charset="0"/>
                <a:cs typeface="Arial" panose="020B0604020202020204" pitchFamily="34" charset="0"/>
              </a:rPr>
              <a:t>profilo</a:t>
            </a:r>
            <a:r>
              <a:rPr lang="it-IT" sz="2000" dirty="0">
                <a:latin typeface="Cambria" panose="02040503050406030204" pitchFamily="18" charset="0"/>
                <a:ea typeface="Cambria" panose="02040503050406030204" pitchFamily="18" charset="0"/>
                <a:cs typeface="Arial" panose="020B0604020202020204" pitchFamily="34" charset="0"/>
              </a:rPr>
              <a:t> / </a:t>
            </a:r>
            <a:r>
              <a:rPr lang="it-IT" sz="2000" b="1" dirty="0">
                <a:solidFill>
                  <a:srgbClr val="007934"/>
                </a:solidFill>
                <a:latin typeface="Cambria" panose="02040503050406030204" pitchFamily="18" charset="0"/>
                <a:ea typeface="Cambria" panose="02040503050406030204" pitchFamily="18" charset="0"/>
                <a:cs typeface="Arial" panose="020B0604020202020204" pitchFamily="34" charset="0"/>
              </a:rPr>
              <a:t>presentazione</a:t>
            </a:r>
            <a:r>
              <a:rPr lang="it-IT" sz="2000" dirty="0">
                <a:latin typeface="Cambria" panose="02040503050406030204" pitchFamily="18" charset="0"/>
                <a:ea typeface="Cambria" panose="02040503050406030204" pitchFamily="18" charset="0"/>
                <a:cs typeface="Arial" panose="020B0604020202020204" pitchFamily="34" charset="0"/>
              </a:rPr>
              <a:t> dello studio/struttura (approccio basato sul rischio)</a:t>
            </a:r>
          </a:p>
          <a:p>
            <a:pPr algn="just">
              <a:buFont typeface="+mj-lt"/>
              <a:buAutoNum type="arabicPeriod"/>
            </a:pPr>
            <a:r>
              <a:rPr lang="it-IT" sz="2000" dirty="0">
                <a:latin typeface="Cambria" panose="02040503050406030204" pitchFamily="18" charset="0"/>
                <a:ea typeface="Cambria" panose="02040503050406030204" pitchFamily="18" charset="0"/>
                <a:cs typeface="Arial" panose="020B0604020202020204" pitchFamily="34" charset="0"/>
              </a:rPr>
              <a:t>Descrizione dei </a:t>
            </a:r>
            <a:r>
              <a:rPr lang="it-IT" sz="2000" b="1" dirty="0">
                <a:solidFill>
                  <a:srgbClr val="007934"/>
                </a:solidFill>
                <a:latin typeface="Cambria" panose="02040503050406030204" pitchFamily="18" charset="0"/>
                <a:ea typeface="Cambria" panose="02040503050406030204" pitchFamily="18" charset="0"/>
                <a:cs typeface="Arial" panose="020B0604020202020204" pitchFamily="34" charset="0"/>
              </a:rPr>
              <a:t>presidi</a:t>
            </a:r>
            <a:r>
              <a:rPr lang="it-IT" sz="2000" dirty="0">
                <a:latin typeface="Cambria" panose="02040503050406030204" pitchFamily="18" charset="0"/>
                <a:ea typeface="Cambria" panose="02040503050406030204" pitchFamily="18" charset="0"/>
                <a:cs typeface="Arial" panose="020B0604020202020204" pitchFamily="34" charset="0"/>
              </a:rPr>
              <a:t> e delle </a:t>
            </a:r>
            <a:r>
              <a:rPr lang="it-IT" sz="2000" b="1" dirty="0">
                <a:solidFill>
                  <a:srgbClr val="007934"/>
                </a:solidFill>
                <a:latin typeface="Cambria" panose="02040503050406030204" pitchFamily="18" charset="0"/>
                <a:ea typeface="Cambria" panose="02040503050406030204" pitchFamily="18" charset="0"/>
                <a:cs typeface="Arial" panose="020B0604020202020204" pitchFamily="34" charset="0"/>
              </a:rPr>
              <a:t>procedure antiriciclaggio </a:t>
            </a:r>
          </a:p>
          <a:p>
            <a:pPr algn="just">
              <a:buFont typeface="+mj-lt"/>
              <a:buAutoNum type="arabicPeriod"/>
            </a:pPr>
            <a:r>
              <a:rPr lang="it-IT" sz="2000" dirty="0">
                <a:latin typeface="Cambria" panose="02040503050406030204" pitchFamily="18" charset="0"/>
                <a:ea typeface="Cambria" panose="02040503050406030204" pitchFamily="18" charset="0"/>
                <a:cs typeface="Arial" panose="020B0604020202020204" pitchFamily="34" charset="0"/>
              </a:rPr>
              <a:t>Sintesi info raccolte nel documento: clientela, natura delle prestazioni, formazione, mitigazione del </a:t>
            </a:r>
            <a:r>
              <a:rPr lang="it-IT" sz="2000" dirty="0">
                <a:latin typeface="Arial" panose="020B0604020202020204" pitchFamily="34" charset="0"/>
                <a:cs typeface="Arial" panose="020B0604020202020204" pitchFamily="34" charset="0"/>
              </a:rPr>
              <a:t>rischio, </a:t>
            </a:r>
            <a:r>
              <a:rPr lang="it-IT" sz="2000" b="1" dirty="0">
                <a:solidFill>
                  <a:srgbClr val="007934"/>
                </a:solidFill>
                <a:latin typeface="Arial" panose="020B0604020202020204" pitchFamily="34" charset="0"/>
                <a:cs typeface="Arial" panose="020B0604020202020204" pitchFamily="34" charset="0"/>
              </a:rPr>
              <a:t>esito finale analisi dei rischi 	</a:t>
            </a:r>
            <a:r>
              <a:rPr lang="it-IT" sz="2000" dirty="0">
                <a:latin typeface="Arial" panose="020B0604020202020204" pitchFamily="34" charset="0"/>
                <a:cs typeface="Arial" panose="020B0604020202020204" pitchFamily="34" charset="0"/>
              </a:rPr>
              <a:t>    </a:t>
            </a:r>
          </a:p>
          <a:p>
            <a:pPr marL="285750" indent="-285750" algn="just">
              <a:buFont typeface="Wingdings" panose="05000000000000000000" pitchFamily="2" charset="2"/>
              <a:buChar char="Ø"/>
            </a:pPr>
            <a:endParaRPr lang="it-IT" sz="2000" b="1" dirty="0">
              <a:solidFill>
                <a:srgbClr val="007934"/>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endParaRPr lang="it-IT" sz="2000" b="1" dirty="0">
              <a:solidFill>
                <a:srgbClr val="007934"/>
              </a:solidFill>
              <a:latin typeface="Arial" panose="020B0604020202020204" pitchFamily="34" charset="0"/>
              <a:cs typeface="Arial" panose="020B0604020202020204" pitchFamily="34" charset="0"/>
            </a:endParaRPr>
          </a:p>
        </p:txBody>
      </p:sp>
      <p:pic>
        <p:nvPicPr>
          <p:cNvPr id="5" name="Immagine 4">
            <a:extLst>
              <a:ext uri="{FF2B5EF4-FFF2-40B4-BE49-F238E27FC236}">
                <a16:creationId xmlns:a16="http://schemas.microsoft.com/office/drawing/2014/main" id="{CCD8236C-0A26-93DC-4DE9-714471E0FBD9}"/>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rot="942934">
            <a:off x="8499443" y="1358357"/>
            <a:ext cx="3297207" cy="2038742"/>
          </a:xfrm>
          <a:prstGeom prst="rect">
            <a:avLst/>
          </a:prstGeom>
        </p:spPr>
      </p:pic>
    </p:spTree>
    <p:extLst>
      <p:ext uri="{BB962C8B-B14F-4D97-AF65-F5344CB8AC3E}">
        <p14:creationId xmlns:p14="http://schemas.microsoft.com/office/powerpoint/2010/main" val="297941530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01600" y="922868"/>
            <a:ext cx="12022667" cy="5858932"/>
          </a:xfrm>
          <a:prstGeom prst="rect">
            <a:avLst/>
          </a:prstGeom>
        </p:spPr>
      </p:pic>
    </p:spTree>
    <p:extLst>
      <p:ext uri="{BB962C8B-B14F-4D97-AF65-F5344CB8AC3E}">
        <p14:creationId xmlns:p14="http://schemas.microsoft.com/office/powerpoint/2010/main" val="293913660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93218472-BA99-0868-BC4A-3B50E151660E}"/>
              </a:ext>
            </a:extLst>
          </p:cNvPr>
          <p:cNvSpPr txBox="1"/>
          <p:nvPr/>
        </p:nvSpPr>
        <p:spPr>
          <a:xfrm>
            <a:off x="2120179" y="198339"/>
            <a:ext cx="8744894"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Obbligo di ADEGUATA VERIFICA DELLA CLIENTELA</a:t>
            </a:r>
            <a:endParaRPr lang="x-none" sz="2800" b="1" cap="all" dirty="0">
              <a:ln/>
              <a:solidFill>
                <a:srgbClr val="003366"/>
              </a:solidFill>
              <a:latin typeface="Cambria" panose="02040503050406030204" pitchFamily="18" charset="0"/>
              <a:ea typeface="Cambria" panose="02040503050406030204" pitchFamily="18" charset="0"/>
            </a:endParaRPr>
          </a:p>
        </p:txBody>
      </p:sp>
      <p:graphicFrame>
        <p:nvGraphicFramePr>
          <p:cNvPr id="13" name="Diagramma 12"/>
          <p:cNvGraphicFramePr/>
          <p:nvPr>
            <p:extLst>
              <p:ext uri="{D42A27DB-BD31-4B8C-83A1-F6EECF244321}">
                <p14:modId xmlns:p14="http://schemas.microsoft.com/office/powerpoint/2010/main" val="2458979761"/>
              </p:ext>
            </p:extLst>
          </p:nvPr>
        </p:nvGraphicFramePr>
        <p:xfrm>
          <a:off x="-1031705" y="1687764"/>
          <a:ext cx="10140286" cy="48651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Parentesi graffa chiusa 1"/>
          <p:cNvSpPr/>
          <p:nvPr/>
        </p:nvSpPr>
        <p:spPr>
          <a:xfrm>
            <a:off x="7902053" y="1937983"/>
            <a:ext cx="682389" cy="413527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b="1" dirty="0"/>
          </a:p>
        </p:txBody>
      </p:sp>
      <p:sp>
        <p:nvSpPr>
          <p:cNvPr id="16" name="Rettangolo arrotondato 15"/>
          <p:cNvSpPr/>
          <p:nvPr/>
        </p:nvSpPr>
        <p:spPr>
          <a:xfrm>
            <a:off x="8871043" y="1193709"/>
            <a:ext cx="3157182" cy="674813"/>
          </a:xfrm>
          <a:prstGeom prst="roundRect">
            <a:avLst/>
          </a:prstGeom>
          <a:solidFill>
            <a:schemeClr val="accent2">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Misure semplificate (art. 23)</a:t>
            </a:r>
          </a:p>
        </p:txBody>
      </p:sp>
      <p:sp>
        <p:nvSpPr>
          <p:cNvPr id="17" name="Rettangolo arrotondato 16"/>
          <p:cNvSpPr/>
          <p:nvPr/>
        </p:nvSpPr>
        <p:spPr>
          <a:xfrm>
            <a:off x="8822220" y="3448627"/>
            <a:ext cx="3289110" cy="671734"/>
          </a:xfrm>
          <a:prstGeom prst="roundRect">
            <a:avLst/>
          </a:prstGeom>
          <a:ln>
            <a:solidFill>
              <a:schemeClr val="bg1"/>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lang="it-IT" dirty="0"/>
              <a:t>Misure rafforzate</a:t>
            </a:r>
            <a:r>
              <a:rPr lang="it-IT" i="1" dirty="0"/>
              <a:t> </a:t>
            </a:r>
            <a:r>
              <a:rPr lang="it-IT" dirty="0"/>
              <a:t>(art. 24)</a:t>
            </a:r>
          </a:p>
        </p:txBody>
      </p:sp>
      <p:sp>
        <p:nvSpPr>
          <p:cNvPr id="18" name="Segnaposto contenuto 2"/>
          <p:cNvSpPr txBox="1">
            <a:spLocks/>
          </p:cNvSpPr>
          <p:nvPr/>
        </p:nvSpPr>
        <p:spPr>
          <a:xfrm>
            <a:off x="8734308" y="1882873"/>
            <a:ext cx="3430651" cy="1322210"/>
          </a:xfrm>
          <a:prstGeom prst="rect">
            <a:avLst/>
          </a:prstGeom>
          <a:scene3d>
            <a:camera prst="perspectiveFront"/>
            <a:lightRig rig="threePt" dir="t"/>
          </a:scene3d>
          <a:sp3d>
            <a:bevelT w="139700" h="139700" prst="divot"/>
          </a:sp3d>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it-IT" sz="1500" dirty="0">
                <a:solidFill>
                  <a:prstClr val="black"/>
                </a:solidFill>
                <a:latin typeface="Times New Roman" pitchFamily="18" charset="0"/>
                <a:cs typeface="Times New Roman" pitchFamily="18" charset="0"/>
              </a:rPr>
              <a:t>In presenza di un </a:t>
            </a:r>
            <a:r>
              <a:rPr lang="it-IT" sz="1500" b="1" u="sng" dirty="0">
                <a:solidFill>
                  <a:prstClr val="black"/>
                </a:solidFill>
                <a:latin typeface="Times New Roman" pitchFamily="18" charset="0"/>
                <a:cs typeface="Times New Roman" pitchFamily="18" charset="0"/>
              </a:rPr>
              <a:t>basso rischio </a:t>
            </a:r>
            <a:r>
              <a:rPr lang="it-IT" sz="1500" dirty="0">
                <a:solidFill>
                  <a:prstClr val="black"/>
                </a:solidFill>
                <a:latin typeface="Times New Roman" pitchFamily="18" charset="0"/>
                <a:cs typeface="Times New Roman" pitchFamily="18" charset="0"/>
              </a:rPr>
              <a:t>di riciclaggio o di finanziamento del terrorismo, i soggetti obbligati </a:t>
            </a:r>
            <a:r>
              <a:rPr lang="it-IT" sz="1500" b="1" u="sng" dirty="0">
                <a:solidFill>
                  <a:prstClr val="black"/>
                </a:solidFill>
                <a:latin typeface="Times New Roman" pitchFamily="18" charset="0"/>
                <a:cs typeface="Times New Roman" pitchFamily="18" charset="0"/>
              </a:rPr>
              <a:t>possono</a:t>
            </a:r>
            <a:r>
              <a:rPr lang="it-IT" sz="1500" dirty="0">
                <a:solidFill>
                  <a:prstClr val="black"/>
                </a:solidFill>
                <a:latin typeface="Times New Roman" pitchFamily="18" charset="0"/>
                <a:cs typeface="Times New Roman" pitchFamily="18" charset="0"/>
              </a:rPr>
              <a:t> applicare misure di adeguata verifica della clientela semplificate sotto il </a:t>
            </a:r>
            <a:r>
              <a:rPr lang="it-IT" sz="1500" b="1" u="sng" dirty="0">
                <a:solidFill>
                  <a:prstClr val="black"/>
                </a:solidFill>
                <a:latin typeface="Times New Roman" pitchFamily="18" charset="0"/>
                <a:cs typeface="Times New Roman" pitchFamily="18" charset="0"/>
              </a:rPr>
              <a:t>profilo dell’estensione e della frequenza</a:t>
            </a:r>
            <a:r>
              <a:rPr lang="it-IT" sz="1500" dirty="0">
                <a:solidFill>
                  <a:prstClr val="black"/>
                </a:solidFill>
                <a:latin typeface="Times New Roman" pitchFamily="18" charset="0"/>
                <a:cs typeface="Times New Roman" pitchFamily="18" charset="0"/>
              </a:rPr>
              <a:t> degli adempimenti prescritti dall’articolo 18.”</a:t>
            </a:r>
          </a:p>
          <a:p>
            <a:pPr>
              <a:buNone/>
            </a:pPr>
            <a:endParaRPr lang="it-IT" dirty="0">
              <a:solidFill>
                <a:prstClr val="black"/>
              </a:solidFill>
              <a:latin typeface="Calibri"/>
            </a:endParaRPr>
          </a:p>
        </p:txBody>
      </p:sp>
      <p:sp>
        <p:nvSpPr>
          <p:cNvPr id="19" name="Segnaposto contenuto 2"/>
          <p:cNvSpPr txBox="1">
            <a:spLocks/>
          </p:cNvSpPr>
          <p:nvPr/>
        </p:nvSpPr>
        <p:spPr>
          <a:xfrm>
            <a:off x="8734308" y="4120361"/>
            <a:ext cx="3377022" cy="2615069"/>
          </a:xfrm>
          <a:prstGeom prst="rect">
            <a:avLst/>
          </a:prstGeom>
        </p:spPr>
        <p:style>
          <a:lnRef idx="1">
            <a:schemeClr val="accent2"/>
          </a:lnRef>
          <a:fillRef idx="2">
            <a:schemeClr val="accent2"/>
          </a:fillRef>
          <a:effectRef idx="1">
            <a:schemeClr val="accent2"/>
          </a:effectRef>
          <a:fontRef idx="minor">
            <a:schemeClr val="dk1"/>
          </a:fontRef>
        </p:style>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it-IT" sz="1400" dirty="0">
                <a:solidFill>
                  <a:prstClr val="black"/>
                </a:solidFill>
                <a:latin typeface="Times New Roman" pitchFamily="18" charset="0"/>
                <a:cs typeface="Times New Roman" pitchFamily="18" charset="0"/>
              </a:rPr>
              <a:t>I soggetti obbligati </a:t>
            </a:r>
            <a:r>
              <a:rPr lang="it-IT" sz="1400" b="1" u="sng" dirty="0">
                <a:solidFill>
                  <a:prstClr val="black"/>
                </a:solidFill>
                <a:latin typeface="Times New Roman" pitchFamily="18" charset="0"/>
                <a:cs typeface="Times New Roman" pitchFamily="18" charset="0"/>
              </a:rPr>
              <a:t>applicano sempre misure </a:t>
            </a:r>
            <a:r>
              <a:rPr lang="it-IT" sz="1400" dirty="0">
                <a:solidFill>
                  <a:prstClr val="black"/>
                </a:solidFill>
                <a:latin typeface="Times New Roman" pitchFamily="18" charset="0"/>
                <a:cs typeface="Times New Roman" pitchFamily="18" charset="0"/>
              </a:rPr>
              <a:t>di adeguata verifica rafforzata della clientela in caso di: a) rapporti continuativi, prestazioni professionali ed operazioni che coinvolgono paesi terzi ad alto rischio; b) rapporti di corrispondenza transfrontalieri con un ente creditizio o istituto finanziario corrispondente di un Paese terzo; c) rapporti continuativi, </a:t>
            </a:r>
            <a:r>
              <a:rPr lang="it-IT" sz="1400" b="1" dirty="0">
                <a:solidFill>
                  <a:prstClr val="black"/>
                </a:solidFill>
                <a:latin typeface="Times New Roman" pitchFamily="18" charset="0"/>
                <a:cs typeface="Times New Roman" pitchFamily="18" charset="0"/>
              </a:rPr>
              <a:t>prestazioni professionali </a:t>
            </a:r>
            <a:r>
              <a:rPr lang="it-IT" sz="1400" dirty="0">
                <a:solidFill>
                  <a:prstClr val="black"/>
                </a:solidFill>
                <a:latin typeface="Times New Roman" pitchFamily="18" charset="0"/>
                <a:cs typeface="Times New Roman" pitchFamily="18" charset="0"/>
              </a:rPr>
              <a:t>o operazioni con clienti e relativi titolari effettivi che siano </a:t>
            </a:r>
            <a:r>
              <a:rPr lang="it-IT" sz="1400" b="1" dirty="0">
                <a:solidFill>
                  <a:prstClr val="black"/>
                </a:solidFill>
                <a:latin typeface="Times New Roman" pitchFamily="18" charset="0"/>
                <a:cs typeface="Times New Roman" pitchFamily="18" charset="0"/>
              </a:rPr>
              <a:t>persone politicamente esposte</a:t>
            </a:r>
            <a:r>
              <a:rPr lang="it-IT" sz="1400" dirty="0">
                <a:solidFill>
                  <a:prstClr val="black"/>
                </a:solidFill>
                <a:latin typeface="Times New Roman" pitchFamily="18" charset="0"/>
                <a:cs typeface="Times New Roman" pitchFamily="18" charset="0"/>
              </a:rPr>
              <a:t>.</a:t>
            </a:r>
          </a:p>
        </p:txBody>
      </p:sp>
      <p:sp>
        <p:nvSpPr>
          <p:cNvPr id="20" name="Text Box 8">
            <a:extLst>
              <a:ext uri="{FF2B5EF4-FFF2-40B4-BE49-F238E27FC236}">
                <a16:creationId xmlns:a16="http://schemas.microsoft.com/office/drawing/2014/main" id="{CA90BDF5-6DD1-274B-828E-D973B0A9F35F}"/>
              </a:ext>
            </a:extLst>
          </p:cNvPr>
          <p:cNvSpPr txBox="1">
            <a:spLocks noChangeArrowheads="1"/>
          </p:cNvSpPr>
          <p:nvPr/>
        </p:nvSpPr>
        <p:spPr bwMode="auto">
          <a:xfrm>
            <a:off x="1747721" y="1074405"/>
            <a:ext cx="5256584" cy="430887"/>
          </a:xfrm>
          <a:prstGeom prst="rect">
            <a:avLst/>
          </a:prstGeom>
          <a:solidFill>
            <a:srgbClr val="C00000"/>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sz="2200" b="1" dirty="0">
                <a:solidFill>
                  <a:schemeClr val="bg1"/>
                </a:solidFill>
                <a:latin typeface="+mn-lt"/>
                <a:cs typeface="Times New Roman" panose="02020603050405020304" pitchFamily="18" charset="0"/>
              </a:rPr>
              <a:t>Artt. 17 e sgg. D.lgs.231/2007</a:t>
            </a:r>
          </a:p>
        </p:txBody>
      </p:sp>
    </p:spTree>
    <p:extLst>
      <p:ext uri="{BB962C8B-B14F-4D97-AF65-F5344CB8AC3E}">
        <p14:creationId xmlns:p14="http://schemas.microsoft.com/office/powerpoint/2010/main" val="28056912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arrotondato 24"/>
          <p:cNvSpPr/>
          <p:nvPr/>
        </p:nvSpPr>
        <p:spPr>
          <a:xfrm>
            <a:off x="2917454" y="865360"/>
            <a:ext cx="5645562" cy="816428"/>
          </a:xfrm>
          <a:prstGeom prst="roundRect">
            <a:avLst/>
          </a:prstGeom>
          <a:solidFill>
            <a:schemeClr val="accent5">
              <a:lumMod val="5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dirty="0"/>
              <a:t>Instaurazione rapporto continuativo  o conferimento incarico per esecuzione prestazione professionale</a:t>
            </a:r>
          </a:p>
        </p:txBody>
      </p:sp>
      <p:sp>
        <p:nvSpPr>
          <p:cNvPr id="26" name="Rettangolo arrotondato 25"/>
          <p:cNvSpPr/>
          <p:nvPr/>
        </p:nvSpPr>
        <p:spPr>
          <a:xfrm>
            <a:off x="2917454" y="1681788"/>
            <a:ext cx="5645562" cy="816428"/>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dirty="0"/>
              <a:t>Esecuzione operazione occasionale che comporti trasmissione mezzi di pagamento pari o superiore a 15 mila euro</a:t>
            </a:r>
          </a:p>
        </p:txBody>
      </p:sp>
      <p:sp>
        <p:nvSpPr>
          <p:cNvPr id="27" name="Rettangolo arrotondato 26"/>
          <p:cNvSpPr/>
          <p:nvPr/>
        </p:nvSpPr>
        <p:spPr>
          <a:xfrm>
            <a:off x="2917454" y="2461617"/>
            <a:ext cx="5645562" cy="816428"/>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just"/>
            <a:r>
              <a:rPr lang="it-IT" dirty="0"/>
              <a:t>In presenza di sospetto di riciclaggio o di finanziamento del terrorismo</a:t>
            </a:r>
          </a:p>
        </p:txBody>
      </p:sp>
      <p:sp>
        <p:nvSpPr>
          <p:cNvPr id="28" name="Rettangolo arrotondato 27"/>
          <p:cNvSpPr/>
          <p:nvPr/>
        </p:nvSpPr>
        <p:spPr>
          <a:xfrm>
            <a:off x="2917454" y="3268717"/>
            <a:ext cx="5645562" cy="816428"/>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just"/>
            <a:r>
              <a:rPr lang="it-IT" i="1" dirty="0"/>
              <a:t>I</a:t>
            </a:r>
            <a:r>
              <a:rPr lang="it-IT" dirty="0"/>
              <a:t>n presenza di dubbi sulla veridicità o adeguatezza dei dati ottenuti</a:t>
            </a:r>
          </a:p>
        </p:txBody>
      </p:sp>
      <p:pic>
        <p:nvPicPr>
          <p:cNvPr id="33" name="Picture 5" descr="j040426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17268" y="4023576"/>
            <a:ext cx="1658122" cy="229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Box 22">
            <a:extLst>
              <a:ext uri="{FF2B5EF4-FFF2-40B4-BE49-F238E27FC236}">
                <a16:creationId xmlns:a16="http://schemas.microsoft.com/office/drawing/2014/main" id="{93218472-BA99-0868-BC4A-3B50E151660E}"/>
              </a:ext>
            </a:extLst>
          </p:cNvPr>
          <p:cNvSpPr txBox="1"/>
          <p:nvPr/>
        </p:nvSpPr>
        <p:spPr>
          <a:xfrm>
            <a:off x="1982260" y="240431"/>
            <a:ext cx="8744894"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Obbligo di ADEGUATA VERIFICA DELLA CLIENTELA</a:t>
            </a:r>
            <a:endParaRPr lang="x-none" sz="2800" b="1" cap="all" dirty="0">
              <a:ln/>
              <a:solidFill>
                <a:srgbClr val="003366"/>
              </a:solidFill>
              <a:latin typeface="Cambria" panose="02040503050406030204" pitchFamily="18" charset="0"/>
              <a:ea typeface="Cambria" panose="02040503050406030204" pitchFamily="18" charset="0"/>
            </a:endParaRPr>
          </a:p>
        </p:txBody>
      </p:sp>
      <p:grpSp>
        <p:nvGrpSpPr>
          <p:cNvPr id="35" name="Gruppo 34"/>
          <p:cNvGrpSpPr/>
          <p:nvPr/>
        </p:nvGrpSpPr>
        <p:grpSpPr>
          <a:xfrm>
            <a:off x="6142788" y="4906195"/>
            <a:ext cx="4225511" cy="1191292"/>
            <a:chOff x="4809580" y="1935964"/>
            <a:chExt cx="1876051" cy="1191292"/>
          </a:xfrm>
        </p:grpSpPr>
        <p:sp>
          <p:nvSpPr>
            <p:cNvPr id="36" name="Rettangolo arrotondato 35"/>
            <p:cNvSpPr/>
            <p:nvPr/>
          </p:nvSpPr>
          <p:spPr>
            <a:xfrm>
              <a:off x="4809580" y="1935964"/>
              <a:ext cx="1876051" cy="1191292"/>
            </a:xfrm>
            <a:prstGeom prst="roundRect">
              <a:avLst>
                <a:gd name="adj" fmla="val 10000"/>
              </a:avLst>
            </a:prstGeom>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it-IT"/>
            </a:p>
          </p:txBody>
        </p:sp>
        <p:sp>
          <p:nvSpPr>
            <p:cNvPr id="37" name="CasellaDiTesto 36"/>
            <p:cNvSpPr txBox="1"/>
            <p:nvPr/>
          </p:nvSpPr>
          <p:spPr>
            <a:xfrm>
              <a:off x="4844472" y="1970856"/>
              <a:ext cx="1806267" cy="112150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it-IT" sz="3600" b="1" dirty="0"/>
                <a:t>CASI PARTICOLARI?</a:t>
              </a:r>
              <a:endParaRPr lang="it-IT" sz="3600" b="1" kern="1200" dirty="0"/>
            </a:p>
          </p:txBody>
        </p:sp>
      </p:grpSp>
      <p:sp>
        <p:nvSpPr>
          <p:cNvPr id="2" name="Parentesi graffa aperta 1"/>
          <p:cNvSpPr/>
          <p:nvPr/>
        </p:nvSpPr>
        <p:spPr>
          <a:xfrm>
            <a:off x="2122714" y="1066800"/>
            <a:ext cx="457200" cy="2956776"/>
          </a:xfrm>
          <a:prstGeom prst="lef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it-IT"/>
          </a:p>
        </p:txBody>
      </p:sp>
      <p:sp>
        <p:nvSpPr>
          <p:cNvPr id="3" name="CasellaDiTesto 2"/>
          <p:cNvSpPr txBox="1"/>
          <p:nvPr/>
        </p:nvSpPr>
        <p:spPr>
          <a:xfrm>
            <a:off x="374456" y="2129689"/>
            <a:ext cx="1579488" cy="830997"/>
          </a:xfrm>
          <a:prstGeom prst="rect">
            <a:avLst/>
          </a:prstGeom>
          <a:noFill/>
        </p:spPr>
        <p:txBody>
          <a:bodyPr wrap="square" rtlCol="0">
            <a:spAutoFit/>
          </a:bodyPr>
          <a:lstStyle/>
          <a:p>
            <a:pPr algn="ctr"/>
            <a:r>
              <a:rPr lang="it-IT" sz="2400" b="1" dirty="0"/>
              <a:t>REGOLA GENERALE</a:t>
            </a:r>
          </a:p>
        </p:txBody>
      </p:sp>
    </p:spTree>
    <p:extLst>
      <p:ext uri="{BB962C8B-B14F-4D97-AF65-F5344CB8AC3E}">
        <p14:creationId xmlns:p14="http://schemas.microsoft.com/office/powerpoint/2010/main" val="176999549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72427" y="1013987"/>
            <a:ext cx="11923415" cy="5771585"/>
          </a:xfrm>
          <a:prstGeom prst="rect">
            <a:avLst/>
          </a:prstGeom>
        </p:spPr>
      </p:pic>
    </p:spTree>
    <p:extLst>
      <p:ext uri="{BB962C8B-B14F-4D97-AF65-F5344CB8AC3E}">
        <p14:creationId xmlns:p14="http://schemas.microsoft.com/office/powerpoint/2010/main" val="195427227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3" y="47802"/>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ADEGUATA VERIFICA</a:t>
            </a: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872952" y="1091045"/>
            <a:ext cx="8425023" cy="616596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it-IT" sz="2000" dirty="0">
              <a:latin typeface="Cambria" panose="02040503050406030204" pitchFamily="18" charset="0"/>
              <a:ea typeface="Cambria" panose="02040503050406030204" pitchFamily="18" charset="0"/>
              <a:cs typeface="Arial" panose="020B0604020202020204" pitchFamily="34" charset="0"/>
            </a:endParaRPr>
          </a:p>
          <a:p>
            <a:pPr marL="285750" indent="-285750" algn="just">
              <a:buFont typeface="Wingdings" panose="05000000000000000000" pitchFamily="2" charset="2"/>
              <a:buChar char="Ø"/>
            </a:pPr>
            <a:endParaRPr lang="it-IT" sz="2000" b="1" dirty="0">
              <a:solidFill>
                <a:srgbClr val="007934"/>
              </a:solidFill>
              <a:latin typeface="Arial" panose="020B0604020202020204" pitchFamily="34" charset="0"/>
              <a:cs typeface="Arial" panose="020B0604020202020204" pitchFamily="34" charset="0"/>
            </a:endParaRPr>
          </a:p>
        </p:txBody>
      </p:sp>
      <p:pic>
        <p:nvPicPr>
          <p:cNvPr id="6" name="Immagine 5">
            <a:extLst>
              <a:ext uri="{FF2B5EF4-FFF2-40B4-BE49-F238E27FC236}">
                <a16:creationId xmlns:a16="http://schemas.microsoft.com/office/drawing/2014/main" id="{840B61BF-BDBE-B343-9370-86E46B19AC62}"/>
              </a:ext>
            </a:extLst>
          </p:cNvPr>
          <p:cNvPicPr>
            <a:picLocks noChangeAspect="1"/>
          </p:cNvPicPr>
          <p:nvPr/>
        </p:nvPicPr>
        <p:blipFill>
          <a:blip r:embed="rId3"/>
          <a:stretch>
            <a:fillRect/>
          </a:stretch>
        </p:blipFill>
        <p:spPr>
          <a:xfrm>
            <a:off x="426027" y="893618"/>
            <a:ext cx="11222182" cy="5964382"/>
          </a:xfrm>
          <a:prstGeom prst="rect">
            <a:avLst/>
          </a:prstGeom>
        </p:spPr>
      </p:pic>
    </p:spTree>
    <p:extLst>
      <p:ext uri="{BB962C8B-B14F-4D97-AF65-F5344CB8AC3E}">
        <p14:creationId xmlns:p14="http://schemas.microsoft.com/office/powerpoint/2010/main" val="3159387743"/>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3" y="47802"/>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ADEGUATA VERIFICA </a:t>
            </a: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872952" y="1091045"/>
            <a:ext cx="8425023" cy="616596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it-IT" sz="2000" dirty="0">
              <a:latin typeface="Cambria" panose="02040503050406030204" pitchFamily="18" charset="0"/>
              <a:ea typeface="Cambria" panose="02040503050406030204" pitchFamily="18" charset="0"/>
              <a:cs typeface="Arial" panose="020B0604020202020204" pitchFamily="34" charset="0"/>
            </a:endParaRPr>
          </a:p>
          <a:p>
            <a:pPr marL="285750" indent="-285750" algn="just">
              <a:buFont typeface="Wingdings" panose="05000000000000000000" pitchFamily="2" charset="2"/>
              <a:buChar char="Ø"/>
            </a:pPr>
            <a:endParaRPr lang="it-IT" sz="2000" b="1" dirty="0">
              <a:solidFill>
                <a:srgbClr val="007934"/>
              </a:solidFill>
              <a:latin typeface="Arial" panose="020B0604020202020204" pitchFamily="34" charset="0"/>
              <a:cs typeface="Arial" panose="020B0604020202020204" pitchFamily="34" charset="0"/>
            </a:endParaRPr>
          </a:p>
        </p:txBody>
      </p:sp>
      <p:pic>
        <p:nvPicPr>
          <p:cNvPr id="5" name="Immagine 4">
            <a:extLst>
              <a:ext uri="{FF2B5EF4-FFF2-40B4-BE49-F238E27FC236}">
                <a16:creationId xmlns:a16="http://schemas.microsoft.com/office/drawing/2014/main" id="{2D9296FD-CA1C-0C30-6EA6-7088A534B43B}"/>
              </a:ext>
            </a:extLst>
          </p:cNvPr>
          <p:cNvPicPr>
            <a:picLocks noChangeAspect="1"/>
          </p:cNvPicPr>
          <p:nvPr/>
        </p:nvPicPr>
        <p:blipFill>
          <a:blip r:embed="rId3"/>
          <a:stretch>
            <a:fillRect/>
          </a:stretch>
        </p:blipFill>
        <p:spPr>
          <a:xfrm>
            <a:off x="716973" y="1290338"/>
            <a:ext cx="11222182" cy="5567661"/>
          </a:xfrm>
          <a:prstGeom prst="rect">
            <a:avLst/>
          </a:prstGeom>
        </p:spPr>
      </p:pic>
    </p:spTree>
    <p:extLst>
      <p:ext uri="{BB962C8B-B14F-4D97-AF65-F5344CB8AC3E}">
        <p14:creationId xmlns:p14="http://schemas.microsoft.com/office/powerpoint/2010/main" val="426779384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186267" y="880533"/>
            <a:ext cx="11929533" cy="6146800"/>
          </a:xfrm>
          <a:prstGeom prst="rect">
            <a:avLst/>
          </a:prstGeom>
        </p:spPr>
      </p:pic>
    </p:spTree>
    <p:extLst>
      <p:ext uri="{BB962C8B-B14F-4D97-AF65-F5344CB8AC3E}">
        <p14:creationId xmlns:p14="http://schemas.microsoft.com/office/powerpoint/2010/main" val="99479972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3" y="47802"/>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ESPERIENZE OPERATIVE</a:t>
            </a:r>
          </a:p>
        </p:txBody>
      </p:sp>
      <p:sp>
        <p:nvSpPr>
          <p:cNvPr id="3" name="Rettangolo con angoli arrotondati 1">
            <a:extLst>
              <a:ext uri="{FF2B5EF4-FFF2-40B4-BE49-F238E27FC236}">
                <a16:creationId xmlns:a16="http://schemas.microsoft.com/office/drawing/2014/main" id="{0119FFA9-2AF2-6702-744C-28ECAFF7D26D}"/>
              </a:ext>
            </a:extLst>
          </p:cNvPr>
          <p:cNvSpPr>
            <a:spLocks/>
          </p:cNvSpPr>
          <p:nvPr/>
        </p:nvSpPr>
        <p:spPr>
          <a:xfrm>
            <a:off x="3083459" y="877759"/>
            <a:ext cx="5850907" cy="811508"/>
          </a:xfrm>
          <a:prstGeom prst="roundRect">
            <a:avLst/>
          </a:prstGeom>
          <a:solidFill>
            <a:srgbClr val="007934"/>
          </a:solidFill>
          <a:ln cap="rn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latin typeface="Cambria" panose="02040503050406030204" pitchFamily="18" charset="0"/>
                <a:ea typeface="Cambria" panose="02040503050406030204" pitchFamily="18" charset="0"/>
              </a:rPr>
              <a:t>ERRORI NELL’ADEGUATA VERIFICA</a:t>
            </a: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872952" y="1996005"/>
            <a:ext cx="10689783" cy="526100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1800" b="1" dirty="0">
                <a:effectLst/>
                <a:highlight>
                  <a:srgbClr val="FFFF00"/>
                </a:highlight>
                <a:latin typeface="Arial" panose="020B0604020202020204" pitchFamily="34" charset="0"/>
                <a:ea typeface="Aptos" panose="020B0004020202020204" pitchFamily="34" charset="0"/>
              </a:rPr>
              <a:t>MANCATA O INCOMPLETA AUTOVALUTAZIONE DEL RISCHIO DI STUDIO</a:t>
            </a:r>
            <a:r>
              <a:rPr lang="it-IT" sz="1800" dirty="0">
                <a:effectLst/>
                <a:highlight>
                  <a:srgbClr val="FFFF00"/>
                </a:highlight>
                <a:latin typeface="Arial" panose="020B0604020202020204" pitchFamily="34" charset="0"/>
                <a:ea typeface="Aptos" panose="020B0004020202020204" pitchFamily="34" charset="0"/>
              </a:rPr>
              <a:t> </a:t>
            </a:r>
          </a:p>
          <a:p>
            <a:pPr marL="0" indent="0" algn="just">
              <a:buNone/>
            </a:pPr>
            <a:r>
              <a:rPr lang="it-IT" sz="1800" dirty="0">
                <a:effectLst/>
                <a:latin typeface="Arial" panose="020B0604020202020204" pitchFamily="34" charset="0"/>
                <a:ea typeface="Aptos" panose="020B0004020202020204" pitchFamily="34" charset="0"/>
              </a:rPr>
              <a:t>deve essere documentato e aggiornato periodicamente, almeno ogni tre anni, o in caso di eventi significativi. Non è direttamente sanzionabile, ma rende lo studio vulnerabile durante un controllo, poiché è possibile accertare la logica su cui si basano le procedure interne;</a:t>
            </a:r>
          </a:p>
          <a:p>
            <a:pPr marL="0" indent="0" algn="just">
              <a:buNone/>
            </a:pPr>
            <a:endParaRPr lang="it-IT" sz="1800" dirty="0">
              <a:effectLst/>
              <a:latin typeface="Arial" panose="020B0604020202020204" pitchFamily="34" charset="0"/>
              <a:ea typeface="Aptos" panose="020B0004020202020204" pitchFamily="34" charset="0"/>
            </a:endParaRPr>
          </a:p>
          <a:p>
            <a:pPr marL="0" indent="0" algn="ctr">
              <a:buNone/>
            </a:pPr>
            <a:r>
              <a:rPr lang="it-IT" sz="1800" b="1" dirty="0">
                <a:effectLst/>
                <a:highlight>
                  <a:srgbClr val="FFFF00"/>
                </a:highlight>
                <a:latin typeface="Arial" panose="020B0604020202020204" pitchFamily="34" charset="0"/>
                <a:ea typeface="Aptos" panose="020B0004020202020204" pitchFamily="34" charset="0"/>
              </a:rPr>
              <a:t>INESATTA O TARDIVA IDENTIFICAZIONE DEL CLIENTE E DELL'ESECUTORE</a:t>
            </a:r>
            <a:r>
              <a:rPr lang="it-IT" sz="1800" b="1" dirty="0">
                <a:effectLst/>
                <a:latin typeface="Arial" panose="020B0604020202020204" pitchFamily="34" charset="0"/>
                <a:ea typeface="Aptos" panose="020B0004020202020204" pitchFamily="34" charset="0"/>
              </a:rPr>
              <a:t> </a:t>
            </a:r>
            <a:endParaRPr lang="it-IT" sz="1800" dirty="0">
              <a:effectLst/>
              <a:latin typeface="Arial" panose="020B0604020202020204" pitchFamily="34" charset="0"/>
              <a:ea typeface="Aptos" panose="020B0004020202020204" pitchFamily="34" charset="0"/>
            </a:endParaRPr>
          </a:p>
          <a:p>
            <a:pPr marL="0" indent="0" algn="just">
              <a:buNone/>
            </a:pPr>
            <a:r>
              <a:rPr lang="it-IT" sz="1800" dirty="0">
                <a:effectLst/>
                <a:latin typeface="Arial" panose="020B0604020202020204" pitchFamily="34" charset="0"/>
                <a:ea typeface="Aptos" panose="020B0004020202020204" pitchFamily="34" charset="0"/>
              </a:rPr>
              <a:t>quando il professionista accetta un incarico o esegue un'operazione senza aver completato l’identificazione e la verifica dell’identificazione del cliente e dell’esecutore); </a:t>
            </a:r>
          </a:p>
          <a:p>
            <a:pPr marL="0" indent="0" algn="just">
              <a:buNone/>
            </a:pPr>
            <a:endParaRPr lang="it-IT" sz="1800" b="1" dirty="0">
              <a:latin typeface="Arial" panose="020B0604020202020204" pitchFamily="34" charset="0"/>
              <a:ea typeface="Aptos" panose="020B0004020202020204" pitchFamily="34" charset="0"/>
            </a:endParaRPr>
          </a:p>
          <a:p>
            <a:pPr marL="0" indent="0" algn="ctr">
              <a:buNone/>
            </a:pPr>
            <a:r>
              <a:rPr lang="it-IT" sz="1800" b="1" dirty="0">
                <a:effectLst/>
                <a:highlight>
                  <a:srgbClr val="FFFF00"/>
                </a:highlight>
                <a:latin typeface="Arial" panose="020B0604020202020204" pitchFamily="34" charset="0"/>
                <a:ea typeface="Aptos" panose="020B0004020202020204" pitchFamily="34" charset="0"/>
              </a:rPr>
              <a:t> NON CORRETTA INDIVIDUAZIONE DEL TITOLARE EFFETTIVO</a:t>
            </a:r>
            <a:r>
              <a:rPr lang="it-IT" sz="1800" b="1" dirty="0">
                <a:effectLst/>
                <a:latin typeface="Arial" panose="020B0604020202020204" pitchFamily="34" charset="0"/>
                <a:ea typeface="Aptos" panose="020B0004020202020204" pitchFamily="34" charset="0"/>
              </a:rPr>
              <a:t> </a:t>
            </a:r>
          </a:p>
          <a:p>
            <a:pPr marL="0" indent="0" algn="just">
              <a:buNone/>
            </a:pPr>
            <a:r>
              <a:rPr lang="it-IT" sz="1800" dirty="0">
                <a:effectLst/>
                <a:latin typeface="Arial" panose="020B0604020202020204" pitchFamily="34" charset="0"/>
                <a:ea typeface="Aptos" panose="020B0004020202020204" pitchFamily="34" charset="0"/>
              </a:rPr>
              <a:t>la normativa definisce un </a:t>
            </a:r>
            <a:r>
              <a:rPr lang="it-IT" sz="1800" b="1" dirty="0">
                <a:effectLst/>
                <a:latin typeface="Arial" panose="020B0604020202020204" pitchFamily="34" charset="0"/>
                <a:ea typeface="Aptos" panose="020B0004020202020204" pitchFamily="34" charset="0"/>
              </a:rPr>
              <a:t>criterio gerarchico </a:t>
            </a:r>
            <a:r>
              <a:rPr lang="it-IT" sz="1800" dirty="0">
                <a:effectLst/>
                <a:latin typeface="Arial" panose="020B0604020202020204" pitchFamily="34" charset="0"/>
                <a:ea typeface="Aptos" panose="020B0004020202020204" pitchFamily="34" charset="0"/>
              </a:rPr>
              <a:t>stringente che non può essere saltato. Talvolta, SI salta direttamente al criterio residuale, identificando come titolare effettivo l'amministratore o il legale rappresentante, senza prima documentare e motivare l'impossibilità di individuare il TE tramite i criteri di proprietà e controllo.</a:t>
            </a:r>
            <a:endParaRPr lang="it-IT" sz="2000" dirty="0">
              <a:latin typeface="Cambria" panose="02040503050406030204" pitchFamily="18" charset="0"/>
              <a:ea typeface="Cambria" panose="02040503050406030204" pitchFamily="18" charset="0"/>
              <a:cs typeface="Arial" panose="020B0604020202020204" pitchFamily="34" charset="0"/>
            </a:endParaRPr>
          </a:p>
          <a:p>
            <a:pPr marL="285750" indent="-285750" algn="just">
              <a:buFont typeface="Wingdings" panose="05000000000000000000" pitchFamily="2" charset="2"/>
              <a:buChar char="Ø"/>
            </a:pPr>
            <a:endParaRPr lang="it-IT" sz="2000" b="1" dirty="0">
              <a:solidFill>
                <a:srgbClr val="00793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585931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3" y="47802"/>
            <a:ext cx="9144000" cy="1117229"/>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ESPERIENZE OPERATIVE</a:t>
            </a:r>
          </a:p>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 </a:t>
            </a:r>
          </a:p>
        </p:txBody>
      </p:sp>
      <p:sp>
        <p:nvSpPr>
          <p:cNvPr id="3" name="Rettangolo con angoli arrotondati 1">
            <a:extLst>
              <a:ext uri="{FF2B5EF4-FFF2-40B4-BE49-F238E27FC236}">
                <a16:creationId xmlns:a16="http://schemas.microsoft.com/office/drawing/2014/main" id="{0119FFA9-2AF2-6702-744C-28ECAFF7D26D}"/>
              </a:ext>
            </a:extLst>
          </p:cNvPr>
          <p:cNvSpPr>
            <a:spLocks/>
          </p:cNvSpPr>
          <p:nvPr/>
        </p:nvSpPr>
        <p:spPr>
          <a:xfrm>
            <a:off x="3170546" y="941543"/>
            <a:ext cx="5850907" cy="811508"/>
          </a:xfrm>
          <a:prstGeom prst="roundRect">
            <a:avLst/>
          </a:prstGeom>
          <a:solidFill>
            <a:srgbClr val="007934"/>
          </a:solidFill>
          <a:ln cap="rn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latin typeface="Cambria" panose="02040503050406030204" pitchFamily="18" charset="0"/>
                <a:ea typeface="Cambria" panose="02040503050406030204" pitchFamily="18" charset="0"/>
              </a:rPr>
              <a:t>ERRORI NELL’ADEGUATA VERIFICA</a:t>
            </a: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589935" y="2058771"/>
            <a:ext cx="11316929" cy="4973731"/>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1800" b="1" dirty="0">
                <a:effectLst/>
                <a:highlight>
                  <a:srgbClr val="FFFF00"/>
                </a:highlight>
                <a:latin typeface="Arial" panose="020B0604020202020204" pitchFamily="34" charset="0"/>
                <a:ea typeface="Aptos" panose="020B0004020202020204" pitchFamily="34" charset="0"/>
              </a:rPr>
              <a:t>ERRORI NEL CALCOLO DELLA PROPRIETÀ INDIRETTA </a:t>
            </a:r>
          </a:p>
          <a:p>
            <a:pPr marL="0" indent="0">
              <a:buNone/>
            </a:pPr>
            <a:r>
              <a:rPr lang="it-IT" sz="1800" dirty="0">
                <a:effectLst/>
                <a:latin typeface="Arial" panose="020B0604020202020204" pitchFamily="34" charset="0"/>
                <a:ea typeface="Aptos" panose="020B0004020202020204" pitchFamily="34" charset="0"/>
              </a:rPr>
              <a:t>Mancata somma delle partecipazioni dirette e indirette per verificare il </a:t>
            </a:r>
            <a:r>
              <a:rPr lang="it-IT" sz="1800" dirty="0">
                <a:latin typeface="Arial" panose="020B0604020202020204" pitchFamily="34" charset="0"/>
              </a:rPr>
              <a:t>superamento</a:t>
            </a:r>
            <a:r>
              <a:rPr lang="it-IT" sz="1800" dirty="0">
                <a:effectLst/>
                <a:latin typeface="Arial" panose="020B0604020202020204" pitchFamily="34" charset="0"/>
                <a:ea typeface="Aptos" panose="020B0004020202020204" pitchFamily="34" charset="0"/>
              </a:rPr>
              <a:t> della soglia del 25%.  </a:t>
            </a:r>
          </a:p>
          <a:p>
            <a:pPr marL="0" indent="0">
              <a:buNone/>
            </a:pPr>
            <a:endParaRPr lang="it-IT" sz="1800" b="1" dirty="0">
              <a:highlight>
                <a:srgbClr val="FFFF00"/>
              </a:highlight>
              <a:latin typeface="Arial" panose="020B0604020202020204" pitchFamily="34" charset="0"/>
              <a:ea typeface="Aptos" panose="020B0004020202020204" pitchFamily="34" charset="0"/>
            </a:endParaRPr>
          </a:p>
          <a:p>
            <a:pPr marL="0" indent="0" algn="ctr">
              <a:buNone/>
            </a:pPr>
            <a:r>
              <a:rPr lang="it-IT" sz="1800" b="1" dirty="0">
                <a:effectLst/>
                <a:highlight>
                  <a:srgbClr val="FFFF00"/>
                </a:highlight>
                <a:latin typeface="Arial" panose="020B0604020202020204" pitchFamily="34" charset="0"/>
                <a:ea typeface="Aptos" panose="020B0004020202020204" pitchFamily="34" charset="0"/>
              </a:rPr>
              <a:t>INESATTA IDENTIFICAZIONE IN STRUTTURE COMPLESSE</a:t>
            </a:r>
            <a:r>
              <a:rPr lang="it-IT" sz="1800" dirty="0">
                <a:effectLst/>
                <a:latin typeface="Arial" panose="020B0604020202020204" pitchFamily="34" charset="0"/>
                <a:ea typeface="Aptos" panose="020B0004020202020204" pitchFamily="34" charset="0"/>
              </a:rPr>
              <a:t> </a:t>
            </a:r>
          </a:p>
          <a:p>
            <a:pPr marL="0" indent="0">
              <a:buNone/>
            </a:pPr>
            <a:r>
              <a:rPr lang="it-IT" sz="1800" dirty="0">
                <a:effectLst/>
                <a:latin typeface="Arial" panose="020B0604020202020204" pitchFamily="34" charset="0"/>
                <a:ea typeface="Aptos" panose="020B0004020202020204" pitchFamily="34" charset="0"/>
              </a:rPr>
              <a:t>Errori nell'identificare il TE in catene societarie, strutture che coinvolgono società fiduciarie o in casi specifici come usufrutto o pegno.  </a:t>
            </a:r>
          </a:p>
          <a:p>
            <a:pPr marL="0" indent="0" algn="ctr">
              <a:buNone/>
            </a:pPr>
            <a:br>
              <a:rPr lang="it-IT" sz="1800" dirty="0">
                <a:effectLst/>
                <a:latin typeface="Arial" panose="020B0604020202020204" pitchFamily="34" charset="0"/>
                <a:ea typeface="Aptos" panose="020B0004020202020204" pitchFamily="34" charset="0"/>
              </a:rPr>
            </a:br>
            <a:r>
              <a:rPr lang="it-IT" sz="1800" b="1" dirty="0">
                <a:effectLst/>
                <a:highlight>
                  <a:srgbClr val="FFFF00"/>
                </a:highlight>
                <a:latin typeface="Arial" panose="020B0604020202020204" pitchFamily="34" charset="0"/>
                <a:ea typeface="Aptos" panose="020B0004020202020204" pitchFamily="34" charset="0"/>
              </a:rPr>
              <a:t>MANCATO O INADEGUATO CONTROLLO COSTANTE</a:t>
            </a:r>
            <a:endParaRPr lang="it-IT" sz="1800" dirty="0">
              <a:effectLst/>
              <a:latin typeface="Arial" panose="020B0604020202020204" pitchFamily="34" charset="0"/>
              <a:ea typeface="Aptos" panose="020B0004020202020204" pitchFamily="34" charset="0"/>
            </a:endParaRPr>
          </a:p>
          <a:p>
            <a:pPr marL="0" indent="0" algn="just">
              <a:buNone/>
            </a:pPr>
            <a:r>
              <a:rPr lang="it-IT" sz="1800" dirty="0">
                <a:latin typeface="Arial" panose="020B0604020202020204" pitchFamily="34" charset="0"/>
              </a:rPr>
              <a:t>L’A</a:t>
            </a:r>
            <a:r>
              <a:rPr lang="it-IT" sz="1800" dirty="0">
                <a:effectLst/>
                <a:latin typeface="Arial" panose="020B0604020202020204" pitchFamily="34" charset="0"/>
                <a:ea typeface="Aptos" panose="020B0004020202020204" pitchFamily="34" charset="0"/>
              </a:rPr>
              <a:t>.V. non è un atto puntuale, ma un processo dinamico che prevede un "controllo costante" del rapporto professionale. L'inerzia nel monitorare l'evoluzione della situazione del cliente, anche in assenza di nuove operazioni, è un errore significativo. Si deve aggiornare il profilo di rischio a fronte di eventi rilevanti, come modifiche societarie, variazioni nelle attività del cliente, o l'emersione di nuovi fattori di rischio. La mancata verifica periodica (ad esempio, ogni tre anni per i clienti a basso rischio) rende il processo superficiale e inefficace.  </a:t>
            </a:r>
            <a:br>
              <a:rPr lang="it-IT" sz="1800" dirty="0">
                <a:effectLst/>
                <a:latin typeface="Arial" panose="020B0604020202020204" pitchFamily="34" charset="0"/>
                <a:ea typeface="Aptos" panose="020B0004020202020204" pitchFamily="34" charset="0"/>
              </a:rPr>
            </a:br>
            <a:endParaRPr lang="it-IT" sz="2000" b="1" dirty="0">
              <a:solidFill>
                <a:srgbClr val="00793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038835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a:extLst>
              <a:ext uri="{FF2B5EF4-FFF2-40B4-BE49-F238E27FC236}">
                <a16:creationId xmlns:a16="http://schemas.microsoft.com/office/drawing/2014/main" id="{93218472-BA99-0868-BC4A-3B50E151660E}"/>
              </a:ext>
            </a:extLst>
          </p:cNvPr>
          <p:cNvSpPr txBox="1"/>
          <p:nvPr/>
        </p:nvSpPr>
        <p:spPr>
          <a:xfrm>
            <a:off x="3679393" y="172555"/>
            <a:ext cx="4342471"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Obbligo di astensione</a:t>
            </a:r>
            <a:endParaRPr lang="x-none" sz="2800" b="1" cap="all" dirty="0">
              <a:ln/>
              <a:solidFill>
                <a:srgbClr val="003366"/>
              </a:solidFill>
              <a:latin typeface="Cambria" panose="02040503050406030204" pitchFamily="18" charset="0"/>
              <a:ea typeface="Cambria" panose="02040503050406030204" pitchFamily="18" charset="0"/>
            </a:endParaRPr>
          </a:p>
        </p:txBody>
      </p:sp>
      <p:grpSp>
        <p:nvGrpSpPr>
          <p:cNvPr id="16" name="Gruppo 15"/>
          <p:cNvGrpSpPr/>
          <p:nvPr/>
        </p:nvGrpSpPr>
        <p:grpSpPr>
          <a:xfrm>
            <a:off x="3604244" y="1063623"/>
            <a:ext cx="4585051" cy="351519"/>
            <a:chOff x="0" y="0"/>
            <a:chExt cx="3669324" cy="588487"/>
          </a:xfrm>
          <a:scene3d>
            <a:camera prst="orthographicFront"/>
            <a:lightRig rig="threePt" dir="t">
              <a:rot lat="0" lon="0" rev="7500000"/>
            </a:lightRig>
          </a:scene3d>
        </p:grpSpPr>
        <p:sp>
          <p:nvSpPr>
            <p:cNvPr id="17" name="Rettangolo arrotondato 16"/>
            <p:cNvSpPr/>
            <p:nvPr/>
          </p:nvSpPr>
          <p:spPr>
            <a:xfrm>
              <a:off x="0" y="0"/>
              <a:ext cx="3669324" cy="588487"/>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txBody>
            <a:bodyPr/>
            <a:lstStyle/>
            <a:p>
              <a:endParaRPr lang="it-IT"/>
            </a:p>
          </p:txBody>
        </p:sp>
        <p:sp>
          <p:nvSpPr>
            <p:cNvPr id="18" name="Rettangolo 17"/>
            <p:cNvSpPr/>
            <p:nvPr/>
          </p:nvSpPr>
          <p:spPr>
            <a:xfrm>
              <a:off x="263680" y="17236"/>
              <a:ext cx="2984574" cy="554015"/>
            </a:xfrm>
            <a:prstGeom prst="rect">
              <a:avLst/>
            </a:prstGeom>
            <a:noFill/>
            <a:ln>
              <a:noFill/>
            </a:ln>
            <a:effectLst/>
            <a:sp3d/>
          </p:spPr>
          <p:txBody>
            <a:bodyPr lIns="60960" tIns="60960" rIns="60960" bIns="60960" spcCol="1270" anchor="ctr"/>
            <a:lstStyle/>
            <a:p>
              <a:pPr algn="ctr" defTabSz="711200">
                <a:lnSpc>
                  <a:spcPct val="90000"/>
                </a:lnSpc>
                <a:spcAft>
                  <a:spcPct val="35000"/>
                </a:spcAft>
                <a:defRPr/>
              </a:pPr>
              <a:r>
                <a:rPr lang="it-IT" sz="2000" b="1" dirty="0">
                  <a:solidFill>
                    <a:sysClr val="window" lastClr="FFFFFF"/>
                  </a:solidFill>
                  <a:latin typeface="Calibri"/>
                </a:rPr>
                <a:t>Art. 42 del </a:t>
              </a:r>
              <a:r>
                <a:rPr lang="it-IT" sz="2000" b="1" dirty="0" err="1">
                  <a:solidFill>
                    <a:sysClr val="window" lastClr="FFFFFF"/>
                  </a:solidFill>
                  <a:latin typeface="Calibri"/>
                </a:rPr>
                <a:t>D.Lgs</a:t>
              </a:r>
              <a:r>
                <a:rPr lang="it-IT" sz="2000" b="1" dirty="0">
                  <a:solidFill>
                    <a:sysClr val="window" lastClr="FFFFFF"/>
                  </a:solidFill>
                  <a:latin typeface="Calibri"/>
                </a:rPr>
                <a:t> n. 231/2007</a:t>
              </a:r>
            </a:p>
          </p:txBody>
        </p:sp>
      </p:grpSp>
      <p:sp>
        <p:nvSpPr>
          <p:cNvPr id="19" name="Rectangle 20"/>
          <p:cNvSpPr>
            <a:spLocks noChangeArrowheads="1"/>
          </p:cNvSpPr>
          <p:nvPr/>
        </p:nvSpPr>
        <p:spPr bwMode="auto">
          <a:xfrm>
            <a:off x="1854201" y="3962401"/>
            <a:ext cx="1331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l" eaLnBrk="0" hangingPunct="0">
              <a:spcBef>
                <a:spcPct val="20000"/>
              </a:spcBef>
              <a:buFont typeface="Arial" pitchFamily="34" charset="0"/>
              <a:buChar char="•"/>
              <a:defRPr sz="3200">
                <a:solidFill>
                  <a:schemeClr val="tx1"/>
                </a:solidFill>
                <a:latin typeface="Calibri" pitchFamily="34" charset="0"/>
              </a:defRPr>
            </a:lvl1pPr>
            <a:lvl2pPr marL="742950" indent="-285750" algn="l" eaLnBrk="0" hangingPunct="0">
              <a:spcBef>
                <a:spcPct val="20000"/>
              </a:spcBef>
              <a:buFont typeface="Arial" pitchFamily="34" charset="0"/>
              <a:buChar char="–"/>
              <a:defRPr sz="2800">
                <a:solidFill>
                  <a:schemeClr val="tx1"/>
                </a:solidFill>
                <a:latin typeface="Calibri" pitchFamily="34" charset="0"/>
              </a:defRPr>
            </a:lvl2pPr>
            <a:lvl3pPr marL="1143000" indent="-228600" algn="l" eaLnBrk="0" hangingPunct="0">
              <a:spcBef>
                <a:spcPct val="20000"/>
              </a:spcBef>
              <a:buFont typeface="Arial" pitchFamily="34" charset="0"/>
              <a:buChar char="•"/>
              <a:defRPr sz="2400">
                <a:solidFill>
                  <a:schemeClr val="tx1"/>
                </a:solidFill>
                <a:latin typeface="Calibri" pitchFamily="34" charset="0"/>
              </a:defRPr>
            </a:lvl3pPr>
            <a:lvl4pPr marL="1600200" indent="-228600" algn="l" eaLnBrk="0" hangingPunct="0">
              <a:spcBef>
                <a:spcPct val="20000"/>
              </a:spcBef>
              <a:buFont typeface="Arial" pitchFamily="34" charset="0"/>
              <a:buChar char="–"/>
              <a:defRPr sz="2000">
                <a:solidFill>
                  <a:schemeClr val="tx1"/>
                </a:solidFill>
                <a:latin typeface="Calibri" pitchFamily="34" charset="0"/>
              </a:defRPr>
            </a:lvl4pPr>
            <a:lvl5pPr marL="2057400" indent="-228600" algn="l"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80000"/>
              </a:lnSpc>
              <a:spcBef>
                <a:spcPct val="50000"/>
              </a:spcBef>
              <a:buFontTx/>
              <a:buNone/>
            </a:pPr>
            <a:r>
              <a:rPr lang="it-IT" altLang="it-IT" sz="1800" dirty="0">
                <a:solidFill>
                  <a:schemeClr val="bg1"/>
                </a:solidFill>
                <a:latin typeface="Trebuchet MS" pitchFamily="34" charset="0"/>
              </a:rPr>
              <a:t>Analisi Criminale</a:t>
            </a:r>
          </a:p>
        </p:txBody>
      </p:sp>
      <p:grpSp>
        <p:nvGrpSpPr>
          <p:cNvPr id="23" name="Gruppo 22"/>
          <p:cNvGrpSpPr/>
          <p:nvPr/>
        </p:nvGrpSpPr>
        <p:grpSpPr>
          <a:xfrm>
            <a:off x="1061910" y="2076061"/>
            <a:ext cx="5669440" cy="2237177"/>
            <a:chOff x="458945" y="704810"/>
            <a:chExt cx="3669324" cy="526571"/>
          </a:xfrm>
          <a:scene3d>
            <a:camera prst="orthographicFront"/>
            <a:lightRig rig="threePt" dir="t">
              <a:rot lat="0" lon="0" rev="7500000"/>
            </a:lightRig>
          </a:scene3d>
        </p:grpSpPr>
        <p:sp>
          <p:nvSpPr>
            <p:cNvPr id="26" name="Rettangolo arrotondato 25"/>
            <p:cNvSpPr/>
            <p:nvPr/>
          </p:nvSpPr>
          <p:spPr>
            <a:xfrm>
              <a:off x="458945" y="704810"/>
              <a:ext cx="3669324" cy="526571"/>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txBody>
            <a:bodyPr/>
            <a:lstStyle/>
            <a:p>
              <a:endParaRPr lang="it-IT"/>
            </a:p>
          </p:txBody>
        </p:sp>
        <p:sp>
          <p:nvSpPr>
            <p:cNvPr id="27" name="Rettangolo 26"/>
            <p:cNvSpPr/>
            <p:nvPr/>
          </p:nvSpPr>
          <p:spPr>
            <a:xfrm>
              <a:off x="458945" y="798197"/>
              <a:ext cx="3579980" cy="331184"/>
            </a:xfrm>
            <a:prstGeom prst="rect">
              <a:avLst/>
            </a:prstGeom>
            <a:noFill/>
            <a:ln>
              <a:noFill/>
            </a:ln>
            <a:effectLst/>
            <a:sp3d/>
          </p:spPr>
          <p:txBody>
            <a:bodyPr lIns="60960" tIns="60960" rIns="60960" bIns="60960" spcCol="1270" anchor="ctr"/>
            <a:lstStyle/>
            <a:p>
              <a:pPr algn="ctr" defTabSz="711200">
                <a:lnSpc>
                  <a:spcPct val="90000"/>
                </a:lnSpc>
                <a:spcAft>
                  <a:spcPct val="35000"/>
                </a:spcAft>
                <a:defRPr/>
              </a:pPr>
              <a:r>
                <a:rPr lang="it-IT" sz="1400" dirty="0">
                  <a:solidFill>
                    <a:sysClr val="window" lastClr="FFFFFF"/>
                  </a:solidFill>
                  <a:latin typeface="Calibri"/>
                </a:rPr>
                <a:t> </a:t>
              </a:r>
              <a:r>
                <a:rPr lang="it-IT" sz="2000" b="1" dirty="0">
                  <a:solidFill>
                    <a:sysClr val="window" lastClr="FFFFFF"/>
                  </a:solidFill>
                  <a:latin typeface="Calibri"/>
                </a:rPr>
                <a:t>I soggetti obbligati che si trovano nell’impossibilità oggettiva di effettuare l’adeguata verifica della clientela si astengono dall’instaurare, eseguire ovvero proseguire il rapporto, la prestazione professionale e le </a:t>
              </a:r>
              <a:r>
                <a:rPr lang="it-IT" sz="2000" b="1" dirty="0">
                  <a:solidFill>
                    <a:sysClr val="window" lastClr="FFFFFF"/>
                  </a:solidFill>
                </a:rPr>
                <a:t>operazioni </a:t>
              </a:r>
              <a:r>
                <a:rPr lang="it-IT" sz="2000" b="1" dirty="0">
                  <a:solidFill>
                    <a:sysClr val="window" lastClr="FFFFFF"/>
                  </a:solidFill>
                  <a:latin typeface="Calibri"/>
                </a:rPr>
                <a:t>e valutano se effettuare una segnalazione di operazione sospetta</a:t>
              </a:r>
            </a:p>
          </p:txBody>
        </p:sp>
      </p:grpSp>
      <p:sp>
        <p:nvSpPr>
          <p:cNvPr id="37" name="Rettangolo 36"/>
          <p:cNvSpPr/>
          <p:nvPr/>
        </p:nvSpPr>
        <p:spPr>
          <a:xfrm>
            <a:off x="754320" y="4487468"/>
            <a:ext cx="6599381" cy="2191970"/>
          </a:xfrm>
          <a:prstGeom prst="rect">
            <a:avLst/>
          </a:prstGeom>
          <a:noFill/>
          <a:ln>
            <a:noFill/>
          </a:ln>
          <a:effectLst/>
          <a:scene3d>
            <a:camera prst="orthographicFront"/>
            <a:lightRig rig="threePt" dir="t">
              <a:rot lat="0" lon="0" rev="7500000"/>
            </a:lightRig>
          </a:scene3d>
          <a:sp3d/>
        </p:spPr>
        <p:txBody>
          <a:bodyPr lIns="60960" tIns="60960" rIns="60960" bIns="60960" spcCol="1270" anchor="ctr"/>
          <a:lstStyle/>
          <a:p>
            <a:pPr algn="ctr" defTabSz="711200">
              <a:lnSpc>
                <a:spcPct val="90000"/>
              </a:lnSpc>
              <a:spcAft>
                <a:spcPct val="35000"/>
              </a:spcAft>
              <a:defRPr/>
            </a:pPr>
            <a:r>
              <a:rPr lang="it-IT" sz="1600" dirty="0">
                <a:solidFill>
                  <a:sysClr val="window" lastClr="FFFFFF"/>
                </a:solidFill>
                <a:latin typeface="Calibri"/>
              </a:rPr>
              <a:t> </a:t>
            </a:r>
            <a:r>
              <a:rPr lang="it-IT" sz="2000" b="1" dirty="0">
                <a:solidFill>
                  <a:sysClr val="window" lastClr="FFFFFF"/>
                </a:solidFill>
                <a:latin typeface="Calibri"/>
              </a:rPr>
              <a:t>Tale obbligo sussiste </a:t>
            </a:r>
            <a:r>
              <a:rPr lang="it-IT" sz="2000" b="1" u="sng" dirty="0">
                <a:solidFill>
                  <a:sysClr val="window" lastClr="FFFFFF"/>
                </a:solidFill>
                <a:latin typeface="Calibri"/>
              </a:rPr>
              <a:t>SEMPRE</a:t>
            </a:r>
            <a:r>
              <a:rPr lang="it-IT" sz="2000" b="1" dirty="0">
                <a:solidFill>
                  <a:sysClr val="window" lastClr="FFFFFF"/>
                </a:solidFill>
                <a:latin typeface="Calibri"/>
              </a:rPr>
              <a:t> qualora nelle operazioni o prestazioni siano, direttamente o indirettamente, parte società fiduciarie, trust, società anonime o controllate attraverso azioni al portatore aventi sede in </a:t>
            </a:r>
            <a:r>
              <a:rPr lang="it-IT" sz="2000" b="1" u="sng" dirty="0">
                <a:solidFill>
                  <a:sysClr val="window" lastClr="FFFFFF"/>
                </a:solidFill>
                <a:latin typeface="Calibri"/>
              </a:rPr>
              <a:t>PAESI TERZI AD ALTO RISCHIO</a:t>
            </a:r>
            <a:r>
              <a:rPr lang="it-IT" sz="2000" b="1" dirty="0">
                <a:solidFill>
                  <a:sysClr val="window" lastClr="FFFFFF"/>
                </a:solidFill>
                <a:latin typeface="Calibri"/>
              </a:rPr>
              <a:t>. Tali misure si applicano anche nei confronti delle ulteriori entità giuridiche, altrimenti denominate, aventi sede nei suddetti Paesi, di cui non è possibile identificare il titolare effettivo né verificarne l’identità.</a:t>
            </a:r>
          </a:p>
        </p:txBody>
      </p:sp>
      <p:sp>
        <p:nvSpPr>
          <p:cNvPr id="38" name="Rettangolo arrotondato 37"/>
          <p:cNvSpPr/>
          <p:nvPr/>
        </p:nvSpPr>
        <p:spPr>
          <a:xfrm>
            <a:off x="649746" y="4445109"/>
            <a:ext cx="6703955" cy="2328359"/>
          </a:xfrm>
          <a:prstGeom prst="roundRect">
            <a:avLst>
              <a:gd name="adj" fmla="val 10000"/>
            </a:avLst>
          </a:prstGeom>
          <a:ln/>
          <a:scene3d>
            <a:camera prst="orthographicFront"/>
            <a:lightRig rig="threePt" dir="t">
              <a:rot lat="0" lon="0" rev="7500000"/>
            </a:lightRig>
          </a:scene3d>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39" name="Rettangolo 38"/>
          <p:cNvSpPr/>
          <p:nvPr/>
        </p:nvSpPr>
        <p:spPr>
          <a:xfrm>
            <a:off x="702032" y="4513303"/>
            <a:ext cx="6599381" cy="2191970"/>
          </a:xfrm>
          <a:prstGeom prst="rect">
            <a:avLst/>
          </a:prstGeom>
          <a:noFill/>
          <a:ln>
            <a:noFill/>
          </a:ln>
          <a:effectLst/>
          <a:scene3d>
            <a:camera prst="orthographicFront"/>
            <a:lightRig rig="threePt" dir="t">
              <a:rot lat="0" lon="0" rev="7500000"/>
            </a:lightRig>
          </a:scene3d>
          <a:sp3d/>
        </p:spPr>
        <p:txBody>
          <a:bodyPr lIns="60960" tIns="60960" rIns="60960" bIns="60960" spcCol="1270" anchor="ctr"/>
          <a:lstStyle/>
          <a:p>
            <a:pPr algn="ctr" defTabSz="711200">
              <a:lnSpc>
                <a:spcPct val="90000"/>
              </a:lnSpc>
              <a:spcAft>
                <a:spcPct val="35000"/>
              </a:spcAft>
              <a:defRPr/>
            </a:pPr>
            <a:r>
              <a:rPr lang="it-IT" sz="1600" dirty="0">
                <a:solidFill>
                  <a:sysClr val="window" lastClr="FFFFFF"/>
                </a:solidFill>
                <a:latin typeface="Calibri"/>
              </a:rPr>
              <a:t> </a:t>
            </a:r>
            <a:r>
              <a:rPr lang="it-IT" sz="2000" b="1" dirty="0">
                <a:solidFill>
                  <a:sysClr val="window" lastClr="FFFFFF"/>
                </a:solidFill>
                <a:latin typeface="Calibri"/>
              </a:rPr>
              <a:t>Tale obbligo sussiste </a:t>
            </a:r>
            <a:r>
              <a:rPr lang="it-IT" sz="2000" b="1" u="sng" dirty="0">
                <a:solidFill>
                  <a:sysClr val="window" lastClr="FFFFFF"/>
                </a:solidFill>
                <a:latin typeface="Calibri"/>
              </a:rPr>
              <a:t>SEMPRE</a:t>
            </a:r>
            <a:r>
              <a:rPr lang="it-IT" sz="2000" b="1" dirty="0">
                <a:solidFill>
                  <a:sysClr val="window" lastClr="FFFFFF"/>
                </a:solidFill>
                <a:latin typeface="Calibri"/>
              </a:rPr>
              <a:t> qualora nelle operazioni o prestazioni siano, direttamente o indirettamente, parte società fiduciarie, trust, società anonime o controllate attraverso azioni al portatore aventi sede in </a:t>
            </a:r>
            <a:r>
              <a:rPr lang="it-IT" sz="2000" b="1" u="sng" dirty="0">
                <a:solidFill>
                  <a:sysClr val="window" lastClr="FFFFFF"/>
                </a:solidFill>
                <a:latin typeface="Calibri"/>
              </a:rPr>
              <a:t>PAESI TERZI AD ALTO RISCHIO</a:t>
            </a:r>
            <a:r>
              <a:rPr lang="it-IT" sz="2000" b="1" dirty="0">
                <a:solidFill>
                  <a:sysClr val="window" lastClr="FFFFFF"/>
                </a:solidFill>
                <a:latin typeface="Calibri"/>
              </a:rPr>
              <a:t>. Tali misure si applicano anche nei confronti delle ulteriori entità giuridiche, altrimenti denominate, aventi sede nei suddetti Paesi, di cui non è possibile identificare il titolare effettivo né verificarne l’identità.</a:t>
            </a:r>
          </a:p>
        </p:txBody>
      </p:sp>
      <p:sp>
        <p:nvSpPr>
          <p:cNvPr id="40" name="CasellaDiTesto 39"/>
          <p:cNvSpPr txBox="1"/>
          <p:nvPr/>
        </p:nvSpPr>
        <p:spPr>
          <a:xfrm>
            <a:off x="7809380" y="3176528"/>
            <a:ext cx="3833371" cy="2554545"/>
          </a:xfrm>
          <a:prstGeom prst="rect">
            <a:avLst/>
          </a:prstGeom>
          <a:solidFill>
            <a:srgbClr val="FFFF00"/>
          </a:solidFill>
          <a:ln w="12700">
            <a:solidFill>
              <a:schemeClr val="tx1"/>
            </a:solidFill>
          </a:ln>
        </p:spPr>
        <p:txBody>
          <a:bodyPr wrap="square" rtlCol="0">
            <a:spAutoFit/>
          </a:bodyPr>
          <a:lstStyle/>
          <a:p>
            <a:pPr algn="just"/>
            <a:r>
              <a:rPr lang="it-IT" sz="1600" dirty="0"/>
              <a:t>I </a:t>
            </a:r>
            <a:r>
              <a:rPr lang="it-IT" sz="1600" b="1" dirty="0"/>
              <a:t>professionisti sono esonerati dall'obbligo di astensione</a:t>
            </a:r>
            <a:r>
              <a:rPr lang="it-IT" sz="1600" dirty="0"/>
              <a:t> limitatamente ai casi in cui esaminano la posizione giuridica del loro cliente o espletano </a:t>
            </a:r>
            <a:r>
              <a:rPr lang="it-IT" sz="1600" b="1" dirty="0"/>
              <a:t>compiti di difesa o di rappresentanza</a:t>
            </a:r>
            <a:r>
              <a:rPr lang="it-IT" sz="1600" dirty="0"/>
              <a:t> del cliente in un procedimento innanzi a un'autorità giudiziaria o in relazione a tale procedimento; l’esonero è esteso anche alla </a:t>
            </a:r>
            <a:r>
              <a:rPr lang="it-IT" sz="1600" b="1" dirty="0"/>
              <a:t>consulenza</a:t>
            </a:r>
            <a:r>
              <a:rPr lang="it-IT" sz="1600" dirty="0"/>
              <a:t> sull'eventualità di intentare o evitare il procedimento.</a:t>
            </a:r>
          </a:p>
        </p:txBody>
      </p:sp>
      <p:pic>
        <p:nvPicPr>
          <p:cNvPr id="41" name="Picture 4" descr="C:\Users\c950142\Desktop\imagesCA8TYTL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7764" y="1635016"/>
            <a:ext cx="2089299" cy="1541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5424296"/>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3431705" y="73663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 name="Rectangle 4"/>
          <p:cNvSpPr>
            <a:spLocks noChangeArrowheads="1"/>
          </p:cNvSpPr>
          <p:nvPr/>
        </p:nvSpPr>
        <p:spPr bwMode="auto">
          <a:xfrm>
            <a:off x="3935761" y="1387498"/>
            <a:ext cx="184731" cy="507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52352" rIns="91440" bIns="76176" numCol="1" anchor="ctr" anchorCtr="0" compatLnSpc="1">
            <a:prstTxWarp prst="textNoShape">
              <a:avLst/>
            </a:prstTxWarp>
            <a:spAutoFit/>
          </a:bodyPr>
          <a:lstStyle/>
          <a:p>
            <a:endParaRPr lang="it-IT"/>
          </a:p>
        </p:txBody>
      </p:sp>
      <p:sp>
        <p:nvSpPr>
          <p:cNvPr id="11" name="Rectangle 7"/>
          <p:cNvSpPr>
            <a:spLocks noChangeArrowheads="1"/>
          </p:cNvSpPr>
          <p:nvPr/>
        </p:nvSpPr>
        <p:spPr bwMode="auto">
          <a:xfrm>
            <a:off x="3935761" y="16853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2" name="Rectangle 8"/>
          <p:cNvSpPr>
            <a:spLocks noChangeArrowheads="1"/>
          </p:cNvSpPr>
          <p:nvPr/>
        </p:nvSpPr>
        <p:spPr bwMode="auto">
          <a:xfrm>
            <a:off x="3935761" y="3364627"/>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endParaRPr lang="it-IT" altLang="it-IT" sz="1200" i="1">
              <a:latin typeface="Times New Roman" panose="02020603050405020304" pitchFamily="18" charset="0"/>
              <a:cs typeface="Arial" panose="020B0604020202020204" pitchFamily="34" charset="0"/>
            </a:endParaRPr>
          </a:p>
          <a:p>
            <a:pPr eaLnBrk="0" fontAlgn="base" hangingPunct="0">
              <a:spcBef>
                <a:spcPct val="0"/>
              </a:spcBef>
              <a:spcAft>
                <a:spcPct val="0"/>
              </a:spcAft>
            </a:pPr>
            <a:endParaRPr lang="it-IT" altLang="it-IT">
              <a:latin typeface="Arial" panose="020B0604020202020204" pitchFamily="34" charset="0"/>
            </a:endParaRPr>
          </a:p>
        </p:txBody>
      </p:sp>
      <p:sp>
        <p:nvSpPr>
          <p:cNvPr id="8" name="Rettangolo 7"/>
          <p:cNvSpPr/>
          <p:nvPr/>
        </p:nvSpPr>
        <p:spPr>
          <a:xfrm>
            <a:off x="613759" y="1526143"/>
            <a:ext cx="5256584"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it-IT" sz="1600" dirty="0">
                <a:latin typeface="Arial" charset="0"/>
              </a:rPr>
              <a:t>I soggetti obbligati conservano i documenti, i dati e le informazioni utili a prevenire, individuare o accertare attività di riciclaggio o di finanziamento del terrorismo</a:t>
            </a:r>
            <a:endParaRPr lang="it-IT" sz="1600" dirty="0"/>
          </a:p>
        </p:txBody>
      </p:sp>
      <p:sp>
        <p:nvSpPr>
          <p:cNvPr id="15" name="Rettangolo 14"/>
          <p:cNvSpPr/>
          <p:nvPr/>
        </p:nvSpPr>
        <p:spPr>
          <a:xfrm>
            <a:off x="237997" y="2358983"/>
            <a:ext cx="6209455" cy="341632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algn="just"/>
            <a:r>
              <a:rPr lang="it-IT" dirty="0">
                <a:latin typeface="Arial" panose="020B0604020202020204" pitchFamily="34" charset="0"/>
                <a:cs typeface="Arial" panose="020B0604020202020204" pitchFamily="34" charset="0"/>
              </a:rPr>
              <a:t>La documentazione preservata e conservata, per un periodo di 10 anni dalla cessazione del rapporto o della prestazione, deve consentire di ricostruire univocamente:</a:t>
            </a:r>
          </a:p>
          <a:p>
            <a:pPr marL="285750" indent="-285750" algn="just">
              <a:buFontTx/>
              <a:buChar char="-"/>
            </a:pPr>
            <a:r>
              <a:rPr lang="it-IT" dirty="0">
                <a:latin typeface="Arial" panose="020B0604020202020204" pitchFamily="34" charset="0"/>
                <a:cs typeface="Arial" panose="020B0604020202020204" pitchFamily="34" charset="0"/>
              </a:rPr>
              <a:t>la data di instaurazione del rapporto o del conferimento incarico;</a:t>
            </a:r>
          </a:p>
          <a:p>
            <a:pPr marL="285750" indent="-285750" algn="just">
              <a:buFontTx/>
              <a:buChar char="-"/>
            </a:pPr>
            <a:r>
              <a:rPr lang="it-IT" dirty="0">
                <a:latin typeface="Arial" panose="020B0604020202020204" pitchFamily="34" charset="0"/>
                <a:cs typeface="Arial" panose="020B0604020202020204" pitchFamily="34" charset="0"/>
              </a:rPr>
              <a:t>i dati identificativi del cliente, del titolare effettivo e dell’esecutore e le informazioni su scopo e natura del rapporto;</a:t>
            </a:r>
          </a:p>
          <a:p>
            <a:pPr marL="285750" indent="-285750" algn="just">
              <a:buFontTx/>
              <a:buChar char="-"/>
            </a:pPr>
            <a:r>
              <a:rPr lang="it-IT" dirty="0">
                <a:latin typeface="Arial" panose="020B0604020202020204" pitchFamily="34" charset="0"/>
                <a:cs typeface="Arial" panose="020B0604020202020204" pitchFamily="34" charset="0"/>
              </a:rPr>
              <a:t>La consultazione, ove effettuata, dei registri di cui all’art.21, con modalità ivi previste</a:t>
            </a:r>
          </a:p>
          <a:p>
            <a:pPr marL="285750" indent="-285750" algn="just">
              <a:buFontTx/>
              <a:buChar char="-"/>
            </a:pPr>
            <a:r>
              <a:rPr lang="it-IT" dirty="0">
                <a:latin typeface="Arial" panose="020B0604020202020204" pitchFamily="34" charset="0"/>
                <a:cs typeface="Arial" panose="020B0604020202020204" pitchFamily="34" charset="0"/>
              </a:rPr>
              <a:t>la data, l’importo e la causale dell’operazione;</a:t>
            </a:r>
          </a:p>
          <a:p>
            <a:pPr marL="285750" indent="-285750" algn="just">
              <a:buFontTx/>
              <a:buChar char="-"/>
            </a:pPr>
            <a:r>
              <a:rPr lang="it-IT" dirty="0">
                <a:latin typeface="Arial" panose="020B0604020202020204" pitchFamily="34" charset="0"/>
                <a:cs typeface="Arial" panose="020B0604020202020204" pitchFamily="34" charset="0"/>
              </a:rPr>
              <a:t>i mezzi di pagamento utilizzati</a:t>
            </a:r>
          </a:p>
        </p:txBody>
      </p:sp>
      <p:sp>
        <p:nvSpPr>
          <p:cNvPr id="14" name="Rettangolo 13"/>
          <p:cNvSpPr/>
          <p:nvPr/>
        </p:nvSpPr>
        <p:spPr>
          <a:xfrm>
            <a:off x="613759" y="5793275"/>
            <a:ext cx="5256584"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it-IT" sz="1600" dirty="0">
                <a:latin typeface="Arial" charset="0"/>
              </a:rPr>
              <a:t>Devono essere adottati sistemi atti a prevenire qualsiasi perdita di dati e delle informazioni, consentendo l’accessibilità completa e tempestiva alle autorità</a:t>
            </a:r>
            <a:endParaRPr lang="it-IT" sz="1600" dirty="0"/>
          </a:p>
        </p:txBody>
      </p:sp>
      <p:sp>
        <p:nvSpPr>
          <p:cNvPr id="16" name="TextBox 22">
            <a:extLst>
              <a:ext uri="{FF2B5EF4-FFF2-40B4-BE49-F238E27FC236}">
                <a16:creationId xmlns:a16="http://schemas.microsoft.com/office/drawing/2014/main" id="{93218472-BA99-0868-BC4A-3B50E151660E}"/>
              </a:ext>
            </a:extLst>
          </p:cNvPr>
          <p:cNvSpPr txBox="1"/>
          <p:nvPr/>
        </p:nvSpPr>
        <p:spPr>
          <a:xfrm>
            <a:off x="4120492" y="197964"/>
            <a:ext cx="5037405"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Obbligo di Conservazione </a:t>
            </a:r>
            <a:endParaRPr lang="x-none" sz="2800" b="1" cap="all" dirty="0">
              <a:ln/>
              <a:solidFill>
                <a:srgbClr val="003366"/>
              </a:solidFill>
              <a:latin typeface="Cambria" panose="02040503050406030204" pitchFamily="18" charset="0"/>
              <a:ea typeface="Cambria" panose="02040503050406030204" pitchFamily="18" charset="0"/>
            </a:endParaRPr>
          </a:p>
        </p:txBody>
      </p:sp>
      <p:sp>
        <p:nvSpPr>
          <p:cNvPr id="17" name="Text Box 8">
            <a:extLst>
              <a:ext uri="{FF2B5EF4-FFF2-40B4-BE49-F238E27FC236}">
                <a16:creationId xmlns:a16="http://schemas.microsoft.com/office/drawing/2014/main" id="{CA90BDF5-6DD1-274B-828E-D973B0A9F35F}"/>
              </a:ext>
            </a:extLst>
          </p:cNvPr>
          <p:cNvSpPr txBox="1">
            <a:spLocks noChangeArrowheads="1"/>
          </p:cNvSpPr>
          <p:nvPr/>
        </p:nvSpPr>
        <p:spPr bwMode="auto">
          <a:xfrm>
            <a:off x="3503712" y="1004243"/>
            <a:ext cx="5256584" cy="430887"/>
          </a:xfrm>
          <a:prstGeom prst="rect">
            <a:avLst/>
          </a:prstGeom>
          <a:solidFill>
            <a:srgbClr val="C00000"/>
          </a:solidFill>
          <a:ln w="28575">
            <a:solidFill>
              <a:schemeClr val="tx1"/>
            </a:solidFill>
            <a:miter lim="800000"/>
            <a:headEnd/>
            <a:tailEnd/>
          </a:ln>
        </p:spPr>
        <p:txBody>
          <a:bodyPr wrap="square">
            <a:spAutoFit/>
          </a:bodyPr>
          <a:ls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a:lstStyle>
          <a:p>
            <a:pPr algn="ctr" eaLnBrk="1" hangingPunct="1">
              <a:spcBef>
                <a:spcPts val="0"/>
              </a:spcBef>
              <a:spcAft>
                <a:spcPts val="0"/>
              </a:spcAft>
            </a:pPr>
            <a:r>
              <a:rPr lang="it-IT" altLang="it-IT" sz="2200" b="1" dirty="0">
                <a:solidFill>
                  <a:schemeClr val="bg1"/>
                </a:solidFill>
                <a:latin typeface="+mn-lt"/>
                <a:cs typeface="Times New Roman" panose="02020603050405020304" pitchFamily="18" charset="0"/>
              </a:rPr>
              <a:t>Art. 31 D.lgs.231/2007</a:t>
            </a:r>
          </a:p>
        </p:txBody>
      </p:sp>
      <p:sp>
        <p:nvSpPr>
          <p:cNvPr id="18" name="Rettangolo 17"/>
          <p:cNvSpPr/>
          <p:nvPr/>
        </p:nvSpPr>
        <p:spPr>
          <a:xfrm>
            <a:off x="6998903" y="2054642"/>
            <a:ext cx="4561054" cy="183127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358775" lvl="1" indent="-358775" algn="just">
              <a:spcAft>
                <a:spcPts val="600"/>
              </a:spcAft>
              <a:buFont typeface="Wingdings" panose="05000000000000000000" pitchFamily="2" charset="2"/>
              <a:buChar char="ü"/>
            </a:pPr>
            <a:r>
              <a:rPr lang="it-IT" dirty="0"/>
              <a:t>copia dei documenti acquisiti in occasione dell'adeguata verifica della clientela </a:t>
            </a:r>
          </a:p>
          <a:p>
            <a:pPr marL="358775" lvl="1" indent="-358775" algn="just">
              <a:spcAft>
                <a:spcPts val="600"/>
              </a:spcAft>
              <a:buFont typeface="Wingdings" panose="05000000000000000000" pitchFamily="2" charset="2"/>
              <a:buChar char="ü"/>
            </a:pPr>
            <a:r>
              <a:rPr lang="it-IT" dirty="0"/>
              <a:t>l'originale ovvero copia avente efficacia probatoria ai sensi della normativa vigente, delle scritture e registrazioni inerenti le operazioni. </a:t>
            </a:r>
          </a:p>
        </p:txBody>
      </p:sp>
      <p:pic>
        <p:nvPicPr>
          <p:cNvPr id="2" name="Immagine 1"/>
          <p:cNvPicPr>
            <a:picLocks noChangeAspect="1"/>
          </p:cNvPicPr>
          <p:nvPr/>
        </p:nvPicPr>
        <p:blipFill>
          <a:blip r:embed="rId3"/>
          <a:stretch>
            <a:fillRect/>
          </a:stretch>
        </p:blipFill>
        <p:spPr>
          <a:xfrm>
            <a:off x="10513308" y="1594515"/>
            <a:ext cx="1155506" cy="460127"/>
          </a:xfrm>
          <a:prstGeom prst="rect">
            <a:avLst/>
          </a:prstGeom>
        </p:spPr>
      </p:pic>
      <p:sp>
        <p:nvSpPr>
          <p:cNvPr id="19" name="Rettangolo 18"/>
          <p:cNvSpPr/>
          <p:nvPr/>
        </p:nvSpPr>
        <p:spPr>
          <a:xfrm>
            <a:off x="6998903" y="4768484"/>
            <a:ext cx="4561054"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0" lvl="1" algn="just">
              <a:spcAft>
                <a:spcPts val="600"/>
              </a:spcAft>
            </a:pPr>
            <a:r>
              <a:rPr lang="it-IT" dirty="0"/>
              <a:t>I documenti, i dati e le informazioni acquisiti sono conservati per un periodo di </a:t>
            </a:r>
            <a:r>
              <a:rPr lang="it-IT" b="1" dirty="0"/>
              <a:t>10 anni </a:t>
            </a:r>
            <a:r>
              <a:rPr lang="it-IT" dirty="0"/>
              <a:t>dalla cessazione del rapporto continuativo, della prestazione professionale o dall'esecuzione dell'operazione occasionale (comma 3).</a:t>
            </a:r>
          </a:p>
        </p:txBody>
      </p:sp>
      <p:pic>
        <p:nvPicPr>
          <p:cNvPr id="7" name="Immagine 6"/>
          <p:cNvPicPr>
            <a:picLocks noChangeAspect="1"/>
          </p:cNvPicPr>
          <p:nvPr/>
        </p:nvPicPr>
        <p:blipFill>
          <a:blip r:embed="rId4"/>
          <a:stretch>
            <a:fillRect/>
          </a:stretch>
        </p:blipFill>
        <p:spPr>
          <a:xfrm>
            <a:off x="9437914" y="4312039"/>
            <a:ext cx="2572343" cy="529796"/>
          </a:xfrm>
          <a:prstGeom prst="rect">
            <a:avLst/>
          </a:prstGeom>
        </p:spPr>
      </p:pic>
    </p:spTree>
    <p:extLst>
      <p:ext uri="{BB962C8B-B14F-4D97-AF65-F5344CB8AC3E}">
        <p14:creationId xmlns:p14="http://schemas.microsoft.com/office/powerpoint/2010/main" val="225925413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1438DDD9-6ED8-010A-32EA-F94037AA3ACB}"/>
              </a:ext>
            </a:extLst>
          </p:cNvPr>
          <p:cNvSpPr/>
          <p:nvPr/>
        </p:nvSpPr>
        <p:spPr>
          <a:xfrm>
            <a:off x="1360943" y="5817818"/>
            <a:ext cx="9538636"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it-IT" b="1" dirty="0"/>
              <a:t>E' considerata </a:t>
            </a:r>
            <a:r>
              <a:rPr lang="it-IT" b="1" u="sng" dirty="0">
                <a:effectLst>
                  <a:outerShdw blurRad="38100" dist="38100" dir="2700000" algn="tl">
                    <a:srgbClr val="000000">
                      <a:alpha val="43137"/>
                    </a:srgbClr>
                  </a:outerShdw>
                </a:effectLst>
              </a:rPr>
              <a:t>«tempestiva»</a:t>
            </a:r>
            <a:r>
              <a:rPr lang="it-IT" b="1" dirty="0">
                <a:effectLst>
                  <a:outerShdw blurRad="38100" dist="38100" dir="2700000" algn="tl">
                    <a:srgbClr val="000000">
                      <a:alpha val="43137"/>
                    </a:srgbClr>
                  </a:outerShdw>
                </a:effectLst>
              </a:rPr>
              <a:t> </a:t>
            </a:r>
            <a:r>
              <a:rPr lang="it-IT" b="1" dirty="0"/>
              <a:t>l'acquisizione conclusa entro trenta giorni dall'instaurazione del rapporto continuativo o dal conferimento dell'incarico per lo svolgimento della prestazione professionale, dall'esecuzione dell'operazione o della prestazione professionale, dalla variazione e dalla chiusura del rapporto continuativo o della prestazione professionale.</a:t>
            </a:r>
          </a:p>
        </p:txBody>
      </p:sp>
      <p:sp>
        <p:nvSpPr>
          <p:cNvPr id="3" name="Rettangolo arrotondato 13">
            <a:extLst>
              <a:ext uri="{FF2B5EF4-FFF2-40B4-BE49-F238E27FC236}">
                <a16:creationId xmlns:a16="http://schemas.microsoft.com/office/drawing/2014/main" id="{A459288E-7503-8102-17FD-5A2B8F925323}"/>
              </a:ext>
            </a:extLst>
          </p:cNvPr>
          <p:cNvSpPr/>
          <p:nvPr/>
        </p:nvSpPr>
        <p:spPr>
          <a:xfrm>
            <a:off x="3646797" y="1094488"/>
            <a:ext cx="5645562" cy="816428"/>
          </a:xfrm>
          <a:prstGeom prst="roundRect">
            <a:avLst/>
          </a:prstGeom>
          <a:solidFill>
            <a:schemeClr val="accent5">
              <a:lumMod val="5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600"/>
              </a:spcAft>
            </a:pPr>
            <a:r>
              <a:rPr lang="it-IT" dirty="0"/>
              <a:t>l'</a:t>
            </a:r>
            <a:r>
              <a:rPr lang="it-IT" b="1" dirty="0"/>
              <a:t>accessibilità</a:t>
            </a:r>
            <a:r>
              <a:rPr lang="it-IT" dirty="0"/>
              <a:t> completa e tempestiva ai dati e alle informazioni da parte delle autorità di cui all'articolo 21, comma 4, lettera a);</a:t>
            </a:r>
          </a:p>
        </p:txBody>
      </p:sp>
      <p:sp>
        <p:nvSpPr>
          <p:cNvPr id="4" name="Rettangolo arrotondato 17">
            <a:extLst>
              <a:ext uri="{FF2B5EF4-FFF2-40B4-BE49-F238E27FC236}">
                <a16:creationId xmlns:a16="http://schemas.microsoft.com/office/drawing/2014/main" id="{21C0497B-8D8B-3D04-70F6-725911195FCD}"/>
              </a:ext>
            </a:extLst>
          </p:cNvPr>
          <p:cNvSpPr/>
          <p:nvPr/>
        </p:nvSpPr>
        <p:spPr>
          <a:xfrm>
            <a:off x="3646797" y="2368520"/>
            <a:ext cx="5645562" cy="816428"/>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dirty="0"/>
              <a:t>la </a:t>
            </a:r>
            <a:r>
              <a:rPr lang="it-IT" b="1" dirty="0"/>
              <a:t>tempestiva acquisizione</a:t>
            </a:r>
            <a:r>
              <a:rPr lang="it-IT" dirty="0"/>
              <a:t>, da parte del soggetto obbligato, dei documenti, dei dati e delle informazioni, con indicazione della relativa</a:t>
            </a:r>
          </a:p>
        </p:txBody>
      </p:sp>
      <p:sp>
        <p:nvSpPr>
          <p:cNvPr id="5" name="Rettangolo arrotondato 18">
            <a:extLst>
              <a:ext uri="{FF2B5EF4-FFF2-40B4-BE49-F238E27FC236}">
                <a16:creationId xmlns:a16="http://schemas.microsoft.com/office/drawing/2014/main" id="{DBA7CA12-E14B-56B2-F315-014B60393857}"/>
              </a:ext>
            </a:extLst>
          </p:cNvPr>
          <p:cNvSpPr/>
          <p:nvPr/>
        </p:nvSpPr>
        <p:spPr>
          <a:xfrm>
            <a:off x="3646796" y="3642552"/>
            <a:ext cx="5761572" cy="936610"/>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just"/>
            <a:r>
              <a:rPr lang="it-IT" dirty="0"/>
              <a:t>l'</a:t>
            </a:r>
            <a:r>
              <a:rPr lang="it-IT" b="1" dirty="0"/>
              <a:t>integrità</a:t>
            </a:r>
            <a:r>
              <a:rPr lang="it-IT" dirty="0"/>
              <a:t> dei dati e delle informazioni e la non alterabilità dei medesimi successivamente alla loro acquisizione;</a:t>
            </a:r>
          </a:p>
        </p:txBody>
      </p:sp>
      <p:sp>
        <p:nvSpPr>
          <p:cNvPr id="6" name="Rettangolo arrotondato 19">
            <a:extLst>
              <a:ext uri="{FF2B5EF4-FFF2-40B4-BE49-F238E27FC236}">
                <a16:creationId xmlns:a16="http://schemas.microsoft.com/office/drawing/2014/main" id="{B05B9C69-868A-2B20-EFFB-E57C8F16D91E}"/>
              </a:ext>
            </a:extLst>
          </p:cNvPr>
          <p:cNvSpPr/>
          <p:nvPr/>
        </p:nvSpPr>
        <p:spPr>
          <a:xfrm>
            <a:off x="3712266" y="4835480"/>
            <a:ext cx="5696102" cy="816428"/>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just"/>
            <a:r>
              <a:rPr lang="it-IT" b="1" dirty="0"/>
              <a:t>trasparenza</a:t>
            </a:r>
            <a:r>
              <a:rPr lang="it-IT" dirty="0"/>
              <a:t>, la </a:t>
            </a:r>
            <a:r>
              <a:rPr lang="it-IT" b="1" dirty="0"/>
              <a:t>completezza</a:t>
            </a:r>
            <a:r>
              <a:rPr lang="it-IT" dirty="0"/>
              <a:t> e la </a:t>
            </a:r>
            <a:r>
              <a:rPr lang="it-IT" b="1" dirty="0"/>
              <a:t>chiarezza</a:t>
            </a:r>
            <a:r>
              <a:rPr lang="it-IT" dirty="0"/>
              <a:t> dei dati e delle informazioni nonché il mantenimento della storicità dei medesimi</a:t>
            </a:r>
          </a:p>
        </p:txBody>
      </p:sp>
      <p:sp>
        <p:nvSpPr>
          <p:cNvPr id="7" name="Freccia a destra rientrata 20">
            <a:extLst>
              <a:ext uri="{FF2B5EF4-FFF2-40B4-BE49-F238E27FC236}">
                <a16:creationId xmlns:a16="http://schemas.microsoft.com/office/drawing/2014/main" id="{AAC1997E-C98D-2D18-EBD1-2C15D276BE03}"/>
              </a:ext>
            </a:extLst>
          </p:cNvPr>
          <p:cNvSpPr/>
          <p:nvPr/>
        </p:nvSpPr>
        <p:spPr>
          <a:xfrm>
            <a:off x="2069345" y="1016137"/>
            <a:ext cx="1337207" cy="978465"/>
          </a:xfrm>
          <a:prstGeom prst="notchedRightArrow">
            <a:avLst>
              <a:gd name="adj1" fmla="val 37709"/>
              <a:gd name="adj2" fmla="val 50000"/>
            </a:avLst>
          </a:prstGeom>
          <a:solidFill>
            <a:schemeClr val="accent1">
              <a:lumMod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it-IT" sz="1350"/>
          </a:p>
        </p:txBody>
      </p:sp>
      <p:sp>
        <p:nvSpPr>
          <p:cNvPr id="8" name="Freccia a destra rientrata 21">
            <a:extLst>
              <a:ext uri="{FF2B5EF4-FFF2-40B4-BE49-F238E27FC236}">
                <a16:creationId xmlns:a16="http://schemas.microsoft.com/office/drawing/2014/main" id="{D69A041E-B08C-AA60-E65F-3DC411257797}"/>
              </a:ext>
            </a:extLst>
          </p:cNvPr>
          <p:cNvSpPr/>
          <p:nvPr/>
        </p:nvSpPr>
        <p:spPr>
          <a:xfrm>
            <a:off x="2069366" y="3412425"/>
            <a:ext cx="1337207" cy="978465"/>
          </a:xfrm>
          <a:prstGeom prst="notchedRightArrow">
            <a:avLst>
              <a:gd name="adj1" fmla="val 37709"/>
              <a:gd name="adj2" fmla="val 50000"/>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it-IT" sz="1350"/>
          </a:p>
        </p:txBody>
      </p:sp>
      <p:sp>
        <p:nvSpPr>
          <p:cNvPr id="9" name="Freccia a destra rientrata 22">
            <a:extLst>
              <a:ext uri="{FF2B5EF4-FFF2-40B4-BE49-F238E27FC236}">
                <a16:creationId xmlns:a16="http://schemas.microsoft.com/office/drawing/2014/main" id="{6A72EA66-742A-CF29-0A29-9B7E6DD9748C}"/>
              </a:ext>
            </a:extLst>
          </p:cNvPr>
          <p:cNvSpPr/>
          <p:nvPr/>
        </p:nvSpPr>
        <p:spPr>
          <a:xfrm>
            <a:off x="2069345" y="4709258"/>
            <a:ext cx="1337207" cy="978465"/>
          </a:xfrm>
          <a:prstGeom prst="notchedRightArrow">
            <a:avLst>
              <a:gd name="adj1" fmla="val 37709"/>
              <a:gd name="adj2" fmla="val 50000"/>
            </a:avLst>
          </a:prstGeom>
          <a:solidFill>
            <a:schemeClr val="accent6">
              <a:lumMod val="7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it-IT" sz="1350"/>
          </a:p>
        </p:txBody>
      </p:sp>
      <p:sp>
        <p:nvSpPr>
          <p:cNvPr id="10" name="Freccia a destra rientrata 23">
            <a:extLst>
              <a:ext uri="{FF2B5EF4-FFF2-40B4-BE49-F238E27FC236}">
                <a16:creationId xmlns:a16="http://schemas.microsoft.com/office/drawing/2014/main" id="{11B61B7A-49E9-79B8-A92D-5F2A69B49578}"/>
              </a:ext>
            </a:extLst>
          </p:cNvPr>
          <p:cNvSpPr/>
          <p:nvPr/>
        </p:nvSpPr>
        <p:spPr>
          <a:xfrm>
            <a:off x="2096750" y="2214281"/>
            <a:ext cx="1337207" cy="978465"/>
          </a:xfrm>
          <a:prstGeom prst="notchedRightArrow">
            <a:avLst>
              <a:gd name="adj1" fmla="val 37709"/>
              <a:gd name="adj2" fmla="val 50000"/>
            </a:avLst>
          </a:prstGeom>
          <a:ln/>
        </p:spPr>
        <p:style>
          <a:lnRef idx="3">
            <a:schemeClr val="lt1"/>
          </a:lnRef>
          <a:fillRef idx="1">
            <a:schemeClr val="accent1"/>
          </a:fillRef>
          <a:effectRef idx="1">
            <a:schemeClr val="accent1"/>
          </a:effectRef>
          <a:fontRef idx="minor">
            <a:schemeClr val="lt1"/>
          </a:fontRef>
        </p:style>
        <p:txBody>
          <a:bodyPr rtlCol="0" anchor="ctr"/>
          <a:lstStyle/>
          <a:p>
            <a:pPr algn="ctr"/>
            <a:endParaRPr lang="it-IT" sz="1350"/>
          </a:p>
        </p:txBody>
      </p:sp>
      <p:sp>
        <p:nvSpPr>
          <p:cNvPr id="11" name="TextBox 22">
            <a:extLst>
              <a:ext uri="{FF2B5EF4-FFF2-40B4-BE49-F238E27FC236}">
                <a16:creationId xmlns:a16="http://schemas.microsoft.com/office/drawing/2014/main" id="{14EE5D38-B9FC-411E-55DB-6660D5003DF6}"/>
              </a:ext>
            </a:extLst>
          </p:cNvPr>
          <p:cNvSpPr txBox="1"/>
          <p:nvPr/>
        </p:nvSpPr>
        <p:spPr>
          <a:xfrm>
            <a:off x="3837463" y="181499"/>
            <a:ext cx="5037405"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Obbligo di Conservazione </a:t>
            </a:r>
            <a:endParaRPr lang="x-none" sz="2800" b="1" cap="all" dirty="0">
              <a:ln/>
              <a:solidFill>
                <a:srgbClr val="003366"/>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745495896"/>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txBox="1">
            <a:spLocks noGrp="1" noChangeArrowheads="1"/>
          </p:cNvSpPr>
          <p:nvPr/>
        </p:nvSpPr>
        <p:spPr bwMode="auto">
          <a:xfrm>
            <a:off x="8077200" y="6248400"/>
            <a:ext cx="2133600" cy="476250"/>
          </a:xfrm>
          <a:prstGeom prst="rect">
            <a:avLst/>
          </a:prstGeom>
          <a:noFill/>
          <a:ln>
            <a:noFill/>
          </a:ln>
        </p:spPr>
        <p:txBody>
          <a:bodyPr anchor="b"/>
          <a:lstStyle>
            <a:lvl1pPr eaLnBrk="0" hangingPunct="0">
              <a:defRPr>
                <a:solidFill>
                  <a:schemeClr val="tx1"/>
                </a:solidFill>
                <a:latin typeface="Garamond" panose="02020404030301010803" pitchFamily="18" charset="0"/>
                <a:cs typeface="Arial" panose="020B0604020202020204" pitchFamily="34" charset="0"/>
              </a:defRPr>
            </a:lvl1pPr>
            <a:lvl2pPr marL="742950" indent="-285750" eaLnBrk="0" hangingPunct="0">
              <a:defRPr>
                <a:solidFill>
                  <a:schemeClr val="tx1"/>
                </a:solidFill>
                <a:latin typeface="Garamond" panose="02020404030301010803" pitchFamily="18" charset="0"/>
                <a:cs typeface="Arial" panose="020B0604020202020204" pitchFamily="34" charset="0"/>
              </a:defRPr>
            </a:lvl2pPr>
            <a:lvl3pPr marL="1143000" indent="-228600" eaLnBrk="0" hangingPunct="0">
              <a:defRPr>
                <a:solidFill>
                  <a:schemeClr val="tx1"/>
                </a:solidFill>
                <a:latin typeface="Garamond" panose="02020404030301010803" pitchFamily="18" charset="0"/>
                <a:cs typeface="Arial" panose="020B0604020202020204" pitchFamily="34" charset="0"/>
              </a:defRPr>
            </a:lvl3pPr>
            <a:lvl4pPr marL="1600200" indent="-228600" eaLnBrk="0" hangingPunct="0">
              <a:defRPr>
                <a:solidFill>
                  <a:schemeClr val="tx1"/>
                </a:solidFill>
                <a:latin typeface="Garamond" panose="02020404030301010803" pitchFamily="18" charset="0"/>
                <a:cs typeface="Arial" panose="020B0604020202020204" pitchFamily="34" charset="0"/>
              </a:defRPr>
            </a:lvl4pPr>
            <a:lvl5pPr marL="2057400" indent="-228600" eaLnBrk="0" hangingPunct="0">
              <a:defRPr>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9pPr>
          </a:lstStyle>
          <a:p>
            <a:pPr algn="r" eaLnBrk="1" hangingPunct="1"/>
            <a:fld id="{B4B957E5-BFCB-4517-8039-803FE4D2F032}" type="slidenum">
              <a:rPr lang="it-IT" altLang="it-IT" sz="1200">
                <a:solidFill>
                  <a:srgbClr val="FFFFFF"/>
                </a:solidFill>
                <a:latin typeface="Arial" panose="020B0604020202020204" pitchFamily="34" charset="0"/>
              </a:rPr>
              <a:pPr algn="r" eaLnBrk="1" hangingPunct="1"/>
              <a:t>38</a:t>
            </a:fld>
            <a:endParaRPr lang="it-IT" altLang="it-IT" sz="1200">
              <a:solidFill>
                <a:srgbClr val="FFFFFF"/>
              </a:solidFill>
              <a:latin typeface="Arial" panose="020B0604020202020204" pitchFamily="34" charset="0"/>
            </a:endParaRPr>
          </a:p>
        </p:txBody>
      </p:sp>
      <p:sp>
        <p:nvSpPr>
          <p:cNvPr id="29699" name="Segnaposto numero diapositiva 2"/>
          <p:cNvSpPr txBox="1">
            <a:spLocks noGrp="1"/>
          </p:cNvSpPr>
          <p:nvPr/>
        </p:nvSpPr>
        <p:spPr bwMode="auto">
          <a:xfrm>
            <a:off x="8077200" y="6248400"/>
            <a:ext cx="2133600" cy="476250"/>
          </a:xfrm>
          <a:prstGeom prst="rect">
            <a:avLst/>
          </a:prstGeom>
          <a:noFill/>
          <a:ln>
            <a:noFill/>
          </a:ln>
        </p:spPr>
        <p:txBody>
          <a:bodyPr anchor="b"/>
          <a:lstStyle>
            <a:lvl1pPr eaLnBrk="0" hangingPunct="0">
              <a:defRPr>
                <a:solidFill>
                  <a:schemeClr val="tx1"/>
                </a:solidFill>
                <a:latin typeface="Garamond" panose="02020404030301010803" pitchFamily="18" charset="0"/>
                <a:cs typeface="Arial" panose="020B0604020202020204" pitchFamily="34" charset="0"/>
              </a:defRPr>
            </a:lvl1pPr>
            <a:lvl2pPr marL="742950" indent="-285750" eaLnBrk="0" hangingPunct="0">
              <a:defRPr>
                <a:solidFill>
                  <a:schemeClr val="tx1"/>
                </a:solidFill>
                <a:latin typeface="Garamond" panose="02020404030301010803" pitchFamily="18" charset="0"/>
                <a:cs typeface="Arial" panose="020B0604020202020204" pitchFamily="34" charset="0"/>
              </a:defRPr>
            </a:lvl2pPr>
            <a:lvl3pPr marL="1143000" indent="-228600" eaLnBrk="0" hangingPunct="0">
              <a:defRPr>
                <a:solidFill>
                  <a:schemeClr val="tx1"/>
                </a:solidFill>
                <a:latin typeface="Garamond" panose="02020404030301010803" pitchFamily="18" charset="0"/>
                <a:cs typeface="Arial" panose="020B0604020202020204" pitchFamily="34" charset="0"/>
              </a:defRPr>
            </a:lvl3pPr>
            <a:lvl4pPr marL="1600200" indent="-228600" eaLnBrk="0" hangingPunct="0">
              <a:defRPr>
                <a:solidFill>
                  <a:schemeClr val="tx1"/>
                </a:solidFill>
                <a:latin typeface="Garamond" panose="02020404030301010803" pitchFamily="18" charset="0"/>
                <a:cs typeface="Arial" panose="020B0604020202020204" pitchFamily="34" charset="0"/>
              </a:defRPr>
            </a:lvl4pPr>
            <a:lvl5pPr marL="2057400" indent="-228600" eaLnBrk="0" hangingPunct="0">
              <a:defRPr>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9pPr>
          </a:lstStyle>
          <a:p>
            <a:pPr algn="r" eaLnBrk="1" hangingPunct="1"/>
            <a:fld id="{69ABBDB5-1A34-449A-A6ED-D9B518A7FB9D}" type="slidenum">
              <a:rPr lang="it-IT" altLang="it-IT" sz="1200">
                <a:solidFill>
                  <a:srgbClr val="FFFFFF"/>
                </a:solidFill>
                <a:latin typeface="Arial" panose="020B0604020202020204" pitchFamily="34" charset="0"/>
              </a:rPr>
              <a:pPr algn="r" eaLnBrk="1" hangingPunct="1"/>
              <a:t>38</a:t>
            </a:fld>
            <a:endParaRPr lang="it-IT" altLang="it-IT" sz="1200">
              <a:solidFill>
                <a:srgbClr val="FFFFFF"/>
              </a:solidFill>
              <a:latin typeface="Arial" panose="020B0604020202020204" pitchFamily="34" charset="0"/>
            </a:endParaRPr>
          </a:p>
        </p:txBody>
      </p:sp>
      <p:grpSp>
        <p:nvGrpSpPr>
          <p:cNvPr id="34820" name="Gruppo 5"/>
          <p:cNvGrpSpPr>
            <a:grpSpLocks/>
          </p:cNvGrpSpPr>
          <p:nvPr/>
        </p:nvGrpSpPr>
        <p:grpSpPr bwMode="auto">
          <a:xfrm>
            <a:off x="3476626" y="2085976"/>
            <a:ext cx="5148263" cy="612775"/>
            <a:chOff x="1952710" y="1841716"/>
            <a:chExt cx="5148572" cy="612563"/>
          </a:xfrm>
        </p:grpSpPr>
        <p:sp>
          <p:nvSpPr>
            <p:cNvPr id="11" name="Connettore 1 3"/>
            <p:cNvSpPr/>
            <p:nvPr/>
          </p:nvSpPr>
          <p:spPr>
            <a:xfrm>
              <a:off x="4526996" y="1841716"/>
              <a:ext cx="2574286" cy="612563"/>
            </a:xfrm>
            <a:custGeom>
              <a:avLst/>
              <a:gdLst/>
              <a:ahLst/>
              <a:cxnLst/>
              <a:rect l="0" t="0" r="0" b="0"/>
              <a:pathLst>
                <a:path>
                  <a:moveTo>
                    <a:pt x="0" y="0"/>
                  </a:moveTo>
                  <a:lnTo>
                    <a:pt x="0" y="417443"/>
                  </a:lnTo>
                  <a:lnTo>
                    <a:pt x="2574286" y="417443"/>
                  </a:lnTo>
                  <a:lnTo>
                    <a:pt x="2574286" y="612563"/>
                  </a:lnTo>
                </a:path>
              </a:pathLst>
            </a:custGeom>
            <a:noFill/>
            <a:ln w="25400" cap="flat" cmpd="sng" algn="ctr">
              <a:solidFill>
                <a:srgbClr val="C0504D">
                  <a:hueOff val="0"/>
                  <a:satOff val="0"/>
                  <a:lumOff val="0"/>
                  <a:alphaOff val="0"/>
                </a:srgbClr>
              </a:solidFill>
              <a:prstDash val="solid"/>
            </a:ln>
            <a:effectLst/>
            <a:scene3d>
              <a:camera prst="orthographicFront"/>
              <a:lightRig rig="flat" dir="t"/>
            </a:scene3d>
            <a:sp3d prstMaterial="matte"/>
          </p:spPr>
          <p:txBody>
            <a:bodyPr/>
            <a:lstStyle/>
            <a:p>
              <a:endParaRPr lang="it-IT"/>
            </a:p>
          </p:txBody>
        </p:sp>
        <p:sp>
          <p:nvSpPr>
            <p:cNvPr id="12" name="Connettore 1 4"/>
            <p:cNvSpPr/>
            <p:nvPr/>
          </p:nvSpPr>
          <p:spPr>
            <a:xfrm>
              <a:off x="4481276" y="1841716"/>
              <a:ext cx="91440" cy="612563"/>
            </a:xfrm>
            <a:custGeom>
              <a:avLst/>
              <a:gdLst/>
              <a:ahLst/>
              <a:cxnLst/>
              <a:rect l="0" t="0" r="0" b="0"/>
              <a:pathLst>
                <a:path>
                  <a:moveTo>
                    <a:pt x="45720" y="0"/>
                  </a:moveTo>
                  <a:lnTo>
                    <a:pt x="45720" y="612563"/>
                  </a:lnTo>
                </a:path>
              </a:pathLst>
            </a:custGeom>
            <a:noFill/>
            <a:ln w="25400" cap="flat" cmpd="sng" algn="ctr">
              <a:solidFill>
                <a:srgbClr val="C0504D">
                  <a:hueOff val="0"/>
                  <a:satOff val="0"/>
                  <a:lumOff val="0"/>
                  <a:alphaOff val="0"/>
                </a:srgbClr>
              </a:solidFill>
              <a:prstDash val="solid"/>
            </a:ln>
            <a:effectLst/>
            <a:scene3d>
              <a:camera prst="orthographicFront"/>
              <a:lightRig rig="flat" dir="t"/>
            </a:scene3d>
            <a:sp3d prstMaterial="matte"/>
          </p:spPr>
          <p:txBody>
            <a:bodyPr/>
            <a:lstStyle/>
            <a:p>
              <a:endParaRPr lang="it-IT"/>
            </a:p>
          </p:txBody>
        </p:sp>
        <p:sp>
          <p:nvSpPr>
            <p:cNvPr id="13" name="Connettore 1 5"/>
            <p:cNvSpPr/>
            <p:nvPr/>
          </p:nvSpPr>
          <p:spPr>
            <a:xfrm>
              <a:off x="1952710" y="1841716"/>
              <a:ext cx="2574285" cy="612563"/>
            </a:xfrm>
            <a:custGeom>
              <a:avLst/>
              <a:gdLst/>
              <a:ahLst/>
              <a:cxnLst/>
              <a:rect l="0" t="0" r="0" b="0"/>
              <a:pathLst>
                <a:path>
                  <a:moveTo>
                    <a:pt x="2574285" y="0"/>
                  </a:moveTo>
                  <a:lnTo>
                    <a:pt x="2574285" y="417443"/>
                  </a:lnTo>
                  <a:lnTo>
                    <a:pt x="0" y="417443"/>
                  </a:lnTo>
                  <a:lnTo>
                    <a:pt x="0" y="612563"/>
                  </a:lnTo>
                </a:path>
              </a:pathLst>
            </a:custGeom>
            <a:noFill/>
            <a:ln w="25400" cap="flat" cmpd="sng" algn="ctr">
              <a:solidFill>
                <a:srgbClr val="C0504D">
                  <a:hueOff val="0"/>
                  <a:satOff val="0"/>
                  <a:lumOff val="0"/>
                  <a:alphaOff val="0"/>
                </a:srgbClr>
              </a:solidFill>
              <a:prstDash val="solid"/>
            </a:ln>
            <a:effectLst/>
            <a:scene3d>
              <a:camera prst="orthographicFront"/>
              <a:lightRig rig="flat" dir="t"/>
            </a:scene3d>
            <a:sp3d prstMaterial="matte"/>
          </p:spPr>
          <p:txBody>
            <a:bodyPr/>
            <a:lstStyle/>
            <a:p>
              <a:endParaRPr lang="it-IT"/>
            </a:p>
          </p:txBody>
        </p:sp>
      </p:grpSp>
      <p:grpSp>
        <p:nvGrpSpPr>
          <p:cNvPr id="34821" name="Gruppo 4"/>
          <p:cNvGrpSpPr>
            <a:grpSpLocks/>
          </p:cNvGrpSpPr>
          <p:nvPr/>
        </p:nvGrpSpPr>
        <p:grpSpPr bwMode="auto">
          <a:xfrm>
            <a:off x="3886201" y="1296989"/>
            <a:ext cx="4564063" cy="1011237"/>
            <a:chOff x="2362240" y="1052736"/>
            <a:chExt cx="4563537" cy="1011304"/>
          </a:xfrm>
        </p:grpSpPr>
        <p:sp>
          <p:nvSpPr>
            <p:cNvPr id="15" name="Rettangolo arrotondato 14"/>
            <p:cNvSpPr/>
            <p:nvPr/>
          </p:nvSpPr>
          <p:spPr>
            <a:xfrm>
              <a:off x="2362240" y="1052736"/>
              <a:ext cx="4329511" cy="788980"/>
            </a:xfrm>
            <a:prstGeom prst="roundRect">
              <a:avLst>
                <a:gd name="adj" fmla="val 10000"/>
              </a:avLst>
            </a:prstGeom>
            <a:gradFill rotWithShape="1">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txBody>
            <a:bodyPr/>
            <a:lstStyle/>
            <a:p>
              <a:endParaRPr lang="it-IT"/>
            </a:p>
          </p:txBody>
        </p:sp>
        <p:grpSp>
          <p:nvGrpSpPr>
            <p:cNvPr id="4" name="Gruppo 15"/>
            <p:cNvGrpSpPr/>
            <p:nvPr/>
          </p:nvGrpSpPr>
          <p:grpSpPr>
            <a:xfrm>
              <a:off x="2596266" y="1275060"/>
              <a:ext cx="4329511" cy="788980"/>
              <a:chOff x="1696673" y="720084"/>
              <a:chExt cx="4329511" cy="788980"/>
            </a:xfrm>
            <a:scene3d>
              <a:camera prst="orthographicFront"/>
              <a:lightRig rig="flat" dir="t"/>
            </a:scene3d>
          </p:grpSpPr>
          <p:sp>
            <p:nvSpPr>
              <p:cNvPr id="29" name="Rettangolo arrotondato 28"/>
              <p:cNvSpPr/>
              <p:nvPr/>
            </p:nvSpPr>
            <p:spPr>
              <a:xfrm>
                <a:off x="1696673" y="720084"/>
                <a:ext cx="4329511" cy="788980"/>
              </a:xfrm>
              <a:prstGeom prst="roundRect">
                <a:avLst>
                  <a:gd name="adj" fmla="val 10000"/>
                </a:avLst>
              </a:prstGeom>
              <a:solidFill>
                <a:sysClr val="window" lastClr="FFFFFF">
                  <a:alpha val="90000"/>
                  <a:hueOff val="0"/>
                  <a:satOff val="0"/>
                  <a:lumOff val="0"/>
                  <a:alphaOff val="0"/>
                </a:sysClr>
              </a:solidFill>
              <a:ln w="9525" cap="flat" cmpd="sng" algn="ctr">
                <a:solidFill>
                  <a:srgbClr val="4F81BD">
                    <a:hueOff val="0"/>
                    <a:satOff val="0"/>
                    <a:lumOff val="0"/>
                    <a:alphaOff val="0"/>
                    <a:shade val="95000"/>
                    <a:satMod val="105000"/>
                  </a:srgbClr>
                </a:solidFill>
                <a:prstDash val="solid"/>
              </a:ln>
              <a:effectLst>
                <a:outerShdw blurRad="40000" dist="23000" dir="5400000" rotWithShape="0">
                  <a:srgbClr val="000000">
                    <a:alpha val="35000"/>
                  </a:srgbClr>
                </a:outerShdw>
              </a:effectLst>
              <a:sp3d z="190500" extrusionH="12700" prstMaterial="plastic">
                <a:bevelT w="50800" h="50800"/>
              </a:sp3d>
            </p:spPr>
            <p:txBody>
              <a:bodyPr/>
              <a:lstStyle/>
              <a:p>
                <a:endParaRPr lang="it-IT"/>
              </a:p>
            </p:txBody>
          </p:sp>
          <p:sp>
            <p:nvSpPr>
              <p:cNvPr id="30" name="Rettangolo 29"/>
              <p:cNvSpPr/>
              <p:nvPr/>
            </p:nvSpPr>
            <p:spPr>
              <a:xfrm>
                <a:off x="1719781" y="743192"/>
                <a:ext cx="4283295" cy="742764"/>
              </a:xfrm>
              <a:prstGeom prst="rect">
                <a:avLst/>
              </a:prstGeom>
              <a:noFill/>
              <a:ln>
                <a:noFill/>
              </a:ln>
              <a:effectLst/>
              <a:sp3d z="190500"/>
            </p:spPr>
            <p:txBody>
              <a:bodyPr lIns="68580" tIns="68580" rIns="68580" bIns="68580" spcCol="1270" anchor="ctr"/>
              <a:lstStyle/>
              <a:p>
                <a:pPr algn="ctr" defTabSz="800100">
                  <a:lnSpc>
                    <a:spcPct val="90000"/>
                  </a:lnSpc>
                  <a:spcAft>
                    <a:spcPct val="35000"/>
                  </a:spcAft>
                  <a:defRPr/>
                </a:pPr>
                <a:r>
                  <a:rPr lang="it-IT" b="1" dirty="0">
                    <a:solidFill>
                      <a:sysClr val="windowText" lastClr="000000">
                        <a:hueOff val="0"/>
                        <a:satOff val="0"/>
                        <a:lumOff val="0"/>
                        <a:alphaOff val="0"/>
                      </a:sysClr>
                    </a:solidFill>
                  </a:rPr>
                  <a:t>I SOGGETTI OBBLIGATI DEVONO SEGNALARE ALL’UIF QUANDO</a:t>
                </a:r>
              </a:p>
            </p:txBody>
          </p:sp>
        </p:grpSp>
      </p:grpSp>
      <p:grpSp>
        <p:nvGrpSpPr>
          <p:cNvPr id="34822" name="Gruppo 1"/>
          <p:cNvGrpSpPr>
            <a:grpSpLocks/>
          </p:cNvGrpSpPr>
          <p:nvPr/>
        </p:nvGrpSpPr>
        <p:grpSpPr bwMode="auto">
          <a:xfrm>
            <a:off x="2424114" y="2698751"/>
            <a:ext cx="2339975" cy="1306513"/>
            <a:chOff x="899593" y="2454279"/>
            <a:chExt cx="2340260" cy="1306896"/>
          </a:xfrm>
        </p:grpSpPr>
        <p:sp>
          <p:nvSpPr>
            <p:cNvPr id="17" name="Rettangolo arrotondato 16"/>
            <p:cNvSpPr/>
            <p:nvPr/>
          </p:nvSpPr>
          <p:spPr>
            <a:xfrm>
              <a:off x="899593" y="2454279"/>
              <a:ext cx="2106234" cy="1084571"/>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p:spPr>
          <p:txBody>
            <a:bodyPr/>
            <a:lstStyle/>
            <a:p>
              <a:endParaRPr lang="it-IT"/>
            </a:p>
          </p:txBody>
        </p:sp>
        <p:grpSp>
          <p:nvGrpSpPr>
            <p:cNvPr id="6" name="Gruppo 17"/>
            <p:cNvGrpSpPr/>
            <p:nvPr/>
          </p:nvGrpSpPr>
          <p:grpSpPr>
            <a:xfrm>
              <a:off x="1133619" y="2676604"/>
              <a:ext cx="2106234" cy="1084571"/>
              <a:chOff x="234026" y="2121628"/>
              <a:chExt cx="2106234" cy="1084571"/>
            </a:xfrm>
            <a:scene3d>
              <a:camera prst="orthographicFront"/>
              <a:lightRig rig="flat" dir="t"/>
            </a:scene3d>
          </p:grpSpPr>
          <p:sp>
            <p:nvSpPr>
              <p:cNvPr id="27" name="Rettangolo arrotondato 26"/>
              <p:cNvSpPr/>
              <p:nvPr/>
            </p:nvSpPr>
            <p:spPr>
              <a:xfrm>
                <a:off x="234026" y="2121628"/>
                <a:ext cx="2106234" cy="1084571"/>
              </a:xfrm>
              <a:prstGeom prst="roundRect">
                <a:avLst>
                  <a:gd name="adj" fmla="val 10000"/>
                </a:avLst>
              </a:prstGeom>
              <a:solidFill>
                <a:sysClr val="window" lastClr="FFFFFF">
                  <a:alpha val="90000"/>
                  <a:hueOff val="0"/>
                  <a:satOff val="0"/>
                  <a:lumOff val="0"/>
                  <a:alphaOff val="0"/>
                </a:sysClr>
              </a:solidFill>
              <a:ln w="9525" cap="flat" cmpd="sng" algn="ctr">
                <a:solidFill>
                  <a:srgbClr val="C0504D">
                    <a:hueOff val="0"/>
                    <a:satOff val="0"/>
                    <a:lumOff val="0"/>
                    <a:alphaOff val="0"/>
                    <a:shade val="95000"/>
                    <a:satMod val="105000"/>
                  </a:srgbClr>
                </a:solidFill>
                <a:prstDash val="solid"/>
              </a:ln>
              <a:effectLst>
                <a:outerShdw blurRad="40000" dist="23000" dir="5400000" rotWithShape="0">
                  <a:srgbClr val="000000">
                    <a:alpha val="35000"/>
                  </a:srgbClr>
                </a:outerShdw>
              </a:effectLst>
              <a:sp3d z="190500" extrusionH="12700" prstMaterial="plastic">
                <a:bevelT w="50800" h="50800"/>
              </a:sp3d>
            </p:spPr>
            <p:txBody>
              <a:bodyPr/>
              <a:lstStyle/>
              <a:p>
                <a:endParaRPr lang="it-IT"/>
              </a:p>
            </p:txBody>
          </p:sp>
          <p:sp>
            <p:nvSpPr>
              <p:cNvPr id="28" name="Rettangolo 27"/>
              <p:cNvSpPr/>
              <p:nvPr/>
            </p:nvSpPr>
            <p:spPr>
              <a:xfrm>
                <a:off x="265792" y="2153394"/>
                <a:ext cx="2042702" cy="1021039"/>
              </a:xfrm>
              <a:prstGeom prst="rect">
                <a:avLst/>
              </a:prstGeom>
              <a:noFill/>
              <a:ln>
                <a:noFill/>
              </a:ln>
              <a:effectLst/>
              <a:sp3d z="190500"/>
            </p:spPr>
            <p:txBody>
              <a:bodyPr lIns="76200" tIns="76200" rIns="76200" bIns="76200" spcCol="1270" anchor="ctr"/>
              <a:lstStyle/>
              <a:p>
                <a:pPr algn="ctr" defTabSz="889000">
                  <a:lnSpc>
                    <a:spcPct val="90000"/>
                  </a:lnSpc>
                  <a:spcAft>
                    <a:spcPct val="35000"/>
                  </a:spcAft>
                  <a:defRPr/>
                </a:pPr>
                <a:r>
                  <a:rPr lang="it-IT" sz="2000" b="1" dirty="0">
                    <a:solidFill>
                      <a:sysClr val="windowText" lastClr="000000">
                        <a:hueOff val="0"/>
                        <a:satOff val="0"/>
                        <a:lumOff val="0"/>
                        <a:alphaOff val="0"/>
                      </a:sysClr>
                    </a:solidFill>
                  </a:rPr>
                  <a:t>SANNO</a:t>
                </a:r>
              </a:p>
            </p:txBody>
          </p:sp>
        </p:grpSp>
      </p:grpSp>
      <p:grpSp>
        <p:nvGrpSpPr>
          <p:cNvPr id="34823" name="Gruppo 2"/>
          <p:cNvGrpSpPr>
            <a:grpSpLocks/>
          </p:cNvGrpSpPr>
          <p:nvPr/>
        </p:nvGrpSpPr>
        <p:grpSpPr bwMode="auto">
          <a:xfrm>
            <a:off x="4997451" y="2698751"/>
            <a:ext cx="2339975" cy="1306513"/>
            <a:chOff x="3473879" y="2454279"/>
            <a:chExt cx="2340260" cy="1306896"/>
          </a:xfrm>
        </p:grpSpPr>
        <p:sp>
          <p:nvSpPr>
            <p:cNvPr id="19" name="Rettangolo arrotondato 18"/>
            <p:cNvSpPr/>
            <p:nvPr/>
          </p:nvSpPr>
          <p:spPr>
            <a:xfrm>
              <a:off x="3473879" y="2454279"/>
              <a:ext cx="2106234" cy="1084571"/>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p:spPr>
          <p:txBody>
            <a:bodyPr/>
            <a:lstStyle/>
            <a:p>
              <a:endParaRPr lang="it-IT"/>
            </a:p>
          </p:txBody>
        </p:sp>
        <p:grpSp>
          <p:nvGrpSpPr>
            <p:cNvPr id="8" name="Gruppo 19"/>
            <p:cNvGrpSpPr/>
            <p:nvPr/>
          </p:nvGrpSpPr>
          <p:grpSpPr>
            <a:xfrm>
              <a:off x="3707905" y="2676604"/>
              <a:ext cx="2106234" cy="1084571"/>
              <a:chOff x="2808312" y="2121628"/>
              <a:chExt cx="2106234" cy="1084571"/>
            </a:xfrm>
            <a:scene3d>
              <a:camera prst="orthographicFront"/>
              <a:lightRig rig="flat" dir="t"/>
            </a:scene3d>
          </p:grpSpPr>
          <p:sp>
            <p:nvSpPr>
              <p:cNvPr id="25" name="Rettangolo arrotondato 24"/>
              <p:cNvSpPr/>
              <p:nvPr/>
            </p:nvSpPr>
            <p:spPr>
              <a:xfrm>
                <a:off x="2808312" y="2121628"/>
                <a:ext cx="2106234" cy="1084571"/>
              </a:xfrm>
              <a:prstGeom prst="roundRect">
                <a:avLst>
                  <a:gd name="adj" fmla="val 10000"/>
                </a:avLst>
              </a:prstGeom>
              <a:solidFill>
                <a:sysClr val="window" lastClr="FFFFFF">
                  <a:alpha val="90000"/>
                  <a:hueOff val="0"/>
                  <a:satOff val="0"/>
                  <a:lumOff val="0"/>
                  <a:alphaOff val="0"/>
                </a:sysClr>
              </a:solidFill>
              <a:ln w="9525" cap="flat" cmpd="sng" algn="ctr">
                <a:solidFill>
                  <a:srgbClr val="C0504D">
                    <a:hueOff val="0"/>
                    <a:satOff val="0"/>
                    <a:lumOff val="0"/>
                    <a:alphaOff val="0"/>
                    <a:shade val="95000"/>
                    <a:satMod val="105000"/>
                  </a:srgbClr>
                </a:solidFill>
                <a:prstDash val="solid"/>
              </a:ln>
              <a:effectLst>
                <a:outerShdw blurRad="40000" dist="23000" dir="5400000" rotWithShape="0">
                  <a:srgbClr val="000000">
                    <a:alpha val="35000"/>
                  </a:srgbClr>
                </a:outerShdw>
              </a:effectLst>
              <a:sp3d z="190500" extrusionH="12700" prstMaterial="plastic">
                <a:bevelT w="50800" h="50800"/>
              </a:sp3d>
            </p:spPr>
            <p:txBody>
              <a:bodyPr/>
              <a:lstStyle/>
              <a:p>
                <a:endParaRPr lang="it-IT"/>
              </a:p>
            </p:txBody>
          </p:sp>
          <p:sp>
            <p:nvSpPr>
              <p:cNvPr id="26" name="Rettangolo 25"/>
              <p:cNvSpPr/>
              <p:nvPr/>
            </p:nvSpPr>
            <p:spPr>
              <a:xfrm>
                <a:off x="2840078" y="2153394"/>
                <a:ext cx="2042702" cy="1021039"/>
              </a:xfrm>
              <a:prstGeom prst="rect">
                <a:avLst/>
              </a:prstGeom>
              <a:noFill/>
              <a:ln>
                <a:noFill/>
              </a:ln>
              <a:effectLst/>
              <a:sp3d z="190500"/>
            </p:spPr>
            <p:txBody>
              <a:bodyPr lIns="76200" tIns="76200" rIns="76200" bIns="76200" spcCol="1270" anchor="ctr"/>
              <a:lstStyle/>
              <a:p>
                <a:pPr algn="ctr" defTabSz="889000">
                  <a:lnSpc>
                    <a:spcPct val="90000"/>
                  </a:lnSpc>
                  <a:spcAft>
                    <a:spcPct val="35000"/>
                  </a:spcAft>
                  <a:defRPr/>
                </a:pPr>
                <a:r>
                  <a:rPr lang="it-IT" sz="2000" b="1" dirty="0">
                    <a:solidFill>
                      <a:sysClr val="windowText" lastClr="000000">
                        <a:hueOff val="0"/>
                        <a:satOff val="0"/>
                        <a:lumOff val="0"/>
                        <a:alphaOff val="0"/>
                      </a:sysClr>
                    </a:solidFill>
                  </a:rPr>
                  <a:t>SOSPETTANO</a:t>
                </a:r>
              </a:p>
            </p:txBody>
          </p:sp>
        </p:grpSp>
      </p:grpSp>
      <p:grpSp>
        <p:nvGrpSpPr>
          <p:cNvPr id="34824" name="Gruppo 3"/>
          <p:cNvGrpSpPr>
            <a:grpSpLocks/>
          </p:cNvGrpSpPr>
          <p:nvPr/>
        </p:nvGrpSpPr>
        <p:grpSpPr bwMode="auto">
          <a:xfrm>
            <a:off x="7572376" y="2698751"/>
            <a:ext cx="2339975" cy="1306513"/>
            <a:chOff x="6048165" y="2454279"/>
            <a:chExt cx="2340259" cy="1306896"/>
          </a:xfrm>
        </p:grpSpPr>
        <p:sp>
          <p:nvSpPr>
            <p:cNvPr id="21" name="Rettangolo arrotondato 20"/>
            <p:cNvSpPr/>
            <p:nvPr/>
          </p:nvSpPr>
          <p:spPr>
            <a:xfrm>
              <a:off x="6048165" y="2454279"/>
              <a:ext cx="2106234" cy="1084571"/>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p:spPr>
          <p:txBody>
            <a:bodyPr/>
            <a:lstStyle/>
            <a:p>
              <a:endParaRPr lang="it-IT"/>
            </a:p>
          </p:txBody>
        </p:sp>
        <p:grpSp>
          <p:nvGrpSpPr>
            <p:cNvPr id="10" name="Gruppo 21"/>
            <p:cNvGrpSpPr/>
            <p:nvPr/>
          </p:nvGrpSpPr>
          <p:grpSpPr>
            <a:xfrm>
              <a:off x="6282190" y="2676604"/>
              <a:ext cx="2106234" cy="1084571"/>
              <a:chOff x="5382597" y="2121628"/>
              <a:chExt cx="2106234" cy="1084571"/>
            </a:xfrm>
            <a:scene3d>
              <a:camera prst="orthographicFront"/>
              <a:lightRig rig="flat" dir="t"/>
            </a:scene3d>
          </p:grpSpPr>
          <p:sp>
            <p:nvSpPr>
              <p:cNvPr id="23" name="Rettangolo arrotondato 22"/>
              <p:cNvSpPr/>
              <p:nvPr/>
            </p:nvSpPr>
            <p:spPr>
              <a:xfrm>
                <a:off x="5382597" y="2121628"/>
                <a:ext cx="2106234" cy="1084571"/>
              </a:xfrm>
              <a:prstGeom prst="roundRect">
                <a:avLst>
                  <a:gd name="adj" fmla="val 10000"/>
                </a:avLst>
              </a:prstGeom>
              <a:solidFill>
                <a:sysClr val="window" lastClr="FFFFFF">
                  <a:alpha val="90000"/>
                  <a:hueOff val="0"/>
                  <a:satOff val="0"/>
                  <a:lumOff val="0"/>
                  <a:alphaOff val="0"/>
                </a:sysClr>
              </a:solidFill>
              <a:ln w="9525" cap="flat" cmpd="sng" algn="ctr">
                <a:solidFill>
                  <a:srgbClr val="C0504D">
                    <a:hueOff val="0"/>
                    <a:satOff val="0"/>
                    <a:lumOff val="0"/>
                    <a:alphaOff val="0"/>
                    <a:shade val="95000"/>
                    <a:satMod val="105000"/>
                  </a:srgbClr>
                </a:solidFill>
                <a:prstDash val="solid"/>
              </a:ln>
              <a:effectLst>
                <a:outerShdw blurRad="40000" dist="23000" dir="5400000" rotWithShape="0">
                  <a:srgbClr val="000000">
                    <a:alpha val="35000"/>
                  </a:srgbClr>
                </a:outerShdw>
              </a:effectLst>
              <a:sp3d z="190500" extrusionH="12700" prstMaterial="plastic">
                <a:bevelT w="50800" h="50800"/>
              </a:sp3d>
            </p:spPr>
            <p:txBody>
              <a:bodyPr/>
              <a:lstStyle/>
              <a:p>
                <a:endParaRPr lang="it-IT"/>
              </a:p>
            </p:txBody>
          </p:sp>
          <p:sp>
            <p:nvSpPr>
              <p:cNvPr id="24" name="Rettangolo 23"/>
              <p:cNvSpPr/>
              <p:nvPr/>
            </p:nvSpPr>
            <p:spPr>
              <a:xfrm>
                <a:off x="5414363" y="2153394"/>
                <a:ext cx="2042702" cy="1021039"/>
              </a:xfrm>
              <a:prstGeom prst="rect">
                <a:avLst/>
              </a:prstGeom>
              <a:noFill/>
              <a:ln>
                <a:noFill/>
              </a:ln>
              <a:effectLst/>
              <a:sp3d z="190500"/>
            </p:spPr>
            <p:txBody>
              <a:bodyPr lIns="76200" tIns="76200" rIns="76200" bIns="76200" spcCol="1270" anchor="ctr"/>
              <a:lstStyle/>
              <a:p>
                <a:pPr algn="ctr" defTabSz="889000">
                  <a:lnSpc>
                    <a:spcPct val="90000"/>
                  </a:lnSpc>
                  <a:spcAft>
                    <a:spcPct val="35000"/>
                  </a:spcAft>
                  <a:defRPr/>
                </a:pPr>
                <a:r>
                  <a:rPr lang="it-IT" sz="2000" b="1" dirty="0">
                    <a:solidFill>
                      <a:sysClr val="windowText" lastClr="000000">
                        <a:hueOff val="0"/>
                        <a:satOff val="0"/>
                        <a:lumOff val="0"/>
                        <a:alphaOff val="0"/>
                      </a:sysClr>
                    </a:solidFill>
                  </a:rPr>
                  <a:t>MOTIVI RAGIONEVOLI  SOSPETTO</a:t>
                </a:r>
              </a:p>
            </p:txBody>
          </p:sp>
        </p:grpSp>
      </p:grpSp>
      <p:grpSp>
        <p:nvGrpSpPr>
          <p:cNvPr id="14" name="Gruppo 6"/>
          <p:cNvGrpSpPr/>
          <p:nvPr/>
        </p:nvGrpSpPr>
        <p:grpSpPr>
          <a:xfrm>
            <a:off x="2523158" y="4295946"/>
            <a:ext cx="7318026" cy="357190"/>
            <a:chOff x="3759238" y="1196235"/>
            <a:chExt cx="1866304" cy="933152"/>
          </a:xfrm>
          <a:scene3d>
            <a:camera prst="orthographicFront"/>
            <a:lightRig rig="flat" dir="t"/>
          </a:scene3d>
        </p:grpSpPr>
        <p:sp>
          <p:nvSpPr>
            <p:cNvPr id="32" name="Rettangolo arrotondato 31"/>
            <p:cNvSpPr/>
            <p:nvPr/>
          </p:nvSpPr>
          <p:spPr>
            <a:xfrm>
              <a:off x="3759238" y="1196235"/>
              <a:ext cx="1866304" cy="933152"/>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defRPr/>
              </a:pPr>
              <a:r>
                <a:rPr lang="it-IT" b="1" kern="0" dirty="0">
                  <a:solidFill>
                    <a:sysClr val="windowText" lastClr="000000"/>
                  </a:solidFill>
                </a:rPr>
                <a:t>CHE SIANO</a:t>
              </a:r>
            </a:p>
          </p:txBody>
        </p:sp>
        <p:sp>
          <p:nvSpPr>
            <p:cNvPr id="33" name="Rettangolo 32"/>
            <p:cNvSpPr/>
            <p:nvPr/>
          </p:nvSpPr>
          <p:spPr>
            <a:xfrm>
              <a:off x="3804791" y="1241788"/>
              <a:ext cx="1775198" cy="842046"/>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5730" tIns="125730" rIns="125730" bIns="125730" spcCol="1270" anchor="ctr"/>
            <a:lstStyle/>
            <a:p>
              <a:pPr algn="ctr" defTabSz="1466850">
                <a:lnSpc>
                  <a:spcPct val="90000"/>
                </a:lnSpc>
                <a:spcAft>
                  <a:spcPct val="35000"/>
                </a:spcAft>
                <a:defRPr/>
              </a:pPr>
              <a:endParaRPr lang="it-IT" b="1" kern="0">
                <a:solidFill>
                  <a:sysClr val="windowText" lastClr="000000"/>
                </a:solidFill>
                <a:latin typeface="Calibri"/>
              </a:endParaRPr>
            </a:p>
          </p:txBody>
        </p:sp>
      </p:grpSp>
      <p:grpSp>
        <p:nvGrpSpPr>
          <p:cNvPr id="34826" name="Gruppo 33"/>
          <p:cNvGrpSpPr>
            <a:grpSpLocks/>
          </p:cNvGrpSpPr>
          <p:nvPr/>
        </p:nvGrpSpPr>
        <p:grpSpPr bwMode="auto">
          <a:xfrm>
            <a:off x="2509839" y="4941889"/>
            <a:ext cx="7331075" cy="287337"/>
            <a:chOff x="1200967" y="5087464"/>
            <a:chExt cx="7331473" cy="288602"/>
          </a:xfrm>
        </p:grpSpPr>
        <p:sp>
          <p:nvSpPr>
            <p:cNvPr id="35" name="Rettangolo arrotondato 34"/>
            <p:cNvSpPr/>
            <p:nvPr/>
          </p:nvSpPr>
          <p:spPr>
            <a:xfrm>
              <a:off x="1200967" y="5087464"/>
              <a:ext cx="2143140" cy="285752"/>
            </a:xfrm>
            <a:prstGeom prst="roundRect">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txBody>
            <a:bodyPr/>
            <a:lstStyle/>
            <a:p>
              <a:pPr algn="ctr">
                <a:defRPr/>
              </a:pPr>
              <a:r>
                <a:rPr lang="it-IT" sz="1400" b="1" kern="0" dirty="0">
                  <a:solidFill>
                    <a:srgbClr val="FFFFFF"/>
                  </a:solidFill>
                </a:rPr>
                <a:t>IN CORSO</a:t>
              </a:r>
            </a:p>
          </p:txBody>
        </p:sp>
        <p:sp>
          <p:nvSpPr>
            <p:cNvPr id="36" name="Rettangolo arrotondato 35"/>
            <p:cNvSpPr/>
            <p:nvPr/>
          </p:nvSpPr>
          <p:spPr>
            <a:xfrm>
              <a:off x="3797012" y="5090311"/>
              <a:ext cx="2143140" cy="285751"/>
            </a:xfrm>
            <a:prstGeom prst="roundRect">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txBody>
            <a:bodyPr/>
            <a:lstStyle/>
            <a:p>
              <a:pPr algn="ctr">
                <a:defRPr/>
              </a:pPr>
              <a:r>
                <a:rPr lang="it-IT" sz="1400" b="1" kern="0" dirty="0">
                  <a:solidFill>
                    <a:srgbClr val="FFFFFF"/>
                  </a:solidFill>
                </a:rPr>
                <a:t>STATE COMPIUTE</a:t>
              </a:r>
            </a:p>
          </p:txBody>
        </p:sp>
        <p:sp>
          <p:nvSpPr>
            <p:cNvPr id="37" name="Rettangolo arrotondato 36"/>
            <p:cNvSpPr/>
            <p:nvPr/>
          </p:nvSpPr>
          <p:spPr>
            <a:xfrm>
              <a:off x="6389300" y="5090314"/>
              <a:ext cx="2143140" cy="285752"/>
            </a:xfrm>
            <a:prstGeom prst="roundRect">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txBody>
            <a:bodyPr/>
            <a:lstStyle/>
            <a:p>
              <a:pPr algn="ctr">
                <a:defRPr/>
              </a:pPr>
              <a:r>
                <a:rPr lang="it-IT" sz="1400" b="1" kern="0" dirty="0">
                  <a:solidFill>
                    <a:srgbClr val="FFFFFF"/>
                  </a:solidFill>
                </a:rPr>
                <a:t>STATE TENTATE</a:t>
              </a:r>
            </a:p>
          </p:txBody>
        </p:sp>
      </p:grpSp>
      <p:sp>
        <p:nvSpPr>
          <p:cNvPr id="38" name="CasellaDiTesto 37"/>
          <p:cNvSpPr txBox="1"/>
          <p:nvPr/>
        </p:nvSpPr>
        <p:spPr>
          <a:xfrm>
            <a:off x="2268538" y="5546726"/>
            <a:ext cx="7715250" cy="701675"/>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it-IT" sz="2000" b="1" kern="0" dirty="0">
                <a:solidFill>
                  <a:srgbClr val="000000"/>
                </a:solidFill>
              </a:rPr>
              <a:t>OPERAZIONI </a:t>
            </a:r>
            <a:r>
              <a:rPr lang="it-IT" sz="2000" b="1" kern="0" dirty="0" err="1">
                <a:solidFill>
                  <a:srgbClr val="000000"/>
                </a:solidFill>
              </a:rPr>
              <a:t>DI</a:t>
            </a:r>
            <a:r>
              <a:rPr lang="it-IT" sz="2000" b="1" kern="0" dirty="0">
                <a:solidFill>
                  <a:srgbClr val="000000"/>
                </a:solidFill>
              </a:rPr>
              <a:t> RICICLAGGIO </a:t>
            </a:r>
          </a:p>
          <a:p>
            <a:pPr algn="ctr">
              <a:defRPr/>
            </a:pPr>
            <a:r>
              <a:rPr lang="it-IT" sz="2000" b="1" kern="0" dirty="0">
                <a:solidFill>
                  <a:srgbClr val="000000"/>
                </a:solidFill>
              </a:rPr>
              <a:t>O </a:t>
            </a:r>
            <a:r>
              <a:rPr lang="it-IT" sz="2000" b="1" kern="0" dirty="0" err="1">
                <a:solidFill>
                  <a:srgbClr val="000000"/>
                </a:solidFill>
              </a:rPr>
              <a:t>DI</a:t>
            </a:r>
            <a:r>
              <a:rPr lang="it-IT" sz="2000" b="1" kern="0" dirty="0">
                <a:solidFill>
                  <a:srgbClr val="000000"/>
                </a:solidFill>
              </a:rPr>
              <a:t> FINANZIAMENTO AL TERRORISMO</a:t>
            </a:r>
          </a:p>
        </p:txBody>
      </p:sp>
      <p:grpSp>
        <p:nvGrpSpPr>
          <p:cNvPr id="34828" name="Gruppo 38"/>
          <p:cNvGrpSpPr>
            <a:grpSpLocks/>
          </p:cNvGrpSpPr>
          <p:nvPr/>
        </p:nvGrpSpPr>
        <p:grpSpPr bwMode="auto">
          <a:xfrm>
            <a:off x="3300414" y="5311776"/>
            <a:ext cx="5680075" cy="277813"/>
            <a:chOff x="1991939" y="5455072"/>
            <a:chExt cx="5680708" cy="278184"/>
          </a:xfrm>
        </p:grpSpPr>
        <p:grpSp>
          <p:nvGrpSpPr>
            <p:cNvPr id="20" name="Gruppo 39"/>
            <p:cNvGrpSpPr/>
            <p:nvPr/>
          </p:nvGrpSpPr>
          <p:grpSpPr>
            <a:xfrm flipV="1">
              <a:off x="1991939" y="5455072"/>
              <a:ext cx="508359" cy="278184"/>
              <a:chOff x="3817785" y="1702857"/>
              <a:chExt cx="508359" cy="278184"/>
            </a:xfrm>
            <a:scene3d>
              <a:camera prst="orthographicFront"/>
              <a:lightRig rig="flat" dir="t"/>
            </a:scene3d>
          </p:grpSpPr>
          <p:sp>
            <p:nvSpPr>
              <p:cNvPr id="47" name="Freccia a destra 12"/>
              <p:cNvSpPr/>
              <p:nvPr/>
            </p:nvSpPr>
            <p:spPr>
              <a:xfrm rot="16200000">
                <a:off x="3932873" y="1587769"/>
                <a:ext cx="278184" cy="508359"/>
              </a:xfrm>
              <a:prstGeom prst="rightArrow">
                <a:avLst>
                  <a:gd name="adj1" fmla="val 60000"/>
                  <a:gd name="adj2" fmla="val 5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z="-80000" prstMaterial="plastic">
                <a:bevelT w="50800" h="50800"/>
                <a:bevelB w="25400" h="25400" prst="angle"/>
              </a:sp3d>
            </p:spPr>
            <p:txBody>
              <a:bodyPr/>
              <a:lstStyle/>
              <a:p>
                <a:endParaRPr lang="it-IT"/>
              </a:p>
            </p:txBody>
          </p:sp>
          <p:sp>
            <p:nvSpPr>
              <p:cNvPr id="48" name="Freccia a destra 4"/>
              <p:cNvSpPr/>
              <p:nvPr/>
            </p:nvSpPr>
            <p:spPr>
              <a:xfrm rot="16200000">
                <a:off x="3974601" y="1731169"/>
                <a:ext cx="194729" cy="305015"/>
              </a:xfrm>
              <a:prstGeom prst="rect">
                <a:avLst/>
              </a:prstGeom>
              <a:noFill/>
              <a:ln>
                <a:noFill/>
              </a:ln>
              <a:effectLst/>
              <a:sp3d z="-80000"/>
            </p:spPr>
            <p:txBody>
              <a:bodyPr lIns="0" tIns="0" rIns="0" bIns="0" spcCol="1270" anchor="ctr"/>
              <a:lstStyle/>
              <a:p>
                <a:pPr algn="ctr" defTabSz="444500">
                  <a:lnSpc>
                    <a:spcPct val="90000"/>
                  </a:lnSpc>
                  <a:spcAft>
                    <a:spcPct val="35000"/>
                  </a:spcAft>
                  <a:defRPr/>
                </a:pPr>
                <a:endParaRPr lang="it-IT" sz="1000" b="1" kern="0">
                  <a:solidFill>
                    <a:sysClr val="window" lastClr="FFFFFF"/>
                  </a:solidFill>
                  <a:latin typeface="Calibri"/>
                </a:endParaRPr>
              </a:p>
            </p:txBody>
          </p:sp>
        </p:grpSp>
        <p:grpSp>
          <p:nvGrpSpPr>
            <p:cNvPr id="22" name="Gruppo 12"/>
            <p:cNvGrpSpPr/>
            <p:nvPr/>
          </p:nvGrpSpPr>
          <p:grpSpPr>
            <a:xfrm flipV="1">
              <a:off x="7164288" y="5455072"/>
              <a:ext cx="508359" cy="278184"/>
              <a:chOff x="3817785" y="1702857"/>
              <a:chExt cx="508359" cy="278184"/>
            </a:xfrm>
            <a:scene3d>
              <a:camera prst="orthographicFront"/>
              <a:lightRig rig="flat" dir="t"/>
            </a:scene3d>
          </p:grpSpPr>
          <p:sp>
            <p:nvSpPr>
              <p:cNvPr id="45" name="Freccia a destra 44"/>
              <p:cNvSpPr/>
              <p:nvPr/>
            </p:nvSpPr>
            <p:spPr>
              <a:xfrm rot="16200000">
                <a:off x="3932873" y="1587769"/>
                <a:ext cx="278184" cy="508359"/>
              </a:xfrm>
              <a:prstGeom prst="rightArrow">
                <a:avLst>
                  <a:gd name="adj1" fmla="val 60000"/>
                  <a:gd name="adj2" fmla="val 5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z="-80000" prstMaterial="plastic">
                <a:bevelT w="50800" h="50800"/>
                <a:bevelB w="25400" h="25400" prst="angle"/>
              </a:sp3d>
            </p:spPr>
            <p:txBody>
              <a:bodyPr/>
              <a:lstStyle/>
              <a:p>
                <a:endParaRPr lang="it-IT"/>
              </a:p>
            </p:txBody>
          </p:sp>
          <p:sp>
            <p:nvSpPr>
              <p:cNvPr id="46" name="Freccia a destra 4"/>
              <p:cNvSpPr/>
              <p:nvPr/>
            </p:nvSpPr>
            <p:spPr>
              <a:xfrm rot="16200000">
                <a:off x="3974601" y="1731169"/>
                <a:ext cx="194729" cy="305015"/>
              </a:xfrm>
              <a:prstGeom prst="rect">
                <a:avLst/>
              </a:prstGeom>
              <a:noFill/>
              <a:ln>
                <a:noFill/>
              </a:ln>
              <a:effectLst/>
              <a:sp3d z="-80000"/>
            </p:spPr>
            <p:txBody>
              <a:bodyPr lIns="0" tIns="0" rIns="0" bIns="0" spcCol="1270" anchor="ctr"/>
              <a:lstStyle/>
              <a:p>
                <a:pPr algn="ctr" defTabSz="444500">
                  <a:lnSpc>
                    <a:spcPct val="90000"/>
                  </a:lnSpc>
                  <a:spcAft>
                    <a:spcPct val="35000"/>
                  </a:spcAft>
                  <a:defRPr/>
                </a:pPr>
                <a:endParaRPr lang="it-IT" sz="1000" b="1" kern="0">
                  <a:solidFill>
                    <a:sysClr val="window" lastClr="FFFFFF"/>
                  </a:solidFill>
                  <a:latin typeface="Calibri"/>
                </a:endParaRPr>
              </a:p>
            </p:txBody>
          </p:sp>
        </p:grpSp>
        <p:grpSp>
          <p:nvGrpSpPr>
            <p:cNvPr id="31" name="Gruppo 12"/>
            <p:cNvGrpSpPr/>
            <p:nvPr/>
          </p:nvGrpSpPr>
          <p:grpSpPr>
            <a:xfrm flipV="1">
              <a:off x="4567697" y="5455072"/>
              <a:ext cx="508359" cy="278184"/>
              <a:chOff x="3817785" y="1702857"/>
              <a:chExt cx="508359" cy="278184"/>
            </a:xfrm>
            <a:scene3d>
              <a:camera prst="orthographicFront"/>
              <a:lightRig rig="flat" dir="t"/>
            </a:scene3d>
          </p:grpSpPr>
          <p:sp>
            <p:nvSpPr>
              <p:cNvPr id="43" name="Freccia a destra 42"/>
              <p:cNvSpPr/>
              <p:nvPr/>
            </p:nvSpPr>
            <p:spPr>
              <a:xfrm rot="16200000">
                <a:off x="3932873" y="1587769"/>
                <a:ext cx="278184" cy="508359"/>
              </a:xfrm>
              <a:prstGeom prst="rightArrow">
                <a:avLst>
                  <a:gd name="adj1" fmla="val 60000"/>
                  <a:gd name="adj2" fmla="val 5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z="-80000" prstMaterial="plastic">
                <a:bevelT w="50800" h="50800"/>
                <a:bevelB w="25400" h="25400" prst="angle"/>
              </a:sp3d>
            </p:spPr>
            <p:txBody>
              <a:bodyPr/>
              <a:lstStyle/>
              <a:p>
                <a:endParaRPr lang="it-IT"/>
              </a:p>
            </p:txBody>
          </p:sp>
          <p:sp>
            <p:nvSpPr>
              <p:cNvPr id="44" name="Freccia a destra 4"/>
              <p:cNvSpPr/>
              <p:nvPr/>
            </p:nvSpPr>
            <p:spPr>
              <a:xfrm rot="16200000">
                <a:off x="3974601" y="1731169"/>
                <a:ext cx="194729" cy="305015"/>
              </a:xfrm>
              <a:prstGeom prst="rect">
                <a:avLst/>
              </a:prstGeom>
              <a:noFill/>
              <a:ln>
                <a:noFill/>
              </a:ln>
              <a:effectLst/>
              <a:sp3d z="-80000"/>
            </p:spPr>
            <p:txBody>
              <a:bodyPr lIns="0" tIns="0" rIns="0" bIns="0" spcCol="1270" anchor="ctr"/>
              <a:lstStyle/>
              <a:p>
                <a:pPr algn="ctr" defTabSz="444500">
                  <a:lnSpc>
                    <a:spcPct val="90000"/>
                  </a:lnSpc>
                  <a:spcAft>
                    <a:spcPct val="35000"/>
                  </a:spcAft>
                  <a:defRPr/>
                </a:pPr>
                <a:endParaRPr lang="it-IT" sz="1000" b="1" kern="0">
                  <a:solidFill>
                    <a:sysClr val="window" lastClr="FFFFFF"/>
                  </a:solidFill>
                  <a:latin typeface="Calibri"/>
                </a:endParaRPr>
              </a:p>
            </p:txBody>
          </p:sp>
        </p:grpSp>
      </p:grpSp>
      <p:sp>
        <p:nvSpPr>
          <p:cNvPr id="49" name="CasellaDiTesto 48"/>
          <p:cNvSpPr txBox="1"/>
          <p:nvPr/>
        </p:nvSpPr>
        <p:spPr>
          <a:xfrm>
            <a:off x="2268538" y="6248400"/>
            <a:ext cx="7715250" cy="707886"/>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it-IT" sz="2000" b="1" kern="0" dirty="0">
                <a:solidFill>
                  <a:srgbClr val="000000"/>
                </a:solidFill>
              </a:rPr>
              <a:t> che comunque i fondi, indipendentemente dalla loro entità, provengano da attività criminosa</a:t>
            </a:r>
          </a:p>
        </p:txBody>
      </p:sp>
      <p:sp>
        <p:nvSpPr>
          <p:cNvPr id="51" name="TextBox 22">
            <a:extLst>
              <a:ext uri="{FF2B5EF4-FFF2-40B4-BE49-F238E27FC236}">
                <a16:creationId xmlns:a16="http://schemas.microsoft.com/office/drawing/2014/main" id="{93218472-BA99-0868-BC4A-3B50E151660E}"/>
              </a:ext>
            </a:extLst>
          </p:cNvPr>
          <p:cNvSpPr txBox="1"/>
          <p:nvPr/>
        </p:nvSpPr>
        <p:spPr>
          <a:xfrm>
            <a:off x="1807614" y="194327"/>
            <a:ext cx="9153147"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Obbligo di segnalazione di operazioni sospette</a:t>
            </a:r>
            <a:endParaRPr lang="x-none" sz="2800" b="1" cap="all" dirty="0">
              <a:ln/>
              <a:solidFill>
                <a:srgbClr val="003366"/>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89719347"/>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a:extLst>
              <a:ext uri="{FF2B5EF4-FFF2-40B4-BE49-F238E27FC236}">
                <a16:creationId xmlns:a16="http://schemas.microsoft.com/office/drawing/2014/main" id="{93218472-BA99-0868-BC4A-3B50E151660E}"/>
              </a:ext>
            </a:extLst>
          </p:cNvPr>
          <p:cNvSpPr txBox="1"/>
          <p:nvPr/>
        </p:nvSpPr>
        <p:spPr>
          <a:xfrm>
            <a:off x="1807614" y="194327"/>
            <a:ext cx="9153147"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Obbligo di segnalazione di operazioni sospette</a:t>
            </a:r>
            <a:endParaRPr lang="x-none" sz="2800" b="1" cap="all" dirty="0">
              <a:ln/>
              <a:solidFill>
                <a:srgbClr val="003366"/>
              </a:solidFill>
              <a:latin typeface="Cambria" panose="02040503050406030204" pitchFamily="18" charset="0"/>
              <a:ea typeface="Cambria" panose="02040503050406030204" pitchFamily="18" charset="0"/>
            </a:endParaRPr>
          </a:p>
        </p:txBody>
      </p:sp>
      <p:sp>
        <p:nvSpPr>
          <p:cNvPr id="8" name="Rectangle 20"/>
          <p:cNvSpPr>
            <a:spLocks noChangeArrowheads="1"/>
          </p:cNvSpPr>
          <p:nvPr/>
        </p:nvSpPr>
        <p:spPr bwMode="auto">
          <a:xfrm>
            <a:off x="1854201" y="3962401"/>
            <a:ext cx="1331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l" eaLnBrk="0" hangingPunct="0">
              <a:spcBef>
                <a:spcPct val="20000"/>
              </a:spcBef>
              <a:buFont typeface="Arial" pitchFamily="34" charset="0"/>
              <a:buChar char="•"/>
              <a:defRPr sz="3200">
                <a:solidFill>
                  <a:schemeClr val="tx1"/>
                </a:solidFill>
                <a:latin typeface="Calibri" pitchFamily="34" charset="0"/>
              </a:defRPr>
            </a:lvl1pPr>
            <a:lvl2pPr marL="742950" indent="-285750" algn="l" eaLnBrk="0" hangingPunct="0">
              <a:spcBef>
                <a:spcPct val="20000"/>
              </a:spcBef>
              <a:buFont typeface="Arial" pitchFamily="34" charset="0"/>
              <a:buChar char="–"/>
              <a:defRPr sz="2800">
                <a:solidFill>
                  <a:schemeClr val="tx1"/>
                </a:solidFill>
                <a:latin typeface="Calibri" pitchFamily="34" charset="0"/>
              </a:defRPr>
            </a:lvl2pPr>
            <a:lvl3pPr marL="1143000" indent="-228600" algn="l" eaLnBrk="0" hangingPunct="0">
              <a:spcBef>
                <a:spcPct val="20000"/>
              </a:spcBef>
              <a:buFont typeface="Arial" pitchFamily="34" charset="0"/>
              <a:buChar char="•"/>
              <a:defRPr sz="2400">
                <a:solidFill>
                  <a:schemeClr val="tx1"/>
                </a:solidFill>
                <a:latin typeface="Calibri" pitchFamily="34" charset="0"/>
              </a:defRPr>
            </a:lvl3pPr>
            <a:lvl4pPr marL="1600200" indent="-228600" algn="l" eaLnBrk="0" hangingPunct="0">
              <a:spcBef>
                <a:spcPct val="20000"/>
              </a:spcBef>
              <a:buFont typeface="Arial" pitchFamily="34" charset="0"/>
              <a:buChar char="–"/>
              <a:defRPr sz="2000">
                <a:solidFill>
                  <a:schemeClr val="tx1"/>
                </a:solidFill>
                <a:latin typeface="Calibri" pitchFamily="34" charset="0"/>
              </a:defRPr>
            </a:lvl4pPr>
            <a:lvl5pPr marL="2057400" indent="-228600" algn="l"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80000"/>
              </a:lnSpc>
              <a:spcBef>
                <a:spcPct val="50000"/>
              </a:spcBef>
              <a:buFontTx/>
              <a:buNone/>
            </a:pPr>
            <a:r>
              <a:rPr lang="it-IT" altLang="it-IT" sz="1800" dirty="0">
                <a:solidFill>
                  <a:schemeClr val="bg1"/>
                </a:solidFill>
                <a:latin typeface="Trebuchet MS" pitchFamily="34" charset="0"/>
              </a:rPr>
              <a:t>Analisi Criminale</a:t>
            </a:r>
          </a:p>
        </p:txBody>
      </p:sp>
      <p:sp>
        <p:nvSpPr>
          <p:cNvPr id="35" name="Rectangle 20"/>
          <p:cNvSpPr>
            <a:spLocks noChangeArrowheads="1"/>
          </p:cNvSpPr>
          <p:nvPr/>
        </p:nvSpPr>
        <p:spPr bwMode="auto">
          <a:xfrm>
            <a:off x="1854201" y="3962401"/>
            <a:ext cx="1331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l" eaLnBrk="0" hangingPunct="0">
              <a:spcBef>
                <a:spcPct val="20000"/>
              </a:spcBef>
              <a:buFont typeface="Arial" pitchFamily="34" charset="0"/>
              <a:buChar char="•"/>
              <a:defRPr sz="3200">
                <a:solidFill>
                  <a:schemeClr val="tx1"/>
                </a:solidFill>
                <a:latin typeface="Calibri" pitchFamily="34" charset="0"/>
              </a:defRPr>
            </a:lvl1pPr>
            <a:lvl2pPr marL="742950" indent="-285750" algn="l" eaLnBrk="0" hangingPunct="0">
              <a:spcBef>
                <a:spcPct val="20000"/>
              </a:spcBef>
              <a:buFont typeface="Arial" pitchFamily="34" charset="0"/>
              <a:buChar char="–"/>
              <a:defRPr sz="2800">
                <a:solidFill>
                  <a:schemeClr val="tx1"/>
                </a:solidFill>
                <a:latin typeface="Calibri" pitchFamily="34" charset="0"/>
              </a:defRPr>
            </a:lvl2pPr>
            <a:lvl3pPr marL="1143000" indent="-228600" algn="l" eaLnBrk="0" hangingPunct="0">
              <a:spcBef>
                <a:spcPct val="20000"/>
              </a:spcBef>
              <a:buFont typeface="Arial" pitchFamily="34" charset="0"/>
              <a:buChar char="•"/>
              <a:defRPr sz="2400">
                <a:solidFill>
                  <a:schemeClr val="tx1"/>
                </a:solidFill>
                <a:latin typeface="Calibri" pitchFamily="34" charset="0"/>
              </a:defRPr>
            </a:lvl3pPr>
            <a:lvl4pPr marL="1600200" indent="-228600" algn="l" eaLnBrk="0" hangingPunct="0">
              <a:spcBef>
                <a:spcPct val="20000"/>
              </a:spcBef>
              <a:buFont typeface="Arial" pitchFamily="34" charset="0"/>
              <a:buChar char="–"/>
              <a:defRPr sz="2000">
                <a:solidFill>
                  <a:schemeClr val="tx1"/>
                </a:solidFill>
                <a:latin typeface="Calibri" pitchFamily="34" charset="0"/>
              </a:defRPr>
            </a:lvl4pPr>
            <a:lvl5pPr marL="2057400" indent="-228600" algn="l"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80000"/>
              </a:lnSpc>
              <a:spcBef>
                <a:spcPct val="50000"/>
              </a:spcBef>
              <a:buFontTx/>
              <a:buNone/>
            </a:pPr>
            <a:r>
              <a:rPr lang="it-IT" altLang="it-IT" sz="1800" dirty="0">
                <a:solidFill>
                  <a:schemeClr val="bg1"/>
                </a:solidFill>
                <a:latin typeface="Trebuchet MS" pitchFamily="34" charset="0"/>
              </a:rPr>
              <a:t>Analisi Criminale</a:t>
            </a:r>
          </a:p>
        </p:txBody>
      </p:sp>
      <p:sp>
        <p:nvSpPr>
          <p:cNvPr id="36" name="Rectangle 20"/>
          <p:cNvSpPr>
            <a:spLocks noChangeArrowheads="1"/>
          </p:cNvSpPr>
          <p:nvPr/>
        </p:nvSpPr>
        <p:spPr bwMode="auto">
          <a:xfrm>
            <a:off x="1266085" y="4164531"/>
            <a:ext cx="1331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l" eaLnBrk="0" hangingPunct="0">
              <a:spcBef>
                <a:spcPct val="20000"/>
              </a:spcBef>
              <a:buFont typeface="Arial" pitchFamily="34" charset="0"/>
              <a:buChar char="•"/>
              <a:defRPr sz="3200">
                <a:solidFill>
                  <a:schemeClr val="tx1"/>
                </a:solidFill>
                <a:latin typeface="Calibri" pitchFamily="34" charset="0"/>
              </a:defRPr>
            </a:lvl1pPr>
            <a:lvl2pPr marL="742950" indent="-285750" algn="l" eaLnBrk="0" hangingPunct="0">
              <a:spcBef>
                <a:spcPct val="20000"/>
              </a:spcBef>
              <a:buFont typeface="Arial" pitchFamily="34" charset="0"/>
              <a:buChar char="–"/>
              <a:defRPr sz="2800">
                <a:solidFill>
                  <a:schemeClr val="tx1"/>
                </a:solidFill>
                <a:latin typeface="Calibri" pitchFamily="34" charset="0"/>
              </a:defRPr>
            </a:lvl2pPr>
            <a:lvl3pPr marL="1143000" indent="-228600" algn="l" eaLnBrk="0" hangingPunct="0">
              <a:spcBef>
                <a:spcPct val="20000"/>
              </a:spcBef>
              <a:buFont typeface="Arial" pitchFamily="34" charset="0"/>
              <a:buChar char="•"/>
              <a:defRPr sz="2400">
                <a:solidFill>
                  <a:schemeClr val="tx1"/>
                </a:solidFill>
                <a:latin typeface="Calibri" pitchFamily="34" charset="0"/>
              </a:defRPr>
            </a:lvl3pPr>
            <a:lvl4pPr marL="1600200" indent="-228600" algn="l" eaLnBrk="0" hangingPunct="0">
              <a:spcBef>
                <a:spcPct val="20000"/>
              </a:spcBef>
              <a:buFont typeface="Arial" pitchFamily="34" charset="0"/>
              <a:buChar char="–"/>
              <a:defRPr sz="2000">
                <a:solidFill>
                  <a:schemeClr val="tx1"/>
                </a:solidFill>
                <a:latin typeface="Calibri" pitchFamily="34" charset="0"/>
              </a:defRPr>
            </a:lvl4pPr>
            <a:lvl5pPr marL="2057400" indent="-228600" algn="l"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80000"/>
              </a:lnSpc>
              <a:spcBef>
                <a:spcPct val="50000"/>
              </a:spcBef>
              <a:buFontTx/>
              <a:buNone/>
            </a:pPr>
            <a:r>
              <a:rPr lang="it-IT" altLang="it-IT" sz="1800" dirty="0">
                <a:solidFill>
                  <a:schemeClr val="bg1"/>
                </a:solidFill>
                <a:latin typeface="Trebuchet MS" pitchFamily="34" charset="0"/>
              </a:rPr>
              <a:t>Analisi Criminale</a:t>
            </a:r>
          </a:p>
        </p:txBody>
      </p:sp>
      <p:sp>
        <p:nvSpPr>
          <p:cNvPr id="37" name="Parentesi graffa chiusa 36"/>
          <p:cNvSpPr/>
          <p:nvPr/>
        </p:nvSpPr>
        <p:spPr>
          <a:xfrm>
            <a:off x="8373827" y="1298054"/>
            <a:ext cx="320861" cy="2091513"/>
          </a:xfrm>
          <a:prstGeom prst="rightBrace">
            <a:avLst>
              <a:gd name="adj1" fmla="val 8333"/>
              <a:gd name="adj2" fmla="val 48514"/>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it-IT" sz="2400" b="1">
              <a:latin typeface="Tahoma" pitchFamily="34" charset="0"/>
            </a:endParaRPr>
          </a:p>
        </p:txBody>
      </p:sp>
      <p:sp>
        <p:nvSpPr>
          <p:cNvPr id="38" name="Parentesi graffa chiusa 37"/>
          <p:cNvSpPr/>
          <p:nvPr/>
        </p:nvSpPr>
        <p:spPr>
          <a:xfrm>
            <a:off x="8406656" y="3679180"/>
            <a:ext cx="288032" cy="1277043"/>
          </a:xfrm>
          <a:prstGeom prst="rightBrace">
            <a:avLst>
              <a:gd name="adj1" fmla="val 8333"/>
              <a:gd name="adj2" fmla="val 48514"/>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it-IT" sz="2400" b="1">
              <a:latin typeface="Tahoma" pitchFamily="34" charset="0"/>
            </a:endParaRPr>
          </a:p>
        </p:txBody>
      </p:sp>
      <p:sp>
        <p:nvSpPr>
          <p:cNvPr id="39" name="Rettangolo 38">
            <a:extLst>
              <a:ext uri="{FF2B5EF4-FFF2-40B4-BE49-F238E27FC236}">
                <a16:creationId xmlns:a16="http://schemas.microsoft.com/office/drawing/2014/main" id="{5454ECE0-5E07-7B4C-B00F-862773E25866}"/>
              </a:ext>
            </a:extLst>
          </p:cNvPr>
          <p:cNvSpPr/>
          <p:nvPr/>
        </p:nvSpPr>
        <p:spPr>
          <a:xfrm>
            <a:off x="3370608" y="1204652"/>
            <a:ext cx="4896545" cy="671915"/>
          </a:xfrm>
          <a:prstGeom prst="rect">
            <a:avLst/>
          </a:prstGeom>
          <a:solidFill>
            <a:srgbClr val="FFFF00"/>
          </a:solidFill>
          <a:ln w="28575">
            <a:solidFill>
              <a:schemeClr val="tx1"/>
            </a:solidFill>
            <a:prstDash val="dash"/>
          </a:ln>
        </p:spPr>
        <p:txBody>
          <a:bodyPr wrap="square">
            <a:spAutoFit/>
          </a:bodyPr>
          <a:lstStyle/>
          <a:p>
            <a:pPr lvl="0" algn="ctr">
              <a:lnSpc>
                <a:spcPct val="107000"/>
              </a:lnSpc>
              <a:spcAft>
                <a:spcPts val="0"/>
              </a:spcAft>
            </a:pPr>
            <a:r>
              <a:rPr lang="it-IT" dirty="0">
                <a:ea typeface="Calibri" panose="020F0502020204030204" pitchFamily="34" charset="0"/>
                <a:cs typeface="Times New Roman" panose="02020603050405020304" pitchFamily="18" charset="0"/>
              </a:rPr>
              <a:t>Frequenza, volume, durata delle operazioni, modalità di svolgimento</a:t>
            </a:r>
            <a:endParaRPr lang="it-IT" dirty="0">
              <a:effectLst/>
              <a:ea typeface="Calibri" panose="020F0502020204030204" pitchFamily="34" charset="0"/>
              <a:cs typeface="Times New Roman" panose="02020603050405020304" pitchFamily="18" charset="0"/>
            </a:endParaRPr>
          </a:p>
        </p:txBody>
      </p:sp>
      <p:sp>
        <p:nvSpPr>
          <p:cNvPr id="40" name="Rettangolo 39">
            <a:extLst>
              <a:ext uri="{FF2B5EF4-FFF2-40B4-BE49-F238E27FC236}">
                <a16:creationId xmlns:a16="http://schemas.microsoft.com/office/drawing/2014/main" id="{7A727DCD-9FD1-E649-A9EE-EA948D55ED74}"/>
              </a:ext>
            </a:extLst>
          </p:cNvPr>
          <p:cNvSpPr/>
          <p:nvPr/>
        </p:nvSpPr>
        <p:spPr>
          <a:xfrm>
            <a:off x="3370610" y="2236357"/>
            <a:ext cx="4896545" cy="369332"/>
          </a:xfrm>
          <a:prstGeom prst="rect">
            <a:avLst/>
          </a:prstGeom>
          <a:solidFill>
            <a:schemeClr val="bg1"/>
          </a:solidFill>
          <a:ln w="19050">
            <a:solidFill>
              <a:schemeClr val="tx1"/>
            </a:solidFill>
          </a:ln>
        </p:spPr>
        <p:txBody>
          <a:bodyPr wrap="square">
            <a:spAutoFit/>
          </a:bodyPr>
          <a:lstStyle/>
          <a:p>
            <a:pPr algn="ctr"/>
            <a:r>
              <a:rPr lang="it-IT" dirty="0"/>
              <a:t>ammontare delle operazioni</a:t>
            </a:r>
          </a:p>
        </p:txBody>
      </p:sp>
      <p:sp>
        <p:nvSpPr>
          <p:cNvPr id="41" name="Rettangolo 40">
            <a:extLst>
              <a:ext uri="{FF2B5EF4-FFF2-40B4-BE49-F238E27FC236}">
                <a16:creationId xmlns:a16="http://schemas.microsoft.com/office/drawing/2014/main" id="{C83603B8-71AA-8D48-A2BB-E6E3B52C282D}"/>
              </a:ext>
            </a:extLst>
          </p:cNvPr>
          <p:cNvSpPr/>
          <p:nvPr/>
        </p:nvSpPr>
        <p:spPr>
          <a:xfrm>
            <a:off x="3370609" y="2982024"/>
            <a:ext cx="4896545" cy="375552"/>
          </a:xfrm>
          <a:prstGeom prst="rect">
            <a:avLst/>
          </a:prstGeom>
          <a:solidFill>
            <a:schemeClr val="bg1"/>
          </a:solidFill>
          <a:ln w="19050">
            <a:solidFill>
              <a:schemeClr val="tx1"/>
            </a:solidFill>
          </a:ln>
        </p:spPr>
        <p:txBody>
          <a:bodyPr wrap="square">
            <a:spAutoFit/>
          </a:bodyPr>
          <a:lstStyle/>
          <a:p>
            <a:pPr lvl="0" algn="ctr">
              <a:lnSpc>
                <a:spcPct val="107000"/>
              </a:lnSpc>
              <a:spcAft>
                <a:spcPts val="0"/>
              </a:spcAft>
            </a:pPr>
            <a:r>
              <a:rPr lang="it-IT" dirty="0">
                <a:ea typeface="Calibri" panose="020F0502020204030204" pitchFamily="34" charset="0"/>
                <a:cs typeface="Times New Roman" panose="02020603050405020304" pitchFamily="18" charset="0"/>
              </a:rPr>
              <a:t> tipologia/oggetto delle operazioni</a:t>
            </a:r>
          </a:p>
        </p:txBody>
      </p:sp>
      <p:sp>
        <p:nvSpPr>
          <p:cNvPr id="42" name="Rettangolo 41">
            <a:extLst>
              <a:ext uri="{FF2B5EF4-FFF2-40B4-BE49-F238E27FC236}">
                <a16:creationId xmlns:a16="http://schemas.microsoft.com/office/drawing/2014/main" id="{9B001DB1-8DFF-2841-BA02-CA70A7520E27}"/>
              </a:ext>
            </a:extLst>
          </p:cNvPr>
          <p:cNvSpPr/>
          <p:nvPr/>
        </p:nvSpPr>
        <p:spPr bwMode="auto">
          <a:xfrm>
            <a:off x="1266084" y="2938610"/>
            <a:ext cx="1828566" cy="424453"/>
          </a:xfrm>
          <a:prstGeom prst="rect">
            <a:avLst/>
          </a:prstGeom>
          <a:solidFill>
            <a:schemeClr val="tx2">
              <a:lumMod val="20000"/>
              <a:lumOff val="80000"/>
            </a:schemeClr>
          </a:solidFill>
          <a:ln w="19050">
            <a:solidFill>
              <a:schemeClr val="tx1"/>
            </a:solidFill>
          </a:ln>
          <a:effectLst/>
          <a:scene3d>
            <a:camera prst="orthographicFront"/>
            <a:lightRig rig="flat" dir="t"/>
          </a:scene3d>
          <a:sp3d z="190500"/>
        </p:spPr>
        <p:txBody>
          <a:bodyPr lIns="68580" tIns="68580" rIns="68580" bIns="68580" spcCol="1270" anchor="ctr"/>
          <a:lstStyle/>
          <a:p>
            <a:pPr algn="ctr" defTabSz="800100" fontAlgn="auto">
              <a:lnSpc>
                <a:spcPct val="90000"/>
              </a:lnSpc>
              <a:spcAft>
                <a:spcPct val="35000"/>
              </a:spcAft>
              <a:defRPr/>
            </a:pPr>
            <a:r>
              <a:rPr lang="it-IT" dirty="0">
                <a:solidFill>
                  <a:sysClr val="windowText" lastClr="000000">
                    <a:hueOff val="0"/>
                    <a:satOff val="0"/>
                    <a:lumOff val="0"/>
                    <a:alphaOff val="0"/>
                  </a:sysClr>
                </a:solidFill>
              </a:rPr>
              <a:t>Natura</a:t>
            </a:r>
          </a:p>
        </p:txBody>
      </p:sp>
      <p:sp>
        <p:nvSpPr>
          <p:cNvPr id="43" name="Rettangolo 42">
            <a:extLst>
              <a:ext uri="{FF2B5EF4-FFF2-40B4-BE49-F238E27FC236}">
                <a16:creationId xmlns:a16="http://schemas.microsoft.com/office/drawing/2014/main" id="{6EF6BEDF-EB6F-8245-B07E-11A373B0A6EA}"/>
              </a:ext>
            </a:extLst>
          </p:cNvPr>
          <p:cNvSpPr/>
          <p:nvPr/>
        </p:nvSpPr>
        <p:spPr bwMode="auto">
          <a:xfrm>
            <a:off x="1266084" y="2227270"/>
            <a:ext cx="1828566" cy="424453"/>
          </a:xfrm>
          <a:prstGeom prst="rect">
            <a:avLst/>
          </a:prstGeom>
          <a:solidFill>
            <a:schemeClr val="tx2">
              <a:lumMod val="20000"/>
              <a:lumOff val="80000"/>
            </a:schemeClr>
          </a:solidFill>
          <a:ln w="19050">
            <a:solidFill>
              <a:schemeClr val="tx1"/>
            </a:solidFill>
          </a:ln>
          <a:effectLst/>
          <a:scene3d>
            <a:camera prst="orthographicFront"/>
            <a:lightRig rig="flat" dir="t"/>
          </a:scene3d>
          <a:sp3d z="190500"/>
        </p:spPr>
        <p:txBody>
          <a:bodyPr lIns="68580" tIns="68580" rIns="68580" bIns="68580" spcCol="1270" anchor="ctr"/>
          <a:lstStyle/>
          <a:p>
            <a:pPr algn="ctr" defTabSz="800100" fontAlgn="auto">
              <a:lnSpc>
                <a:spcPct val="90000"/>
              </a:lnSpc>
              <a:spcAft>
                <a:spcPct val="35000"/>
              </a:spcAft>
              <a:defRPr/>
            </a:pPr>
            <a:r>
              <a:rPr lang="it-IT" dirty="0">
                <a:solidFill>
                  <a:sysClr val="windowText" lastClr="000000">
                    <a:hueOff val="0"/>
                    <a:satOff val="0"/>
                    <a:lumOff val="0"/>
                    <a:alphaOff val="0"/>
                  </a:sysClr>
                </a:solidFill>
              </a:rPr>
              <a:t>Entità</a:t>
            </a:r>
          </a:p>
        </p:txBody>
      </p:sp>
      <p:sp>
        <p:nvSpPr>
          <p:cNvPr id="44" name="Rettangolo 43">
            <a:extLst>
              <a:ext uri="{FF2B5EF4-FFF2-40B4-BE49-F238E27FC236}">
                <a16:creationId xmlns:a16="http://schemas.microsoft.com/office/drawing/2014/main" id="{76AC3160-1E3D-6643-8122-A13CEB1CD96E}"/>
              </a:ext>
            </a:extLst>
          </p:cNvPr>
          <p:cNvSpPr/>
          <p:nvPr/>
        </p:nvSpPr>
        <p:spPr bwMode="auto">
          <a:xfrm>
            <a:off x="1266084" y="1174714"/>
            <a:ext cx="1828565" cy="792914"/>
          </a:xfrm>
          <a:prstGeom prst="rect">
            <a:avLst/>
          </a:prstGeom>
          <a:solidFill>
            <a:schemeClr val="tx2">
              <a:lumMod val="20000"/>
              <a:lumOff val="80000"/>
            </a:schemeClr>
          </a:solidFill>
          <a:ln w="19050">
            <a:solidFill>
              <a:schemeClr val="tx1"/>
            </a:solidFill>
          </a:ln>
          <a:effectLst/>
          <a:scene3d>
            <a:camera prst="orthographicFront"/>
            <a:lightRig rig="flat" dir="t"/>
          </a:scene3d>
          <a:sp3d z="190500"/>
        </p:spPr>
        <p:txBody>
          <a:bodyPr lIns="68580" tIns="68580" rIns="68580" bIns="68580" spcCol="1270" anchor="ctr"/>
          <a:lstStyle/>
          <a:p>
            <a:pPr algn="ctr" defTabSz="800100" fontAlgn="auto">
              <a:lnSpc>
                <a:spcPct val="90000"/>
              </a:lnSpc>
              <a:spcAft>
                <a:spcPct val="35000"/>
              </a:spcAft>
              <a:defRPr/>
            </a:pPr>
            <a:r>
              <a:rPr lang="it-IT" dirty="0">
                <a:solidFill>
                  <a:sysClr val="windowText" lastClr="000000">
                    <a:hueOff val="0"/>
                    <a:satOff val="0"/>
                    <a:lumOff val="0"/>
                    <a:alphaOff val="0"/>
                  </a:sysClr>
                </a:solidFill>
              </a:rPr>
              <a:t>Caratteristiche (collegamento e frazionamento)</a:t>
            </a:r>
          </a:p>
        </p:txBody>
      </p:sp>
      <p:sp>
        <p:nvSpPr>
          <p:cNvPr id="45" name="Rettangolo 44">
            <a:extLst>
              <a:ext uri="{FF2B5EF4-FFF2-40B4-BE49-F238E27FC236}">
                <a16:creationId xmlns:a16="http://schemas.microsoft.com/office/drawing/2014/main" id="{C27DBA99-C57B-8E43-BBD2-5678C1C54D9B}"/>
              </a:ext>
            </a:extLst>
          </p:cNvPr>
          <p:cNvSpPr/>
          <p:nvPr/>
        </p:nvSpPr>
        <p:spPr bwMode="auto">
          <a:xfrm>
            <a:off x="1266084" y="4511592"/>
            <a:ext cx="1828566" cy="424453"/>
          </a:xfrm>
          <a:prstGeom prst="rect">
            <a:avLst/>
          </a:prstGeom>
          <a:solidFill>
            <a:schemeClr val="accent3">
              <a:lumMod val="20000"/>
              <a:lumOff val="80000"/>
            </a:schemeClr>
          </a:solidFill>
          <a:ln w="19050">
            <a:solidFill>
              <a:schemeClr val="tx1"/>
            </a:solidFill>
          </a:ln>
          <a:effectLst/>
          <a:scene3d>
            <a:camera prst="orthographicFront"/>
            <a:lightRig rig="flat" dir="t"/>
          </a:scene3d>
          <a:sp3d z="190500"/>
        </p:spPr>
        <p:txBody>
          <a:bodyPr lIns="68580" tIns="68580" rIns="68580" bIns="68580" spcCol="1270" anchor="ctr"/>
          <a:lstStyle/>
          <a:p>
            <a:pPr algn="ctr" defTabSz="800100" fontAlgn="auto">
              <a:lnSpc>
                <a:spcPct val="90000"/>
              </a:lnSpc>
              <a:spcAft>
                <a:spcPct val="35000"/>
              </a:spcAft>
              <a:defRPr/>
            </a:pPr>
            <a:r>
              <a:rPr lang="it-IT" dirty="0">
                <a:solidFill>
                  <a:sysClr val="windowText" lastClr="000000">
                    <a:hueOff val="0"/>
                    <a:satOff val="0"/>
                    <a:lumOff val="0"/>
                    <a:alphaOff val="0"/>
                  </a:sysClr>
                </a:solidFill>
              </a:rPr>
              <a:t>Attività svolta</a:t>
            </a:r>
          </a:p>
        </p:txBody>
      </p:sp>
      <p:sp>
        <p:nvSpPr>
          <p:cNvPr id="46" name="Rettangolo 45">
            <a:extLst>
              <a:ext uri="{FF2B5EF4-FFF2-40B4-BE49-F238E27FC236}">
                <a16:creationId xmlns:a16="http://schemas.microsoft.com/office/drawing/2014/main" id="{7D302A25-8C63-094B-9EB7-E4F7E10CC1DF}"/>
              </a:ext>
            </a:extLst>
          </p:cNvPr>
          <p:cNvSpPr/>
          <p:nvPr/>
        </p:nvSpPr>
        <p:spPr bwMode="auto">
          <a:xfrm>
            <a:off x="1266083" y="3546702"/>
            <a:ext cx="1828566" cy="595722"/>
          </a:xfrm>
          <a:prstGeom prst="rect">
            <a:avLst/>
          </a:prstGeom>
          <a:solidFill>
            <a:schemeClr val="accent3">
              <a:lumMod val="20000"/>
              <a:lumOff val="80000"/>
            </a:schemeClr>
          </a:solidFill>
          <a:ln w="19050">
            <a:solidFill>
              <a:schemeClr val="tx1"/>
            </a:solidFill>
          </a:ln>
          <a:effectLst/>
          <a:scene3d>
            <a:camera prst="orthographicFront"/>
            <a:lightRig rig="flat" dir="t"/>
          </a:scene3d>
          <a:sp3d z="190500"/>
        </p:spPr>
        <p:txBody>
          <a:bodyPr lIns="68580" tIns="68580" rIns="68580" bIns="68580" spcCol="1270" anchor="ctr"/>
          <a:lstStyle/>
          <a:p>
            <a:pPr algn="ctr" defTabSz="800100" fontAlgn="auto">
              <a:lnSpc>
                <a:spcPct val="90000"/>
              </a:lnSpc>
              <a:spcAft>
                <a:spcPct val="35000"/>
              </a:spcAft>
              <a:defRPr/>
            </a:pPr>
            <a:r>
              <a:rPr lang="it-IT" dirty="0">
                <a:solidFill>
                  <a:sysClr val="windowText" lastClr="000000">
                    <a:hueOff val="0"/>
                    <a:satOff val="0"/>
                    <a:lumOff val="0"/>
                    <a:alphaOff val="0"/>
                  </a:sysClr>
                </a:solidFill>
              </a:rPr>
              <a:t>Capacità economica</a:t>
            </a:r>
          </a:p>
        </p:txBody>
      </p:sp>
      <p:sp>
        <p:nvSpPr>
          <p:cNvPr id="47" name="Rettangolo 46">
            <a:extLst>
              <a:ext uri="{FF2B5EF4-FFF2-40B4-BE49-F238E27FC236}">
                <a16:creationId xmlns:a16="http://schemas.microsoft.com/office/drawing/2014/main" id="{D599AF97-0C18-E34A-B6D2-DE2F4B4A6F65}"/>
              </a:ext>
            </a:extLst>
          </p:cNvPr>
          <p:cNvSpPr/>
          <p:nvPr/>
        </p:nvSpPr>
        <p:spPr>
          <a:xfrm>
            <a:off x="3424431" y="3625271"/>
            <a:ext cx="4896545" cy="369332"/>
          </a:xfrm>
          <a:prstGeom prst="rect">
            <a:avLst/>
          </a:prstGeom>
          <a:solidFill>
            <a:srgbClr val="FFFF00"/>
          </a:solidFill>
          <a:ln w="28575">
            <a:solidFill>
              <a:schemeClr val="tx1"/>
            </a:solidFill>
            <a:prstDash val="dash"/>
          </a:ln>
        </p:spPr>
        <p:txBody>
          <a:bodyPr wrap="square">
            <a:spAutoFit/>
          </a:bodyPr>
          <a:lstStyle/>
          <a:p>
            <a:pPr algn="ctr"/>
            <a:r>
              <a:rPr lang="it-IT" dirty="0"/>
              <a:t>Sostenibilità in base all’ammontare operazioni</a:t>
            </a:r>
          </a:p>
        </p:txBody>
      </p:sp>
      <p:sp>
        <p:nvSpPr>
          <p:cNvPr id="48" name="Rettangolo 47">
            <a:extLst>
              <a:ext uri="{FF2B5EF4-FFF2-40B4-BE49-F238E27FC236}">
                <a16:creationId xmlns:a16="http://schemas.microsoft.com/office/drawing/2014/main" id="{1716FBC1-D2AB-1B4C-8640-14E126AB5399}"/>
              </a:ext>
            </a:extLst>
          </p:cNvPr>
          <p:cNvSpPr/>
          <p:nvPr/>
        </p:nvSpPr>
        <p:spPr>
          <a:xfrm>
            <a:off x="3424430" y="4284308"/>
            <a:ext cx="4896545" cy="671915"/>
          </a:xfrm>
          <a:prstGeom prst="rect">
            <a:avLst/>
          </a:prstGeom>
          <a:solidFill>
            <a:srgbClr val="FFFF00"/>
          </a:solidFill>
          <a:ln w="28575">
            <a:solidFill>
              <a:schemeClr val="tx1"/>
            </a:solidFill>
            <a:prstDash val="dash"/>
          </a:ln>
        </p:spPr>
        <p:txBody>
          <a:bodyPr wrap="square">
            <a:spAutoFit/>
          </a:bodyPr>
          <a:lstStyle/>
          <a:p>
            <a:pPr lvl="0" algn="ctr">
              <a:lnSpc>
                <a:spcPct val="107000"/>
              </a:lnSpc>
              <a:spcAft>
                <a:spcPts val="0"/>
              </a:spcAft>
            </a:pPr>
            <a:r>
              <a:rPr lang="it-IT" dirty="0">
                <a:ea typeface="Calibri" panose="020F0502020204030204" pitchFamily="34" charset="0"/>
                <a:cs typeface="Times New Roman" panose="02020603050405020304" pitchFamily="18" charset="0"/>
              </a:rPr>
              <a:t> tipologia operazioni in rapporto reale conoscenza/competenza e poteri (2639 c.c.)</a:t>
            </a:r>
          </a:p>
        </p:txBody>
      </p:sp>
      <p:sp>
        <p:nvSpPr>
          <p:cNvPr id="49" name="CasellaDiTesto 48"/>
          <p:cNvSpPr txBox="1"/>
          <p:nvPr/>
        </p:nvSpPr>
        <p:spPr>
          <a:xfrm>
            <a:off x="8911546" y="1866299"/>
            <a:ext cx="1427652" cy="923330"/>
          </a:xfrm>
          <a:prstGeom prst="rect">
            <a:avLst/>
          </a:prstGeom>
          <a:solidFill>
            <a:schemeClr val="tx2">
              <a:lumMod val="20000"/>
              <a:lumOff val="80000"/>
            </a:schemeClr>
          </a:solidFill>
          <a:ln w="25400">
            <a:solidFill>
              <a:schemeClr val="tx1"/>
            </a:solidFill>
          </a:ln>
        </p:spPr>
        <p:txBody>
          <a:bodyPr wrap="square" rtlCol="0">
            <a:spAutoFit/>
          </a:bodyPr>
          <a:lstStyle/>
          <a:p>
            <a:pPr algn="ctr"/>
            <a:r>
              <a:rPr lang="it-IT" b="1" dirty="0">
                <a:ln w="0"/>
              </a:rPr>
              <a:t>Profili </a:t>
            </a:r>
          </a:p>
          <a:p>
            <a:pPr algn="ctr"/>
            <a:r>
              <a:rPr lang="it-IT" b="1" dirty="0">
                <a:ln w="0"/>
              </a:rPr>
              <a:t>oggettivi </a:t>
            </a:r>
          </a:p>
          <a:p>
            <a:pPr algn="ctr"/>
            <a:r>
              <a:rPr lang="it-IT" b="1" dirty="0">
                <a:ln w="0"/>
              </a:rPr>
              <a:t>operazione</a:t>
            </a:r>
          </a:p>
        </p:txBody>
      </p:sp>
      <p:sp>
        <p:nvSpPr>
          <p:cNvPr id="50" name="CasellaDiTesto 49"/>
          <p:cNvSpPr txBox="1"/>
          <p:nvPr/>
        </p:nvSpPr>
        <p:spPr>
          <a:xfrm>
            <a:off x="9022262" y="3809937"/>
            <a:ext cx="1206219" cy="923330"/>
          </a:xfrm>
          <a:prstGeom prst="rect">
            <a:avLst/>
          </a:prstGeom>
          <a:solidFill>
            <a:schemeClr val="accent3">
              <a:lumMod val="20000"/>
              <a:lumOff val="80000"/>
            </a:schemeClr>
          </a:solidFill>
          <a:ln w="25400">
            <a:solidFill>
              <a:schemeClr val="tx1"/>
            </a:solidFill>
          </a:ln>
        </p:spPr>
        <p:txBody>
          <a:bodyPr wrap="square" rtlCol="0">
            <a:spAutoFit/>
          </a:bodyPr>
          <a:lstStyle/>
          <a:p>
            <a:pPr algn="ctr"/>
            <a:r>
              <a:rPr lang="it-IT" b="1" dirty="0">
                <a:ln w="0"/>
              </a:rPr>
              <a:t>Profili </a:t>
            </a:r>
          </a:p>
          <a:p>
            <a:pPr algn="ctr"/>
            <a:r>
              <a:rPr lang="it-IT" b="1" dirty="0">
                <a:ln w="0"/>
              </a:rPr>
              <a:t>soggettivi cliente</a:t>
            </a:r>
          </a:p>
        </p:txBody>
      </p:sp>
      <p:sp>
        <p:nvSpPr>
          <p:cNvPr id="51" name="CasellaDiTesto 50">
            <a:extLst>
              <a:ext uri="{FF2B5EF4-FFF2-40B4-BE49-F238E27FC236}">
                <a16:creationId xmlns:a16="http://schemas.microsoft.com/office/drawing/2014/main" id="{6A094D2E-2399-9648-9F77-36FBA38774A2}"/>
              </a:ext>
            </a:extLst>
          </p:cNvPr>
          <p:cNvSpPr txBox="1"/>
          <p:nvPr/>
        </p:nvSpPr>
        <p:spPr>
          <a:xfrm>
            <a:off x="9006450" y="5291910"/>
            <a:ext cx="1206219" cy="923330"/>
          </a:xfrm>
          <a:prstGeom prst="rect">
            <a:avLst/>
          </a:prstGeom>
          <a:solidFill>
            <a:srgbClr val="FFFF00"/>
          </a:solidFill>
          <a:ln w="25400">
            <a:solidFill>
              <a:schemeClr val="tx1"/>
            </a:solidFill>
          </a:ln>
        </p:spPr>
        <p:txBody>
          <a:bodyPr wrap="square" rtlCol="0">
            <a:spAutoFit/>
          </a:bodyPr>
          <a:lstStyle/>
          <a:p>
            <a:pPr algn="ctr"/>
            <a:r>
              <a:rPr lang="it-IT" b="1" dirty="0">
                <a:ln w="0"/>
              </a:rPr>
              <a:t>Motivi con base legale</a:t>
            </a:r>
          </a:p>
        </p:txBody>
      </p:sp>
      <p:sp>
        <p:nvSpPr>
          <p:cNvPr id="52" name="Rettangolo 51">
            <a:extLst>
              <a:ext uri="{FF2B5EF4-FFF2-40B4-BE49-F238E27FC236}">
                <a16:creationId xmlns:a16="http://schemas.microsoft.com/office/drawing/2014/main" id="{E11C9247-A86E-7D45-9136-2BD34E771815}"/>
              </a:ext>
            </a:extLst>
          </p:cNvPr>
          <p:cNvSpPr/>
          <p:nvPr/>
        </p:nvSpPr>
        <p:spPr>
          <a:xfrm>
            <a:off x="1225462" y="5218255"/>
            <a:ext cx="7115537" cy="1200329"/>
          </a:xfrm>
          <a:prstGeom prst="rect">
            <a:avLst/>
          </a:prstGeom>
          <a:solidFill>
            <a:srgbClr val="FFFF00"/>
          </a:solidFill>
          <a:ln w="25400">
            <a:solidFill>
              <a:schemeClr val="tx1"/>
            </a:solidFill>
          </a:ln>
        </p:spPr>
        <p:txBody>
          <a:bodyPr wrap="square">
            <a:spAutoFit/>
          </a:bodyPr>
          <a:lstStyle/>
          <a:p>
            <a:pPr algn="just"/>
            <a:r>
              <a:rPr lang="it-IT" dirty="0"/>
              <a:t>Ricorso </a:t>
            </a:r>
            <a:r>
              <a:rPr lang="it-IT" b="1" dirty="0"/>
              <a:t>frequente o ingiustificato </a:t>
            </a:r>
            <a:r>
              <a:rPr lang="it-IT" dirty="0"/>
              <a:t>ad operazioni in contante, anche se non eccedenti la soglia di cui all’art. 49 e, in particolare, il prelievo o il versamento in contante di importi </a:t>
            </a:r>
            <a:r>
              <a:rPr lang="it-IT" b="1" dirty="0"/>
              <a:t>non coerenti con il profilo di rischio </a:t>
            </a:r>
            <a:r>
              <a:rPr lang="it-IT" dirty="0"/>
              <a:t>del cliente, costituisce elemento di sospetto</a:t>
            </a:r>
          </a:p>
        </p:txBody>
      </p:sp>
    </p:spTree>
    <p:extLst>
      <p:ext uri="{BB962C8B-B14F-4D97-AF65-F5344CB8AC3E}">
        <p14:creationId xmlns:p14="http://schemas.microsoft.com/office/powerpoint/2010/main" val="166676495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3" y="47802"/>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Concorso nel reato </a:t>
            </a:r>
          </a:p>
        </p:txBody>
      </p:sp>
      <p:sp>
        <p:nvSpPr>
          <p:cNvPr id="3" name="Rettangolo con angoli arrotondati 1">
            <a:extLst>
              <a:ext uri="{FF2B5EF4-FFF2-40B4-BE49-F238E27FC236}">
                <a16:creationId xmlns:a16="http://schemas.microsoft.com/office/drawing/2014/main" id="{0119FFA9-2AF2-6702-744C-28ECAFF7D26D}"/>
              </a:ext>
            </a:extLst>
          </p:cNvPr>
          <p:cNvSpPr>
            <a:spLocks/>
          </p:cNvSpPr>
          <p:nvPr/>
        </p:nvSpPr>
        <p:spPr>
          <a:xfrm>
            <a:off x="2241533" y="949920"/>
            <a:ext cx="7534761" cy="811508"/>
          </a:xfrm>
          <a:prstGeom prst="roundRect">
            <a:avLst/>
          </a:prstGeom>
          <a:solidFill>
            <a:srgbClr val="007934"/>
          </a:solidFill>
          <a:ln cap="rn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err="1">
                <a:latin typeface="Cambria" panose="02040503050406030204" pitchFamily="18" charset="0"/>
                <a:ea typeface="Cambria" panose="02040503050406030204" pitchFamily="18" charset="0"/>
              </a:rPr>
              <a:t>Rischi</a:t>
            </a:r>
            <a:r>
              <a:rPr lang="en-US" sz="2800" b="1" dirty="0">
                <a:latin typeface="Cambria" panose="02040503050406030204" pitchFamily="18" charset="0"/>
                <a:ea typeface="Cambria" panose="02040503050406030204" pitchFamily="18" charset="0"/>
              </a:rPr>
              <a:t> del </a:t>
            </a:r>
            <a:r>
              <a:rPr lang="en-US" sz="2800" b="1" dirty="0" err="1">
                <a:latin typeface="Cambria" panose="02040503050406030204" pitchFamily="18" charset="0"/>
                <a:ea typeface="Cambria" panose="02040503050406030204" pitchFamily="18" charset="0"/>
              </a:rPr>
              <a:t>professionista</a:t>
            </a:r>
            <a:r>
              <a:rPr lang="en-US" sz="2800" b="1" dirty="0">
                <a:latin typeface="Cambria" panose="02040503050406030204" pitchFamily="18" charset="0"/>
                <a:ea typeface="Cambria" panose="02040503050406030204" pitchFamily="18" charset="0"/>
              </a:rPr>
              <a:t> col proprio </a:t>
            </a:r>
            <a:r>
              <a:rPr lang="en-US" sz="2800" b="1" dirty="0" err="1">
                <a:latin typeface="Cambria" panose="02040503050406030204" pitchFamily="18" charset="0"/>
                <a:ea typeface="Cambria" panose="02040503050406030204" pitchFamily="18" charset="0"/>
              </a:rPr>
              <a:t>cliente</a:t>
            </a:r>
            <a:r>
              <a:rPr lang="en-US" sz="2800" b="1" dirty="0">
                <a:latin typeface="Cambria" panose="02040503050406030204" pitchFamily="18" charset="0"/>
                <a:ea typeface="Cambria" panose="02040503050406030204" pitchFamily="18" charset="0"/>
              </a:rPr>
              <a:t>  in </a:t>
            </a:r>
            <a:r>
              <a:rPr lang="en-US" sz="2800" b="1" dirty="0" err="1">
                <a:latin typeface="Cambria" panose="02040503050406030204" pitchFamily="18" charset="0"/>
                <a:ea typeface="Cambria" panose="02040503050406030204" pitchFamily="18" charset="0"/>
              </a:rPr>
              <a:t>tema</a:t>
            </a:r>
            <a:r>
              <a:rPr lang="en-US" sz="2800" b="1" dirty="0">
                <a:latin typeface="Cambria" panose="02040503050406030204" pitchFamily="18" charset="0"/>
                <a:ea typeface="Cambria" panose="02040503050406030204" pitchFamily="18" charset="0"/>
              </a:rPr>
              <a:t> di </a:t>
            </a:r>
            <a:r>
              <a:rPr lang="en-US" sz="2800" b="1" dirty="0" err="1">
                <a:latin typeface="Cambria" panose="02040503050406030204" pitchFamily="18" charset="0"/>
                <a:ea typeface="Cambria" panose="02040503050406030204" pitchFamily="18" charset="0"/>
              </a:rPr>
              <a:t>riciclaggio</a:t>
            </a:r>
            <a:r>
              <a:rPr lang="en-US" sz="2800" b="1" dirty="0">
                <a:latin typeface="Cambria" panose="02040503050406030204" pitchFamily="18" charset="0"/>
                <a:ea typeface="Cambria" panose="02040503050406030204" pitchFamily="18" charset="0"/>
              </a:rPr>
              <a:t> ed </a:t>
            </a:r>
            <a:r>
              <a:rPr lang="en-US" sz="2800" b="1" dirty="0" err="1">
                <a:latin typeface="Cambria" panose="02040503050406030204" pitchFamily="18" charset="0"/>
                <a:ea typeface="Cambria" panose="02040503050406030204" pitchFamily="18" charset="0"/>
              </a:rPr>
              <a:t>autoriciclaggio</a:t>
            </a:r>
            <a:r>
              <a:rPr lang="en-US" sz="2800" b="1" dirty="0">
                <a:latin typeface="Cambria" panose="02040503050406030204" pitchFamily="18" charset="0"/>
                <a:ea typeface="Cambria" panose="02040503050406030204" pitchFamily="18" charset="0"/>
              </a:rPr>
              <a:t> </a:t>
            </a: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314960" y="1996005"/>
            <a:ext cx="11297920" cy="481419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it-IT" sz="2000" dirty="0">
                <a:latin typeface="Cambria" panose="02040503050406030204" pitchFamily="18" charset="0"/>
                <a:ea typeface="Cambria" panose="02040503050406030204" pitchFamily="18" charset="0"/>
                <a:cs typeface="Arial" panose="020B0604020202020204" pitchFamily="34" charset="0"/>
              </a:rPr>
              <a:t>Quali sono i presupposti che possono determinare il </a:t>
            </a:r>
            <a:r>
              <a:rPr lang="it-IT" sz="2000" b="1" dirty="0">
                <a:latin typeface="Cambria" panose="02040503050406030204" pitchFamily="18" charset="0"/>
                <a:ea typeface="Cambria" panose="02040503050406030204" pitchFamily="18" charset="0"/>
                <a:cs typeface="Arial" panose="020B0604020202020204" pitchFamily="34" charset="0"/>
              </a:rPr>
              <a:t>concorso – ex art. 110 c.p.</a:t>
            </a:r>
            <a:r>
              <a:rPr lang="it-IT" sz="2000" dirty="0">
                <a:latin typeface="Cambria" panose="02040503050406030204" pitchFamily="18" charset="0"/>
                <a:ea typeface="Cambria" panose="02040503050406030204" pitchFamily="18" charset="0"/>
                <a:cs typeface="Arial" panose="020B0604020202020204" pitchFamily="34" charset="0"/>
              </a:rPr>
              <a:t> ?</a:t>
            </a:r>
          </a:p>
          <a:p>
            <a:pPr marL="0" indent="0" algn="just">
              <a:buClr>
                <a:schemeClr val="tx1"/>
              </a:buClr>
              <a:buNone/>
            </a:pPr>
            <a:endParaRPr lang="it-IT" sz="2000" dirty="0">
              <a:latin typeface="Cambria" panose="02040503050406030204" pitchFamily="18" charset="0"/>
              <a:ea typeface="Cambria" panose="02040503050406030204" pitchFamily="18" charset="0"/>
              <a:cs typeface="Arial" panose="020B0604020202020204" pitchFamily="34" charset="0"/>
            </a:endParaRPr>
          </a:p>
          <a:p>
            <a:pPr marL="0" indent="0" algn="just">
              <a:buClr>
                <a:schemeClr val="tx1"/>
              </a:buClr>
              <a:buNone/>
            </a:pPr>
            <a:r>
              <a:rPr lang="it-IT" sz="2000" dirty="0">
                <a:latin typeface="Cambria" panose="02040503050406030204" pitchFamily="18" charset="0"/>
                <a:ea typeface="Cambria" panose="02040503050406030204" pitchFamily="18" charset="0"/>
                <a:cs typeface="Arial" panose="020B0604020202020204" pitchFamily="34" charset="0"/>
              </a:rPr>
              <a:t>Ci sono due livelli:</a:t>
            </a:r>
          </a:p>
          <a:p>
            <a:pPr marL="0" indent="0" algn="just">
              <a:buClr>
                <a:schemeClr val="tx1"/>
              </a:buClr>
              <a:buNone/>
            </a:pPr>
            <a:endParaRPr lang="it-IT" sz="2000" dirty="0">
              <a:latin typeface="Cambria" panose="02040503050406030204" pitchFamily="18" charset="0"/>
              <a:ea typeface="Cambria" panose="02040503050406030204" pitchFamily="18" charset="0"/>
              <a:cs typeface="Arial" panose="020B0604020202020204" pitchFamily="34" charset="0"/>
            </a:endParaRPr>
          </a:p>
          <a:p>
            <a:pPr marL="0" indent="0" algn="just">
              <a:buClr>
                <a:schemeClr val="tx1"/>
              </a:buClr>
              <a:buNone/>
            </a:pPr>
            <a:r>
              <a:rPr lang="it-IT" sz="2000" dirty="0">
                <a:latin typeface="Cambria" panose="02040503050406030204" pitchFamily="18" charset="0"/>
                <a:ea typeface="Cambria" panose="02040503050406030204" pitchFamily="18" charset="0"/>
                <a:cs typeface="Arial" panose="020B0604020202020204" pitchFamily="34" charset="0"/>
              </a:rPr>
              <a:t>(1) </a:t>
            </a:r>
            <a:r>
              <a:rPr lang="it-IT" sz="2000" b="1" dirty="0">
                <a:latin typeface="Cambria" panose="02040503050406030204" pitchFamily="18" charset="0"/>
                <a:ea typeface="Cambria" panose="02040503050406030204" pitchFamily="18" charset="0"/>
                <a:cs typeface="Arial" panose="020B0604020202020204" pitchFamily="34" charset="0"/>
              </a:rPr>
              <a:t>suggerimento</a:t>
            </a:r>
            <a:r>
              <a:rPr lang="it-IT" sz="2000" dirty="0">
                <a:latin typeface="Cambria" panose="02040503050406030204" pitchFamily="18" charset="0"/>
                <a:ea typeface="Cambria" panose="02040503050406030204" pitchFamily="18" charset="0"/>
                <a:cs typeface="Arial" panose="020B0604020202020204" pitchFamily="34" charset="0"/>
              </a:rPr>
              <a:t> (che vale anche come </a:t>
            </a:r>
            <a:r>
              <a:rPr lang="it-IT" sz="2000" b="1" dirty="0">
                <a:latin typeface="Cambria" panose="02040503050406030204" pitchFamily="18" charset="0"/>
                <a:ea typeface="Cambria" panose="02040503050406030204" pitchFamily="18" charset="0"/>
                <a:cs typeface="Arial" panose="020B0604020202020204" pitchFamily="34" charset="0"/>
              </a:rPr>
              <a:t>istigazione</a:t>
            </a:r>
            <a:r>
              <a:rPr lang="it-IT" sz="2000" dirty="0">
                <a:latin typeface="Cambria" panose="02040503050406030204" pitchFamily="18" charset="0"/>
                <a:ea typeface="Cambria" panose="02040503050406030204" pitchFamily="18" charset="0"/>
                <a:cs typeface="Arial" panose="020B0604020202020204" pitchFamily="34" charset="0"/>
              </a:rPr>
              <a:t>): es.: spiegare come riciclare o </a:t>
            </a:r>
            <a:r>
              <a:rPr lang="it-IT" sz="2000" dirty="0" err="1">
                <a:latin typeface="Cambria" panose="02040503050406030204" pitchFamily="18" charset="0"/>
                <a:ea typeface="Cambria" panose="02040503050406030204" pitchFamily="18" charset="0"/>
                <a:cs typeface="Arial" panose="020B0604020202020204" pitchFamily="34" charset="0"/>
              </a:rPr>
              <a:t>autoriciclare</a:t>
            </a:r>
            <a:r>
              <a:rPr lang="it-IT" sz="2000" dirty="0">
                <a:latin typeface="Cambria" panose="02040503050406030204" pitchFamily="18" charset="0"/>
                <a:ea typeface="Cambria" panose="02040503050406030204" pitchFamily="18" charset="0"/>
                <a:cs typeface="Arial" panose="020B0604020202020204" pitchFamily="34" charset="0"/>
              </a:rPr>
              <a:t>;</a:t>
            </a:r>
          </a:p>
          <a:p>
            <a:pPr marL="0" indent="0" algn="just">
              <a:buClr>
                <a:schemeClr val="tx1"/>
              </a:buClr>
              <a:buNone/>
            </a:pPr>
            <a:endParaRPr lang="it-IT" sz="2000" dirty="0">
              <a:latin typeface="Cambria" panose="02040503050406030204" pitchFamily="18" charset="0"/>
              <a:ea typeface="Cambria" panose="02040503050406030204" pitchFamily="18" charset="0"/>
              <a:cs typeface="Arial" panose="020B0604020202020204" pitchFamily="34" charset="0"/>
            </a:endParaRPr>
          </a:p>
          <a:p>
            <a:pPr marL="0" indent="0" algn="just">
              <a:buClr>
                <a:schemeClr val="tx1"/>
              </a:buClr>
              <a:buNone/>
            </a:pPr>
            <a:r>
              <a:rPr lang="it-IT" sz="2000" dirty="0">
                <a:latin typeface="Cambria" panose="02040503050406030204" pitchFamily="18" charset="0"/>
                <a:ea typeface="Cambria" panose="02040503050406030204" pitchFamily="18" charset="0"/>
                <a:cs typeface="Arial" panose="020B0604020202020204" pitchFamily="34" charset="0"/>
              </a:rPr>
              <a:t>(2) </a:t>
            </a:r>
            <a:r>
              <a:rPr lang="it-IT" sz="2000" b="1" dirty="0">
                <a:latin typeface="Cambria" panose="02040503050406030204" pitchFamily="18" charset="0"/>
                <a:ea typeface="Cambria" panose="02040503050406030204" pitchFamily="18" charset="0"/>
                <a:cs typeface="Arial" panose="020B0604020202020204" pitchFamily="34" charset="0"/>
              </a:rPr>
              <a:t>supporto materiale</a:t>
            </a:r>
            <a:r>
              <a:rPr lang="it-IT" sz="2000" dirty="0">
                <a:latin typeface="Cambria" panose="02040503050406030204" pitchFamily="18" charset="0"/>
                <a:ea typeface="Cambria" panose="02040503050406030204" pitchFamily="18" charset="0"/>
                <a:cs typeface="Arial" panose="020B0604020202020204" pitchFamily="34" charset="0"/>
              </a:rPr>
              <a:t>: tenere la contabilità, gestire gli affari del cliente, preparare le carte, gli atti, le fatture, </a:t>
            </a:r>
            <a:r>
              <a:rPr lang="it-IT" sz="2000" dirty="0" err="1">
                <a:latin typeface="Cambria" panose="02040503050406030204" pitchFamily="18" charset="0"/>
                <a:ea typeface="Cambria" panose="02040503050406030204" pitchFamily="18" charset="0"/>
                <a:cs typeface="Arial" panose="020B0604020202020204" pitchFamily="34" charset="0"/>
              </a:rPr>
              <a:t>ecc</a:t>
            </a:r>
            <a:r>
              <a:rPr lang="it-IT" sz="2000" dirty="0">
                <a:latin typeface="Cambria" panose="02040503050406030204" pitchFamily="18" charset="0"/>
                <a:ea typeface="Cambria" panose="02040503050406030204" pitchFamily="18" charset="0"/>
                <a:cs typeface="Arial" panose="020B0604020202020204" pitchFamily="34" charset="0"/>
              </a:rPr>
              <a:t>….. </a:t>
            </a:r>
          </a:p>
          <a:p>
            <a:pPr marL="0" indent="0" algn="just">
              <a:buNone/>
            </a:pPr>
            <a:endParaRPr lang="it-IT" sz="2000" b="1" dirty="0">
              <a:solidFill>
                <a:srgbClr val="007934"/>
              </a:solidFill>
              <a:latin typeface="Arial" panose="020B0604020202020204" pitchFamily="34" charset="0"/>
              <a:cs typeface="Arial" panose="020B0604020202020204" pitchFamily="34" charset="0"/>
            </a:endParaRPr>
          </a:p>
          <a:p>
            <a:pPr marL="0" indent="0" algn="just">
              <a:buNone/>
            </a:pPr>
            <a:r>
              <a:rPr lang="it-IT" sz="2000" b="1" dirty="0">
                <a:solidFill>
                  <a:srgbClr val="007934"/>
                </a:solidFill>
                <a:latin typeface="Arial" panose="020B0604020202020204" pitchFamily="34" charset="0"/>
                <a:cs typeface="Arial" panose="020B0604020202020204" pitchFamily="34" charset="0"/>
              </a:rPr>
              <a:t>UNA PARTICOLARITA’: </a:t>
            </a:r>
          </a:p>
          <a:p>
            <a:pPr marL="0" indent="0" algn="just">
              <a:buNone/>
            </a:pPr>
            <a:r>
              <a:rPr lang="it-IT" sz="2000" b="1" dirty="0">
                <a:solidFill>
                  <a:srgbClr val="007934"/>
                </a:solidFill>
                <a:latin typeface="Arial" panose="020B0604020202020204" pitchFamily="34" charset="0"/>
                <a:cs typeface="Arial" panose="020B0604020202020204" pitchFamily="34" charset="0"/>
              </a:rPr>
              <a:t>CHE REATO COMMETTE IL PROFESSIONISTA SE IL PROPRIO CLIENTE COMMETTE AUTORICICLAGGIO?</a:t>
            </a:r>
          </a:p>
          <a:p>
            <a:pPr marL="285750" indent="-285750" algn="just">
              <a:buFont typeface="Wingdings" panose="05000000000000000000" pitchFamily="2" charset="2"/>
              <a:buChar char="Ø"/>
            </a:pPr>
            <a:endParaRPr lang="it-IT" sz="2000" b="1" dirty="0">
              <a:solidFill>
                <a:srgbClr val="00793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709040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a:extLst>
              <a:ext uri="{FF2B5EF4-FFF2-40B4-BE49-F238E27FC236}">
                <a16:creationId xmlns:a16="http://schemas.microsoft.com/office/drawing/2014/main" id="{93218472-BA99-0868-BC4A-3B50E151660E}"/>
              </a:ext>
            </a:extLst>
          </p:cNvPr>
          <p:cNvSpPr txBox="1"/>
          <p:nvPr/>
        </p:nvSpPr>
        <p:spPr>
          <a:xfrm>
            <a:off x="1807614" y="194327"/>
            <a:ext cx="9153147"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Obbligo di segnalazione di operazioni sospette</a:t>
            </a:r>
            <a:endParaRPr lang="x-none" sz="2800" b="1" cap="all" dirty="0">
              <a:ln/>
              <a:solidFill>
                <a:srgbClr val="003366"/>
              </a:solidFill>
              <a:latin typeface="Cambria" panose="02040503050406030204" pitchFamily="18" charset="0"/>
              <a:ea typeface="Cambria" panose="02040503050406030204" pitchFamily="18" charset="0"/>
            </a:endParaRPr>
          </a:p>
        </p:txBody>
      </p:sp>
      <p:pic>
        <p:nvPicPr>
          <p:cNvPr id="22" name="Immagine 21"/>
          <p:cNvPicPr>
            <a:picLocks noChangeAspect="1"/>
          </p:cNvPicPr>
          <p:nvPr/>
        </p:nvPicPr>
        <p:blipFill rotWithShape="1">
          <a:blip r:embed="rId3"/>
          <a:srcRect l="11413" t="23832" r="25949" b="4931"/>
          <a:stretch/>
        </p:blipFill>
        <p:spPr>
          <a:xfrm>
            <a:off x="383762" y="1076255"/>
            <a:ext cx="7848872" cy="5544616"/>
          </a:xfrm>
          <a:prstGeom prst="rect">
            <a:avLst/>
          </a:prstGeom>
        </p:spPr>
      </p:pic>
      <p:sp>
        <p:nvSpPr>
          <p:cNvPr id="23" name="Parentesi graffa chiusa 22"/>
          <p:cNvSpPr/>
          <p:nvPr/>
        </p:nvSpPr>
        <p:spPr>
          <a:xfrm>
            <a:off x="8363262" y="4584739"/>
            <a:ext cx="428625" cy="1288849"/>
          </a:xfrm>
          <a:prstGeom prst="rightBrace">
            <a:avLst>
              <a:gd name="adj1" fmla="val 8333"/>
              <a:gd name="adj2" fmla="val 48514"/>
            </a:avLst>
          </a:prstGeom>
          <a:ln w="57150">
            <a:solidFill>
              <a:srgbClr val="8E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sz="2400" b="1">
              <a:latin typeface="Tahoma" pitchFamily="34" charset="0"/>
            </a:endParaRPr>
          </a:p>
        </p:txBody>
      </p:sp>
      <p:sp>
        <p:nvSpPr>
          <p:cNvPr id="24" name="CasellaDiTesto 23"/>
          <p:cNvSpPr txBox="1"/>
          <p:nvPr/>
        </p:nvSpPr>
        <p:spPr>
          <a:xfrm>
            <a:off x="8970745" y="4475747"/>
            <a:ext cx="2329314" cy="1754326"/>
          </a:xfrm>
          <a:prstGeom prst="rect">
            <a:avLst/>
          </a:prstGeom>
          <a:solidFill>
            <a:srgbClr val="FF0000"/>
          </a:solidFill>
        </p:spPr>
        <p:txBody>
          <a:bodyPr wrap="square" rtlCol="0">
            <a:spAutoFit/>
          </a:bodyPr>
          <a:lstStyle/>
          <a:p>
            <a:pPr algn="ctr"/>
            <a:r>
              <a:rPr lang="it-IT" b="1" dirty="0">
                <a:solidFill>
                  <a:schemeClr val="bg1"/>
                </a:solidFill>
              </a:rPr>
              <a:t>Annosa questione della contestazione nei confronti dei notai dell’inosservanza dell’obbligo di astensione</a:t>
            </a:r>
          </a:p>
        </p:txBody>
      </p:sp>
    </p:spTree>
    <p:extLst>
      <p:ext uri="{BB962C8B-B14F-4D97-AF65-F5344CB8AC3E}">
        <p14:creationId xmlns:p14="http://schemas.microsoft.com/office/powerpoint/2010/main" val="25897542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2">
            <a:extLst>
              <a:ext uri="{FF2B5EF4-FFF2-40B4-BE49-F238E27FC236}">
                <a16:creationId xmlns:a16="http://schemas.microsoft.com/office/drawing/2014/main" id="{93218472-BA99-0868-BC4A-3B50E151660E}"/>
              </a:ext>
            </a:extLst>
          </p:cNvPr>
          <p:cNvSpPr txBox="1"/>
          <p:nvPr/>
        </p:nvSpPr>
        <p:spPr>
          <a:xfrm>
            <a:off x="1807614" y="194327"/>
            <a:ext cx="9153147"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Obbligo di segnalazione di operazioni sospette</a:t>
            </a:r>
            <a:endParaRPr lang="x-none" sz="2800" b="1" cap="all" dirty="0">
              <a:ln/>
              <a:solidFill>
                <a:srgbClr val="003366"/>
              </a:solidFill>
              <a:latin typeface="Cambria" panose="02040503050406030204" pitchFamily="18" charset="0"/>
              <a:ea typeface="Cambria" panose="02040503050406030204" pitchFamily="18" charset="0"/>
            </a:endParaRPr>
          </a:p>
        </p:txBody>
      </p:sp>
      <p:sp>
        <p:nvSpPr>
          <p:cNvPr id="4" name="Rettangolo arrotondato 3"/>
          <p:cNvSpPr/>
          <p:nvPr/>
        </p:nvSpPr>
        <p:spPr>
          <a:xfrm>
            <a:off x="4680857" y="979682"/>
            <a:ext cx="2122715" cy="522547"/>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lstStyle/>
          <a:p>
            <a:pPr algn="ctr"/>
            <a:r>
              <a:rPr lang="it-IT" sz="2400" dirty="0">
                <a:solidFill>
                  <a:schemeClr val="bg1"/>
                </a:solidFill>
              </a:rPr>
              <a:t>SOS TARDIVE</a:t>
            </a:r>
          </a:p>
        </p:txBody>
      </p:sp>
      <p:pic>
        <p:nvPicPr>
          <p:cNvPr id="5" name="Picture 4" descr="Concepto de negocio de fecha límite, gestión del tiempo, miedo a llegar  tarde. el hombre de negocios está persiguiendo el tiempo. el hombre corre  tras el reloj. ilustración de vector aislado sob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0955" y="1113155"/>
            <a:ext cx="2917053" cy="1630105"/>
          </a:xfrm>
          <a:prstGeom prst="rect">
            <a:avLst/>
          </a:prstGeom>
          <a:noFill/>
          <a:ln w="76200">
            <a:solidFill>
              <a:schemeClr val="tx1"/>
            </a:solidFill>
          </a:ln>
          <a:extLst>
            <a:ext uri="{909E8E84-426E-40DD-AFC4-6F175D3DCCD1}">
              <a14:hiddenFill xmlns:a14="http://schemas.microsoft.com/office/drawing/2010/main">
                <a:solidFill>
                  <a:srgbClr val="FFFFFF"/>
                </a:solidFill>
              </a14:hiddenFill>
            </a:ext>
          </a:extLst>
        </p:spPr>
      </p:pic>
      <p:cxnSp>
        <p:nvCxnSpPr>
          <p:cNvPr id="6" name="Connettore 2 5"/>
          <p:cNvCxnSpPr/>
          <p:nvPr/>
        </p:nvCxnSpPr>
        <p:spPr>
          <a:xfrm>
            <a:off x="3107823" y="6647523"/>
            <a:ext cx="6552728"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7" name="Connettore diritto 6"/>
          <p:cNvCxnSpPr/>
          <p:nvPr/>
        </p:nvCxnSpPr>
        <p:spPr>
          <a:xfrm flipH="1">
            <a:off x="3510141" y="4969306"/>
            <a:ext cx="1" cy="1728192"/>
          </a:xfrm>
          <a:prstGeom prst="line">
            <a:avLst/>
          </a:prstGeom>
          <a:ln w="76200">
            <a:prstDash val="sysDash"/>
          </a:ln>
        </p:spPr>
        <p:style>
          <a:lnRef idx="1">
            <a:schemeClr val="accent1"/>
          </a:lnRef>
          <a:fillRef idx="0">
            <a:schemeClr val="accent1"/>
          </a:fillRef>
          <a:effectRef idx="0">
            <a:schemeClr val="accent1"/>
          </a:effectRef>
          <a:fontRef idx="minor">
            <a:schemeClr val="tx1"/>
          </a:fontRef>
        </p:style>
      </p:cxnSp>
      <p:cxnSp>
        <p:nvCxnSpPr>
          <p:cNvPr id="8" name="Connettore diritto 7"/>
          <p:cNvCxnSpPr/>
          <p:nvPr/>
        </p:nvCxnSpPr>
        <p:spPr>
          <a:xfrm flipH="1">
            <a:off x="8279438" y="4969306"/>
            <a:ext cx="1" cy="1728192"/>
          </a:xfrm>
          <a:prstGeom prst="line">
            <a:avLst/>
          </a:prstGeom>
          <a:ln w="76200">
            <a:prstDash val="sysDash"/>
          </a:ln>
        </p:spPr>
        <p:style>
          <a:lnRef idx="1">
            <a:schemeClr val="accent1"/>
          </a:lnRef>
          <a:fillRef idx="0">
            <a:schemeClr val="accent1"/>
          </a:fillRef>
          <a:effectRef idx="0">
            <a:schemeClr val="accent1"/>
          </a:effectRef>
          <a:fontRef idx="minor">
            <a:schemeClr val="tx1"/>
          </a:fontRef>
        </p:style>
      </p:cxnSp>
      <p:sp>
        <p:nvSpPr>
          <p:cNvPr id="9" name="Rettangolo 8"/>
          <p:cNvSpPr/>
          <p:nvPr/>
        </p:nvSpPr>
        <p:spPr>
          <a:xfrm>
            <a:off x="2789879" y="4211445"/>
            <a:ext cx="1440523" cy="707886"/>
          </a:xfrm>
          <a:prstGeom prst="rect">
            <a:avLst/>
          </a:prstGeom>
          <a:noFill/>
          <a:ln>
            <a:solidFill>
              <a:srgbClr val="C00000"/>
            </a:solidFill>
          </a:ln>
        </p:spPr>
        <p:txBody>
          <a:bodyPr wrap="none" lIns="91440" tIns="45720" rIns="91440" bIns="45720">
            <a:spAutoFit/>
          </a:bodyPr>
          <a:lstStyle/>
          <a:p>
            <a:pPr algn="ctr"/>
            <a:r>
              <a:rPr lang="it-IT" sz="2000" b="1" cap="none" spc="0" dirty="0">
                <a:ln w="22225">
                  <a:solidFill>
                    <a:schemeClr val="accent2"/>
                  </a:solidFill>
                  <a:prstDash val="solid"/>
                </a:ln>
                <a:solidFill>
                  <a:schemeClr val="accent2">
                    <a:lumMod val="40000"/>
                    <a:lumOff val="60000"/>
                  </a:schemeClr>
                </a:solidFill>
                <a:effectLst/>
              </a:rPr>
              <a:t>Operatività </a:t>
            </a:r>
          </a:p>
          <a:p>
            <a:pPr algn="ctr"/>
            <a:r>
              <a:rPr lang="it-IT" sz="2000" b="1" cap="none" spc="0" dirty="0">
                <a:ln w="22225">
                  <a:solidFill>
                    <a:schemeClr val="accent2"/>
                  </a:solidFill>
                  <a:prstDash val="solid"/>
                </a:ln>
                <a:solidFill>
                  <a:schemeClr val="accent2">
                    <a:lumMod val="40000"/>
                    <a:lumOff val="60000"/>
                  </a:schemeClr>
                </a:solidFill>
                <a:effectLst/>
              </a:rPr>
              <a:t>sospetta</a:t>
            </a:r>
          </a:p>
        </p:txBody>
      </p:sp>
      <p:sp>
        <p:nvSpPr>
          <p:cNvPr id="10" name="Rettangolo 9"/>
          <p:cNvSpPr/>
          <p:nvPr/>
        </p:nvSpPr>
        <p:spPr>
          <a:xfrm>
            <a:off x="7868840" y="4559638"/>
            <a:ext cx="801310" cy="400110"/>
          </a:xfrm>
          <a:prstGeom prst="rect">
            <a:avLst/>
          </a:prstGeom>
          <a:noFill/>
          <a:ln>
            <a:solidFill>
              <a:srgbClr val="C00000"/>
            </a:solidFill>
          </a:ln>
        </p:spPr>
        <p:txBody>
          <a:bodyPr wrap="none" lIns="91440" tIns="45720" rIns="91440" bIns="45720">
            <a:spAutoFit/>
          </a:bodyPr>
          <a:lstStyle/>
          <a:p>
            <a:pPr algn="ctr"/>
            <a:r>
              <a:rPr lang="it-IT" sz="2000" b="1" cap="none" spc="0" dirty="0">
                <a:ln w="22225">
                  <a:solidFill>
                    <a:schemeClr val="accent2"/>
                  </a:solidFill>
                  <a:prstDash val="solid"/>
                </a:ln>
                <a:solidFill>
                  <a:schemeClr val="accent2">
                    <a:lumMod val="40000"/>
                    <a:lumOff val="60000"/>
                  </a:schemeClr>
                </a:solidFill>
                <a:effectLst/>
              </a:rPr>
              <a:t>S.O.S.</a:t>
            </a:r>
          </a:p>
        </p:txBody>
      </p:sp>
      <p:grpSp>
        <p:nvGrpSpPr>
          <p:cNvPr id="12" name="Gruppo 11"/>
          <p:cNvGrpSpPr/>
          <p:nvPr/>
        </p:nvGrpSpPr>
        <p:grpSpPr>
          <a:xfrm>
            <a:off x="253508" y="1603335"/>
            <a:ext cx="7627749" cy="1335756"/>
            <a:chOff x="285835" y="683548"/>
            <a:chExt cx="3669324" cy="588487"/>
          </a:xfrm>
          <a:solidFill>
            <a:schemeClr val="accent1">
              <a:lumMod val="60000"/>
              <a:lumOff val="40000"/>
            </a:schemeClr>
          </a:solidFill>
          <a:scene3d>
            <a:camera prst="orthographicFront"/>
            <a:lightRig rig="threePt" dir="t">
              <a:rot lat="0" lon="0" rev="7500000"/>
            </a:lightRig>
          </a:scene3d>
        </p:grpSpPr>
        <p:sp>
          <p:nvSpPr>
            <p:cNvPr id="13" name="Rettangolo arrotondato 12"/>
            <p:cNvSpPr/>
            <p:nvPr/>
          </p:nvSpPr>
          <p:spPr>
            <a:xfrm>
              <a:off x="285835" y="683548"/>
              <a:ext cx="3669324" cy="588487"/>
            </a:xfrm>
            <a:prstGeom prst="roundRect">
              <a:avLst>
                <a:gd name="adj" fmla="val 10000"/>
              </a:avLst>
            </a:prstGeom>
            <a:grpFill/>
            <a:ln>
              <a:noFill/>
            </a:ln>
            <a:effectLst>
              <a:outerShdw blurRad="40000" dist="23000" dir="5400000" rotWithShape="0">
                <a:srgbClr val="000000">
                  <a:alpha val="35000"/>
                </a:srgbClr>
              </a:outerShdw>
            </a:effectLst>
            <a:sp3d prstMaterial="plastic">
              <a:bevelT w="127000" h="25400" prst="relaxedInset"/>
            </a:sp3d>
          </p:spPr>
          <p:txBody>
            <a:bodyPr/>
            <a:lstStyle/>
            <a:p>
              <a:endParaRPr lang="it-IT"/>
            </a:p>
          </p:txBody>
        </p:sp>
        <p:sp>
          <p:nvSpPr>
            <p:cNvPr id="14" name="Rettangolo 13"/>
            <p:cNvSpPr/>
            <p:nvPr/>
          </p:nvSpPr>
          <p:spPr>
            <a:xfrm>
              <a:off x="310531" y="893366"/>
              <a:ext cx="3537588" cy="127467"/>
            </a:xfrm>
            <a:prstGeom prst="rect">
              <a:avLst/>
            </a:prstGeom>
            <a:grpFill/>
            <a:ln>
              <a:noFill/>
            </a:ln>
            <a:effectLst/>
            <a:sp3d/>
          </p:spPr>
          <p:txBody>
            <a:bodyPr lIns="60960" tIns="60960" rIns="60960" bIns="60960" spcCol="1270" anchor="ctr"/>
            <a:lstStyle/>
            <a:p>
              <a:pPr algn="just" defTabSz="711200" fontAlgn="auto">
                <a:lnSpc>
                  <a:spcPct val="90000"/>
                </a:lnSpc>
                <a:spcAft>
                  <a:spcPct val="35000"/>
                </a:spcAft>
                <a:defRPr/>
              </a:pPr>
              <a:r>
                <a:rPr lang="it-IT" sz="2000" b="1" dirty="0">
                  <a:solidFill>
                    <a:srgbClr val="FF0000"/>
                  </a:solidFill>
                </a:rPr>
                <a:t>Attuale art.35: </a:t>
              </a:r>
              <a:r>
                <a:rPr lang="it-IT" sz="2000" dirty="0"/>
                <a:t>l’obbligo sorge </a:t>
              </a:r>
              <a:r>
                <a:rPr lang="it-IT" sz="2000" b="1" dirty="0"/>
                <a:t>non appena </a:t>
              </a:r>
              <a:r>
                <a:rPr lang="it-IT" sz="2000" dirty="0"/>
                <a:t>gli intermediari “….</a:t>
              </a:r>
              <a:r>
                <a:rPr lang="it-IT" sz="2000" i="1" dirty="0"/>
                <a:t>sanno, sospettano o hanno motivi ragionevoli per sospettare che siano in corso o che siano state compiute o tentate operazioni di riciclaggio</a:t>
              </a:r>
              <a:r>
                <a:rPr lang="it-IT" sz="2000" dirty="0"/>
                <a:t>”</a:t>
              </a:r>
              <a:endParaRPr lang="it-IT" sz="2000" b="1" dirty="0">
                <a:solidFill>
                  <a:sysClr val="window" lastClr="FFFFFF"/>
                </a:solidFill>
                <a:latin typeface="Calibri"/>
              </a:endParaRPr>
            </a:p>
          </p:txBody>
        </p:sp>
      </p:grpSp>
      <p:grpSp>
        <p:nvGrpSpPr>
          <p:cNvPr id="15" name="Gruppo 14"/>
          <p:cNvGrpSpPr/>
          <p:nvPr/>
        </p:nvGrpSpPr>
        <p:grpSpPr>
          <a:xfrm>
            <a:off x="253508" y="2785256"/>
            <a:ext cx="7615332" cy="1311845"/>
            <a:chOff x="285835" y="683548"/>
            <a:chExt cx="3669324" cy="588487"/>
          </a:xfrm>
          <a:solidFill>
            <a:schemeClr val="accent1">
              <a:lumMod val="60000"/>
              <a:lumOff val="40000"/>
            </a:schemeClr>
          </a:solidFill>
          <a:scene3d>
            <a:camera prst="orthographicFront"/>
            <a:lightRig rig="threePt" dir="t">
              <a:rot lat="0" lon="0" rev="7500000"/>
            </a:lightRig>
          </a:scene3d>
        </p:grpSpPr>
        <p:sp>
          <p:nvSpPr>
            <p:cNvPr id="16" name="Rettangolo arrotondato 15"/>
            <p:cNvSpPr/>
            <p:nvPr/>
          </p:nvSpPr>
          <p:spPr>
            <a:xfrm>
              <a:off x="285835" y="683548"/>
              <a:ext cx="3669324" cy="588487"/>
            </a:xfrm>
            <a:prstGeom prst="roundRect">
              <a:avLst>
                <a:gd name="adj" fmla="val 10000"/>
              </a:avLst>
            </a:prstGeom>
            <a:grpFill/>
            <a:ln>
              <a:noFill/>
            </a:ln>
            <a:effectLst>
              <a:outerShdw blurRad="40000" dist="23000" dir="5400000" rotWithShape="0">
                <a:srgbClr val="000000">
                  <a:alpha val="35000"/>
                </a:srgbClr>
              </a:outerShdw>
            </a:effectLst>
            <a:sp3d prstMaterial="plastic">
              <a:bevelT w="127000" h="25400" prst="relaxedInset"/>
            </a:sp3d>
          </p:spPr>
          <p:txBody>
            <a:bodyPr/>
            <a:lstStyle/>
            <a:p>
              <a:endParaRPr lang="it-IT"/>
            </a:p>
          </p:txBody>
        </p:sp>
        <p:sp>
          <p:nvSpPr>
            <p:cNvPr id="17" name="Rettangolo 16"/>
            <p:cNvSpPr/>
            <p:nvPr/>
          </p:nvSpPr>
          <p:spPr>
            <a:xfrm>
              <a:off x="310531" y="893366"/>
              <a:ext cx="3537588" cy="127467"/>
            </a:xfrm>
            <a:prstGeom prst="rect">
              <a:avLst/>
            </a:prstGeom>
            <a:grpFill/>
            <a:ln>
              <a:noFill/>
            </a:ln>
            <a:effectLst/>
            <a:sp3d/>
          </p:spPr>
          <p:txBody>
            <a:bodyPr lIns="60960" tIns="60960" rIns="60960" bIns="60960" spcCol="1270" anchor="ctr"/>
            <a:lstStyle/>
            <a:p>
              <a:pPr algn="just" defTabSz="711200" fontAlgn="auto">
                <a:lnSpc>
                  <a:spcPct val="90000"/>
                </a:lnSpc>
                <a:spcAft>
                  <a:spcPct val="35000"/>
                </a:spcAft>
                <a:defRPr/>
              </a:pPr>
              <a:r>
                <a:rPr lang="it-IT" sz="2000" b="1" dirty="0">
                  <a:solidFill>
                    <a:srgbClr val="FF0000"/>
                  </a:solidFill>
                </a:rPr>
                <a:t>Previgente art. 41: </a:t>
              </a:r>
              <a:r>
                <a:rPr lang="it-IT" sz="2000" dirty="0"/>
                <a:t>“…</a:t>
              </a:r>
              <a:r>
                <a:rPr lang="it-IT" sz="2000" b="1" i="1" dirty="0"/>
                <a:t>senza ritardo</a:t>
              </a:r>
              <a:r>
                <a:rPr lang="it-IT" sz="2000" i="1" dirty="0"/>
                <a:t>, quando possibile prima di compiere l’operazione, appena il soggetto obbligato venga a conoscenza di elementi di sospetto</a:t>
              </a:r>
              <a:r>
                <a:rPr lang="it-IT" sz="2000" dirty="0"/>
                <a:t>”</a:t>
              </a:r>
              <a:endParaRPr lang="it-IT" sz="2000" b="1" dirty="0">
                <a:solidFill>
                  <a:sysClr val="window" lastClr="FFFFFF"/>
                </a:solidFill>
                <a:latin typeface="Calibri"/>
              </a:endParaRPr>
            </a:p>
          </p:txBody>
        </p:sp>
      </p:grpSp>
    </p:spTree>
    <p:extLst>
      <p:ext uri="{BB962C8B-B14F-4D97-AF65-F5344CB8AC3E}">
        <p14:creationId xmlns:p14="http://schemas.microsoft.com/office/powerpoint/2010/main" val="3375252210"/>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3" y="47802"/>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ESPERIENZE OPERATIVE</a:t>
            </a:r>
          </a:p>
        </p:txBody>
      </p:sp>
      <p:sp>
        <p:nvSpPr>
          <p:cNvPr id="3" name="Rettangolo con angoli arrotondati 1">
            <a:extLst>
              <a:ext uri="{FF2B5EF4-FFF2-40B4-BE49-F238E27FC236}">
                <a16:creationId xmlns:a16="http://schemas.microsoft.com/office/drawing/2014/main" id="{0119FFA9-2AF2-6702-744C-28ECAFF7D26D}"/>
              </a:ext>
            </a:extLst>
          </p:cNvPr>
          <p:cNvSpPr>
            <a:spLocks/>
          </p:cNvSpPr>
          <p:nvPr/>
        </p:nvSpPr>
        <p:spPr>
          <a:xfrm>
            <a:off x="3083460" y="877759"/>
            <a:ext cx="5431276" cy="811508"/>
          </a:xfrm>
          <a:prstGeom prst="roundRect">
            <a:avLst/>
          </a:prstGeom>
          <a:solidFill>
            <a:srgbClr val="007934"/>
          </a:solidFill>
          <a:ln cap="rn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000" dirty="0">
                <a:effectLst/>
                <a:latin typeface="Arial" panose="020B0604020202020204" pitchFamily="34" charset="0"/>
                <a:ea typeface="Aptos" panose="020B0004020202020204" pitchFamily="34" charset="0"/>
              </a:rPr>
              <a:t>CASI PRATICI DI OMESSA SEGNALAZIONE</a:t>
            </a:r>
            <a:endParaRPr lang="en-US" sz="2000" b="1" dirty="0">
              <a:latin typeface="Cambria" panose="02040503050406030204" pitchFamily="18" charset="0"/>
              <a:ea typeface="Cambria" panose="02040503050406030204" pitchFamily="18" charset="0"/>
            </a:endParaRP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872952" y="1689267"/>
            <a:ext cx="10689783" cy="55677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1800" b="1" dirty="0">
                <a:effectLst/>
                <a:highlight>
                  <a:srgbClr val="FFFF00"/>
                </a:highlight>
                <a:latin typeface="Arial" panose="020B0604020202020204" pitchFamily="34" charset="0"/>
                <a:ea typeface="Aptos" panose="020B0004020202020204" pitchFamily="34" charset="0"/>
              </a:rPr>
              <a:t>INGENTE USO DI CONTANTE</a:t>
            </a:r>
            <a:r>
              <a:rPr lang="it-IT" sz="1800" dirty="0">
                <a:effectLst/>
                <a:highlight>
                  <a:srgbClr val="FFFF00"/>
                </a:highlight>
                <a:latin typeface="Arial" panose="020B0604020202020204" pitchFamily="34" charset="0"/>
                <a:ea typeface="Aptos" panose="020B0004020202020204" pitchFamily="34" charset="0"/>
              </a:rPr>
              <a:t> </a:t>
            </a:r>
          </a:p>
          <a:p>
            <a:pPr marL="0" indent="0" algn="just">
              <a:buNone/>
            </a:pPr>
            <a:r>
              <a:rPr lang="it-IT" sz="1800" dirty="0">
                <a:effectLst/>
                <a:latin typeface="Arial" panose="020B0604020202020204" pitchFamily="34" charset="0"/>
                <a:ea typeface="Aptos" panose="020B0004020202020204" pitchFamily="34" charset="0"/>
              </a:rPr>
              <a:t>azienda che, pur non avendo un'attività commerciale che lo giustifichi, effettua frequenti e ingenti prelievi o versamenti di denaro contante. La Cassazione ha ribadito che l'uso massiccio di contante, se ingiustificato rispetto al profilo del cliente, è di per sé un elemento di sospetto. </a:t>
            </a:r>
          </a:p>
          <a:p>
            <a:pPr marL="0" indent="0" algn="ctr">
              <a:buNone/>
            </a:pPr>
            <a:br>
              <a:rPr lang="it-IT" sz="1800" dirty="0">
                <a:effectLst/>
                <a:latin typeface="Arial" panose="020B0604020202020204" pitchFamily="34" charset="0"/>
                <a:ea typeface="Aptos" panose="020B0004020202020204" pitchFamily="34" charset="0"/>
              </a:rPr>
            </a:br>
            <a:r>
              <a:rPr lang="it-IT" sz="1800" b="1" dirty="0">
                <a:highlight>
                  <a:srgbClr val="FFFF00"/>
                </a:highlight>
                <a:latin typeface="Arial" panose="020B0604020202020204" pitchFamily="34" charset="0"/>
                <a:ea typeface="Aptos" panose="020B0004020202020204" pitchFamily="34" charset="0"/>
              </a:rPr>
              <a:t>MOVIMENTI ANOMALI IN CONTABILITA’</a:t>
            </a:r>
            <a:r>
              <a:rPr lang="it-IT" sz="1800" b="1" dirty="0">
                <a:effectLst/>
                <a:latin typeface="Arial" panose="020B0604020202020204" pitchFamily="34" charset="0"/>
                <a:ea typeface="Aptos" panose="020B0004020202020204" pitchFamily="34" charset="0"/>
              </a:rPr>
              <a:t> </a:t>
            </a:r>
            <a:endParaRPr lang="it-IT" sz="1800" dirty="0">
              <a:effectLst/>
              <a:latin typeface="Arial" panose="020B0604020202020204" pitchFamily="34" charset="0"/>
              <a:ea typeface="Aptos" panose="020B0004020202020204" pitchFamily="34" charset="0"/>
            </a:endParaRPr>
          </a:p>
          <a:p>
            <a:pPr marL="0" indent="0" algn="just">
              <a:buNone/>
            </a:pPr>
            <a:r>
              <a:rPr lang="it-IT" sz="1800" dirty="0">
                <a:effectLst/>
                <a:latin typeface="Arial" panose="020B0604020202020204" pitchFamily="34" charset="0"/>
                <a:ea typeface="Aptos" panose="020B0004020202020204" pitchFamily="34" charset="0"/>
              </a:rPr>
              <a:t>si riscontrano operazioni sospette quando l'analisi delle scritture contabili rivela anomalie, esempio per aver registrato saldi di cassa persistentemente negativi e di importo rilevante, o per aver contabilizzato in un'unica data incassi e pagamenti ingenti e non coerenti con l'attività aziendale. </a:t>
            </a:r>
          </a:p>
          <a:p>
            <a:pPr marL="0" indent="0">
              <a:buNone/>
            </a:pPr>
            <a:r>
              <a:rPr lang="it-IT" sz="1800" dirty="0">
                <a:effectLst/>
                <a:latin typeface="Arial" panose="020B0604020202020204" pitchFamily="34" charset="0"/>
                <a:ea typeface="Aptos" panose="020B0004020202020204" pitchFamily="34" charset="0"/>
              </a:rPr>
              <a:t>Questo può indicare un tentativo di occultare transazioni illecite.</a:t>
            </a:r>
            <a:br>
              <a:rPr lang="it-IT" sz="1800" dirty="0">
                <a:effectLst/>
                <a:latin typeface="Arial" panose="020B0604020202020204" pitchFamily="34" charset="0"/>
                <a:ea typeface="Aptos" panose="020B0004020202020204" pitchFamily="34" charset="0"/>
              </a:rPr>
            </a:br>
            <a:endParaRPr lang="it-IT" sz="1800" dirty="0">
              <a:effectLst/>
              <a:latin typeface="Arial" panose="020B0604020202020204" pitchFamily="34" charset="0"/>
              <a:ea typeface="Aptos" panose="020B0004020202020204" pitchFamily="34" charset="0"/>
            </a:endParaRPr>
          </a:p>
          <a:p>
            <a:pPr marL="0" indent="0" algn="ctr">
              <a:buNone/>
            </a:pPr>
            <a:r>
              <a:rPr lang="it-IT" sz="1800" b="1" dirty="0">
                <a:effectLst/>
                <a:highlight>
                  <a:srgbClr val="FFFF00"/>
                </a:highlight>
                <a:latin typeface="Arial" panose="020B0604020202020204" pitchFamily="34" charset="0"/>
                <a:ea typeface="Aptos" panose="020B0004020202020204" pitchFamily="34" charset="0"/>
              </a:rPr>
              <a:t> FINANZIAMENTO SOCI</a:t>
            </a:r>
            <a:endParaRPr lang="it-IT" sz="1800" b="1" dirty="0">
              <a:effectLst/>
              <a:latin typeface="Arial" panose="020B0604020202020204" pitchFamily="34" charset="0"/>
              <a:ea typeface="Aptos" panose="020B0004020202020204" pitchFamily="34" charset="0"/>
            </a:endParaRPr>
          </a:p>
          <a:p>
            <a:pPr marL="0" indent="0" algn="just">
              <a:buNone/>
            </a:pPr>
            <a:r>
              <a:rPr lang="it-IT" sz="1800" dirty="0">
                <a:effectLst/>
                <a:latin typeface="Arial" panose="020B0604020202020204" pitchFamily="34" charset="0"/>
                <a:ea typeface="Aptos" panose="020B0004020202020204" pitchFamily="34" charset="0"/>
              </a:rPr>
              <a:t>Sent. Cass. 11491 – 13/3/2017 – es. somme da reato transitate temporaneamente nella contabilità sociale a titolo di finanziamento soci.</a:t>
            </a:r>
            <a:endParaRPr lang="it-IT" sz="2000" b="1" dirty="0">
              <a:solidFill>
                <a:srgbClr val="00793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964252"/>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3" y="47802"/>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ESPERIENZE OPERATIVE</a:t>
            </a:r>
          </a:p>
        </p:txBody>
      </p:sp>
      <p:sp>
        <p:nvSpPr>
          <p:cNvPr id="3" name="Rettangolo con angoli arrotondati 1">
            <a:extLst>
              <a:ext uri="{FF2B5EF4-FFF2-40B4-BE49-F238E27FC236}">
                <a16:creationId xmlns:a16="http://schemas.microsoft.com/office/drawing/2014/main" id="{0119FFA9-2AF2-6702-744C-28ECAFF7D26D}"/>
              </a:ext>
            </a:extLst>
          </p:cNvPr>
          <p:cNvSpPr>
            <a:spLocks/>
          </p:cNvSpPr>
          <p:nvPr/>
        </p:nvSpPr>
        <p:spPr>
          <a:xfrm>
            <a:off x="3083460" y="877759"/>
            <a:ext cx="5431276" cy="811508"/>
          </a:xfrm>
          <a:prstGeom prst="roundRect">
            <a:avLst/>
          </a:prstGeom>
          <a:solidFill>
            <a:srgbClr val="007934"/>
          </a:solidFill>
          <a:ln cap="rn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000" dirty="0">
                <a:effectLst/>
                <a:latin typeface="Arial" panose="020B0604020202020204" pitchFamily="34" charset="0"/>
                <a:ea typeface="Aptos" panose="020B0004020202020204" pitchFamily="34" charset="0"/>
              </a:rPr>
              <a:t>CASI PRATICI DI OMESSA SEGNALAZIONE</a:t>
            </a:r>
            <a:endParaRPr lang="en-US" sz="2000" b="1" dirty="0">
              <a:latin typeface="Cambria" panose="02040503050406030204" pitchFamily="18" charset="0"/>
              <a:ea typeface="Cambria" panose="02040503050406030204" pitchFamily="18" charset="0"/>
            </a:endParaRP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872952" y="1689267"/>
            <a:ext cx="10689783" cy="556774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it-IT" sz="1800" b="1" dirty="0">
              <a:effectLst/>
              <a:highlight>
                <a:srgbClr val="FFFF00"/>
              </a:highlight>
              <a:latin typeface="Arial" panose="020B0604020202020204" pitchFamily="34" charset="0"/>
              <a:ea typeface="Aptos" panose="020B0004020202020204" pitchFamily="34" charset="0"/>
            </a:endParaRPr>
          </a:p>
          <a:p>
            <a:pPr marL="0" indent="0" algn="ctr">
              <a:buNone/>
            </a:pPr>
            <a:r>
              <a:rPr lang="it-IT" sz="1800" b="1" dirty="0">
                <a:effectLst/>
                <a:highlight>
                  <a:srgbClr val="FFFF00"/>
                </a:highlight>
                <a:latin typeface="Arial" panose="020B0604020202020204" pitchFamily="34" charset="0"/>
                <a:ea typeface="Aptos" panose="020B0004020202020204" pitchFamily="34" charset="0"/>
              </a:rPr>
              <a:t>FRAZIONAMENTO DELLE OPERAZIONI </a:t>
            </a:r>
            <a:r>
              <a:rPr lang="it-IT" sz="1800" dirty="0">
                <a:effectLst/>
                <a:highlight>
                  <a:srgbClr val="FFFF00"/>
                </a:highlight>
                <a:latin typeface="Arial" panose="020B0604020202020204" pitchFamily="34" charset="0"/>
                <a:ea typeface="Aptos" panose="020B0004020202020204" pitchFamily="34" charset="0"/>
              </a:rPr>
              <a:t> </a:t>
            </a:r>
          </a:p>
          <a:p>
            <a:pPr marL="0" indent="0" algn="just">
              <a:buNone/>
            </a:pPr>
            <a:endParaRPr lang="it-IT" sz="1800" dirty="0">
              <a:effectLst/>
              <a:latin typeface="Arial" panose="020B0604020202020204" pitchFamily="34" charset="0"/>
              <a:ea typeface="Aptos" panose="020B0004020202020204" pitchFamily="34" charset="0"/>
            </a:endParaRPr>
          </a:p>
          <a:p>
            <a:pPr marL="0" indent="0" algn="just">
              <a:buNone/>
            </a:pPr>
            <a:r>
              <a:rPr lang="it-IT" sz="1800" dirty="0">
                <a:effectLst/>
                <a:latin typeface="Arial" panose="020B0604020202020204" pitchFamily="34" charset="0"/>
                <a:ea typeface="Aptos" panose="020B0004020202020204" pitchFamily="34" charset="0"/>
              </a:rPr>
              <a:t>cliente che effettua una serie di operazioni di importo inferiore alla soglia di legge per l'uso del contante, ma che, se sommate, superano tale soglia in modo evidente. </a:t>
            </a:r>
          </a:p>
          <a:p>
            <a:pPr marL="0" indent="0">
              <a:buNone/>
            </a:pPr>
            <a:r>
              <a:rPr lang="it-IT" sz="1800" dirty="0">
                <a:effectLst/>
                <a:latin typeface="Arial" panose="020B0604020202020204" pitchFamily="34" charset="0"/>
                <a:ea typeface="Aptos" panose="020B0004020202020204" pitchFamily="34" charset="0"/>
              </a:rPr>
              <a:t>Questo comportamento è un chiaro tentativo di eludere i controlli.</a:t>
            </a:r>
            <a:br>
              <a:rPr lang="it-IT" sz="1800" dirty="0">
                <a:effectLst/>
                <a:latin typeface="Arial" panose="020B0604020202020204" pitchFamily="34" charset="0"/>
                <a:ea typeface="Aptos" panose="020B0004020202020204" pitchFamily="34" charset="0"/>
              </a:rPr>
            </a:br>
            <a:endParaRPr lang="it-IT" sz="1800" dirty="0">
              <a:effectLst/>
              <a:latin typeface="Arial" panose="020B0604020202020204" pitchFamily="34" charset="0"/>
              <a:ea typeface="Aptos" panose="020B0004020202020204" pitchFamily="34" charset="0"/>
            </a:endParaRPr>
          </a:p>
          <a:p>
            <a:pPr marL="0" indent="0" algn="ctr">
              <a:buNone/>
            </a:pPr>
            <a:r>
              <a:rPr lang="it-IT" sz="1800" b="1" dirty="0">
                <a:effectLst/>
                <a:highlight>
                  <a:srgbClr val="FFFF00"/>
                </a:highlight>
                <a:latin typeface="Arial" panose="020B0604020202020204" pitchFamily="34" charset="0"/>
                <a:ea typeface="Aptos" panose="020B0004020202020204" pitchFamily="34" charset="0"/>
              </a:rPr>
              <a:t>RICHIESTA DI INFORMAZIONI INCOMPLETE O FALSE</a:t>
            </a:r>
            <a:r>
              <a:rPr lang="it-IT" sz="1800" b="1" dirty="0">
                <a:effectLst/>
                <a:latin typeface="Arial" panose="020B0604020202020204" pitchFamily="34" charset="0"/>
                <a:ea typeface="Aptos" panose="020B0004020202020204" pitchFamily="34" charset="0"/>
              </a:rPr>
              <a:t> </a:t>
            </a:r>
            <a:endParaRPr lang="it-IT" sz="1800" dirty="0">
              <a:effectLst/>
              <a:latin typeface="Arial" panose="020B0604020202020204" pitchFamily="34" charset="0"/>
              <a:ea typeface="Aptos" panose="020B0004020202020204" pitchFamily="34" charset="0"/>
            </a:endParaRPr>
          </a:p>
          <a:p>
            <a:pPr marL="0" indent="0">
              <a:buNone/>
            </a:pPr>
            <a:endParaRPr lang="it-IT" sz="1800" dirty="0">
              <a:effectLst/>
              <a:latin typeface="Arial" panose="020B0604020202020204" pitchFamily="34" charset="0"/>
              <a:ea typeface="Aptos" panose="020B0004020202020204" pitchFamily="34" charset="0"/>
            </a:endParaRPr>
          </a:p>
          <a:p>
            <a:pPr marL="0" indent="0">
              <a:buNone/>
            </a:pPr>
            <a:r>
              <a:rPr lang="it-IT" sz="1800" dirty="0">
                <a:effectLst/>
                <a:latin typeface="Arial" panose="020B0604020202020204" pitchFamily="34" charset="0"/>
                <a:ea typeface="Aptos" panose="020B0004020202020204" pitchFamily="34" charset="0"/>
              </a:rPr>
              <a:t>cliente che si rifiuta di fornire informazioni sull'identità del titolare effettivo, sulla natura della transazione o sulle sue ragioni economiche, o presenta documenti falsi o incompleti.</a:t>
            </a:r>
            <a:br>
              <a:rPr lang="it-IT" sz="1800" dirty="0">
                <a:effectLst/>
                <a:latin typeface="Arial" panose="020B0604020202020204" pitchFamily="34" charset="0"/>
                <a:ea typeface="Aptos" panose="020B0004020202020204" pitchFamily="34" charset="0"/>
              </a:rPr>
            </a:br>
            <a:r>
              <a:rPr lang="it-IT" sz="1800" b="1" dirty="0">
                <a:effectLst/>
                <a:highlight>
                  <a:srgbClr val="FFFF00"/>
                </a:highlight>
                <a:latin typeface="Arial" panose="020B0604020202020204" pitchFamily="34" charset="0"/>
                <a:ea typeface="Aptos" panose="020B0004020202020204" pitchFamily="34" charset="0"/>
              </a:rPr>
              <a:t> </a:t>
            </a:r>
          </a:p>
          <a:p>
            <a:pPr marL="0" indent="0" algn="ctr">
              <a:buNone/>
            </a:pPr>
            <a:r>
              <a:rPr lang="it-IT" sz="1800" b="1" dirty="0">
                <a:effectLst/>
                <a:highlight>
                  <a:srgbClr val="FFFF00"/>
                </a:highlight>
                <a:latin typeface="Arial" panose="020B0604020202020204" pitchFamily="34" charset="0"/>
                <a:ea typeface="Aptos" panose="020B0004020202020204" pitchFamily="34" charset="0"/>
              </a:rPr>
              <a:t>OPERAZIONI NON COERENTI CON IL PROFILO ECONOMICO</a:t>
            </a:r>
            <a:r>
              <a:rPr lang="it-IT" sz="1800" dirty="0">
                <a:effectLst/>
                <a:latin typeface="Arial" panose="020B0604020202020204" pitchFamily="34" charset="0"/>
                <a:ea typeface="Aptos" panose="020B0004020202020204" pitchFamily="34" charset="0"/>
              </a:rPr>
              <a:t> </a:t>
            </a:r>
          </a:p>
          <a:p>
            <a:pPr marL="0" indent="0" algn="just">
              <a:buNone/>
            </a:pPr>
            <a:endParaRPr lang="it-IT" sz="1800" dirty="0">
              <a:effectLst/>
              <a:latin typeface="Arial" panose="020B0604020202020204" pitchFamily="34" charset="0"/>
              <a:ea typeface="Aptos" panose="020B0004020202020204" pitchFamily="34" charset="0"/>
            </a:endParaRPr>
          </a:p>
          <a:p>
            <a:pPr marL="0" indent="0" algn="just">
              <a:buNone/>
            </a:pPr>
            <a:r>
              <a:rPr lang="it-IT" sz="1800" dirty="0">
                <a:latin typeface="Arial" panose="020B0604020202020204" pitchFamily="34" charset="0"/>
                <a:ea typeface="Aptos" panose="020B0004020202020204" pitchFamily="34" charset="0"/>
              </a:rPr>
              <a:t>u</a:t>
            </a:r>
            <a:r>
              <a:rPr lang="it-IT" sz="1800" dirty="0">
                <a:effectLst/>
                <a:latin typeface="Arial" panose="020B0604020202020204" pitchFamily="34" charset="0"/>
                <a:ea typeface="Aptos" panose="020B0004020202020204" pitchFamily="34" charset="0"/>
              </a:rPr>
              <a:t>n'operazione o un'intera serie di transazioni non trova giustificazione nel profilo economico, finanziario e patrimoniale del cliente. Ad esempio, una società con fatturati bassi effettua pagamenti ingenti a fornitori sconosciuti.</a:t>
            </a:r>
            <a:endParaRPr lang="it-IT" sz="2000" b="1" dirty="0">
              <a:solidFill>
                <a:srgbClr val="00793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215657"/>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2079861" y="883169"/>
            <a:ext cx="7921869" cy="539750"/>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nchorCtr="1"/>
          <a:lstStyle/>
          <a:p>
            <a:pPr algn="ctr"/>
            <a:endParaRPr lang="it-IT" sz="2400" b="1" dirty="0">
              <a:ln w="0"/>
              <a:solidFill>
                <a:srgbClr val="C00000"/>
              </a:solidFill>
              <a:latin typeface="Arial" panose="020B0604020202020204" pitchFamily="34" charset="0"/>
              <a:cs typeface="Arial" panose="020B0604020202020204" pitchFamily="34" charset="0"/>
            </a:endParaRPr>
          </a:p>
        </p:txBody>
      </p:sp>
      <p:graphicFrame>
        <p:nvGraphicFramePr>
          <p:cNvPr id="12" name="Diagramma 11"/>
          <p:cNvGraphicFramePr/>
          <p:nvPr/>
        </p:nvGraphicFramePr>
        <p:xfrm>
          <a:off x="1885628" y="2204864"/>
          <a:ext cx="8496944"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allout con freccia in giù 4"/>
          <p:cNvSpPr/>
          <p:nvPr/>
        </p:nvSpPr>
        <p:spPr>
          <a:xfrm>
            <a:off x="1919537" y="1268760"/>
            <a:ext cx="8443663" cy="820388"/>
          </a:xfrm>
          <a:prstGeom prst="downArrowCallout">
            <a:avLst/>
          </a:prstGeom>
          <a:solidFill>
            <a:srgbClr val="9E231A"/>
          </a:solidFill>
          <a:ln>
            <a:solidFill>
              <a:srgbClr val="FFC000"/>
            </a:solidFill>
          </a:ln>
          <a:effectLst>
            <a:softEdge rad="31750"/>
          </a:effectLst>
          <a:scene3d>
            <a:camera prst="orthographicFront"/>
            <a:lightRig rig="threePt" dir="t"/>
          </a:scene3d>
          <a:sp3d>
            <a:bevelT/>
          </a:sp3d>
        </p:spPr>
        <p:txBody>
          <a:bodyPr wrap="square">
            <a:spAutoFit/>
          </a:bodyPr>
          <a:lstStyle/>
          <a:p>
            <a:pPr algn="ctr" defTabSz="762000">
              <a:lnSpc>
                <a:spcPct val="120000"/>
              </a:lnSpc>
            </a:pPr>
            <a:r>
              <a:rPr lang="it-IT" sz="2400" b="1" dirty="0">
                <a:ln w="0"/>
                <a:solidFill>
                  <a:schemeClr val="bg1"/>
                </a:solidFill>
                <a:latin typeface="Calibri" panose="020F0502020204030204" pitchFamily="34" charset="0"/>
              </a:rPr>
              <a:t>IRREGOLARITÀ: casistica a carattere generale</a:t>
            </a:r>
          </a:p>
        </p:txBody>
      </p:sp>
      <p:sp>
        <p:nvSpPr>
          <p:cNvPr id="4" name="Rettangolo 3"/>
          <p:cNvSpPr/>
          <p:nvPr/>
        </p:nvSpPr>
        <p:spPr>
          <a:xfrm>
            <a:off x="5153469" y="188558"/>
            <a:ext cx="1975797" cy="369332"/>
          </a:xfrm>
          <a:prstGeom prst="rect">
            <a:avLst/>
          </a:prstGeom>
        </p:spPr>
        <p:txBody>
          <a:bodyPr wrap="none">
            <a:spAutoFit/>
          </a:bodyPr>
          <a:lstStyle/>
          <a:p>
            <a:pPr algn="ctr"/>
            <a:r>
              <a:rPr lang="it-IT" b="1" i="1" dirty="0">
                <a:ln w="0"/>
                <a:solidFill>
                  <a:schemeClr val="bg1"/>
                </a:solidFill>
                <a:latin typeface="Arial" panose="020B0604020202020204" pitchFamily="34" charset="0"/>
                <a:cs typeface="Arial" panose="020B0604020202020204" pitchFamily="34" charset="0"/>
              </a:rPr>
              <a:t>IRREGOLARITA’</a:t>
            </a:r>
          </a:p>
        </p:txBody>
      </p:sp>
      <p:sp>
        <p:nvSpPr>
          <p:cNvPr id="7" name="Rettangolo 6"/>
          <p:cNvSpPr/>
          <p:nvPr/>
        </p:nvSpPr>
        <p:spPr>
          <a:xfrm>
            <a:off x="899679" y="87890"/>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38418711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graphicEl>
                                              <a:dgm id="{62CB1090-8B79-4137-92FC-760DA2DB655E}"/>
                                            </p:graphicEl>
                                          </p:spTgt>
                                        </p:tgtEl>
                                        <p:attrNameLst>
                                          <p:attrName>style.visibility</p:attrName>
                                        </p:attrNameLst>
                                      </p:cBhvr>
                                      <p:to>
                                        <p:strVal val="visible"/>
                                      </p:to>
                                    </p:set>
                                    <p:animEffect transition="in" filter="fade">
                                      <p:cBhvr>
                                        <p:cTn id="11" dur="250"/>
                                        <p:tgtEl>
                                          <p:spTgt spid="12">
                                            <p:graphicEl>
                                              <a:dgm id="{62CB1090-8B79-4137-92FC-760DA2DB655E}"/>
                                            </p:graphicEl>
                                          </p:spTgt>
                                        </p:tgtEl>
                                      </p:cBhvr>
                                    </p:animEffect>
                                  </p:childTnLst>
                                </p:cTn>
                              </p:par>
                            </p:childTnLst>
                          </p:cTn>
                        </p:par>
                        <p:par>
                          <p:cTn id="12" fill="hold">
                            <p:stCondLst>
                              <p:cond delay="750"/>
                            </p:stCondLst>
                            <p:childTnLst>
                              <p:par>
                                <p:cTn id="13" presetID="10" presetClass="entr" presetSubtype="0" fill="hold" grpId="0" nodeType="afterEffect">
                                  <p:stCondLst>
                                    <p:cond delay="0"/>
                                  </p:stCondLst>
                                  <p:childTnLst>
                                    <p:set>
                                      <p:cBhvr>
                                        <p:cTn id="14" dur="1" fill="hold">
                                          <p:stCondLst>
                                            <p:cond delay="0"/>
                                          </p:stCondLst>
                                        </p:cTn>
                                        <p:tgtEl>
                                          <p:spTgt spid="12">
                                            <p:graphicEl>
                                              <a:dgm id="{1870A93E-FDF0-4F63-9302-22963C3C98D1}"/>
                                            </p:graphicEl>
                                          </p:spTgt>
                                        </p:tgtEl>
                                        <p:attrNameLst>
                                          <p:attrName>style.visibility</p:attrName>
                                        </p:attrNameLst>
                                      </p:cBhvr>
                                      <p:to>
                                        <p:strVal val="visible"/>
                                      </p:to>
                                    </p:set>
                                    <p:animEffect transition="in" filter="fade">
                                      <p:cBhvr>
                                        <p:cTn id="15" dur="250"/>
                                        <p:tgtEl>
                                          <p:spTgt spid="12">
                                            <p:graphicEl>
                                              <a:dgm id="{1870A93E-FDF0-4F63-9302-22963C3C98D1}"/>
                                            </p:graphicEl>
                                          </p:spTgt>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graphicEl>
                                              <a:dgm id="{123FDD9C-9907-42DC-B606-D8282B037C4E}"/>
                                            </p:graphicEl>
                                          </p:spTgt>
                                        </p:tgtEl>
                                        <p:attrNameLst>
                                          <p:attrName>style.visibility</p:attrName>
                                        </p:attrNameLst>
                                      </p:cBhvr>
                                      <p:to>
                                        <p:strVal val="visible"/>
                                      </p:to>
                                    </p:set>
                                    <p:animEffect transition="in" filter="fade">
                                      <p:cBhvr>
                                        <p:cTn id="19" dur="250"/>
                                        <p:tgtEl>
                                          <p:spTgt spid="12">
                                            <p:graphicEl>
                                              <a:dgm id="{123FDD9C-9907-42DC-B606-D8282B037C4E}"/>
                                            </p:graphicEl>
                                          </p:spTgt>
                                        </p:tgtEl>
                                      </p:cBhvr>
                                    </p:animEffect>
                                  </p:childTnLst>
                                </p:cTn>
                              </p:par>
                            </p:childTnLst>
                          </p:cTn>
                        </p:par>
                        <p:par>
                          <p:cTn id="20" fill="hold">
                            <p:stCondLst>
                              <p:cond delay="1250"/>
                            </p:stCondLst>
                            <p:childTnLst>
                              <p:par>
                                <p:cTn id="21" presetID="10" presetClass="entr" presetSubtype="0" fill="hold" grpId="0" nodeType="afterEffect">
                                  <p:stCondLst>
                                    <p:cond delay="0"/>
                                  </p:stCondLst>
                                  <p:childTnLst>
                                    <p:set>
                                      <p:cBhvr>
                                        <p:cTn id="22" dur="1" fill="hold">
                                          <p:stCondLst>
                                            <p:cond delay="0"/>
                                          </p:stCondLst>
                                        </p:cTn>
                                        <p:tgtEl>
                                          <p:spTgt spid="12">
                                            <p:graphicEl>
                                              <a:dgm id="{9BCD4D89-CE2E-492A-88E6-A64F6003F601}"/>
                                            </p:graphicEl>
                                          </p:spTgt>
                                        </p:tgtEl>
                                        <p:attrNameLst>
                                          <p:attrName>style.visibility</p:attrName>
                                        </p:attrNameLst>
                                      </p:cBhvr>
                                      <p:to>
                                        <p:strVal val="visible"/>
                                      </p:to>
                                    </p:set>
                                    <p:animEffect transition="in" filter="fade">
                                      <p:cBhvr>
                                        <p:cTn id="23" dur="250"/>
                                        <p:tgtEl>
                                          <p:spTgt spid="12">
                                            <p:graphicEl>
                                              <a:dgm id="{9BCD4D89-CE2E-492A-88E6-A64F6003F601}"/>
                                            </p:graphicEl>
                                          </p:spTgt>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2">
                                            <p:graphicEl>
                                              <a:dgm id="{A919DFF2-10F2-4E5A-98A0-250A6F78EB78}"/>
                                            </p:graphicEl>
                                          </p:spTgt>
                                        </p:tgtEl>
                                        <p:attrNameLst>
                                          <p:attrName>style.visibility</p:attrName>
                                        </p:attrNameLst>
                                      </p:cBhvr>
                                      <p:to>
                                        <p:strVal val="visible"/>
                                      </p:to>
                                    </p:set>
                                    <p:animEffect transition="in" filter="fade">
                                      <p:cBhvr>
                                        <p:cTn id="27" dur="250"/>
                                        <p:tgtEl>
                                          <p:spTgt spid="12">
                                            <p:graphicEl>
                                              <a:dgm id="{A919DFF2-10F2-4E5A-98A0-250A6F78EB78}"/>
                                            </p:graphicEl>
                                          </p:spTgt>
                                        </p:tgtEl>
                                      </p:cBhvr>
                                    </p:animEffect>
                                  </p:childTnLst>
                                </p:cTn>
                              </p:par>
                            </p:childTnLst>
                          </p:cTn>
                        </p:par>
                        <p:par>
                          <p:cTn id="28" fill="hold">
                            <p:stCondLst>
                              <p:cond delay="1750"/>
                            </p:stCondLst>
                            <p:childTnLst>
                              <p:par>
                                <p:cTn id="29" presetID="10" presetClass="entr" presetSubtype="0" fill="hold" grpId="0" nodeType="afterEffect">
                                  <p:stCondLst>
                                    <p:cond delay="0"/>
                                  </p:stCondLst>
                                  <p:childTnLst>
                                    <p:set>
                                      <p:cBhvr>
                                        <p:cTn id="30" dur="1" fill="hold">
                                          <p:stCondLst>
                                            <p:cond delay="0"/>
                                          </p:stCondLst>
                                        </p:cTn>
                                        <p:tgtEl>
                                          <p:spTgt spid="12">
                                            <p:graphicEl>
                                              <a:dgm id="{E8E7D79C-A160-4A18-8563-A2CD8FD62CAA}"/>
                                            </p:graphicEl>
                                          </p:spTgt>
                                        </p:tgtEl>
                                        <p:attrNameLst>
                                          <p:attrName>style.visibility</p:attrName>
                                        </p:attrNameLst>
                                      </p:cBhvr>
                                      <p:to>
                                        <p:strVal val="visible"/>
                                      </p:to>
                                    </p:set>
                                    <p:animEffect transition="in" filter="fade">
                                      <p:cBhvr>
                                        <p:cTn id="31" dur="250"/>
                                        <p:tgtEl>
                                          <p:spTgt spid="12">
                                            <p:graphicEl>
                                              <a:dgm id="{E8E7D79C-A160-4A18-8563-A2CD8FD62CAA}"/>
                                            </p:graphic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2">
                                            <p:graphicEl>
                                              <a:dgm id="{F829F71B-A16D-47D8-817A-91DB618B7E97}"/>
                                            </p:graphicEl>
                                          </p:spTgt>
                                        </p:tgtEl>
                                        <p:attrNameLst>
                                          <p:attrName>style.visibility</p:attrName>
                                        </p:attrNameLst>
                                      </p:cBhvr>
                                      <p:to>
                                        <p:strVal val="visible"/>
                                      </p:to>
                                    </p:set>
                                    <p:animEffect transition="in" filter="fade">
                                      <p:cBhvr>
                                        <p:cTn id="35" dur="250"/>
                                        <p:tgtEl>
                                          <p:spTgt spid="12">
                                            <p:graphicEl>
                                              <a:dgm id="{F829F71B-A16D-47D8-817A-91DB618B7E97}"/>
                                            </p:graphicEl>
                                          </p:spTgt>
                                        </p:tgtEl>
                                      </p:cBhvr>
                                    </p:animEffect>
                                  </p:childTnLst>
                                </p:cTn>
                              </p:par>
                            </p:childTnLst>
                          </p:cTn>
                        </p:par>
                        <p:par>
                          <p:cTn id="36" fill="hold">
                            <p:stCondLst>
                              <p:cond delay="2250"/>
                            </p:stCondLst>
                            <p:childTnLst>
                              <p:par>
                                <p:cTn id="37" presetID="10" presetClass="entr" presetSubtype="0" fill="hold" grpId="0" nodeType="afterEffect">
                                  <p:stCondLst>
                                    <p:cond delay="0"/>
                                  </p:stCondLst>
                                  <p:childTnLst>
                                    <p:set>
                                      <p:cBhvr>
                                        <p:cTn id="38" dur="1" fill="hold">
                                          <p:stCondLst>
                                            <p:cond delay="0"/>
                                          </p:stCondLst>
                                        </p:cTn>
                                        <p:tgtEl>
                                          <p:spTgt spid="12">
                                            <p:graphicEl>
                                              <a:dgm id="{8C006EA1-44C4-43B0-833C-57194C9FBC6B}"/>
                                            </p:graphicEl>
                                          </p:spTgt>
                                        </p:tgtEl>
                                        <p:attrNameLst>
                                          <p:attrName>style.visibility</p:attrName>
                                        </p:attrNameLst>
                                      </p:cBhvr>
                                      <p:to>
                                        <p:strVal val="visible"/>
                                      </p:to>
                                    </p:set>
                                    <p:animEffect transition="in" filter="fade">
                                      <p:cBhvr>
                                        <p:cTn id="39" dur="250"/>
                                        <p:tgtEl>
                                          <p:spTgt spid="12">
                                            <p:graphicEl>
                                              <a:dgm id="{8C006EA1-44C4-43B0-833C-57194C9FBC6B}"/>
                                            </p:graphicEl>
                                          </p:spTgt>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12">
                                            <p:graphicEl>
                                              <a:dgm id="{128300B8-1722-4F8B-9A37-C673A46963A6}"/>
                                            </p:graphicEl>
                                          </p:spTgt>
                                        </p:tgtEl>
                                        <p:attrNameLst>
                                          <p:attrName>style.visibility</p:attrName>
                                        </p:attrNameLst>
                                      </p:cBhvr>
                                      <p:to>
                                        <p:strVal val="visible"/>
                                      </p:to>
                                    </p:set>
                                    <p:animEffect transition="in" filter="fade">
                                      <p:cBhvr>
                                        <p:cTn id="43" dur="250"/>
                                        <p:tgtEl>
                                          <p:spTgt spid="12">
                                            <p:graphicEl>
                                              <a:dgm id="{128300B8-1722-4F8B-9A37-C673A46963A6}"/>
                                            </p:graphicEl>
                                          </p:spTgt>
                                        </p:tgtEl>
                                      </p:cBhvr>
                                    </p:animEffect>
                                  </p:childTnLst>
                                </p:cTn>
                              </p:par>
                            </p:childTnLst>
                          </p:cTn>
                        </p:par>
                        <p:par>
                          <p:cTn id="44" fill="hold">
                            <p:stCondLst>
                              <p:cond delay="2750"/>
                            </p:stCondLst>
                            <p:childTnLst>
                              <p:par>
                                <p:cTn id="45" presetID="10" presetClass="entr" presetSubtype="0" fill="hold" grpId="0" nodeType="afterEffect">
                                  <p:stCondLst>
                                    <p:cond delay="0"/>
                                  </p:stCondLst>
                                  <p:childTnLst>
                                    <p:set>
                                      <p:cBhvr>
                                        <p:cTn id="46" dur="1" fill="hold">
                                          <p:stCondLst>
                                            <p:cond delay="0"/>
                                          </p:stCondLst>
                                        </p:cTn>
                                        <p:tgtEl>
                                          <p:spTgt spid="12">
                                            <p:graphicEl>
                                              <a:dgm id="{D088E55F-A6E4-4D18-BAB0-0259BABE084B}"/>
                                            </p:graphicEl>
                                          </p:spTgt>
                                        </p:tgtEl>
                                        <p:attrNameLst>
                                          <p:attrName>style.visibility</p:attrName>
                                        </p:attrNameLst>
                                      </p:cBhvr>
                                      <p:to>
                                        <p:strVal val="visible"/>
                                      </p:to>
                                    </p:set>
                                    <p:animEffect transition="in" filter="fade">
                                      <p:cBhvr>
                                        <p:cTn id="47" dur="250"/>
                                        <p:tgtEl>
                                          <p:spTgt spid="12">
                                            <p:graphicEl>
                                              <a:dgm id="{D088E55F-A6E4-4D18-BAB0-0259BABE084B}"/>
                                            </p:graphicEl>
                                          </p:spTgt>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12">
                                            <p:graphicEl>
                                              <a:dgm id="{BAD83A18-618F-4C18-A0CC-CD8BF66631EA}"/>
                                            </p:graphicEl>
                                          </p:spTgt>
                                        </p:tgtEl>
                                        <p:attrNameLst>
                                          <p:attrName>style.visibility</p:attrName>
                                        </p:attrNameLst>
                                      </p:cBhvr>
                                      <p:to>
                                        <p:strVal val="visible"/>
                                      </p:to>
                                    </p:set>
                                    <p:animEffect transition="in" filter="fade">
                                      <p:cBhvr>
                                        <p:cTn id="51" dur="250"/>
                                        <p:tgtEl>
                                          <p:spTgt spid="12">
                                            <p:graphicEl>
                                              <a:dgm id="{BAD83A18-618F-4C18-A0CC-CD8BF66631EA}"/>
                                            </p:graphicEl>
                                          </p:spTgt>
                                        </p:tgtEl>
                                      </p:cBhvr>
                                    </p:animEffect>
                                  </p:childTnLst>
                                </p:cTn>
                              </p:par>
                            </p:childTnLst>
                          </p:cTn>
                        </p:par>
                        <p:par>
                          <p:cTn id="52" fill="hold">
                            <p:stCondLst>
                              <p:cond delay="3250"/>
                            </p:stCondLst>
                            <p:childTnLst>
                              <p:par>
                                <p:cTn id="53" presetID="10" presetClass="entr" presetSubtype="0" fill="hold" grpId="0" nodeType="afterEffect">
                                  <p:stCondLst>
                                    <p:cond delay="0"/>
                                  </p:stCondLst>
                                  <p:childTnLst>
                                    <p:set>
                                      <p:cBhvr>
                                        <p:cTn id="54" dur="1" fill="hold">
                                          <p:stCondLst>
                                            <p:cond delay="0"/>
                                          </p:stCondLst>
                                        </p:cTn>
                                        <p:tgtEl>
                                          <p:spTgt spid="12">
                                            <p:graphicEl>
                                              <a:dgm id="{5553EF47-2732-4ABD-BB5C-55A12C4F393D}"/>
                                            </p:graphicEl>
                                          </p:spTgt>
                                        </p:tgtEl>
                                        <p:attrNameLst>
                                          <p:attrName>style.visibility</p:attrName>
                                        </p:attrNameLst>
                                      </p:cBhvr>
                                      <p:to>
                                        <p:strVal val="visible"/>
                                      </p:to>
                                    </p:set>
                                    <p:animEffect transition="in" filter="fade">
                                      <p:cBhvr>
                                        <p:cTn id="55" dur="250"/>
                                        <p:tgtEl>
                                          <p:spTgt spid="12">
                                            <p:graphicEl>
                                              <a:dgm id="{5553EF47-2732-4ABD-BB5C-55A12C4F393D}"/>
                                            </p:graphicEl>
                                          </p:spTgt>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12">
                                            <p:graphicEl>
                                              <a:dgm id="{6D65ECBC-7A87-4D63-BA7E-5AEC7174F5C4}"/>
                                            </p:graphicEl>
                                          </p:spTgt>
                                        </p:tgtEl>
                                        <p:attrNameLst>
                                          <p:attrName>style.visibility</p:attrName>
                                        </p:attrNameLst>
                                      </p:cBhvr>
                                      <p:to>
                                        <p:strVal val="visible"/>
                                      </p:to>
                                    </p:set>
                                    <p:animEffect transition="in" filter="fade">
                                      <p:cBhvr>
                                        <p:cTn id="59" dur="250"/>
                                        <p:tgtEl>
                                          <p:spTgt spid="12">
                                            <p:graphicEl>
                                              <a:dgm id="{6D65ECBC-7A87-4D63-BA7E-5AEC7174F5C4}"/>
                                            </p:graphicEl>
                                          </p:spTgt>
                                        </p:tgtEl>
                                      </p:cBhvr>
                                    </p:animEffect>
                                  </p:childTnLst>
                                </p:cTn>
                              </p:par>
                            </p:childTnLst>
                          </p:cTn>
                        </p:par>
                        <p:par>
                          <p:cTn id="60" fill="hold">
                            <p:stCondLst>
                              <p:cond delay="3750"/>
                            </p:stCondLst>
                            <p:childTnLst>
                              <p:par>
                                <p:cTn id="61" presetID="10" presetClass="entr" presetSubtype="0" fill="hold" grpId="0" nodeType="afterEffect">
                                  <p:stCondLst>
                                    <p:cond delay="0"/>
                                  </p:stCondLst>
                                  <p:childTnLst>
                                    <p:set>
                                      <p:cBhvr>
                                        <p:cTn id="62" dur="1" fill="hold">
                                          <p:stCondLst>
                                            <p:cond delay="0"/>
                                          </p:stCondLst>
                                        </p:cTn>
                                        <p:tgtEl>
                                          <p:spTgt spid="12">
                                            <p:graphicEl>
                                              <a:dgm id="{DB7A1308-58F4-4981-8823-0FEC150399FB}"/>
                                            </p:graphicEl>
                                          </p:spTgt>
                                        </p:tgtEl>
                                        <p:attrNameLst>
                                          <p:attrName>style.visibility</p:attrName>
                                        </p:attrNameLst>
                                      </p:cBhvr>
                                      <p:to>
                                        <p:strVal val="visible"/>
                                      </p:to>
                                    </p:set>
                                    <p:animEffect transition="in" filter="fade">
                                      <p:cBhvr>
                                        <p:cTn id="63" dur="250"/>
                                        <p:tgtEl>
                                          <p:spTgt spid="12">
                                            <p:graphicEl>
                                              <a:dgm id="{DB7A1308-58F4-4981-8823-0FEC150399FB}"/>
                                            </p:graphicEl>
                                          </p:spTgt>
                                        </p:tgtEl>
                                      </p:cBhvr>
                                    </p:animEffect>
                                  </p:childTnLst>
                                </p:cTn>
                              </p:par>
                            </p:childTnLst>
                          </p:cTn>
                        </p:par>
                        <p:par>
                          <p:cTn id="64" fill="hold">
                            <p:stCondLst>
                              <p:cond delay="4000"/>
                            </p:stCondLst>
                            <p:childTnLst>
                              <p:par>
                                <p:cTn id="65" presetID="10" presetClass="entr" presetSubtype="0" fill="hold" grpId="0" nodeType="afterEffect">
                                  <p:stCondLst>
                                    <p:cond delay="0"/>
                                  </p:stCondLst>
                                  <p:childTnLst>
                                    <p:set>
                                      <p:cBhvr>
                                        <p:cTn id="66" dur="1" fill="hold">
                                          <p:stCondLst>
                                            <p:cond delay="0"/>
                                          </p:stCondLst>
                                        </p:cTn>
                                        <p:tgtEl>
                                          <p:spTgt spid="12">
                                            <p:graphicEl>
                                              <a:dgm id="{7A56B074-D2FE-4798-B65A-157B3E46B7FA}"/>
                                            </p:graphicEl>
                                          </p:spTgt>
                                        </p:tgtEl>
                                        <p:attrNameLst>
                                          <p:attrName>style.visibility</p:attrName>
                                        </p:attrNameLst>
                                      </p:cBhvr>
                                      <p:to>
                                        <p:strVal val="visible"/>
                                      </p:to>
                                    </p:set>
                                    <p:animEffect transition="in" filter="fade">
                                      <p:cBhvr>
                                        <p:cTn id="67" dur="250"/>
                                        <p:tgtEl>
                                          <p:spTgt spid="12">
                                            <p:graphicEl>
                                              <a:dgm id="{7A56B074-D2FE-4798-B65A-157B3E46B7FA}"/>
                                            </p:graphicEl>
                                          </p:spTgt>
                                        </p:tgtEl>
                                      </p:cBhvr>
                                    </p:animEffect>
                                  </p:childTnLst>
                                </p:cTn>
                              </p:par>
                            </p:childTnLst>
                          </p:cTn>
                        </p:par>
                        <p:par>
                          <p:cTn id="68" fill="hold">
                            <p:stCondLst>
                              <p:cond delay="4250"/>
                            </p:stCondLst>
                            <p:childTnLst>
                              <p:par>
                                <p:cTn id="69" presetID="10" presetClass="entr" presetSubtype="0" fill="hold" grpId="0" nodeType="afterEffect">
                                  <p:stCondLst>
                                    <p:cond delay="0"/>
                                  </p:stCondLst>
                                  <p:childTnLst>
                                    <p:set>
                                      <p:cBhvr>
                                        <p:cTn id="70" dur="1" fill="hold">
                                          <p:stCondLst>
                                            <p:cond delay="0"/>
                                          </p:stCondLst>
                                        </p:cTn>
                                        <p:tgtEl>
                                          <p:spTgt spid="12">
                                            <p:graphicEl>
                                              <a:dgm id="{93B772E4-A826-4936-BBC7-095528DB388F}"/>
                                            </p:graphicEl>
                                          </p:spTgt>
                                        </p:tgtEl>
                                        <p:attrNameLst>
                                          <p:attrName>style.visibility</p:attrName>
                                        </p:attrNameLst>
                                      </p:cBhvr>
                                      <p:to>
                                        <p:strVal val="visible"/>
                                      </p:to>
                                    </p:set>
                                    <p:animEffect transition="in" filter="fade">
                                      <p:cBhvr>
                                        <p:cTn id="71" dur="250"/>
                                        <p:tgtEl>
                                          <p:spTgt spid="12">
                                            <p:graphicEl>
                                              <a:dgm id="{93B772E4-A826-4936-BBC7-095528DB388F}"/>
                                            </p:graphicEl>
                                          </p:spTgt>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12">
                                            <p:graphicEl>
                                              <a:dgm id="{B7A37D6E-553F-46E8-9FD7-14D36F0DC8D0}"/>
                                            </p:graphicEl>
                                          </p:spTgt>
                                        </p:tgtEl>
                                        <p:attrNameLst>
                                          <p:attrName>style.visibility</p:attrName>
                                        </p:attrNameLst>
                                      </p:cBhvr>
                                      <p:to>
                                        <p:strVal val="visible"/>
                                      </p:to>
                                    </p:set>
                                    <p:animEffect transition="in" filter="fade">
                                      <p:cBhvr>
                                        <p:cTn id="75" dur="250"/>
                                        <p:tgtEl>
                                          <p:spTgt spid="12">
                                            <p:graphicEl>
                                              <a:dgm id="{B7A37D6E-553F-46E8-9FD7-14D36F0DC8D0}"/>
                                            </p:graphicEl>
                                          </p:spTgt>
                                        </p:tgtEl>
                                      </p:cBhvr>
                                    </p:animEffect>
                                  </p:childTnLst>
                                </p:cTn>
                              </p:par>
                            </p:childTnLst>
                          </p:cTn>
                        </p:par>
                        <p:par>
                          <p:cTn id="76" fill="hold">
                            <p:stCondLst>
                              <p:cond delay="4750"/>
                            </p:stCondLst>
                            <p:childTnLst>
                              <p:par>
                                <p:cTn id="77" presetID="10" presetClass="entr" presetSubtype="0" fill="hold" grpId="0" nodeType="afterEffect">
                                  <p:stCondLst>
                                    <p:cond delay="0"/>
                                  </p:stCondLst>
                                  <p:childTnLst>
                                    <p:set>
                                      <p:cBhvr>
                                        <p:cTn id="78" dur="1" fill="hold">
                                          <p:stCondLst>
                                            <p:cond delay="0"/>
                                          </p:stCondLst>
                                        </p:cTn>
                                        <p:tgtEl>
                                          <p:spTgt spid="12">
                                            <p:graphicEl>
                                              <a:dgm id="{37B1CEF1-6945-424C-88BD-F76571E9D818}"/>
                                            </p:graphicEl>
                                          </p:spTgt>
                                        </p:tgtEl>
                                        <p:attrNameLst>
                                          <p:attrName>style.visibility</p:attrName>
                                        </p:attrNameLst>
                                      </p:cBhvr>
                                      <p:to>
                                        <p:strVal val="visible"/>
                                      </p:to>
                                    </p:set>
                                    <p:animEffect transition="in" filter="fade">
                                      <p:cBhvr>
                                        <p:cTn id="79" dur="250"/>
                                        <p:tgtEl>
                                          <p:spTgt spid="12">
                                            <p:graphicEl>
                                              <a:dgm id="{37B1CEF1-6945-424C-88BD-F76571E9D818}"/>
                                            </p:graphicEl>
                                          </p:spTgt>
                                        </p:tgtEl>
                                      </p:cBhvr>
                                    </p:animEffect>
                                  </p:childTnLst>
                                </p:cTn>
                              </p:par>
                            </p:childTnLst>
                          </p:cTn>
                        </p:par>
                        <p:par>
                          <p:cTn id="80" fill="hold">
                            <p:stCondLst>
                              <p:cond delay="5000"/>
                            </p:stCondLst>
                            <p:childTnLst>
                              <p:par>
                                <p:cTn id="81" presetID="10" presetClass="entr" presetSubtype="0" fill="hold" grpId="0" nodeType="afterEffect">
                                  <p:stCondLst>
                                    <p:cond delay="0"/>
                                  </p:stCondLst>
                                  <p:childTnLst>
                                    <p:set>
                                      <p:cBhvr>
                                        <p:cTn id="82" dur="1" fill="hold">
                                          <p:stCondLst>
                                            <p:cond delay="0"/>
                                          </p:stCondLst>
                                        </p:cTn>
                                        <p:tgtEl>
                                          <p:spTgt spid="12">
                                            <p:graphicEl>
                                              <a:dgm id="{1F6D820E-F096-44E4-BA96-6310780E13AE}"/>
                                            </p:graphicEl>
                                          </p:spTgt>
                                        </p:tgtEl>
                                        <p:attrNameLst>
                                          <p:attrName>style.visibility</p:attrName>
                                        </p:attrNameLst>
                                      </p:cBhvr>
                                      <p:to>
                                        <p:strVal val="visible"/>
                                      </p:to>
                                    </p:set>
                                    <p:animEffect transition="in" filter="fade">
                                      <p:cBhvr>
                                        <p:cTn id="83" dur="250"/>
                                        <p:tgtEl>
                                          <p:spTgt spid="12">
                                            <p:graphicEl>
                                              <a:dgm id="{1F6D820E-F096-44E4-BA96-6310780E13AE}"/>
                                            </p:graphicEl>
                                          </p:spTgt>
                                        </p:tgtEl>
                                      </p:cBhvr>
                                    </p:animEffect>
                                  </p:childTnLst>
                                </p:cTn>
                              </p:par>
                            </p:childTnLst>
                          </p:cTn>
                        </p:par>
                        <p:par>
                          <p:cTn id="84" fill="hold">
                            <p:stCondLst>
                              <p:cond delay="5250"/>
                            </p:stCondLst>
                            <p:childTnLst>
                              <p:par>
                                <p:cTn id="85" presetID="10" presetClass="entr" presetSubtype="0" fill="hold" grpId="0" nodeType="afterEffect">
                                  <p:stCondLst>
                                    <p:cond delay="0"/>
                                  </p:stCondLst>
                                  <p:childTnLst>
                                    <p:set>
                                      <p:cBhvr>
                                        <p:cTn id="86" dur="1" fill="hold">
                                          <p:stCondLst>
                                            <p:cond delay="0"/>
                                          </p:stCondLst>
                                        </p:cTn>
                                        <p:tgtEl>
                                          <p:spTgt spid="12">
                                            <p:graphicEl>
                                              <a:dgm id="{558D100F-9EEE-4F80-85B3-2565D997083A}"/>
                                            </p:graphicEl>
                                          </p:spTgt>
                                        </p:tgtEl>
                                        <p:attrNameLst>
                                          <p:attrName>style.visibility</p:attrName>
                                        </p:attrNameLst>
                                      </p:cBhvr>
                                      <p:to>
                                        <p:strVal val="visible"/>
                                      </p:to>
                                    </p:set>
                                    <p:animEffect transition="in" filter="fade">
                                      <p:cBhvr>
                                        <p:cTn id="87" dur="250"/>
                                        <p:tgtEl>
                                          <p:spTgt spid="12">
                                            <p:graphicEl>
                                              <a:dgm id="{558D100F-9EEE-4F80-85B3-2565D997083A}"/>
                                            </p:graphicEl>
                                          </p:spTgt>
                                        </p:tgtEl>
                                      </p:cBhvr>
                                    </p:animEffect>
                                  </p:childTnLst>
                                </p:cTn>
                              </p:par>
                            </p:childTnLst>
                          </p:cTn>
                        </p:par>
                        <p:par>
                          <p:cTn id="88" fill="hold">
                            <p:stCondLst>
                              <p:cond delay="5500"/>
                            </p:stCondLst>
                            <p:childTnLst>
                              <p:par>
                                <p:cTn id="89" presetID="10" presetClass="entr" presetSubtype="0" fill="hold" grpId="0" nodeType="afterEffect">
                                  <p:stCondLst>
                                    <p:cond delay="0"/>
                                  </p:stCondLst>
                                  <p:childTnLst>
                                    <p:set>
                                      <p:cBhvr>
                                        <p:cTn id="90" dur="1" fill="hold">
                                          <p:stCondLst>
                                            <p:cond delay="0"/>
                                          </p:stCondLst>
                                        </p:cTn>
                                        <p:tgtEl>
                                          <p:spTgt spid="12">
                                            <p:graphicEl>
                                              <a:dgm id="{F447E805-B540-48D7-AB6B-4EACCEBFC160}"/>
                                            </p:graphicEl>
                                          </p:spTgt>
                                        </p:tgtEl>
                                        <p:attrNameLst>
                                          <p:attrName>style.visibility</p:attrName>
                                        </p:attrNameLst>
                                      </p:cBhvr>
                                      <p:to>
                                        <p:strVal val="visible"/>
                                      </p:to>
                                    </p:set>
                                    <p:animEffect transition="in" filter="fade">
                                      <p:cBhvr>
                                        <p:cTn id="91" dur="250"/>
                                        <p:tgtEl>
                                          <p:spTgt spid="12">
                                            <p:graphicEl>
                                              <a:dgm id="{F447E805-B540-48D7-AB6B-4EACCEBFC160}"/>
                                            </p:graphicEl>
                                          </p:spTgt>
                                        </p:tgtEl>
                                      </p:cBhvr>
                                    </p:animEffect>
                                  </p:childTnLst>
                                </p:cTn>
                              </p:par>
                            </p:childTnLst>
                          </p:cTn>
                        </p:par>
                        <p:par>
                          <p:cTn id="92" fill="hold">
                            <p:stCondLst>
                              <p:cond delay="5750"/>
                            </p:stCondLst>
                            <p:childTnLst>
                              <p:par>
                                <p:cTn id="93" presetID="10" presetClass="entr" presetSubtype="0" fill="hold" grpId="0" nodeType="afterEffect">
                                  <p:stCondLst>
                                    <p:cond delay="0"/>
                                  </p:stCondLst>
                                  <p:childTnLst>
                                    <p:set>
                                      <p:cBhvr>
                                        <p:cTn id="94" dur="1" fill="hold">
                                          <p:stCondLst>
                                            <p:cond delay="0"/>
                                          </p:stCondLst>
                                        </p:cTn>
                                        <p:tgtEl>
                                          <p:spTgt spid="12">
                                            <p:graphicEl>
                                              <a:dgm id="{D0D205E2-B449-4DC1-8FEA-424CA3527F5F}"/>
                                            </p:graphicEl>
                                          </p:spTgt>
                                        </p:tgtEl>
                                        <p:attrNameLst>
                                          <p:attrName>style.visibility</p:attrName>
                                        </p:attrNameLst>
                                      </p:cBhvr>
                                      <p:to>
                                        <p:strVal val="visible"/>
                                      </p:to>
                                    </p:set>
                                    <p:animEffect transition="in" filter="fade">
                                      <p:cBhvr>
                                        <p:cTn id="95" dur="250"/>
                                        <p:tgtEl>
                                          <p:spTgt spid="12">
                                            <p:graphicEl>
                                              <a:dgm id="{D0D205E2-B449-4DC1-8FEA-424CA3527F5F}"/>
                                            </p:graphicEl>
                                          </p:spTgt>
                                        </p:tgtEl>
                                      </p:cBhvr>
                                    </p:animEffect>
                                  </p:childTnLst>
                                </p:cTn>
                              </p:par>
                            </p:childTnLst>
                          </p:cTn>
                        </p:par>
                        <p:par>
                          <p:cTn id="96" fill="hold">
                            <p:stCondLst>
                              <p:cond delay="6000"/>
                            </p:stCondLst>
                            <p:childTnLst>
                              <p:par>
                                <p:cTn id="97" presetID="10" presetClass="entr" presetSubtype="0" fill="hold" grpId="0" nodeType="afterEffect">
                                  <p:stCondLst>
                                    <p:cond delay="0"/>
                                  </p:stCondLst>
                                  <p:childTnLst>
                                    <p:set>
                                      <p:cBhvr>
                                        <p:cTn id="98" dur="1" fill="hold">
                                          <p:stCondLst>
                                            <p:cond delay="0"/>
                                          </p:stCondLst>
                                        </p:cTn>
                                        <p:tgtEl>
                                          <p:spTgt spid="12">
                                            <p:graphicEl>
                                              <a:dgm id="{F12AF97F-AD14-41BF-9C48-82373A04E694}"/>
                                            </p:graphicEl>
                                          </p:spTgt>
                                        </p:tgtEl>
                                        <p:attrNameLst>
                                          <p:attrName>style.visibility</p:attrName>
                                        </p:attrNameLst>
                                      </p:cBhvr>
                                      <p:to>
                                        <p:strVal val="visible"/>
                                      </p:to>
                                    </p:set>
                                    <p:animEffect transition="in" filter="fade">
                                      <p:cBhvr>
                                        <p:cTn id="99" dur="250"/>
                                        <p:tgtEl>
                                          <p:spTgt spid="12">
                                            <p:graphicEl>
                                              <a:dgm id="{F12AF97F-AD14-41BF-9C48-82373A04E694}"/>
                                            </p:graphicEl>
                                          </p:spTgt>
                                        </p:tgtEl>
                                      </p:cBhvr>
                                    </p:animEffect>
                                  </p:childTnLst>
                                </p:cTn>
                              </p:par>
                            </p:childTnLst>
                          </p:cTn>
                        </p:par>
                        <p:par>
                          <p:cTn id="100" fill="hold">
                            <p:stCondLst>
                              <p:cond delay="6250"/>
                            </p:stCondLst>
                            <p:childTnLst>
                              <p:par>
                                <p:cTn id="101" presetID="10" presetClass="entr" presetSubtype="0" fill="hold" grpId="0" nodeType="afterEffect">
                                  <p:stCondLst>
                                    <p:cond delay="0"/>
                                  </p:stCondLst>
                                  <p:childTnLst>
                                    <p:set>
                                      <p:cBhvr>
                                        <p:cTn id="102" dur="1" fill="hold">
                                          <p:stCondLst>
                                            <p:cond delay="0"/>
                                          </p:stCondLst>
                                        </p:cTn>
                                        <p:tgtEl>
                                          <p:spTgt spid="12">
                                            <p:graphicEl>
                                              <a:dgm id="{D487EEB5-4418-4DE9-B72C-4CA9F2964112}"/>
                                            </p:graphicEl>
                                          </p:spTgt>
                                        </p:tgtEl>
                                        <p:attrNameLst>
                                          <p:attrName>style.visibility</p:attrName>
                                        </p:attrNameLst>
                                      </p:cBhvr>
                                      <p:to>
                                        <p:strVal val="visible"/>
                                      </p:to>
                                    </p:set>
                                    <p:animEffect transition="in" filter="fade">
                                      <p:cBhvr>
                                        <p:cTn id="103" dur="250"/>
                                        <p:tgtEl>
                                          <p:spTgt spid="12">
                                            <p:graphicEl>
                                              <a:dgm id="{D487EEB5-4418-4DE9-B72C-4CA9F2964112}"/>
                                            </p:graphicEl>
                                          </p:spTgt>
                                        </p:tgtEl>
                                      </p:cBhvr>
                                    </p:animEffect>
                                  </p:childTnLst>
                                </p:cTn>
                              </p:par>
                            </p:childTnLst>
                          </p:cTn>
                        </p:par>
                        <p:par>
                          <p:cTn id="104" fill="hold">
                            <p:stCondLst>
                              <p:cond delay="6500"/>
                            </p:stCondLst>
                            <p:childTnLst>
                              <p:par>
                                <p:cTn id="105" presetID="10" presetClass="entr" presetSubtype="0" fill="hold" grpId="0" nodeType="afterEffect">
                                  <p:stCondLst>
                                    <p:cond delay="0"/>
                                  </p:stCondLst>
                                  <p:childTnLst>
                                    <p:set>
                                      <p:cBhvr>
                                        <p:cTn id="106" dur="1" fill="hold">
                                          <p:stCondLst>
                                            <p:cond delay="0"/>
                                          </p:stCondLst>
                                        </p:cTn>
                                        <p:tgtEl>
                                          <p:spTgt spid="12">
                                            <p:graphicEl>
                                              <a:dgm id="{84307227-0958-4183-BD3F-50978D747FC5}"/>
                                            </p:graphicEl>
                                          </p:spTgt>
                                        </p:tgtEl>
                                        <p:attrNameLst>
                                          <p:attrName>style.visibility</p:attrName>
                                        </p:attrNameLst>
                                      </p:cBhvr>
                                      <p:to>
                                        <p:strVal val="visible"/>
                                      </p:to>
                                    </p:set>
                                    <p:animEffect transition="in" filter="fade">
                                      <p:cBhvr>
                                        <p:cTn id="107" dur="250"/>
                                        <p:tgtEl>
                                          <p:spTgt spid="12">
                                            <p:graphicEl>
                                              <a:dgm id="{84307227-0958-4183-BD3F-50978D747FC5}"/>
                                            </p:graphicEl>
                                          </p:spTgt>
                                        </p:tgtEl>
                                      </p:cBhvr>
                                    </p:animEffect>
                                  </p:childTnLst>
                                </p:cTn>
                              </p:par>
                            </p:childTnLst>
                          </p:cTn>
                        </p:par>
                        <p:par>
                          <p:cTn id="108" fill="hold">
                            <p:stCondLst>
                              <p:cond delay="6750"/>
                            </p:stCondLst>
                            <p:childTnLst>
                              <p:par>
                                <p:cTn id="109" presetID="10" presetClass="entr" presetSubtype="0" fill="hold" grpId="0" nodeType="afterEffect">
                                  <p:stCondLst>
                                    <p:cond delay="0"/>
                                  </p:stCondLst>
                                  <p:childTnLst>
                                    <p:set>
                                      <p:cBhvr>
                                        <p:cTn id="110" dur="1" fill="hold">
                                          <p:stCondLst>
                                            <p:cond delay="0"/>
                                          </p:stCondLst>
                                        </p:cTn>
                                        <p:tgtEl>
                                          <p:spTgt spid="12">
                                            <p:graphicEl>
                                              <a:dgm id="{6BFA314F-FE74-4DC2-B97E-80008AF045F1}"/>
                                            </p:graphicEl>
                                          </p:spTgt>
                                        </p:tgtEl>
                                        <p:attrNameLst>
                                          <p:attrName>style.visibility</p:attrName>
                                        </p:attrNameLst>
                                      </p:cBhvr>
                                      <p:to>
                                        <p:strVal val="visible"/>
                                      </p:to>
                                    </p:set>
                                    <p:animEffect transition="in" filter="fade">
                                      <p:cBhvr>
                                        <p:cTn id="111" dur="250"/>
                                        <p:tgtEl>
                                          <p:spTgt spid="12">
                                            <p:graphicEl>
                                              <a:dgm id="{6BFA314F-FE74-4DC2-B97E-80008AF045F1}"/>
                                            </p:graphicEl>
                                          </p:spTgt>
                                        </p:tgtEl>
                                      </p:cBhvr>
                                    </p:animEffect>
                                  </p:childTnLst>
                                </p:cTn>
                              </p:par>
                            </p:childTnLst>
                          </p:cTn>
                        </p:par>
                        <p:par>
                          <p:cTn id="112" fill="hold">
                            <p:stCondLst>
                              <p:cond delay="7000"/>
                            </p:stCondLst>
                            <p:childTnLst>
                              <p:par>
                                <p:cTn id="113" presetID="10" presetClass="entr" presetSubtype="0" fill="hold" grpId="0" nodeType="afterEffect">
                                  <p:stCondLst>
                                    <p:cond delay="0"/>
                                  </p:stCondLst>
                                  <p:childTnLst>
                                    <p:set>
                                      <p:cBhvr>
                                        <p:cTn id="114" dur="1" fill="hold">
                                          <p:stCondLst>
                                            <p:cond delay="0"/>
                                          </p:stCondLst>
                                        </p:cTn>
                                        <p:tgtEl>
                                          <p:spTgt spid="12">
                                            <p:graphicEl>
                                              <a:dgm id="{66C09EC9-3EDF-4D3D-B32D-B1FB5844349F}"/>
                                            </p:graphicEl>
                                          </p:spTgt>
                                        </p:tgtEl>
                                        <p:attrNameLst>
                                          <p:attrName>style.visibility</p:attrName>
                                        </p:attrNameLst>
                                      </p:cBhvr>
                                      <p:to>
                                        <p:strVal val="visible"/>
                                      </p:to>
                                    </p:set>
                                    <p:animEffect transition="in" filter="fade">
                                      <p:cBhvr>
                                        <p:cTn id="115" dur="250"/>
                                        <p:tgtEl>
                                          <p:spTgt spid="12">
                                            <p:graphicEl>
                                              <a:dgm id="{66C09EC9-3EDF-4D3D-B32D-B1FB5844349F}"/>
                                            </p:graphicEl>
                                          </p:spTgt>
                                        </p:tgtEl>
                                      </p:cBhvr>
                                    </p:animEffect>
                                  </p:childTnLst>
                                </p:cTn>
                              </p:par>
                            </p:childTnLst>
                          </p:cTn>
                        </p:par>
                        <p:par>
                          <p:cTn id="116" fill="hold">
                            <p:stCondLst>
                              <p:cond delay="7250"/>
                            </p:stCondLst>
                            <p:childTnLst>
                              <p:par>
                                <p:cTn id="117" presetID="10" presetClass="entr" presetSubtype="0" fill="hold" grpId="0" nodeType="afterEffect">
                                  <p:stCondLst>
                                    <p:cond delay="0"/>
                                  </p:stCondLst>
                                  <p:childTnLst>
                                    <p:set>
                                      <p:cBhvr>
                                        <p:cTn id="118" dur="1" fill="hold">
                                          <p:stCondLst>
                                            <p:cond delay="0"/>
                                          </p:stCondLst>
                                        </p:cTn>
                                        <p:tgtEl>
                                          <p:spTgt spid="12">
                                            <p:graphicEl>
                                              <a:dgm id="{B83341FD-1127-4F2A-B8D4-7F9F3CD70E26}"/>
                                            </p:graphicEl>
                                          </p:spTgt>
                                        </p:tgtEl>
                                        <p:attrNameLst>
                                          <p:attrName>style.visibility</p:attrName>
                                        </p:attrNameLst>
                                      </p:cBhvr>
                                      <p:to>
                                        <p:strVal val="visible"/>
                                      </p:to>
                                    </p:set>
                                    <p:animEffect transition="in" filter="fade">
                                      <p:cBhvr>
                                        <p:cTn id="119" dur="250"/>
                                        <p:tgtEl>
                                          <p:spTgt spid="12">
                                            <p:graphicEl>
                                              <a:dgm id="{B83341FD-1127-4F2A-B8D4-7F9F3CD70E26}"/>
                                            </p:graphicEl>
                                          </p:spTgt>
                                        </p:tgtEl>
                                      </p:cBhvr>
                                    </p:animEffect>
                                  </p:childTnLst>
                                </p:cTn>
                              </p:par>
                            </p:childTnLst>
                          </p:cTn>
                        </p:par>
                        <p:par>
                          <p:cTn id="120" fill="hold">
                            <p:stCondLst>
                              <p:cond delay="7500"/>
                            </p:stCondLst>
                            <p:childTnLst>
                              <p:par>
                                <p:cTn id="121" presetID="10" presetClass="entr" presetSubtype="0" fill="hold" grpId="0" nodeType="afterEffect">
                                  <p:stCondLst>
                                    <p:cond delay="0"/>
                                  </p:stCondLst>
                                  <p:childTnLst>
                                    <p:set>
                                      <p:cBhvr>
                                        <p:cTn id="122" dur="1" fill="hold">
                                          <p:stCondLst>
                                            <p:cond delay="0"/>
                                          </p:stCondLst>
                                        </p:cTn>
                                        <p:tgtEl>
                                          <p:spTgt spid="12">
                                            <p:graphicEl>
                                              <a:dgm id="{5212B35A-3764-463F-8749-B570151F411F}"/>
                                            </p:graphicEl>
                                          </p:spTgt>
                                        </p:tgtEl>
                                        <p:attrNameLst>
                                          <p:attrName>style.visibility</p:attrName>
                                        </p:attrNameLst>
                                      </p:cBhvr>
                                      <p:to>
                                        <p:strVal val="visible"/>
                                      </p:to>
                                    </p:set>
                                    <p:animEffect transition="in" filter="fade">
                                      <p:cBhvr>
                                        <p:cTn id="123" dur="250"/>
                                        <p:tgtEl>
                                          <p:spTgt spid="12">
                                            <p:graphicEl>
                                              <a:dgm id="{5212B35A-3764-463F-8749-B570151F411F}"/>
                                            </p:graphicEl>
                                          </p:spTgt>
                                        </p:tgtEl>
                                      </p:cBhvr>
                                    </p:animEffect>
                                  </p:childTnLst>
                                </p:cTn>
                              </p:par>
                            </p:childTnLst>
                          </p:cTn>
                        </p:par>
                        <p:par>
                          <p:cTn id="124" fill="hold">
                            <p:stCondLst>
                              <p:cond delay="7750"/>
                            </p:stCondLst>
                            <p:childTnLst>
                              <p:par>
                                <p:cTn id="125" presetID="10" presetClass="entr" presetSubtype="0" fill="hold" grpId="0" nodeType="afterEffect">
                                  <p:stCondLst>
                                    <p:cond delay="0"/>
                                  </p:stCondLst>
                                  <p:childTnLst>
                                    <p:set>
                                      <p:cBhvr>
                                        <p:cTn id="126" dur="1" fill="hold">
                                          <p:stCondLst>
                                            <p:cond delay="0"/>
                                          </p:stCondLst>
                                        </p:cTn>
                                        <p:tgtEl>
                                          <p:spTgt spid="12">
                                            <p:graphicEl>
                                              <a:dgm id="{0B616FED-3B20-482C-B1FE-88A44BD39CC3}"/>
                                            </p:graphicEl>
                                          </p:spTgt>
                                        </p:tgtEl>
                                        <p:attrNameLst>
                                          <p:attrName>style.visibility</p:attrName>
                                        </p:attrNameLst>
                                      </p:cBhvr>
                                      <p:to>
                                        <p:strVal val="visible"/>
                                      </p:to>
                                    </p:set>
                                    <p:animEffect transition="in" filter="fade">
                                      <p:cBhvr>
                                        <p:cTn id="127" dur="250"/>
                                        <p:tgtEl>
                                          <p:spTgt spid="12">
                                            <p:graphicEl>
                                              <a:dgm id="{0B616FED-3B20-482C-B1FE-88A44BD39CC3}"/>
                                            </p:graphicEl>
                                          </p:spTgt>
                                        </p:tgtEl>
                                      </p:cBhvr>
                                    </p:animEffect>
                                  </p:childTnLst>
                                </p:cTn>
                              </p:par>
                            </p:childTnLst>
                          </p:cTn>
                        </p:par>
                        <p:par>
                          <p:cTn id="128" fill="hold">
                            <p:stCondLst>
                              <p:cond delay="8000"/>
                            </p:stCondLst>
                            <p:childTnLst>
                              <p:par>
                                <p:cTn id="129" presetID="10" presetClass="entr" presetSubtype="0" fill="hold" grpId="0" nodeType="afterEffect">
                                  <p:stCondLst>
                                    <p:cond delay="0"/>
                                  </p:stCondLst>
                                  <p:childTnLst>
                                    <p:set>
                                      <p:cBhvr>
                                        <p:cTn id="130" dur="1" fill="hold">
                                          <p:stCondLst>
                                            <p:cond delay="0"/>
                                          </p:stCondLst>
                                        </p:cTn>
                                        <p:tgtEl>
                                          <p:spTgt spid="12">
                                            <p:graphicEl>
                                              <a:dgm id="{4F0A8073-92C7-416D-B689-65F5142C010D}"/>
                                            </p:graphicEl>
                                          </p:spTgt>
                                        </p:tgtEl>
                                        <p:attrNameLst>
                                          <p:attrName>style.visibility</p:attrName>
                                        </p:attrNameLst>
                                      </p:cBhvr>
                                      <p:to>
                                        <p:strVal val="visible"/>
                                      </p:to>
                                    </p:set>
                                    <p:animEffect transition="in" filter="fade">
                                      <p:cBhvr>
                                        <p:cTn id="131" dur="250"/>
                                        <p:tgtEl>
                                          <p:spTgt spid="12">
                                            <p:graphicEl>
                                              <a:dgm id="{4F0A8073-92C7-416D-B689-65F5142C010D}"/>
                                            </p:graphicEl>
                                          </p:spTgt>
                                        </p:tgtEl>
                                      </p:cBhvr>
                                    </p:animEffect>
                                  </p:childTnLst>
                                </p:cTn>
                              </p:par>
                            </p:childTnLst>
                          </p:cTn>
                        </p:par>
                        <p:par>
                          <p:cTn id="132" fill="hold">
                            <p:stCondLst>
                              <p:cond delay="8250"/>
                            </p:stCondLst>
                            <p:childTnLst>
                              <p:par>
                                <p:cTn id="133" presetID="10" presetClass="entr" presetSubtype="0" fill="hold" grpId="0" nodeType="afterEffect">
                                  <p:stCondLst>
                                    <p:cond delay="0"/>
                                  </p:stCondLst>
                                  <p:childTnLst>
                                    <p:set>
                                      <p:cBhvr>
                                        <p:cTn id="134" dur="1" fill="hold">
                                          <p:stCondLst>
                                            <p:cond delay="0"/>
                                          </p:stCondLst>
                                        </p:cTn>
                                        <p:tgtEl>
                                          <p:spTgt spid="12">
                                            <p:graphicEl>
                                              <a:dgm id="{4CADB9E3-BDC7-43DF-9BB4-277DFC86116E}"/>
                                            </p:graphicEl>
                                          </p:spTgt>
                                        </p:tgtEl>
                                        <p:attrNameLst>
                                          <p:attrName>style.visibility</p:attrName>
                                        </p:attrNameLst>
                                      </p:cBhvr>
                                      <p:to>
                                        <p:strVal val="visible"/>
                                      </p:to>
                                    </p:set>
                                    <p:animEffect transition="in" filter="fade">
                                      <p:cBhvr>
                                        <p:cTn id="135" dur="250"/>
                                        <p:tgtEl>
                                          <p:spTgt spid="12">
                                            <p:graphicEl>
                                              <a:dgm id="{4CADB9E3-BDC7-43DF-9BB4-277DFC86116E}"/>
                                            </p:graphicEl>
                                          </p:spTgt>
                                        </p:tgtEl>
                                      </p:cBhvr>
                                    </p:animEffect>
                                  </p:childTnLst>
                                </p:cTn>
                              </p:par>
                            </p:childTnLst>
                          </p:cTn>
                        </p:par>
                        <p:par>
                          <p:cTn id="136" fill="hold">
                            <p:stCondLst>
                              <p:cond delay="8500"/>
                            </p:stCondLst>
                            <p:childTnLst>
                              <p:par>
                                <p:cTn id="137" presetID="10" presetClass="entr" presetSubtype="0" fill="hold" grpId="0" nodeType="afterEffect">
                                  <p:stCondLst>
                                    <p:cond delay="0"/>
                                  </p:stCondLst>
                                  <p:childTnLst>
                                    <p:set>
                                      <p:cBhvr>
                                        <p:cTn id="138" dur="1" fill="hold">
                                          <p:stCondLst>
                                            <p:cond delay="0"/>
                                          </p:stCondLst>
                                        </p:cTn>
                                        <p:tgtEl>
                                          <p:spTgt spid="12">
                                            <p:graphicEl>
                                              <a:dgm id="{13E2AC4F-D168-4EC1-9692-4C20398B8BE5}"/>
                                            </p:graphicEl>
                                          </p:spTgt>
                                        </p:tgtEl>
                                        <p:attrNameLst>
                                          <p:attrName>style.visibility</p:attrName>
                                        </p:attrNameLst>
                                      </p:cBhvr>
                                      <p:to>
                                        <p:strVal val="visible"/>
                                      </p:to>
                                    </p:set>
                                    <p:animEffect transition="in" filter="fade">
                                      <p:cBhvr>
                                        <p:cTn id="139" dur="250"/>
                                        <p:tgtEl>
                                          <p:spTgt spid="12">
                                            <p:graphicEl>
                                              <a:dgm id="{13E2AC4F-D168-4EC1-9692-4C20398B8BE5}"/>
                                            </p:graphicEl>
                                          </p:spTgt>
                                        </p:tgtEl>
                                      </p:cBhvr>
                                    </p:animEffect>
                                  </p:childTnLst>
                                </p:cTn>
                              </p:par>
                            </p:childTnLst>
                          </p:cTn>
                        </p:par>
                        <p:par>
                          <p:cTn id="140" fill="hold">
                            <p:stCondLst>
                              <p:cond delay="8750"/>
                            </p:stCondLst>
                            <p:childTnLst>
                              <p:par>
                                <p:cTn id="141" presetID="10" presetClass="entr" presetSubtype="0" fill="hold" grpId="0" nodeType="afterEffect">
                                  <p:stCondLst>
                                    <p:cond delay="0"/>
                                  </p:stCondLst>
                                  <p:childTnLst>
                                    <p:set>
                                      <p:cBhvr>
                                        <p:cTn id="142" dur="1" fill="hold">
                                          <p:stCondLst>
                                            <p:cond delay="0"/>
                                          </p:stCondLst>
                                        </p:cTn>
                                        <p:tgtEl>
                                          <p:spTgt spid="12">
                                            <p:graphicEl>
                                              <a:dgm id="{43CAEED1-6A8E-4A3E-976D-47BCCAC3A9DD}"/>
                                            </p:graphicEl>
                                          </p:spTgt>
                                        </p:tgtEl>
                                        <p:attrNameLst>
                                          <p:attrName>style.visibility</p:attrName>
                                        </p:attrNameLst>
                                      </p:cBhvr>
                                      <p:to>
                                        <p:strVal val="visible"/>
                                      </p:to>
                                    </p:set>
                                    <p:animEffect transition="in" filter="fade">
                                      <p:cBhvr>
                                        <p:cTn id="143" dur="250"/>
                                        <p:tgtEl>
                                          <p:spTgt spid="12">
                                            <p:graphicEl>
                                              <a:dgm id="{43CAEED1-6A8E-4A3E-976D-47BCCAC3A9DD}"/>
                                            </p:graphicEl>
                                          </p:spTgt>
                                        </p:tgtEl>
                                      </p:cBhvr>
                                    </p:animEffect>
                                  </p:childTnLst>
                                </p:cTn>
                              </p:par>
                            </p:childTnLst>
                          </p:cTn>
                        </p:par>
                        <p:par>
                          <p:cTn id="144" fill="hold">
                            <p:stCondLst>
                              <p:cond delay="9000"/>
                            </p:stCondLst>
                            <p:childTnLst>
                              <p:par>
                                <p:cTn id="145" presetID="10" presetClass="entr" presetSubtype="0" fill="hold" grpId="0" nodeType="afterEffect">
                                  <p:stCondLst>
                                    <p:cond delay="0"/>
                                  </p:stCondLst>
                                  <p:childTnLst>
                                    <p:set>
                                      <p:cBhvr>
                                        <p:cTn id="146" dur="1" fill="hold">
                                          <p:stCondLst>
                                            <p:cond delay="0"/>
                                          </p:stCondLst>
                                        </p:cTn>
                                        <p:tgtEl>
                                          <p:spTgt spid="12">
                                            <p:graphicEl>
                                              <a:dgm id="{9870F45C-EA7A-4BC3-BB89-DC557D9C46E4}"/>
                                            </p:graphicEl>
                                          </p:spTgt>
                                        </p:tgtEl>
                                        <p:attrNameLst>
                                          <p:attrName>style.visibility</p:attrName>
                                        </p:attrNameLst>
                                      </p:cBhvr>
                                      <p:to>
                                        <p:strVal val="visible"/>
                                      </p:to>
                                    </p:set>
                                    <p:animEffect transition="in" filter="fade">
                                      <p:cBhvr>
                                        <p:cTn id="147" dur="250"/>
                                        <p:tgtEl>
                                          <p:spTgt spid="12">
                                            <p:graphicEl>
                                              <a:dgm id="{9870F45C-EA7A-4BC3-BB89-DC557D9C46E4}"/>
                                            </p:graphicEl>
                                          </p:spTgt>
                                        </p:tgtEl>
                                      </p:cBhvr>
                                    </p:animEffect>
                                  </p:childTnLst>
                                </p:cTn>
                              </p:par>
                            </p:childTnLst>
                          </p:cTn>
                        </p:par>
                        <p:par>
                          <p:cTn id="148" fill="hold">
                            <p:stCondLst>
                              <p:cond delay="9250"/>
                            </p:stCondLst>
                            <p:childTnLst>
                              <p:par>
                                <p:cTn id="149" presetID="10" presetClass="entr" presetSubtype="0" fill="hold" grpId="0" nodeType="afterEffect">
                                  <p:stCondLst>
                                    <p:cond delay="0"/>
                                  </p:stCondLst>
                                  <p:childTnLst>
                                    <p:set>
                                      <p:cBhvr>
                                        <p:cTn id="150" dur="1" fill="hold">
                                          <p:stCondLst>
                                            <p:cond delay="0"/>
                                          </p:stCondLst>
                                        </p:cTn>
                                        <p:tgtEl>
                                          <p:spTgt spid="12">
                                            <p:graphicEl>
                                              <a:dgm id="{825EEDC7-AF18-472D-9695-789BB5CD427D}"/>
                                            </p:graphicEl>
                                          </p:spTgt>
                                        </p:tgtEl>
                                        <p:attrNameLst>
                                          <p:attrName>style.visibility</p:attrName>
                                        </p:attrNameLst>
                                      </p:cBhvr>
                                      <p:to>
                                        <p:strVal val="visible"/>
                                      </p:to>
                                    </p:set>
                                    <p:animEffect transition="in" filter="fade">
                                      <p:cBhvr>
                                        <p:cTn id="151" dur="250"/>
                                        <p:tgtEl>
                                          <p:spTgt spid="12">
                                            <p:graphicEl>
                                              <a:dgm id="{825EEDC7-AF18-472D-9695-789BB5CD427D}"/>
                                            </p:graphicEl>
                                          </p:spTgt>
                                        </p:tgtEl>
                                      </p:cBhvr>
                                    </p:animEffect>
                                  </p:childTnLst>
                                </p:cTn>
                              </p:par>
                            </p:childTnLst>
                          </p:cTn>
                        </p:par>
                        <p:par>
                          <p:cTn id="152" fill="hold">
                            <p:stCondLst>
                              <p:cond delay="9500"/>
                            </p:stCondLst>
                            <p:childTnLst>
                              <p:par>
                                <p:cTn id="153" presetID="10" presetClass="entr" presetSubtype="0" fill="hold" grpId="0" nodeType="afterEffect">
                                  <p:stCondLst>
                                    <p:cond delay="0"/>
                                  </p:stCondLst>
                                  <p:childTnLst>
                                    <p:set>
                                      <p:cBhvr>
                                        <p:cTn id="154" dur="1" fill="hold">
                                          <p:stCondLst>
                                            <p:cond delay="0"/>
                                          </p:stCondLst>
                                        </p:cTn>
                                        <p:tgtEl>
                                          <p:spTgt spid="12">
                                            <p:graphicEl>
                                              <a:dgm id="{73FE58A3-BA52-4D18-8D90-3EB7F19208EE}"/>
                                            </p:graphicEl>
                                          </p:spTgt>
                                        </p:tgtEl>
                                        <p:attrNameLst>
                                          <p:attrName>style.visibility</p:attrName>
                                        </p:attrNameLst>
                                      </p:cBhvr>
                                      <p:to>
                                        <p:strVal val="visible"/>
                                      </p:to>
                                    </p:set>
                                    <p:animEffect transition="in" filter="fade">
                                      <p:cBhvr>
                                        <p:cTn id="155" dur="250"/>
                                        <p:tgtEl>
                                          <p:spTgt spid="12">
                                            <p:graphicEl>
                                              <a:dgm id="{73FE58A3-BA52-4D18-8D90-3EB7F19208E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a:extLst>
              <a:ext uri="{FF2B5EF4-FFF2-40B4-BE49-F238E27FC236}">
                <a16:creationId xmlns:a16="http://schemas.microsoft.com/office/drawing/2014/main" id="{93218472-BA99-0868-BC4A-3B50E151660E}"/>
              </a:ext>
            </a:extLst>
          </p:cNvPr>
          <p:cNvSpPr txBox="1"/>
          <p:nvPr/>
        </p:nvSpPr>
        <p:spPr>
          <a:xfrm>
            <a:off x="3603757" y="150784"/>
            <a:ext cx="4498860"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Tutela del segnalante</a:t>
            </a:r>
            <a:endParaRPr lang="x-none" sz="2800" b="1" cap="all" dirty="0">
              <a:ln/>
              <a:solidFill>
                <a:srgbClr val="003366"/>
              </a:solidFill>
              <a:latin typeface="Cambria" panose="02040503050406030204" pitchFamily="18" charset="0"/>
              <a:ea typeface="Cambria" panose="02040503050406030204" pitchFamily="18" charset="0"/>
            </a:endParaRPr>
          </a:p>
        </p:txBody>
      </p:sp>
      <p:grpSp>
        <p:nvGrpSpPr>
          <p:cNvPr id="16" name="Gruppo 15"/>
          <p:cNvGrpSpPr/>
          <p:nvPr/>
        </p:nvGrpSpPr>
        <p:grpSpPr>
          <a:xfrm>
            <a:off x="3256789" y="1020081"/>
            <a:ext cx="5604183" cy="482148"/>
            <a:chOff x="0" y="0"/>
            <a:chExt cx="3669324" cy="588487"/>
          </a:xfrm>
          <a:scene3d>
            <a:camera prst="orthographicFront"/>
            <a:lightRig rig="threePt" dir="t">
              <a:rot lat="0" lon="0" rev="7500000"/>
            </a:lightRig>
          </a:scene3d>
        </p:grpSpPr>
        <p:sp>
          <p:nvSpPr>
            <p:cNvPr id="17" name="Rettangolo arrotondato 16"/>
            <p:cNvSpPr/>
            <p:nvPr/>
          </p:nvSpPr>
          <p:spPr>
            <a:xfrm>
              <a:off x="0" y="0"/>
              <a:ext cx="3669324" cy="588487"/>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txBody>
            <a:bodyPr/>
            <a:lstStyle/>
            <a:p>
              <a:endParaRPr lang="it-IT"/>
            </a:p>
          </p:txBody>
        </p:sp>
        <p:sp>
          <p:nvSpPr>
            <p:cNvPr id="18" name="Rettangolo 17"/>
            <p:cNvSpPr/>
            <p:nvPr/>
          </p:nvSpPr>
          <p:spPr>
            <a:xfrm>
              <a:off x="263680" y="17236"/>
              <a:ext cx="2984574" cy="554015"/>
            </a:xfrm>
            <a:prstGeom prst="rect">
              <a:avLst/>
            </a:prstGeom>
            <a:noFill/>
            <a:ln>
              <a:noFill/>
            </a:ln>
            <a:effectLst/>
            <a:sp3d/>
          </p:spPr>
          <p:txBody>
            <a:bodyPr lIns="60960" tIns="60960" rIns="60960" bIns="60960" spcCol="1270" anchor="ctr"/>
            <a:lstStyle/>
            <a:p>
              <a:pPr algn="ctr" defTabSz="711200">
                <a:lnSpc>
                  <a:spcPct val="90000"/>
                </a:lnSpc>
                <a:spcAft>
                  <a:spcPct val="35000"/>
                </a:spcAft>
                <a:defRPr/>
              </a:pPr>
              <a:r>
                <a:rPr lang="it-IT" sz="2000" b="1" dirty="0">
                  <a:solidFill>
                    <a:sysClr val="window" lastClr="FFFFFF"/>
                  </a:solidFill>
                  <a:latin typeface="Calibri"/>
                </a:rPr>
                <a:t>Art. 38, comma 3 del </a:t>
              </a:r>
              <a:r>
                <a:rPr lang="it-IT" sz="2000" b="1" dirty="0" err="1">
                  <a:solidFill>
                    <a:sysClr val="window" lastClr="FFFFFF"/>
                  </a:solidFill>
                  <a:latin typeface="Calibri"/>
                </a:rPr>
                <a:t>D.Lgs</a:t>
              </a:r>
              <a:r>
                <a:rPr lang="it-IT" sz="2000" b="1" dirty="0">
                  <a:solidFill>
                    <a:sysClr val="window" lastClr="FFFFFF"/>
                  </a:solidFill>
                  <a:latin typeface="Calibri"/>
                </a:rPr>
                <a:t> n. 231/2007</a:t>
              </a:r>
            </a:p>
          </p:txBody>
        </p:sp>
      </p:grpSp>
      <p:sp>
        <p:nvSpPr>
          <p:cNvPr id="19" name="Rectangle 20"/>
          <p:cNvSpPr>
            <a:spLocks noChangeArrowheads="1"/>
          </p:cNvSpPr>
          <p:nvPr/>
        </p:nvSpPr>
        <p:spPr bwMode="auto">
          <a:xfrm>
            <a:off x="1854201" y="3962401"/>
            <a:ext cx="1331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l" eaLnBrk="0" hangingPunct="0">
              <a:spcBef>
                <a:spcPct val="20000"/>
              </a:spcBef>
              <a:buFont typeface="Arial" pitchFamily="34" charset="0"/>
              <a:buChar char="•"/>
              <a:defRPr sz="3200">
                <a:solidFill>
                  <a:schemeClr val="tx1"/>
                </a:solidFill>
                <a:latin typeface="Calibri" pitchFamily="34" charset="0"/>
              </a:defRPr>
            </a:lvl1pPr>
            <a:lvl2pPr marL="742950" indent="-285750" algn="l" eaLnBrk="0" hangingPunct="0">
              <a:spcBef>
                <a:spcPct val="20000"/>
              </a:spcBef>
              <a:buFont typeface="Arial" pitchFamily="34" charset="0"/>
              <a:buChar char="–"/>
              <a:defRPr sz="2800">
                <a:solidFill>
                  <a:schemeClr val="tx1"/>
                </a:solidFill>
                <a:latin typeface="Calibri" pitchFamily="34" charset="0"/>
              </a:defRPr>
            </a:lvl2pPr>
            <a:lvl3pPr marL="1143000" indent="-228600" algn="l" eaLnBrk="0" hangingPunct="0">
              <a:spcBef>
                <a:spcPct val="20000"/>
              </a:spcBef>
              <a:buFont typeface="Arial" pitchFamily="34" charset="0"/>
              <a:buChar char="•"/>
              <a:defRPr sz="2400">
                <a:solidFill>
                  <a:schemeClr val="tx1"/>
                </a:solidFill>
                <a:latin typeface="Calibri" pitchFamily="34" charset="0"/>
              </a:defRPr>
            </a:lvl3pPr>
            <a:lvl4pPr marL="1600200" indent="-228600" algn="l" eaLnBrk="0" hangingPunct="0">
              <a:spcBef>
                <a:spcPct val="20000"/>
              </a:spcBef>
              <a:buFont typeface="Arial" pitchFamily="34" charset="0"/>
              <a:buChar char="–"/>
              <a:defRPr sz="2000">
                <a:solidFill>
                  <a:schemeClr val="tx1"/>
                </a:solidFill>
                <a:latin typeface="Calibri" pitchFamily="34" charset="0"/>
              </a:defRPr>
            </a:lvl4pPr>
            <a:lvl5pPr marL="2057400" indent="-228600" algn="l"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80000"/>
              </a:lnSpc>
              <a:spcBef>
                <a:spcPct val="50000"/>
              </a:spcBef>
              <a:buFontTx/>
              <a:buNone/>
            </a:pPr>
            <a:r>
              <a:rPr lang="it-IT" altLang="it-IT" sz="1800" dirty="0">
                <a:solidFill>
                  <a:schemeClr val="bg1"/>
                </a:solidFill>
                <a:latin typeface="Trebuchet MS" pitchFamily="34" charset="0"/>
              </a:rPr>
              <a:t>Analisi Criminale</a:t>
            </a:r>
          </a:p>
        </p:txBody>
      </p:sp>
      <p:grpSp>
        <p:nvGrpSpPr>
          <p:cNvPr id="20" name="Gruppo 19"/>
          <p:cNvGrpSpPr/>
          <p:nvPr/>
        </p:nvGrpSpPr>
        <p:grpSpPr>
          <a:xfrm>
            <a:off x="393824" y="4778968"/>
            <a:ext cx="6696744" cy="1800200"/>
            <a:chOff x="307305" y="695484"/>
            <a:chExt cx="3669324" cy="588487"/>
          </a:xfrm>
          <a:scene3d>
            <a:camera prst="orthographicFront"/>
            <a:lightRig rig="threePt" dir="t">
              <a:rot lat="0" lon="0" rev="7500000"/>
            </a:lightRig>
          </a:scene3d>
        </p:grpSpPr>
        <p:sp>
          <p:nvSpPr>
            <p:cNvPr id="21" name="Rettangolo arrotondato 20"/>
            <p:cNvSpPr/>
            <p:nvPr/>
          </p:nvSpPr>
          <p:spPr>
            <a:xfrm>
              <a:off x="307305" y="695484"/>
              <a:ext cx="3669324" cy="588487"/>
            </a:xfrm>
            <a:prstGeom prst="roundRect">
              <a:avLst>
                <a:gd name="adj" fmla="val 10000"/>
              </a:avLst>
            </a:prstGeom>
            <a:ln/>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22" name="Rettangolo 21"/>
            <p:cNvSpPr/>
            <p:nvPr/>
          </p:nvSpPr>
          <p:spPr>
            <a:xfrm>
              <a:off x="583362" y="712720"/>
              <a:ext cx="2945030" cy="554015"/>
            </a:xfrm>
            <a:prstGeom prst="rect">
              <a:avLst/>
            </a:prstGeom>
            <a:noFill/>
            <a:ln>
              <a:noFill/>
            </a:ln>
            <a:effectLst/>
            <a:sp3d/>
          </p:spPr>
          <p:txBody>
            <a:bodyPr lIns="60960" tIns="60960" rIns="60960" bIns="60960" spcCol="1270" anchor="ctr"/>
            <a:lstStyle/>
            <a:p>
              <a:pPr algn="ctr" defTabSz="711200">
                <a:lnSpc>
                  <a:spcPct val="90000"/>
                </a:lnSpc>
                <a:spcAft>
                  <a:spcPct val="35000"/>
                </a:spcAft>
                <a:defRPr/>
              </a:pPr>
              <a:r>
                <a:rPr lang="it-IT" sz="1600" dirty="0">
                  <a:solidFill>
                    <a:sysClr val="window" lastClr="FFFFFF"/>
                  </a:solidFill>
                  <a:latin typeface="Calibri"/>
                </a:rPr>
                <a:t> </a:t>
              </a:r>
              <a:r>
                <a:rPr lang="it-IT" sz="2000" b="1" dirty="0">
                  <a:solidFill>
                    <a:sysClr val="window" lastClr="FFFFFF"/>
                  </a:solidFill>
                  <a:latin typeface="Calibri"/>
                </a:rPr>
                <a:t>In ogni caso, il nominativo del segnalante può essere rivelato solo quando l’autorità giudiziaria, disponendo a riguardo con decreto motivato, lo ritenga indispensabile ai fini dell’accertamento dei reati per i quali si procede</a:t>
              </a:r>
            </a:p>
          </p:txBody>
        </p:sp>
      </p:grpSp>
      <p:sp>
        <p:nvSpPr>
          <p:cNvPr id="24" name="CasellaDiTesto 23"/>
          <p:cNvSpPr txBox="1"/>
          <p:nvPr/>
        </p:nvSpPr>
        <p:spPr>
          <a:xfrm>
            <a:off x="8042588" y="4819493"/>
            <a:ext cx="2088682" cy="400110"/>
          </a:xfrm>
          <a:prstGeom prst="rect">
            <a:avLst/>
          </a:prstGeom>
          <a:noFill/>
        </p:spPr>
        <p:txBody>
          <a:bodyPr wrap="square" rtlCol="0">
            <a:spAutoFit/>
          </a:bodyPr>
          <a:lstStyle/>
          <a:p>
            <a:r>
              <a:rPr lang="it-IT" sz="2000" b="1" dirty="0">
                <a:solidFill>
                  <a:schemeClr val="bg1"/>
                </a:solidFill>
              </a:rPr>
              <a:t>PERSONA FISICA</a:t>
            </a:r>
          </a:p>
        </p:txBody>
      </p:sp>
      <p:sp>
        <p:nvSpPr>
          <p:cNvPr id="25" name="CasellaDiTesto 24"/>
          <p:cNvSpPr txBox="1"/>
          <p:nvPr/>
        </p:nvSpPr>
        <p:spPr>
          <a:xfrm>
            <a:off x="7920728" y="5679067"/>
            <a:ext cx="2088682" cy="954107"/>
          </a:xfrm>
          <a:prstGeom prst="rect">
            <a:avLst/>
          </a:prstGeom>
          <a:noFill/>
        </p:spPr>
        <p:txBody>
          <a:bodyPr wrap="square" rtlCol="0">
            <a:spAutoFit/>
          </a:bodyPr>
          <a:lstStyle/>
          <a:p>
            <a:r>
              <a:rPr lang="it-IT" sz="1400" b="1" dirty="0">
                <a:solidFill>
                  <a:schemeClr val="bg1"/>
                </a:solidFill>
              </a:rPr>
              <a:t>IL SEGNALANTE è IL SOGGETTO OBBLIGATO E LA TUTELA RIGUARDA LA PERSONA FISICA</a:t>
            </a:r>
          </a:p>
        </p:txBody>
      </p:sp>
      <p:sp>
        <p:nvSpPr>
          <p:cNvPr id="28" name="Rettangolo arrotondato 27"/>
          <p:cNvSpPr/>
          <p:nvPr/>
        </p:nvSpPr>
        <p:spPr>
          <a:xfrm>
            <a:off x="7737453" y="4873000"/>
            <a:ext cx="2637775" cy="604412"/>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lstStyle/>
          <a:p>
            <a:endParaRPr lang="it-IT"/>
          </a:p>
        </p:txBody>
      </p:sp>
      <p:sp>
        <p:nvSpPr>
          <p:cNvPr id="29" name="CasellaDiTesto 28"/>
          <p:cNvSpPr txBox="1"/>
          <p:nvPr/>
        </p:nvSpPr>
        <p:spPr>
          <a:xfrm>
            <a:off x="8102617" y="4970840"/>
            <a:ext cx="2088682" cy="400110"/>
          </a:xfrm>
          <a:prstGeom prst="rect">
            <a:avLst/>
          </a:prstGeom>
          <a:noFill/>
        </p:spPr>
        <p:txBody>
          <a:bodyPr wrap="square" rtlCol="0">
            <a:spAutoFit/>
          </a:bodyPr>
          <a:lstStyle/>
          <a:p>
            <a:r>
              <a:rPr lang="it-IT" sz="2000" b="1" dirty="0">
                <a:solidFill>
                  <a:schemeClr val="bg1"/>
                </a:solidFill>
              </a:rPr>
              <a:t>PERSONA FISICA</a:t>
            </a:r>
          </a:p>
        </p:txBody>
      </p:sp>
      <p:sp>
        <p:nvSpPr>
          <p:cNvPr id="30" name="Rettangolo arrotondato 29"/>
          <p:cNvSpPr/>
          <p:nvPr/>
        </p:nvSpPr>
        <p:spPr>
          <a:xfrm>
            <a:off x="7737453" y="5679067"/>
            <a:ext cx="2691061" cy="1144409"/>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lstStyle/>
          <a:p>
            <a:endParaRPr lang="it-IT"/>
          </a:p>
        </p:txBody>
      </p:sp>
      <p:sp>
        <p:nvSpPr>
          <p:cNvPr id="31" name="CasellaDiTesto 30"/>
          <p:cNvSpPr txBox="1"/>
          <p:nvPr/>
        </p:nvSpPr>
        <p:spPr>
          <a:xfrm>
            <a:off x="8102617" y="5774217"/>
            <a:ext cx="2088682" cy="954107"/>
          </a:xfrm>
          <a:prstGeom prst="rect">
            <a:avLst/>
          </a:prstGeom>
          <a:noFill/>
        </p:spPr>
        <p:txBody>
          <a:bodyPr wrap="square" rtlCol="0">
            <a:spAutoFit/>
          </a:bodyPr>
          <a:lstStyle/>
          <a:p>
            <a:r>
              <a:rPr lang="it-IT" sz="1400" b="1" dirty="0">
                <a:solidFill>
                  <a:schemeClr val="bg1"/>
                </a:solidFill>
              </a:rPr>
              <a:t>IL SEGNALANTE è IL SOGGETTO OBBLIGATO E LA TUTELA RIGUARDA LA PERSONA FISICA</a:t>
            </a:r>
          </a:p>
        </p:txBody>
      </p:sp>
      <p:pic>
        <p:nvPicPr>
          <p:cNvPr id="32" name="Immagine 31"/>
          <p:cNvPicPr>
            <a:picLocks noChangeAspect="1"/>
          </p:cNvPicPr>
          <p:nvPr/>
        </p:nvPicPr>
        <p:blipFill>
          <a:blip r:embed="rId3"/>
          <a:stretch>
            <a:fillRect/>
          </a:stretch>
        </p:blipFill>
        <p:spPr>
          <a:xfrm>
            <a:off x="10089360" y="5032328"/>
            <a:ext cx="1782159" cy="1518971"/>
          </a:xfrm>
          <a:prstGeom prst="rect">
            <a:avLst/>
          </a:prstGeom>
        </p:spPr>
      </p:pic>
      <p:pic>
        <p:nvPicPr>
          <p:cNvPr id="33" name="Immagine 32"/>
          <p:cNvPicPr>
            <a:picLocks noChangeAspect="1"/>
          </p:cNvPicPr>
          <p:nvPr/>
        </p:nvPicPr>
        <p:blipFill>
          <a:blip r:embed="rId4"/>
          <a:stretch>
            <a:fillRect/>
          </a:stretch>
        </p:blipFill>
        <p:spPr>
          <a:xfrm>
            <a:off x="7732885" y="1868933"/>
            <a:ext cx="3107579" cy="2731890"/>
          </a:xfrm>
          <a:prstGeom prst="rect">
            <a:avLst/>
          </a:prstGeom>
        </p:spPr>
      </p:pic>
      <p:grpSp>
        <p:nvGrpSpPr>
          <p:cNvPr id="34" name="Gruppo 33"/>
          <p:cNvGrpSpPr/>
          <p:nvPr/>
        </p:nvGrpSpPr>
        <p:grpSpPr>
          <a:xfrm>
            <a:off x="371098" y="2071788"/>
            <a:ext cx="6696744" cy="2592288"/>
            <a:chOff x="307305" y="695484"/>
            <a:chExt cx="3669324" cy="588487"/>
          </a:xfrm>
          <a:scene3d>
            <a:camera prst="orthographicFront"/>
            <a:lightRig rig="threePt" dir="t">
              <a:rot lat="0" lon="0" rev="7500000"/>
            </a:lightRig>
          </a:scene3d>
        </p:grpSpPr>
        <p:sp>
          <p:nvSpPr>
            <p:cNvPr id="35" name="Rettangolo arrotondato 34"/>
            <p:cNvSpPr/>
            <p:nvPr/>
          </p:nvSpPr>
          <p:spPr>
            <a:xfrm>
              <a:off x="307305" y="695484"/>
              <a:ext cx="3669324" cy="588487"/>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txBody>
            <a:bodyPr/>
            <a:lstStyle/>
            <a:p>
              <a:endParaRPr lang="it-IT"/>
            </a:p>
          </p:txBody>
        </p:sp>
        <p:sp>
          <p:nvSpPr>
            <p:cNvPr id="36" name="Rettangolo 35"/>
            <p:cNvSpPr/>
            <p:nvPr/>
          </p:nvSpPr>
          <p:spPr>
            <a:xfrm>
              <a:off x="583362" y="712720"/>
              <a:ext cx="2945030" cy="554015"/>
            </a:xfrm>
            <a:prstGeom prst="rect">
              <a:avLst/>
            </a:prstGeom>
            <a:noFill/>
            <a:ln>
              <a:noFill/>
            </a:ln>
            <a:effectLst/>
            <a:sp3d/>
          </p:spPr>
          <p:txBody>
            <a:bodyPr lIns="60960" tIns="60960" rIns="60960" bIns="60960" spcCol="1270" anchor="ctr"/>
            <a:lstStyle/>
            <a:p>
              <a:pPr algn="ctr" defTabSz="711200">
                <a:lnSpc>
                  <a:spcPct val="90000"/>
                </a:lnSpc>
                <a:spcAft>
                  <a:spcPct val="35000"/>
                </a:spcAft>
                <a:defRPr/>
              </a:pPr>
              <a:r>
                <a:rPr lang="it-IT" sz="1600" dirty="0">
                  <a:solidFill>
                    <a:sysClr val="window" lastClr="FFFFFF"/>
                  </a:solidFill>
                  <a:latin typeface="Calibri"/>
                </a:rPr>
                <a:t> </a:t>
              </a:r>
              <a:r>
                <a:rPr lang="it-IT" sz="2000" b="1" dirty="0">
                  <a:solidFill>
                    <a:sysClr val="window" lastClr="FFFFFF"/>
                  </a:solidFill>
                  <a:latin typeface="Calibri"/>
                </a:rPr>
                <a:t>In ogni fase del procedimento, l’autorità giudiziaria adotta le misure necessarie ad assicurare che l’identità del segnalante sia mantenuta riservata. In ogni caso il nominativo del segnalante non può essere inserito nel fascicolo del Pubblico Ministero né in quello per il dibattimento e la sua identità non può essere rivelata, a meno che l’Autorità Giudiziaria non disponga altrimenti, con provvedimento motivato</a:t>
              </a:r>
            </a:p>
          </p:txBody>
        </p:sp>
      </p:grpSp>
      <p:sp>
        <p:nvSpPr>
          <p:cNvPr id="2" name="CasellaDiTesto 1"/>
          <p:cNvSpPr txBox="1"/>
          <p:nvPr/>
        </p:nvSpPr>
        <p:spPr>
          <a:xfrm>
            <a:off x="10089360" y="2558315"/>
            <a:ext cx="2049085" cy="923330"/>
          </a:xfrm>
          <a:prstGeom prst="rect">
            <a:avLst/>
          </a:prstGeom>
          <a:solidFill>
            <a:schemeClr val="tx2">
              <a:lumMod val="60000"/>
              <a:lumOff val="40000"/>
            </a:schemeClr>
          </a:solidFill>
        </p:spPr>
        <p:txBody>
          <a:bodyPr wrap="square" rtlCol="0">
            <a:spAutoFit/>
          </a:bodyPr>
          <a:lstStyle/>
          <a:p>
            <a:r>
              <a:rPr lang="it-IT" dirty="0"/>
              <a:t>CIRC. 316808/2022</a:t>
            </a:r>
          </a:p>
          <a:p>
            <a:pPr algn="ctr"/>
            <a:r>
              <a:rPr lang="it-IT" dirty="0"/>
              <a:t>ISTRUZIONI OPERATIVE</a:t>
            </a:r>
          </a:p>
        </p:txBody>
      </p:sp>
    </p:spTree>
    <p:extLst>
      <p:ext uri="{BB962C8B-B14F-4D97-AF65-F5344CB8AC3E}">
        <p14:creationId xmlns:p14="http://schemas.microsoft.com/office/powerpoint/2010/main" val="1866348101"/>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2">
            <a:extLst>
              <a:ext uri="{FF2B5EF4-FFF2-40B4-BE49-F238E27FC236}">
                <a16:creationId xmlns:a16="http://schemas.microsoft.com/office/drawing/2014/main" id="{93218472-BA99-0868-BC4A-3B50E151660E}"/>
              </a:ext>
            </a:extLst>
          </p:cNvPr>
          <p:cNvSpPr txBox="1"/>
          <p:nvPr/>
        </p:nvSpPr>
        <p:spPr>
          <a:xfrm>
            <a:off x="3603757" y="150784"/>
            <a:ext cx="4544321" cy="523220"/>
          </a:xfrm>
          <a:prstGeom prst="rect">
            <a:avLst/>
          </a:prstGeom>
          <a:noFill/>
        </p:spPr>
        <p:txBody>
          <a:bodyPr wrap="none" rtlCol="0">
            <a:spAutoFit/>
          </a:bodyPr>
          <a:lstStyle/>
          <a:p>
            <a:r>
              <a:rPr lang="it-IT" sz="2800" b="1" cap="all" dirty="0">
                <a:ln/>
                <a:solidFill>
                  <a:srgbClr val="003366"/>
                </a:solidFill>
                <a:latin typeface="Cambria" panose="02040503050406030204" pitchFamily="18" charset="0"/>
                <a:ea typeface="Cambria" panose="02040503050406030204" pitchFamily="18" charset="0"/>
              </a:rPr>
              <a:t>Tutela del segnalante</a:t>
            </a:r>
            <a:endParaRPr lang="x-none" sz="2800" b="1" cap="all" dirty="0">
              <a:ln/>
              <a:solidFill>
                <a:srgbClr val="003366"/>
              </a:solidFill>
              <a:latin typeface="Cambria" panose="02040503050406030204" pitchFamily="18" charset="0"/>
              <a:ea typeface="Cambria" panose="02040503050406030204" pitchFamily="18" charset="0"/>
            </a:endParaRPr>
          </a:p>
        </p:txBody>
      </p:sp>
      <p:grpSp>
        <p:nvGrpSpPr>
          <p:cNvPr id="16" name="Gruppo 15"/>
          <p:cNvGrpSpPr/>
          <p:nvPr/>
        </p:nvGrpSpPr>
        <p:grpSpPr>
          <a:xfrm>
            <a:off x="1654630" y="1232816"/>
            <a:ext cx="8720598" cy="576675"/>
            <a:chOff x="0" y="0"/>
            <a:chExt cx="3669324" cy="588487"/>
          </a:xfrm>
          <a:scene3d>
            <a:camera prst="orthographicFront"/>
            <a:lightRig rig="threePt" dir="t">
              <a:rot lat="0" lon="0" rev="7500000"/>
            </a:lightRig>
          </a:scene3d>
        </p:grpSpPr>
        <p:sp>
          <p:nvSpPr>
            <p:cNvPr id="17" name="Rettangolo arrotondato 16"/>
            <p:cNvSpPr/>
            <p:nvPr/>
          </p:nvSpPr>
          <p:spPr>
            <a:xfrm>
              <a:off x="0" y="0"/>
              <a:ext cx="3669324" cy="588487"/>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p3d prstMaterial="plastic">
              <a:bevelT w="127000" h="25400" prst="relaxedInset"/>
            </a:sp3d>
          </p:spPr>
          <p:txBody>
            <a:bodyPr/>
            <a:lstStyle/>
            <a:p>
              <a:endParaRPr lang="it-IT"/>
            </a:p>
          </p:txBody>
        </p:sp>
        <p:sp>
          <p:nvSpPr>
            <p:cNvPr id="18" name="Rettangolo 17"/>
            <p:cNvSpPr/>
            <p:nvPr/>
          </p:nvSpPr>
          <p:spPr>
            <a:xfrm>
              <a:off x="263680" y="17236"/>
              <a:ext cx="3166986" cy="554015"/>
            </a:xfrm>
            <a:prstGeom prst="rect">
              <a:avLst/>
            </a:prstGeom>
            <a:noFill/>
            <a:ln>
              <a:noFill/>
            </a:ln>
            <a:effectLst/>
            <a:sp3d/>
          </p:spPr>
          <p:txBody>
            <a:bodyPr lIns="60960" tIns="60960" rIns="60960" bIns="60960" spcCol="1270" anchor="ctr"/>
            <a:lstStyle/>
            <a:p>
              <a:pPr algn="ctr" defTabSz="711200">
                <a:lnSpc>
                  <a:spcPct val="90000"/>
                </a:lnSpc>
                <a:spcAft>
                  <a:spcPct val="35000"/>
                </a:spcAft>
                <a:defRPr/>
              </a:pPr>
              <a:r>
                <a:rPr lang="it-IT" sz="2000" b="1" dirty="0">
                  <a:solidFill>
                    <a:sysClr val="window" lastClr="FFFFFF"/>
                  </a:solidFill>
                  <a:latin typeface="Calibri"/>
                </a:rPr>
                <a:t>Circ. 316808/2022 : la tutela della riservatezza. Istruzioni operative</a:t>
              </a:r>
            </a:p>
          </p:txBody>
        </p:sp>
      </p:grpSp>
      <p:sp>
        <p:nvSpPr>
          <p:cNvPr id="19" name="Rectangle 20"/>
          <p:cNvSpPr>
            <a:spLocks noChangeArrowheads="1"/>
          </p:cNvSpPr>
          <p:nvPr/>
        </p:nvSpPr>
        <p:spPr bwMode="auto">
          <a:xfrm>
            <a:off x="1854201" y="3962401"/>
            <a:ext cx="13319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l" eaLnBrk="0" hangingPunct="0">
              <a:spcBef>
                <a:spcPct val="20000"/>
              </a:spcBef>
              <a:buFont typeface="Arial" pitchFamily="34" charset="0"/>
              <a:buChar char="•"/>
              <a:defRPr sz="3200">
                <a:solidFill>
                  <a:schemeClr val="tx1"/>
                </a:solidFill>
                <a:latin typeface="Calibri" pitchFamily="34" charset="0"/>
              </a:defRPr>
            </a:lvl1pPr>
            <a:lvl2pPr marL="742950" indent="-285750" algn="l" eaLnBrk="0" hangingPunct="0">
              <a:spcBef>
                <a:spcPct val="20000"/>
              </a:spcBef>
              <a:buFont typeface="Arial" pitchFamily="34" charset="0"/>
              <a:buChar char="–"/>
              <a:defRPr sz="2800">
                <a:solidFill>
                  <a:schemeClr val="tx1"/>
                </a:solidFill>
                <a:latin typeface="Calibri" pitchFamily="34" charset="0"/>
              </a:defRPr>
            </a:lvl2pPr>
            <a:lvl3pPr marL="1143000" indent="-228600" algn="l" eaLnBrk="0" hangingPunct="0">
              <a:spcBef>
                <a:spcPct val="20000"/>
              </a:spcBef>
              <a:buFont typeface="Arial" pitchFamily="34" charset="0"/>
              <a:buChar char="•"/>
              <a:defRPr sz="2400">
                <a:solidFill>
                  <a:schemeClr val="tx1"/>
                </a:solidFill>
                <a:latin typeface="Calibri" pitchFamily="34" charset="0"/>
              </a:defRPr>
            </a:lvl3pPr>
            <a:lvl4pPr marL="1600200" indent="-228600" algn="l" eaLnBrk="0" hangingPunct="0">
              <a:spcBef>
                <a:spcPct val="20000"/>
              </a:spcBef>
              <a:buFont typeface="Arial" pitchFamily="34" charset="0"/>
              <a:buChar char="–"/>
              <a:defRPr sz="2000">
                <a:solidFill>
                  <a:schemeClr val="tx1"/>
                </a:solidFill>
                <a:latin typeface="Calibri" pitchFamily="34" charset="0"/>
              </a:defRPr>
            </a:lvl4pPr>
            <a:lvl5pPr marL="2057400" indent="-228600" algn="l"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lnSpc>
                <a:spcPct val="80000"/>
              </a:lnSpc>
              <a:spcBef>
                <a:spcPct val="50000"/>
              </a:spcBef>
              <a:buFontTx/>
              <a:buNone/>
            </a:pPr>
            <a:r>
              <a:rPr lang="it-IT" altLang="it-IT" sz="1800" dirty="0">
                <a:solidFill>
                  <a:schemeClr val="bg1"/>
                </a:solidFill>
                <a:latin typeface="Trebuchet MS" pitchFamily="34" charset="0"/>
              </a:rPr>
              <a:t>Analisi Criminale</a:t>
            </a:r>
          </a:p>
        </p:txBody>
      </p:sp>
      <p:sp>
        <p:nvSpPr>
          <p:cNvPr id="24" name="CasellaDiTesto 23"/>
          <p:cNvSpPr txBox="1"/>
          <p:nvPr/>
        </p:nvSpPr>
        <p:spPr>
          <a:xfrm>
            <a:off x="8042588" y="4819493"/>
            <a:ext cx="2088682" cy="400110"/>
          </a:xfrm>
          <a:prstGeom prst="rect">
            <a:avLst/>
          </a:prstGeom>
          <a:noFill/>
        </p:spPr>
        <p:txBody>
          <a:bodyPr wrap="square" rtlCol="0">
            <a:spAutoFit/>
          </a:bodyPr>
          <a:lstStyle/>
          <a:p>
            <a:r>
              <a:rPr lang="it-IT" sz="2000" b="1" dirty="0">
                <a:solidFill>
                  <a:schemeClr val="bg1"/>
                </a:solidFill>
              </a:rPr>
              <a:t>PERSONA FISICA</a:t>
            </a:r>
          </a:p>
        </p:txBody>
      </p:sp>
      <p:sp>
        <p:nvSpPr>
          <p:cNvPr id="25" name="CasellaDiTesto 24"/>
          <p:cNvSpPr txBox="1"/>
          <p:nvPr/>
        </p:nvSpPr>
        <p:spPr>
          <a:xfrm>
            <a:off x="7920728" y="5679067"/>
            <a:ext cx="2088682" cy="954107"/>
          </a:xfrm>
          <a:prstGeom prst="rect">
            <a:avLst/>
          </a:prstGeom>
          <a:noFill/>
        </p:spPr>
        <p:txBody>
          <a:bodyPr wrap="square" rtlCol="0">
            <a:spAutoFit/>
          </a:bodyPr>
          <a:lstStyle/>
          <a:p>
            <a:r>
              <a:rPr lang="it-IT" sz="1400" b="1" dirty="0">
                <a:solidFill>
                  <a:schemeClr val="bg1"/>
                </a:solidFill>
              </a:rPr>
              <a:t>IL SEGNALANTE è IL SOGGETTO OBBLIGATO E LA TUTELA RIGUARDA LA PERSONA FISICA</a:t>
            </a:r>
          </a:p>
        </p:txBody>
      </p:sp>
      <p:sp>
        <p:nvSpPr>
          <p:cNvPr id="29" name="CasellaDiTesto 28"/>
          <p:cNvSpPr txBox="1"/>
          <p:nvPr/>
        </p:nvSpPr>
        <p:spPr>
          <a:xfrm>
            <a:off x="8102617" y="4970840"/>
            <a:ext cx="2088682" cy="400110"/>
          </a:xfrm>
          <a:prstGeom prst="rect">
            <a:avLst/>
          </a:prstGeom>
          <a:noFill/>
        </p:spPr>
        <p:txBody>
          <a:bodyPr wrap="square" rtlCol="0">
            <a:spAutoFit/>
          </a:bodyPr>
          <a:lstStyle/>
          <a:p>
            <a:r>
              <a:rPr lang="it-IT" sz="2000" b="1" dirty="0">
                <a:solidFill>
                  <a:schemeClr val="bg1"/>
                </a:solidFill>
              </a:rPr>
              <a:t>PERSONA FISICA</a:t>
            </a:r>
          </a:p>
        </p:txBody>
      </p:sp>
      <p:sp>
        <p:nvSpPr>
          <p:cNvPr id="23" name="Rettangolo 22">
            <a:extLst>
              <a:ext uri="{FF2B5EF4-FFF2-40B4-BE49-F238E27FC236}">
                <a16:creationId xmlns:a16="http://schemas.microsoft.com/office/drawing/2014/main" id="{9F242DE3-078B-AF4E-9F10-62B5C9569826}"/>
              </a:ext>
            </a:extLst>
          </p:cNvPr>
          <p:cNvSpPr/>
          <p:nvPr/>
        </p:nvSpPr>
        <p:spPr>
          <a:xfrm>
            <a:off x="1654630" y="2393291"/>
            <a:ext cx="8793053" cy="1938992"/>
          </a:xfrm>
          <a:prstGeom prst="rect">
            <a:avLst/>
          </a:prstGeom>
          <a:solidFill>
            <a:schemeClr val="accent1">
              <a:lumMod val="20000"/>
              <a:lumOff val="80000"/>
            </a:schemeClr>
          </a:solidFill>
          <a:ln w="19050">
            <a:solidFill>
              <a:schemeClr val="tx1"/>
            </a:solidFill>
          </a:ln>
        </p:spPr>
        <p:txBody>
          <a:bodyPr wrap="square">
            <a:spAutoFit/>
          </a:bodyPr>
          <a:lstStyle/>
          <a:p>
            <a:pPr algn="just"/>
            <a:r>
              <a:rPr lang="it-IT" sz="2400" dirty="0">
                <a:solidFill>
                  <a:srgbClr val="000000"/>
                </a:solidFill>
              </a:rPr>
              <a:t>I reparti avranno cura di rappresentare in ogni interlocuzione con la magistratura inquirente, gli stringenti vincoli dettati dall’osservanza dell’art. 38 con l’obiettivo di perimetrare la facoltà di acquisire i dati identificativi del segnalante ai soli contesti in cui tale conoscenza sia strumentale al corretto svolgimento delle indagini.</a:t>
            </a:r>
            <a:endParaRPr lang="it-IT" sz="2400" dirty="0"/>
          </a:p>
        </p:txBody>
      </p:sp>
      <p:sp>
        <p:nvSpPr>
          <p:cNvPr id="26" name="Rettangolo 25">
            <a:extLst>
              <a:ext uri="{FF2B5EF4-FFF2-40B4-BE49-F238E27FC236}">
                <a16:creationId xmlns:a16="http://schemas.microsoft.com/office/drawing/2014/main" id="{9F242DE3-078B-AF4E-9F10-62B5C9569826}"/>
              </a:ext>
            </a:extLst>
          </p:cNvPr>
          <p:cNvSpPr/>
          <p:nvPr/>
        </p:nvSpPr>
        <p:spPr>
          <a:xfrm>
            <a:off x="1654630" y="4479839"/>
            <a:ext cx="8793053" cy="1938992"/>
          </a:xfrm>
          <a:prstGeom prst="rect">
            <a:avLst/>
          </a:prstGeom>
          <a:solidFill>
            <a:schemeClr val="accent6">
              <a:lumMod val="60000"/>
              <a:lumOff val="40000"/>
            </a:schemeClr>
          </a:solidFill>
          <a:ln w="19050">
            <a:solidFill>
              <a:schemeClr val="tx1"/>
            </a:solidFill>
          </a:ln>
        </p:spPr>
        <p:txBody>
          <a:bodyPr wrap="square">
            <a:spAutoFit/>
          </a:bodyPr>
          <a:lstStyle/>
          <a:p>
            <a:pPr algn="just"/>
            <a:r>
              <a:rPr lang="it-IT" sz="2400" dirty="0">
                <a:solidFill>
                  <a:srgbClr val="000000"/>
                </a:solidFill>
              </a:rPr>
              <a:t>Nel corso di qualsiasi attività di accertamento, i militari operanti evitino di evitare qualsivoglia notizia non strettamente necessaria ai fini degli approfondimenti ed in grado di intaccare la rigorosa tutela apprestata dal legislatore o che possa contribuire a disvelare anche indirettamente il soggetto che ha effettuato la segnalazione. </a:t>
            </a:r>
            <a:endParaRPr lang="it-IT" sz="2400" dirty="0"/>
          </a:p>
        </p:txBody>
      </p:sp>
      <p:pic>
        <p:nvPicPr>
          <p:cNvPr id="40" name="Immagine 39"/>
          <p:cNvPicPr>
            <a:picLocks noChangeAspect="1"/>
          </p:cNvPicPr>
          <p:nvPr/>
        </p:nvPicPr>
        <p:blipFill>
          <a:blip r:embed="rId3"/>
          <a:stretch>
            <a:fillRect/>
          </a:stretch>
        </p:blipFill>
        <p:spPr>
          <a:xfrm rot="20935743">
            <a:off x="281331" y="1050005"/>
            <a:ext cx="1782159" cy="1518971"/>
          </a:xfrm>
          <a:prstGeom prst="rect">
            <a:avLst/>
          </a:prstGeom>
        </p:spPr>
      </p:pic>
    </p:spTree>
    <p:extLst>
      <p:ext uri="{BB962C8B-B14F-4D97-AF65-F5344CB8AC3E}">
        <p14:creationId xmlns:p14="http://schemas.microsoft.com/office/powerpoint/2010/main" val="1115620064"/>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990600" y="1132114"/>
            <a:ext cx="10406743" cy="5595257"/>
          </a:xfrm>
          <a:prstGeom prst="rect">
            <a:avLst/>
          </a:prstGeom>
          <a:solidFill>
            <a:srgbClr val="FFFF00"/>
          </a:solidFill>
          <a:ln>
            <a:solidFill>
              <a:srgbClr val="00B050"/>
            </a:solidFill>
          </a:ln>
        </p:spPr>
        <p:txBody>
          <a:bodyPr wrap="square" rtlCol="0">
            <a:spAutoFit/>
          </a:bodyPr>
          <a:lstStyle/>
          <a:p>
            <a:endParaRPr lang="it-IT" dirty="0"/>
          </a:p>
        </p:txBody>
      </p:sp>
      <p:pic>
        <p:nvPicPr>
          <p:cNvPr id="7" name="Immagine 4" descr="ostia_iv_novembre.jpg"/>
          <p:cNvPicPr>
            <a:picLocks noChangeAspect="1"/>
          </p:cNvPicPr>
          <p:nvPr/>
        </p:nvPicPr>
        <p:blipFill>
          <a:blip r:embed="rId3">
            <a:extLst>
              <a:ext uri="{28A0092B-C50C-407E-A947-70E740481C1C}">
                <a14:useLocalDpi xmlns:a14="http://schemas.microsoft.com/office/drawing/2010/main" val="0"/>
              </a:ext>
            </a:extLst>
          </a:blip>
          <a:srcRect l="1491" t="990" r="842" b="2147"/>
          <a:stretch>
            <a:fillRect/>
          </a:stretch>
        </p:blipFill>
        <p:spPr bwMode="auto">
          <a:xfrm>
            <a:off x="4453502" y="4141689"/>
            <a:ext cx="3721100" cy="1809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7"/>
          <p:cNvSpPr/>
          <p:nvPr/>
        </p:nvSpPr>
        <p:spPr>
          <a:xfrm>
            <a:off x="1847020" y="5046276"/>
            <a:ext cx="8280920" cy="461665"/>
          </a:xfrm>
          <a:prstGeom prst="rect">
            <a:avLst/>
          </a:prstGeom>
        </p:spPr>
        <p:txBody>
          <a:bodyPr wrap="square">
            <a:spAutoFit/>
          </a:bodyPr>
          <a:lstStyle/>
          <a:p>
            <a:pPr marL="177800" algn="ctr" eaLnBrk="0" hangingPunct="0">
              <a:defRPr/>
            </a:pPr>
            <a:r>
              <a:rPr lang="it-IT" sz="2400" b="1" i="1" dirty="0">
                <a:solidFill>
                  <a:schemeClr val="tx2">
                    <a:lumMod val="75000"/>
                  </a:schemeClr>
                </a:solidFill>
                <a:latin typeface="Arial" panose="020B0604020202020204" pitchFamily="34" charset="0"/>
                <a:cs typeface="Arial" panose="020B0604020202020204" pitchFamily="34" charset="0"/>
              </a:rPr>
              <a:t> </a:t>
            </a:r>
          </a:p>
        </p:txBody>
      </p:sp>
      <p:sp>
        <p:nvSpPr>
          <p:cNvPr id="9" name="Shape 39"/>
          <p:cNvSpPr/>
          <p:nvPr/>
        </p:nvSpPr>
        <p:spPr>
          <a:xfrm>
            <a:off x="1719942" y="1810909"/>
            <a:ext cx="8948057" cy="1554272"/>
          </a:xfrm>
          <a:prstGeom prst="rect">
            <a:avLst/>
          </a:prstGeom>
          <a:ln w="12700">
            <a:miter lim="400000"/>
          </a:ln>
          <a:extLst>
            <a:ext uri="{C572A759-6A51-4108-AA02-DFA0A04FC94B}">
              <ma14:wrappingTextBoxFlag xmlns:ma14="http://schemas.microsoft.com/office/mac/drawingml/2011/main" xmlns="" val="1"/>
            </a:ext>
          </a:extLst>
        </p:spPr>
        <p:txBody>
          <a:bodyPr wrap="square" lIns="38100" tIns="38100" rIns="38100" bIns="38100" anchor="ctr">
            <a:spAutoFit/>
          </a:bodyPr>
          <a:lstStyle>
            <a:lvl1pPr>
              <a:defRPr sz="4000" cap="small">
                <a:solidFill>
                  <a:srgbClr val="0A5493"/>
                </a:solidFill>
              </a:defRPr>
            </a:lvl1pPr>
          </a:lstStyle>
          <a:p>
            <a:pPr lvl="0" algn="ctr">
              <a:defRPr sz="1800" cap="none">
                <a:solidFill>
                  <a:srgbClr val="000000"/>
                </a:solidFill>
              </a:defRPr>
            </a:pPr>
            <a:r>
              <a:rPr lang="it-IT" sz="3200" b="1" i="1" cap="none" dirty="0">
                <a:solidFill>
                  <a:srgbClr val="002060"/>
                </a:solidFill>
                <a:latin typeface="Arial" panose="020B0604020202020204" pitchFamily="34" charset="0"/>
                <a:cs typeface="Arial" panose="020B0604020202020204" pitchFamily="34" charset="0"/>
              </a:rPr>
              <a:t>Quadro sanzionatorio, verbalizzazione e contestazione delle infrazioni amministrative antiriciclaggio</a:t>
            </a:r>
          </a:p>
        </p:txBody>
      </p:sp>
    </p:spTree>
    <p:extLst>
      <p:ext uri="{BB962C8B-B14F-4D97-AF65-F5344CB8AC3E}">
        <p14:creationId xmlns:p14="http://schemas.microsoft.com/office/powerpoint/2010/main" val="4001324827"/>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39"/>
          <p:cNvSpPr/>
          <p:nvPr/>
        </p:nvSpPr>
        <p:spPr>
          <a:xfrm>
            <a:off x="2409336" y="1487487"/>
            <a:ext cx="7268931" cy="1184940"/>
          </a:xfrm>
          <a:prstGeom prst="rect">
            <a:avLst/>
          </a:prstGeom>
          <a:ln w="12700">
            <a:miter lim="400000"/>
          </a:ln>
          <a:extLst>
            <a:ext uri="{C572A759-6A51-4108-AA02-DFA0A04FC94B}">
              <ma14:wrappingTextBoxFlag xmlns:ma14="http://schemas.microsoft.com/office/mac/drawingml/2011/main" xmlns="" val="1"/>
            </a:ext>
          </a:extLst>
        </p:spPr>
        <p:txBody>
          <a:bodyPr wrap="square" lIns="38100" tIns="38100" rIns="38100" bIns="38100" anchor="ctr">
            <a:spAutoFit/>
          </a:bodyPr>
          <a:lstStyle>
            <a:lvl1pPr>
              <a:defRPr sz="4000" cap="small">
                <a:solidFill>
                  <a:srgbClr val="0A5493"/>
                </a:solidFill>
              </a:defRPr>
            </a:lvl1pPr>
          </a:lstStyle>
          <a:p>
            <a:pPr lvl="0" algn="ctr">
              <a:defRPr sz="1800" cap="none">
                <a:solidFill>
                  <a:srgbClr val="000000"/>
                </a:solidFill>
              </a:defRPr>
            </a:pPr>
            <a:r>
              <a:rPr lang="it-IT" sz="2400" b="1" i="1" dirty="0">
                <a:solidFill>
                  <a:schemeClr val="tx2">
                    <a:lumMod val="75000"/>
                  </a:schemeClr>
                </a:solidFill>
                <a:latin typeface="Arial" panose="020B0604020202020204" pitchFamily="34" charset="0"/>
                <a:cs typeface="Arial" panose="020B0604020202020204" pitchFamily="34" charset="0"/>
              </a:rPr>
              <a:t>QUADRO SANZIONATORIO, VERBALIZZAZIONE E CONTESTAZIONE DELLE INFRAZIONI AMMINISTRATIVE</a:t>
            </a:r>
            <a:endParaRPr sz="2400" b="1" i="1" dirty="0">
              <a:solidFill>
                <a:schemeClr val="tx2">
                  <a:lumMod val="75000"/>
                </a:schemeClr>
              </a:solidFill>
              <a:latin typeface="Arial" panose="020B0604020202020204" pitchFamily="34" charset="0"/>
              <a:cs typeface="Arial" panose="020B0604020202020204" pitchFamily="34" charset="0"/>
            </a:endParaRPr>
          </a:p>
        </p:txBody>
      </p:sp>
      <p:sp>
        <p:nvSpPr>
          <p:cNvPr id="3" name="Rettangolo arrotondato 2"/>
          <p:cNvSpPr/>
          <p:nvPr/>
        </p:nvSpPr>
        <p:spPr>
          <a:xfrm>
            <a:off x="3175473" y="2957811"/>
            <a:ext cx="5736656" cy="680537"/>
          </a:xfrm>
          <a:prstGeom prst="roundRect">
            <a:avLst/>
          </a:prstGeom>
          <a:solidFill>
            <a:srgbClr val="B5EBFF"/>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i="1" dirty="0">
                <a:solidFill>
                  <a:schemeClr val="tx1"/>
                </a:solidFill>
              </a:rPr>
              <a:t>Sistema doppio binario disciplinato dal Titolo V del decreto 231/2007 distinto in due capi</a:t>
            </a:r>
          </a:p>
        </p:txBody>
      </p:sp>
      <p:sp>
        <p:nvSpPr>
          <p:cNvPr id="4" name="Freccia a destra 3"/>
          <p:cNvSpPr/>
          <p:nvPr/>
        </p:nvSpPr>
        <p:spPr>
          <a:xfrm rot="18932989" flipH="1">
            <a:off x="3530366" y="4280962"/>
            <a:ext cx="1157073" cy="2179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a destra 4"/>
          <p:cNvSpPr/>
          <p:nvPr/>
        </p:nvSpPr>
        <p:spPr>
          <a:xfrm rot="13644436" flipH="1">
            <a:off x="7013107" y="4264237"/>
            <a:ext cx="1157073" cy="2179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arrotondato 5"/>
          <p:cNvSpPr/>
          <p:nvPr/>
        </p:nvSpPr>
        <p:spPr>
          <a:xfrm>
            <a:off x="1310239" y="5047222"/>
            <a:ext cx="3531267" cy="602807"/>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lstStyle/>
          <a:p>
            <a:endParaRPr lang="it-IT" dirty="0"/>
          </a:p>
        </p:txBody>
      </p:sp>
      <p:sp>
        <p:nvSpPr>
          <p:cNvPr id="8" name="Rettangolo arrotondato 7"/>
          <p:cNvSpPr/>
          <p:nvPr/>
        </p:nvSpPr>
        <p:spPr>
          <a:xfrm>
            <a:off x="7119856" y="5047222"/>
            <a:ext cx="3747065" cy="602807"/>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lstStyle/>
          <a:p>
            <a:endParaRPr lang="it-IT"/>
          </a:p>
        </p:txBody>
      </p:sp>
      <p:sp>
        <p:nvSpPr>
          <p:cNvPr id="2" name="CasellaDiTesto 1"/>
          <p:cNvSpPr txBox="1"/>
          <p:nvPr/>
        </p:nvSpPr>
        <p:spPr>
          <a:xfrm>
            <a:off x="1646520" y="5141572"/>
            <a:ext cx="2858703" cy="369332"/>
          </a:xfrm>
          <a:prstGeom prst="rect">
            <a:avLst/>
          </a:prstGeom>
          <a:noFill/>
        </p:spPr>
        <p:txBody>
          <a:bodyPr wrap="square" rtlCol="0">
            <a:spAutoFit/>
          </a:bodyPr>
          <a:lstStyle/>
          <a:p>
            <a:pPr algn="ctr"/>
            <a:r>
              <a:rPr lang="it-IT" b="1" dirty="0">
                <a:solidFill>
                  <a:schemeClr val="bg1"/>
                </a:solidFill>
              </a:rPr>
              <a:t>Capo I – SANZIONI PENALI</a:t>
            </a:r>
          </a:p>
        </p:txBody>
      </p:sp>
      <p:sp>
        <p:nvSpPr>
          <p:cNvPr id="9" name="CasellaDiTesto 8"/>
          <p:cNvSpPr txBox="1"/>
          <p:nvPr/>
        </p:nvSpPr>
        <p:spPr>
          <a:xfrm>
            <a:off x="7119856" y="5163959"/>
            <a:ext cx="3792354" cy="369332"/>
          </a:xfrm>
          <a:prstGeom prst="rect">
            <a:avLst/>
          </a:prstGeom>
          <a:noFill/>
        </p:spPr>
        <p:txBody>
          <a:bodyPr wrap="square" rtlCol="0">
            <a:spAutoFit/>
          </a:bodyPr>
          <a:lstStyle/>
          <a:p>
            <a:pPr algn="ctr"/>
            <a:r>
              <a:rPr lang="it-IT" b="1" dirty="0">
                <a:solidFill>
                  <a:schemeClr val="bg1"/>
                </a:solidFill>
              </a:rPr>
              <a:t>Capo II – SANZIONI AMMINISTRATIVE</a:t>
            </a:r>
          </a:p>
        </p:txBody>
      </p:sp>
      <p:sp>
        <p:nvSpPr>
          <p:cNvPr id="10" name="Rettangolo 9"/>
          <p:cNvSpPr/>
          <p:nvPr/>
        </p:nvSpPr>
        <p:spPr>
          <a:xfrm>
            <a:off x="1850014" y="5510904"/>
            <a:ext cx="2258888" cy="923330"/>
          </a:xfrm>
          <a:prstGeom prst="rect">
            <a:avLst/>
          </a:prstGeom>
          <a:noFill/>
        </p:spPr>
        <p:txBody>
          <a:bodyPr wrap="none" lIns="91440" tIns="45720" rIns="91440" bIns="45720">
            <a:spAutoFit/>
          </a:bodyPr>
          <a:lstStyle/>
          <a:p>
            <a:pPr algn="ctr"/>
            <a:r>
              <a:rPr lang="it-IT" sz="5400" b="0" cap="none" spc="0" dirty="0">
                <a:ln w="0"/>
                <a:solidFill>
                  <a:schemeClr val="accent1"/>
                </a:solidFill>
                <a:effectLst>
                  <a:outerShdw blurRad="38100" dist="25400" dir="5400000" algn="ctr" rotWithShape="0">
                    <a:srgbClr val="6E747A">
                      <a:alpha val="43000"/>
                    </a:srgbClr>
                  </a:outerShdw>
                </a:effectLst>
              </a:rPr>
              <a:t>ART. 55</a:t>
            </a:r>
          </a:p>
        </p:txBody>
      </p:sp>
      <p:sp>
        <p:nvSpPr>
          <p:cNvPr id="11" name="Rettangolo 10"/>
          <p:cNvSpPr/>
          <p:nvPr/>
        </p:nvSpPr>
        <p:spPr>
          <a:xfrm>
            <a:off x="7151968" y="5510904"/>
            <a:ext cx="3520323" cy="923330"/>
          </a:xfrm>
          <a:prstGeom prst="rect">
            <a:avLst/>
          </a:prstGeom>
          <a:noFill/>
        </p:spPr>
        <p:txBody>
          <a:bodyPr wrap="none" lIns="91440" tIns="45720" rIns="91440" bIns="45720">
            <a:spAutoFit/>
          </a:bodyPr>
          <a:lstStyle/>
          <a:p>
            <a:pPr algn="ctr"/>
            <a:r>
              <a:rPr lang="it-IT" sz="5400" b="0" cap="none" spc="0" dirty="0">
                <a:ln w="0"/>
                <a:solidFill>
                  <a:schemeClr val="accent1"/>
                </a:solidFill>
                <a:effectLst>
                  <a:outerShdw blurRad="38100" dist="25400" dir="5400000" algn="ctr" rotWithShape="0">
                    <a:srgbClr val="6E747A">
                      <a:alpha val="43000"/>
                    </a:srgbClr>
                  </a:outerShdw>
                </a:effectLst>
              </a:rPr>
              <a:t>ARTT. 56-64</a:t>
            </a:r>
          </a:p>
        </p:txBody>
      </p:sp>
    </p:spTree>
    <p:extLst>
      <p:ext uri="{BB962C8B-B14F-4D97-AF65-F5344CB8AC3E}">
        <p14:creationId xmlns:p14="http://schemas.microsoft.com/office/powerpoint/2010/main" val="4072998493"/>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1197427" y="876071"/>
            <a:ext cx="9938657" cy="1290185"/>
          </a:xfrm>
          <a:prstGeom prst="roundRect">
            <a:avLst/>
          </a:prstGeom>
          <a:solidFill>
            <a:schemeClr val="tx2">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b="1" dirty="0">
                <a:latin typeface="Cambria" panose="02040503050406030204" pitchFamily="18" charset="0"/>
                <a:ea typeface="Cambria" panose="02040503050406030204" pitchFamily="18" charset="0"/>
                <a:cs typeface="Times New Roman" panose="02020603050405020304" pitchFamily="18" charset="0"/>
              </a:rPr>
              <a:t>Le fattispecie penali, contenute nell’art. 55 della nuova formulazione del D.Lgs. n. 231/2007, sono circoscritte alle </a:t>
            </a:r>
            <a:r>
              <a:rPr lang="it-IT" b="1" u="sng" dirty="0">
                <a:latin typeface="Cambria" panose="02040503050406030204" pitchFamily="18" charset="0"/>
                <a:ea typeface="Cambria" panose="02040503050406030204" pitchFamily="18" charset="0"/>
                <a:cs typeface="Times New Roman" panose="02020603050405020304" pitchFamily="18" charset="0"/>
              </a:rPr>
              <a:t>sole condotte di grave violazione degli obblighi di adeguata verifica e di conservazione</a:t>
            </a:r>
            <a:r>
              <a:rPr lang="it-IT" b="1" dirty="0">
                <a:latin typeface="Cambria" panose="02040503050406030204" pitchFamily="18" charset="0"/>
                <a:ea typeface="Cambria" panose="02040503050406030204" pitchFamily="18" charset="0"/>
                <a:cs typeface="Times New Roman" panose="02020603050405020304" pitchFamily="18" charset="0"/>
              </a:rPr>
              <a:t>, perpetrate attraverso frode o falsificazione, nonché del divieto di comunicazione dell’avvenuta segnalazione nonché dell’identità del segnalante.</a:t>
            </a:r>
          </a:p>
        </p:txBody>
      </p:sp>
      <p:sp>
        <p:nvSpPr>
          <p:cNvPr id="5" name="Rettangolo 4"/>
          <p:cNvSpPr/>
          <p:nvPr/>
        </p:nvSpPr>
        <p:spPr>
          <a:xfrm>
            <a:off x="1436914" y="192123"/>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penali</a:t>
            </a:r>
          </a:p>
        </p:txBody>
      </p:sp>
      <p:sp>
        <p:nvSpPr>
          <p:cNvPr id="10" name="Sottotitolo 2">
            <a:extLst>
              <a:ext uri="{FF2B5EF4-FFF2-40B4-BE49-F238E27FC236}">
                <a16:creationId xmlns:a16="http://schemas.microsoft.com/office/drawing/2014/main" id="{CFB2EB32-6290-A28A-A2F3-EA5AD8DFA5DB}"/>
              </a:ext>
            </a:extLst>
          </p:cNvPr>
          <p:cNvSpPr txBox="1">
            <a:spLocks/>
          </p:cNvSpPr>
          <p:nvPr/>
        </p:nvSpPr>
        <p:spPr>
          <a:xfrm>
            <a:off x="664027" y="2501943"/>
            <a:ext cx="10635343" cy="3877086"/>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I soggetti destinatari sono le persone fisiche a differenza delle sanzioni amministrative che hanno come naturale destinatario il soggetto obbligato.</a:t>
            </a:r>
          </a:p>
          <a:p>
            <a:pPr algn="just"/>
            <a:endPar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endParaRPr>
          </a:p>
          <a:p>
            <a:pPr algn="just"/>
            <a:r>
              <a:rPr lang="it-IT" sz="2400" b="1" dirty="0">
                <a:solidFill>
                  <a:srgbClr val="0070C0"/>
                </a:solidFill>
                <a:latin typeface="Cambria" panose="02040503050406030204" pitchFamily="18" charset="0"/>
                <a:ea typeface="Cambria" panose="02040503050406030204" pitchFamily="18" charset="0"/>
                <a:cs typeface="Arial" panose="020B0604020202020204" pitchFamily="34" charset="0"/>
              </a:rPr>
              <a:t>Si tratta di reati propri che possono essere commessi solo da chi è destinatario degli obblighi </a:t>
            </a: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sebbene il legislatore utilizzi la formulazione «chiunque» </a:t>
            </a: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 </a:t>
            </a:r>
            <a:r>
              <a:rPr lang="it-IT" sz="2400" b="1"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soggetti obbligati (comma primo e secondo), cliente o esecutore dell’operazione (comma terzo)</a:t>
            </a:r>
          </a:p>
          <a:p>
            <a:pPr algn="just"/>
            <a:endParaRPr lang="it-IT" sz="2400" b="1"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endParaRPr>
          </a:p>
          <a:p>
            <a:pPr algn="just"/>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Nel caso del 4° comma (violazione del divieto di comunicazione) la sanzione si applica a chi è tenuto ad effettuare la </a:t>
            </a:r>
            <a:r>
              <a:rPr lang="it-IT" sz="2400" dirty="0" err="1">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sos</a:t>
            </a: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 e a chiunque ne sia a conoscenza</a:t>
            </a:r>
          </a:p>
          <a:p>
            <a:pPr algn="just"/>
            <a:endPar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endParaRPr>
          </a:p>
          <a:p>
            <a:pPr algn="just"/>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Il 5° comma a differenza degli altri prevede un reato comune </a:t>
            </a:r>
          </a:p>
          <a:p>
            <a:pPr marL="285750" indent="-285750" algn="just">
              <a:lnSpc>
                <a:spcPct val="200000"/>
              </a:lnSpc>
              <a:buFont typeface="Wingdings" panose="05000000000000000000" pitchFamily="2" charset="2"/>
              <a:buChar char="ü"/>
            </a:pPr>
            <a:endParaRPr lang="it-IT" sz="1700" dirty="0">
              <a:latin typeface="Arial" panose="020B0604020202020204" pitchFamily="34" charset="0"/>
              <a:cs typeface="Arial" panose="020B0604020202020204" pitchFamily="34" charset="0"/>
            </a:endParaRPr>
          </a:p>
        </p:txBody>
      </p:sp>
      <p:sp>
        <p:nvSpPr>
          <p:cNvPr id="11" name="Sottotitolo 2">
            <a:extLst>
              <a:ext uri="{FF2B5EF4-FFF2-40B4-BE49-F238E27FC236}">
                <a16:creationId xmlns:a16="http://schemas.microsoft.com/office/drawing/2014/main" id="{CFB2EB32-6290-A28A-A2F3-EA5AD8DFA5DB}"/>
              </a:ext>
            </a:extLst>
          </p:cNvPr>
          <p:cNvSpPr txBox="1">
            <a:spLocks/>
          </p:cNvSpPr>
          <p:nvPr/>
        </p:nvSpPr>
        <p:spPr>
          <a:xfrm>
            <a:off x="691242" y="2501943"/>
            <a:ext cx="10635343" cy="3877086"/>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I soggetti destinatari sono le persone fisiche a differenza delle sanzioni amministrative che hanno come naturale destinatario il soggetto obbligato.</a:t>
            </a:r>
          </a:p>
          <a:p>
            <a:pPr algn="just"/>
            <a:endPar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endParaRPr>
          </a:p>
          <a:p>
            <a:pPr algn="just"/>
            <a:r>
              <a:rPr lang="it-IT" sz="2400" b="1" dirty="0">
                <a:solidFill>
                  <a:srgbClr val="0070C0"/>
                </a:solidFill>
                <a:latin typeface="Cambria" panose="02040503050406030204" pitchFamily="18" charset="0"/>
                <a:ea typeface="Cambria" panose="02040503050406030204" pitchFamily="18" charset="0"/>
                <a:cs typeface="Arial" panose="020B0604020202020204" pitchFamily="34" charset="0"/>
              </a:rPr>
              <a:t>Si tratta di reati propri che possono essere commessi solo da chi è destinatario degli obblighi </a:t>
            </a: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sebbene il legislatore utilizzi la formulazione «chiunque» </a:t>
            </a: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 </a:t>
            </a:r>
            <a:r>
              <a:rPr lang="it-IT" sz="2400" b="1"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soggetti obbligati (comma primo e secondo), cliente o esecutore dell’operazione (comma terzo)</a:t>
            </a:r>
          </a:p>
          <a:p>
            <a:pPr algn="just"/>
            <a:endParaRPr lang="it-IT" sz="2400" b="1"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endParaRPr>
          </a:p>
          <a:p>
            <a:pPr algn="just"/>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Nel caso del 4° comma (violazione del divieto di comunicazione) la sanzione si applica a chi è tenuto ad effettuare la </a:t>
            </a:r>
            <a:r>
              <a:rPr lang="it-IT" sz="2400" dirty="0" err="1">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sos</a:t>
            </a: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 e a chiunque ne sia a conoscenza</a:t>
            </a:r>
          </a:p>
          <a:p>
            <a:pPr algn="just"/>
            <a:endPar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endParaRPr>
          </a:p>
          <a:p>
            <a:pPr algn="just"/>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sym typeface="Wingdings" panose="05000000000000000000" pitchFamily="2" charset="2"/>
              </a:rPr>
              <a:t>Il 5° comma a differenza degli altri prevede un reato comune </a:t>
            </a:r>
          </a:p>
          <a:p>
            <a:pPr marL="285750" indent="-285750" algn="just">
              <a:lnSpc>
                <a:spcPct val="200000"/>
              </a:lnSpc>
              <a:buFont typeface="Wingdings" panose="05000000000000000000" pitchFamily="2" charset="2"/>
              <a:buChar char="ü"/>
            </a:pPr>
            <a:endParaRPr lang="it-IT" sz="1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162302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133004" y="1116329"/>
            <a:ext cx="11978640" cy="5932863"/>
          </a:xfrm>
          <a:prstGeom prst="rect">
            <a:avLst/>
          </a:prstGeom>
        </p:spPr>
      </p:pic>
    </p:spTree>
    <p:extLst>
      <p:ext uri="{BB962C8B-B14F-4D97-AF65-F5344CB8AC3E}">
        <p14:creationId xmlns:p14="http://schemas.microsoft.com/office/powerpoint/2010/main" val="2640796727"/>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3440934" y="943684"/>
            <a:ext cx="5049925" cy="1178772"/>
          </a:xfrm>
          <a:prstGeom prst="roundRect">
            <a:avLst/>
          </a:prstGeom>
          <a:solidFill>
            <a:schemeClr val="tx2">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atin typeface="Cambria" panose="02040503050406030204" pitchFamily="18" charset="0"/>
                <a:ea typeface="Cambria" panose="02040503050406030204" pitchFamily="18" charset="0"/>
                <a:cs typeface="Times New Roman" panose="02020603050405020304" pitchFamily="18" charset="0"/>
              </a:rPr>
              <a:t>Comma 1: falsificazione o utilizzo di dati e informazioni false </a:t>
            </a:r>
            <a:r>
              <a:rPr lang="it-IT" b="1" dirty="0">
                <a:latin typeface="Cambria" panose="02040503050406030204" pitchFamily="18" charset="0"/>
                <a:ea typeface="Cambria" panose="02040503050406030204" pitchFamily="18" charset="0"/>
                <a:cs typeface="Times New Roman" panose="02020603050405020304" pitchFamily="18" charset="0"/>
                <a:sym typeface="Wingdings" panose="05000000000000000000" pitchFamily="2" charset="2"/>
              </a:rPr>
              <a:t> punibile sia il falso materiale che quello ideologico</a:t>
            </a:r>
            <a:endParaRPr lang="it-IT" b="1" dirty="0">
              <a:latin typeface="Cambria" panose="02040503050406030204" pitchFamily="18" charset="0"/>
              <a:ea typeface="Cambria" panose="02040503050406030204" pitchFamily="18" charset="0"/>
              <a:cs typeface="Times New Roman" panose="02020603050405020304" pitchFamily="18" charset="0"/>
            </a:endParaRPr>
          </a:p>
        </p:txBody>
      </p:sp>
      <p:sp>
        <p:nvSpPr>
          <p:cNvPr id="5" name="Rettangolo 4"/>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penali</a:t>
            </a:r>
          </a:p>
        </p:txBody>
      </p:sp>
      <p:sp>
        <p:nvSpPr>
          <p:cNvPr id="6" name="Rettangolo arrotondato 5"/>
          <p:cNvSpPr/>
          <p:nvPr/>
        </p:nvSpPr>
        <p:spPr>
          <a:xfrm>
            <a:off x="697732" y="2313084"/>
            <a:ext cx="5049925" cy="1178772"/>
          </a:xfrm>
          <a:prstGeom prst="roundRect">
            <a:avLst/>
          </a:prstGeom>
          <a:solidFill>
            <a:schemeClr val="accent2">
              <a:lumMod val="60000"/>
              <a:lumOff val="4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atin typeface="Cambria" panose="02040503050406030204" pitchFamily="18" charset="0"/>
                <a:ea typeface="Cambria" panose="02040503050406030204" pitchFamily="18" charset="0"/>
                <a:cs typeface="Times New Roman" panose="02020603050405020304" pitchFamily="18" charset="0"/>
              </a:rPr>
              <a:t>Comma 2: acquisizione o conservazione falsificazione di dati e informazioni false </a:t>
            </a:r>
            <a:r>
              <a:rPr lang="it-IT" b="1" dirty="0">
                <a:latin typeface="Cambria" panose="02040503050406030204" pitchFamily="18" charset="0"/>
                <a:ea typeface="Cambria" panose="02040503050406030204" pitchFamily="18" charset="0"/>
                <a:cs typeface="Times New Roman" panose="02020603050405020304" pitchFamily="18" charset="0"/>
                <a:sym typeface="Wingdings" panose="05000000000000000000" pitchFamily="2" charset="2"/>
              </a:rPr>
              <a:t> ovvero si avvale di mezzi fraudolenti per pregiudicarne la conservazione</a:t>
            </a:r>
            <a:endParaRPr lang="it-IT" b="1" dirty="0">
              <a:latin typeface="Cambria" panose="02040503050406030204" pitchFamily="18" charset="0"/>
              <a:ea typeface="Cambria" panose="02040503050406030204" pitchFamily="18" charset="0"/>
              <a:cs typeface="Times New Roman" panose="02020603050405020304" pitchFamily="18" charset="0"/>
            </a:endParaRPr>
          </a:p>
        </p:txBody>
      </p:sp>
      <p:sp>
        <p:nvSpPr>
          <p:cNvPr id="7" name="Rettangolo arrotondato 6"/>
          <p:cNvSpPr/>
          <p:nvPr/>
        </p:nvSpPr>
        <p:spPr>
          <a:xfrm>
            <a:off x="697732" y="3682486"/>
            <a:ext cx="5049925" cy="1178772"/>
          </a:xfrm>
          <a:prstGeom prst="roundRect">
            <a:avLst/>
          </a:prstGeom>
          <a:solidFill>
            <a:schemeClr val="accent3">
              <a:lumMod val="75000"/>
            </a:schemeClr>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atin typeface="Cambria" panose="02040503050406030204" pitchFamily="18" charset="0"/>
                <a:ea typeface="Cambria" panose="02040503050406030204" pitchFamily="18" charset="0"/>
                <a:cs typeface="Times New Roman" panose="02020603050405020304" pitchFamily="18" charset="0"/>
              </a:rPr>
              <a:t>Comma 3: cliente che fornisci dati o informazioni non veritiere </a:t>
            </a:r>
          </a:p>
          <a:p>
            <a:pPr algn="ctr"/>
            <a:r>
              <a:rPr lang="it-IT" b="1" dirty="0">
                <a:latin typeface="Cambria" panose="02040503050406030204" pitchFamily="18" charset="0"/>
                <a:ea typeface="Cambria" panose="02040503050406030204" pitchFamily="18" charset="0"/>
                <a:cs typeface="Times New Roman" panose="02020603050405020304" pitchFamily="18" charset="0"/>
              </a:rPr>
              <a:t>SALVO CHE IL FATTO NON COSTITUISCA Più GRAVE REATO </a:t>
            </a:r>
          </a:p>
        </p:txBody>
      </p:sp>
      <p:pic>
        <p:nvPicPr>
          <p:cNvPr id="8" name="Picture 5" descr="j040426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5014176"/>
            <a:ext cx="1416995" cy="184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1898906" y="5321777"/>
            <a:ext cx="4806694" cy="707886"/>
          </a:xfrm>
          <a:prstGeom prst="rect">
            <a:avLst/>
          </a:prstGeom>
          <a:noFill/>
        </p:spPr>
        <p:txBody>
          <a:bodyPr wrap="square" rtlCol="0">
            <a:spAutoFit/>
          </a:bodyPr>
          <a:lstStyle/>
          <a:p>
            <a:r>
              <a:rPr lang="it-IT" sz="4000" dirty="0">
                <a:latin typeface="Cambria" panose="02040503050406030204" pitchFamily="18" charset="0"/>
                <a:ea typeface="Cambria" panose="02040503050406030204" pitchFamily="18" charset="0"/>
              </a:rPr>
              <a:t>QUALI ALTRI REATI?</a:t>
            </a:r>
          </a:p>
        </p:txBody>
      </p:sp>
      <p:sp>
        <p:nvSpPr>
          <p:cNvPr id="9" name="Rettangolo arrotondato 8"/>
          <p:cNvSpPr/>
          <p:nvPr/>
        </p:nvSpPr>
        <p:spPr>
          <a:xfrm>
            <a:off x="6227676" y="3682486"/>
            <a:ext cx="5049925" cy="1178772"/>
          </a:xfrm>
          <a:prstGeom prst="roundRect">
            <a:avLst/>
          </a:prstGeom>
          <a:solidFill>
            <a:schemeClr val="accent6">
              <a:lumMod val="75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atin typeface="Cambria" panose="02040503050406030204" pitchFamily="18" charset="0"/>
                <a:ea typeface="Cambria" panose="02040503050406030204" pitchFamily="18" charset="0"/>
                <a:cs typeface="Times New Roman" panose="02020603050405020304" pitchFamily="18" charset="0"/>
              </a:rPr>
              <a:t>Comma 4: violazione del divieto di comunicazione</a:t>
            </a:r>
          </a:p>
          <a:p>
            <a:pPr algn="ctr"/>
            <a:r>
              <a:rPr lang="it-IT" b="1" dirty="0">
                <a:latin typeface="Cambria" panose="02040503050406030204" pitchFamily="18" charset="0"/>
                <a:ea typeface="Cambria" panose="02040503050406030204" pitchFamily="18" charset="0"/>
                <a:cs typeface="Times New Roman" panose="02020603050405020304" pitchFamily="18" charset="0"/>
              </a:rPr>
              <a:t>SALVO CHE IL FATTO NON COSTITUISCA Più GRAVE REATO </a:t>
            </a:r>
          </a:p>
        </p:txBody>
      </p:sp>
      <p:sp>
        <p:nvSpPr>
          <p:cNvPr id="11" name="Rettangolo arrotondato 10"/>
          <p:cNvSpPr/>
          <p:nvPr/>
        </p:nvSpPr>
        <p:spPr>
          <a:xfrm>
            <a:off x="6227676" y="2331058"/>
            <a:ext cx="5049925" cy="1178772"/>
          </a:xfrm>
          <a:prstGeom prst="roundRect">
            <a:avLst/>
          </a:prstGeom>
          <a:solidFill>
            <a:schemeClr val="bg2">
              <a:lumMod val="5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atin typeface="Cambria" panose="02040503050406030204" pitchFamily="18" charset="0"/>
                <a:ea typeface="Cambria" panose="02040503050406030204" pitchFamily="18" charset="0"/>
                <a:cs typeface="Times New Roman" panose="02020603050405020304" pitchFamily="18" charset="0"/>
              </a:rPr>
              <a:t>Comma 5: utilizzo indebito, falsificazione, possesso, cessione o acquisto se provenienti da illecito, di carte di credito o di pagamento e strumenti analoghi </a:t>
            </a:r>
          </a:p>
        </p:txBody>
      </p:sp>
    </p:spTree>
    <p:extLst>
      <p:ext uri="{BB962C8B-B14F-4D97-AF65-F5344CB8AC3E}">
        <p14:creationId xmlns:p14="http://schemas.microsoft.com/office/powerpoint/2010/main" val="3310064794"/>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2293193" y="1298656"/>
            <a:ext cx="7632848" cy="1019498"/>
          </a:xfrm>
          <a:prstGeom prst="roundRect">
            <a:avLst/>
          </a:prstGeom>
          <a:solidFill>
            <a:schemeClr val="tx2">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b="1" dirty="0"/>
              <a:t>L’art. 3 comma 1, </a:t>
            </a:r>
            <a:r>
              <a:rPr lang="it-IT" sz="1600" b="1" dirty="0" err="1"/>
              <a:t>lett</a:t>
            </a:r>
            <a:r>
              <a:rPr lang="it-IT" sz="1600" b="1" dirty="0"/>
              <a:t>. B), n.1), del D.L.  30 dicembre  2021, n. 228, convertito, con modificazioni, dalla Legge 25 febbraio 2022, n. 15 ha introdotto il comma 3-bis  dell’art. 38.</a:t>
            </a:r>
          </a:p>
        </p:txBody>
      </p:sp>
      <p:sp>
        <p:nvSpPr>
          <p:cNvPr id="4" name="CasellaDiTesto 3"/>
          <p:cNvSpPr txBox="1"/>
          <p:nvPr/>
        </p:nvSpPr>
        <p:spPr>
          <a:xfrm>
            <a:off x="1415143" y="2685396"/>
            <a:ext cx="9655629" cy="3108543"/>
          </a:xfrm>
          <a:prstGeom prst="rect">
            <a:avLst/>
          </a:prstGeom>
          <a:noFill/>
        </p:spPr>
        <p:txBody>
          <a:bodyPr wrap="square" rtlCol="0">
            <a:spAutoFit/>
          </a:bodyPr>
          <a:lstStyle/>
          <a:p>
            <a:pPr algn="just"/>
            <a:r>
              <a:rPr lang="it-IT" sz="2000" b="1" dirty="0">
                <a:solidFill>
                  <a:schemeClr val="lt1"/>
                </a:solidFill>
              </a:rPr>
              <a:t>«</a:t>
            </a:r>
            <a:r>
              <a:rPr lang="it-IT" sz="2800" b="1" dirty="0">
                <a:solidFill>
                  <a:schemeClr val="tx2">
                    <a:lumMod val="50000"/>
                  </a:schemeClr>
                </a:solidFill>
              </a:rPr>
              <a:t>Salvo che il fatto costituisca più grave reato,  chiunque rivela indebitamente l'identità del  segnalante  è  punito  con  la reclusione da due a sei anni. La stessa pena si applica a chi  rivela indebitamente notizie riguardanti l'invio della segnalazione e  delle informazioni trasmesse dalle FIU o il contenuto delle medesime, se le notizie rivelate  sono  idonee  a  consentire  l'identificazione  del segnalante»</a:t>
            </a:r>
          </a:p>
        </p:txBody>
      </p:sp>
      <p:sp>
        <p:nvSpPr>
          <p:cNvPr id="6" name="Rettangolo 5"/>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penali</a:t>
            </a:r>
          </a:p>
        </p:txBody>
      </p:sp>
    </p:spTree>
    <p:extLst>
      <p:ext uri="{BB962C8B-B14F-4D97-AF65-F5344CB8AC3E}">
        <p14:creationId xmlns:p14="http://schemas.microsoft.com/office/powerpoint/2010/main" val="131924161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asellaDiTesto 22"/>
          <p:cNvSpPr txBox="1"/>
          <p:nvPr/>
        </p:nvSpPr>
        <p:spPr>
          <a:xfrm>
            <a:off x="4663396" y="5054258"/>
            <a:ext cx="1413095" cy="707886"/>
          </a:xfrm>
          <a:prstGeom prst="rect">
            <a:avLst/>
          </a:prstGeom>
          <a:noFill/>
        </p:spPr>
        <p:txBody>
          <a:bodyPr wrap="square" rtlCol="0">
            <a:spAutoFit/>
          </a:bodyPr>
          <a:lstStyle/>
          <a:p>
            <a:pPr algn="ctr"/>
            <a:r>
              <a:rPr lang="it-IT" sz="2000" b="1" dirty="0">
                <a:solidFill>
                  <a:schemeClr val="bg1"/>
                </a:solidFill>
              </a:rPr>
              <a:t>Analisi finanziaria</a:t>
            </a:r>
          </a:p>
        </p:txBody>
      </p:sp>
      <p:sp>
        <p:nvSpPr>
          <p:cNvPr id="32" name="CasellaDiTesto 31"/>
          <p:cNvSpPr txBox="1"/>
          <p:nvPr/>
        </p:nvSpPr>
        <p:spPr>
          <a:xfrm>
            <a:off x="7901781" y="5278894"/>
            <a:ext cx="2366747" cy="400110"/>
          </a:xfrm>
          <a:prstGeom prst="rect">
            <a:avLst/>
          </a:prstGeom>
          <a:noFill/>
          <a:ln>
            <a:noFill/>
          </a:ln>
        </p:spPr>
        <p:txBody>
          <a:bodyPr wrap="square" rtlCol="0">
            <a:spAutoFit/>
          </a:bodyPr>
          <a:lstStyle/>
          <a:p>
            <a:pPr algn="ctr"/>
            <a:r>
              <a:rPr lang="it-IT" sz="2000" b="1" dirty="0">
                <a:solidFill>
                  <a:schemeClr val="bg1"/>
                </a:solidFill>
              </a:rPr>
              <a:t>Analisi investigativa</a:t>
            </a:r>
          </a:p>
        </p:txBody>
      </p:sp>
      <p:sp>
        <p:nvSpPr>
          <p:cNvPr id="2" name="Rettangolo arrotondato 1"/>
          <p:cNvSpPr/>
          <p:nvPr/>
        </p:nvSpPr>
        <p:spPr>
          <a:xfrm>
            <a:off x="1780250" y="2060849"/>
            <a:ext cx="3589692" cy="4038283"/>
          </a:xfrm>
          <a:prstGeom prst="roundRect">
            <a:avLst/>
          </a:prstGeom>
          <a:solidFill>
            <a:schemeClr val="accent2">
              <a:lumMod val="75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2030" dirty="0"/>
              <a:t>La </a:t>
            </a:r>
            <a:r>
              <a:rPr lang="it-IT" sz="2030" b="1" dirty="0"/>
              <a:t>disciplina sanzionatoria</a:t>
            </a:r>
            <a:r>
              <a:rPr lang="it-IT" sz="2030" dirty="0"/>
              <a:t> di carattere </a:t>
            </a:r>
            <a:r>
              <a:rPr lang="it-IT" sz="2030" b="1" dirty="0"/>
              <a:t>amministrativo</a:t>
            </a:r>
            <a:r>
              <a:rPr lang="it-IT" sz="2030" dirty="0"/>
              <a:t> è contenuta negli articoli </a:t>
            </a:r>
            <a:r>
              <a:rPr lang="it-IT" sz="2030" b="1" dirty="0"/>
              <a:t>da 56 a 64</a:t>
            </a:r>
            <a:r>
              <a:rPr lang="it-IT" sz="2030" dirty="0"/>
              <a:t> </a:t>
            </a:r>
            <a:r>
              <a:rPr lang="it-IT" sz="2030" b="1" dirty="0"/>
              <a:t>del D.Lgs. n. 231/2007</a:t>
            </a:r>
            <a:r>
              <a:rPr lang="it-IT" sz="2030" dirty="0"/>
              <a:t>.</a:t>
            </a:r>
          </a:p>
          <a:p>
            <a:pPr algn="just"/>
            <a:endParaRPr lang="it-IT" sz="1400" dirty="0"/>
          </a:p>
        </p:txBody>
      </p:sp>
      <p:graphicFrame>
        <p:nvGraphicFramePr>
          <p:cNvPr id="10" name="Diagramma 9"/>
          <p:cNvGraphicFramePr/>
          <p:nvPr>
            <p:extLst>
              <p:ext uri="{D42A27DB-BD31-4B8C-83A1-F6EECF244321}">
                <p14:modId xmlns:p14="http://schemas.microsoft.com/office/powerpoint/2010/main" val="2794390211"/>
              </p:ext>
            </p:extLst>
          </p:nvPr>
        </p:nvGraphicFramePr>
        <p:xfrm>
          <a:off x="5570221" y="908720"/>
          <a:ext cx="4817745" cy="6048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ttangolo 7"/>
          <p:cNvSpPr/>
          <p:nvPr/>
        </p:nvSpPr>
        <p:spPr>
          <a:xfrm>
            <a:off x="899679" y="87890"/>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4224629072"/>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asellaDiTesto 22"/>
          <p:cNvSpPr txBox="1"/>
          <p:nvPr/>
        </p:nvSpPr>
        <p:spPr>
          <a:xfrm>
            <a:off x="4663396" y="5054258"/>
            <a:ext cx="1413095" cy="707886"/>
          </a:xfrm>
          <a:prstGeom prst="rect">
            <a:avLst/>
          </a:prstGeom>
          <a:noFill/>
        </p:spPr>
        <p:txBody>
          <a:bodyPr wrap="square" rtlCol="0">
            <a:spAutoFit/>
          </a:bodyPr>
          <a:lstStyle/>
          <a:p>
            <a:pPr algn="ctr"/>
            <a:r>
              <a:rPr lang="it-IT" sz="2000" b="1" dirty="0">
                <a:solidFill>
                  <a:schemeClr val="bg1"/>
                </a:solidFill>
              </a:rPr>
              <a:t>Analisi finanziaria</a:t>
            </a:r>
          </a:p>
        </p:txBody>
      </p:sp>
      <p:sp>
        <p:nvSpPr>
          <p:cNvPr id="32" name="CasellaDiTesto 31"/>
          <p:cNvSpPr txBox="1"/>
          <p:nvPr/>
        </p:nvSpPr>
        <p:spPr>
          <a:xfrm>
            <a:off x="7901781" y="5278894"/>
            <a:ext cx="2366747" cy="400110"/>
          </a:xfrm>
          <a:prstGeom prst="rect">
            <a:avLst/>
          </a:prstGeom>
          <a:noFill/>
          <a:ln>
            <a:noFill/>
          </a:ln>
        </p:spPr>
        <p:txBody>
          <a:bodyPr wrap="square" rtlCol="0">
            <a:spAutoFit/>
          </a:bodyPr>
          <a:lstStyle/>
          <a:p>
            <a:pPr algn="ctr"/>
            <a:r>
              <a:rPr lang="it-IT" sz="2000" b="1" dirty="0">
                <a:solidFill>
                  <a:schemeClr val="bg1"/>
                </a:solidFill>
              </a:rPr>
              <a:t>Analisi investigativa</a:t>
            </a:r>
          </a:p>
        </p:txBody>
      </p:sp>
      <p:sp>
        <p:nvSpPr>
          <p:cNvPr id="2" name="Rettangolo arrotondato 1"/>
          <p:cNvSpPr/>
          <p:nvPr/>
        </p:nvSpPr>
        <p:spPr>
          <a:xfrm>
            <a:off x="1780250" y="2060849"/>
            <a:ext cx="3589692" cy="4038283"/>
          </a:xfrm>
          <a:prstGeom prst="roundRect">
            <a:avLst/>
          </a:prstGeom>
          <a:solidFill>
            <a:schemeClr val="accent2">
              <a:lumMod val="75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2030" dirty="0"/>
              <a:t>La </a:t>
            </a:r>
            <a:r>
              <a:rPr lang="it-IT" sz="2030" b="1" dirty="0"/>
              <a:t>disciplina sanzionatoria</a:t>
            </a:r>
            <a:r>
              <a:rPr lang="it-IT" sz="2030" dirty="0"/>
              <a:t> di carattere </a:t>
            </a:r>
            <a:r>
              <a:rPr lang="it-IT" sz="2030" b="1" dirty="0"/>
              <a:t>amministrativo</a:t>
            </a:r>
            <a:r>
              <a:rPr lang="it-IT" sz="2030" dirty="0"/>
              <a:t> è contenuta negli articoli </a:t>
            </a:r>
            <a:r>
              <a:rPr lang="it-IT" sz="2030" b="1" dirty="0"/>
              <a:t>da 56 a 69</a:t>
            </a:r>
            <a:r>
              <a:rPr lang="it-IT" sz="2030" dirty="0"/>
              <a:t> </a:t>
            </a:r>
            <a:r>
              <a:rPr lang="it-IT" sz="2030" b="1" dirty="0"/>
              <a:t>del D.Lgs. n. 231/2007</a:t>
            </a:r>
            <a:r>
              <a:rPr lang="it-IT" sz="2030" dirty="0"/>
              <a:t>.</a:t>
            </a:r>
          </a:p>
          <a:p>
            <a:pPr algn="just"/>
            <a:endParaRPr lang="it-IT" sz="1400" dirty="0"/>
          </a:p>
        </p:txBody>
      </p:sp>
      <p:graphicFrame>
        <p:nvGraphicFramePr>
          <p:cNvPr id="10" name="Diagramma 9"/>
          <p:cNvGraphicFramePr/>
          <p:nvPr/>
        </p:nvGraphicFramePr>
        <p:xfrm>
          <a:off x="5570221" y="724404"/>
          <a:ext cx="4817745" cy="6048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ttangolo 6"/>
          <p:cNvSpPr/>
          <p:nvPr/>
        </p:nvSpPr>
        <p:spPr>
          <a:xfrm>
            <a:off x="899679" y="87890"/>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2547767130"/>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871F4F39-E26D-CD78-CE03-FABF0D76DDD6}"/>
              </a:ext>
            </a:extLst>
          </p:cNvPr>
          <p:cNvGraphicFramePr/>
          <p:nvPr/>
        </p:nvGraphicFramePr>
        <p:xfrm>
          <a:off x="1944442" y="1521634"/>
          <a:ext cx="8766509"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ttangolo arrotondato 3">
            <a:extLst>
              <a:ext uri="{FF2B5EF4-FFF2-40B4-BE49-F238E27FC236}">
                <a16:creationId xmlns:a16="http://schemas.microsoft.com/office/drawing/2014/main" id="{47247861-33B5-202C-B34A-A4A9EE2D14B9}"/>
              </a:ext>
            </a:extLst>
          </p:cNvPr>
          <p:cNvSpPr/>
          <p:nvPr/>
        </p:nvSpPr>
        <p:spPr>
          <a:xfrm>
            <a:off x="4295363" y="2211625"/>
            <a:ext cx="3709233" cy="504056"/>
          </a:xfrm>
          <a:prstGeom prst="roundRect">
            <a:avLst/>
          </a:prstGeom>
          <a:solidFill>
            <a:schemeClr val="accent4">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rPr>
              <a:t>VIOLAZIONI RIPETUTE</a:t>
            </a:r>
          </a:p>
        </p:txBody>
      </p:sp>
      <p:grpSp>
        <p:nvGrpSpPr>
          <p:cNvPr id="4" name="Gruppo 3">
            <a:extLst>
              <a:ext uri="{FF2B5EF4-FFF2-40B4-BE49-F238E27FC236}">
                <a16:creationId xmlns:a16="http://schemas.microsoft.com/office/drawing/2014/main" id="{D6ED4DD4-029B-F25C-3A7A-3367244C75E4}"/>
              </a:ext>
            </a:extLst>
          </p:cNvPr>
          <p:cNvGrpSpPr/>
          <p:nvPr/>
        </p:nvGrpSpPr>
        <p:grpSpPr>
          <a:xfrm>
            <a:off x="1817915" y="1049470"/>
            <a:ext cx="8893036" cy="644779"/>
            <a:chOff x="0" y="973740"/>
            <a:chExt cx="8140634" cy="644779"/>
          </a:xfrm>
        </p:grpSpPr>
        <p:sp>
          <p:nvSpPr>
            <p:cNvPr id="5" name="Rettangolo arrotondato 10">
              <a:extLst>
                <a:ext uri="{FF2B5EF4-FFF2-40B4-BE49-F238E27FC236}">
                  <a16:creationId xmlns:a16="http://schemas.microsoft.com/office/drawing/2014/main" id="{99BEC788-B288-22EF-39F4-663D4596A4C5}"/>
                </a:ext>
              </a:extLst>
            </p:cNvPr>
            <p:cNvSpPr/>
            <p:nvPr/>
          </p:nvSpPr>
          <p:spPr>
            <a:xfrm>
              <a:off x="0" y="973740"/>
              <a:ext cx="8140634" cy="644779"/>
            </a:xfrm>
            <a:prstGeom prst="roundRect">
              <a:avLst>
                <a:gd name="adj" fmla="val 10000"/>
              </a:avLst>
            </a:prstGeom>
            <a:solidFill>
              <a:srgbClr val="00B0F0"/>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a:lstStyle/>
            <a:p>
              <a:endParaRPr lang="it-IT"/>
            </a:p>
          </p:txBody>
        </p:sp>
        <p:sp>
          <p:nvSpPr>
            <p:cNvPr id="6" name="CasellaDiTesto 5">
              <a:extLst>
                <a:ext uri="{FF2B5EF4-FFF2-40B4-BE49-F238E27FC236}">
                  <a16:creationId xmlns:a16="http://schemas.microsoft.com/office/drawing/2014/main" id="{6808D6F8-AFF3-C986-71E5-E056AB168744}"/>
                </a:ext>
              </a:extLst>
            </p:cNvPr>
            <p:cNvSpPr txBox="1"/>
            <p:nvPr/>
          </p:nvSpPr>
          <p:spPr>
            <a:xfrm>
              <a:off x="18885" y="992625"/>
              <a:ext cx="8102864" cy="6070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2000" b="1" i="1" kern="1200" noProof="0" dirty="0" err="1">
                  <a:latin typeface="Cambria" panose="02040503050406030204" pitchFamily="18" charset="0"/>
                  <a:ea typeface="Cambria" panose="02040503050406030204" pitchFamily="18" charset="0"/>
                </a:rPr>
                <a:t>Circolare</a:t>
              </a:r>
              <a:r>
                <a:rPr lang="en-US" sz="2000" b="1" i="1" kern="1200" noProof="0" dirty="0">
                  <a:latin typeface="Cambria" panose="02040503050406030204" pitchFamily="18" charset="0"/>
                  <a:ea typeface="Cambria" panose="02040503050406030204" pitchFamily="18" charset="0"/>
                </a:rPr>
                <a:t> della </a:t>
              </a:r>
              <a:r>
                <a:rPr lang="en-US" sz="2000" b="1" i="1" kern="1200" noProof="0" dirty="0" err="1">
                  <a:latin typeface="Cambria" panose="02040503050406030204" pitchFamily="18" charset="0"/>
                  <a:ea typeface="Cambria" panose="02040503050406030204" pitchFamily="18" charset="0"/>
                </a:rPr>
                <a:t>Direzione</a:t>
              </a:r>
              <a:r>
                <a:rPr lang="en-US" sz="2000" b="1" i="1" kern="1200" noProof="0" dirty="0">
                  <a:latin typeface="Cambria" panose="02040503050406030204" pitchFamily="18" charset="0"/>
                  <a:ea typeface="Cambria" panose="02040503050406030204" pitchFamily="18" charset="0"/>
                </a:rPr>
                <a:t> V del </a:t>
              </a:r>
              <a:r>
                <a:rPr lang="en-US" sz="2000" b="1" i="1" kern="1200" noProof="0" dirty="0" err="1">
                  <a:latin typeface="Cambria" panose="02040503050406030204" pitchFamily="18" charset="0"/>
                  <a:ea typeface="Cambria" panose="02040503050406030204" pitchFamily="18" charset="0"/>
                </a:rPr>
                <a:t>Dipartimento</a:t>
              </a:r>
              <a:r>
                <a:rPr lang="en-US" sz="2000" b="1" i="1" kern="1200" noProof="0" dirty="0">
                  <a:latin typeface="Cambria" panose="02040503050406030204" pitchFamily="18" charset="0"/>
                  <a:ea typeface="Cambria" panose="02040503050406030204" pitchFamily="18" charset="0"/>
                </a:rPr>
                <a:t> del Tesoro del 17 </a:t>
              </a:r>
              <a:r>
                <a:rPr lang="en-US" sz="2000" b="1" i="1" kern="1200" noProof="0" dirty="0" err="1">
                  <a:latin typeface="Cambria" panose="02040503050406030204" pitchFamily="18" charset="0"/>
                  <a:ea typeface="Cambria" panose="02040503050406030204" pitchFamily="18" charset="0"/>
                </a:rPr>
                <a:t>giugno</a:t>
              </a:r>
              <a:r>
                <a:rPr lang="en-US" sz="2000" b="1" i="1" kern="1200" noProof="0" dirty="0">
                  <a:latin typeface="Cambria" panose="02040503050406030204" pitchFamily="18" charset="0"/>
                  <a:ea typeface="Cambria" panose="02040503050406030204" pitchFamily="18" charset="0"/>
                </a:rPr>
                <a:t> 2022 </a:t>
              </a:r>
            </a:p>
          </p:txBody>
        </p:sp>
      </p:grpSp>
      <p:sp>
        <p:nvSpPr>
          <p:cNvPr id="7" name="Rettangolo 6">
            <a:extLst>
              <a:ext uri="{FF2B5EF4-FFF2-40B4-BE49-F238E27FC236}">
                <a16:creationId xmlns:a16="http://schemas.microsoft.com/office/drawing/2014/main" id="{A94CA7D1-8191-2095-0C1E-C204BDE236AD}"/>
              </a:ext>
            </a:extLst>
          </p:cNvPr>
          <p:cNvSpPr/>
          <p:nvPr/>
        </p:nvSpPr>
        <p:spPr>
          <a:xfrm>
            <a:off x="899679" y="87890"/>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2756970085"/>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5328E839-908F-77C5-D149-349E0F11A19C}"/>
              </a:ext>
            </a:extLst>
          </p:cNvPr>
          <p:cNvGraphicFramePr/>
          <p:nvPr/>
        </p:nvGraphicFramePr>
        <p:xfrm>
          <a:off x="1363218" y="1493600"/>
          <a:ext cx="9573522" cy="35869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ttangolo arrotondato 3">
            <a:extLst>
              <a:ext uri="{FF2B5EF4-FFF2-40B4-BE49-F238E27FC236}">
                <a16:creationId xmlns:a16="http://schemas.microsoft.com/office/drawing/2014/main" id="{03D5EC1D-57C9-6C75-074B-3F06B5B715D5}"/>
              </a:ext>
            </a:extLst>
          </p:cNvPr>
          <p:cNvSpPr/>
          <p:nvPr/>
        </p:nvSpPr>
        <p:spPr>
          <a:xfrm>
            <a:off x="4042952" y="933698"/>
            <a:ext cx="3709233" cy="504056"/>
          </a:xfrm>
          <a:prstGeom prst="roundRect">
            <a:avLst/>
          </a:prstGeom>
          <a:solidFill>
            <a:schemeClr val="accent4">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rPr>
              <a:t>VIOLAZIONI SISTEMATICHE</a:t>
            </a:r>
          </a:p>
        </p:txBody>
      </p:sp>
      <p:grpSp>
        <p:nvGrpSpPr>
          <p:cNvPr id="4" name="Gruppo 3">
            <a:extLst>
              <a:ext uri="{FF2B5EF4-FFF2-40B4-BE49-F238E27FC236}">
                <a16:creationId xmlns:a16="http://schemas.microsoft.com/office/drawing/2014/main" id="{BF4AEE3C-D1E0-8E67-5728-6DB18F48B4BC}"/>
              </a:ext>
            </a:extLst>
          </p:cNvPr>
          <p:cNvGrpSpPr>
            <a:grpSpLocks/>
          </p:cNvGrpSpPr>
          <p:nvPr/>
        </p:nvGrpSpPr>
        <p:grpSpPr bwMode="auto">
          <a:xfrm>
            <a:off x="1479557" y="764711"/>
            <a:ext cx="9070404" cy="72003"/>
            <a:chOff x="29837" y="384416"/>
            <a:chExt cx="9042827" cy="8640"/>
          </a:xfrm>
        </p:grpSpPr>
        <p:cxnSp>
          <p:nvCxnSpPr>
            <p:cNvPr id="5" name="Connettore 1 5">
              <a:extLst>
                <a:ext uri="{FF2B5EF4-FFF2-40B4-BE49-F238E27FC236}">
                  <a16:creationId xmlns:a16="http://schemas.microsoft.com/office/drawing/2014/main" id="{70DFF776-292F-F023-5C2C-809B51F43574}"/>
                </a:ext>
              </a:extLst>
            </p:cNvPr>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6" name="Connettore 1 7">
              <a:extLst>
                <a:ext uri="{FF2B5EF4-FFF2-40B4-BE49-F238E27FC236}">
                  <a16:creationId xmlns:a16="http://schemas.microsoft.com/office/drawing/2014/main" id="{A1039D27-029A-EB48-B461-0CEF08A25692}"/>
                </a:ext>
              </a:extLst>
            </p:cNvPr>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pic>
        <p:nvPicPr>
          <p:cNvPr id="7" name="Immagine 6">
            <a:extLst>
              <a:ext uri="{FF2B5EF4-FFF2-40B4-BE49-F238E27FC236}">
                <a16:creationId xmlns:a16="http://schemas.microsoft.com/office/drawing/2014/main" id="{5A7B534E-BFBE-3CF3-0035-5D8FF24053DB}"/>
              </a:ext>
            </a:extLst>
          </p:cNvPr>
          <p:cNvPicPr>
            <a:picLocks noChangeAspect="1"/>
          </p:cNvPicPr>
          <p:nvPr/>
        </p:nvPicPr>
        <p:blipFill>
          <a:blip r:embed="rId7"/>
          <a:stretch>
            <a:fillRect/>
          </a:stretch>
        </p:blipFill>
        <p:spPr>
          <a:xfrm>
            <a:off x="2197210" y="5113750"/>
            <a:ext cx="9767096" cy="1744250"/>
          </a:xfrm>
          <a:prstGeom prst="rect">
            <a:avLst/>
          </a:prstGeom>
          <a:ln>
            <a:solidFill>
              <a:schemeClr val="tx1"/>
            </a:solidFill>
          </a:ln>
        </p:spPr>
      </p:pic>
      <p:pic>
        <p:nvPicPr>
          <p:cNvPr id="8" name="Immagine 7">
            <a:extLst>
              <a:ext uri="{FF2B5EF4-FFF2-40B4-BE49-F238E27FC236}">
                <a16:creationId xmlns:a16="http://schemas.microsoft.com/office/drawing/2014/main" id="{D33A3A54-E0EF-F6BC-F2BC-4243580EA5E0}"/>
              </a:ext>
            </a:extLst>
          </p:cNvPr>
          <p:cNvPicPr>
            <a:picLocks noChangeAspect="1"/>
          </p:cNvPicPr>
          <p:nvPr/>
        </p:nvPicPr>
        <p:blipFill>
          <a:blip r:embed="rId8"/>
          <a:stretch>
            <a:fillRect/>
          </a:stretch>
        </p:blipFill>
        <p:spPr>
          <a:xfrm>
            <a:off x="401333" y="5546870"/>
            <a:ext cx="1698171" cy="823113"/>
          </a:xfrm>
          <a:prstGeom prst="rect">
            <a:avLst/>
          </a:prstGeom>
        </p:spPr>
      </p:pic>
      <p:sp>
        <p:nvSpPr>
          <p:cNvPr id="9" name="Rettangolo 8">
            <a:extLst>
              <a:ext uri="{FF2B5EF4-FFF2-40B4-BE49-F238E27FC236}">
                <a16:creationId xmlns:a16="http://schemas.microsoft.com/office/drawing/2014/main" id="{6E791468-8E58-CFA5-B71C-EF416A6C1216}"/>
              </a:ext>
            </a:extLst>
          </p:cNvPr>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2228041203"/>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77761392-BC9C-8D3A-37D4-12CCA70DA955}"/>
              </a:ext>
            </a:extLst>
          </p:cNvPr>
          <p:cNvGraphicFramePr/>
          <p:nvPr/>
        </p:nvGraphicFramePr>
        <p:xfrm>
          <a:off x="1631505" y="1412776"/>
          <a:ext cx="8766509"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ttangolo arrotondato 3">
            <a:extLst>
              <a:ext uri="{FF2B5EF4-FFF2-40B4-BE49-F238E27FC236}">
                <a16:creationId xmlns:a16="http://schemas.microsoft.com/office/drawing/2014/main" id="{A06D2F36-634F-7DD2-1D82-E67078FB2525}"/>
              </a:ext>
            </a:extLst>
          </p:cNvPr>
          <p:cNvSpPr/>
          <p:nvPr/>
        </p:nvSpPr>
        <p:spPr>
          <a:xfrm>
            <a:off x="4042952" y="1052736"/>
            <a:ext cx="3709233" cy="504056"/>
          </a:xfrm>
          <a:prstGeom prst="roundRect">
            <a:avLst/>
          </a:prstGeom>
          <a:solidFill>
            <a:schemeClr val="accent4">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rPr>
              <a:t>VIOLAZIONI PLURIME</a:t>
            </a:r>
          </a:p>
        </p:txBody>
      </p:sp>
      <p:grpSp>
        <p:nvGrpSpPr>
          <p:cNvPr id="4" name="Gruppo 3">
            <a:extLst>
              <a:ext uri="{FF2B5EF4-FFF2-40B4-BE49-F238E27FC236}">
                <a16:creationId xmlns:a16="http://schemas.microsoft.com/office/drawing/2014/main" id="{CE727CC3-7EEC-45C3-8245-CBC33D11EB80}"/>
              </a:ext>
            </a:extLst>
          </p:cNvPr>
          <p:cNvGrpSpPr>
            <a:grpSpLocks/>
          </p:cNvGrpSpPr>
          <p:nvPr/>
        </p:nvGrpSpPr>
        <p:grpSpPr bwMode="auto">
          <a:xfrm>
            <a:off x="1559496" y="764717"/>
            <a:ext cx="9070404" cy="72003"/>
            <a:chOff x="29837" y="384416"/>
            <a:chExt cx="9042827" cy="8640"/>
          </a:xfrm>
        </p:grpSpPr>
        <p:cxnSp>
          <p:nvCxnSpPr>
            <p:cNvPr id="5" name="Connettore 1 5">
              <a:extLst>
                <a:ext uri="{FF2B5EF4-FFF2-40B4-BE49-F238E27FC236}">
                  <a16:creationId xmlns:a16="http://schemas.microsoft.com/office/drawing/2014/main" id="{6C6547CC-DE34-9477-9BF4-9B27BD094E28}"/>
                </a:ext>
              </a:extLst>
            </p:cNvPr>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6" name="Connettore 1 7">
              <a:extLst>
                <a:ext uri="{FF2B5EF4-FFF2-40B4-BE49-F238E27FC236}">
                  <a16:creationId xmlns:a16="http://schemas.microsoft.com/office/drawing/2014/main" id="{9753D119-30B4-F2B4-AB73-54676B26A0A4}"/>
                </a:ext>
              </a:extLst>
            </p:cNvPr>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sp>
        <p:nvSpPr>
          <p:cNvPr id="7" name="Rettangolo 6">
            <a:extLst>
              <a:ext uri="{FF2B5EF4-FFF2-40B4-BE49-F238E27FC236}">
                <a16:creationId xmlns:a16="http://schemas.microsoft.com/office/drawing/2014/main" id="{BE193476-661E-2976-11D8-40E19AAC8F1C}"/>
              </a:ext>
            </a:extLst>
          </p:cNvPr>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3895164573"/>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7A311C87-6232-3CDD-498C-E38E592699F1}"/>
              </a:ext>
            </a:extLst>
          </p:cNvPr>
          <p:cNvGraphicFramePr/>
          <p:nvPr/>
        </p:nvGraphicFramePr>
        <p:xfrm>
          <a:off x="1631505" y="1412776"/>
          <a:ext cx="8766509"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ttangolo arrotondato 3">
            <a:extLst>
              <a:ext uri="{FF2B5EF4-FFF2-40B4-BE49-F238E27FC236}">
                <a16:creationId xmlns:a16="http://schemas.microsoft.com/office/drawing/2014/main" id="{82B1ED99-4C25-2DAA-F9CE-264A0AD8103C}"/>
              </a:ext>
            </a:extLst>
          </p:cNvPr>
          <p:cNvSpPr/>
          <p:nvPr/>
        </p:nvSpPr>
        <p:spPr>
          <a:xfrm>
            <a:off x="4042952" y="1052736"/>
            <a:ext cx="3709233" cy="504056"/>
          </a:xfrm>
          <a:prstGeom prst="roundRect">
            <a:avLst/>
          </a:prstGeom>
          <a:solidFill>
            <a:schemeClr val="accent4">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rPr>
              <a:t>VIOLAZIONI GRAVI</a:t>
            </a:r>
          </a:p>
        </p:txBody>
      </p:sp>
      <p:grpSp>
        <p:nvGrpSpPr>
          <p:cNvPr id="4" name="Gruppo 3">
            <a:extLst>
              <a:ext uri="{FF2B5EF4-FFF2-40B4-BE49-F238E27FC236}">
                <a16:creationId xmlns:a16="http://schemas.microsoft.com/office/drawing/2014/main" id="{C0768775-EA9F-EB2A-FB53-70B988F5F02E}"/>
              </a:ext>
            </a:extLst>
          </p:cNvPr>
          <p:cNvGrpSpPr>
            <a:grpSpLocks/>
          </p:cNvGrpSpPr>
          <p:nvPr/>
        </p:nvGrpSpPr>
        <p:grpSpPr bwMode="auto">
          <a:xfrm>
            <a:off x="1559496" y="764717"/>
            <a:ext cx="9070404" cy="72003"/>
            <a:chOff x="29837" y="384416"/>
            <a:chExt cx="9042827" cy="8640"/>
          </a:xfrm>
        </p:grpSpPr>
        <p:cxnSp>
          <p:nvCxnSpPr>
            <p:cNvPr id="5" name="Connettore 1 5">
              <a:extLst>
                <a:ext uri="{FF2B5EF4-FFF2-40B4-BE49-F238E27FC236}">
                  <a16:creationId xmlns:a16="http://schemas.microsoft.com/office/drawing/2014/main" id="{753A8EE6-E58F-3575-312B-D142E6966411}"/>
                </a:ext>
              </a:extLst>
            </p:cNvPr>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6" name="Connettore 1 7">
              <a:extLst>
                <a:ext uri="{FF2B5EF4-FFF2-40B4-BE49-F238E27FC236}">
                  <a16:creationId xmlns:a16="http://schemas.microsoft.com/office/drawing/2014/main" id="{0AFB3E5E-45C1-7B75-0A86-43D8D79505FA}"/>
                </a:ext>
              </a:extLst>
            </p:cNvPr>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sp>
        <p:nvSpPr>
          <p:cNvPr id="7" name="Rettangolo 6">
            <a:extLst>
              <a:ext uri="{FF2B5EF4-FFF2-40B4-BE49-F238E27FC236}">
                <a16:creationId xmlns:a16="http://schemas.microsoft.com/office/drawing/2014/main" id="{6501A799-9B93-D2C4-5945-30606F2A60E7}"/>
              </a:ext>
            </a:extLst>
          </p:cNvPr>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2826721213"/>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5CD9F0BF-B02B-B551-DDBD-2DCEFFBB99DC}"/>
              </a:ext>
            </a:extLst>
          </p:cNvPr>
          <p:cNvGraphicFramePr/>
          <p:nvPr/>
        </p:nvGraphicFramePr>
        <p:xfrm>
          <a:off x="1174262" y="2988568"/>
          <a:ext cx="9839860" cy="4011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ttangolo arrotondato 3">
            <a:extLst>
              <a:ext uri="{FF2B5EF4-FFF2-40B4-BE49-F238E27FC236}">
                <a16:creationId xmlns:a16="http://schemas.microsoft.com/office/drawing/2014/main" id="{3C680C7E-AA10-1686-080B-5B44523CA23F}"/>
              </a:ext>
            </a:extLst>
          </p:cNvPr>
          <p:cNvSpPr/>
          <p:nvPr/>
        </p:nvSpPr>
        <p:spPr>
          <a:xfrm>
            <a:off x="4007769" y="980728"/>
            <a:ext cx="3709233" cy="648072"/>
          </a:xfrm>
          <a:prstGeom prst="roundRect">
            <a:avLst/>
          </a:prstGeom>
          <a:solidFill>
            <a:schemeClr val="accent4">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rPr>
              <a:t>VIOLAZIONI GRAVI: CRITERI DEL LEGISLATORE</a:t>
            </a:r>
          </a:p>
        </p:txBody>
      </p:sp>
      <p:sp>
        <p:nvSpPr>
          <p:cNvPr id="4" name="Rettangolo arrotondato 4">
            <a:extLst>
              <a:ext uri="{FF2B5EF4-FFF2-40B4-BE49-F238E27FC236}">
                <a16:creationId xmlns:a16="http://schemas.microsoft.com/office/drawing/2014/main" id="{3FBC7E8E-3DB0-C576-00E4-7E33A8CDB424}"/>
              </a:ext>
            </a:extLst>
          </p:cNvPr>
          <p:cNvSpPr/>
          <p:nvPr/>
        </p:nvSpPr>
        <p:spPr>
          <a:xfrm>
            <a:off x="760192" y="1772807"/>
            <a:ext cx="10668000" cy="1287760"/>
          </a:xfrm>
          <a:prstGeom prst="roundRect">
            <a:avLst/>
          </a:prstGeom>
          <a:solidFill>
            <a:schemeClr val="accent2">
              <a:lumMod val="60000"/>
              <a:lumOff val="40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it-IT" sz="2000" b="1" dirty="0">
                <a:solidFill>
                  <a:schemeClr val="bg1"/>
                </a:solidFill>
                <a:latin typeface="Cambria" panose="02040503050406030204" pitchFamily="18" charset="0"/>
                <a:ea typeface="Cambria" panose="02040503050406030204" pitchFamily="18" charset="0"/>
              </a:rPr>
              <a:t>a) intensità e grado dell’elemento soggettivo, anche avuto riguardo all’</a:t>
            </a:r>
            <a:r>
              <a:rPr lang="it-IT" sz="2000" b="1" dirty="0" err="1">
                <a:solidFill>
                  <a:schemeClr val="bg1"/>
                </a:solidFill>
                <a:latin typeface="Cambria" panose="02040503050406030204" pitchFamily="18" charset="0"/>
                <a:ea typeface="Cambria" panose="02040503050406030204" pitchFamily="18" charset="0"/>
              </a:rPr>
              <a:t>ascrivibilità</a:t>
            </a:r>
            <a:r>
              <a:rPr lang="it-IT" sz="2000" b="1" dirty="0">
                <a:solidFill>
                  <a:schemeClr val="bg1"/>
                </a:solidFill>
                <a:latin typeface="Cambria" panose="02040503050406030204" pitchFamily="18" charset="0"/>
                <a:ea typeface="Cambria" panose="02040503050406030204" pitchFamily="18" charset="0"/>
              </a:rPr>
              <a:t>, in tutto o in parte, della violazione alla carenza, all’incompletezza o alla non adeguata diffusione di prassi operative e procedure di controllo interno</a:t>
            </a:r>
            <a:endParaRPr lang="it-IT" sz="2400" dirty="0">
              <a:solidFill>
                <a:schemeClr val="bg1"/>
              </a:solidFill>
              <a:latin typeface="Cambria" panose="02040503050406030204" pitchFamily="18" charset="0"/>
              <a:ea typeface="Cambria" panose="02040503050406030204" pitchFamily="18" charset="0"/>
            </a:endParaRPr>
          </a:p>
        </p:txBody>
      </p:sp>
      <p:grpSp>
        <p:nvGrpSpPr>
          <p:cNvPr id="5" name="Gruppo 4">
            <a:extLst>
              <a:ext uri="{FF2B5EF4-FFF2-40B4-BE49-F238E27FC236}">
                <a16:creationId xmlns:a16="http://schemas.microsoft.com/office/drawing/2014/main" id="{93D8D753-CA53-26B9-B56C-91FF3FE42E4B}"/>
              </a:ext>
            </a:extLst>
          </p:cNvPr>
          <p:cNvGrpSpPr>
            <a:grpSpLocks/>
          </p:cNvGrpSpPr>
          <p:nvPr/>
        </p:nvGrpSpPr>
        <p:grpSpPr bwMode="auto">
          <a:xfrm>
            <a:off x="1559496" y="764717"/>
            <a:ext cx="9070404" cy="72003"/>
            <a:chOff x="29837" y="384416"/>
            <a:chExt cx="9042827" cy="8640"/>
          </a:xfrm>
        </p:grpSpPr>
        <p:cxnSp>
          <p:nvCxnSpPr>
            <p:cNvPr id="6" name="Connettore 1 7">
              <a:extLst>
                <a:ext uri="{FF2B5EF4-FFF2-40B4-BE49-F238E27FC236}">
                  <a16:creationId xmlns:a16="http://schemas.microsoft.com/office/drawing/2014/main" id="{B3997154-7BD1-D2A3-4936-73D54779E2DC}"/>
                </a:ext>
              </a:extLst>
            </p:cNvPr>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7" name="Connettore 1 8">
              <a:extLst>
                <a:ext uri="{FF2B5EF4-FFF2-40B4-BE49-F238E27FC236}">
                  <a16:creationId xmlns:a16="http://schemas.microsoft.com/office/drawing/2014/main" id="{35DA396A-DDF9-39A5-C30B-24BD7FA2C3D0}"/>
                </a:ext>
              </a:extLst>
            </p:cNvPr>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sp>
        <p:nvSpPr>
          <p:cNvPr id="8" name="Rettangolo 7">
            <a:extLst>
              <a:ext uri="{FF2B5EF4-FFF2-40B4-BE49-F238E27FC236}">
                <a16:creationId xmlns:a16="http://schemas.microsoft.com/office/drawing/2014/main" id="{0F38D86E-45B8-B4D1-260A-948761FBAA1E}"/>
              </a:ext>
            </a:extLst>
          </p:cNvPr>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182012149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374AB616-2D1A-BBEC-AA53-386476801AFB}"/>
              </a:ext>
            </a:extLst>
          </p:cNvPr>
          <p:cNvGraphicFramePr/>
          <p:nvPr/>
        </p:nvGraphicFramePr>
        <p:xfrm>
          <a:off x="1174262" y="2624439"/>
          <a:ext cx="9839860" cy="4011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ttangolo arrotondato 3">
            <a:extLst>
              <a:ext uri="{FF2B5EF4-FFF2-40B4-BE49-F238E27FC236}">
                <a16:creationId xmlns:a16="http://schemas.microsoft.com/office/drawing/2014/main" id="{5DA710F0-D563-330C-482B-E98F708A50A6}"/>
              </a:ext>
            </a:extLst>
          </p:cNvPr>
          <p:cNvSpPr/>
          <p:nvPr/>
        </p:nvSpPr>
        <p:spPr>
          <a:xfrm>
            <a:off x="4007769" y="980728"/>
            <a:ext cx="3709233" cy="648072"/>
          </a:xfrm>
          <a:prstGeom prst="roundRect">
            <a:avLst/>
          </a:prstGeom>
          <a:solidFill>
            <a:schemeClr val="accent4">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rPr>
              <a:t>VIOLAZIONI GRAVI: CRITERI DEL LEGISLATORE</a:t>
            </a:r>
          </a:p>
        </p:txBody>
      </p:sp>
      <p:sp>
        <p:nvSpPr>
          <p:cNvPr id="4" name="Rettangolo arrotondato 4">
            <a:extLst>
              <a:ext uri="{FF2B5EF4-FFF2-40B4-BE49-F238E27FC236}">
                <a16:creationId xmlns:a16="http://schemas.microsoft.com/office/drawing/2014/main" id="{53102DA8-1CF3-E4E5-E714-2CCA1CA9BA20}"/>
              </a:ext>
            </a:extLst>
          </p:cNvPr>
          <p:cNvSpPr/>
          <p:nvPr/>
        </p:nvSpPr>
        <p:spPr>
          <a:xfrm>
            <a:off x="851704" y="1760357"/>
            <a:ext cx="10668000" cy="687364"/>
          </a:xfrm>
          <a:prstGeom prst="roundRect">
            <a:avLst/>
          </a:prstGeom>
          <a:solidFill>
            <a:schemeClr val="accent2">
              <a:lumMod val="60000"/>
              <a:lumOff val="40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2000" b="1" dirty="0">
                <a:solidFill>
                  <a:schemeClr val="bg1"/>
                </a:solidFill>
                <a:latin typeface="Cambria" panose="02040503050406030204" pitchFamily="18" charset="0"/>
                <a:ea typeface="Cambria" panose="02040503050406030204" pitchFamily="18" charset="0"/>
              </a:rPr>
              <a:t>b) grado di collaborazione con le autorità di cui all’articolo 21, comma 2, </a:t>
            </a:r>
            <a:r>
              <a:rPr lang="it-IT" sz="2000" b="1" dirty="0" err="1">
                <a:solidFill>
                  <a:schemeClr val="bg1"/>
                </a:solidFill>
                <a:latin typeface="Cambria" panose="02040503050406030204" pitchFamily="18" charset="0"/>
                <a:ea typeface="Cambria" panose="02040503050406030204" pitchFamily="18" charset="0"/>
              </a:rPr>
              <a:t>lett</a:t>
            </a:r>
            <a:r>
              <a:rPr lang="it-IT" sz="2000" b="1" dirty="0">
                <a:solidFill>
                  <a:schemeClr val="bg1"/>
                </a:solidFill>
                <a:latin typeface="Cambria" panose="02040503050406030204" pitchFamily="18" charset="0"/>
                <a:ea typeface="Cambria" panose="02040503050406030204" pitchFamily="18" charset="0"/>
              </a:rPr>
              <a:t>. a). </a:t>
            </a:r>
          </a:p>
        </p:txBody>
      </p:sp>
      <p:grpSp>
        <p:nvGrpSpPr>
          <p:cNvPr id="5" name="Gruppo 4">
            <a:extLst>
              <a:ext uri="{FF2B5EF4-FFF2-40B4-BE49-F238E27FC236}">
                <a16:creationId xmlns:a16="http://schemas.microsoft.com/office/drawing/2014/main" id="{A2767119-5294-BF1B-B517-588F0236092F}"/>
              </a:ext>
            </a:extLst>
          </p:cNvPr>
          <p:cNvGrpSpPr>
            <a:grpSpLocks/>
          </p:cNvGrpSpPr>
          <p:nvPr/>
        </p:nvGrpSpPr>
        <p:grpSpPr bwMode="auto">
          <a:xfrm>
            <a:off x="1559496" y="764717"/>
            <a:ext cx="9070404" cy="72003"/>
            <a:chOff x="29837" y="384416"/>
            <a:chExt cx="9042827" cy="8640"/>
          </a:xfrm>
        </p:grpSpPr>
        <p:cxnSp>
          <p:nvCxnSpPr>
            <p:cNvPr id="6" name="Connettore 1 7">
              <a:extLst>
                <a:ext uri="{FF2B5EF4-FFF2-40B4-BE49-F238E27FC236}">
                  <a16:creationId xmlns:a16="http://schemas.microsoft.com/office/drawing/2014/main" id="{11744E79-AB6A-2C2A-5CE8-1F5AFF9A0F44}"/>
                </a:ext>
              </a:extLst>
            </p:cNvPr>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7" name="Connettore 1 8">
              <a:extLst>
                <a:ext uri="{FF2B5EF4-FFF2-40B4-BE49-F238E27FC236}">
                  <a16:creationId xmlns:a16="http://schemas.microsoft.com/office/drawing/2014/main" id="{265853F0-C062-E0CB-9CBA-7FD2BE66D052}"/>
                </a:ext>
              </a:extLst>
            </p:cNvPr>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sp>
        <p:nvSpPr>
          <p:cNvPr id="8" name="Rettangolo 7">
            <a:extLst>
              <a:ext uri="{FF2B5EF4-FFF2-40B4-BE49-F238E27FC236}">
                <a16:creationId xmlns:a16="http://schemas.microsoft.com/office/drawing/2014/main" id="{0ACBE74A-8A2E-0191-88C6-F6EB9FA228A2}"/>
              </a:ext>
            </a:extLst>
          </p:cNvPr>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71545814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4" y="192123"/>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LA DOMANDA DELLE DOMANDE……. </a:t>
            </a:r>
          </a:p>
        </p:txBody>
      </p:sp>
      <p:sp>
        <p:nvSpPr>
          <p:cNvPr id="3" name="Rettangolo con angoli arrotondati 1">
            <a:extLst>
              <a:ext uri="{FF2B5EF4-FFF2-40B4-BE49-F238E27FC236}">
                <a16:creationId xmlns:a16="http://schemas.microsoft.com/office/drawing/2014/main" id="{0119FFA9-2AF2-6702-744C-28ECAFF7D26D}"/>
              </a:ext>
            </a:extLst>
          </p:cNvPr>
          <p:cNvSpPr>
            <a:spLocks/>
          </p:cNvSpPr>
          <p:nvPr/>
        </p:nvSpPr>
        <p:spPr>
          <a:xfrm>
            <a:off x="1014153" y="949919"/>
            <a:ext cx="10615352" cy="5622897"/>
          </a:xfrm>
          <a:prstGeom prst="roundRect">
            <a:avLst/>
          </a:prstGeom>
          <a:solidFill>
            <a:srgbClr val="007934"/>
          </a:solidFill>
          <a:ln cap="rn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800" b="1" dirty="0">
                <a:latin typeface="Cambria" panose="02040503050406030204" pitchFamily="18" charset="0"/>
                <a:ea typeface="Cambria" panose="02040503050406030204" pitchFamily="18" charset="0"/>
              </a:rPr>
              <a:t>E’ </a:t>
            </a:r>
            <a:r>
              <a:rPr lang="en-US" sz="2800" b="1" dirty="0" err="1">
                <a:latin typeface="Cambria" panose="02040503050406030204" pitchFamily="18" charset="0"/>
                <a:ea typeface="Cambria" panose="02040503050406030204" pitchFamily="18" charset="0"/>
              </a:rPr>
              <a:t>sufficiente</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che</a:t>
            </a:r>
            <a:r>
              <a:rPr lang="en-US" sz="2800" b="1" dirty="0">
                <a:latin typeface="Cambria" panose="02040503050406030204" pitchFamily="18" charset="0"/>
                <a:ea typeface="Cambria" panose="02040503050406030204" pitchFamily="18" charset="0"/>
              </a:rPr>
              <a:t> il </a:t>
            </a:r>
            <a:r>
              <a:rPr lang="en-US" sz="2800" b="1" dirty="0" err="1">
                <a:latin typeface="Cambria" panose="02040503050406030204" pitchFamily="18" charset="0"/>
                <a:ea typeface="Cambria" panose="02040503050406030204" pitchFamily="18" charset="0"/>
              </a:rPr>
              <a:t>professionista</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violi</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gli</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obblighi</a:t>
            </a:r>
            <a:r>
              <a:rPr lang="en-US" sz="2800" b="1" dirty="0">
                <a:latin typeface="Cambria" panose="02040503050406030204" pitchFamily="18" charset="0"/>
                <a:ea typeface="Cambria" panose="02040503050406030204" pitchFamily="18" charset="0"/>
              </a:rPr>
              <a:t>  di </a:t>
            </a:r>
            <a:r>
              <a:rPr lang="en-US" sz="2800" b="1" dirty="0" err="1">
                <a:latin typeface="Cambria" panose="02040503050406030204" pitchFamily="18" charset="0"/>
                <a:ea typeface="Cambria" panose="02040503050406030204" pitchFamily="18" charset="0"/>
              </a:rPr>
              <a:t>segnalazione</a:t>
            </a:r>
            <a:r>
              <a:rPr lang="en-US" sz="2800" b="1" dirty="0">
                <a:latin typeface="Cambria" panose="02040503050406030204" pitchFamily="18" charset="0"/>
                <a:ea typeface="Cambria" panose="02040503050406030204" pitchFamily="18" charset="0"/>
              </a:rPr>
              <a:t> o di </a:t>
            </a:r>
            <a:r>
              <a:rPr lang="en-US" sz="2800" b="1" dirty="0" err="1">
                <a:latin typeface="Cambria" panose="02040503050406030204" pitchFamily="18" charset="0"/>
                <a:ea typeface="Cambria" panose="02040503050406030204" pitchFamily="18" charset="0"/>
              </a:rPr>
              <a:t>identificazione</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previsti</a:t>
            </a:r>
            <a:r>
              <a:rPr lang="en-US" sz="2800" b="1" dirty="0">
                <a:latin typeface="Cambria" panose="02040503050406030204" pitchFamily="18" charset="0"/>
                <a:ea typeface="Cambria" panose="02040503050406030204" pitchFamily="18" charset="0"/>
              </a:rPr>
              <a:t> dal </a:t>
            </a:r>
            <a:r>
              <a:rPr lang="en-US" sz="2800" b="1" dirty="0" err="1">
                <a:latin typeface="Cambria" panose="02040503050406030204" pitchFamily="18" charset="0"/>
                <a:ea typeface="Cambria" panose="02040503050406030204" pitchFamily="18" charset="0"/>
              </a:rPr>
              <a:t>D.Lvo</a:t>
            </a:r>
            <a:r>
              <a:rPr lang="en-US" sz="2800" b="1" dirty="0">
                <a:latin typeface="Cambria" panose="02040503050406030204" pitchFamily="18" charset="0"/>
                <a:ea typeface="Cambria" panose="02040503050406030204" pitchFamily="18" charset="0"/>
              </a:rPr>
              <a:t> nr. 231/2007 per </a:t>
            </a:r>
            <a:r>
              <a:rPr lang="en-US" sz="2800" b="1" dirty="0" err="1">
                <a:latin typeface="Cambria" panose="02040503050406030204" pitchFamily="18" charset="0"/>
                <a:ea typeface="Cambria" panose="02040503050406030204" pitchFamily="18" charset="0"/>
              </a:rPr>
              <a:t>farlo</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concorrere</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nel</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reato</a:t>
            </a:r>
            <a:r>
              <a:rPr lang="en-US" sz="2800" b="1" dirty="0">
                <a:latin typeface="Cambria" panose="02040503050406030204" pitchFamily="18" charset="0"/>
                <a:ea typeface="Cambria" panose="02040503050406030204" pitchFamily="18" charset="0"/>
              </a:rPr>
              <a:t> di </a:t>
            </a:r>
            <a:r>
              <a:rPr lang="en-US" sz="2800" b="1" dirty="0" err="1">
                <a:latin typeface="Cambria" panose="02040503050406030204" pitchFamily="18" charset="0"/>
                <a:ea typeface="Cambria" panose="02040503050406030204" pitchFamily="18" charset="0"/>
              </a:rPr>
              <a:t>riciclaggio</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commesso</a:t>
            </a:r>
            <a:r>
              <a:rPr lang="en-US" sz="2800" b="1" dirty="0">
                <a:latin typeface="Cambria" panose="02040503050406030204" pitchFamily="18" charset="0"/>
                <a:ea typeface="Cambria" panose="02040503050406030204" pitchFamily="18" charset="0"/>
              </a:rPr>
              <a:t> dal </a:t>
            </a:r>
            <a:r>
              <a:rPr lang="en-US" sz="2800" b="1" dirty="0" err="1">
                <a:latin typeface="Cambria" panose="02040503050406030204" pitchFamily="18" charset="0"/>
                <a:ea typeface="Cambria" panose="02040503050406030204" pitchFamily="18" charset="0"/>
              </a:rPr>
              <a:t>suo</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cliente</a:t>
            </a:r>
            <a:r>
              <a:rPr lang="en-US" sz="2800" b="1" dirty="0">
                <a:latin typeface="Cambria" panose="02040503050406030204" pitchFamily="18" charset="0"/>
                <a:ea typeface="Cambria" panose="02040503050406030204" pitchFamily="18" charset="0"/>
              </a:rPr>
              <a:t>?  </a:t>
            </a:r>
          </a:p>
          <a:p>
            <a:pPr algn="just"/>
            <a:r>
              <a:rPr lang="en-US" sz="2800" b="1" dirty="0" err="1">
                <a:latin typeface="Cambria" panose="02040503050406030204" pitchFamily="18" charset="0"/>
                <a:ea typeface="Cambria" panose="02040503050406030204" pitchFamily="18" charset="0"/>
              </a:rPr>
              <a:t>Es</a:t>
            </a:r>
            <a:r>
              <a:rPr lang="en-US" sz="2800" b="1" dirty="0">
                <a:latin typeface="Cambria" panose="02040503050406030204" pitchFamily="18" charset="0"/>
                <a:ea typeface="Cambria" panose="02040503050406030204" pitchFamily="18" charset="0"/>
              </a:rPr>
              <a:t>.: Ho un </a:t>
            </a:r>
            <a:r>
              <a:rPr lang="en-US" sz="2800" b="1" dirty="0" err="1">
                <a:latin typeface="Cambria" panose="02040503050406030204" pitchFamily="18" charset="0"/>
                <a:ea typeface="Cambria" panose="02040503050406030204" pitchFamily="18" charset="0"/>
              </a:rPr>
              <a:t>cliente</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che</a:t>
            </a:r>
            <a:r>
              <a:rPr lang="en-US" sz="2800" b="1" dirty="0">
                <a:latin typeface="Cambria" panose="02040503050406030204" pitchFamily="18" charset="0"/>
                <a:ea typeface="Cambria" panose="02040503050406030204" pitchFamily="18" charset="0"/>
              </a:rPr>
              <a:t> non </a:t>
            </a:r>
            <a:r>
              <a:rPr lang="en-US" sz="2800" b="1" dirty="0" err="1">
                <a:latin typeface="Cambria" panose="02040503050406030204" pitchFamily="18" charset="0"/>
                <a:ea typeface="Cambria" panose="02040503050406030204" pitchFamily="18" charset="0"/>
              </a:rPr>
              <a:t>verifico</a:t>
            </a:r>
            <a:r>
              <a:rPr lang="en-US" sz="2800" b="1" dirty="0">
                <a:latin typeface="Cambria" panose="02040503050406030204" pitchFamily="18" charset="0"/>
                <a:ea typeface="Cambria" panose="02040503050406030204" pitchFamily="18" charset="0"/>
              </a:rPr>
              <a:t>, non </a:t>
            </a:r>
            <a:r>
              <a:rPr lang="en-US" sz="2800" b="1" dirty="0" err="1">
                <a:latin typeface="Cambria" panose="02040503050406030204" pitchFamily="18" charset="0"/>
                <a:ea typeface="Cambria" panose="02040503050406030204" pitchFamily="18" charset="0"/>
              </a:rPr>
              <a:t>identifico</a:t>
            </a:r>
            <a:r>
              <a:rPr lang="en-US" sz="2800" b="1" dirty="0">
                <a:latin typeface="Cambria" panose="02040503050406030204" pitchFamily="18" charset="0"/>
                <a:ea typeface="Cambria" panose="02040503050406030204" pitchFamily="18" charset="0"/>
              </a:rPr>
              <a:t> e non </a:t>
            </a:r>
            <a:r>
              <a:rPr lang="en-US" sz="2800" b="1" dirty="0" err="1">
                <a:latin typeface="Cambria" panose="02040503050406030204" pitchFamily="18" charset="0"/>
                <a:ea typeface="Cambria" panose="02040503050406030204" pitchFamily="18" charset="0"/>
              </a:rPr>
              <a:t>segnalo</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lui</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però</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commette</a:t>
            </a:r>
            <a:r>
              <a:rPr lang="en-US" sz="2800" b="1" dirty="0">
                <a:latin typeface="Cambria" panose="02040503050406030204" pitchFamily="18" charset="0"/>
                <a:ea typeface="Cambria" panose="02040503050406030204" pitchFamily="18" charset="0"/>
              </a:rPr>
              <a:t> un </a:t>
            </a:r>
            <a:r>
              <a:rPr lang="en-US" sz="2800" b="1" dirty="0" err="1">
                <a:latin typeface="Cambria" panose="02040503050406030204" pitchFamily="18" charset="0"/>
                <a:ea typeface="Cambria" panose="02040503050406030204" pitchFamily="18" charset="0"/>
              </a:rPr>
              <a:t>reato</a:t>
            </a:r>
            <a:r>
              <a:rPr lang="en-US" sz="2800" b="1" dirty="0">
                <a:latin typeface="Cambria" panose="02040503050406030204" pitchFamily="18" charset="0"/>
                <a:ea typeface="Cambria" panose="02040503050406030204" pitchFamily="18" charset="0"/>
              </a:rPr>
              <a:t> di </a:t>
            </a:r>
            <a:r>
              <a:rPr lang="en-US" sz="2800" b="1" dirty="0" err="1">
                <a:latin typeface="Cambria" panose="02040503050406030204" pitchFamily="18" charset="0"/>
                <a:ea typeface="Cambria" panose="02040503050406030204" pitchFamily="18" charset="0"/>
              </a:rPr>
              <a:t>riciclaggio</a:t>
            </a:r>
            <a:r>
              <a:rPr lang="en-US" sz="2800" b="1" dirty="0">
                <a:latin typeface="Cambria" panose="02040503050406030204" pitchFamily="18" charset="0"/>
                <a:ea typeface="Cambria" panose="02040503050406030204" pitchFamily="18" charset="0"/>
              </a:rPr>
              <a:t>. Io, </a:t>
            </a:r>
            <a:r>
              <a:rPr lang="en-US" sz="2800" b="1" dirty="0" err="1">
                <a:latin typeface="Cambria" panose="02040503050406030204" pitchFamily="18" charset="0"/>
                <a:ea typeface="Cambria" panose="02040503050406030204" pitchFamily="18" charset="0"/>
              </a:rPr>
              <a:t>però</a:t>
            </a:r>
            <a:r>
              <a:rPr lang="en-US" sz="2800" b="1" dirty="0">
                <a:latin typeface="Cambria" panose="02040503050406030204" pitchFamily="18" charset="0"/>
                <a:ea typeface="Cambria" panose="02040503050406030204" pitchFamily="18" charset="0"/>
              </a:rPr>
              <a:t> non ho </a:t>
            </a:r>
            <a:r>
              <a:rPr lang="en-US" sz="2800" b="1" dirty="0" err="1">
                <a:latin typeface="Cambria" panose="02040503050406030204" pitchFamily="18" charset="0"/>
                <a:ea typeface="Cambria" panose="02040503050406030204" pitchFamily="18" charset="0"/>
              </a:rPr>
              <a:t>dato</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supporto</a:t>
            </a:r>
            <a:r>
              <a:rPr lang="en-US" sz="2800" b="1" dirty="0">
                <a:latin typeface="Cambria" panose="02040503050406030204" pitchFamily="18" charset="0"/>
                <a:ea typeface="Cambria" panose="02040503050406030204" pitchFamily="18" charset="0"/>
              </a:rPr>
              <a:t> morale, non </a:t>
            </a:r>
            <a:r>
              <a:rPr lang="en-US" sz="2800" b="1" dirty="0" err="1">
                <a:latin typeface="Cambria" panose="02040503050406030204" pitchFamily="18" charset="0"/>
                <a:ea typeface="Cambria" panose="02040503050406030204" pitchFamily="18" charset="0"/>
              </a:rPr>
              <a:t>gli</a:t>
            </a:r>
            <a:r>
              <a:rPr lang="en-US" sz="2800" b="1" dirty="0">
                <a:latin typeface="Cambria" panose="02040503050406030204" pitchFamily="18" charset="0"/>
                <a:ea typeface="Cambria" panose="02040503050406030204" pitchFamily="18" charset="0"/>
              </a:rPr>
              <a:t> ho </a:t>
            </a:r>
            <a:r>
              <a:rPr lang="en-US" sz="2800" b="1" dirty="0" err="1">
                <a:latin typeface="Cambria" panose="02040503050406030204" pitchFamily="18" charset="0"/>
                <a:ea typeface="Cambria" panose="02040503050406030204" pitchFamily="18" charset="0"/>
              </a:rPr>
              <a:t>detto</a:t>
            </a:r>
            <a:r>
              <a:rPr lang="en-US" sz="2800" b="1" dirty="0">
                <a:latin typeface="Cambria" panose="02040503050406030204" pitchFamily="18" charset="0"/>
                <a:ea typeface="Cambria" panose="02040503050406030204" pitchFamily="18" charset="0"/>
              </a:rPr>
              <a:t> come fare, non </a:t>
            </a:r>
            <a:r>
              <a:rPr lang="en-US" sz="2800" b="1" dirty="0" err="1">
                <a:latin typeface="Cambria" panose="02040503050406030204" pitchFamily="18" charset="0"/>
                <a:ea typeface="Cambria" panose="02040503050406030204" pitchFamily="18" charset="0"/>
              </a:rPr>
              <a:t>gli</a:t>
            </a:r>
            <a:r>
              <a:rPr lang="en-US" sz="2800" b="1" dirty="0">
                <a:latin typeface="Cambria" panose="02040503050406030204" pitchFamily="18" charset="0"/>
                <a:ea typeface="Cambria" panose="02040503050406030204" pitchFamily="18" charset="0"/>
              </a:rPr>
              <a:t> ho </a:t>
            </a:r>
            <a:r>
              <a:rPr lang="en-US" sz="2800" b="1" dirty="0" err="1">
                <a:latin typeface="Cambria" panose="02040503050406030204" pitchFamily="18" charset="0"/>
                <a:ea typeface="Cambria" panose="02040503050406030204" pitchFamily="18" charset="0"/>
              </a:rPr>
              <a:t>dato</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supporto</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materiale</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cioè</a:t>
            </a:r>
            <a:r>
              <a:rPr lang="en-US" sz="2800" b="1" dirty="0">
                <a:latin typeface="Cambria" panose="02040503050406030204" pitchFamily="18" charset="0"/>
                <a:ea typeface="Cambria" panose="02040503050406030204" pitchFamily="18" charset="0"/>
              </a:rPr>
              <a:t> non </a:t>
            </a:r>
            <a:r>
              <a:rPr lang="en-US" sz="2800" b="1" dirty="0" err="1">
                <a:latin typeface="Cambria" panose="02040503050406030204" pitchFamily="18" charset="0"/>
                <a:ea typeface="Cambria" panose="02040503050406030204" pitchFamily="18" charset="0"/>
              </a:rPr>
              <a:t>gli</a:t>
            </a:r>
            <a:r>
              <a:rPr lang="en-US" sz="2800" b="1" dirty="0">
                <a:latin typeface="Cambria" panose="02040503050406030204" pitchFamily="18" charset="0"/>
                <a:ea typeface="Cambria" panose="02040503050406030204" pitchFamily="18" charset="0"/>
              </a:rPr>
              <a:t> ho </a:t>
            </a:r>
            <a:r>
              <a:rPr lang="en-US" sz="2800" b="1" dirty="0" err="1">
                <a:latin typeface="Cambria" panose="02040503050406030204" pitchFamily="18" charset="0"/>
                <a:ea typeface="Cambria" panose="02040503050406030204" pitchFamily="18" charset="0"/>
              </a:rPr>
              <a:t>fatto</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operazioni</a:t>
            </a:r>
            <a:r>
              <a:rPr lang="en-US" sz="2800" b="1" dirty="0">
                <a:latin typeface="Cambria" panose="02040503050406030204" pitchFamily="18" charset="0"/>
                <a:ea typeface="Cambria" panose="02040503050406030204" pitchFamily="18" charset="0"/>
              </a:rPr>
              <a:t>.</a:t>
            </a:r>
          </a:p>
          <a:p>
            <a:pPr algn="just"/>
            <a:endParaRPr lang="en-US" sz="2800" b="1" dirty="0">
              <a:latin typeface="Cambria" panose="02040503050406030204" pitchFamily="18" charset="0"/>
              <a:ea typeface="Cambria" panose="02040503050406030204" pitchFamily="18" charset="0"/>
            </a:endParaRPr>
          </a:p>
          <a:p>
            <a:pPr algn="ctr"/>
            <a:r>
              <a:rPr lang="en-US" sz="2800" b="1" dirty="0" err="1">
                <a:latin typeface="Cambria" panose="02040503050406030204" pitchFamily="18" charset="0"/>
                <a:ea typeface="Cambria" panose="02040503050406030204" pitchFamily="18" charset="0"/>
              </a:rPr>
              <a:t>Risponde</a:t>
            </a:r>
            <a:r>
              <a:rPr lang="en-US" sz="2800" b="1" dirty="0">
                <a:latin typeface="Cambria" panose="02040503050406030204" pitchFamily="18" charset="0"/>
                <a:ea typeface="Cambria" panose="02040503050406030204" pitchFamily="18" charset="0"/>
              </a:rPr>
              <a:t> SI o NO di </a:t>
            </a:r>
            <a:r>
              <a:rPr lang="en-US" sz="2800" b="1" dirty="0" err="1">
                <a:latin typeface="Cambria" panose="02040503050406030204" pitchFamily="18" charset="0"/>
                <a:ea typeface="Cambria" panose="02040503050406030204" pitchFamily="18" charset="0"/>
              </a:rPr>
              <a:t>concorso</a:t>
            </a:r>
            <a:r>
              <a:rPr lang="en-US" sz="2800" b="1" dirty="0">
                <a:latin typeface="Cambria" panose="02040503050406030204" pitchFamily="18" charset="0"/>
                <a:ea typeface="Cambria" panose="02040503050406030204" pitchFamily="18" charset="0"/>
              </a:rPr>
              <a:t> in </a:t>
            </a:r>
            <a:r>
              <a:rPr lang="en-US" sz="2800" b="1" dirty="0" err="1">
                <a:latin typeface="Cambria" panose="02040503050406030204" pitchFamily="18" charset="0"/>
                <a:ea typeface="Cambria" panose="02040503050406030204" pitchFamily="18" charset="0"/>
              </a:rPr>
              <a:t>riciclaggio</a:t>
            </a:r>
            <a:r>
              <a:rPr lang="en-US" sz="2800" b="1" dirty="0">
                <a:latin typeface="Cambria" panose="02040503050406030204" pitchFamily="18" charset="0"/>
                <a:ea typeface="Cambria" panose="02040503050406030204" pitchFamily="18" charset="0"/>
              </a:rPr>
              <a:t>?</a:t>
            </a:r>
          </a:p>
          <a:p>
            <a:pPr algn="just"/>
            <a:endParaRPr lang="en-US" sz="2800" b="1" dirty="0">
              <a:latin typeface="Cambria" panose="02040503050406030204" pitchFamily="18" charset="0"/>
              <a:ea typeface="Cambria" panose="02040503050406030204" pitchFamily="18" charset="0"/>
            </a:endParaRP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1014153" y="3277354"/>
            <a:ext cx="8425023" cy="246254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it-IT" sz="2000" dirty="0">
              <a:latin typeface="Cambria" panose="02040503050406030204" pitchFamily="18" charset="0"/>
              <a:ea typeface="Cambria" panose="02040503050406030204" pitchFamily="18" charset="0"/>
              <a:cs typeface="Arial" panose="020B0604020202020204" pitchFamily="34" charset="0"/>
            </a:endParaRPr>
          </a:p>
        </p:txBody>
      </p:sp>
    </p:spTree>
    <p:extLst>
      <p:ext uri="{BB962C8B-B14F-4D97-AF65-F5344CB8AC3E}">
        <p14:creationId xmlns:p14="http://schemas.microsoft.com/office/powerpoint/2010/main" val="2884828930"/>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433B4205-825B-A870-A448-35F82E2DFD76}"/>
              </a:ext>
            </a:extLst>
          </p:cNvPr>
          <p:cNvGraphicFramePr/>
          <p:nvPr/>
        </p:nvGraphicFramePr>
        <p:xfrm>
          <a:off x="851704" y="3075654"/>
          <a:ext cx="10451681" cy="4011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ttangolo arrotondato 3">
            <a:extLst>
              <a:ext uri="{FF2B5EF4-FFF2-40B4-BE49-F238E27FC236}">
                <a16:creationId xmlns:a16="http://schemas.microsoft.com/office/drawing/2014/main" id="{2AB955C2-B679-20A5-2F41-5400E724E43B}"/>
              </a:ext>
            </a:extLst>
          </p:cNvPr>
          <p:cNvSpPr/>
          <p:nvPr/>
        </p:nvSpPr>
        <p:spPr>
          <a:xfrm>
            <a:off x="4007769" y="980728"/>
            <a:ext cx="3709233" cy="648072"/>
          </a:xfrm>
          <a:prstGeom prst="roundRect">
            <a:avLst/>
          </a:prstGeom>
          <a:solidFill>
            <a:schemeClr val="accent4">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rPr>
              <a:t>VIOLAZIONI GRAVI: CRITERI DEL LEGISLATORE</a:t>
            </a:r>
          </a:p>
        </p:txBody>
      </p:sp>
      <p:sp>
        <p:nvSpPr>
          <p:cNvPr id="4" name="Rettangolo arrotondato 4">
            <a:extLst>
              <a:ext uri="{FF2B5EF4-FFF2-40B4-BE49-F238E27FC236}">
                <a16:creationId xmlns:a16="http://schemas.microsoft.com/office/drawing/2014/main" id="{B7A4BDF6-2BDD-DD19-AD89-96A4D0990DFF}"/>
              </a:ext>
            </a:extLst>
          </p:cNvPr>
          <p:cNvSpPr/>
          <p:nvPr/>
        </p:nvSpPr>
        <p:spPr>
          <a:xfrm>
            <a:off x="760192" y="1772806"/>
            <a:ext cx="10668000" cy="970394"/>
          </a:xfrm>
          <a:prstGeom prst="roundRect">
            <a:avLst/>
          </a:prstGeom>
          <a:solidFill>
            <a:schemeClr val="accent2">
              <a:lumMod val="60000"/>
              <a:lumOff val="40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it-IT" sz="2000" b="1" dirty="0">
                <a:solidFill>
                  <a:schemeClr val="bg1"/>
                </a:solidFill>
                <a:latin typeface="Cambria" panose="02040503050406030204" pitchFamily="18" charset="0"/>
                <a:ea typeface="Cambria" panose="02040503050406030204" pitchFamily="18" charset="0"/>
              </a:rPr>
              <a:t>c) rilevanza ed evidenza dei motivi del sospetto, anche avuto riguardo al valore dell’operazione e al grado della sua incoerenza rispetto alle caratteristiche del cliente e del relativo rapporto</a:t>
            </a:r>
            <a:endParaRPr lang="it-IT" sz="2400" dirty="0">
              <a:solidFill>
                <a:schemeClr val="bg1"/>
              </a:solidFill>
              <a:latin typeface="Cambria" panose="02040503050406030204" pitchFamily="18" charset="0"/>
              <a:ea typeface="Cambria" panose="02040503050406030204" pitchFamily="18" charset="0"/>
            </a:endParaRPr>
          </a:p>
        </p:txBody>
      </p:sp>
      <p:grpSp>
        <p:nvGrpSpPr>
          <p:cNvPr id="5" name="Gruppo 4">
            <a:extLst>
              <a:ext uri="{FF2B5EF4-FFF2-40B4-BE49-F238E27FC236}">
                <a16:creationId xmlns:a16="http://schemas.microsoft.com/office/drawing/2014/main" id="{0AA125D7-4A08-47F3-98D7-32B2BDF17E81}"/>
              </a:ext>
            </a:extLst>
          </p:cNvPr>
          <p:cNvGrpSpPr>
            <a:grpSpLocks/>
          </p:cNvGrpSpPr>
          <p:nvPr/>
        </p:nvGrpSpPr>
        <p:grpSpPr bwMode="auto">
          <a:xfrm>
            <a:off x="1559496" y="764717"/>
            <a:ext cx="9070404" cy="72003"/>
            <a:chOff x="29837" y="384416"/>
            <a:chExt cx="9042827" cy="8640"/>
          </a:xfrm>
        </p:grpSpPr>
        <p:cxnSp>
          <p:nvCxnSpPr>
            <p:cNvPr id="6" name="Connettore 1 7">
              <a:extLst>
                <a:ext uri="{FF2B5EF4-FFF2-40B4-BE49-F238E27FC236}">
                  <a16:creationId xmlns:a16="http://schemas.microsoft.com/office/drawing/2014/main" id="{63C3A7B1-D125-7D0B-BD47-1906F89A21AD}"/>
                </a:ext>
              </a:extLst>
            </p:cNvPr>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7" name="Connettore 1 8">
              <a:extLst>
                <a:ext uri="{FF2B5EF4-FFF2-40B4-BE49-F238E27FC236}">
                  <a16:creationId xmlns:a16="http://schemas.microsoft.com/office/drawing/2014/main" id="{30E45C47-5DDD-F34B-7F04-5181F0B938A8}"/>
                </a:ext>
              </a:extLst>
            </p:cNvPr>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sp>
        <p:nvSpPr>
          <p:cNvPr id="8" name="Rettangolo 7">
            <a:extLst>
              <a:ext uri="{FF2B5EF4-FFF2-40B4-BE49-F238E27FC236}">
                <a16:creationId xmlns:a16="http://schemas.microsoft.com/office/drawing/2014/main" id="{2DC8DE6D-7D54-B815-E39C-998893355A0C}"/>
              </a:ext>
            </a:extLst>
          </p:cNvPr>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3814629612"/>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1650F2D8-CAF1-3F16-4B1E-546B663FAEA3}"/>
              </a:ext>
            </a:extLst>
          </p:cNvPr>
          <p:cNvGraphicFramePr/>
          <p:nvPr/>
        </p:nvGraphicFramePr>
        <p:xfrm>
          <a:off x="976511" y="2636888"/>
          <a:ext cx="10451681" cy="4011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ttangolo arrotondato 3">
            <a:extLst>
              <a:ext uri="{FF2B5EF4-FFF2-40B4-BE49-F238E27FC236}">
                <a16:creationId xmlns:a16="http://schemas.microsoft.com/office/drawing/2014/main" id="{0D3C1D21-E0BE-6D2B-DEC9-E5D8C9E5CD71}"/>
              </a:ext>
            </a:extLst>
          </p:cNvPr>
          <p:cNvSpPr/>
          <p:nvPr/>
        </p:nvSpPr>
        <p:spPr>
          <a:xfrm>
            <a:off x="4007769" y="980728"/>
            <a:ext cx="3709233" cy="648072"/>
          </a:xfrm>
          <a:prstGeom prst="roundRect">
            <a:avLst/>
          </a:prstGeom>
          <a:solidFill>
            <a:schemeClr val="accent4">
              <a:lumMod val="60000"/>
              <a:lumOff val="40000"/>
            </a:schemeClr>
          </a:solid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tx1"/>
                </a:solidFill>
              </a:rPr>
              <a:t>VIOLAZIONI GRAVI: CRITERI DEL LEGISLATORE</a:t>
            </a:r>
          </a:p>
        </p:txBody>
      </p:sp>
      <p:sp>
        <p:nvSpPr>
          <p:cNvPr id="4" name="Rettangolo arrotondato 4">
            <a:extLst>
              <a:ext uri="{FF2B5EF4-FFF2-40B4-BE49-F238E27FC236}">
                <a16:creationId xmlns:a16="http://schemas.microsoft.com/office/drawing/2014/main" id="{390AF48E-3CD4-9FC5-9DD2-95505B633135}"/>
              </a:ext>
            </a:extLst>
          </p:cNvPr>
          <p:cNvSpPr/>
          <p:nvPr/>
        </p:nvSpPr>
        <p:spPr>
          <a:xfrm>
            <a:off x="760192" y="1772806"/>
            <a:ext cx="10668000" cy="752680"/>
          </a:xfrm>
          <a:prstGeom prst="roundRect">
            <a:avLst/>
          </a:prstGeom>
          <a:solidFill>
            <a:schemeClr val="accent2">
              <a:lumMod val="60000"/>
              <a:lumOff val="40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it-IT" sz="2000" b="1" dirty="0">
                <a:solidFill>
                  <a:schemeClr val="bg1"/>
                </a:solidFill>
                <a:latin typeface="Cambria" panose="02040503050406030204" pitchFamily="18" charset="0"/>
                <a:ea typeface="Cambria" panose="02040503050406030204" pitchFamily="18" charset="0"/>
              </a:rPr>
              <a:t>d) reiterazione e diffusione dei comportamenti, anche in relazione alle dimensioni, alla complessità organizzativa e all’operatività del soggetto obbligato</a:t>
            </a:r>
            <a:endParaRPr lang="it-IT" sz="2400" dirty="0">
              <a:solidFill>
                <a:schemeClr val="bg1"/>
              </a:solidFill>
              <a:latin typeface="Cambria" panose="02040503050406030204" pitchFamily="18" charset="0"/>
              <a:ea typeface="Cambria" panose="02040503050406030204" pitchFamily="18" charset="0"/>
            </a:endParaRPr>
          </a:p>
        </p:txBody>
      </p:sp>
      <p:grpSp>
        <p:nvGrpSpPr>
          <p:cNvPr id="5" name="Gruppo 4">
            <a:extLst>
              <a:ext uri="{FF2B5EF4-FFF2-40B4-BE49-F238E27FC236}">
                <a16:creationId xmlns:a16="http://schemas.microsoft.com/office/drawing/2014/main" id="{929F7B9B-A860-568C-0ED1-79E5705BD357}"/>
              </a:ext>
            </a:extLst>
          </p:cNvPr>
          <p:cNvGrpSpPr>
            <a:grpSpLocks/>
          </p:cNvGrpSpPr>
          <p:nvPr/>
        </p:nvGrpSpPr>
        <p:grpSpPr bwMode="auto">
          <a:xfrm>
            <a:off x="1559496" y="764717"/>
            <a:ext cx="9070404" cy="72003"/>
            <a:chOff x="29837" y="384416"/>
            <a:chExt cx="9042827" cy="8640"/>
          </a:xfrm>
        </p:grpSpPr>
        <p:cxnSp>
          <p:nvCxnSpPr>
            <p:cNvPr id="6" name="Connettore 1 7">
              <a:extLst>
                <a:ext uri="{FF2B5EF4-FFF2-40B4-BE49-F238E27FC236}">
                  <a16:creationId xmlns:a16="http://schemas.microsoft.com/office/drawing/2014/main" id="{61AB7D82-3646-9DB5-8E7E-10BA1D2E8C57}"/>
                </a:ext>
              </a:extLst>
            </p:cNvPr>
            <p:cNvCxnSpPr/>
            <p:nvPr/>
          </p:nvCxnSpPr>
          <p:spPr>
            <a:xfrm>
              <a:off x="29837" y="384416"/>
              <a:ext cx="9041819" cy="0"/>
            </a:xfrm>
            <a:prstGeom prst="line">
              <a:avLst/>
            </a:prstGeom>
            <a:ln w="88900" cap="sq">
              <a:solidFill>
                <a:srgbClr val="008000"/>
              </a:solidFill>
              <a:round/>
            </a:ln>
          </p:spPr>
          <p:style>
            <a:lnRef idx="1">
              <a:schemeClr val="accent1"/>
            </a:lnRef>
            <a:fillRef idx="0">
              <a:schemeClr val="accent1"/>
            </a:fillRef>
            <a:effectRef idx="0">
              <a:schemeClr val="accent1"/>
            </a:effectRef>
            <a:fontRef idx="minor">
              <a:schemeClr val="tx1"/>
            </a:fontRef>
          </p:style>
        </p:cxnSp>
        <p:cxnSp>
          <p:nvCxnSpPr>
            <p:cNvPr id="7" name="Connettore 1 8">
              <a:extLst>
                <a:ext uri="{FF2B5EF4-FFF2-40B4-BE49-F238E27FC236}">
                  <a16:creationId xmlns:a16="http://schemas.microsoft.com/office/drawing/2014/main" id="{8621D2B7-5FA1-6235-AE15-533D9B44FF4F}"/>
                </a:ext>
              </a:extLst>
            </p:cNvPr>
            <p:cNvCxnSpPr/>
            <p:nvPr/>
          </p:nvCxnSpPr>
          <p:spPr>
            <a:xfrm>
              <a:off x="34019" y="393056"/>
              <a:ext cx="9038645" cy="0"/>
            </a:xfrm>
            <a:prstGeom prst="line">
              <a:avLst/>
            </a:prstGeom>
            <a:ln w="88900" cap="sq">
              <a:solidFill>
                <a:srgbClr val="FFFF00"/>
              </a:solidFill>
              <a:round/>
            </a:ln>
          </p:spPr>
          <p:style>
            <a:lnRef idx="1">
              <a:schemeClr val="accent1"/>
            </a:lnRef>
            <a:fillRef idx="0">
              <a:schemeClr val="accent1"/>
            </a:fillRef>
            <a:effectRef idx="0">
              <a:schemeClr val="accent1"/>
            </a:effectRef>
            <a:fontRef idx="minor">
              <a:schemeClr val="tx1"/>
            </a:fontRef>
          </p:style>
        </p:cxnSp>
      </p:grpSp>
      <p:sp>
        <p:nvSpPr>
          <p:cNvPr id="8" name="Rettangolo 7">
            <a:extLst>
              <a:ext uri="{FF2B5EF4-FFF2-40B4-BE49-F238E27FC236}">
                <a16:creationId xmlns:a16="http://schemas.microsoft.com/office/drawing/2014/main" id="{56BA3DBF-E6B2-81F4-C140-2FB24E5DCE78}"/>
              </a:ext>
            </a:extLst>
          </p:cNvPr>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3718581714"/>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566925" y="976514"/>
            <a:ext cx="7203290" cy="1262175"/>
          </a:xfrm>
          <a:prstGeom prst="rect">
            <a:avLst/>
          </a:prstGeom>
          <a:solidFill>
            <a:schemeClr val="accent2">
              <a:lumMod val="60000"/>
              <a:lumOff val="40000"/>
            </a:schemeClr>
          </a:solidFill>
        </p:spPr>
        <p:style>
          <a:lnRef idx="0">
            <a:scrgbClr r="0" g="0" b="0"/>
          </a:lnRef>
          <a:fillRef idx="0">
            <a:scrgbClr r="0" g="0" b="0"/>
          </a:fillRef>
          <a:effectRef idx="0">
            <a:scrgbClr r="0" g="0" b="0"/>
          </a:effectRef>
          <a:fontRef idx="minor">
            <a:schemeClr val="lt1"/>
          </a:fontRef>
        </p:style>
        <p:txBody>
          <a:bodyPr spcFirstLastPara="0" vert="horz" wrap="square" lIns="127470" tIns="0" rIns="127470" bIns="0" numCol="1" spcCol="1270" anchor="ctr" anchorCtr="0">
            <a:noAutofit/>
          </a:bodyPr>
          <a:lstStyle/>
          <a:p>
            <a:pPr lvl="0" algn="ctr" defTabSz="711200">
              <a:lnSpc>
                <a:spcPct val="90000"/>
              </a:lnSpc>
              <a:spcBef>
                <a:spcPct val="0"/>
              </a:spcBef>
              <a:spcAft>
                <a:spcPct val="35000"/>
              </a:spcAft>
            </a:pPr>
            <a:r>
              <a:rPr lang="it-IT" sz="2800" b="1" kern="1200" dirty="0">
                <a:latin typeface="Cambria" panose="02040503050406030204" pitchFamily="18" charset="0"/>
                <a:ea typeface="Cambria" panose="02040503050406030204" pitchFamily="18" charset="0"/>
              </a:rPr>
              <a:t>Inosservanza degli obblighi di adeguata verifica ed astensione </a:t>
            </a:r>
            <a:r>
              <a:rPr lang="it-IT" sz="2800" b="1" i="1" kern="1200" dirty="0">
                <a:latin typeface="Cambria" panose="02040503050406030204" pitchFamily="18" charset="0"/>
                <a:ea typeface="Cambria" panose="02040503050406030204" pitchFamily="18" charset="0"/>
              </a:rPr>
              <a:t>(art. 56).</a:t>
            </a:r>
            <a:endParaRPr lang="en-US" sz="2800" b="1" i="1" kern="1200" noProof="0" dirty="0">
              <a:latin typeface="Cambria" panose="02040503050406030204" pitchFamily="18" charset="0"/>
              <a:ea typeface="Cambria" panose="02040503050406030204" pitchFamily="18" charset="0"/>
            </a:endParaRPr>
          </a:p>
        </p:txBody>
      </p:sp>
      <p:sp>
        <p:nvSpPr>
          <p:cNvPr id="5" name="Rettangolo arrotondato 4"/>
          <p:cNvSpPr/>
          <p:nvPr/>
        </p:nvSpPr>
        <p:spPr>
          <a:xfrm>
            <a:off x="542479" y="2358850"/>
            <a:ext cx="5626091" cy="3247432"/>
          </a:xfrm>
          <a:prstGeom prst="roundRect">
            <a:avLst/>
          </a:prstGeom>
          <a:solidFill>
            <a:srgbClr val="BF3527"/>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it-IT" b="1" dirty="0"/>
              <a:t>Condotta omissiva</a:t>
            </a:r>
          </a:p>
          <a:p>
            <a:pPr marL="285750" indent="-285750" algn="just">
              <a:buFont typeface="Wingdings" panose="05000000000000000000" pitchFamily="2" charset="2"/>
              <a:buChar char="q"/>
            </a:pPr>
            <a:r>
              <a:rPr lang="it-IT" b="1" dirty="0"/>
              <a:t>In caso di falsità o frode sarebbe invece integrato il reato di cui all’art. 55 comma 1</a:t>
            </a:r>
          </a:p>
          <a:p>
            <a:pPr marL="285750" indent="-285750" algn="just">
              <a:buFont typeface="Wingdings" panose="05000000000000000000" pitchFamily="2" charset="2"/>
              <a:buChar char="q"/>
            </a:pPr>
            <a:r>
              <a:rPr lang="it-IT" b="1" dirty="0"/>
              <a:t>Il soggetto obbligato omette di acquisire o verificare dati identificativi ed informazioni su:</a:t>
            </a:r>
          </a:p>
          <a:p>
            <a:pPr marL="623888" indent="-361950" algn="just">
              <a:buFont typeface="Arial" panose="020B0604020202020204" pitchFamily="34" charset="0"/>
              <a:buChar char="•"/>
            </a:pPr>
            <a:r>
              <a:rPr lang="it-IT" b="1" dirty="0"/>
              <a:t>Cliente </a:t>
            </a:r>
          </a:p>
          <a:p>
            <a:pPr marL="623888" indent="-361950" algn="just">
              <a:buFont typeface="Arial" panose="020B0604020202020204" pitchFamily="34" charset="0"/>
              <a:buChar char="•"/>
            </a:pPr>
            <a:r>
              <a:rPr lang="it-IT" b="1" dirty="0"/>
              <a:t>Titolare effettivo</a:t>
            </a:r>
          </a:p>
          <a:p>
            <a:pPr marL="623888" indent="-361950" algn="just">
              <a:buFont typeface="Arial" panose="020B0604020202020204" pitchFamily="34" charset="0"/>
              <a:buChar char="•"/>
            </a:pPr>
            <a:r>
              <a:rPr lang="it-IT" b="1" dirty="0"/>
              <a:t>Esecutore </a:t>
            </a:r>
          </a:p>
          <a:p>
            <a:pPr marL="623888" indent="-361950" algn="just">
              <a:buFont typeface="Arial" panose="020B0604020202020204" pitchFamily="34" charset="0"/>
              <a:buChar char="•"/>
            </a:pPr>
            <a:r>
              <a:rPr lang="it-IT" b="1" dirty="0"/>
              <a:t>Scopo</a:t>
            </a:r>
          </a:p>
          <a:p>
            <a:pPr marL="623888" indent="-361950" algn="just">
              <a:buFont typeface="Arial" panose="020B0604020202020204" pitchFamily="34" charset="0"/>
              <a:buChar char="•"/>
            </a:pPr>
            <a:r>
              <a:rPr lang="it-IT" b="1" dirty="0"/>
              <a:t>Natura del rapporto continuativo o della prestazione professionale</a:t>
            </a:r>
          </a:p>
        </p:txBody>
      </p:sp>
      <p:sp>
        <p:nvSpPr>
          <p:cNvPr id="6" name="Rettangolo arrotondato 5"/>
          <p:cNvSpPr/>
          <p:nvPr/>
        </p:nvSpPr>
        <p:spPr>
          <a:xfrm>
            <a:off x="6437086" y="2358850"/>
            <a:ext cx="5442857" cy="3287486"/>
          </a:xfrm>
          <a:prstGeom prst="roundRect">
            <a:avLst/>
          </a:prstGeom>
          <a:solidFill>
            <a:schemeClr val="accent5">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it-IT" sz="1600" dirty="0"/>
              <a:t>Sanzione amministrativa pecuniaria pari a 2.000 euro.</a:t>
            </a:r>
          </a:p>
          <a:p>
            <a:pPr marL="285750" indent="-285750" algn="just">
              <a:buFont typeface="Wingdings" panose="05000000000000000000" pitchFamily="2" charset="2"/>
              <a:buChar char="q"/>
            </a:pPr>
            <a:r>
              <a:rPr lang="it-IT" sz="1600" dirty="0"/>
              <a:t>Tale sanzione può essere ridotta da un terzo a due terzi per le violazioni ritenute di minore gravità.</a:t>
            </a:r>
          </a:p>
          <a:p>
            <a:pPr marL="285750" indent="-285750" algn="just">
              <a:buFont typeface="Wingdings" panose="05000000000000000000" pitchFamily="2" charset="2"/>
              <a:buChar char="q"/>
            </a:pPr>
            <a:r>
              <a:rPr lang="it-IT" sz="1600" dirty="0"/>
              <a:t>Nell’ipotesi di violazioni gravi, ripetute o sistematiche ovvero plurime, sanzione amministrativa da 2.500 a 50.000 euro + applicazione della misura accessoria della pubblicazione del decreto sanzionatorio su un’apposita sezione del sito web del Ministero dell’Economia e delle Finanze, ovvero dell’Autorità di vigilanza di settore.</a:t>
            </a:r>
          </a:p>
        </p:txBody>
      </p:sp>
      <p:sp>
        <p:nvSpPr>
          <p:cNvPr id="7" name="Rettangolo arrotondato 6"/>
          <p:cNvSpPr/>
          <p:nvPr/>
        </p:nvSpPr>
        <p:spPr>
          <a:xfrm>
            <a:off x="3104254" y="5726443"/>
            <a:ext cx="5626089" cy="1022745"/>
          </a:xfrm>
          <a:prstGeom prst="roundRect">
            <a:avLst/>
          </a:prstGeom>
          <a:solidFill>
            <a:schemeClr val="bg2">
              <a:lumMod val="5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it-IT" dirty="0"/>
              <a:t>Nel caso di violazione dell’obbligo di astensione, la norma prevede analogo trattamento sanzionatoria sia per la fattispecie base che per quella qualificata</a:t>
            </a:r>
            <a:endParaRPr lang="it-IT" sz="2000" dirty="0"/>
          </a:p>
        </p:txBody>
      </p:sp>
      <p:sp>
        <p:nvSpPr>
          <p:cNvPr id="9" name="Rettangolo 8"/>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3737836738"/>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arrotondato 4"/>
          <p:cNvSpPr/>
          <p:nvPr/>
        </p:nvSpPr>
        <p:spPr>
          <a:xfrm>
            <a:off x="358028" y="2037662"/>
            <a:ext cx="5626091" cy="2721150"/>
          </a:xfrm>
          <a:prstGeom prst="roundRect">
            <a:avLst/>
          </a:prstGeom>
          <a:solidFill>
            <a:srgbClr val="BF3527"/>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it-IT" b="1" dirty="0"/>
              <a:t>Condotta omissiva</a:t>
            </a:r>
          </a:p>
          <a:p>
            <a:pPr marL="285750" indent="-285750" algn="just">
              <a:buFont typeface="Wingdings" panose="05000000000000000000" pitchFamily="2" charset="2"/>
              <a:buChar char="q"/>
            </a:pPr>
            <a:r>
              <a:rPr lang="it-IT" b="1" dirty="0"/>
              <a:t>In caso di falsità o frode sarebbe invece integrato il reato di cui all’art. 55 comma 2</a:t>
            </a:r>
          </a:p>
          <a:p>
            <a:pPr marL="285750" indent="-285750" algn="just">
              <a:buFont typeface="Wingdings" panose="05000000000000000000" pitchFamily="2" charset="2"/>
              <a:buChar char="q"/>
            </a:pPr>
            <a:r>
              <a:rPr lang="it-IT" b="1" dirty="0"/>
              <a:t>Il soggetto obbligato omette di conservare i documenti acquisiti in sede di adeguata verifica relativi al cliente o all’operazione.</a:t>
            </a:r>
          </a:p>
          <a:p>
            <a:pPr marL="285750" indent="-285750" algn="just">
              <a:buFont typeface="Wingdings" panose="05000000000000000000" pitchFamily="2" charset="2"/>
              <a:buChar char="q"/>
            </a:pPr>
            <a:r>
              <a:rPr lang="it-IT" b="1" dirty="0"/>
              <a:t>L’aspetto sanzionatorio riguarda:</a:t>
            </a:r>
          </a:p>
          <a:p>
            <a:pPr marL="623888" indent="-361950" algn="just">
              <a:buFont typeface="Arial" panose="020B0604020202020204" pitchFamily="34" charset="0"/>
              <a:buChar char="•"/>
            </a:pPr>
            <a:r>
              <a:rPr lang="it-IT" b="1" dirty="0"/>
              <a:t>La condotta omissiva totale o parziale </a:t>
            </a:r>
          </a:p>
          <a:p>
            <a:pPr marL="623888" indent="-361950" algn="just">
              <a:buFont typeface="Arial" panose="020B0604020202020204" pitchFamily="34" charset="0"/>
              <a:buChar char="•"/>
            </a:pPr>
            <a:r>
              <a:rPr lang="it-IT" b="1" dirty="0"/>
              <a:t>L’esecuzione tardiva </a:t>
            </a:r>
          </a:p>
        </p:txBody>
      </p:sp>
      <p:sp>
        <p:nvSpPr>
          <p:cNvPr id="6" name="Rettangolo arrotondato 5"/>
          <p:cNvSpPr/>
          <p:nvPr/>
        </p:nvSpPr>
        <p:spPr>
          <a:xfrm>
            <a:off x="6596744" y="2037662"/>
            <a:ext cx="5442857" cy="3287486"/>
          </a:xfrm>
          <a:prstGeom prst="roundRect">
            <a:avLst/>
          </a:prstGeom>
          <a:solidFill>
            <a:schemeClr val="accent5">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it-IT" sz="1600" dirty="0"/>
              <a:t>Sanzione amministrativa pecuniaria pari a 2.000 euro.</a:t>
            </a:r>
          </a:p>
          <a:p>
            <a:pPr marL="285750" indent="-285750" algn="just">
              <a:buFont typeface="Wingdings" panose="05000000000000000000" pitchFamily="2" charset="2"/>
              <a:buChar char="q"/>
            </a:pPr>
            <a:r>
              <a:rPr lang="it-IT" sz="1600" dirty="0"/>
              <a:t>Tale sanzione può essere ridotta da un terzo a due terzi per le violazioni ritenute di minore gravità.</a:t>
            </a:r>
          </a:p>
          <a:p>
            <a:pPr marL="285750" indent="-285750" algn="just">
              <a:buFont typeface="Wingdings" panose="05000000000000000000" pitchFamily="2" charset="2"/>
              <a:buChar char="q"/>
            </a:pPr>
            <a:r>
              <a:rPr lang="it-IT" sz="1600" dirty="0"/>
              <a:t>Nell’ipotesi di violazioni gravi, ripetute o sistematiche ovvero plurime, sanzione amministrativa da 2.500 a 50.000 euro + applicazione della misura accessoria della pubblicazione del decreto sanzionatorio su un’apposita sezione del sito web del Ministero dell’Economia e delle Finanze, ovvero dell’Autorità di vigilanza di settore.</a:t>
            </a:r>
          </a:p>
        </p:txBody>
      </p:sp>
      <p:sp>
        <p:nvSpPr>
          <p:cNvPr id="7" name="Rettangolo 6"/>
          <p:cNvSpPr/>
          <p:nvPr/>
        </p:nvSpPr>
        <p:spPr>
          <a:xfrm>
            <a:off x="222685" y="5369523"/>
            <a:ext cx="6961886"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it-IT" sz="1600" b="1" dirty="0"/>
              <a:t>Art. 32 comma 2 lettera b)</a:t>
            </a:r>
            <a:r>
              <a:rPr lang="it-IT" sz="1600" dirty="0"/>
              <a:t>: E' considerata «tempestiva» l'acquisizione conclusa </a:t>
            </a:r>
            <a:r>
              <a:rPr lang="it-IT" sz="1600" b="1" dirty="0"/>
              <a:t>entro trenta giorni </a:t>
            </a:r>
            <a:r>
              <a:rPr lang="it-IT" sz="1600" dirty="0"/>
              <a:t>dall'instaurazione del rapporto continuativo o dal conferimento dell'incarico per lo svolgimento della prestazione professionale, dall'esecuzione dell'operazione o della prestazione professionale, dalla variazione e dalla chiusura del rapporto continuativo o della prestazione professionale.</a:t>
            </a:r>
          </a:p>
        </p:txBody>
      </p:sp>
      <p:sp>
        <p:nvSpPr>
          <p:cNvPr id="8" name="Freccia a destra 7"/>
          <p:cNvSpPr/>
          <p:nvPr/>
        </p:nvSpPr>
        <p:spPr>
          <a:xfrm rot="16200000" flipH="1">
            <a:off x="3098605" y="4958370"/>
            <a:ext cx="368693" cy="223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p:cNvSpPr txBox="1"/>
          <p:nvPr/>
        </p:nvSpPr>
        <p:spPr>
          <a:xfrm>
            <a:off x="2474846" y="851494"/>
            <a:ext cx="7203290" cy="1059080"/>
          </a:xfrm>
          <a:prstGeom prst="rect">
            <a:avLst/>
          </a:prstGeom>
          <a:solidFill>
            <a:schemeClr val="accent2">
              <a:lumMod val="60000"/>
              <a:lumOff val="40000"/>
            </a:schemeClr>
          </a:solidFill>
        </p:spPr>
        <p:style>
          <a:lnRef idx="0">
            <a:scrgbClr r="0" g="0" b="0"/>
          </a:lnRef>
          <a:fillRef idx="0">
            <a:scrgbClr r="0" g="0" b="0"/>
          </a:fillRef>
          <a:effectRef idx="0">
            <a:scrgbClr r="0" g="0" b="0"/>
          </a:effectRef>
          <a:fontRef idx="minor">
            <a:schemeClr val="lt1"/>
          </a:fontRef>
        </p:style>
        <p:txBody>
          <a:bodyPr spcFirstLastPara="0" vert="horz" wrap="square" lIns="127470" tIns="0" rIns="127470" bIns="0" numCol="1" spcCol="1270" anchor="ctr" anchorCtr="0">
            <a:noAutofit/>
          </a:bodyPr>
          <a:lstStyle/>
          <a:p>
            <a:pPr lvl="0" algn="ctr" defTabSz="711200">
              <a:lnSpc>
                <a:spcPct val="90000"/>
              </a:lnSpc>
              <a:spcBef>
                <a:spcPct val="0"/>
              </a:spcBef>
              <a:spcAft>
                <a:spcPct val="35000"/>
              </a:spcAft>
            </a:pPr>
            <a:r>
              <a:rPr lang="it-IT" sz="2800" b="1" kern="1200" dirty="0">
                <a:latin typeface="Cambria" panose="02040503050406030204" pitchFamily="18" charset="0"/>
                <a:ea typeface="Cambria" panose="02040503050406030204" pitchFamily="18" charset="0"/>
              </a:rPr>
              <a:t>Inosservanza degli obblighi di conservazione </a:t>
            </a:r>
            <a:r>
              <a:rPr lang="it-IT" sz="2800" b="1" i="1" kern="1200" dirty="0">
                <a:latin typeface="Cambria" panose="02040503050406030204" pitchFamily="18" charset="0"/>
                <a:ea typeface="Cambria" panose="02040503050406030204" pitchFamily="18" charset="0"/>
              </a:rPr>
              <a:t>(art. 57).</a:t>
            </a:r>
            <a:endParaRPr lang="en-US" sz="2800" b="1" i="1" kern="1200" noProof="0" dirty="0">
              <a:latin typeface="Cambria" panose="02040503050406030204" pitchFamily="18" charset="0"/>
              <a:ea typeface="Cambria" panose="02040503050406030204" pitchFamily="18" charset="0"/>
            </a:endParaRPr>
          </a:p>
        </p:txBody>
      </p:sp>
      <p:sp>
        <p:nvSpPr>
          <p:cNvPr id="12" name="Rettangolo 11"/>
          <p:cNvSpPr/>
          <p:nvPr/>
        </p:nvSpPr>
        <p:spPr>
          <a:xfrm>
            <a:off x="851704" y="192123"/>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2086055086"/>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549912" y="894038"/>
            <a:ext cx="7353434" cy="9802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470" tIns="0" rIns="127470" bIns="0" numCol="1" spcCol="1270" anchor="ctr" anchorCtr="0">
            <a:noAutofit/>
          </a:bodyPr>
          <a:lstStyle/>
          <a:p>
            <a:pPr lvl="0" algn="just" defTabSz="711200">
              <a:lnSpc>
                <a:spcPct val="90000"/>
              </a:lnSpc>
              <a:spcBef>
                <a:spcPct val="0"/>
              </a:spcBef>
              <a:spcAft>
                <a:spcPct val="35000"/>
              </a:spcAft>
            </a:pPr>
            <a:r>
              <a:rPr lang="it-IT" sz="3200" b="1" kern="1200" dirty="0"/>
              <a:t>Inosservanza dell’obbligo di segnalazione di operazioni sospette </a:t>
            </a:r>
            <a:r>
              <a:rPr lang="it-IT" sz="3200" b="1" i="1" kern="1200" dirty="0"/>
              <a:t>(art. 58.</a:t>
            </a:r>
          </a:p>
        </p:txBody>
      </p:sp>
      <p:sp>
        <p:nvSpPr>
          <p:cNvPr id="9" name="Rettangolo arrotondato 8"/>
          <p:cNvSpPr/>
          <p:nvPr/>
        </p:nvSpPr>
        <p:spPr>
          <a:xfrm>
            <a:off x="307932" y="2593348"/>
            <a:ext cx="5626091" cy="1149027"/>
          </a:xfrm>
          <a:prstGeom prst="roundRect">
            <a:avLst/>
          </a:prstGeom>
          <a:solidFill>
            <a:srgbClr val="BF3527"/>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it-IT" b="1" dirty="0"/>
              <a:t>SALVO CHE IL FATTO NON COSTITUISCA REATO</a:t>
            </a:r>
          </a:p>
          <a:p>
            <a:pPr marL="285750" indent="-285750" algn="just">
              <a:buFont typeface="Wingdings" panose="05000000000000000000" pitchFamily="2" charset="2"/>
              <a:buChar char="q"/>
            </a:pPr>
            <a:r>
              <a:rPr lang="it-IT" b="1" dirty="0"/>
              <a:t>Il soggetto obbligato omette effettuare la segnalazione dell’operazione</a:t>
            </a:r>
          </a:p>
        </p:txBody>
      </p:sp>
      <p:sp>
        <p:nvSpPr>
          <p:cNvPr id="12" name="CasellaDiTesto 11"/>
          <p:cNvSpPr txBox="1"/>
          <p:nvPr/>
        </p:nvSpPr>
        <p:spPr>
          <a:xfrm>
            <a:off x="2549912" y="1135968"/>
            <a:ext cx="7203290" cy="975862"/>
          </a:xfrm>
          <a:prstGeom prst="rect">
            <a:avLst/>
          </a:prstGeom>
          <a:solidFill>
            <a:schemeClr val="accent2">
              <a:lumMod val="60000"/>
              <a:lumOff val="40000"/>
            </a:schemeClr>
          </a:solidFill>
        </p:spPr>
        <p:style>
          <a:lnRef idx="0">
            <a:scrgbClr r="0" g="0" b="0"/>
          </a:lnRef>
          <a:fillRef idx="0">
            <a:scrgbClr r="0" g="0" b="0"/>
          </a:fillRef>
          <a:effectRef idx="0">
            <a:scrgbClr r="0" g="0" b="0"/>
          </a:effectRef>
          <a:fontRef idx="minor">
            <a:schemeClr val="lt1"/>
          </a:fontRef>
        </p:style>
        <p:txBody>
          <a:bodyPr spcFirstLastPara="0" vert="horz" wrap="square" lIns="127470" tIns="0" rIns="127470" bIns="0" numCol="1" spcCol="1270" anchor="ctr" anchorCtr="0">
            <a:noAutofit/>
          </a:bodyPr>
          <a:lstStyle/>
          <a:p>
            <a:pPr lvl="0" algn="ctr" defTabSz="711200">
              <a:lnSpc>
                <a:spcPct val="90000"/>
              </a:lnSpc>
              <a:spcBef>
                <a:spcPct val="0"/>
              </a:spcBef>
              <a:spcAft>
                <a:spcPct val="35000"/>
              </a:spcAft>
            </a:pPr>
            <a:r>
              <a:rPr lang="it-IT" sz="2800" b="1" kern="1200" dirty="0">
                <a:latin typeface="Cambria" panose="02040503050406030204" pitchFamily="18" charset="0"/>
                <a:ea typeface="Cambria" panose="02040503050406030204" pitchFamily="18" charset="0"/>
              </a:rPr>
              <a:t>Inosservanza dell’obbligo </a:t>
            </a:r>
            <a:r>
              <a:rPr lang="it-IT" sz="2800" b="1" dirty="0">
                <a:latin typeface="Cambria" panose="02040503050406030204" pitchFamily="18" charset="0"/>
                <a:ea typeface="Cambria" panose="02040503050406030204" pitchFamily="18" charset="0"/>
              </a:rPr>
              <a:t>di segnalazione di operazione sospetta </a:t>
            </a:r>
            <a:r>
              <a:rPr lang="it-IT" sz="2800" b="1" i="1" kern="1200" dirty="0">
                <a:latin typeface="Cambria" panose="02040503050406030204" pitchFamily="18" charset="0"/>
                <a:ea typeface="Cambria" panose="02040503050406030204" pitchFamily="18" charset="0"/>
              </a:rPr>
              <a:t>(art. 58).</a:t>
            </a:r>
            <a:endParaRPr lang="en-US" sz="2800" b="1" i="1" kern="1200" noProof="0" dirty="0">
              <a:latin typeface="Cambria" panose="02040503050406030204" pitchFamily="18" charset="0"/>
              <a:ea typeface="Cambria" panose="02040503050406030204" pitchFamily="18" charset="0"/>
            </a:endParaRPr>
          </a:p>
        </p:txBody>
      </p:sp>
      <p:sp>
        <p:nvSpPr>
          <p:cNvPr id="13" name="Rettangolo arrotondato 12"/>
          <p:cNvSpPr/>
          <p:nvPr/>
        </p:nvSpPr>
        <p:spPr>
          <a:xfrm>
            <a:off x="5385523" y="4131496"/>
            <a:ext cx="6614164" cy="2437309"/>
          </a:xfrm>
          <a:prstGeom prst="roundRect">
            <a:avLst/>
          </a:prstGeom>
          <a:solidFill>
            <a:schemeClr val="accent5">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it-IT" sz="1600" dirty="0"/>
              <a:t>Sanzione amministrativa pecuniaria pari a 3.000 euro.</a:t>
            </a:r>
          </a:p>
          <a:p>
            <a:pPr marL="285750" indent="-285750" algn="just">
              <a:buFont typeface="Wingdings" panose="05000000000000000000" pitchFamily="2" charset="2"/>
              <a:buChar char="q"/>
            </a:pPr>
            <a:r>
              <a:rPr lang="it-IT" sz="1600" dirty="0"/>
              <a:t>Tale sanzione può essere ridotta da un terzo a due terzi per le violazioni ritenute di minore gravità.</a:t>
            </a:r>
          </a:p>
          <a:p>
            <a:pPr marL="285750" indent="-285750" algn="just">
              <a:buFont typeface="Wingdings" panose="05000000000000000000" pitchFamily="2" charset="2"/>
              <a:buChar char="q"/>
            </a:pPr>
            <a:r>
              <a:rPr lang="it-IT" sz="1600" dirty="0"/>
              <a:t>Nell’ipotesi di violazioni gravi, ripetute o sistematiche ovvero plurime, sanzione amministrativa da 30.000 a 300.000 euro + applicazione della misura accessoria della pubblicazione del decreto sanzionatorio su un’apposita sezione del sito web del Ministero dell’Economia e delle Finanze, ovvero dell’Autorità di vigilanza di settore.</a:t>
            </a:r>
          </a:p>
        </p:txBody>
      </p:sp>
      <p:sp>
        <p:nvSpPr>
          <p:cNvPr id="19" name="Rettangolo 18"/>
          <p:cNvSpPr/>
          <p:nvPr/>
        </p:nvSpPr>
        <p:spPr>
          <a:xfrm>
            <a:off x="1069418" y="181860"/>
            <a:ext cx="972921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Sanzioni amministrative</a:t>
            </a:r>
          </a:p>
        </p:txBody>
      </p:sp>
    </p:spTree>
    <p:extLst>
      <p:ext uri="{BB962C8B-B14F-4D97-AF65-F5344CB8AC3E}">
        <p14:creationId xmlns:p14="http://schemas.microsoft.com/office/powerpoint/2010/main" val="2893892613"/>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
          <p:cNvGrpSpPr/>
          <p:nvPr/>
        </p:nvGrpSpPr>
        <p:grpSpPr>
          <a:xfrm>
            <a:off x="3573761" y="890929"/>
            <a:ext cx="4347793" cy="1505626"/>
            <a:chOff x="240887" y="4257174"/>
            <a:chExt cx="4347793" cy="1505626"/>
          </a:xfrm>
        </p:grpSpPr>
        <p:sp>
          <p:nvSpPr>
            <p:cNvPr id="3" name="Rettangolo arrotondato 2"/>
            <p:cNvSpPr/>
            <p:nvPr/>
          </p:nvSpPr>
          <p:spPr>
            <a:xfrm>
              <a:off x="240887" y="4257174"/>
              <a:ext cx="4347793" cy="1505626"/>
            </a:xfrm>
            <a:prstGeom prst="roundRect">
              <a:avLst/>
            </a:prstGeom>
            <a:solidFill>
              <a:srgbClr val="356963"/>
            </a:solidFill>
          </p:spPr>
          <p:style>
            <a:lnRef idx="2">
              <a:schemeClr val="lt1">
                <a:hueOff val="0"/>
                <a:satOff val="0"/>
                <a:lumOff val="0"/>
                <a:alphaOff val="0"/>
              </a:schemeClr>
            </a:lnRef>
            <a:fillRef idx="1">
              <a:scrgbClr r="0" g="0" b="0"/>
            </a:fillRef>
            <a:effectRef idx="0">
              <a:schemeClr val="accent3">
                <a:hueOff val="11250264"/>
                <a:satOff val="-16880"/>
                <a:lumOff val="-2745"/>
                <a:alphaOff val="0"/>
              </a:schemeClr>
            </a:effectRef>
            <a:fontRef idx="minor">
              <a:schemeClr val="lt1"/>
            </a:fontRef>
          </p:style>
          <p:txBody>
            <a:bodyPr/>
            <a:lstStyle/>
            <a:p>
              <a:endParaRPr lang="it-IT"/>
            </a:p>
          </p:txBody>
        </p:sp>
        <p:sp>
          <p:nvSpPr>
            <p:cNvPr id="4" name="CasellaDiTesto 3"/>
            <p:cNvSpPr txBox="1"/>
            <p:nvPr/>
          </p:nvSpPr>
          <p:spPr>
            <a:xfrm>
              <a:off x="314385" y="4330673"/>
              <a:ext cx="4200795" cy="13586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470" tIns="0" rIns="127470" bIns="0" numCol="1" spcCol="1270" anchor="ctr" anchorCtr="0">
              <a:noAutofit/>
            </a:bodyPr>
            <a:lstStyle/>
            <a:p>
              <a:pPr lvl="0" algn="just" defTabSz="711200">
                <a:lnSpc>
                  <a:spcPct val="90000"/>
                </a:lnSpc>
                <a:spcBef>
                  <a:spcPct val="0"/>
                </a:spcBef>
                <a:spcAft>
                  <a:spcPct val="35000"/>
                </a:spcAft>
              </a:pPr>
              <a:r>
                <a:rPr lang="it-IT" sz="2000" b="1" kern="1200" dirty="0"/>
                <a:t>Inosservanza degli obblighi di comunicazione da parte dei componenti degli organi di controllo dei soggetti obbligati </a:t>
              </a:r>
              <a:r>
                <a:rPr lang="it-IT" sz="2000" b="1" i="1" kern="1200" dirty="0"/>
                <a:t>(art. 59</a:t>
              </a:r>
              <a:r>
                <a:rPr lang="it-IT" sz="2000" b="1" kern="1200" dirty="0"/>
                <a:t>).</a:t>
              </a:r>
            </a:p>
          </p:txBody>
        </p:sp>
      </p:grpSp>
      <p:sp>
        <p:nvSpPr>
          <p:cNvPr id="7" name="Rettangolo arrotondato 6"/>
          <p:cNvSpPr/>
          <p:nvPr/>
        </p:nvSpPr>
        <p:spPr>
          <a:xfrm>
            <a:off x="5435278" y="4667029"/>
            <a:ext cx="6614164" cy="1479362"/>
          </a:xfrm>
          <a:prstGeom prst="roundRect">
            <a:avLst/>
          </a:prstGeom>
          <a:solidFill>
            <a:schemeClr val="accent5">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it-IT" sz="1600" dirty="0"/>
              <a:t>è punito con la sanzione amministrativa pecuniaria da 5.000 euro a 30.000 euro qualora, nell'esercizio della propria funzione, ometta di effettuare le comunicazioni obbligatorie ai sensi dell'articolo 46 del presente decreto</a:t>
            </a:r>
          </a:p>
        </p:txBody>
      </p:sp>
      <p:sp>
        <p:nvSpPr>
          <p:cNvPr id="9" name="Rettangolo arrotondato 8"/>
          <p:cNvSpPr/>
          <p:nvPr/>
        </p:nvSpPr>
        <p:spPr>
          <a:xfrm>
            <a:off x="266708" y="2470054"/>
            <a:ext cx="4977300" cy="4387946"/>
          </a:xfrm>
          <a:prstGeom prst="roundRect">
            <a:avLst/>
          </a:prstGeom>
          <a:solidFill>
            <a:srgbClr val="BF3527"/>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b="1" dirty="0"/>
              <a:t>L’ art. 46 prevede per i componenti del collegio sindacale, del consiglio di sorveglianza e del comitato per il controllo sulla gestione, i seguenti obblighi:</a:t>
            </a:r>
          </a:p>
          <a:p>
            <a:pPr marL="285750" indent="-285750" algn="just">
              <a:buFont typeface="Wingdings" panose="05000000000000000000" pitchFamily="2" charset="2"/>
              <a:buChar char="q"/>
            </a:pPr>
            <a:r>
              <a:rPr lang="it-IT" b="1" dirty="0"/>
              <a:t>di comunicazione al legale rappresentante delle operazioni potenzialmente sospette</a:t>
            </a:r>
          </a:p>
          <a:p>
            <a:pPr marL="285750" indent="-285750" algn="just">
              <a:buFont typeface="Wingdings" panose="05000000000000000000" pitchFamily="2" charset="2"/>
              <a:buChar char="q"/>
            </a:pPr>
            <a:r>
              <a:rPr lang="it-IT" b="1" dirty="0"/>
              <a:t>di comunicazione all’autorità di vigilanza dei fatti che possono integrare violazioni gravi o ripetute o sistematiche o plurime delle disposizioni sopra richiamate</a:t>
            </a:r>
          </a:p>
          <a:p>
            <a:pPr algn="just"/>
            <a:r>
              <a:rPr lang="it-IT" b="1" dirty="0"/>
              <a:t>Tutto ciò deve avvenire senza ritardo e il riscontro concerne le operazioni di cui vengono a conoscenza in ragione delle proprie funzioni.</a:t>
            </a:r>
          </a:p>
        </p:txBody>
      </p:sp>
      <p:sp>
        <p:nvSpPr>
          <p:cNvPr id="10" name="Rettangolo arrotondato 9"/>
          <p:cNvSpPr/>
          <p:nvPr/>
        </p:nvSpPr>
        <p:spPr>
          <a:xfrm>
            <a:off x="6158816" y="3248240"/>
            <a:ext cx="5331738" cy="1161149"/>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lstStyle/>
          <a:p>
            <a:endParaRPr lang="it-IT"/>
          </a:p>
        </p:txBody>
      </p:sp>
      <p:sp>
        <p:nvSpPr>
          <p:cNvPr id="11" name="CasellaDiTesto 10"/>
          <p:cNvSpPr txBox="1"/>
          <p:nvPr/>
        </p:nvSpPr>
        <p:spPr>
          <a:xfrm>
            <a:off x="6502400" y="3505648"/>
            <a:ext cx="4847771" cy="646331"/>
          </a:xfrm>
          <a:prstGeom prst="rect">
            <a:avLst/>
          </a:prstGeom>
          <a:noFill/>
        </p:spPr>
        <p:txBody>
          <a:bodyPr wrap="square" rtlCol="0">
            <a:spAutoFit/>
          </a:bodyPr>
          <a:lstStyle/>
          <a:p>
            <a:r>
              <a:rPr lang="it-IT" dirty="0"/>
              <a:t>I soggetti in argomento non sono destinatari degli altri obblighi antiriciclaggio sopra analizzati</a:t>
            </a:r>
          </a:p>
        </p:txBody>
      </p:sp>
      <p:sp>
        <p:nvSpPr>
          <p:cNvPr id="13" name="Rettangolo 12"/>
          <p:cNvSpPr/>
          <p:nvPr/>
        </p:nvSpPr>
        <p:spPr>
          <a:xfrm>
            <a:off x="1069418" y="181860"/>
            <a:ext cx="9729210" cy="461665"/>
          </a:xfrm>
          <a:prstGeom prst="rect">
            <a:avLst/>
          </a:prstGeom>
        </p:spPr>
        <p:txBody>
          <a:bodyPr wrap="square">
            <a:spAutoFit/>
          </a:bodyPr>
          <a:lstStyle/>
          <a:p>
            <a:pPr marL="177800" algn="ctr" eaLnBrk="0" hangingPunct="0">
              <a:spcBef>
                <a:spcPct val="20000"/>
              </a:spcBef>
              <a:spcAft>
                <a:spcPts val="600"/>
              </a:spcAft>
              <a:defRPr/>
            </a:pPr>
            <a:r>
              <a:rPr lang="it-IT" sz="2400" b="1" cap="all" dirty="0">
                <a:ln/>
                <a:solidFill>
                  <a:srgbClr val="003366"/>
                </a:solidFill>
                <a:latin typeface="Cambria" panose="02040503050406030204" pitchFamily="18" charset="0"/>
                <a:ea typeface="Cambria" panose="02040503050406030204" pitchFamily="18" charset="0"/>
              </a:rPr>
              <a:t>Disciplina sanzionatoria amministrativa antiriciclaggio</a:t>
            </a:r>
          </a:p>
        </p:txBody>
      </p:sp>
    </p:spTree>
    <p:extLst>
      <p:ext uri="{BB962C8B-B14F-4D97-AF65-F5344CB8AC3E}">
        <p14:creationId xmlns:p14="http://schemas.microsoft.com/office/powerpoint/2010/main" val="2667323062"/>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arrotondato 7"/>
          <p:cNvSpPr/>
          <p:nvPr/>
        </p:nvSpPr>
        <p:spPr>
          <a:xfrm>
            <a:off x="1752600" y="960149"/>
            <a:ext cx="8850085" cy="531194"/>
          </a:xfrm>
          <a:prstGeom prst="roundRect">
            <a:avLst/>
          </a:prstGeom>
          <a:solidFill>
            <a:srgbClr val="555A95"/>
          </a:solidFill>
        </p:spPr>
        <p:style>
          <a:lnRef idx="2">
            <a:schemeClr val="lt1">
              <a:hueOff val="0"/>
              <a:satOff val="0"/>
              <a:lumOff val="0"/>
              <a:alphaOff val="0"/>
            </a:schemeClr>
          </a:lnRef>
          <a:fillRef idx="1">
            <a:scrgbClr r="0" g="0" b="0"/>
          </a:fillRef>
          <a:effectRef idx="0">
            <a:schemeClr val="accent3">
              <a:hueOff val="5625132"/>
              <a:satOff val="-8440"/>
              <a:lumOff val="-1373"/>
              <a:alphaOff val="0"/>
            </a:schemeClr>
          </a:effectRef>
          <a:fontRef idx="minor">
            <a:schemeClr val="lt1"/>
          </a:fontRef>
        </p:style>
        <p:txBody>
          <a:bodyPr/>
          <a:lstStyle/>
          <a:p>
            <a:pPr algn="ctr"/>
            <a:r>
              <a:rPr lang="it-IT" sz="2400" b="1" dirty="0"/>
              <a:t>Disposizioni sanzionatorie per i soggetti obbligati vigilati (art. 62)</a:t>
            </a:r>
            <a:endParaRPr lang="it-IT" sz="2400" dirty="0"/>
          </a:p>
        </p:txBody>
      </p:sp>
      <p:sp>
        <p:nvSpPr>
          <p:cNvPr id="10" name="Rettangolo arrotondato 9"/>
          <p:cNvSpPr/>
          <p:nvPr/>
        </p:nvSpPr>
        <p:spPr>
          <a:xfrm>
            <a:off x="350163" y="2041702"/>
            <a:ext cx="2237009" cy="864783"/>
          </a:xfrm>
          <a:prstGeom prst="roundRect">
            <a:avLst/>
          </a:prstGeom>
          <a:solidFill>
            <a:srgbClr val="BF3527"/>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b="1" dirty="0"/>
              <a:t>Intermediari bancari e finanziari</a:t>
            </a:r>
          </a:p>
        </p:txBody>
      </p:sp>
      <p:sp>
        <p:nvSpPr>
          <p:cNvPr id="11" name="Rettangolo arrotondato 10"/>
          <p:cNvSpPr/>
          <p:nvPr/>
        </p:nvSpPr>
        <p:spPr>
          <a:xfrm>
            <a:off x="2772229" y="1856646"/>
            <a:ext cx="9100457" cy="1234897"/>
          </a:xfrm>
          <a:prstGeom prst="roundRect">
            <a:avLst/>
          </a:prstGeom>
          <a:solidFill>
            <a:schemeClr val="accent2">
              <a:lumMod val="60000"/>
              <a:lumOff val="40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b="1" dirty="0">
                <a:latin typeface="Cambria" panose="02040503050406030204" pitchFamily="18" charset="0"/>
                <a:ea typeface="Cambria" panose="02040503050406030204" pitchFamily="18" charset="0"/>
              </a:rPr>
              <a:t>Quando responsabili in via esclusiva o concorrente di violazioni qualificate degli obblighi di cui agli artt. 56,57 e 58, di violazioni alle disposizioni in materia di procedure e controlli interni  (art. 15, mitigazione dei rischi, obblighi informativi), di violazioni le disposizioni dell’Autorità di vigilanza, di inosservanza dell’ordine di eliminare le infrazioni e di mancata istituzione del punto di contatto centrale.</a:t>
            </a:r>
          </a:p>
        </p:txBody>
      </p:sp>
      <p:sp>
        <p:nvSpPr>
          <p:cNvPr id="13" name="Rettangolo 12"/>
          <p:cNvSpPr/>
          <p:nvPr/>
        </p:nvSpPr>
        <p:spPr>
          <a:xfrm>
            <a:off x="1069418" y="181860"/>
            <a:ext cx="9729210" cy="461665"/>
          </a:xfrm>
          <a:prstGeom prst="rect">
            <a:avLst/>
          </a:prstGeom>
        </p:spPr>
        <p:txBody>
          <a:bodyPr wrap="square">
            <a:spAutoFit/>
          </a:bodyPr>
          <a:lstStyle/>
          <a:p>
            <a:pPr marL="177800" algn="ctr" eaLnBrk="0" hangingPunct="0">
              <a:spcBef>
                <a:spcPct val="20000"/>
              </a:spcBef>
              <a:spcAft>
                <a:spcPts val="600"/>
              </a:spcAft>
              <a:defRPr/>
            </a:pPr>
            <a:r>
              <a:rPr lang="it-IT" sz="2400" b="1" cap="all" dirty="0">
                <a:ln/>
                <a:solidFill>
                  <a:srgbClr val="003366"/>
                </a:solidFill>
                <a:latin typeface="Cambria" panose="02040503050406030204" pitchFamily="18" charset="0"/>
                <a:ea typeface="Cambria" panose="02040503050406030204" pitchFamily="18" charset="0"/>
              </a:rPr>
              <a:t>Disciplina sanzionatoria amministrativa antiriciclaggio</a:t>
            </a:r>
          </a:p>
        </p:txBody>
      </p:sp>
      <p:sp>
        <p:nvSpPr>
          <p:cNvPr id="14" name="Rettangolo arrotondato 13"/>
          <p:cNvSpPr/>
          <p:nvPr/>
        </p:nvSpPr>
        <p:spPr>
          <a:xfrm>
            <a:off x="350164" y="3456844"/>
            <a:ext cx="2237008" cy="1343756"/>
          </a:xfrm>
          <a:prstGeom prst="roundRect">
            <a:avLst/>
          </a:prstGeom>
          <a:solidFill>
            <a:schemeClr val="accent6">
              <a:lumMod val="75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b="1" dirty="0"/>
              <a:t>Revisori e società di revisione legale su enti di interesse pubblico o sottoposti a regime intermedio ,</a:t>
            </a:r>
          </a:p>
        </p:txBody>
      </p:sp>
      <p:sp>
        <p:nvSpPr>
          <p:cNvPr id="15" name="Rettangolo arrotondato 14"/>
          <p:cNvSpPr/>
          <p:nvPr/>
        </p:nvSpPr>
        <p:spPr>
          <a:xfrm>
            <a:off x="2772229" y="3565703"/>
            <a:ext cx="9100457" cy="1234897"/>
          </a:xfrm>
          <a:prstGeom prst="roundRect">
            <a:avLst/>
          </a:prstGeom>
          <a:solidFill>
            <a:schemeClr val="accent6">
              <a:lumMod val="60000"/>
              <a:lumOff val="4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b="1" dirty="0">
                <a:solidFill>
                  <a:schemeClr val="accent3">
                    <a:lumMod val="50000"/>
                  </a:schemeClr>
                </a:solidFill>
                <a:latin typeface="Cambria" panose="02040503050406030204" pitchFamily="18" charset="0"/>
                <a:ea typeface="Cambria" panose="02040503050406030204" pitchFamily="18" charset="0"/>
              </a:rPr>
              <a:t>Resta fermo quanto sopra con esclusione della medesima sanzione nel caso di mancata istituzione del punto di contatto centrale , non è prevista la sanzione in caso di inosservanza dell’ordine di eliminare l’infrazione e astenersi dal ripeterla.</a:t>
            </a:r>
          </a:p>
        </p:txBody>
      </p:sp>
      <p:sp>
        <p:nvSpPr>
          <p:cNvPr id="16" name="Rettangolo arrotondato 15"/>
          <p:cNvSpPr/>
          <p:nvPr/>
        </p:nvSpPr>
        <p:spPr>
          <a:xfrm>
            <a:off x="350163" y="5302604"/>
            <a:ext cx="2237008" cy="973642"/>
          </a:xfrm>
          <a:prstGeom prst="roundRect">
            <a:avLst/>
          </a:prstGeom>
          <a:solidFill>
            <a:srgbClr val="00B050"/>
          </a:solidFill>
          <a:ln w="38100">
            <a:solidFill>
              <a:srgbClr val="3080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b="1" dirty="0"/>
              <a:t>Soggetti titolari di funzioni di </a:t>
            </a:r>
            <a:r>
              <a:rPr lang="it-IT" b="1" dirty="0" err="1"/>
              <a:t>amm</a:t>
            </a:r>
            <a:r>
              <a:rPr lang="it-IT" b="1" dirty="0"/>
              <a:t>, dire. e contr.</a:t>
            </a:r>
          </a:p>
        </p:txBody>
      </p:sp>
      <p:sp>
        <p:nvSpPr>
          <p:cNvPr id="17" name="Rettangolo arrotondato 16"/>
          <p:cNvSpPr/>
          <p:nvPr/>
        </p:nvSpPr>
        <p:spPr>
          <a:xfrm>
            <a:off x="2772229" y="5171976"/>
            <a:ext cx="9100457" cy="1294138"/>
          </a:xfrm>
          <a:prstGeom prst="roundRect">
            <a:avLst/>
          </a:prstGeom>
          <a:solidFill>
            <a:srgbClr val="92D050"/>
          </a:solidFill>
          <a:ln w="38100">
            <a:solidFill>
              <a:srgbClr val="3080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b="1" dirty="0">
                <a:solidFill>
                  <a:schemeClr val="bg1"/>
                </a:solidFill>
                <a:latin typeface="Cambria" panose="02040503050406030204" pitchFamily="18" charset="0"/>
                <a:ea typeface="Cambria" panose="02040503050406030204" pitchFamily="18" charset="0"/>
              </a:rPr>
              <a:t>Distinzione tra soggetti che svolgono le predette funzioni per intermediari o società di revisione.</a:t>
            </a:r>
          </a:p>
          <a:p>
            <a:pPr algn="just"/>
            <a:r>
              <a:rPr lang="it-IT" sz="1600" b="1" dirty="0">
                <a:solidFill>
                  <a:schemeClr val="bg1"/>
                </a:solidFill>
                <a:latin typeface="Cambria" panose="02040503050406030204" pitchFamily="18" charset="0"/>
                <a:ea typeface="Cambria" panose="02040503050406030204" pitchFamily="18" charset="0"/>
              </a:rPr>
              <a:t>Per quanto concerne gli intermediari la condotta richiede che gli stessi assolvendo o meno ai compiti affidati alla funzione abbiano agevolato, facilitato o reso possibili le violazioni ovvero abbiano inciso sull’esposizione dell’intermediario al rischio di riciclaggio.</a:t>
            </a:r>
          </a:p>
        </p:txBody>
      </p:sp>
    </p:spTree>
    <p:extLst>
      <p:ext uri="{BB962C8B-B14F-4D97-AF65-F5344CB8AC3E}">
        <p14:creationId xmlns:p14="http://schemas.microsoft.com/office/powerpoint/2010/main" val="310787938"/>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p:nvPr/>
        </p:nvPicPr>
        <p:blipFill>
          <a:blip r:embed="rId2"/>
          <a:stretch>
            <a:fillRect/>
          </a:stretch>
        </p:blipFill>
        <p:spPr>
          <a:xfrm>
            <a:off x="206829" y="881743"/>
            <a:ext cx="11985171" cy="5976257"/>
          </a:xfrm>
          <a:prstGeom prst="rect">
            <a:avLst/>
          </a:prstGeom>
        </p:spPr>
      </p:pic>
      <p:pic>
        <p:nvPicPr>
          <p:cNvPr id="7" name="Picture 10" descr="Descrizione: http://wikiprestiti.org/images/logo-banca-italia.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72177">
            <a:off x="9502202" y="897552"/>
            <a:ext cx="1652421" cy="14188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Rettangolo 7"/>
          <p:cNvSpPr/>
          <p:nvPr/>
        </p:nvSpPr>
        <p:spPr>
          <a:xfrm>
            <a:off x="1069418" y="181860"/>
            <a:ext cx="9729210" cy="461665"/>
          </a:xfrm>
          <a:prstGeom prst="rect">
            <a:avLst/>
          </a:prstGeom>
        </p:spPr>
        <p:txBody>
          <a:bodyPr wrap="square">
            <a:spAutoFit/>
          </a:bodyPr>
          <a:lstStyle/>
          <a:p>
            <a:pPr marL="177800" algn="ctr" eaLnBrk="0" hangingPunct="0">
              <a:spcBef>
                <a:spcPct val="20000"/>
              </a:spcBef>
              <a:spcAft>
                <a:spcPts val="600"/>
              </a:spcAft>
              <a:defRPr/>
            </a:pPr>
            <a:r>
              <a:rPr lang="it-IT" sz="2400" b="1" cap="all" dirty="0">
                <a:ln/>
                <a:solidFill>
                  <a:srgbClr val="003366"/>
                </a:solidFill>
                <a:latin typeface="Cambria" panose="02040503050406030204" pitchFamily="18" charset="0"/>
                <a:ea typeface="Cambria" panose="02040503050406030204" pitchFamily="18" charset="0"/>
              </a:rPr>
              <a:t>Disciplina sanzionatoria amministrativa antiriciclaggio</a:t>
            </a:r>
          </a:p>
        </p:txBody>
      </p:sp>
    </p:spTree>
    <p:extLst>
      <p:ext uri="{BB962C8B-B14F-4D97-AF65-F5344CB8AC3E}">
        <p14:creationId xmlns:p14="http://schemas.microsoft.com/office/powerpoint/2010/main" val="3557792723"/>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69418" y="181860"/>
            <a:ext cx="9729210" cy="461665"/>
          </a:xfrm>
          <a:prstGeom prst="rect">
            <a:avLst/>
          </a:prstGeom>
        </p:spPr>
        <p:txBody>
          <a:bodyPr wrap="square">
            <a:spAutoFit/>
          </a:bodyPr>
          <a:lstStyle/>
          <a:p>
            <a:pPr marL="177800" algn="ctr" eaLnBrk="0" hangingPunct="0">
              <a:spcBef>
                <a:spcPct val="20000"/>
              </a:spcBef>
              <a:spcAft>
                <a:spcPts val="600"/>
              </a:spcAft>
              <a:defRPr/>
            </a:pPr>
            <a:r>
              <a:rPr lang="it-IT" sz="2400" b="1" cap="all" dirty="0">
                <a:ln/>
                <a:solidFill>
                  <a:srgbClr val="003366"/>
                </a:solidFill>
                <a:latin typeface="Cambria" panose="02040503050406030204" pitchFamily="18" charset="0"/>
                <a:ea typeface="Cambria" panose="02040503050406030204" pitchFamily="18" charset="0"/>
              </a:rPr>
              <a:t>Disciplina sanzionatoria amministrativa antiriciclaggio</a:t>
            </a:r>
          </a:p>
        </p:txBody>
      </p:sp>
      <p:sp>
        <p:nvSpPr>
          <p:cNvPr id="12" name="Rettangolo arrotondato 11"/>
          <p:cNvSpPr/>
          <p:nvPr/>
        </p:nvSpPr>
        <p:spPr>
          <a:xfrm>
            <a:off x="2837037" y="842857"/>
            <a:ext cx="6193972" cy="531194"/>
          </a:xfrm>
          <a:prstGeom prst="roundRect">
            <a:avLst/>
          </a:prstGeom>
          <a:solidFill>
            <a:srgbClr val="555A95"/>
          </a:solidFill>
        </p:spPr>
        <p:style>
          <a:lnRef idx="2">
            <a:schemeClr val="lt1">
              <a:hueOff val="0"/>
              <a:satOff val="0"/>
              <a:lumOff val="0"/>
              <a:alphaOff val="0"/>
            </a:schemeClr>
          </a:lnRef>
          <a:fillRef idx="1">
            <a:scrgbClr r="0" g="0" b="0"/>
          </a:fillRef>
          <a:effectRef idx="0">
            <a:schemeClr val="accent3">
              <a:hueOff val="5625132"/>
              <a:satOff val="-8440"/>
              <a:lumOff val="-1373"/>
              <a:alphaOff val="0"/>
            </a:schemeClr>
          </a:effectRef>
          <a:fontRef idx="minor">
            <a:schemeClr val="lt1"/>
          </a:fontRef>
        </p:style>
        <p:txBody>
          <a:bodyPr/>
          <a:lstStyle/>
          <a:p>
            <a:pPr algn="ctr"/>
            <a:r>
              <a:rPr lang="it-IT" sz="2400" b="1" dirty="0"/>
              <a:t>Procedimento sanzionatorio (art. 65)</a:t>
            </a:r>
            <a:endParaRPr lang="it-IT" sz="2400" dirty="0"/>
          </a:p>
        </p:txBody>
      </p:sp>
      <p:pic>
        <p:nvPicPr>
          <p:cNvPr id="24" name="Immagin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940" y="842857"/>
            <a:ext cx="2120097" cy="1605377"/>
          </a:xfrm>
          <a:prstGeom prst="rect">
            <a:avLst/>
          </a:prstGeom>
        </p:spPr>
      </p:pic>
      <p:sp>
        <p:nvSpPr>
          <p:cNvPr id="26" name="Sottotitolo 2">
            <a:extLst>
              <a:ext uri="{FF2B5EF4-FFF2-40B4-BE49-F238E27FC236}">
                <a16:creationId xmlns:a16="http://schemas.microsoft.com/office/drawing/2014/main" id="{CFB2EB32-6290-A28A-A2F3-EA5AD8DFA5DB}"/>
              </a:ext>
            </a:extLst>
          </p:cNvPr>
          <p:cNvSpPr txBox="1">
            <a:spLocks/>
          </p:cNvSpPr>
          <p:nvPr/>
        </p:nvSpPr>
        <p:spPr>
          <a:xfrm>
            <a:off x="1415143" y="2448234"/>
            <a:ext cx="9122228" cy="3877086"/>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In generale la titolarità del procedimento sanzionatorio è affidata al MEF. </a:t>
            </a:r>
          </a:p>
          <a:p>
            <a:pPr marL="358775" indent="0" algn="just">
              <a:buNone/>
            </a:pP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A  fronte di questa indicazione generale il legislatore individua delle eccezioni:</a:t>
            </a:r>
          </a:p>
          <a:p>
            <a:pPr marL="614362" algn="just">
              <a:buFont typeface="Wingdings" panose="05000000000000000000" pitchFamily="2" charset="2"/>
              <a:buChar char="Ø"/>
            </a:pP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Le sanzioni per l’inosservanza delle disposizioni in materia di prestatori di servizi di pagamento e IMEL sono di competenza dell’OAM.</a:t>
            </a:r>
          </a:p>
          <a:p>
            <a:pPr marL="614362" algn="just">
              <a:buFont typeface="Wingdings" panose="05000000000000000000" pitchFamily="2" charset="2"/>
              <a:buChar char="Ø"/>
            </a:pP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Le sanzioni dei </a:t>
            </a:r>
            <a:r>
              <a:rPr lang="it-IT" sz="2400" dirty="0" err="1">
                <a:solidFill>
                  <a:srgbClr val="0070C0"/>
                </a:solidFill>
                <a:latin typeface="Cambria" panose="02040503050406030204" pitchFamily="18" charset="0"/>
                <a:ea typeface="Cambria" panose="02040503050406030204" pitchFamily="18" charset="0"/>
                <a:cs typeface="Arial" panose="020B0604020202020204" pitchFamily="34" charset="0"/>
              </a:rPr>
              <a:t>comfronti</a:t>
            </a: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 degli intermediari bancari e finanziari sono di competenza di BI e IVASS.</a:t>
            </a:r>
          </a:p>
          <a:p>
            <a:pPr marL="614362" algn="just">
              <a:buFont typeface="Wingdings" panose="05000000000000000000" pitchFamily="2" charset="2"/>
              <a:buChar char="Ø"/>
            </a:pP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Le sanzioni nei confronti dei revisori legali e delle società di revisione con incarichi su enti di interesse pubblico o sottoposti a regime intermedio sono della CONSOB.</a:t>
            </a:r>
          </a:p>
          <a:p>
            <a:pPr marL="285750" indent="-285750" algn="just">
              <a:lnSpc>
                <a:spcPct val="200000"/>
              </a:lnSpc>
              <a:buFont typeface="Wingdings" panose="05000000000000000000" pitchFamily="2" charset="2"/>
              <a:buChar char="ü"/>
            </a:pPr>
            <a:endParaRPr lang="it-IT" sz="1700" dirty="0">
              <a:latin typeface="Arial" panose="020B0604020202020204" pitchFamily="34" charset="0"/>
              <a:cs typeface="Arial" panose="020B0604020202020204" pitchFamily="34" charset="0"/>
            </a:endParaRPr>
          </a:p>
        </p:txBody>
      </p:sp>
      <p:pic>
        <p:nvPicPr>
          <p:cNvPr id="2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41645" y="3370904"/>
            <a:ext cx="1132714" cy="587829"/>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chemeClr val="accent1"/>
                </a:solidFill>
              </a14:hiddenFill>
            </a:ext>
          </a:extLst>
        </p:spPr>
      </p:pic>
      <p:pic>
        <p:nvPicPr>
          <p:cNvPr id="28" name="Picture 10" descr="Descrizione: http://wikiprestiti.org/images/logo-banca-italia.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8628" y="4548903"/>
            <a:ext cx="1018748" cy="779567"/>
          </a:xfrm>
          <a:prstGeom prst="rect">
            <a:avLst/>
          </a:prstGeom>
          <a:noFill/>
          <a:ln w="38100">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pic>
      <p:pic>
        <p:nvPicPr>
          <p:cNvPr id="29" name="Immagine 17" descr="logo_ho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4882" y="4531050"/>
            <a:ext cx="1160261" cy="57983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0" name="Picture 2" descr="Descrizione: http://www.forexguida.com/images/stories/consob_forex.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1063" y="6025135"/>
            <a:ext cx="1500788" cy="83286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1320034"/>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69418" y="181860"/>
            <a:ext cx="9729210" cy="461665"/>
          </a:xfrm>
          <a:prstGeom prst="rect">
            <a:avLst/>
          </a:prstGeom>
        </p:spPr>
        <p:txBody>
          <a:bodyPr wrap="square">
            <a:spAutoFit/>
          </a:bodyPr>
          <a:lstStyle/>
          <a:p>
            <a:pPr marL="177800" algn="ctr" eaLnBrk="0" hangingPunct="0">
              <a:spcBef>
                <a:spcPct val="20000"/>
              </a:spcBef>
              <a:spcAft>
                <a:spcPts val="600"/>
              </a:spcAft>
              <a:defRPr/>
            </a:pPr>
            <a:r>
              <a:rPr lang="it-IT" sz="2400" b="1" cap="all" dirty="0">
                <a:ln/>
                <a:solidFill>
                  <a:srgbClr val="003366"/>
                </a:solidFill>
                <a:latin typeface="Cambria" panose="02040503050406030204" pitchFamily="18" charset="0"/>
                <a:ea typeface="Cambria" panose="02040503050406030204" pitchFamily="18" charset="0"/>
              </a:rPr>
              <a:t>Disciplina sanzionatoria amministrativa antiriciclaggio</a:t>
            </a:r>
          </a:p>
        </p:txBody>
      </p:sp>
      <p:sp>
        <p:nvSpPr>
          <p:cNvPr id="12" name="Rettangolo arrotondato 11"/>
          <p:cNvSpPr/>
          <p:nvPr/>
        </p:nvSpPr>
        <p:spPr>
          <a:xfrm>
            <a:off x="2837037" y="842857"/>
            <a:ext cx="6193972" cy="531194"/>
          </a:xfrm>
          <a:prstGeom prst="roundRect">
            <a:avLst/>
          </a:prstGeom>
          <a:solidFill>
            <a:srgbClr val="555A95"/>
          </a:solidFill>
        </p:spPr>
        <p:style>
          <a:lnRef idx="2">
            <a:schemeClr val="lt1">
              <a:hueOff val="0"/>
              <a:satOff val="0"/>
              <a:lumOff val="0"/>
              <a:alphaOff val="0"/>
            </a:schemeClr>
          </a:lnRef>
          <a:fillRef idx="1">
            <a:scrgbClr r="0" g="0" b="0"/>
          </a:fillRef>
          <a:effectRef idx="0">
            <a:schemeClr val="accent3">
              <a:hueOff val="5625132"/>
              <a:satOff val="-8440"/>
              <a:lumOff val="-1373"/>
              <a:alphaOff val="0"/>
            </a:schemeClr>
          </a:effectRef>
          <a:fontRef idx="minor">
            <a:schemeClr val="lt1"/>
          </a:fontRef>
        </p:style>
        <p:txBody>
          <a:bodyPr/>
          <a:lstStyle/>
          <a:p>
            <a:pPr algn="ctr"/>
            <a:r>
              <a:rPr lang="it-IT" sz="2400" b="1" dirty="0"/>
              <a:t>Procedimento sanzionatorio (art. 65)</a:t>
            </a:r>
            <a:endParaRPr lang="it-IT" sz="2400" dirty="0"/>
          </a:p>
        </p:txBody>
      </p:sp>
      <p:pic>
        <p:nvPicPr>
          <p:cNvPr id="24" name="Immagin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940" y="842857"/>
            <a:ext cx="2120097" cy="1605377"/>
          </a:xfrm>
          <a:prstGeom prst="rect">
            <a:avLst/>
          </a:prstGeom>
        </p:spPr>
      </p:pic>
      <p:sp>
        <p:nvSpPr>
          <p:cNvPr id="26" name="Sottotitolo 2">
            <a:extLst>
              <a:ext uri="{FF2B5EF4-FFF2-40B4-BE49-F238E27FC236}">
                <a16:creationId xmlns:a16="http://schemas.microsoft.com/office/drawing/2014/main" id="{CFB2EB32-6290-A28A-A2F3-EA5AD8DFA5DB}"/>
              </a:ext>
            </a:extLst>
          </p:cNvPr>
          <p:cNvSpPr txBox="1">
            <a:spLocks/>
          </p:cNvSpPr>
          <p:nvPr/>
        </p:nvSpPr>
        <p:spPr>
          <a:xfrm>
            <a:off x="1556657" y="3025177"/>
            <a:ext cx="9122228" cy="2787794"/>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Competono poi al MEF le sanzioni amministrative </a:t>
            </a:r>
            <a:r>
              <a:rPr lang="it-IT" sz="2400" dirty="0" err="1">
                <a:solidFill>
                  <a:srgbClr val="0070C0"/>
                </a:solidFill>
                <a:latin typeface="Cambria" panose="02040503050406030204" pitchFamily="18" charset="0"/>
                <a:ea typeface="Cambria" panose="02040503050406030204" pitchFamily="18" charset="0"/>
                <a:cs typeface="Arial" panose="020B0604020202020204" pitchFamily="34" charset="0"/>
              </a:rPr>
              <a:t>pecuniare</a:t>
            </a: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a:t>
            </a:r>
          </a:p>
          <a:p>
            <a:pPr marL="614362" algn="just">
              <a:buFont typeface="Wingdings" panose="05000000000000000000" pitchFamily="2" charset="2"/>
              <a:buChar char="Ø"/>
            </a:pP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Della violazione dell’obbligo di segnalazione del personale dei soggetti obbligati.</a:t>
            </a:r>
          </a:p>
          <a:p>
            <a:pPr marL="614362" algn="just">
              <a:buFont typeface="Wingdings" panose="05000000000000000000" pitchFamily="2" charset="2"/>
              <a:buChar char="Ø"/>
            </a:pP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Delle violazioni attribuite ai titolari di funzioni di amministrazione, direzione controllo dell’ente vigilato.</a:t>
            </a:r>
          </a:p>
          <a:p>
            <a:pPr marL="614362" algn="just">
              <a:buFont typeface="Wingdings" panose="05000000000000000000" pitchFamily="2" charset="2"/>
              <a:buChar char="Ø"/>
            </a:pPr>
            <a:r>
              <a:rPr lang="it-IT" sz="2400" dirty="0">
                <a:solidFill>
                  <a:srgbClr val="0070C0"/>
                </a:solidFill>
                <a:latin typeface="Cambria" panose="02040503050406030204" pitchFamily="18" charset="0"/>
                <a:ea typeface="Cambria" panose="02040503050406030204" pitchFamily="18" charset="0"/>
                <a:cs typeface="Arial" panose="020B0604020202020204" pitchFamily="34" charset="0"/>
              </a:rPr>
              <a:t>Competono al MEF tutte le altre contestazioni che il decreto antiriciclaggio non attribuisce ad altre Autorità di vigilanza o Organismi.</a:t>
            </a:r>
          </a:p>
        </p:txBody>
      </p:sp>
    </p:spTree>
    <p:extLst>
      <p:ext uri="{BB962C8B-B14F-4D97-AF65-F5344CB8AC3E}">
        <p14:creationId xmlns:p14="http://schemas.microsoft.com/office/powerpoint/2010/main" val="261202707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3" y="47802"/>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Concorso nel reato </a:t>
            </a:r>
          </a:p>
        </p:txBody>
      </p:sp>
      <p:sp>
        <p:nvSpPr>
          <p:cNvPr id="3" name="Rettangolo con angoli arrotondati 1">
            <a:extLst>
              <a:ext uri="{FF2B5EF4-FFF2-40B4-BE49-F238E27FC236}">
                <a16:creationId xmlns:a16="http://schemas.microsoft.com/office/drawing/2014/main" id="{0119FFA9-2AF2-6702-744C-28ECAFF7D26D}"/>
              </a:ext>
            </a:extLst>
          </p:cNvPr>
          <p:cNvSpPr>
            <a:spLocks/>
          </p:cNvSpPr>
          <p:nvPr/>
        </p:nvSpPr>
        <p:spPr>
          <a:xfrm>
            <a:off x="2241533" y="949920"/>
            <a:ext cx="7534761" cy="811508"/>
          </a:xfrm>
          <a:prstGeom prst="roundRect">
            <a:avLst/>
          </a:prstGeom>
          <a:solidFill>
            <a:srgbClr val="007934"/>
          </a:solidFill>
          <a:ln cap="rn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SI…….. </a:t>
            </a:r>
            <a:r>
              <a:rPr lang="en-US" sz="2800" b="1" dirty="0" err="1">
                <a:latin typeface="Cambria" panose="02040503050406030204" pitchFamily="18" charset="0"/>
                <a:ea typeface="Cambria" panose="02040503050406030204" pitchFamily="18" charset="0"/>
              </a:rPr>
              <a:t>potrebbe</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essere</a:t>
            </a:r>
            <a:r>
              <a:rPr lang="en-US" sz="2800" b="1" dirty="0">
                <a:latin typeface="Cambria" panose="02040503050406030204" pitchFamily="18" charset="0"/>
                <a:ea typeface="Cambria" panose="02040503050406030204" pitchFamily="18" charset="0"/>
              </a:rPr>
              <a:t> </a:t>
            </a:r>
            <a:r>
              <a:rPr lang="en-US" sz="2800" b="1" dirty="0" err="1">
                <a:latin typeface="Cambria" panose="02040503050406030204" pitchFamily="18" charset="0"/>
                <a:ea typeface="Cambria" panose="02040503050406030204" pitchFamily="18" charset="0"/>
              </a:rPr>
              <a:t>sufficiente</a:t>
            </a:r>
            <a:endParaRPr lang="en-US" sz="2800" b="1" dirty="0">
              <a:latin typeface="Cambria" panose="02040503050406030204" pitchFamily="18" charset="0"/>
              <a:ea typeface="Cambria" panose="02040503050406030204" pitchFamily="18" charset="0"/>
            </a:endParaRP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872952" y="1847089"/>
            <a:ext cx="11197128" cy="507492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it-IT" sz="2000" dirty="0">
              <a:latin typeface="Cambria" panose="02040503050406030204" pitchFamily="18" charset="0"/>
              <a:ea typeface="Cambria" panose="02040503050406030204" pitchFamily="18" charset="0"/>
              <a:cs typeface="Arial" panose="020B0604020202020204" pitchFamily="34" charset="0"/>
            </a:endParaRPr>
          </a:p>
          <a:p>
            <a:pPr marL="285750" indent="-285750" algn="just">
              <a:buFont typeface="Wingdings" panose="05000000000000000000" pitchFamily="2" charset="2"/>
              <a:buChar char="Ø"/>
            </a:pPr>
            <a:r>
              <a:rPr lang="it-IT" sz="2000" b="1" dirty="0">
                <a:solidFill>
                  <a:srgbClr val="007934"/>
                </a:solidFill>
                <a:latin typeface="Arial" panose="020B0604020202020204" pitchFamily="34" charset="0"/>
                <a:cs typeface="Arial" panose="020B0604020202020204" pitchFamily="34" charset="0"/>
              </a:rPr>
              <a:t>Perché il riciclaggio e il reimpiego sono reati a forma libera, cioè possono essere compiuti a mezzo delle più svariate condotte, quindi anche in forma di condotta omissiva (anche senza «previo accordo», è evidente che serve comunque un nesso tra le varie condotte dei partecipanti);</a:t>
            </a:r>
          </a:p>
          <a:p>
            <a:pPr marL="0" indent="0" algn="ctr">
              <a:buNone/>
            </a:pPr>
            <a:r>
              <a:rPr lang="it-IT" sz="2000" b="1" dirty="0">
                <a:solidFill>
                  <a:srgbClr val="007934"/>
                </a:solidFill>
                <a:latin typeface="Arial" panose="020B0604020202020204" pitchFamily="34" charset="0"/>
                <a:cs typeface="Arial" panose="020B0604020202020204" pitchFamily="34" charset="0"/>
              </a:rPr>
              <a:t>OBIEZIONI POSSIBILI</a:t>
            </a:r>
          </a:p>
          <a:p>
            <a:pPr marL="457200" indent="-457200" algn="just">
              <a:buAutoNum type="arabicParenBoth"/>
            </a:pPr>
            <a:r>
              <a:rPr lang="it-IT" sz="2000" b="1" dirty="0">
                <a:solidFill>
                  <a:srgbClr val="007934"/>
                </a:solidFill>
                <a:latin typeface="Arial" panose="020B0604020202020204" pitchFamily="34" charset="0"/>
                <a:cs typeface="Arial" panose="020B0604020202020204" pitchFamily="34" charset="0"/>
              </a:rPr>
              <a:t>Se l’omessa SOS ed identificazione del cliente è sufficiente a concorrere nel reato nel reato di riciclaggio a cosa servono le sanzioni amministrative del </a:t>
            </a:r>
            <a:r>
              <a:rPr lang="it-IT" sz="2000" b="1" dirty="0" err="1">
                <a:solidFill>
                  <a:srgbClr val="007934"/>
                </a:solidFill>
                <a:latin typeface="Arial" panose="020B0604020202020204" pitchFamily="34" charset="0"/>
                <a:cs typeface="Arial" panose="020B0604020202020204" pitchFamily="34" charset="0"/>
              </a:rPr>
              <a:t>D.lvo</a:t>
            </a:r>
            <a:r>
              <a:rPr lang="it-IT" sz="2000" b="1" dirty="0">
                <a:solidFill>
                  <a:srgbClr val="007934"/>
                </a:solidFill>
                <a:latin typeface="Arial" panose="020B0604020202020204" pitchFamily="34" charset="0"/>
                <a:cs typeface="Arial" panose="020B0604020202020204" pitchFamily="34" charset="0"/>
              </a:rPr>
              <a:t> nr. 231/2007 per i medesimi fatti? </a:t>
            </a:r>
          </a:p>
          <a:p>
            <a:pPr algn="just"/>
            <a:r>
              <a:rPr lang="it-IT" sz="2000" b="1" dirty="0">
                <a:solidFill>
                  <a:srgbClr val="007934"/>
                </a:solidFill>
                <a:latin typeface="Arial" panose="020B0604020202020204" pitchFamily="34" charset="0"/>
                <a:cs typeface="Arial" panose="020B0604020202020204" pitchFamily="34" charset="0"/>
              </a:rPr>
              <a:t>nel </a:t>
            </a:r>
            <a:r>
              <a:rPr lang="it-IT" sz="2000" b="1" dirty="0" err="1">
                <a:solidFill>
                  <a:srgbClr val="007934"/>
                </a:solidFill>
                <a:latin typeface="Arial" panose="020B0604020202020204" pitchFamily="34" charset="0"/>
                <a:cs typeface="Arial" panose="020B0604020202020204" pitchFamily="34" charset="0"/>
              </a:rPr>
              <a:t>d.lvo</a:t>
            </a:r>
            <a:r>
              <a:rPr lang="it-IT" sz="2000" b="1" dirty="0">
                <a:solidFill>
                  <a:srgbClr val="007934"/>
                </a:solidFill>
                <a:latin typeface="Arial" panose="020B0604020202020204" pitchFamily="34" charset="0"/>
                <a:cs typeface="Arial" panose="020B0604020202020204" pitchFamily="34" charset="0"/>
              </a:rPr>
              <a:t> 231 c’è scritto «</a:t>
            </a:r>
            <a:r>
              <a:rPr lang="it-IT" sz="2000" b="1" i="1" dirty="0">
                <a:solidFill>
                  <a:srgbClr val="007934"/>
                </a:solidFill>
                <a:latin typeface="Arial" panose="020B0604020202020204" pitchFamily="34" charset="0"/>
                <a:cs typeface="Arial" panose="020B0604020202020204" pitchFamily="34" charset="0"/>
              </a:rPr>
              <a:t>salvo che il fatto costituisca reato</a:t>
            </a:r>
            <a:r>
              <a:rPr lang="it-IT" sz="2000" b="1" dirty="0">
                <a:solidFill>
                  <a:srgbClr val="007934"/>
                </a:solidFill>
                <a:latin typeface="Arial" panose="020B0604020202020204" pitchFamily="34" charset="0"/>
                <a:cs typeface="Arial" panose="020B0604020202020204" pitchFamily="34" charset="0"/>
              </a:rPr>
              <a:t>», che è una clausola di sussidiarietà che contempla la possibilità che ci sia reato (deroga al principio di specialità - art. 9 </a:t>
            </a:r>
            <a:r>
              <a:rPr lang="it-IT" sz="2000" b="1" dirty="0" err="1">
                <a:solidFill>
                  <a:srgbClr val="007934"/>
                </a:solidFill>
                <a:latin typeface="Arial" panose="020B0604020202020204" pitchFamily="34" charset="0"/>
                <a:cs typeface="Arial" panose="020B0604020202020204" pitchFamily="34" charset="0"/>
              </a:rPr>
              <a:t>d.lvo</a:t>
            </a:r>
            <a:r>
              <a:rPr lang="it-IT" sz="2000" b="1" dirty="0">
                <a:solidFill>
                  <a:srgbClr val="007934"/>
                </a:solidFill>
                <a:latin typeface="Arial" panose="020B0604020202020204" pitchFamily="34" charset="0"/>
                <a:cs typeface="Arial" panose="020B0604020202020204" pitchFamily="34" charset="0"/>
              </a:rPr>
              <a:t> 689/1981 – per cui si procede con strumenti accertatori penali)</a:t>
            </a:r>
          </a:p>
        </p:txBody>
      </p:sp>
    </p:spTree>
    <p:extLst>
      <p:ext uri="{BB962C8B-B14F-4D97-AF65-F5344CB8AC3E}">
        <p14:creationId xmlns:p14="http://schemas.microsoft.com/office/powerpoint/2010/main" val="2406913256"/>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069418" y="181860"/>
            <a:ext cx="9729210" cy="461665"/>
          </a:xfrm>
          <a:prstGeom prst="rect">
            <a:avLst/>
          </a:prstGeom>
        </p:spPr>
        <p:txBody>
          <a:bodyPr wrap="square">
            <a:spAutoFit/>
          </a:bodyPr>
          <a:lstStyle/>
          <a:p>
            <a:pPr marL="177800" algn="ctr" eaLnBrk="0" hangingPunct="0">
              <a:spcBef>
                <a:spcPct val="20000"/>
              </a:spcBef>
              <a:spcAft>
                <a:spcPts val="600"/>
              </a:spcAft>
              <a:defRPr/>
            </a:pPr>
            <a:r>
              <a:rPr lang="it-IT" sz="2400" b="1" cap="all" dirty="0">
                <a:ln/>
                <a:solidFill>
                  <a:srgbClr val="003366"/>
                </a:solidFill>
                <a:latin typeface="Cambria" panose="02040503050406030204" pitchFamily="18" charset="0"/>
                <a:ea typeface="Cambria" panose="02040503050406030204" pitchFamily="18" charset="0"/>
              </a:rPr>
              <a:t>Disciplina sanzionatoria amministrativa antiriciclaggio</a:t>
            </a:r>
          </a:p>
        </p:txBody>
      </p:sp>
      <p:sp>
        <p:nvSpPr>
          <p:cNvPr id="12" name="Rettangolo arrotondato 11"/>
          <p:cNvSpPr/>
          <p:nvPr/>
        </p:nvSpPr>
        <p:spPr>
          <a:xfrm>
            <a:off x="3020785" y="842857"/>
            <a:ext cx="6319158" cy="531194"/>
          </a:xfrm>
          <a:prstGeom prst="roundRect">
            <a:avLst/>
          </a:prstGeom>
          <a:solidFill>
            <a:srgbClr val="555A95"/>
          </a:solidFill>
        </p:spPr>
        <p:style>
          <a:lnRef idx="2">
            <a:schemeClr val="lt1">
              <a:hueOff val="0"/>
              <a:satOff val="0"/>
              <a:lumOff val="0"/>
              <a:alphaOff val="0"/>
            </a:schemeClr>
          </a:lnRef>
          <a:fillRef idx="1">
            <a:scrgbClr r="0" g="0" b="0"/>
          </a:fillRef>
          <a:effectRef idx="0">
            <a:schemeClr val="accent3">
              <a:hueOff val="5625132"/>
              <a:satOff val="-8440"/>
              <a:lumOff val="-1373"/>
              <a:alphaOff val="0"/>
            </a:schemeClr>
          </a:effectRef>
          <a:fontRef idx="minor">
            <a:schemeClr val="lt1"/>
          </a:fontRef>
        </p:style>
        <p:txBody>
          <a:bodyPr/>
          <a:lstStyle/>
          <a:p>
            <a:pPr algn="ctr"/>
            <a:r>
              <a:rPr lang="it-IT" sz="2400" b="1" dirty="0"/>
              <a:t>Criteri per l’applicazione della sanzione (art. 67)</a:t>
            </a:r>
            <a:endParaRPr lang="it-IT" sz="2400" dirty="0"/>
          </a:p>
        </p:txBody>
      </p:sp>
      <p:sp>
        <p:nvSpPr>
          <p:cNvPr id="6" name="Rettangolo arrotondato 5"/>
          <p:cNvSpPr/>
          <p:nvPr/>
        </p:nvSpPr>
        <p:spPr>
          <a:xfrm>
            <a:off x="2427323" y="2095897"/>
            <a:ext cx="7195647" cy="2905752"/>
          </a:xfrm>
          <a:prstGeom prst="roundRect">
            <a:avLst/>
          </a:prstGeom>
          <a:solidFill>
            <a:schemeClr val="accent5">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it-IT" dirty="0">
                <a:latin typeface="Cambria" panose="02040503050406030204" pitchFamily="18" charset="0"/>
                <a:ea typeface="Cambria" panose="02040503050406030204" pitchFamily="18" charset="0"/>
              </a:rPr>
              <a:t>la </a:t>
            </a:r>
            <a:r>
              <a:rPr lang="it-IT" b="1" dirty="0">
                <a:latin typeface="Cambria" panose="02040503050406030204" pitchFamily="18" charset="0"/>
                <a:ea typeface="Cambria" panose="02040503050406030204" pitchFamily="18" charset="0"/>
              </a:rPr>
              <a:t>gravità</a:t>
            </a:r>
            <a:r>
              <a:rPr lang="it-IT" dirty="0">
                <a:latin typeface="Cambria" panose="02040503050406030204" pitchFamily="18" charset="0"/>
                <a:ea typeface="Cambria" panose="02040503050406030204" pitchFamily="18" charset="0"/>
              </a:rPr>
              <a:t> e la </a:t>
            </a:r>
            <a:r>
              <a:rPr lang="it-IT" b="1" dirty="0">
                <a:latin typeface="Cambria" panose="02040503050406030204" pitchFamily="18" charset="0"/>
                <a:ea typeface="Cambria" panose="02040503050406030204" pitchFamily="18" charset="0"/>
              </a:rPr>
              <a:t>durata</a:t>
            </a:r>
            <a:r>
              <a:rPr lang="it-IT" dirty="0">
                <a:latin typeface="Cambria" panose="02040503050406030204" pitchFamily="18" charset="0"/>
                <a:ea typeface="Cambria" panose="02040503050406030204" pitchFamily="18" charset="0"/>
              </a:rPr>
              <a:t> della </a:t>
            </a:r>
            <a:r>
              <a:rPr lang="it-IT" b="1" dirty="0">
                <a:latin typeface="Cambria" panose="02040503050406030204" pitchFamily="18" charset="0"/>
                <a:ea typeface="Cambria" panose="02040503050406030204" pitchFamily="18" charset="0"/>
              </a:rPr>
              <a:t>violazione</a:t>
            </a:r>
            <a:r>
              <a:rPr lang="it-IT" dirty="0">
                <a:latin typeface="Cambria" panose="02040503050406030204" pitchFamily="18" charset="0"/>
                <a:ea typeface="Cambria" panose="02040503050406030204" pitchFamily="18" charset="0"/>
              </a:rPr>
              <a:t>;</a:t>
            </a:r>
          </a:p>
          <a:p>
            <a:pPr marL="285750" indent="-285750" algn="just">
              <a:buFont typeface="Wingdings" panose="05000000000000000000" pitchFamily="2" charset="2"/>
              <a:buChar char="q"/>
            </a:pPr>
            <a:r>
              <a:rPr lang="it-IT" dirty="0">
                <a:latin typeface="Cambria" panose="02040503050406030204" pitchFamily="18" charset="0"/>
                <a:ea typeface="Cambria" panose="02040503050406030204" pitchFamily="18" charset="0"/>
              </a:rPr>
              <a:t>il </a:t>
            </a:r>
            <a:r>
              <a:rPr lang="it-IT" b="1" dirty="0">
                <a:latin typeface="Cambria" panose="02040503050406030204" pitchFamily="18" charset="0"/>
                <a:ea typeface="Cambria" panose="02040503050406030204" pitchFamily="18" charset="0"/>
              </a:rPr>
              <a:t>grado</a:t>
            </a:r>
            <a:r>
              <a:rPr lang="it-IT" dirty="0">
                <a:latin typeface="Cambria" panose="02040503050406030204" pitchFamily="18" charset="0"/>
                <a:ea typeface="Cambria" panose="02040503050406030204" pitchFamily="18" charset="0"/>
              </a:rPr>
              <a:t> di </a:t>
            </a:r>
            <a:r>
              <a:rPr lang="it-IT" b="1" dirty="0">
                <a:latin typeface="Cambria" panose="02040503050406030204" pitchFamily="18" charset="0"/>
                <a:ea typeface="Cambria" panose="02040503050406030204" pitchFamily="18" charset="0"/>
              </a:rPr>
              <a:t>responsabilità</a:t>
            </a:r>
            <a:r>
              <a:rPr lang="it-IT" dirty="0">
                <a:latin typeface="Cambria" panose="02040503050406030204" pitchFamily="18" charset="0"/>
                <a:ea typeface="Cambria" panose="02040503050406030204" pitchFamily="18" charset="0"/>
              </a:rPr>
              <a:t> e la </a:t>
            </a:r>
            <a:r>
              <a:rPr lang="it-IT" b="1" dirty="0">
                <a:latin typeface="Cambria" panose="02040503050406030204" pitchFamily="18" charset="0"/>
                <a:ea typeface="Cambria" panose="02040503050406030204" pitchFamily="18" charset="0"/>
              </a:rPr>
              <a:t>capacità finanziaria</a:t>
            </a:r>
            <a:r>
              <a:rPr lang="it-IT" dirty="0">
                <a:latin typeface="Cambria" panose="02040503050406030204" pitchFamily="18" charset="0"/>
                <a:ea typeface="Cambria" panose="02040503050406030204" pitchFamily="18" charset="0"/>
              </a:rPr>
              <a:t> della persona fisica o giuridica;</a:t>
            </a:r>
          </a:p>
          <a:p>
            <a:pPr marL="285750" indent="-285750" algn="just">
              <a:buFont typeface="Wingdings" panose="05000000000000000000" pitchFamily="2" charset="2"/>
              <a:buChar char="q"/>
            </a:pPr>
            <a:r>
              <a:rPr lang="it-IT" dirty="0">
                <a:latin typeface="Cambria" panose="02040503050406030204" pitchFamily="18" charset="0"/>
                <a:ea typeface="Cambria" panose="02040503050406030204" pitchFamily="18" charset="0"/>
              </a:rPr>
              <a:t>l’</a:t>
            </a:r>
            <a:r>
              <a:rPr lang="it-IT" b="1" dirty="0">
                <a:latin typeface="Cambria" panose="02040503050406030204" pitchFamily="18" charset="0"/>
                <a:ea typeface="Cambria" panose="02040503050406030204" pitchFamily="18" charset="0"/>
              </a:rPr>
              <a:t>entità</a:t>
            </a:r>
            <a:r>
              <a:rPr lang="it-IT" dirty="0">
                <a:latin typeface="Cambria" panose="02040503050406030204" pitchFamily="18" charset="0"/>
                <a:ea typeface="Cambria" panose="02040503050406030204" pitchFamily="18" charset="0"/>
              </a:rPr>
              <a:t> del </a:t>
            </a:r>
            <a:r>
              <a:rPr lang="it-IT" b="1" dirty="0">
                <a:latin typeface="Cambria" panose="02040503050406030204" pitchFamily="18" charset="0"/>
                <a:ea typeface="Cambria" panose="02040503050406030204" pitchFamily="18" charset="0"/>
              </a:rPr>
              <a:t>vantaggio</a:t>
            </a:r>
            <a:r>
              <a:rPr lang="it-IT" dirty="0">
                <a:latin typeface="Cambria" panose="02040503050406030204" pitchFamily="18" charset="0"/>
                <a:ea typeface="Cambria" panose="02040503050406030204" pitchFamily="18" charset="0"/>
              </a:rPr>
              <a:t> ottenuto e del </a:t>
            </a:r>
            <a:r>
              <a:rPr lang="it-IT" b="1" dirty="0">
                <a:latin typeface="Cambria" panose="02040503050406030204" pitchFamily="18" charset="0"/>
                <a:ea typeface="Cambria" panose="02040503050406030204" pitchFamily="18" charset="0"/>
              </a:rPr>
              <a:t>pregiudizio</a:t>
            </a:r>
            <a:r>
              <a:rPr lang="it-IT" dirty="0">
                <a:latin typeface="Cambria" panose="02040503050406030204" pitchFamily="18" charset="0"/>
                <a:ea typeface="Cambria" panose="02040503050406030204" pitchFamily="18" charset="0"/>
              </a:rPr>
              <a:t> cagionato a terzi;</a:t>
            </a:r>
          </a:p>
          <a:p>
            <a:pPr marL="285750" indent="-285750" algn="just">
              <a:buFont typeface="Wingdings" panose="05000000000000000000" pitchFamily="2" charset="2"/>
              <a:buChar char="q"/>
            </a:pPr>
            <a:r>
              <a:rPr lang="it-IT" dirty="0">
                <a:latin typeface="Cambria" panose="02040503050406030204" pitchFamily="18" charset="0"/>
                <a:ea typeface="Cambria" panose="02040503050406030204" pitchFamily="18" charset="0"/>
              </a:rPr>
              <a:t>il </a:t>
            </a:r>
            <a:r>
              <a:rPr lang="it-IT" b="1" dirty="0">
                <a:latin typeface="Cambria" panose="02040503050406030204" pitchFamily="18" charset="0"/>
                <a:ea typeface="Cambria" panose="02040503050406030204" pitchFamily="18" charset="0"/>
              </a:rPr>
              <a:t>livello</a:t>
            </a:r>
            <a:r>
              <a:rPr lang="it-IT" dirty="0">
                <a:latin typeface="Cambria" panose="02040503050406030204" pitchFamily="18" charset="0"/>
                <a:ea typeface="Cambria" panose="02040503050406030204" pitchFamily="18" charset="0"/>
              </a:rPr>
              <a:t> di </a:t>
            </a:r>
            <a:r>
              <a:rPr lang="it-IT" b="1" dirty="0">
                <a:latin typeface="Cambria" panose="02040503050406030204" pitchFamily="18" charset="0"/>
                <a:ea typeface="Cambria" panose="02040503050406030204" pitchFamily="18" charset="0"/>
              </a:rPr>
              <a:t>cooperazione</a:t>
            </a:r>
            <a:r>
              <a:rPr lang="it-IT" dirty="0">
                <a:latin typeface="Cambria" panose="02040503050406030204" pitchFamily="18" charset="0"/>
                <a:ea typeface="Cambria" panose="02040503050406030204" pitchFamily="18" charset="0"/>
              </a:rPr>
              <a:t> fornito alle autorità competenti;</a:t>
            </a:r>
          </a:p>
          <a:p>
            <a:pPr marL="285750" indent="-285750" algn="just">
              <a:buFont typeface="Wingdings" panose="05000000000000000000" pitchFamily="2" charset="2"/>
              <a:buChar char="q"/>
            </a:pPr>
            <a:r>
              <a:rPr lang="it-IT" dirty="0">
                <a:latin typeface="Cambria" panose="02040503050406030204" pitchFamily="18" charset="0"/>
                <a:ea typeface="Cambria" panose="02040503050406030204" pitchFamily="18" charset="0"/>
              </a:rPr>
              <a:t>l’adozione di </a:t>
            </a:r>
            <a:r>
              <a:rPr lang="it-IT" b="1" dirty="0">
                <a:latin typeface="Cambria" panose="02040503050406030204" pitchFamily="18" charset="0"/>
                <a:ea typeface="Cambria" panose="02040503050406030204" pitchFamily="18" charset="0"/>
              </a:rPr>
              <a:t>misure</a:t>
            </a:r>
            <a:r>
              <a:rPr lang="it-IT" dirty="0">
                <a:latin typeface="Cambria" panose="02040503050406030204" pitchFamily="18" charset="0"/>
                <a:ea typeface="Cambria" panose="02040503050406030204" pitchFamily="18" charset="0"/>
              </a:rPr>
              <a:t> adeguate di </a:t>
            </a:r>
            <a:r>
              <a:rPr lang="it-IT" b="1" dirty="0">
                <a:latin typeface="Cambria" panose="02040503050406030204" pitchFamily="18" charset="0"/>
                <a:ea typeface="Cambria" panose="02040503050406030204" pitchFamily="18" charset="0"/>
              </a:rPr>
              <a:t>valutazione</a:t>
            </a:r>
            <a:r>
              <a:rPr lang="it-IT" dirty="0">
                <a:latin typeface="Cambria" panose="02040503050406030204" pitchFamily="18" charset="0"/>
                <a:ea typeface="Cambria" panose="02040503050406030204" pitchFamily="18" charset="0"/>
              </a:rPr>
              <a:t> e </a:t>
            </a:r>
            <a:r>
              <a:rPr lang="it-IT" b="1" dirty="0">
                <a:latin typeface="Cambria" panose="02040503050406030204" pitchFamily="18" charset="0"/>
                <a:ea typeface="Cambria" panose="02040503050406030204" pitchFamily="18" charset="0"/>
              </a:rPr>
              <a:t>mitigazione</a:t>
            </a:r>
            <a:r>
              <a:rPr lang="it-IT" dirty="0">
                <a:latin typeface="Cambria" panose="02040503050406030204" pitchFamily="18" charset="0"/>
                <a:ea typeface="Cambria" panose="02040503050406030204" pitchFamily="18" charset="0"/>
              </a:rPr>
              <a:t> del rischio;</a:t>
            </a:r>
          </a:p>
          <a:p>
            <a:pPr marL="285750" indent="-285750" algn="just">
              <a:buFont typeface="Wingdings" panose="05000000000000000000" pitchFamily="2" charset="2"/>
              <a:buChar char="q"/>
            </a:pPr>
            <a:r>
              <a:rPr lang="it-IT" dirty="0">
                <a:latin typeface="Cambria" panose="02040503050406030204" pitchFamily="18" charset="0"/>
                <a:ea typeface="Cambria" panose="02040503050406030204" pitchFamily="18" charset="0"/>
              </a:rPr>
              <a:t>le </a:t>
            </a:r>
            <a:r>
              <a:rPr lang="it-IT" b="1" dirty="0">
                <a:latin typeface="Cambria" panose="02040503050406030204" pitchFamily="18" charset="0"/>
                <a:ea typeface="Cambria" panose="02040503050406030204" pitchFamily="18" charset="0"/>
              </a:rPr>
              <a:t>precedenti</a:t>
            </a:r>
            <a:r>
              <a:rPr lang="it-IT" dirty="0">
                <a:latin typeface="Cambria" panose="02040503050406030204" pitchFamily="18" charset="0"/>
                <a:ea typeface="Cambria" panose="02040503050406030204" pitchFamily="18" charset="0"/>
              </a:rPr>
              <a:t> </a:t>
            </a:r>
            <a:r>
              <a:rPr lang="it-IT" b="1" dirty="0">
                <a:latin typeface="Cambria" panose="02040503050406030204" pitchFamily="18" charset="0"/>
                <a:ea typeface="Cambria" panose="02040503050406030204" pitchFamily="18" charset="0"/>
              </a:rPr>
              <a:t>violazioni</a:t>
            </a:r>
            <a:r>
              <a:rPr lang="it-IT" dirty="0">
                <a:latin typeface="Cambria" panose="02040503050406030204" pitchFamily="18" charset="0"/>
                <a:ea typeface="Cambria" panose="02040503050406030204" pitchFamily="18" charset="0"/>
              </a:rPr>
              <a:t> alle disposizioni antiriciclaggio.</a:t>
            </a:r>
          </a:p>
        </p:txBody>
      </p:sp>
    </p:spTree>
    <p:extLst>
      <p:ext uri="{BB962C8B-B14F-4D97-AF65-F5344CB8AC3E}">
        <p14:creationId xmlns:p14="http://schemas.microsoft.com/office/powerpoint/2010/main" val="1178214950"/>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ritagliati sullo stesso lato 1"/>
          <p:cNvSpPr/>
          <p:nvPr/>
        </p:nvSpPr>
        <p:spPr>
          <a:xfrm>
            <a:off x="3634594" y="1268761"/>
            <a:ext cx="5053694" cy="936104"/>
          </a:xfrm>
          <a:prstGeom prst="snip2SameRect">
            <a:avLst/>
          </a:prstGeom>
          <a:solidFill>
            <a:schemeClr val="accent3">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lvl="0" algn="ctr"/>
            <a:r>
              <a:rPr lang="it-IT" sz="2000" dirty="0">
                <a:solidFill>
                  <a:schemeClr val="accent2"/>
                </a:solidFill>
              </a:rPr>
              <a:t>Articolo 65, comma 9</a:t>
            </a:r>
            <a:r>
              <a:rPr lang="it-IT" sz="2000" dirty="0"/>
              <a:t>                                                                                                </a:t>
            </a:r>
            <a:endParaRPr lang="it-IT" sz="2000" b="1" dirty="0"/>
          </a:p>
        </p:txBody>
      </p:sp>
      <p:sp>
        <p:nvSpPr>
          <p:cNvPr id="10" name="Rettangolo arrotondato 9"/>
          <p:cNvSpPr/>
          <p:nvPr/>
        </p:nvSpPr>
        <p:spPr>
          <a:xfrm>
            <a:off x="2927648" y="3284984"/>
            <a:ext cx="6624736" cy="2016224"/>
          </a:xfrm>
          <a:prstGeom prst="roundRect">
            <a:avLst/>
          </a:prstGeom>
          <a:solidFill>
            <a:schemeClr val="tx2">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t>Al procedimento sanzionatorio di competenza del Ministero dell’economia e delle finanze </a:t>
            </a:r>
            <a:r>
              <a:rPr lang="it-IT" sz="2000" u="sng" dirty="0"/>
              <a:t>si applicano, in quanto compatibili, le disposizioni della legge 24 novembre 1981, n. 689.</a:t>
            </a:r>
          </a:p>
        </p:txBody>
      </p:sp>
      <p:sp>
        <p:nvSpPr>
          <p:cNvPr id="4" name="Freccia a destra rientrata 3"/>
          <p:cNvSpPr/>
          <p:nvPr/>
        </p:nvSpPr>
        <p:spPr>
          <a:xfrm rot="5400000">
            <a:off x="5593751" y="2247343"/>
            <a:ext cx="760750" cy="963827"/>
          </a:xfrm>
          <a:prstGeom prst="notched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6" name="Rettangolo 5"/>
          <p:cNvSpPr/>
          <p:nvPr/>
        </p:nvSpPr>
        <p:spPr>
          <a:xfrm>
            <a:off x="1647630" y="0"/>
            <a:ext cx="9027622" cy="6213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lgn="ctr" eaLnBrk="0" hangingPunct="0">
              <a:defRPr/>
            </a:pPr>
            <a:r>
              <a:rPr lang="it-IT" sz="2400" b="1" cap="all" dirty="0">
                <a:ln/>
                <a:solidFill>
                  <a:srgbClr val="003366"/>
                </a:solidFill>
                <a:latin typeface="Cambria" panose="02040503050406030204" pitchFamily="18" charset="0"/>
                <a:ea typeface="Cambria" panose="02040503050406030204" pitchFamily="18" charset="0"/>
              </a:rPr>
              <a:t>PRINCIPI GENERALI DI CONTESTAZIONE E IRROGAZIONE SANZIONI AMMINISTRATIVE ANTIRICICLAGGIO</a:t>
            </a:r>
          </a:p>
        </p:txBody>
      </p:sp>
    </p:spTree>
    <p:extLst>
      <p:ext uri="{BB962C8B-B14F-4D97-AF65-F5344CB8AC3E}">
        <p14:creationId xmlns:p14="http://schemas.microsoft.com/office/powerpoint/2010/main" val="1242386151"/>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ritagliati sullo stesso lato 1"/>
          <p:cNvSpPr/>
          <p:nvPr/>
        </p:nvSpPr>
        <p:spPr>
          <a:xfrm>
            <a:off x="3634594" y="980728"/>
            <a:ext cx="5053694" cy="936104"/>
          </a:xfrm>
          <a:prstGeom prst="snip2SameRect">
            <a:avLst/>
          </a:prstGeom>
          <a:solidFill>
            <a:schemeClr val="accent3">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lvl="0" algn="ctr"/>
            <a:r>
              <a:rPr lang="it-IT" sz="2000" dirty="0">
                <a:solidFill>
                  <a:schemeClr val="accent2"/>
                </a:solidFill>
              </a:rPr>
              <a:t>Articolo 28 della legge n. 689/1981: </a:t>
            </a:r>
            <a:r>
              <a:rPr lang="it-IT" sz="2000" b="1" u="sng" dirty="0">
                <a:solidFill>
                  <a:schemeClr val="accent2"/>
                </a:solidFill>
              </a:rPr>
              <a:t>PRESCRIZIONE </a:t>
            </a:r>
            <a:r>
              <a:rPr lang="it-IT" sz="2000" dirty="0"/>
              <a:t>                                                                                                </a:t>
            </a:r>
            <a:endParaRPr lang="it-IT" sz="2000" b="1" dirty="0"/>
          </a:p>
        </p:txBody>
      </p:sp>
      <p:sp>
        <p:nvSpPr>
          <p:cNvPr id="10" name="Rettangolo arrotondato 9"/>
          <p:cNvSpPr/>
          <p:nvPr/>
        </p:nvSpPr>
        <p:spPr>
          <a:xfrm>
            <a:off x="2279576" y="2852936"/>
            <a:ext cx="7920880" cy="1296144"/>
          </a:xfrm>
          <a:prstGeom prst="roundRect">
            <a:avLst/>
          </a:prstGeom>
          <a:solidFill>
            <a:schemeClr val="tx2">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t>Al diritto dello Stato alla riscossione dell’importo relativo alla sanzione amministrativa pecuniaria si prescrive in </a:t>
            </a:r>
            <a:r>
              <a:rPr lang="it-IT" sz="2000" b="1" u="sng" dirty="0"/>
              <a:t>cinque anni </a:t>
            </a:r>
            <a:r>
              <a:rPr lang="it-IT" sz="2000" dirty="0"/>
              <a:t>dal giorno della commessa violazione</a:t>
            </a:r>
            <a:endParaRPr lang="it-IT" sz="2000" u="sng" dirty="0"/>
          </a:p>
        </p:txBody>
      </p:sp>
      <p:sp>
        <p:nvSpPr>
          <p:cNvPr id="4" name="Freccia a destra rientrata 3"/>
          <p:cNvSpPr/>
          <p:nvPr/>
        </p:nvSpPr>
        <p:spPr>
          <a:xfrm rot="5400000">
            <a:off x="5593751" y="1887303"/>
            <a:ext cx="760750" cy="963827"/>
          </a:xfrm>
          <a:prstGeom prst="notched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6" name="Freccia a destra rientrata 5"/>
          <p:cNvSpPr/>
          <p:nvPr/>
        </p:nvSpPr>
        <p:spPr>
          <a:xfrm rot="5400000">
            <a:off x="5621475" y="4263567"/>
            <a:ext cx="760750" cy="963827"/>
          </a:xfrm>
          <a:prstGeom prst="notched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7" name="Rettangolo arrotondato 6"/>
          <p:cNvSpPr/>
          <p:nvPr/>
        </p:nvSpPr>
        <p:spPr>
          <a:xfrm>
            <a:off x="2351584" y="5229200"/>
            <a:ext cx="7920880" cy="1440160"/>
          </a:xfrm>
          <a:prstGeom prst="roundRect">
            <a:avLst/>
          </a:prstGeom>
          <a:solidFill>
            <a:schemeClr val="accent2">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t>Importante per i verbalizzanti identificare la data di effettuazione dell’operazione o prestazione professionale o comunque del fatto oggetto di contestazione dandone atto in sede di verbalizzazione </a:t>
            </a:r>
          </a:p>
          <a:p>
            <a:pPr algn="ctr"/>
            <a:r>
              <a:rPr lang="it-IT" sz="2000" dirty="0"/>
              <a:t>(</a:t>
            </a:r>
            <a:r>
              <a:rPr lang="it-IT" sz="2000" dirty="0" err="1"/>
              <a:t>vgs</a:t>
            </a:r>
            <a:r>
              <a:rPr lang="it-IT" sz="2000" dirty="0"/>
              <a:t> Manuale Operativo a tutela del mercato dei capitali)</a:t>
            </a:r>
            <a:endParaRPr lang="it-IT" sz="2000" u="sng" dirty="0"/>
          </a:p>
        </p:txBody>
      </p:sp>
      <p:sp>
        <p:nvSpPr>
          <p:cNvPr id="9" name="Rettangolo 8"/>
          <p:cNvSpPr/>
          <p:nvPr/>
        </p:nvSpPr>
        <p:spPr>
          <a:xfrm>
            <a:off x="1647630" y="0"/>
            <a:ext cx="9027622" cy="6213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lgn="ctr" eaLnBrk="0" hangingPunct="0">
              <a:defRPr/>
            </a:pPr>
            <a:r>
              <a:rPr lang="it-IT" sz="2400" b="1" cap="all" dirty="0">
                <a:ln/>
                <a:solidFill>
                  <a:srgbClr val="003366"/>
                </a:solidFill>
                <a:latin typeface="Cambria" panose="02040503050406030204" pitchFamily="18" charset="0"/>
                <a:ea typeface="Cambria" panose="02040503050406030204" pitchFamily="18" charset="0"/>
              </a:rPr>
              <a:t>PRINCIPI GENERALI DI CONTESTAZIONE E IRROGAZIONE SANZIONI AMMINISTRATIVE ANTIRICICLAGGIO</a:t>
            </a:r>
          </a:p>
        </p:txBody>
      </p:sp>
    </p:spTree>
    <p:extLst>
      <p:ext uri="{BB962C8B-B14F-4D97-AF65-F5344CB8AC3E}">
        <p14:creationId xmlns:p14="http://schemas.microsoft.com/office/powerpoint/2010/main" val="5248668"/>
      </p:ext>
    </p:extLst>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ritagliati sullo stesso lato 1"/>
          <p:cNvSpPr/>
          <p:nvPr/>
        </p:nvSpPr>
        <p:spPr>
          <a:xfrm>
            <a:off x="3634594" y="980728"/>
            <a:ext cx="5053694" cy="936104"/>
          </a:xfrm>
          <a:prstGeom prst="snip2SameRect">
            <a:avLst/>
          </a:prstGeom>
          <a:solidFill>
            <a:schemeClr val="accent3">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lvl="0" algn="ctr"/>
            <a:r>
              <a:rPr lang="it-IT" sz="2000" dirty="0">
                <a:solidFill>
                  <a:schemeClr val="accent2"/>
                </a:solidFill>
              </a:rPr>
              <a:t>Articolo 14 della legge n. 689/1981: </a:t>
            </a:r>
            <a:r>
              <a:rPr lang="it-IT" sz="2000" b="1" u="sng" dirty="0">
                <a:solidFill>
                  <a:schemeClr val="accent2"/>
                </a:solidFill>
              </a:rPr>
              <a:t>DECADENZA </a:t>
            </a:r>
            <a:r>
              <a:rPr lang="it-IT" sz="2000" dirty="0"/>
              <a:t>                                                                                                </a:t>
            </a:r>
            <a:endParaRPr lang="it-IT" sz="2000" b="1" dirty="0"/>
          </a:p>
        </p:txBody>
      </p:sp>
      <p:sp>
        <p:nvSpPr>
          <p:cNvPr id="10" name="Rettangolo arrotondato 9"/>
          <p:cNvSpPr/>
          <p:nvPr/>
        </p:nvSpPr>
        <p:spPr>
          <a:xfrm>
            <a:off x="2279576" y="2636912"/>
            <a:ext cx="7920880" cy="1512168"/>
          </a:xfrm>
          <a:prstGeom prst="roundRect">
            <a:avLst/>
          </a:prstGeom>
          <a:solidFill>
            <a:schemeClr val="tx2">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t>La contestazione deve avvenire di regola immediatamente nell’ipotesi in cui l’infrazione sia constatata dall’Organo accertatore. Ove ciò non sia possibile, gli estremi della violazione deve essere notificata al trasgressore entro 90 giorni dall’accertamento, che diventato 360 giorni se l’interessato risiede all’estero</a:t>
            </a:r>
            <a:endParaRPr lang="it-IT" sz="2000" u="sng" dirty="0"/>
          </a:p>
        </p:txBody>
      </p:sp>
      <p:sp>
        <p:nvSpPr>
          <p:cNvPr id="4" name="Freccia a destra rientrata 3"/>
          <p:cNvSpPr/>
          <p:nvPr/>
        </p:nvSpPr>
        <p:spPr>
          <a:xfrm rot="5400000">
            <a:off x="5686094" y="1794960"/>
            <a:ext cx="576063" cy="963827"/>
          </a:xfrm>
          <a:prstGeom prst="notched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6" name="Freccia a destra rientrata 5"/>
          <p:cNvSpPr/>
          <p:nvPr/>
        </p:nvSpPr>
        <p:spPr>
          <a:xfrm rot="5400000">
            <a:off x="5758102" y="4027207"/>
            <a:ext cx="576063" cy="963827"/>
          </a:xfrm>
          <a:prstGeom prst="notched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7" name="Rettangolo arrotondato 6"/>
          <p:cNvSpPr/>
          <p:nvPr/>
        </p:nvSpPr>
        <p:spPr>
          <a:xfrm>
            <a:off x="2351584" y="4941168"/>
            <a:ext cx="7920880" cy="1800200"/>
          </a:xfrm>
          <a:prstGeom prst="roundRect">
            <a:avLst/>
          </a:prstGeom>
          <a:solidFill>
            <a:schemeClr val="accent2">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Il mancato rispetto di detto termine comporta per l’Amministrazione la decadenza del diritto di esigere la sanzione pecuniaria. E’ importante quindi stabilire il momento iniziale da cui decorrono i termini, che va individuato nell’</a:t>
            </a:r>
            <a:r>
              <a:rPr lang="it-IT" b="1" u="sng" dirty="0">
                <a:effectLst>
                  <a:outerShdw blurRad="38100" dist="38100" dir="2700000" algn="tl">
                    <a:srgbClr val="000000">
                      <a:alpha val="43137"/>
                    </a:srgbClr>
                  </a:outerShdw>
                </a:effectLst>
              </a:rPr>
              <a:t>’ACCERTAMENTO DELLA VIOLAZIONE</a:t>
            </a:r>
            <a:r>
              <a:rPr lang="it-IT" dirty="0"/>
              <a:t>», ossia il momento in cui sussiste il convincimento della sua effettiva commissione</a:t>
            </a:r>
          </a:p>
          <a:p>
            <a:pPr algn="ctr"/>
            <a:r>
              <a:rPr lang="it-IT" dirty="0"/>
              <a:t>(</a:t>
            </a:r>
            <a:r>
              <a:rPr lang="it-IT" dirty="0" err="1"/>
              <a:t>vgs</a:t>
            </a:r>
            <a:r>
              <a:rPr lang="it-IT" dirty="0"/>
              <a:t> Manuale Operativo a tutela del mercato dei capitali)</a:t>
            </a:r>
            <a:endParaRPr lang="it-IT" u="sng" dirty="0"/>
          </a:p>
        </p:txBody>
      </p:sp>
      <p:sp>
        <p:nvSpPr>
          <p:cNvPr id="8" name="Rettangolo 7"/>
          <p:cNvSpPr/>
          <p:nvPr/>
        </p:nvSpPr>
        <p:spPr>
          <a:xfrm>
            <a:off x="1647630" y="0"/>
            <a:ext cx="9027622" cy="6213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lgn="ctr" eaLnBrk="0" hangingPunct="0">
              <a:defRPr/>
            </a:pPr>
            <a:r>
              <a:rPr lang="it-IT" sz="2400" b="1" cap="all" dirty="0">
                <a:ln/>
                <a:solidFill>
                  <a:srgbClr val="003366"/>
                </a:solidFill>
                <a:latin typeface="Cambria" panose="02040503050406030204" pitchFamily="18" charset="0"/>
                <a:ea typeface="Cambria" panose="02040503050406030204" pitchFamily="18" charset="0"/>
              </a:rPr>
              <a:t>PRINCIPI GENERALI DI CONTESTAZIONE E IRROGAZIONE SANZIONI AMMINISTRATIVE ANTIRICICLAGGIO</a:t>
            </a:r>
          </a:p>
        </p:txBody>
      </p:sp>
    </p:spTree>
    <p:extLst>
      <p:ext uri="{BB962C8B-B14F-4D97-AF65-F5344CB8AC3E}">
        <p14:creationId xmlns:p14="http://schemas.microsoft.com/office/powerpoint/2010/main" val="3976298458"/>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ritagliati sullo stesso lato 1"/>
          <p:cNvSpPr/>
          <p:nvPr/>
        </p:nvSpPr>
        <p:spPr>
          <a:xfrm>
            <a:off x="3634594" y="980728"/>
            <a:ext cx="5053694" cy="936104"/>
          </a:xfrm>
          <a:prstGeom prst="snip2SameRect">
            <a:avLst/>
          </a:prstGeom>
          <a:solidFill>
            <a:schemeClr val="accent3">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lvl="0" algn="ctr"/>
            <a:r>
              <a:rPr lang="it-IT" sz="2000" dirty="0">
                <a:solidFill>
                  <a:schemeClr val="accent2"/>
                </a:solidFill>
              </a:rPr>
              <a:t>Articolo 14 della legge n. 689/1981: </a:t>
            </a:r>
            <a:r>
              <a:rPr lang="it-IT" sz="2000" b="1" u="sng" dirty="0">
                <a:solidFill>
                  <a:schemeClr val="accent2"/>
                </a:solidFill>
              </a:rPr>
              <a:t>DECADENZA </a:t>
            </a:r>
            <a:r>
              <a:rPr lang="it-IT" sz="2000" dirty="0"/>
              <a:t>                                                                                                </a:t>
            </a:r>
            <a:endParaRPr lang="it-IT" sz="2000" b="1" dirty="0"/>
          </a:p>
        </p:txBody>
      </p:sp>
      <p:sp>
        <p:nvSpPr>
          <p:cNvPr id="10" name="Rettangolo arrotondato 9"/>
          <p:cNvSpPr/>
          <p:nvPr/>
        </p:nvSpPr>
        <p:spPr>
          <a:xfrm>
            <a:off x="2279576" y="2636912"/>
            <a:ext cx="7920880" cy="1512168"/>
          </a:xfrm>
          <a:prstGeom prst="roundRect">
            <a:avLst/>
          </a:prstGeom>
          <a:solidFill>
            <a:schemeClr val="tx2">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a:t>La contestazione deve avvenire di regola immediatamente nell’ipotesi in cui l’infrazione sia constatata dall’Organo accertatore. Ove ciò non sia possibile, gli estremi della violazione deve essere notificata al trasgressore entro 90 giorni dall’accertamento, che diventato 360 giorni se l’interessato risiede all’estero</a:t>
            </a:r>
            <a:endParaRPr lang="it-IT" sz="2000" u="sng" dirty="0"/>
          </a:p>
        </p:txBody>
      </p:sp>
      <p:sp>
        <p:nvSpPr>
          <p:cNvPr id="4" name="Freccia a destra rientrata 3"/>
          <p:cNvSpPr/>
          <p:nvPr/>
        </p:nvSpPr>
        <p:spPr>
          <a:xfrm rot="5400000">
            <a:off x="5686094" y="1794960"/>
            <a:ext cx="576063" cy="963827"/>
          </a:xfrm>
          <a:prstGeom prst="notched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6" name="Freccia a destra rientrata 5"/>
          <p:cNvSpPr/>
          <p:nvPr/>
        </p:nvSpPr>
        <p:spPr>
          <a:xfrm rot="5400000">
            <a:off x="5758102" y="4027207"/>
            <a:ext cx="576063" cy="963827"/>
          </a:xfrm>
          <a:prstGeom prst="notchedRight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7" name="Rettangolo arrotondato 6"/>
          <p:cNvSpPr/>
          <p:nvPr/>
        </p:nvSpPr>
        <p:spPr>
          <a:xfrm>
            <a:off x="2351584" y="4941168"/>
            <a:ext cx="7920880" cy="1800200"/>
          </a:xfrm>
          <a:prstGeom prst="roundRect">
            <a:avLst/>
          </a:prstGeom>
          <a:solidFill>
            <a:schemeClr val="accent2">
              <a:lumMod val="75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Il mancato rispetto di detto termine comporta per l’Amministrazione la decadenza del diritto di esigere la sanzione pecuniaria. E’ importante quindi stabilire il momento iniziale da cui decorrono i termini, che va individuato nell’</a:t>
            </a:r>
            <a:r>
              <a:rPr lang="it-IT" b="1" u="sng" dirty="0">
                <a:effectLst>
                  <a:outerShdw blurRad="38100" dist="38100" dir="2700000" algn="tl">
                    <a:srgbClr val="000000">
                      <a:alpha val="43137"/>
                    </a:srgbClr>
                  </a:outerShdw>
                </a:effectLst>
              </a:rPr>
              <a:t>’ACCERTAMENTO DELLA VIOLAZIONE</a:t>
            </a:r>
            <a:r>
              <a:rPr lang="it-IT" dirty="0"/>
              <a:t>», ossia il momento in cui sussiste il convincimento della sua effettiva commissione</a:t>
            </a:r>
          </a:p>
          <a:p>
            <a:pPr algn="ctr"/>
            <a:r>
              <a:rPr lang="it-IT" dirty="0"/>
              <a:t>(</a:t>
            </a:r>
            <a:r>
              <a:rPr lang="it-IT" dirty="0" err="1"/>
              <a:t>vgs</a:t>
            </a:r>
            <a:r>
              <a:rPr lang="it-IT" dirty="0"/>
              <a:t> Manuale Operativo a tutela del mercato dei capitali)</a:t>
            </a:r>
            <a:endParaRPr lang="it-IT" u="sng" dirty="0"/>
          </a:p>
        </p:txBody>
      </p:sp>
      <p:sp>
        <p:nvSpPr>
          <p:cNvPr id="8" name="Rettangolo 7"/>
          <p:cNvSpPr/>
          <p:nvPr/>
        </p:nvSpPr>
        <p:spPr>
          <a:xfrm>
            <a:off x="1647630" y="0"/>
            <a:ext cx="9027622" cy="6213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lgn="ctr" eaLnBrk="0" hangingPunct="0">
              <a:defRPr/>
            </a:pPr>
            <a:r>
              <a:rPr lang="it-IT" sz="2400" b="1" cap="all" dirty="0">
                <a:ln/>
                <a:solidFill>
                  <a:srgbClr val="003366"/>
                </a:solidFill>
                <a:latin typeface="Cambria" panose="02040503050406030204" pitchFamily="18" charset="0"/>
                <a:ea typeface="Cambria" panose="02040503050406030204" pitchFamily="18" charset="0"/>
              </a:rPr>
              <a:t>PRINCIPI GENERALI DI CONTESTAZIONE E IRROGAZIONE SANZIONI AMMINISTRATIVE ANTIRICICLAGGIO</a:t>
            </a:r>
          </a:p>
        </p:txBody>
      </p:sp>
    </p:spTree>
    <p:extLst>
      <p:ext uri="{BB962C8B-B14F-4D97-AF65-F5344CB8AC3E}">
        <p14:creationId xmlns:p14="http://schemas.microsoft.com/office/powerpoint/2010/main" val="1107657448"/>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271CAD-8217-DA95-9512-CE9C558B4077}"/>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grpSp>
        <p:nvGrpSpPr>
          <p:cNvPr id="3" name="Group 49">
            <a:extLst>
              <a:ext uri="{FF2B5EF4-FFF2-40B4-BE49-F238E27FC236}">
                <a16:creationId xmlns:a16="http://schemas.microsoft.com/office/drawing/2014/main" id="{75A00EDB-8968-8642-7959-7225B74FCED9}"/>
              </a:ext>
            </a:extLst>
          </p:cNvPr>
          <p:cNvGrpSpPr/>
          <p:nvPr/>
        </p:nvGrpSpPr>
        <p:grpSpPr>
          <a:xfrm>
            <a:off x="1197868" y="1103755"/>
            <a:ext cx="5163624" cy="4926686"/>
            <a:chOff x="5822295" y="1148189"/>
            <a:chExt cx="5163624" cy="4926686"/>
          </a:xfrm>
        </p:grpSpPr>
        <p:sp>
          <p:nvSpPr>
            <p:cNvPr id="4" name="Oval">
              <a:extLst>
                <a:ext uri="{FF2B5EF4-FFF2-40B4-BE49-F238E27FC236}">
                  <a16:creationId xmlns:a16="http://schemas.microsoft.com/office/drawing/2014/main" id="{BB5842C0-0521-3074-1C2B-073488890566}"/>
                </a:ext>
              </a:extLst>
            </p:cNvPr>
            <p:cNvSpPr/>
            <p:nvPr/>
          </p:nvSpPr>
          <p:spPr>
            <a:xfrm>
              <a:off x="7170394" y="5315035"/>
              <a:ext cx="2467426" cy="759840"/>
            </a:xfrm>
            <a:prstGeom prst="ellipse">
              <a:avLst/>
            </a:prstGeom>
            <a:solidFill>
              <a:schemeClr val="bg1">
                <a:lumMod val="85000"/>
              </a:schemeClr>
            </a:solidFill>
            <a:ln w="12700">
              <a:miter lim="400000"/>
            </a:ln>
          </p:spPr>
          <p:txBody>
            <a:bodyPr lIns="38100" tIns="38100" rIns="38100" bIns="38100" anchor="ctr"/>
            <a:lstStyle/>
            <a:p>
              <a:pPr>
                <a:defRPr sz="3000">
                  <a:solidFill>
                    <a:srgbClr val="FFFFFF"/>
                  </a:solidFill>
                </a:defRPr>
              </a:pPr>
              <a:endParaRPr/>
            </a:p>
          </p:txBody>
        </p:sp>
        <p:grpSp>
          <p:nvGrpSpPr>
            <p:cNvPr id="5" name="Group 47">
              <a:extLst>
                <a:ext uri="{FF2B5EF4-FFF2-40B4-BE49-F238E27FC236}">
                  <a16:creationId xmlns:a16="http://schemas.microsoft.com/office/drawing/2014/main" id="{F469D87C-DE8A-38A1-B655-2BF2F2EFE307}"/>
                </a:ext>
              </a:extLst>
            </p:cNvPr>
            <p:cNvGrpSpPr/>
            <p:nvPr/>
          </p:nvGrpSpPr>
          <p:grpSpPr>
            <a:xfrm>
              <a:off x="7431843" y="4334598"/>
              <a:ext cx="1944528" cy="1556442"/>
              <a:chOff x="7415501" y="4334598"/>
              <a:chExt cx="1944528" cy="1556442"/>
            </a:xfrm>
          </p:grpSpPr>
          <p:sp>
            <p:nvSpPr>
              <p:cNvPr id="9" name="Shape">
                <a:extLst>
                  <a:ext uri="{FF2B5EF4-FFF2-40B4-BE49-F238E27FC236}">
                    <a16:creationId xmlns:a16="http://schemas.microsoft.com/office/drawing/2014/main" id="{FEC9A49D-9A3A-8D3E-4D17-8DB9AEBB7DA7}"/>
                  </a:ext>
                </a:extLst>
              </p:cNvPr>
              <p:cNvSpPr/>
              <p:nvPr/>
            </p:nvSpPr>
            <p:spPr>
              <a:xfrm>
                <a:off x="8927004" y="4334598"/>
                <a:ext cx="433025" cy="1360356"/>
              </a:xfrm>
              <a:custGeom>
                <a:avLst/>
                <a:gdLst/>
                <a:ahLst/>
                <a:cxnLst>
                  <a:cxn ang="0">
                    <a:pos x="wd2" y="hd2"/>
                  </a:cxn>
                  <a:cxn ang="5400000">
                    <a:pos x="wd2" y="hd2"/>
                  </a:cxn>
                  <a:cxn ang="10800000">
                    <a:pos x="wd2" y="hd2"/>
                  </a:cxn>
                  <a:cxn ang="16200000">
                    <a:pos x="wd2" y="hd2"/>
                  </a:cxn>
                </a:cxnLst>
                <a:rect l="0" t="0" r="r" b="b"/>
                <a:pathLst>
                  <a:path w="21600" h="21600" extrusionOk="0">
                    <a:moveTo>
                      <a:pt x="2853" y="195"/>
                    </a:moveTo>
                    <a:lnTo>
                      <a:pt x="2242" y="259"/>
                    </a:lnTo>
                    <a:lnTo>
                      <a:pt x="0" y="454"/>
                    </a:lnTo>
                    <a:lnTo>
                      <a:pt x="20174" y="21600"/>
                    </a:lnTo>
                    <a:lnTo>
                      <a:pt x="20581" y="21535"/>
                    </a:lnTo>
                    <a:lnTo>
                      <a:pt x="21192" y="21470"/>
                    </a:lnTo>
                    <a:lnTo>
                      <a:pt x="21600" y="21470"/>
                    </a:lnTo>
                    <a:lnTo>
                      <a:pt x="5094"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endParaRPr sz="3000">
                  <a:solidFill>
                    <a:srgbClr val="FFFFFF"/>
                  </a:solidFill>
                </a:endParaRPr>
              </a:p>
            </p:txBody>
          </p:sp>
          <p:sp>
            <p:nvSpPr>
              <p:cNvPr id="10" name="Shape">
                <a:extLst>
                  <a:ext uri="{FF2B5EF4-FFF2-40B4-BE49-F238E27FC236}">
                    <a16:creationId xmlns:a16="http://schemas.microsoft.com/office/drawing/2014/main" id="{C3FB2CCF-D20B-9C08-04FE-46BE558E5039}"/>
                  </a:ext>
                </a:extLst>
              </p:cNvPr>
              <p:cNvSpPr/>
              <p:nvPr/>
            </p:nvSpPr>
            <p:spPr>
              <a:xfrm>
                <a:off x="7415501" y="4334598"/>
                <a:ext cx="433025" cy="1360356"/>
              </a:xfrm>
              <a:custGeom>
                <a:avLst/>
                <a:gdLst/>
                <a:ahLst/>
                <a:cxnLst>
                  <a:cxn ang="0">
                    <a:pos x="wd2" y="hd2"/>
                  </a:cxn>
                  <a:cxn ang="5400000">
                    <a:pos x="wd2" y="hd2"/>
                  </a:cxn>
                  <a:cxn ang="10800000">
                    <a:pos x="wd2" y="hd2"/>
                  </a:cxn>
                  <a:cxn ang="16200000">
                    <a:pos x="wd2" y="hd2"/>
                  </a:cxn>
                </a:cxnLst>
                <a:rect l="0" t="0" r="r" b="b"/>
                <a:pathLst>
                  <a:path w="21600" h="21600" extrusionOk="0">
                    <a:moveTo>
                      <a:pt x="18747" y="195"/>
                    </a:moveTo>
                    <a:lnTo>
                      <a:pt x="19359" y="259"/>
                    </a:lnTo>
                    <a:lnTo>
                      <a:pt x="21600" y="454"/>
                    </a:lnTo>
                    <a:lnTo>
                      <a:pt x="1426" y="21600"/>
                    </a:lnTo>
                    <a:lnTo>
                      <a:pt x="1019" y="21535"/>
                    </a:lnTo>
                    <a:lnTo>
                      <a:pt x="408" y="21470"/>
                    </a:lnTo>
                    <a:lnTo>
                      <a:pt x="0" y="21470"/>
                    </a:lnTo>
                    <a:lnTo>
                      <a:pt x="16506"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endParaRPr sz="3000">
                  <a:solidFill>
                    <a:srgbClr val="FFFFFF"/>
                  </a:solidFill>
                </a:endParaRPr>
              </a:p>
            </p:txBody>
          </p:sp>
          <p:sp>
            <p:nvSpPr>
              <p:cNvPr id="11" name="Shape">
                <a:extLst>
                  <a:ext uri="{FF2B5EF4-FFF2-40B4-BE49-F238E27FC236}">
                    <a16:creationId xmlns:a16="http://schemas.microsoft.com/office/drawing/2014/main" id="{B005CA5B-0B04-4372-7AF3-F5BDB71C3788}"/>
                  </a:ext>
                </a:extLst>
              </p:cNvPr>
              <p:cNvSpPr/>
              <p:nvPr/>
            </p:nvSpPr>
            <p:spPr>
              <a:xfrm>
                <a:off x="8330570" y="4375449"/>
                <a:ext cx="114390" cy="1515591"/>
              </a:xfrm>
              <a:custGeom>
                <a:avLst/>
                <a:gdLst/>
                <a:ahLst/>
                <a:cxnLst>
                  <a:cxn ang="0">
                    <a:pos x="wd2" y="hd2"/>
                  </a:cxn>
                  <a:cxn ang="5400000">
                    <a:pos x="wd2" y="hd2"/>
                  </a:cxn>
                  <a:cxn ang="10800000">
                    <a:pos x="wd2" y="hd2"/>
                  </a:cxn>
                  <a:cxn ang="16200000">
                    <a:pos x="wd2" y="hd2"/>
                  </a:cxn>
                </a:cxnLst>
                <a:rect l="0" t="0" r="r" b="b"/>
                <a:pathLst>
                  <a:path w="21600" h="21600" extrusionOk="0">
                    <a:moveTo>
                      <a:pt x="11571" y="0"/>
                    </a:moveTo>
                    <a:lnTo>
                      <a:pt x="9257" y="0"/>
                    </a:lnTo>
                    <a:lnTo>
                      <a:pt x="0" y="0"/>
                    </a:lnTo>
                    <a:lnTo>
                      <a:pt x="7714" y="21600"/>
                    </a:lnTo>
                    <a:lnTo>
                      <a:pt x="9257" y="21600"/>
                    </a:lnTo>
                    <a:lnTo>
                      <a:pt x="11571" y="21600"/>
                    </a:lnTo>
                    <a:lnTo>
                      <a:pt x="13886" y="21600"/>
                    </a:lnTo>
                    <a:lnTo>
                      <a:pt x="21600" y="0"/>
                    </a:ln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grpSp>
        <p:sp>
          <p:nvSpPr>
            <p:cNvPr id="6" name="Shape">
              <a:extLst>
                <a:ext uri="{FF2B5EF4-FFF2-40B4-BE49-F238E27FC236}">
                  <a16:creationId xmlns:a16="http://schemas.microsoft.com/office/drawing/2014/main" id="{6FA20325-D406-9C86-155F-B5809A71EA33}"/>
                </a:ext>
              </a:extLst>
            </p:cNvPr>
            <p:cNvSpPr/>
            <p:nvPr/>
          </p:nvSpPr>
          <p:spPr>
            <a:xfrm>
              <a:off x="5822295" y="1148189"/>
              <a:ext cx="5163624" cy="147065"/>
            </a:xfrm>
            <a:custGeom>
              <a:avLst/>
              <a:gdLst/>
              <a:ahLst/>
              <a:cxnLst>
                <a:cxn ang="0">
                  <a:pos x="wd2" y="hd2"/>
                </a:cxn>
                <a:cxn ang="5400000">
                  <a:pos x="wd2" y="hd2"/>
                </a:cxn>
                <a:cxn ang="10800000">
                  <a:pos x="wd2" y="hd2"/>
                </a:cxn>
                <a:cxn ang="16200000">
                  <a:pos x="wd2" y="hd2"/>
                </a:cxn>
              </a:cxnLst>
              <a:rect l="0" t="0" r="r" b="b"/>
              <a:pathLst>
                <a:path w="21600" h="21600" extrusionOk="0">
                  <a:moveTo>
                    <a:pt x="21292" y="21600"/>
                  </a:moveTo>
                  <a:lnTo>
                    <a:pt x="308" y="21600"/>
                  </a:lnTo>
                  <a:cubicBezTo>
                    <a:pt x="137" y="21600"/>
                    <a:pt x="0" y="16800"/>
                    <a:pt x="0" y="10800"/>
                  </a:cubicBezTo>
                  <a:lnTo>
                    <a:pt x="0" y="10800"/>
                  </a:lnTo>
                  <a:cubicBezTo>
                    <a:pt x="0" y="4800"/>
                    <a:pt x="137" y="0"/>
                    <a:pt x="308" y="0"/>
                  </a:cubicBezTo>
                  <a:lnTo>
                    <a:pt x="21292" y="0"/>
                  </a:lnTo>
                  <a:cubicBezTo>
                    <a:pt x="21463" y="0"/>
                    <a:pt x="21600" y="4800"/>
                    <a:pt x="21600" y="10800"/>
                  </a:cubicBezTo>
                  <a:lnTo>
                    <a:pt x="21600" y="10800"/>
                  </a:lnTo>
                  <a:cubicBezTo>
                    <a:pt x="21583" y="17400"/>
                    <a:pt x="21446" y="21600"/>
                    <a:pt x="21292"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7" name="Shape">
              <a:extLst>
                <a:ext uri="{FF2B5EF4-FFF2-40B4-BE49-F238E27FC236}">
                  <a16:creationId xmlns:a16="http://schemas.microsoft.com/office/drawing/2014/main" id="{6485614C-C430-0666-C417-2EFB33165328}"/>
                </a:ext>
              </a:extLst>
            </p:cNvPr>
            <p:cNvSpPr/>
            <p:nvPr/>
          </p:nvSpPr>
          <p:spPr>
            <a:xfrm>
              <a:off x="5822295" y="4252898"/>
              <a:ext cx="5163624" cy="147065"/>
            </a:xfrm>
            <a:custGeom>
              <a:avLst/>
              <a:gdLst/>
              <a:ahLst/>
              <a:cxnLst>
                <a:cxn ang="0">
                  <a:pos x="wd2" y="hd2"/>
                </a:cxn>
                <a:cxn ang="5400000">
                  <a:pos x="wd2" y="hd2"/>
                </a:cxn>
                <a:cxn ang="10800000">
                  <a:pos x="wd2" y="hd2"/>
                </a:cxn>
                <a:cxn ang="16200000">
                  <a:pos x="wd2" y="hd2"/>
                </a:cxn>
              </a:cxnLst>
              <a:rect l="0" t="0" r="r" b="b"/>
              <a:pathLst>
                <a:path w="21600" h="21600" extrusionOk="0">
                  <a:moveTo>
                    <a:pt x="21292" y="21600"/>
                  </a:moveTo>
                  <a:lnTo>
                    <a:pt x="308" y="21600"/>
                  </a:lnTo>
                  <a:cubicBezTo>
                    <a:pt x="137" y="21600"/>
                    <a:pt x="0" y="16800"/>
                    <a:pt x="0" y="10800"/>
                  </a:cubicBezTo>
                  <a:lnTo>
                    <a:pt x="0" y="10800"/>
                  </a:lnTo>
                  <a:cubicBezTo>
                    <a:pt x="0" y="4800"/>
                    <a:pt x="137" y="0"/>
                    <a:pt x="308" y="0"/>
                  </a:cubicBezTo>
                  <a:lnTo>
                    <a:pt x="21292" y="0"/>
                  </a:lnTo>
                  <a:cubicBezTo>
                    <a:pt x="21463" y="0"/>
                    <a:pt x="21600" y="4800"/>
                    <a:pt x="21600" y="10800"/>
                  </a:cubicBezTo>
                  <a:lnTo>
                    <a:pt x="21600" y="10800"/>
                  </a:lnTo>
                  <a:cubicBezTo>
                    <a:pt x="21583" y="16800"/>
                    <a:pt x="21446" y="21600"/>
                    <a:pt x="21292"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8" name="Rectangle">
              <a:extLst>
                <a:ext uri="{FF2B5EF4-FFF2-40B4-BE49-F238E27FC236}">
                  <a16:creationId xmlns:a16="http://schemas.microsoft.com/office/drawing/2014/main" id="{61486777-9601-AAA7-CEB6-4E0D4C6F673F}"/>
                </a:ext>
              </a:extLst>
            </p:cNvPr>
            <p:cNvSpPr/>
            <p:nvPr/>
          </p:nvSpPr>
          <p:spPr>
            <a:xfrm>
              <a:off x="5936679" y="1229892"/>
              <a:ext cx="4934856" cy="3096542"/>
            </a:xfrm>
            <a:prstGeom prst="rect">
              <a:avLst/>
            </a:prstGeom>
            <a:solidFill>
              <a:schemeClr val="bg1"/>
            </a:solidFill>
            <a:ln w="12700">
              <a:solidFill>
                <a:srgbClr val="7F7F7F"/>
              </a:solidFill>
              <a:miter lim="400000"/>
            </a:ln>
          </p:spPr>
          <p:txBody>
            <a:bodyPr lIns="38100" tIns="38100" rIns="38100" bIns="38100" anchor="ctr"/>
            <a:lstStyle/>
            <a:p>
              <a:pPr>
                <a:defRPr sz="3000">
                  <a:solidFill>
                    <a:srgbClr val="FFFFFF"/>
                  </a:solidFill>
                </a:defRPr>
              </a:pPr>
              <a:endParaRPr/>
            </a:p>
          </p:txBody>
        </p:sp>
      </p:grpSp>
      <p:grpSp>
        <p:nvGrpSpPr>
          <p:cNvPr id="12" name="Group 48">
            <a:extLst>
              <a:ext uri="{FF2B5EF4-FFF2-40B4-BE49-F238E27FC236}">
                <a16:creationId xmlns:a16="http://schemas.microsoft.com/office/drawing/2014/main" id="{8F52B4F3-783C-948F-0419-4DE0FE05031E}"/>
              </a:ext>
            </a:extLst>
          </p:cNvPr>
          <p:cNvGrpSpPr/>
          <p:nvPr/>
        </p:nvGrpSpPr>
        <p:grpSpPr>
          <a:xfrm>
            <a:off x="6993036" y="1103755"/>
            <a:ext cx="3529570" cy="4926686"/>
            <a:chOff x="1206081" y="1148189"/>
            <a:chExt cx="3529570" cy="4926686"/>
          </a:xfrm>
        </p:grpSpPr>
        <p:sp>
          <p:nvSpPr>
            <p:cNvPr id="13" name="Oval">
              <a:extLst>
                <a:ext uri="{FF2B5EF4-FFF2-40B4-BE49-F238E27FC236}">
                  <a16:creationId xmlns:a16="http://schemas.microsoft.com/office/drawing/2014/main" id="{B715A3B7-B7B7-AD25-334E-212CF1EA5D88}"/>
                </a:ext>
              </a:extLst>
            </p:cNvPr>
            <p:cNvSpPr/>
            <p:nvPr/>
          </p:nvSpPr>
          <p:spPr>
            <a:xfrm>
              <a:off x="1737153" y="5315035"/>
              <a:ext cx="2467426" cy="759840"/>
            </a:xfrm>
            <a:prstGeom prst="ellipse">
              <a:avLst/>
            </a:prstGeom>
            <a:solidFill>
              <a:schemeClr val="bg1">
                <a:lumMod val="85000"/>
              </a:schemeClr>
            </a:solidFill>
            <a:ln w="12700">
              <a:miter lim="400000"/>
            </a:ln>
          </p:spPr>
          <p:txBody>
            <a:bodyPr lIns="38100" tIns="38100" rIns="38100" bIns="38100" anchor="ctr"/>
            <a:lstStyle/>
            <a:p>
              <a:pPr>
                <a:defRPr sz="3000">
                  <a:solidFill>
                    <a:srgbClr val="FFFFFF"/>
                  </a:solidFill>
                </a:defRPr>
              </a:pPr>
              <a:endParaRPr/>
            </a:p>
          </p:txBody>
        </p:sp>
        <p:grpSp>
          <p:nvGrpSpPr>
            <p:cNvPr id="14" name="Group 46">
              <a:extLst>
                <a:ext uri="{FF2B5EF4-FFF2-40B4-BE49-F238E27FC236}">
                  <a16:creationId xmlns:a16="http://schemas.microsoft.com/office/drawing/2014/main" id="{B880788B-1F28-B32D-CB69-8C2879F96937}"/>
                </a:ext>
              </a:extLst>
            </p:cNvPr>
            <p:cNvGrpSpPr/>
            <p:nvPr/>
          </p:nvGrpSpPr>
          <p:grpSpPr>
            <a:xfrm>
              <a:off x="2000645" y="4334598"/>
              <a:ext cx="1940443" cy="1556442"/>
              <a:chOff x="2000645" y="4334598"/>
              <a:chExt cx="1940443" cy="1556442"/>
            </a:xfrm>
          </p:grpSpPr>
          <p:sp>
            <p:nvSpPr>
              <p:cNvPr id="18" name="Shape">
                <a:extLst>
                  <a:ext uri="{FF2B5EF4-FFF2-40B4-BE49-F238E27FC236}">
                    <a16:creationId xmlns:a16="http://schemas.microsoft.com/office/drawing/2014/main" id="{3DA54459-9DF1-7255-B247-37ED4890402C}"/>
                  </a:ext>
                </a:extLst>
              </p:cNvPr>
              <p:cNvSpPr/>
              <p:nvPr/>
            </p:nvSpPr>
            <p:spPr>
              <a:xfrm>
                <a:off x="3512148" y="4334598"/>
                <a:ext cx="428940" cy="1360356"/>
              </a:xfrm>
              <a:custGeom>
                <a:avLst/>
                <a:gdLst/>
                <a:ahLst/>
                <a:cxnLst>
                  <a:cxn ang="0">
                    <a:pos x="wd2" y="hd2"/>
                  </a:cxn>
                  <a:cxn ang="5400000">
                    <a:pos x="wd2" y="hd2"/>
                  </a:cxn>
                  <a:cxn ang="10800000">
                    <a:pos x="wd2" y="hd2"/>
                  </a:cxn>
                  <a:cxn ang="16200000">
                    <a:pos x="wd2" y="hd2"/>
                  </a:cxn>
                </a:cxnLst>
                <a:rect l="0" t="0" r="r" b="b"/>
                <a:pathLst>
                  <a:path w="21600" h="21600" extrusionOk="0">
                    <a:moveTo>
                      <a:pt x="2674" y="195"/>
                    </a:moveTo>
                    <a:lnTo>
                      <a:pt x="2263" y="259"/>
                    </a:lnTo>
                    <a:lnTo>
                      <a:pt x="0" y="454"/>
                    </a:lnTo>
                    <a:lnTo>
                      <a:pt x="20366" y="21600"/>
                    </a:lnTo>
                    <a:lnTo>
                      <a:pt x="20777" y="21535"/>
                    </a:lnTo>
                    <a:lnTo>
                      <a:pt x="21189" y="21470"/>
                    </a:lnTo>
                    <a:lnTo>
                      <a:pt x="21600" y="21470"/>
                    </a:lnTo>
                    <a:lnTo>
                      <a:pt x="4937"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endParaRPr sz="3000">
                  <a:solidFill>
                    <a:srgbClr val="FFFFFF"/>
                  </a:solidFill>
                </a:endParaRPr>
              </a:p>
            </p:txBody>
          </p:sp>
          <p:sp>
            <p:nvSpPr>
              <p:cNvPr id="19" name="Shape">
                <a:extLst>
                  <a:ext uri="{FF2B5EF4-FFF2-40B4-BE49-F238E27FC236}">
                    <a16:creationId xmlns:a16="http://schemas.microsoft.com/office/drawing/2014/main" id="{AF09EC7A-BAC7-3C2D-093E-1D807D6BE2F6}"/>
                  </a:ext>
                </a:extLst>
              </p:cNvPr>
              <p:cNvSpPr/>
              <p:nvPr/>
            </p:nvSpPr>
            <p:spPr>
              <a:xfrm>
                <a:off x="2000645" y="4334598"/>
                <a:ext cx="433025" cy="1360356"/>
              </a:xfrm>
              <a:custGeom>
                <a:avLst/>
                <a:gdLst/>
                <a:ahLst/>
                <a:cxnLst>
                  <a:cxn ang="0">
                    <a:pos x="wd2" y="hd2"/>
                  </a:cxn>
                  <a:cxn ang="5400000">
                    <a:pos x="wd2" y="hd2"/>
                  </a:cxn>
                  <a:cxn ang="10800000">
                    <a:pos x="wd2" y="hd2"/>
                  </a:cxn>
                  <a:cxn ang="16200000">
                    <a:pos x="wd2" y="hd2"/>
                  </a:cxn>
                </a:cxnLst>
                <a:rect l="0" t="0" r="r" b="b"/>
                <a:pathLst>
                  <a:path w="21600" h="21600" extrusionOk="0">
                    <a:moveTo>
                      <a:pt x="18747" y="195"/>
                    </a:moveTo>
                    <a:lnTo>
                      <a:pt x="19358" y="259"/>
                    </a:lnTo>
                    <a:lnTo>
                      <a:pt x="21600" y="454"/>
                    </a:lnTo>
                    <a:lnTo>
                      <a:pt x="1426" y="21600"/>
                    </a:lnTo>
                    <a:lnTo>
                      <a:pt x="1019" y="21535"/>
                    </a:lnTo>
                    <a:lnTo>
                      <a:pt x="408" y="21470"/>
                    </a:lnTo>
                    <a:lnTo>
                      <a:pt x="0" y="21470"/>
                    </a:lnTo>
                    <a:lnTo>
                      <a:pt x="16709"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pPr>
                  <a:defRPr sz="3000">
                    <a:solidFill>
                      <a:srgbClr val="FFFFFF"/>
                    </a:solidFill>
                  </a:defRPr>
                </a:pPr>
                <a:endParaRPr/>
              </a:p>
            </p:txBody>
          </p:sp>
          <p:sp>
            <p:nvSpPr>
              <p:cNvPr id="20" name="Shape">
                <a:extLst>
                  <a:ext uri="{FF2B5EF4-FFF2-40B4-BE49-F238E27FC236}">
                    <a16:creationId xmlns:a16="http://schemas.microsoft.com/office/drawing/2014/main" id="{3C2D5DAA-2883-9FC8-83D3-AF2F3EE73A2F}"/>
                  </a:ext>
                </a:extLst>
              </p:cNvPr>
              <p:cNvSpPr/>
              <p:nvPr/>
            </p:nvSpPr>
            <p:spPr>
              <a:xfrm>
                <a:off x="2917756" y="4375449"/>
                <a:ext cx="110305" cy="1515591"/>
              </a:xfrm>
              <a:custGeom>
                <a:avLst/>
                <a:gdLst/>
                <a:ahLst/>
                <a:cxnLst>
                  <a:cxn ang="0">
                    <a:pos x="wd2" y="hd2"/>
                  </a:cxn>
                  <a:cxn ang="5400000">
                    <a:pos x="wd2" y="hd2"/>
                  </a:cxn>
                  <a:cxn ang="10800000">
                    <a:pos x="wd2" y="hd2"/>
                  </a:cxn>
                  <a:cxn ang="16200000">
                    <a:pos x="wd2" y="hd2"/>
                  </a:cxn>
                </a:cxnLst>
                <a:rect l="0" t="0" r="r" b="b"/>
                <a:pathLst>
                  <a:path w="21600" h="21600" extrusionOk="0">
                    <a:moveTo>
                      <a:pt x="12000" y="0"/>
                    </a:moveTo>
                    <a:lnTo>
                      <a:pt x="9600" y="0"/>
                    </a:lnTo>
                    <a:lnTo>
                      <a:pt x="0" y="0"/>
                    </a:lnTo>
                    <a:lnTo>
                      <a:pt x="8000" y="21600"/>
                    </a:lnTo>
                    <a:lnTo>
                      <a:pt x="9600" y="21600"/>
                    </a:lnTo>
                    <a:lnTo>
                      <a:pt x="12000" y="21600"/>
                    </a:lnTo>
                    <a:lnTo>
                      <a:pt x="13600" y="21600"/>
                    </a:lnTo>
                    <a:lnTo>
                      <a:pt x="21600" y="0"/>
                    </a:ln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grpSp>
        <p:sp>
          <p:nvSpPr>
            <p:cNvPr id="15" name="Shape">
              <a:extLst>
                <a:ext uri="{FF2B5EF4-FFF2-40B4-BE49-F238E27FC236}">
                  <a16:creationId xmlns:a16="http://schemas.microsoft.com/office/drawing/2014/main" id="{B9C4CA26-E596-D254-FF1C-3AD9EF13E535}"/>
                </a:ext>
              </a:extLst>
            </p:cNvPr>
            <p:cNvSpPr/>
            <p:nvPr/>
          </p:nvSpPr>
          <p:spPr>
            <a:xfrm>
              <a:off x="1206081" y="1148189"/>
              <a:ext cx="3529570" cy="147065"/>
            </a:xfrm>
            <a:custGeom>
              <a:avLst/>
              <a:gdLst/>
              <a:ahLst/>
              <a:cxnLst>
                <a:cxn ang="0">
                  <a:pos x="wd2" y="hd2"/>
                </a:cxn>
                <a:cxn ang="5400000">
                  <a:pos x="wd2" y="hd2"/>
                </a:cxn>
                <a:cxn ang="10800000">
                  <a:pos x="wd2" y="hd2"/>
                </a:cxn>
                <a:cxn ang="16200000">
                  <a:pos x="wd2" y="hd2"/>
                </a:cxn>
              </a:cxnLst>
              <a:rect l="0" t="0" r="r" b="b"/>
              <a:pathLst>
                <a:path w="21600" h="21600" extrusionOk="0">
                  <a:moveTo>
                    <a:pt x="21150" y="21600"/>
                  </a:moveTo>
                  <a:lnTo>
                    <a:pt x="450" y="21600"/>
                  </a:lnTo>
                  <a:cubicBezTo>
                    <a:pt x="200" y="21600"/>
                    <a:pt x="0" y="16800"/>
                    <a:pt x="0" y="10800"/>
                  </a:cubicBezTo>
                  <a:lnTo>
                    <a:pt x="0" y="10800"/>
                  </a:lnTo>
                  <a:cubicBezTo>
                    <a:pt x="0" y="4800"/>
                    <a:pt x="200" y="0"/>
                    <a:pt x="450" y="0"/>
                  </a:cubicBezTo>
                  <a:lnTo>
                    <a:pt x="21150" y="0"/>
                  </a:lnTo>
                  <a:cubicBezTo>
                    <a:pt x="21400" y="0"/>
                    <a:pt x="21600" y="4800"/>
                    <a:pt x="21600" y="10800"/>
                  </a:cubicBezTo>
                  <a:lnTo>
                    <a:pt x="21600" y="10800"/>
                  </a:lnTo>
                  <a:cubicBezTo>
                    <a:pt x="21600" y="17400"/>
                    <a:pt x="21400" y="21600"/>
                    <a:pt x="21150"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16" name="Shape">
              <a:extLst>
                <a:ext uri="{FF2B5EF4-FFF2-40B4-BE49-F238E27FC236}">
                  <a16:creationId xmlns:a16="http://schemas.microsoft.com/office/drawing/2014/main" id="{AE8A2420-DD9C-7B4F-0B72-E21C64DB4F78}"/>
                </a:ext>
              </a:extLst>
            </p:cNvPr>
            <p:cNvSpPr/>
            <p:nvPr/>
          </p:nvSpPr>
          <p:spPr>
            <a:xfrm>
              <a:off x="1206081" y="4252898"/>
              <a:ext cx="3529570" cy="147065"/>
            </a:xfrm>
            <a:custGeom>
              <a:avLst/>
              <a:gdLst/>
              <a:ahLst/>
              <a:cxnLst>
                <a:cxn ang="0">
                  <a:pos x="wd2" y="hd2"/>
                </a:cxn>
                <a:cxn ang="5400000">
                  <a:pos x="wd2" y="hd2"/>
                </a:cxn>
                <a:cxn ang="10800000">
                  <a:pos x="wd2" y="hd2"/>
                </a:cxn>
                <a:cxn ang="16200000">
                  <a:pos x="wd2" y="hd2"/>
                </a:cxn>
              </a:cxnLst>
              <a:rect l="0" t="0" r="r" b="b"/>
              <a:pathLst>
                <a:path w="21600" h="21600" extrusionOk="0">
                  <a:moveTo>
                    <a:pt x="21150" y="21600"/>
                  </a:moveTo>
                  <a:lnTo>
                    <a:pt x="450" y="21600"/>
                  </a:lnTo>
                  <a:cubicBezTo>
                    <a:pt x="200" y="21600"/>
                    <a:pt x="0" y="16800"/>
                    <a:pt x="0" y="10800"/>
                  </a:cubicBezTo>
                  <a:lnTo>
                    <a:pt x="0" y="10800"/>
                  </a:lnTo>
                  <a:cubicBezTo>
                    <a:pt x="0" y="4800"/>
                    <a:pt x="200" y="0"/>
                    <a:pt x="450" y="0"/>
                  </a:cubicBezTo>
                  <a:lnTo>
                    <a:pt x="21150" y="0"/>
                  </a:lnTo>
                  <a:cubicBezTo>
                    <a:pt x="21400" y="0"/>
                    <a:pt x="21600" y="4800"/>
                    <a:pt x="21600" y="10800"/>
                  </a:cubicBezTo>
                  <a:lnTo>
                    <a:pt x="21600" y="10800"/>
                  </a:lnTo>
                  <a:cubicBezTo>
                    <a:pt x="21600" y="16800"/>
                    <a:pt x="21400" y="21600"/>
                    <a:pt x="21150"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17" name="Rectangle">
              <a:extLst>
                <a:ext uri="{FF2B5EF4-FFF2-40B4-BE49-F238E27FC236}">
                  <a16:creationId xmlns:a16="http://schemas.microsoft.com/office/drawing/2014/main" id="{1A30E382-2FE6-D2A6-5A0D-AE6B807B3B4F}"/>
                </a:ext>
              </a:extLst>
            </p:cNvPr>
            <p:cNvSpPr/>
            <p:nvPr/>
          </p:nvSpPr>
          <p:spPr>
            <a:xfrm>
              <a:off x="1320467" y="1229892"/>
              <a:ext cx="3300798" cy="3096542"/>
            </a:xfrm>
            <a:prstGeom prst="rect">
              <a:avLst/>
            </a:prstGeom>
            <a:solidFill>
              <a:srgbClr val="017D87"/>
            </a:solidFill>
            <a:ln w="12700">
              <a:solidFill>
                <a:srgbClr val="7F7F7F"/>
              </a:solidFill>
              <a:miter lim="400000"/>
            </a:ln>
          </p:spPr>
          <p:txBody>
            <a:bodyPr lIns="38100" tIns="38100" rIns="38100" bIns="38100" anchor="ctr"/>
            <a:lstStyle/>
            <a:p>
              <a:pPr>
                <a:defRPr sz="3000">
                  <a:solidFill>
                    <a:srgbClr val="FFFFFF"/>
                  </a:solidFill>
                </a:defRPr>
              </a:pPr>
              <a:endParaRPr/>
            </a:p>
          </p:txBody>
        </p:sp>
      </p:grpSp>
      <p:sp>
        <p:nvSpPr>
          <p:cNvPr id="21" name="TextBox 18">
            <a:extLst>
              <a:ext uri="{FF2B5EF4-FFF2-40B4-BE49-F238E27FC236}">
                <a16:creationId xmlns:a16="http://schemas.microsoft.com/office/drawing/2014/main" id="{7EA1AC29-EB2F-36AB-79EF-0B33F01A2D3E}"/>
              </a:ext>
            </a:extLst>
          </p:cNvPr>
          <p:cNvSpPr txBox="1"/>
          <p:nvPr/>
        </p:nvSpPr>
        <p:spPr>
          <a:xfrm>
            <a:off x="7221806" y="1245931"/>
            <a:ext cx="3019474" cy="2893100"/>
          </a:xfrm>
          <a:prstGeom prst="rect">
            <a:avLst/>
          </a:prstGeom>
          <a:noFill/>
        </p:spPr>
        <p:txBody>
          <a:bodyPr wrap="square" lIns="0" rIns="0" rtlCol="0" anchor="b">
            <a:spAutoFit/>
          </a:bodyPr>
          <a:lstStyle/>
          <a:p>
            <a:pPr marL="285750" indent="-285750" algn="just">
              <a:buFont typeface="Arial" panose="020B0604020202020204" pitchFamily="34" charset="0"/>
              <a:buChar char="•"/>
            </a:pPr>
            <a:r>
              <a:rPr lang="it-IT" sz="1400" dirty="0">
                <a:solidFill>
                  <a:srgbClr val="00B0F0"/>
                </a:solidFill>
                <a:latin typeface="Optima" panose="020B0502050508090304" pitchFamily="34" charset="0"/>
              </a:rPr>
              <a:t>La scelta della UIF di focalizzare l’attenzione sul contante riflette i rischi peculiari del suo impiego. </a:t>
            </a:r>
          </a:p>
          <a:p>
            <a:pPr marL="285750" indent="-285750" algn="just">
              <a:buFont typeface="Arial" panose="020B0604020202020204" pitchFamily="34" charset="0"/>
              <a:buChar char="•"/>
            </a:pPr>
            <a:r>
              <a:rPr lang="it-IT" sz="1400" dirty="0">
                <a:latin typeface="Optima" panose="020B0502050508090304" pitchFamily="34" charset="0"/>
              </a:rPr>
              <a:t>La facilità di utilizzo del contante e la non tracciabilità delle operazioni possono risultare funzionali ad agevolare il riciclaggio di risorse di origine illecita. </a:t>
            </a:r>
          </a:p>
          <a:p>
            <a:pPr marL="285750" indent="-285750" algn="just">
              <a:buFont typeface="Arial" panose="020B0604020202020204" pitchFamily="34" charset="0"/>
              <a:buChar char="•"/>
            </a:pPr>
            <a:r>
              <a:rPr lang="it-IT" sz="1400" dirty="0">
                <a:solidFill>
                  <a:srgbClr val="FFC000"/>
                </a:solidFill>
                <a:latin typeface="Optima" panose="020B0502050508090304" pitchFamily="34" charset="0"/>
              </a:rPr>
              <a:t>L’Italia si colloca fra i paesi dell’area dell’euro caratterizzati da un ricorso al contante particolarmente elevato.</a:t>
            </a:r>
          </a:p>
        </p:txBody>
      </p:sp>
      <p:pic>
        <p:nvPicPr>
          <p:cNvPr id="22" name="Immagine 21">
            <a:extLst>
              <a:ext uri="{FF2B5EF4-FFF2-40B4-BE49-F238E27FC236}">
                <a16:creationId xmlns:a16="http://schemas.microsoft.com/office/drawing/2014/main" id="{3C46A8D2-95D4-A219-CA7F-E44B382F3D8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835" t="6624" r="4447" b="55294"/>
          <a:stretch/>
        </p:blipFill>
        <p:spPr>
          <a:xfrm>
            <a:off x="1312252" y="1185458"/>
            <a:ext cx="4934856" cy="3096542"/>
          </a:xfrm>
          <a:prstGeom prst="rect">
            <a:avLst/>
          </a:prstGeom>
        </p:spPr>
      </p:pic>
    </p:spTree>
    <p:extLst>
      <p:ext uri="{BB962C8B-B14F-4D97-AF65-F5344CB8AC3E}">
        <p14:creationId xmlns:p14="http://schemas.microsoft.com/office/powerpoint/2010/main" val="298678732"/>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2307E5-DEAA-AD60-4FB8-A418C91F7EB1}"/>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a:t>
            </a:r>
            <a:r>
              <a:rPr lang="it-IT" sz="2400" cap="all" dirty="0">
                <a:ln/>
                <a:solidFill>
                  <a:srgbClr val="003366"/>
                </a:solidFill>
                <a:latin typeface="Cambria" panose="02040503050406030204" pitchFamily="18" charset="0"/>
                <a:ea typeface="Cambria" panose="02040503050406030204" pitchFamily="18" charset="0"/>
                <a:cs typeface="+mn-cs"/>
              </a:rPr>
              <a:t> </a:t>
            </a:r>
            <a:r>
              <a:rPr lang="it-IT" sz="1600" cap="all" dirty="0">
                <a:ln/>
                <a:solidFill>
                  <a:srgbClr val="003366"/>
                </a:solidFill>
                <a:latin typeface="Cambria" panose="02040503050406030204" pitchFamily="18" charset="0"/>
                <a:ea typeface="Cambria" panose="02040503050406030204" pitchFamily="18" charset="0"/>
                <a:cs typeface="+mn-cs"/>
              </a:rPr>
              <a:t>italiana relativa alle limitazioni dell'uso del contante  e/o dei titoli al portatore</a:t>
            </a:r>
          </a:p>
        </p:txBody>
      </p:sp>
      <p:sp>
        <p:nvSpPr>
          <p:cNvPr id="3" name="Shape">
            <a:extLst>
              <a:ext uri="{FF2B5EF4-FFF2-40B4-BE49-F238E27FC236}">
                <a16:creationId xmlns:a16="http://schemas.microsoft.com/office/drawing/2014/main" id="{AB42CEFF-4136-D1F5-FF62-018FA8D3D460}"/>
              </a:ext>
            </a:extLst>
          </p:cNvPr>
          <p:cNvSpPr/>
          <p:nvPr/>
        </p:nvSpPr>
        <p:spPr>
          <a:xfrm>
            <a:off x="1287462" y="1279463"/>
            <a:ext cx="4087178" cy="5185076"/>
          </a:xfrm>
          <a:custGeom>
            <a:avLst/>
            <a:gdLst/>
            <a:ahLst/>
            <a:cxnLst>
              <a:cxn ang="0">
                <a:pos x="wd2" y="hd2"/>
              </a:cxn>
              <a:cxn ang="5400000">
                <a:pos x="wd2" y="hd2"/>
              </a:cxn>
              <a:cxn ang="10800000">
                <a:pos x="wd2" y="hd2"/>
              </a:cxn>
              <a:cxn ang="16200000">
                <a:pos x="wd2" y="hd2"/>
              </a:cxn>
            </a:cxnLst>
            <a:rect l="0" t="0" r="r" b="b"/>
            <a:pathLst>
              <a:path w="21600" h="21600" extrusionOk="0">
                <a:moveTo>
                  <a:pt x="4897" y="3323"/>
                </a:moveTo>
                <a:lnTo>
                  <a:pt x="1328" y="6039"/>
                </a:lnTo>
                <a:cubicBezTo>
                  <a:pt x="1156" y="6170"/>
                  <a:pt x="875" y="6170"/>
                  <a:pt x="703" y="6039"/>
                </a:cubicBezTo>
                <a:lnTo>
                  <a:pt x="703" y="5967"/>
                </a:lnTo>
                <a:lnTo>
                  <a:pt x="4176" y="3323"/>
                </a:lnTo>
                <a:cubicBezTo>
                  <a:pt x="4348" y="3192"/>
                  <a:pt x="4348" y="2978"/>
                  <a:pt x="4176" y="2847"/>
                </a:cubicBezTo>
                <a:lnTo>
                  <a:pt x="703" y="204"/>
                </a:lnTo>
                <a:lnTo>
                  <a:pt x="703" y="131"/>
                </a:lnTo>
                <a:cubicBezTo>
                  <a:pt x="875" y="0"/>
                  <a:pt x="1156" y="0"/>
                  <a:pt x="1328" y="131"/>
                </a:cubicBezTo>
                <a:lnTo>
                  <a:pt x="4897" y="2847"/>
                </a:lnTo>
                <a:cubicBezTo>
                  <a:pt x="5069" y="2978"/>
                  <a:pt x="5069" y="3192"/>
                  <a:pt x="4897" y="3323"/>
                </a:cubicBezTo>
                <a:close/>
                <a:moveTo>
                  <a:pt x="21600" y="414"/>
                </a:moveTo>
                <a:lnTo>
                  <a:pt x="21600" y="21186"/>
                </a:lnTo>
                <a:cubicBezTo>
                  <a:pt x="21600" y="21414"/>
                  <a:pt x="21355" y="21600"/>
                  <a:pt x="21056" y="21600"/>
                </a:cubicBezTo>
                <a:lnTo>
                  <a:pt x="3537" y="21600"/>
                </a:lnTo>
                <a:cubicBezTo>
                  <a:pt x="3237" y="21600"/>
                  <a:pt x="2992" y="21414"/>
                  <a:pt x="2992" y="21186"/>
                </a:cubicBezTo>
                <a:lnTo>
                  <a:pt x="2992" y="5532"/>
                </a:lnTo>
                <a:lnTo>
                  <a:pt x="5822" y="3379"/>
                </a:lnTo>
                <a:cubicBezTo>
                  <a:pt x="6035" y="3216"/>
                  <a:pt x="6035" y="2954"/>
                  <a:pt x="5822" y="2792"/>
                </a:cubicBezTo>
                <a:lnTo>
                  <a:pt x="2992" y="638"/>
                </a:lnTo>
                <a:lnTo>
                  <a:pt x="2992" y="414"/>
                </a:lnTo>
                <a:cubicBezTo>
                  <a:pt x="2992" y="186"/>
                  <a:pt x="3237" y="0"/>
                  <a:pt x="3537" y="0"/>
                </a:cubicBezTo>
                <a:lnTo>
                  <a:pt x="21056" y="0"/>
                </a:lnTo>
                <a:cubicBezTo>
                  <a:pt x="21355" y="0"/>
                  <a:pt x="21600" y="186"/>
                  <a:pt x="21600" y="414"/>
                </a:cubicBezTo>
                <a:close/>
                <a:moveTo>
                  <a:pt x="7626" y="2895"/>
                </a:moveTo>
                <a:lnTo>
                  <a:pt x="4761" y="714"/>
                </a:lnTo>
                <a:cubicBezTo>
                  <a:pt x="4625" y="611"/>
                  <a:pt x="4398" y="611"/>
                  <a:pt x="4257" y="714"/>
                </a:cubicBezTo>
                <a:lnTo>
                  <a:pt x="4257" y="773"/>
                </a:lnTo>
                <a:lnTo>
                  <a:pt x="7050" y="2899"/>
                </a:lnTo>
                <a:cubicBezTo>
                  <a:pt x="7186" y="3002"/>
                  <a:pt x="7186" y="3175"/>
                  <a:pt x="7050" y="3282"/>
                </a:cubicBezTo>
                <a:lnTo>
                  <a:pt x="4257" y="5408"/>
                </a:lnTo>
                <a:lnTo>
                  <a:pt x="4257" y="5466"/>
                </a:lnTo>
                <a:cubicBezTo>
                  <a:pt x="4393" y="5570"/>
                  <a:pt x="4620" y="5570"/>
                  <a:pt x="4761" y="5466"/>
                </a:cubicBezTo>
                <a:lnTo>
                  <a:pt x="7626" y="3285"/>
                </a:lnTo>
                <a:cubicBezTo>
                  <a:pt x="7762" y="3172"/>
                  <a:pt x="7762" y="2999"/>
                  <a:pt x="7626" y="2895"/>
                </a:cubicBezTo>
                <a:close/>
                <a:moveTo>
                  <a:pt x="3255" y="3251"/>
                </a:moveTo>
                <a:cubicBezTo>
                  <a:pt x="3373" y="3161"/>
                  <a:pt x="3373" y="3013"/>
                  <a:pt x="3255" y="2923"/>
                </a:cubicBezTo>
                <a:lnTo>
                  <a:pt x="789" y="1046"/>
                </a:lnTo>
                <a:cubicBezTo>
                  <a:pt x="671" y="956"/>
                  <a:pt x="476" y="956"/>
                  <a:pt x="358" y="1046"/>
                </a:cubicBezTo>
                <a:lnTo>
                  <a:pt x="358" y="1094"/>
                </a:lnTo>
                <a:lnTo>
                  <a:pt x="2761" y="2923"/>
                </a:lnTo>
                <a:cubicBezTo>
                  <a:pt x="2879" y="3013"/>
                  <a:pt x="2879" y="3161"/>
                  <a:pt x="2761" y="3251"/>
                </a:cubicBezTo>
                <a:lnTo>
                  <a:pt x="358" y="5080"/>
                </a:lnTo>
                <a:lnTo>
                  <a:pt x="358" y="5128"/>
                </a:lnTo>
                <a:cubicBezTo>
                  <a:pt x="476" y="5218"/>
                  <a:pt x="671" y="5218"/>
                  <a:pt x="789" y="5128"/>
                </a:cubicBezTo>
                <a:lnTo>
                  <a:pt x="3255" y="3251"/>
                </a:lnTo>
                <a:close/>
                <a:moveTo>
                  <a:pt x="1795" y="2985"/>
                </a:moveTo>
                <a:lnTo>
                  <a:pt x="268" y="1822"/>
                </a:lnTo>
                <a:cubicBezTo>
                  <a:pt x="195" y="1767"/>
                  <a:pt x="73" y="1767"/>
                  <a:pt x="0" y="1822"/>
                </a:cubicBezTo>
                <a:lnTo>
                  <a:pt x="0" y="1853"/>
                </a:lnTo>
                <a:lnTo>
                  <a:pt x="1487" y="2985"/>
                </a:lnTo>
                <a:cubicBezTo>
                  <a:pt x="1560" y="3040"/>
                  <a:pt x="1560" y="3134"/>
                  <a:pt x="1487" y="3189"/>
                </a:cubicBezTo>
                <a:lnTo>
                  <a:pt x="0" y="4321"/>
                </a:lnTo>
                <a:lnTo>
                  <a:pt x="0" y="4352"/>
                </a:lnTo>
                <a:cubicBezTo>
                  <a:pt x="73" y="4407"/>
                  <a:pt x="195" y="4407"/>
                  <a:pt x="268" y="4352"/>
                </a:cubicBezTo>
                <a:lnTo>
                  <a:pt x="1795" y="3189"/>
                </a:lnTo>
                <a:cubicBezTo>
                  <a:pt x="1868" y="3134"/>
                  <a:pt x="1868" y="3040"/>
                  <a:pt x="1795" y="2985"/>
                </a:cubicBezTo>
                <a:close/>
              </a:path>
            </a:pathLst>
          </a:custGeom>
          <a:blipFill dpi="0" rotWithShape="1">
            <a:blip r:embed="rId2">
              <a:extLst>
                <a:ext uri="{28A0092B-C50C-407E-A947-70E740481C1C}">
                  <a14:useLocalDpi xmlns:a14="http://schemas.microsoft.com/office/drawing/2010/main" val="0"/>
                </a:ext>
              </a:extLst>
            </a:blip>
            <a:srcRect/>
            <a:stretch>
              <a:fillRect/>
            </a:stretch>
          </a:blipFill>
          <a:ln w="12700">
            <a:miter lim="400000"/>
          </a:ln>
        </p:spPr>
        <p:txBody>
          <a:bodyPr lIns="38100" tIns="38100" rIns="38100" bIns="38100" anchor="ctr"/>
          <a:lstStyle/>
          <a:p>
            <a:pPr>
              <a:defRPr sz="3000">
                <a:solidFill>
                  <a:srgbClr val="FFFFFF"/>
                </a:solidFill>
              </a:defRPr>
            </a:pPr>
            <a:endParaRPr/>
          </a:p>
        </p:txBody>
      </p:sp>
      <p:sp>
        <p:nvSpPr>
          <p:cNvPr id="4" name="Shape">
            <a:extLst>
              <a:ext uri="{FF2B5EF4-FFF2-40B4-BE49-F238E27FC236}">
                <a16:creationId xmlns:a16="http://schemas.microsoft.com/office/drawing/2014/main" id="{F3B3B2C6-9915-9EF9-FAAF-4D7FFF2050AA}"/>
              </a:ext>
            </a:extLst>
          </p:cNvPr>
          <p:cNvSpPr/>
          <p:nvPr/>
        </p:nvSpPr>
        <p:spPr>
          <a:xfrm>
            <a:off x="6503198" y="1279463"/>
            <a:ext cx="3555201" cy="4321680"/>
          </a:xfrm>
          <a:custGeom>
            <a:avLst/>
            <a:gdLst/>
            <a:ahLst/>
            <a:cxnLst>
              <a:cxn ang="0">
                <a:pos x="wd2" y="hd2"/>
              </a:cxn>
              <a:cxn ang="5400000">
                <a:pos x="wd2" y="hd2"/>
              </a:cxn>
              <a:cxn ang="10800000">
                <a:pos x="wd2" y="hd2"/>
              </a:cxn>
              <a:cxn ang="16200000">
                <a:pos x="wd2" y="hd2"/>
              </a:cxn>
            </a:cxnLst>
            <a:rect l="0" t="0" r="r" b="b"/>
            <a:pathLst>
              <a:path w="21600" h="21600" extrusionOk="0">
                <a:moveTo>
                  <a:pt x="4901" y="18753"/>
                </a:moveTo>
                <a:lnTo>
                  <a:pt x="1333" y="21469"/>
                </a:lnTo>
                <a:cubicBezTo>
                  <a:pt x="1161" y="21600"/>
                  <a:pt x="880" y="21600"/>
                  <a:pt x="707" y="21469"/>
                </a:cubicBezTo>
                <a:lnTo>
                  <a:pt x="707" y="21396"/>
                </a:lnTo>
                <a:lnTo>
                  <a:pt x="4180" y="18753"/>
                </a:lnTo>
                <a:cubicBezTo>
                  <a:pt x="4353" y="18622"/>
                  <a:pt x="4353" y="18408"/>
                  <a:pt x="4180" y="18277"/>
                </a:cubicBezTo>
                <a:lnTo>
                  <a:pt x="707" y="15633"/>
                </a:lnTo>
                <a:lnTo>
                  <a:pt x="707" y="15561"/>
                </a:lnTo>
                <a:cubicBezTo>
                  <a:pt x="880" y="15430"/>
                  <a:pt x="1161" y="15430"/>
                  <a:pt x="1333" y="15561"/>
                </a:cubicBezTo>
                <a:lnTo>
                  <a:pt x="4901" y="18277"/>
                </a:lnTo>
                <a:cubicBezTo>
                  <a:pt x="5074" y="18408"/>
                  <a:pt x="5074" y="18622"/>
                  <a:pt x="4901" y="18753"/>
                </a:cubicBezTo>
                <a:close/>
                <a:moveTo>
                  <a:pt x="21056" y="21600"/>
                </a:moveTo>
                <a:lnTo>
                  <a:pt x="3537" y="21600"/>
                </a:lnTo>
                <a:cubicBezTo>
                  <a:pt x="3237" y="21600"/>
                  <a:pt x="2992" y="21414"/>
                  <a:pt x="2992" y="21186"/>
                </a:cubicBezTo>
                <a:lnTo>
                  <a:pt x="2992" y="20962"/>
                </a:lnTo>
                <a:lnTo>
                  <a:pt x="5822" y="18808"/>
                </a:lnTo>
                <a:cubicBezTo>
                  <a:pt x="6035" y="18646"/>
                  <a:pt x="6035" y="18384"/>
                  <a:pt x="5822" y="18221"/>
                </a:cubicBezTo>
                <a:lnTo>
                  <a:pt x="2992" y="16068"/>
                </a:lnTo>
                <a:lnTo>
                  <a:pt x="2992" y="414"/>
                </a:lnTo>
                <a:cubicBezTo>
                  <a:pt x="2992" y="186"/>
                  <a:pt x="3237" y="0"/>
                  <a:pt x="3537" y="0"/>
                </a:cubicBezTo>
                <a:lnTo>
                  <a:pt x="21056" y="0"/>
                </a:lnTo>
                <a:cubicBezTo>
                  <a:pt x="21355" y="0"/>
                  <a:pt x="21600" y="186"/>
                  <a:pt x="21600" y="414"/>
                </a:cubicBezTo>
                <a:lnTo>
                  <a:pt x="21600" y="21186"/>
                </a:lnTo>
                <a:cubicBezTo>
                  <a:pt x="21600" y="21414"/>
                  <a:pt x="21355" y="21600"/>
                  <a:pt x="21056" y="21600"/>
                </a:cubicBezTo>
                <a:close/>
                <a:moveTo>
                  <a:pt x="7631" y="18325"/>
                </a:moveTo>
                <a:lnTo>
                  <a:pt x="4765" y="16144"/>
                </a:lnTo>
                <a:cubicBezTo>
                  <a:pt x="4629" y="16040"/>
                  <a:pt x="4403" y="16040"/>
                  <a:pt x="4262" y="16144"/>
                </a:cubicBezTo>
                <a:lnTo>
                  <a:pt x="4262" y="16203"/>
                </a:lnTo>
                <a:lnTo>
                  <a:pt x="7055" y="18328"/>
                </a:lnTo>
                <a:cubicBezTo>
                  <a:pt x="7191" y="18432"/>
                  <a:pt x="7191" y="18604"/>
                  <a:pt x="7055" y="18711"/>
                </a:cubicBezTo>
                <a:lnTo>
                  <a:pt x="4262" y="20837"/>
                </a:lnTo>
                <a:lnTo>
                  <a:pt x="4262" y="20896"/>
                </a:lnTo>
                <a:cubicBezTo>
                  <a:pt x="4398" y="21000"/>
                  <a:pt x="4625" y="21000"/>
                  <a:pt x="4765" y="20896"/>
                </a:cubicBezTo>
                <a:lnTo>
                  <a:pt x="7631" y="18715"/>
                </a:lnTo>
                <a:cubicBezTo>
                  <a:pt x="7767" y="18601"/>
                  <a:pt x="7767" y="18428"/>
                  <a:pt x="7631" y="18325"/>
                </a:cubicBezTo>
                <a:close/>
                <a:moveTo>
                  <a:pt x="789" y="16472"/>
                </a:moveTo>
                <a:cubicBezTo>
                  <a:pt x="671" y="16382"/>
                  <a:pt x="476" y="16382"/>
                  <a:pt x="358" y="16472"/>
                </a:cubicBezTo>
                <a:lnTo>
                  <a:pt x="358" y="16520"/>
                </a:lnTo>
                <a:lnTo>
                  <a:pt x="2761" y="18349"/>
                </a:lnTo>
                <a:cubicBezTo>
                  <a:pt x="2879" y="18439"/>
                  <a:pt x="2879" y="18587"/>
                  <a:pt x="2761" y="18677"/>
                </a:cubicBezTo>
                <a:lnTo>
                  <a:pt x="358" y="20506"/>
                </a:lnTo>
                <a:lnTo>
                  <a:pt x="358" y="20554"/>
                </a:lnTo>
                <a:cubicBezTo>
                  <a:pt x="476" y="20644"/>
                  <a:pt x="671" y="20644"/>
                  <a:pt x="789" y="20554"/>
                </a:cubicBezTo>
                <a:lnTo>
                  <a:pt x="3255" y="18677"/>
                </a:lnTo>
                <a:cubicBezTo>
                  <a:pt x="3373" y="18587"/>
                  <a:pt x="3373" y="18439"/>
                  <a:pt x="3255" y="18349"/>
                </a:cubicBezTo>
                <a:lnTo>
                  <a:pt x="789" y="16472"/>
                </a:lnTo>
                <a:close/>
                <a:moveTo>
                  <a:pt x="1795" y="18415"/>
                </a:moveTo>
                <a:lnTo>
                  <a:pt x="268" y="17252"/>
                </a:lnTo>
                <a:cubicBezTo>
                  <a:pt x="195" y="17196"/>
                  <a:pt x="73" y="17196"/>
                  <a:pt x="0" y="17252"/>
                </a:cubicBezTo>
                <a:lnTo>
                  <a:pt x="0" y="17283"/>
                </a:lnTo>
                <a:lnTo>
                  <a:pt x="1487" y="18415"/>
                </a:lnTo>
                <a:cubicBezTo>
                  <a:pt x="1560" y="18470"/>
                  <a:pt x="1560" y="18563"/>
                  <a:pt x="1487" y="18618"/>
                </a:cubicBezTo>
                <a:lnTo>
                  <a:pt x="0" y="19750"/>
                </a:lnTo>
                <a:lnTo>
                  <a:pt x="0" y="19781"/>
                </a:lnTo>
                <a:cubicBezTo>
                  <a:pt x="73" y="19836"/>
                  <a:pt x="195" y="19836"/>
                  <a:pt x="268" y="19781"/>
                </a:cubicBezTo>
                <a:lnTo>
                  <a:pt x="1795" y="18618"/>
                </a:lnTo>
                <a:cubicBezTo>
                  <a:pt x="1868" y="18560"/>
                  <a:pt x="1868" y="18470"/>
                  <a:pt x="1795" y="18415"/>
                </a:cubicBezTo>
                <a:close/>
              </a:path>
            </a:pathLst>
          </a:custGeom>
          <a:blipFill dpi="0" rotWithShape="1">
            <a:blip r:embed="rId3">
              <a:extLst>
                <a:ext uri="{28A0092B-C50C-407E-A947-70E740481C1C}">
                  <a14:useLocalDpi xmlns:a14="http://schemas.microsoft.com/office/drawing/2010/main" val="0"/>
                </a:ext>
              </a:extLst>
            </a:blip>
            <a:srcRect/>
            <a:stretch>
              <a:fillRect/>
            </a:stretch>
          </a:blipFill>
          <a:ln w="12700">
            <a:miter lim="400000"/>
          </a:ln>
        </p:spPr>
        <p:txBody>
          <a:bodyPr lIns="38100" tIns="38100" rIns="38100" bIns="38100" anchor="ctr"/>
          <a:lstStyle/>
          <a:p>
            <a:pPr>
              <a:defRPr sz="3000">
                <a:solidFill>
                  <a:srgbClr val="FFFFFF"/>
                </a:solidFill>
              </a:defRPr>
            </a:pPr>
            <a:endParaRPr/>
          </a:p>
        </p:txBody>
      </p:sp>
      <p:sp>
        <p:nvSpPr>
          <p:cNvPr id="5" name="CasellaDiTesto 4">
            <a:extLst>
              <a:ext uri="{FF2B5EF4-FFF2-40B4-BE49-F238E27FC236}">
                <a16:creationId xmlns:a16="http://schemas.microsoft.com/office/drawing/2014/main" id="{0B4B1442-088D-0AB9-3828-AA4BE5C0A73B}"/>
              </a:ext>
            </a:extLst>
          </p:cNvPr>
          <p:cNvSpPr txBox="1"/>
          <p:nvPr/>
        </p:nvSpPr>
        <p:spPr>
          <a:xfrm>
            <a:off x="7100852" y="2038278"/>
            <a:ext cx="2886427" cy="3293209"/>
          </a:xfrm>
          <a:custGeom>
            <a:avLst/>
            <a:gdLst>
              <a:gd name="connsiteX0" fmla="*/ 0 w 2814320"/>
              <a:gd name="connsiteY0" fmla="*/ 0 h 2462213"/>
              <a:gd name="connsiteX1" fmla="*/ 2814320 w 2814320"/>
              <a:gd name="connsiteY1" fmla="*/ 0 h 2462213"/>
              <a:gd name="connsiteX2" fmla="*/ 2814320 w 2814320"/>
              <a:gd name="connsiteY2" fmla="*/ 2462213 h 2462213"/>
              <a:gd name="connsiteX3" fmla="*/ 0 w 2814320"/>
              <a:gd name="connsiteY3" fmla="*/ 2462213 h 2462213"/>
              <a:gd name="connsiteX4" fmla="*/ 0 w 2814320"/>
              <a:gd name="connsiteY4" fmla="*/ 0 h 2462213"/>
              <a:gd name="connsiteX0" fmla="*/ 0 w 2814320"/>
              <a:gd name="connsiteY0" fmla="*/ 0 h 2462213"/>
              <a:gd name="connsiteX1" fmla="*/ 2814320 w 2814320"/>
              <a:gd name="connsiteY1" fmla="*/ 0 h 2462213"/>
              <a:gd name="connsiteX2" fmla="*/ 2814320 w 2814320"/>
              <a:gd name="connsiteY2" fmla="*/ 2462213 h 2462213"/>
              <a:gd name="connsiteX3" fmla="*/ 426720 w 2814320"/>
              <a:gd name="connsiteY3" fmla="*/ 2289883 h 2462213"/>
              <a:gd name="connsiteX4" fmla="*/ 0 w 2814320"/>
              <a:gd name="connsiteY4" fmla="*/ 0 h 2462213"/>
              <a:gd name="connsiteX0" fmla="*/ 0 w 2814320"/>
              <a:gd name="connsiteY0" fmla="*/ 0 h 2677520"/>
              <a:gd name="connsiteX1" fmla="*/ 2814320 w 2814320"/>
              <a:gd name="connsiteY1" fmla="*/ 0 h 2677520"/>
              <a:gd name="connsiteX2" fmla="*/ 2814320 w 2814320"/>
              <a:gd name="connsiteY2" fmla="*/ 2462213 h 2677520"/>
              <a:gd name="connsiteX3" fmla="*/ 426720 w 2814320"/>
              <a:gd name="connsiteY3" fmla="*/ 2289883 h 2677520"/>
              <a:gd name="connsiteX4" fmla="*/ 0 w 2814320"/>
              <a:gd name="connsiteY4" fmla="*/ 0 h 2677520"/>
              <a:gd name="connsiteX0" fmla="*/ 0 w 2854960"/>
              <a:gd name="connsiteY0" fmla="*/ 0 h 3437962"/>
              <a:gd name="connsiteX1" fmla="*/ 2814320 w 2854960"/>
              <a:gd name="connsiteY1" fmla="*/ 0 h 3437962"/>
              <a:gd name="connsiteX2" fmla="*/ 2854960 w 2854960"/>
              <a:gd name="connsiteY2" fmla="*/ 3437962 h 3437962"/>
              <a:gd name="connsiteX3" fmla="*/ 426720 w 2854960"/>
              <a:gd name="connsiteY3" fmla="*/ 2289883 h 3437962"/>
              <a:gd name="connsiteX4" fmla="*/ 0 w 2854960"/>
              <a:gd name="connsiteY4" fmla="*/ 0 h 3437962"/>
              <a:gd name="connsiteX0" fmla="*/ 0 w 2854960"/>
              <a:gd name="connsiteY0" fmla="*/ 0 h 3454373"/>
              <a:gd name="connsiteX1" fmla="*/ 2814320 w 2854960"/>
              <a:gd name="connsiteY1" fmla="*/ 0 h 3454373"/>
              <a:gd name="connsiteX2" fmla="*/ 2854960 w 2854960"/>
              <a:gd name="connsiteY2" fmla="*/ 3437962 h 3454373"/>
              <a:gd name="connsiteX3" fmla="*/ 426720 w 2854960"/>
              <a:gd name="connsiteY3" fmla="*/ 2289883 h 3454373"/>
              <a:gd name="connsiteX4" fmla="*/ 0 w 2854960"/>
              <a:gd name="connsiteY4" fmla="*/ 0 h 3454373"/>
              <a:gd name="connsiteX0" fmla="*/ 0 w 2854960"/>
              <a:gd name="connsiteY0" fmla="*/ 0 h 3453836"/>
              <a:gd name="connsiteX1" fmla="*/ 2814320 w 2854960"/>
              <a:gd name="connsiteY1" fmla="*/ 0 h 3453836"/>
              <a:gd name="connsiteX2" fmla="*/ 2854960 w 2854960"/>
              <a:gd name="connsiteY2" fmla="*/ 3437962 h 3453836"/>
              <a:gd name="connsiteX3" fmla="*/ 477520 w 2854960"/>
              <a:gd name="connsiteY3" fmla="*/ 2269562 h 3453836"/>
              <a:gd name="connsiteX4" fmla="*/ 0 w 2854960"/>
              <a:gd name="connsiteY4" fmla="*/ 0 h 3453836"/>
              <a:gd name="connsiteX0" fmla="*/ 0 w 2854960"/>
              <a:gd name="connsiteY0" fmla="*/ 0 h 3452857"/>
              <a:gd name="connsiteX1" fmla="*/ 2814320 w 2854960"/>
              <a:gd name="connsiteY1" fmla="*/ 0 h 3452857"/>
              <a:gd name="connsiteX2" fmla="*/ 2854960 w 2854960"/>
              <a:gd name="connsiteY2" fmla="*/ 3437962 h 3452857"/>
              <a:gd name="connsiteX3" fmla="*/ 508000 w 2854960"/>
              <a:gd name="connsiteY3" fmla="*/ 2228922 h 3452857"/>
              <a:gd name="connsiteX4" fmla="*/ 0 w 2854960"/>
              <a:gd name="connsiteY4" fmla="*/ 0 h 3452857"/>
              <a:gd name="connsiteX0" fmla="*/ 30480 w 2885440"/>
              <a:gd name="connsiteY0" fmla="*/ 0 h 3461974"/>
              <a:gd name="connsiteX1" fmla="*/ 2844800 w 2885440"/>
              <a:gd name="connsiteY1" fmla="*/ 0 h 3461974"/>
              <a:gd name="connsiteX2" fmla="*/ 2885440 w 2885440"/>
              <a:gd name="connsiteY2" fmla="*/ 3437962 h 3461974"/>
              <a:gd name="connsiteX3" fmla="*/ 0 w 2885440"/>
              <a:gd name="connsiteY3" fmla="*/ 2485382 h 3461974"/>
              <a:gd name="connsiteX4" fmla="*/ 30480 w 2885440"/>
              <a:gd name="connsiteY4" fmla="*/ 0 h 3461974"/>
              <a:gd name="connsiteX0" fmla="*/ 30480 w 2885440"/>
              <a:gd name="connsiteY0" fmla="*/ 0 h 3662567"/>
              <a:gd name="connsiteX1" fmla="*/ 2844800 w 2885440"/>
              <a:gd name="connsiteY1" fmla="*/ 0 h 3662567"/>
              <a:gd name="connsiteX2" fmla="*/ 2885440 w 2885440"/>
              <a:gd name="connsiteY2" fmla="*/ 3437962 h 3662567"/>
              <a:gd name="connsiteX3" fmla="*/ 0 w 2885440"/>
              <a:gd name="connsiteY3" fmla="*/ 2485382 h 3662567"/>
              <a:gd name="connsiteX4" fmla="*/ 30480 w 2885440"/>
              <a:gd name="connsiteY4" fmla="*/ 0 h 3662567"/>
              <a:gd name="connsiteX0" fmla="*/ 30480 w 2915920"/>
              <a:gd name="connsiteY0" fmla="*/ 0 h 4803365"/>
              <a:gd name="connsiteX1" fmla="*/ 2844800 w 2915920"/>
              <a:gd name="connsiteY1" fmla="*/ 0 h 4803365"/>
              <a:gd name="connsiteX2" fmla="*/ 2915920 w 2915920"/>
              <a:gd name="connsiteY2" fmla="*/ 4791500 h 4803365"/>
              <a:gd name="connsiteX3" fmla="*/ 0 w 2915920"/>
              <a:gd name="connsiteY3" fmla="*/ 2485382 h 4803365"/>
              <a:gd name="connsiteX4" fmla="*/ 30480 w 2915920"/>
              <a:gd name="connsiteY4" fmla="*/ 0 h 4803365"/>
              <a:gd name="connsiteX0" fmla="*/ 30480 w 2915920"/>
              <a:gd name="connsiteY0" fmla="*/ 0 h 4934529"/>
              <a:gd name="connsiteX1" fmla="*/ 2844800 w 2915920"/>
              <a:gd name="connsiteY1" fmla="*/ 0 h 4934529"/>
              <a:gd name="connsiteX2" fmla="*/ 2915920 w 2915920"/>
              <a:gd name="connsiteY2" fmla="*/ 4791500 h 4934529"/>
              <a:gd name="connsiteX3" fmla="*/ 0 w 2915920"/>
              <a:gd name="connsiteY3" fmla="*/ 2485382 h 4934529"/>
              <a:gd name="connsiteX4" fmla="*/ 30480 w 2915920"/>
              <a:gd name="connsiteY4" fmla="*/ 0 h 4934529"/>
              <a:gd name="connsiteX0" fmla="*/ 0 w 2885440"/>
              <a:gd name="connsiteY0" fmla="*/ 0 h 4934529"/>
              <a:gd name="connsiteX1" fmla="*/ 2814320 w 2885440"/>
              <a:gd name="connsiteY1" fmla="*/ 0 h 4934529"/>
              <a:gd name="connsiteX2" fmla="*/ 2885440 w 2885440"/>
              <a:gd name="connsiteY2" fmla="*/ 4791500 h 4934529"/>
              <a:gd name="connsiteX3" fmla="*/ 60960 w 2885440"/>
              <a:gd name="connsiteY3" fmla="*/ 2485382 h 4934529"/>
              <a:gd name="connsiteX4" fmla="*/ 0 w 2885440"/>
              <a:gd name="connsiteY4" fmla="*/ 0 h 4934529"/>
              <a:gd name="connsiteX0" fmla="*/ 0 w 2885440"/>
              <a:gd name="connsiteY0" fmla="*/ 0 h 4927792"/>
              <a:gd name="connsiteX1" fmla="*/ 2814320 w 2885440"/>
              <a:gd name="connsiteY1" fmla="*/ 0 h 4927792"/>
              <a:gd name="connsiteX2" fmla="*/ 2885440 w 2885440"/>
              <a:gd name="connsiteY2" fmla="*/ 4791500 h 4927792"/>
              <a:gd name="connsiteX3" fmla="*/ 487680 w 2885440"/>
              <a:gd name="connsiteY3" fmla="*/ 2399271 h 4927792"/>
              <a:gd name="connsiteX4" fmla="*/ 0 w 2885440"/>
              <a:gd name="connsiteY4" fmla="*/ 0 h 4927792"/>
              <a:gd name="connsiteX0" fmla="*/ 0 w 2885440"/>
              <a:gd name="connsiteY0" fmla="*/ 0 h 4983660"/>
              <a:gd name="connsiteX1" fmla="*/ 2814320 w 2885440"/>
              <a:gd name="connsiteY1" fmla="*/ 0 h 4983660"/>
              <a:gd name="connsiteX2" fmla="*/ 2885440 w 2885440"/>
              <a:gd name="connsiteY2" fmla="*/ 4791500 h 4983660"/>
              <a:gd name="connsiteX3" fmla="*/ 487680 w 2885440"/>
              <a:gd name="connsiteY3" fmla="*/ 2399271 h 4983660"/>
              <a:gd name="connsiteX4" fmla="*/ 0 w 2885440"/>
              <a:gd name="connsiteY4" fmla="*/ 0 h 4983660"/>
              <a:gd name="connsiteX0" fmla="*/ 0 w 2885440"/>
              <a:gd name="connsiteY0" fmla="*/ 0 h 4872858"/>
              <a:gd name="connsiteX1" fmla="*/ 2814320 w 2885440"/>
              <a:gd name="connsiteY1" fmla="*/ 0 h 4872858"/>
              <a:gd name="connsiteX2" fmla="*/ 2885440 w 2885440"/>
              <a:gd name="connsiteY2" fmla="*/ 4791500 h 4872858"/>
              <a:gd name="connsiteX3" fmla="*/ 487680 w 2885440"/>
              <a:gd name="connsiteY3" fmla="*/ 2399271 h 4872858"/>
              <a:gd name="connsiteX4" fmla="*/ 0 w 2885440"/>
              <a:gd name="connsiteY4" fmla="*/ 0 h 4872858"/>
              <a:gd name="connsiteX0" fmla="*/ 0 w 2885440"/>
              <a:gd name="connsiteY0" fmla="*/ 0 h 4964538"/>
              <a:gd name="connsiteX1" fmla="*/ 2814320 w 2885440"/>
              <a:gd name="connsiteY1" fmla="*/ 0 h 4964538"/>
              <a:gd name="connsiteX2" fmla="*/ 2885440 w 2885440"/>
              <a:gd name="connsiteY2" fmla="*/ 4791500 h 4964538"/>
              <a:gd name="connsiteX3" fmla="*/ 487680 w 2885440"/>
              <a:gd name="connsiteY3" fmla="*/ 2399271 h 4964538"/>
              <a:gd name="connsiteX4" fmla="*/ 0 w 2885440"/>
              <a:gd name="connsiteY4" fmla="*/ 0 h 4964538"/>
              <a:gd name="connsiteX0" fmla="*/ 0 w 2885440"/>
              <a:gd name="connsiteY0" fmla="*/ 0 h 5117731"/>
              <a:gd name="connsiteX1" fmla="*/ 2814320 w 2885440"/>
              <a:gd name="connsiteY1" fmla="*/ 0 h 5117731"/>
              <a:gd name="connsiteX2" fmla="*/ 2885440 w 2885440"/>
              <a:gd name="connsiteY2" fmla="*/ 4791500 h 5117731"/>
              <a:gd name="connsiteX3" fmla="*/ 873760 w 2885440"/>
              <a:gd name="connsiteY3" fmla="*/ 3231679 h 5117731"/>
              <a:gd name="connsiteX4" fmla="*/ 0 w 2885440"/>
              <a:gd name="connsiteY4" fmla="*/ 0 h 5117731"/>
              <a:gd name="connsiteX0" fmla="*/ 0 w 2885440"/>
              <a:gd name="connsiteY0" fmla="*/ 0 h 5117732"/>
              <a:gd name="connsiteX1" fmla="*/ 2814320 w 2885440"/>
              <a:gd name="connsiteY1" fmla="*/ 0 h 5117732"/>
              <a:gd name="connsiteX2" fmla="*/ 2885440 w 2885440"/>
              <a:gd name="connsiteY2" fmla="*/ 4791500 h 5117732"/>
              <a:gd name="connsiteX3" fmla="*/ 873760 w 2885440"/>
              <a:gd name="connsiteY3" fmla="*/ 3231679 h 5117732"/>
              <a:gd name="connsiteX4" fmla="*/ 0 w 2885440"/>
              <a:gd name="connsiteY4" fmla="*/ 0 h 5117732"/>
              <a:gd name="connsiteX0" fmla="*/ 21031 w 2906471"/>
              <a:gd name="connsiteY0" fmla="*/ 0 h 5160803"/>
              <a:gd name="connsiteX1" fmla="*/ 2835351 w 2906471"/>
              <a:gd name="connsiteY1" fmla="*/ 0 h 5160803"/>
              <a:gd name="connsiteX2" fmla="*/ 2906471 w 2906471"/>
              <a:gd name="connsiteY2" fmla="*/ 4791500 h 5160803"/>
              <a:gd name="connsiteX3" fmla="*/ 833831 w 2906471"/>
              <a:gd name="connsiteY3" fmla="*/ 3375198 h 5160803"/>
              <a:gd name="connsiteX4" fmla="*/ 21031 w 2906471"/>
              <a:gd name="connsiteY4" fmla="*/ 0 h 5160803"/>
              <a:gd name="connsiteX0" fmla="*/ 21031 w 2906471"/>
              <a:gd name="connsiteY0" fmla="*/ 0 h 5208828"/>
              <a:gd name="connsiteX1" fmla="*/ 2835351 w 2906471"/>
              <a:gd name="connsiteY1" fmla="*/ 0 h 5208828"/>
              <a:gd name="connsiteX2" fmla="*/ 2906471 w 2906471"/>
              <a:gd name="connsiteY2" fmla="*/ 4791500 h 5208828"/>
              <a:gd name="connsiteX3" fmla="*/ 833831 w 2906471"/>
              <a:gd name="connsiteY3" fmla="*/ 3375198 h 5208828"/>
              <a:gd name="connsiteX4" fmla="*/ 21031 w 2906471"/>
              <a:gd name="connsiteY4" fmla="*/ 0 h 5208828"/>
              <a:gd name="connsiteX0" fmla="*/ 0 w 2885440"/>
              <a:gd name="connsiteY0" fmla="*/ 0 h 5208828"/>
              <a:gd name="connsiteX1" fmla="*/ 2814320 w 2885440"/>
              <a:gd name="connsiteY1" fmla="*/ 0 h 5208828"/>
              <a:gd name="connsiteX2" fmla="*/ 2885440 w 2885440"/>
              <a:gd name="connsiteY2" fmla="*/ 4791500 h 5208828"/>
              <a:gd name="connsiteX3" fmla="*/ 812800 w 2885440"/>
              <a:gd name="connsiteY3" fmla="*/ 3375198 h 5208828"/>
              <a:gd name="connsiteX4" fmla="*/ 0 w 2885440"/>
              <a:gd name="connsiteY4" fmla="*/ 0 h 5208828"/>
              <a:gd name="connsiteX0" fmla="*/ 987 w 2886427"/>
              <a:gd name="connsiteY0" fmla="*/ 0 h 5165313"/>
              <a:gd name="connsiteX1" fmla="*/ 2815307 w 2886427"/>
              <a:gd name="connsiteY1" fmla="*/ 0 h 5165313"/>
              <a:gd name="connsiteX2" fmla="*/ 2886427 w 2886427"/>
              <a:gd name="connsiteY2" fmla="*/ 4791500 h 5165313"/>
              <a:gd name="connsiteX3" fmla="*/ 549627 w 2886427"/>
              <a:gd name="connsiteY3" fmla="*/ 3246031 h 5165313"/>
              <a:gd name="connsiteX4" fmla="*/ 987 w 2886427"/>
              <a:gd name="connsiteY4" fmla="*/ 0 h 5165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6427" h="5165313">
                <a:moveTo>
                  <a:pt x="987" y="0"/>
                </a:moveTo>
                <a:lnTo>
                  <a:pt x="2815307" y="0"/>
                </a:lnTo>
                <a:lnTo>
                  <a:pt x="2886427" y="4791500"/>
                </a:lnTo>
                <a:cubicBezTo>
                  <a:pt x="1931387" y="5344941"/>
                  <a:pt x="2286987" y="5595890"/>
                  <a:pt x="549627" y="3246031"/>
                </a:cubicBezTo>
                <a:cubicBezTo>
                  <a:pt x="-462986" y="1752601"/>
                  <a:pt x="292240" y="1077226"/>
                  <a:pt x="987" y="0"/>
                </a:cubicBezTo>
                <a:close/>
              </a:path>
            </a:pathLst>
          </a:custGeom>
          <a:noFill/>
        </p:spPr>
        <p:txBody>
          <a:bodyPr wrap="square" rtlCol="0">
            <a:spAutoFit/>
          </a:bodyPr>
          <a:lstStyle/>
          <a:p>
            <a:pPr algn="r"/>
            <a:r>
              <a:rPr lang="en-US" sz="1600" dirty="0">
                <a:solidFill>
                  <a:schemeClr val="bg1"/>
                </a:solidFill>
              </a:rPr>
              <a:t>However, this is precisely what makes the findings of this report of interest: in spite of the changing face of criminality, with significant threats now stemming from new technologies, money laundering schemes detected by law enforcement are still largely                         characterized by </a:t>
            </a:r>
          </a:p>
          <a:p>
            <a:pPr algn="r"/>
            <a:r>
              <a:rPr lang="en-US" sz="1600" dirty="0">
                <a:solidFill>
                  <a:schemeClr val="bg1"/>
                </a:solidFill>
              </a:rPr>
              <a:t>                 traditional techniques,</a:t>
            </a:r>
          </a:p>
          <a:p>
            <a:pPr algn="r"/>
            <a:r>
              <a:rPr lang="en-US" sz="1600" dirty="0">
                <a:solidFill>
                  <a:schemeClr val="bg1"/>
                </a:solidFill>
              </a:rPr>
              <a:t>                        in particular the               use of cash.</a:t>
            </a:r>
            <a:endParaRPr lang="it-IT" sz="1600" dirty="0">
              <a:solidFill>
                <a:schemeClr val="bg1"/>
              </a:solidFill>
            </a:endParaRPr>
          </a:p>
        </p:txBody>
      </p:sp>
    </p:spTree>
    <p:extLst>
      <p:ext uri="{BB962C8B-B14F-4D97-AF65-F5344CB8AC3E}">
        <p14:creationId xmlns:p14="http://schemas.microsoft.com/office/powerpoint/2010/main" val="877483628"/>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AD229B-B087-CF86-CEF8-A9908E1347BD}"/>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pic>
        <p:nvPicPr>
          <p:cNvPr id="3" name="Immagine 2">
            <a:extLst>
              <a:ext uri="{FF2B5EF4-FFF2-40B4-BE49-F238E27FC236}">
                <a16:creationId xmlns:a16="http://schemas.microsoft.com/office/drawing/2014/main" id="{616762A7-24AB-69B9-BC55-0062FD7159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3841" y="882769"/>
            <a:ext cx="635839" cy="1127857"/>
          </a:xfrm>
          <a:prstGeom prst="rect">
            <a:avLst/>
          </a:prstGeom>
        </p:spPr>
      </p:pic>
      <p:sp>
        <p:nvSpPr>
          <p:cNvPr id="4" name="TextBox 10">
            <a:extLst>
              <a:ext uri="{FF2B5EF4-FFF2-40B4-BE49-F238E27FC236}">
                <a16:creationId xmlns:a16="http://schemas.microsoft.com/office/drawing/2014/main" id="{51A9A8BE-ABF4-2F9D-51C7-3C8A0915E047}"/>
              </a:ext>
            </a:extLst>
          </p:cNvPr>
          <p:cNvSpPr txBox="1"/>
          <p:nvPr/>
        </p:nvSpPr>
        <p:spPr>
          <a:xfrm>
            <a:off x="8432187" y="1874727"/>
            <a:ext cx="3439409" cy="332398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100" i="1" dirty="0"/>
              <a:t>Anche il Rapporto di </a:t>
            </a:r>
            <a:r>
              <a:rPr lang="it-IT" sz="2100" i="1" dirty="0" err="1"/>
              <a:t>Mutual</a:t>
            </a:r>
            <a:r>
              <a:rPr lang="it-IT" sz="2100" i="1" dirty="0"/>
              <a:t> Evaluation del GAFI ha sottolineato come un elevato uso di contante, in presenza di un’economia informale relativamente vasta, renda molto elevato il rischio che i proventi di attività illecite siano immessi nell’economia formale regolamentata.</a:t>
            </a:r>
            <a:endParaRPr lang="en-US" sz="2100" b="1" i="1" noProof="1"/>
          </a:p>
        </p:txBody>
      </p:sp>
      <p:grpSp>
        <p:nvGrpSpPr>
          <p:cNvPr id="5" name="Group 16">
            <a:extLst>
              <a:ext uri="{FF2B5EF4-FFF2-40B4-BE49-F238E27FC236}">
                <a16:creationId xmlns:a16="http://schemas.microsoft.com/office/drawing/2014/main" id="{7282E2CD-CE71-5289-3BC1-1406E17DD0E0}"/>
              </a:ext>
            </a:extLst>
          </p:cNvPr>
          <p:cNvGrpSpPr/>
          <p:nvPr/>
        </p:nvGrpSpPr>
        <p:grpSpPr>
          <a:xfrm>
            <a:off x="0" y="2241316"/>
            <a:ext cx="8285230" cy="3477886"/>
            <a:chOff x="0" y="1690057"/>
            <a:chExt cx="8285230" cy="3477886"/>
          </a:xfrm>
        </p:grpSpPr>
        <p:sp>
          <p:nvSpPr>
            <p:cNvPr id="6" name="Shape">
              <a:extLst>
                <a:ext uri="{FF2B5EF4-FFF2-40B4-BE49-F238E27FC236}">
                  <a16:creationId xmlns:a16="http://schemas.microsoft.com/office/drawing/2014/main" id="{70AF0A99-4A07-7BEE-A3D1-37ECB0DC290D}"/>
                </a:ext>
              </a:extLst>
            </p:cNvPr>
            <p:cNvSpPr/>
            <p:nvPr/>
          </p:nvSpPr>
          <p:spPr>
            <a:xfrm>
              <a:off x="2072067" y="1690057"/>
              <a:ext cx="6213163" cy="3477886"/>
            </a:xfrm>
            <a:custGeom>
              <a:avLst/>
              <a:gdLst/>
              <a:ahLst/>
              <a:cxnLst>
                <a:cxn ang="0">
                  <a:pos x="wd2" y="hd2"/>
                </a:cxn>
                <a:cxn ang="5400000">
                  <a:pos x="wd2" y="hd2"/>
                </a:cxn>
                <a:cxn ang="10800000">
                  <a:pos x="wd2" y="hd2"/>
                </a:cxn>
                <a:cxn ang="16200000">
                  <a:pos x="wd2" y="hd2"/>
                </a:cxn>
              </a:cxnLst>
              <a:rect l="0" t="0" r="r" b="b"/>
              <a:pathLst>
                <a:path w="21592" h="21223" extrusionOk="0">
                  <a:moveTo>
                    <a:pt x="20328" y="9359"/>
                  </a:moveTo>
                  <a:lnTo>
                    <a:pt x="18253" y="9359"/>
                  </a:lnTo>
                  <a:lnTo>
                    <a:pt x="18253" y="9150"/>
                  </a:lnTo>
                  <a:lnTo>
                    <a:pt x="19201" y="9150"/>
                  </a:lnTo>
                  <a:cubicBezTo>
                    <a:pt x="19887" y="9150"/>
                    <a:pt x="20460" y="8188"/>
                    <a:pt x="20469" y="6984"/>
                  </a:cubicBezTo>
                  <a:cubicBezTo>
                    <a:pt x="20477" y="5757"/>
                    <a:pt x="19915" y="4758"/>
                    <a:pt x="19218" y="4758"/>
                  </a:cubicBezTo>
                  <a:lnTo>
                    <a:pt x="16636" y="4758"/>
                  </a:lnTo>
                  <a:lnTo>
                    <a:pt x="16638" y="4548"/>
                  </a:lnTo>
                  <a:lnTo>
                    <a:pt x="17799" y="4548"/>
                  </a:lnTo>
                  <a:cubicBezTo>
                    <a:pt x="18485" y="4548"/>
                    <a:pt x="19058" y="3587"/>
                    <a:pt x="19067" y="2382"/>
                  </a:cubicBezTo>
                  <a:cubicBezTo>
                    <a:pt x="19075" y="1155"/>
                    <a:pt x="18513" y="157"/>
                    <a:pt x="17816" y="157"/>
                  </a:cubicBezTo>
                  <a:lnTo>
                    <a:pt x="16689" y="157"/>
                  </a:lnTo>
                  <a:cubicBezTo>
                    <a:pt x="16689" y="157"/>
                    <a:pt x="13641" y="-195"/>
                    <a:pt x="11790" y="157"/>
                  </a:cubicBezTo>
                  <a:cubicBezTo>
                    <a:pt x="11185" y="273"/>
                    <a:pt x="10447" y="1010"/>
                    <a:pt x="10330" y="1141"/>
                  </a:cubicBezTo>
                  <a:cubicBezTo>
                    <a:pt x="10036" y="1462"/>
                    <a:pt x="9538" y="2173"/>
                    <a:pt x="9197" y="2671"/>
                  </a:cubicBezTo>
                  <a:cubicBezTo>
                    <a:pt x="8956" y="3022"/>
                    <a:pt x="8654" y="3213"/>
                    <a:pt x="8340" y="3205"/>
                  </a:cubicBezTo>
                  <a:lnTo>
                    <a:pt x="0" y="3090"/>
                  </a:lnTo>
                  <a:lnTo>
                    <a:pt x="0" y="17567"/>
                  </a:lnTo>
                  <a:lnTo>
                    <a:pt x="7371" y="17574"/>
                  </a:lnTo>
                  <a:lnTo>
                    <a:pt x="7371" y="17578"/>
                  </a:lnTo>
                  <a:lnTo>
                    <a:pt x="9112" y="17578"/>
                  </a:lnTo>
                  <a:cubicBezTo>
                    <a:pt x="9414" y="17578"/>
                    <a:pt x="9712" y="17702"/>
                    <a:pt x="9983" y="17941"/>
                  </a:cubicBezTo>
                  <a:cubicBezTo>
                    <a:pt x="10767" y="18629"/>
                    <a:pt x="12450" y="20111"/>
                    <a:pt x="13070" y="20668"/>
                  </a:cubicBezTo>
                  <a:cubicBezTo>
                    <a:pt x="13890" y="21405"/>
                    <a:pt x="14551" y="21267"/>
                    <a:pt x="14889" y="21053"/>
                  </a:cubicBezTo>
                  <a:cubicBezTo>
                    <a:pt x="15230" y="20844"/>
                    <a:pt x="17109" y="18558"/>
                    <a:pt x="17109" y="18558"/>
                  </a:cubicBezTo>
                  <a:lnTo>
                    <a:pt x="15522" y="18495"/>
                  </a:lnTo>
                  <a:lnTo>
                    <a:pt x="15594" y="18345"/>
                  </a:lnTo>
                  <a:lnTo>
                    <a:pt x="19597" y="18345"/>
                  </a:lnTo>
                  <a:cubicBezTo>
                    <a:pt x="20283" y="18345"/>
                    <a:pt x="20856" y="17384"/>
                    <a:pt x="20865" y="16179"/>
                  </a:cubicBezTo>
                  <a:cubicBezTo>
                    <a:pt x="20874" y="14952"/>
                    <a:pt x="20311" y="13953"/>
                    <a:pt x="19614" y="13953"/>
                  </a:cubicBezTo>
                  <a:lnTo>
                    <a:pt x="17361" y="13953"/>
                  </a:lnTo>
                  <a:lnTo>
                    <a:pt x="17361" y="13833"/>
                  </a:lnTo>
                  <a:lnTo>
                    <a:pt x="20341" y="13744"/>
                  </a:lnTo>
                  <a:cubicBezTo>
                    <a:pt x="21038" y="13744"/>
                    <a:pt x="21600" y="12745"/>
                    <a:pt x="21591" y="11518"/>
                  </a:cubicBezTo>
                  <a:cubicBezTo>
                    <a:pt x="21589" y="10321"/>
                    <a:pt x="21016" y="9359"/>
                    <a:pt x="20328" y="9359"/>
                  </a:cubicBezTo>
                  <a:close/>
                </a:path>
              </a:pathLst>
            </a:custGeom>
            <a:solidFill>
              <a:srgbClr val="E3B289"/>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7" name="Shape">
              <a:extLst>
                <a:ext uri="{FF2B5EF4-FFF2-40B4-BE49-F238E27FC236}">
                  <a16:creationId xmlns:a16="http://schemas.microsoft.com/office/drawing/2014/main" id="{46121D33-47CC-34D3-B910-F116644F9C84}"/>
                </a:ext>
              </a:extLst>
            </p:cNvPr>
            <p:cNvSpPr/>
            <p:nvPr/>
          </p:nvSpPr>
          <p:spPr>
            <a:xfrm>
              <a:off x="3059058" y="2143705"/>
              <a:ext cx="1716505" cy="2504871"/>
            </a:xfrm>
            <a:custGeom>
              <a:avLst/>
              <a:gdLst/>
              <a:ahLst/>
              <a:cxnLst>
                <a:cxn ang="0">
                  <a:pos x="wd2" y="hd2"/>
                </a:cxn>
                <a:cxn ang="5400000">
                  <a:pos x="wd2" y="hd2"/>
                </a:cxn>
                <a:cxn ang="10800000">
                  <a:pos x="wd2" y="hd2"/>
                </a:cxn>
                <a:cxn ang="16200000">
                  <a:pos x="wd2" y="hd2"/>
                </a:cxn>
              </a:cxnLst>
              <a:rect l="0" t="0" r="r" b="b"/>
              <a:pathLst>
                <a:path w="21600" h="21600" extrusionOk="0">
                  <a:moveTo>
                    <a:pt x="21153" y="9304"/>
                  </a:moveTo>
                  <a:lnTo>
                    <a:pt x="20967" y="9304"/>
                  </a:lnTo>
                  <a:cubicBezTo>
                    <a:pt x="20543" y="7242"/>
                    <a:pt x="18823" y="5471"/>
                    <a:pt x="16401" y="4377"/>
                  </a:cubicBezTo>
                  <a:lnTo>
                    <a:pt x="16401" y="560"/>
                  </a:lnTo>
                  <a:cubicBezTo>
                    <a:pt x="16401" y="254"/>
                    <a:pt x="16038" y="0"/>
                    <a:pt x="15583" y="0"/>
                  </a:cubicBezTo>
                  <a:lnTo>
                    <a:pt x="5832" y="0"/>
                  </a:lnTo>
                  <a:cubicBezTo>
                    <a:pt x="5385" y="0"/>
                    <a:pt x="5014" y="248"/>
                    <a:pt x="5014" y="560"/>
                  </a:cubicBezTo>
                  <a:lnTo>
                    <a:pt x="5014" y="4377"/>
                  </a:lnTo>
                  <a:cubicBezTo>
                    <a:pt x="2584" y="5471"/>
                    <a:pt x="872" y="7248"/>
                    <a:pt x="447" y="9304"/>
                  </a:cubicBezTo>
                  <a:lnTo>
                    <a:pt x="447" y="9304"/>
                  </a:lnTo>
                  <a:cubicBezTo>
                    <a:pt x="201" y="9304"/>
                    <a:pt x="0" y="9441"/>
                    <a:pt x="0" y="9611"/>
                  </a:cubicBezTo>
                  <a:lnTo>
                    <a:pt x="0" y="11017"/>
                  </a:lnTo>
                  <a:cubicBezTo>
                    <a:pt x="0" y="11186"/>
                    <a:pt x="201" y="11323"/>
                    <a:pt x="447" y="11323"/>
                  </a:cubicBezTo>
                  <a:lnTo>
                    <a:pt x="447" y="11323"/>
                  </a:lnTo>
                  <a:cubicBezTo>
                    <a:pt x="872" y="13385"/>
                    <a:pt x="2592" y="15156"/>
                    <a:pt x="5014" y="16250"/>
                  </a:cubicBezTo>
                  <a:lnTo>
                    <a:pt x="5014" y="21040"/>
                  </a:lnTo>
                  <a:cubicBezTo>
                    <a:pt x="5014" y="21346"/>
                    <a:pt x="5377" y="21600"/>
                    <a:pt x="5832" y="21600"/>
                  </a:cubicBezTo>
                  <a:lnTo>
                    <a:pt x="15583" y="21600"/>
                  </a:lnTo>
                  <a:cubicBezTo>
                    <a:pt x="16030" y="21600"/>
                    <a:pt x="16401" y="21352"/>
                    <a:pt x="16401" y="21040"/>
                  </a:cubicBezTo>
                  <a:lnTo>
                    <a:pt x="16401" y="16250"/>
                  </a:lnTo>
                  <a:cubicBezTo>
                    <a:pt x="18831" y="15156"/>
                    <a:pt x="20543" y="13380"/>
                    <a:pt x="20967" y="11323"/>
                  </a:cubicBezTo>
                  <a:lnTo>
                    <a:pt x="21153" y="11323"/>
                  </a:lnTo>
                  <a:cubicBezTo>
                    <a:pt x="21399" y="11323"/>
                    <a:pt x="21600" y="11186"/>
                    <a:pt x="21600" y="11017"/>
                  </a:cubicBezTo>
                  <a:lnTo>
                    <a:pt x="21600" y="9611"/>
                  </a:lnTo>
                  <a:cubicBezTo>
                    <a:pt x="21592" y="9441"/>
                    <a:pt x="21399" y="9304"/>
                    <a:pt x="21153" y="9304"/>
                  </a:cubicBezTo>
                  <a:close/>
                </a:path>
              </a:pathLst>
            </a:custGeom>
            <a:solidFill>
              <a:srgbClr val="000000"/>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8" name="Shape">
              <a:extLst>
                <a:ext uri="{FF2B5EF4-FFF2-40B4-BE49-F238E27FC236}">
                  <a16:creationId xmlns:a16="http://schemas.microsoft.com/office/drawing/2014/main" id="{300F0C22-D6FE-3E16-83EA-B40BB26A8D32}"/>
                </a:ext>
              </a:extLst>
            </p:cNvPr>
            <p:cNvSpPr/>
            <p:nvPr/>
          </p:nvSpPr>
          <p:spPr>
            <a:xfrm>
              <a:off x="3175535" y="2603483"/>
              <a:ext cx="1467613" cy="1467612"/>
            </a:xfrm>
            <a:custGeom>
              <a:avLst/>
              <a:gdLst/>
              <a:ahLst/>
              <a:cxnLst>
                <a:cxn ang="0">
                  <a:pos x="wd2" y="hd2"/>
                </a:cxn>
                <a:cxn ang="5400000">
                  <a:pos x="wd2" y="hd2"/>
                </a:cxn>
                <a:cxn ang="10800000">
                  <a:pos x="wd2" y="hd2"/>
                </a:cxn>
                <a:cxn ang="16200000">
                  <a:pos x="wd2" y="hd2"/>
                </a:cxn>
              </a:cxnLst>
              <a:rect l="0" t="0" r="r" b="b"/>
              <a:pathLst>
                <a:path w="21591" h="21600" extrusionOk="0">
                  <a:moveTo>
                    <a:pt x="10795" y="0"/>
                  </a:moveTo>
                  <a:cubicBezTo>
                    <a:pt x="4834" y="0"/>
                    <a:pt x="0" y="4836"/>
                    <a:pt x="0" y="10800"/>
                  </a:cubicBezTo>
                  <a:cubicBezTo>
                    <a:pt x="0" y="16764"/>
                    <a:pt x="4834" y="21600"/>
                    <a:pt x="10795" y="21600"/>
                  </a:cubicBezTo>
                  <a:cubicBezTo>
                    <a:pt x="16757" y="21600"/>
                    <a:pt x="21591" y="16764"/>
                    <a:pt x="21591" y="10800"/>
                  </a:cubicBezTo>
                  <a:cubicBezTo>
                    <a:pt x="21600" y="4845"/>
                    <a:pt x="16766" y="0"/>
                    <a:pt x="10795" y="0"/>
                  </a:cubicBezTo>
                  <a:close/>
                  <a:moveTo>
                    <a:pt x="884" y="11287"/>
                  </a:moveTo>
                  <a:cubicBezTo>
                    <a:pt x="622" y="11287"/>
                    <a:pt x="406" y="11071"/>
                    <a:pt x="406" y="10809"/>
                  </a:cubicBezTo>
                  <a:cubicBezTo>
                    <a:pt x="406" y="10547"/>
                    <a:pt x="622" y="10331"/>
                    <a:pt x="884" y="10331"/>
                  </a:cubicBezTo>
                  <a:cubicBezTo>
                    <a:pt x="1145" y="10331"/>
                    <a:pt x="1362" y="10547"/>
                    <a:pt x="1362" y="10809"/>
                  </a:cubicBezTo>
                  <a:cubicBezTo>
                    <a:pt x="1362" y="11071"/>
                    <a:pt x="1145" y="11287"/>
                    <a:pt x="884" y="11287"/>
                  </a:cubicBezTo>
                  <a:close/>
                  <a:moveTo>
                    <a:pt x="10805" y="21212"/>
                  </a:moveTo>
                  <a:cubicBezTo>
                    <a:pt x="10543" y="21212"/>
                    <a:pt x="10327" y="20996"/>
                    <a:pt x="10327" y="20734"/>
                  </a:cubicBezTo>
                  <a:cubicBezTo>
                    <a:pt x="10327" y="20472"/>
                    <a:pt x="10543" y="20256"/>
                    <a:pt x="10805" y="20256"/>
                  </a:cubicBezTo>
                  <a:cubicBezTo>
                    <a:pt x="11066" y="20256"/>
                    <a:pt x="11283" y="20472"/>
                    <a:pt x="11283" y="20734"/>
                  </a:cubicBezTo>
                  <a:cubicBezTo>
                    <a:pt x="11283" y="20996"/>
                    <a:pt x="11066" y="21212"/>
                    <a:pt x="10805" y="21212"/>
                  </a:cubicBezTo>
                  <a:close/>
                  <a:moveTo>
                    <a:pt x="10805" y="1371"/>
                  </a:moveTo>
                  <a:cubicBezTo>
                    <a:pt x="10543" y="1371"/>
                    <a:pt x="10327" y="1155"/>
                    <a:pt x="10327" y="893"/>
                  </a:cubicBezTo>
                  <a:cubicBezTo>
                    <a:pt x="10327" y="632"/>
                    <a:pt x="10543" y="415"/>
                    <a:pt x="10805" y="415"/>
                  </a:cubicBezTo>
                  <a:cubicBezTo>
                    <a:pt x="11066" y="415"/>
                    <a:pt x="11283" y="632"/>
                    <a:pt x="11283" y="893"/>
                  </a:cubicBezTo>
                  <a:cubicBezTo>
                    <a:pt x="11283" y="1155"/>
                    <a:pt x="11066" y="1371"/>
                    <a:pt x="10805" y="1371"/>
                  </a:cubicBezTo>
                  <a:close/>
                  <a:moveTo>
                    <a:pt x="20716" y="11287"/>
                  </a:moveTo>
                  <a:cubicBezTo>
                    <a:pt x="20455" y="11287"/>
                    <a:pt x="20238" y="11071"/>
                    <a:pt x="20238" y="10809"/>
                  </a:cubicBezTo>
                  <a:cubicBezTo>
                    <a:pt x="20238" y="10547"/>
                    <a:pt x="20455" y="10331"/>
                    <a:pt x="20716" y="10331"/>
                  </a:cubicBezTo>
                  <a:cubicBezTo>
                    <a:pt x="20978" y="10331"/>
                    <a:pt x="21194" y="10547"/>
                    <a:pt x="21194" y="10809"/>
                  </a:cubicBezTo>
                  <a:cubicBezTo>
                    <a:pt x="21194" y="11071"/>
                    <a:pt x="20987" y="11287"/>
                    <a:pt x="20716" y="11287"/>
                  </a:cubicBezTo>
                  <a:close/>
                </a:path>
              </a:pathLst>
            </a:custGeom>
            <a:solidFill>
              <a:schemeClr val="accent3">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9" name="Shape">
              <a:extLst>
                <a:ext uri="{FF2B5EF4-FFF2-40B4-BE49-F238E27FC236}">
                  <a16:creationId xmlns:a16="http://schemas.microsoft.com/office/drawing/2014/main" id="{603133BD-637C-2C7A-BEFD-DEEBFAB457EB}"/>
                </a:ext>
              </a:extLst>
            </p:cNvPr>
            <p:cNvSpPr/>
            <p:nvPr/>
          </p:nvSpPr>
          <p:spPr>
            <a:xfrm>
              <a:off x="3574009" y="2799656"/>
              <a:ext cx="685993" cy="1077719"/>
            </a:xfrm>
            <a:custGeom>
              <a:avLst/>
              <a:gdLst/>
              <a:ahLst/>
              <a:cxnLst>
                <a:cxn ang="0">
                  <a:pos x="wd2" y="hd2"/>
                </a:cxn>
                <a:cxn ang="5400000">
                  <a:pos x="wd2" y="hd2"/>
                </a:cxn>
                <a:cxn ang="10800000">
                  <a:pos x="wd2" y="hd2"/>
                </a:cxn>
                <a:cxn ang="16200000">
                  <a:pos x="wd2" y="hd2"/>
                </a:cxn>
              </a:cxnLst>
              <a:rect l="0" t="0" r="r" b="b"/>
              <a:pathLst>
                <a:path w="21600" h="21600" extrusionOk="0">
                  <a:moveTo>
                    <a:pt x="12199" y="1720"/>
                  </a:moveTo>
                  <a:cubicBezTo>
                    <a:pt x="13609" y="1720"/>
                    <a:pt x="15056" y="1831"/>
                    <a:pt x="16562" y="2064"/>
                  </a:cubicBezTo>
                  <a:cubicBezTo>
                    <a:pt x="18068" y="2298"/>
                    <a:pt x="19399" y="2703"/>
                    <a:pt x="20538" y="3281"/>
                  </a:cubicBezTo>
                  <a:lnTo>
                    <a:pt x="16794" y="6180"/>
                  </a:lnTo>
                  <a:cubicBezTo>
                    <a:pt x="16176" y="5836"/>
                    <a:pt x="15462" y="5578"/>
                    <a:pt x="14651" y="5418"/>
                  </a:cubicBezTo>
                  <a:cubicBezTo>
                    <a:pt x="13840" y="5259"/>
                    <a:pt x="13030" y="5160"/>
                    <a:pt x="12200" y="5136"/>
                  </a:cubicBezTo>
                  <a:lnTo>
                    <a:pt x="12200" y="9080"/>
                  </a:lnTo>
                  <a:lnTo>
                    <a:pt x="15944" y="9780"/>
                  </a:lnTo>
                  <a:cubicBezTo>
                    <a:pt x="17662" y="10112"/>
                    <a:pt x="19033" y="10653"/>
                    <a:pt x="20056" y="11402"/>
                  </a:cubicBezTo>
                  <a:cubicBezTo>
                    <a:pt x="21079" y="12152"/>
                    <a:pt x="21600" y="13110"/>
                    <a:pt x="21600" y="14265"/>
                  </a:cubicBezTo>
                  <a:cubicBezTo>
                    <a:pt x="21600" y="15137"/>
                    <a:pt x="21349" y="15911"/>
                    <a:pt x="20866" y="16575"/>
                  </a:cubicBezTo>
                  <a:cubicBezTo>
                    <a:pt x="20365" y="17238"/>
                    <a:pt x="19689" y="17803"/>
                    <a:pt x="18840" y="18258"/>
                  </a:cubicBezTo>
                  <a:cubicBezTo>
                    <a:pt x="17990" y="18725"/>
                    <a:pt x="16987" y="19081"/>
                    <a:pt x="15828" y="19352"/>
                  </a:cubicBezTo>
                  <a:cubicBezTo>
                    <a:pt x="14690" y="19622"/>
                    <a:pt x="13473" y="19794"/>
                    <a:pt x="12199" y="19868"/>
                  </a:cubicBezTo>
                  <a:lnTo>
                    <a:pt x="12199" y="21600"/>
                  </a:lnTo>
                  <a:lnTo>
                    <a:pt x="9632" y="21600"/>
                  </a:lnTo>
                  <a:lnTo>
                    <a:pt x="9632" y="19868"/>
                  </a:lnTo>
                  <a:cubicBezTo>
                    <a:pt x="7914" y="19868"/>
                    <a:pt x="6216" y="19720"/>
                    <a:pt x="4498" y="19425"/>
                  </a:cubicBezTo>
                  <a:cubicBezTo>
                    <a:pt x="2799" y="19130"/>
                    <a:pt x="1293" y="18602"/>
                    <a:pt x="0" y="17865"/>
                  </a:cubicBezTo>
                  <a:lnTo>
                    <a:pt x="4131" y="14916"/>
                  </a:lnTo>
                  <a:cubicBezTo>
                    <a:pt x="4806" y="15444"/>
                    <a:pt x="5617" y="15825"/>
                    <a:pt x="6582" y="16046"/>
                  </a:cubicBezTo>
                  <a:cubicBezTo>
                    <a:pt x="7547" y="16268"/>
                    <a:pt x="8551" y="16403"/>
                    <a:pt x="9632" y="16452"/>
                  </a:cubicBezTo>
                  <a:lnTo>
                    <a:pt x="9632" y="12262"/>
                  </a:lnTo>
                  <a:lnTo>
                    <a:pt x="6775" y="11722"/>
                  </a:lnTo>
                  <a:cubicBezTo>
                    <a:pt x="4806" y="11328"/>
                    <a:pt x="3301" y="10763"/>
                    <a:pt x="2278" y="10051"/>
                  </a:cubicBezTo>
                  <a:cubicBezTo>
                    <a:pt x="1255" y="9326"/>
                    <a:pt x="733" y="8343"/>
                    <a:pt x="733" y="7089"/>
                  </a:cubicBezTo>
                  <a:cubicBezTo>
                    <a:pt x="733" y="6315"/>
                    <a:pt x="984" y="5603"/>
                    <a:pt x="1467" y="4976"/>
                  </a:cubicBezTo>
                  <a:cubicBezTo>
                    <a:pt x="1969" y="4349"/>
                    <a:pt x="2625" y="3809"/>
                    <a:pt x="3436" y="3367"/>
                  </a:cubicBezTo>
                  <a:cubicBezTo>
                    <a:pt x="4247" y="2924"/>
                    <a:pt x="5212" y="2556"/>
                    <a:pt x="6293" y="2273"/>
                  </a:cubicBezTo>
                  <a:cubicBezTo>
                    <a:pt x="7374" y="1990"/>
                    <a:pt x="8474" y="1806"/>
                    <a:pt x="9632" y="1732"/>
                  </a:cubicBezTo>
                  <a:lnTo>
                    <a:pt x="9632" y="0"/>
                  </a:lnTo>
                  <a:lnTo>
                    <a:pt x="12199" y="0"/>
                  </a:lnTo>
                  <a:lnTo>
                    <a:pt x="12199" y="1720"/>
                  </a:lnTo>
                  <a:close/>
                  <a:moveTo>
                    <a:pt x="9632" y="5222"/>
                  </a:moveTo>
                  <a:cubicBezTo>
                    <a:pt x="8899" y="5320"/>
                    <a:pt x="8262" y="5492"/>
                    <a:pt x="7683" y="5738"/>
                  </a:cubicBezTo>
                  <a:cubicBezTo>
                    <a:pt x="7103" y="5984"/>
                    <a:pt x="6833" y="6377"/>
                    <a:pt x="6833" y="6905"/>
                  </a:cubicBezTo>
                  <a:cubicBezTo>
                    <a:pt x="6833" y="7286"/>
                    <a:pt x="6949" y="7581"/>
                    <a:pt x="7181" y="7802"/>
                  </a:cubicBezTo>
                  <a:cubicBezTo>
                    <a:pt x="7412" y="8023"/>
                    <a:pt x="7683" y="8183"/>
                    <a:pt x="7991" y="8306"/>
                  </a:cubicBezTo>
                  <a:cubicBezTo>
                    <a:pt x="8300" y="8429"/>
                    <a:pt x="8609" y="8515"/>
                    <a:pt x="8918" y="8564"/>
                  </a:cubicBezTo>
                  <a:cubicBezTo>
                    <a:pt x="9227" y="8613"/>
                    <a:pt x="9458" y="8650"/>
                    <a:pt x="9613" y="8687"/>
                  </a:cubicBezTo>
                  <a:lnTo>
                    <a:pt x="9613" y="5222"/>
                  </a:lnTo>
                  <a:close/>
                  <a:moveTo>
                    <a:pt x="12199" y="16415"/>
                  </a:moveTo>
                  <a:cubicBezTo>
                    <a:pt x="12586" y="16366"/>
                    <a:pt x="12991" y="16292"/>
                    <a:pt x="13396" y="16206"/>
                  </a:cubicBezTo>
                  <a:cubicBezTo>
                    <a:pt x="13802" y="16120"/>
                    <a:pt x="14149" y="15997"/>
                    <a:pt x="14477" y="15850"/>
                  </a:cubicBezTo>
                  <a:cubicBezTo>
                    <a:pt x="14805" y="15702"/>
                    <a:pt x="15037" y="15518"/>
                    <a:pt x="15230" y="15321"/>
                  </a:cubicBezTo>
                  <a:cubicBezTo>
                    <a:pt x="15423" y="15113"/>
                    <a:pt x="15520" y="14867"/>
                    <a:pt x="15520" y="14584"/>
                  </a:cubicBezTo>
                  <a:cubicBezTo>
                    <a:pt x="15520" y="14314"/>
                    <a:pt x="15442" y="14093"/>
                    <a:pt x="15307" y="13909"/>
                  </a:cubicBezTo>
                  <a:cubicBezTo>
                    <a:pt x="15172" y="13724"/>
                    <a:pt x="14979" y="13577"/>
                    <a:pt x="14747" y="13454"/>
                  </a:cubicBezTo>
                  <a:cubicBezTo>
                    <a:pt x="14516" y="13331"/>
                    <a:pt x="14246" y="13220"/>
                    <a:pt x="13937" y="13134"/>
                  </a:cubicBezTo>
                  <a:cubicBezTo>
                    <a:pt x="13628" y="13048"/>
                    <a:pt x="13300" y="12962"/>
                    <a:pt x="12952" y="12876"/>
                  </a:cubicBezTo>
                  <a:lnTo>
                    <a:pt x="12219" y="12704"/>
                  </a:lnTo>
                  <a:lnTo>
                    <a:pt x="12219" y="16415"/>
                  </a:lnTo>
                  <a:close/>
                </a:path>
              </a:pathLst>
            </a:custGeom>
            <a:solidFill>
              <a:srgbClr val="FFC000"/>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0" name="Shape">
              <a:extLst>
                <a:ext uri="{FF2B5EF4-FFF2-40B4-BE49-F238E27FC236}">
                  <a16:creationId xmlns:a16="http://schemas.microsoft.com/office/drawing/2014/main" id="{DF822F33-96CF-6648-2864-9128BDD68855}"/>
                </a:ext>
              </a:extLst>
            </p:cNvPr>
            <p:cNvSpPr/>
            <p:nvPr/>
          </p:nvSpPr>
          <p:spPr>
            <a:xfrm>
              <a:off x="625298" y="2008837"/>
              <a:ext cx="2198966" cy="2743957"/>
            </a:xfrm>
            <a:custGeom>
              <a:avLst/>
              <a:gdLst/>
              <a:ahLst/>
              <a:cxnLst>
                <a:cxn ang="0">
                  <a:pos x="wd2" y="hd2"/>
                </a:cxn>
                <a:cxn ang="5400000">
                  <a:pos x="wd2" y="hd2"/>
                </a:cxn>
                <a:cxn ang="10800000">
                  <a:pos x="wd2" y="hd2"/>
                </a:cxn>
                <a:cxn ang="16200000">
                  <a:pos x="wd2" y="hd2"/>
                </a:cxn>
              </a:cxnLst>
              <a:rect l="0" t="0" r="r" b="b"/>
              <a:pathLst>
                <a:path w="21600" h="21600" extrusionOk="0">
                  <a:moveTo>
                    <a:pt x="20155" y="21600"/>
                  </a:moveTo>
                  <a:lnTo>
                    <a:pt x="0" y="21600"/>
                  </a:lnTo>
                  <a:lnTo>
                    <a:pt x="0" y="0"/>
                  </a:lnTo>
                  <a:lnTo>
                    <a:pt x="20155" y="0"/>
                  </a:lnTo>
                  <a:cubicBezTo>
                    <a:pt x="20950" y="0"/>
                    <a:pt x="21600" y="516"/>
                    <a:pt x="21600" y="1158"/>
                  </a:cubicBezTo>
                  <a:lnTo>
                    <a:pt x="21600" y="20447"/>
                  </a:lnTo>
                  <a:cubicBezTo>
                    <a:pt x="21600" y="21084"/>
                    <a:pt x="20956" y="21600"/>
                    <a:pt x="20155" y="21600"/>
                  </a:cubicBezTo>
                  <a:close/>
                </a:path>
              </a:pathLst>
            </a:custGeom>
            <a:solidFill>
              <a:schemeClr val="bg1"/>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1" name="Freeform: Shape 15">
              <a:extLst>
                <a:ext uri="{FF2B5EF4-FFF2-40B4-BE49-F238E27FC236}">
                  <a16:creationId xmlns:a16="http://schemas.microsoft.com/office/drawing/2014/main" id="{E3747FE6-8472-1DA6-FB77-77A331B2424C}"/>
                </a:ext>
              </a:extLst>
            </p:cNvPr>
            <p:cNvSpPr/>
            <p:nvPr/>
          </p:nvSpPr>
          <p:spPr>
            <a:xfrm>
              <a:off x="625298" y="2008837"/>
              <a:ext cx="2198966" cy="608869"/>
            </a:xfrm>
            <a:custGeom>
              <a:avLst/>
              <a:gdLst>
                <a:gd name="connsiteX0" fmla="*/ 0 w 2198966"/>
                <a:gd name="connsiteY0" fmla="*/ 0 h 608869"/>
                <a:gd name="connsiteX1" fmla="*/ 2051859 w 2198966"/>
                <a:gd name="connsiteY1" fmla="*/ 0 h 608869"/>
                <a:gd name="connsiteX2" fmla="*/ 2198966 w 2198966"/>
                <a:gd name="connsiteY2" fmla="*/ 147107 h 608869"/>
                <a:gd name="connsiteX3" fmla="*/ 2198966 w 2198966"/>
                <a:gd name="connsiteY3" fmla="*/ 608869 h 608869"/>
                <a:gd name="connsiteX4" fmla="*/ 0 w 2198966"/>
                <a:gd name="connsiteY4" fmla="*/ 608869 h 60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8966" h="608869">
                  <a:moveTo>
                    <a:pt x="0" y="0"/>
                  </a:moveTo>
                  <a:lnTo>
                    <a:pt x="2051859" y="0"/>
                  </a:lnTo>
                  <a:cubicBezTo>
                    <a:pt x="2132794" y="0"/>
                    <a:pt x="2198966" y="65550"/>
                    <a:pt x="2198966" y="147107"/>
                  </a:cubicBezTo>
                  <a:lnTo>
                    <a:pt x="2198966" y="608869"/>
                  </a:lnTo>
                  <a:lnTo>
                    <a:pt x="0" y="608869"/>
                  </a:ln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Shape">
              <a:extLst>
                <a:ext uri="{FF2B5EF4-FFF2-40B4-BE49-F238E27FC236}">
                  <a16:creationId xmlns:a16="http://schemas.microsoft.com/office/drawing/2014/main" id="{233D22D8-8B96-0996-531D-4EA53A1E5061}"/>
                </a:ext>
              </a:extLst>
            </p:cNvPr>
            <p:cNvSpPr/>
            <p:nvPr/>
          </p:nvSpPr>
          <p:spPr>
            <a:xfrm>
              <a:off x="0" y="1824925"/>
              <a:ext cx="2496290" cy="3114845"/>
            </a:xfrm>
            <a:custGeom>
              <a:avLst/>
              <a:gdLst/>
              <a:ahLst/>
              <a:cxnLst>
                <a:cxn ang="0">
                  <a:pos x="wd2" y="hd2"/>
                </a:cxn>
                <a:cxn ang="5400000">
                  <a:pos x="wd2" y="hd2"/>
                </a:cxn>
                <a:cxn ang="10800000">
                  <a:pos x="wd2" y="hd2"/>
                </a:cxn>
                <a:cxn ang="16200000">
                  <a:pos x="wd2" y="hd2"/>
                </a:cxn>
              </a:cxnLst>
              <a:rect l="0" t="0" r="r" b="b"/>
              <a:pathLst>
                <a:path w="21600" h="21600" extrusionOk="0">
                  <a:moveTo>
                    <a:pt x="20343" y="21400"/>
                  </a:moveTo>
                  <a:lnTo>
                    <a:pt x="0" y="21600"/>
                  </a:lnTo>
                  <a:lnTo>
                    <a:pt x="0" y="0"/>
                  </a:lnTo>
                  <a:lnTo>
                    <a:pt x="20343" y="200"/>
                  </a:lnTo>
                  <a:cubicBezTo>
                    <a:pt x="21038" y="208"/>
                    <a:pt x="21600" y="659"/>
                    <a:pt x="21600" y="1220"/>
                  </a:cubicBezTo>
                  <a:lnTo>
                    <a:pt x="21600" y="20384"/>
                  </a:lnTo>
                  <a:cubicBezTo>
                    <a:pt x="21595" y="20937"/>
                    <a:pt x="21038" y="21392"/>
                    <a:pt x="20343" y="21400"/>
                  </a:cubicBezTo>
                  <a:close/>
                </a:path>
              </a:pathLst>
            </a:custGeom>
            <a:solidFill>
              <a:srgbClr val="393D40"/>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3" name="Circle">
              <a:extLst>
                <a:ext uri="{FF2B5EF4-FFF2-40B4-BE49-F238E27FC236}">
                  <a16:creationId xmlns:a16="http://schemas.microsoft.com/office/drawing/2014/main" id="{813FA8AD-738D-0C02-6AFD-A6298FCED4C0}"/>
                </a:ext>
              </a:extLst>
            </p:cNvPr>
            <p:cNvSpPr/>
            <p:nvPr/>
          </p:nvSpPr>
          <p:spPr>
            <a:xfrm>
              <a:off x="1790070" y="4240294"/>
              <a:ext cx="458551" cy="458553"/>
            </a:xfrm>
            <a:prstGeom prst="ellipse">
              <a:avLst/>
            </a:prstGeom>
            <a:solidFill>
              <a:srgbClr val="565D63"/>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4" name="Freeform: Shape 14">
              <a:extLst>
                <a:ext uri="{FF2B5EF4-FFF2-40B4-BE49-F238E27FC236}">
                  <a16:creationId xmlns:a16="http://schemas.microsoft.com/office/drawing/2014/main" id="{1E5CB7A7-224E-C86E-47BF-88D2EAD0F2A2}"/>
                </a:ext>
              </a:extLst>
            </p:cNvPr>
            <p:cNvSpPr/>
            <p:nvPr/>
          </p:nvSpPr>
          <p:spPr>
            <a:xfrm>
              <a:off x="0" y="1824925"/>
              <a:ext cx="2496290" cy="792781"/>
            </a:xfrm>
            <a:custGeom>
              <a:avLst/>
              <a:gdLst>
                <a:gd name="connsiteX0" fmla="*/ 0 w 2496290"/>
                <a:gd name="connsiteY0" fmla="*/ 0 h 792781"/>
                <a:gd name="connsiteX1" fmla="*/ 2351020 w 2496290"/>
                <a:gd name="connsiteY1" fmla="*/ 28841 h 792781"/>
                <a:gd name="connsiteX2" fmla="*/ 2496290 w 2496290"/>
                <a:gd name="connsiteY2" fmla="*/ 175931 h 792781"/>
                <a:gd name="connsiteX3" fmla="*/ 2496290 w 2496290"/>
                <a:gd name="connsiteY3" fmla="*/ 792781 h 792781"/>
                <a:gd name="connsiteX4" fmla="*/ 0 w 2496290"/>
                <a:gd name="connsiteY4" fmla="*/ 792781 h 792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6290" h="792781">
                  <a:moveTo>
                    <a:pt x="0" y="0"/>
                  </a:moveTo>
                  <a:lnTo>
                    <a:pt x="2351020" y="28841"/>
                  </a:lnTo>
                  <a:cubicBezTo>
                    <a:pt x="2431340" y="29995"/>
                    <a:pt x="2496290" y="95032"/>
                    <a:pt x="2496290" y="175931"/>
                  </a:cubicBezTo>
                  <a:lnTo>
                    <a:pt x="2496290" y="792781"/>
                  </a:lnTo>
                  <a:lnTo>
                    <a:pt x="0" y="792781"/>
                  </a:ln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Tree>
    <p:extLst>
      <p:ext uri="{BB962C8B-B14F-4D97-AF65-F5344CB8AC3E}">
        <p14:creationId xmlns:p14="http://schemas.microsoft.com/office/powerpoint/2010/main" val="2760777729"/>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BF5A9A-8A9A-8ECE-7972-F19F367F3962}"/>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grpSp>
        <p:nvGrpSpPr>
          <p:cNvPr id="3" name="Group 49">
            <a:extLst>
              <a:ext uri="{FF2B5EF4-FFF2-40B4-BE49-F238E27FC236}">
                <a16:creationId xmlns:a16="http://schemas.microsoft.com/office/drawing/2014/main" id="{76F15B06-6276-AAB1-5717-77841B3D79AE}"/>
              </a:ext>
            </a:extLst>
          </p:cNvPr>
          <p:cNvGrpSpPr/>
          <p:nvPr/>
        </p:nvGrpSpPr>
        <p:grpSpPr>
          <a:xfrm>
            <a:off x="1197868" y="1103755"/>
            <a:ext cx="5163624" cy="4926686"/>
            <a:chOff x="5822295" y="1148189"/>
            <a:chExt cx="5163624" cy="4926686"/>
          </a:xfrm>
        </p:grpSpPr>
        <p:sp>
          <p:nvSpPr>
            <p:cNvPr id="4" name="Oval">
              <a:extLst>
                <a:ext uri="{FF2B5EF4-FFF2-40B4-BE49-F238E27FC236}">
                  <a16:creationId xmlns:a16="http://schemas.microsoft.com/office/drawing/2014/main" id="{09AE2010-B86E-321A-37C2-F61182B59DA0}"/>
                </a:ext>
              </a:extLst>
            </p:cNvPr>
            <p:cNvSpPr/>
            <p:nvPr/>
          </p:nvSpPr>
          <p:spPr>
            <a:xfrm>
              <a:off x="7170394" y="5315035"/>
              <a:ext cx="2467426" cy="759840"/>
            </a:xfrm>
            <a:prstGeom prst="ellipse">
              <a:avLst/>
            </a:prstGeom>
            <a:solidFill>
              <a:schemeClr val="bg1">
                <a:lumMod val="85000"/>
              </a:schemeClr>
            </a:solidFill>
            <a:ln w="12700">
              <a:miter lim="400000"/>
            </a:ln>
          </p:spPr>
          <p:txBody>
            <a:bodyPr lIns="38100" tIns="38100" rIns="38100" bIns="38100" anchor="ctr"/>
            <a:lstStyle/>
            <a:p>
              <a:pPr>
                <a:defRPr sz="3000">
                  <a:solidFill>
                    <a:srgbClr val="FFFFFF"/>
                  </a:solidFill>
                </a:defRPr>
              </a:pPr>
              <a:endParaRPr/>
            </a:p>
          </p:txBody>
        </p:sp>
        <p:grpSp>
          <p:nvGrpSpPr>
            <p:cNvPr id="5" name="Group 47">
              <a:extLst>
                <a:ext uri="{FF2B5EF4-FFF2-40B4-BE49-F238E27FC236}">
                  <a16:creationId xmlns:a16="http://schemas.microsoft.com/office/drawing/2014/main" id="{34C6BC83-B91C-0FC7-3A2B-828AB7D2CA9D}"/>
                </a:ext>
              </a:extLst>
            </p:cNvPr>
            <p:cNvGrpSpPr/>
            <p:nvPr/>
          </p:nvGrpSpPr>
          <p:grpSpPr>
            <a:xfrm>
              <a:off x="7431843" y="4334598"/>
              <a:ext cx="1944528" cy="1556442"/>
              <a:chOff x="7415501" y="4334598"/>
              <a:chExt cx="1944528" cy="1556442"/>
            </a:xfrm>
          </p:grpSpPr>
          <p:sp>
            <p:nvSpPr>
              <p:cNvPr id="9" name="Shape">
                <a:extLst>
                  <a:ext uri="{FF2B5EF4-FFF2-40B4-BE49-F238E27FC236}">
                    <a16:creationId xmlns:a16="http://schemas.microsoft.com/office/drawing/2014/main" id="{29014939-83D2-658B-D3AC-CA7F098CF9CE}"/>
                  </a:ext>
                </a:extLst>
              </p:cNvPr>
              <p:cNvSpPr/>
              <p:nvPr/>
            </p:nvSpPr>
            <p:spPr>
              <a:xfrm>
                <a:off x="8927004" y="4334598"/>
                <a:ext cx="433025" cy="1360356"/>
              </a:xfrm>
              <a:custGeom>
                <a:avLst/>
                <a:gdLst/>
                <a:ahLst/>
                <a:cxnLst>
                  <a:cxn ang="0">
                    <a:pos x="wd2" y="hd2"/>
                  </a:cxn>
                  <a:cxn ang="5400000">
                    <a:pos x="wd2" y="hd2"/>
                  </a:cxn>
                  <a:cxn ang="10800000">
                    <a:pos x="wd2" y="hd2"/>
                  </a:cxn>
                  <a:cxn ang="16200000">
                    <a:pos x="wd2" y="hd2"/>
                  </a:cxn>
                </a:cxnLst>
                <a:rect l="0" t="0" r="r" b="b"/>
                <a:pathLst>
                  <a:path w="21600" h="21600" extrusionOk="0">
                    <a:moveTo>
                      <a:pt x="2853" y="195"/>
                    </a:moveTo>
                    <a:lnTo>
                      <a:pt x="2242" y="259"/>
                    </a:lnTo>
                    <a:lnTo>
                      <a:pt x="0" y="454"/>
                    </a:lnTo>
                    <a:lnTo>
                      <a:pt x="20174" y="21600"/>
                    </a:lnTo>
                    <a:lnTo>
                      <a:pt x="20581" y="21535"/>
                    </a:lnTo>
                    <a:lnTo>
                      <a:pt x="21192" y="21470"/>
                    </a:lnTo>
                    <a:lnTo>
                      <a:pt x="21600" y="21470"/>
                    </a:lnTo>
                    <a:lnTo>
                      <a:pt x="5094"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endParaRPr sz="3000">
                  <a:solidFill>
                    <a:srgbClr val="FFFFFF"/>
                  </a:solidFill>
                </a:endParaRPr>
              </a:p>
            </p:txBody>
          </p:sp>
          <p:sp>
            <p:nvSpPr>
              <p:cNvPr id="10" name="Shape">
                <a:extLst>
                  <a:ext uri="{FF2B5EF4-FFF2-40B4-BE49-F238E27FC236}">
                    <a16:creationId xmlns:a16="http://schemas.microsoft.com/office/drawing/2014/main" id="{FB26FE25-AA15-9A98-533B-C51511407632}"/>
                  </a:ext>
                </a:extLst>
              </p:cNvPr>
              <p:cNvSpPr/>
              <p:nvPr/>
            </p:nvSpPr>
            <p:spPr>
              <a:xfrm>
                <a:off x="7415501" y="4334598"/>
                <a:ext cx="433025" cy="1360356"/>
              </a:xfrm>
              <a:custGeom>
                <a:avLst/>
                <a:gdLst/>
                <a:ahLst/>
                <a:cxnLst>
                  <a:cxn ang="0">
                    <a:pos x="wd2" y="hd2"/>
                  </a:cxn>
                  <a:cxn ang="5400000">
                    <a:pos x="wd2" y="hd2"/>
                  </a:cxn>
                  <a:cxn ang="10800000">
                    <a:pos x="wd2" y="hd2"/>
                  </a:cxn>
                  <a:cxn ang="16200000">
                    <a:pos x="wd2" y="hd2"/>
                  </a:cxn>
                </a:cxnLst>
                <a:rect l="0" t="0" r="r" b="b"/>
                <a:pathLst>
                  <a:path w="21600" h="21600" extrusionOk="0">
                    <a:moveTo>
                      <a:pt x="18747" y="195"/>
                    </a:moveTo>
                    <a:lnTo>
                      <a:pt x="19359" y="259"/>
                    </a:lnTo>
                    <a:lnTo>
                      <a:pt x="21600" y="454"/>
                    </a:lnTo>
                    <a:lnTo>
                      <a:pt x="1426" y="21600"/>
                    </a:lnTo>
                    <a:lnTo>
                      <a:pt x="1019" y="21535"/>
                    </a:lnTo>
                    <a:lnTo>
                      <a:pt x="408" y="21470"/>
                    </a:lnTo>
                    <a:lnTo>
                      <a:pt x="0" y="21470"/>
                    </a:lnTo>
                    <a:lnTo>
                      <a:pt x="16506"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endParaRPr sz="3000">
                  <a:solidFill>
                    <a:srgbClr val="FFFFFF"/>
                  </a:solidFill>
                </a:endParaRPr>
              </a:p>
            </p:txBody>
          </p:sp>
          <p:sp>
            <p:nvSpPr>
              <p:cNvPr id="11" name="Shape">
                <a:extLst>
                  <a:ext uri="{FF2B5EF4-FFF2-40B4-BE49-F238E27FC236}">
                    <a16:creationId xmlns:a16="http://schemas.microsoft.com/office/drawing/2014/main" id="{29BD2411-D7F3-4E98-7D47-E98F114A9089}"/>
                  </a:ext>
                </a:extLst>
              </p:cNvPr>
              <p:cNvSpPr/>
              <p:nvPr/>
            </p:nvSpPr>
            <p:spPr>
              <a:xfrm>
                <a:off x="8330570" y="4375449"/>
                <a:ext cx="114390" cy="1515591"/>
              </a:xfrm>
              <a:custGeom>
                <a:avLst/>
                <a:gdLst/>
                <a:ahLst/>
                <a:cxnLst>
                  <a:cxn ang="0">
                    <a:pos x="wd2" y="hd2"/>
                  </a:cxn>
                  <a:cxn ang="5400000">
                    <a:pos x="wd2" y="hd2"/>
                  </a:cxn>
                  <a:cxn ang="10800000">
                    <a:pos x="wd2" y="hd2"/>
                  </a:cxn>
                  <a:cxn ang="16200000">
                    <a:pos x="wd2" y="hd2"/>
                  </a:cxn>
                </a:cxnLst>
                <a:rect l="0" t="0" r="r" b="b"/>
                <a:pathLst>
                  <a:path w="21600" h="21600" extrusionOk="0">
                    <a:moveTo>
                      <a:pt x="11571" y="0"/>
                    </a:moveTo>
                    <a:lnTo>
                      <a:pt x="9257" y="0"/>
                    </a:lnTo>
                    <a:lnTo>
                      <a:pt x="0" y="0"/>
                    </a:lnTo>
                    <a:lnTo>
                      <a:pt x="7714" y="21600"/>
                    </a:lnTo>
                    <a:lnTo>
                      <a:pt x="9257" y="21600"/>
                    </a:lnTo>
                    <a:lnTo>
                      <a:pt x="11571" y="21600"/>
                    </a:lnTo>
                    <a:lnTo>
                      <a:pt x="13886" y="21600"/>
                    </a:lnTo>
                    <a:lnTo>
                      <a:pt x="21600" y="0"/>
                    </a:ln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grpSp>
        <p:sp>
          <p:nvSpPr>
            <p:cNvPr id="6" name="Shape">
              <a:extLst>
                <a:ext uri="{FF2B5EF4-FFF2-40B4-BE49-F238E27FC236}">
                  <a16:creationId xmlns:a16="http://schemas.microsoft.com/office/drawing/2014/main" id="{405A4C49-7B9B-2C98-6D27-3BB9A400E58C}"/>
                </a:ext>
              </a:extLst>
            </p:cNvPr>
            <p:cNvSpPr/>
            <p:nvPr/>
          </p:nvSpPr>
          <p:spPr>
            <a:xfrm>
              <a:off x="5822295" y="1148189"/>
              <a:ext cx="5163624" cy="147065"/>
            </a:xfrm>
            <a:custGeom>
              <a:avLst/>
              <a:gdLst/>
              <a:ahLst/>
              <a:cxnLst>
                <a:cxn ang="0">
                  <a:pos x="wd2" y="hd2"/>
                </a:cxn>
                <a:cxn ang="5400000">
                  <a:pos x="wd2" y="hd2"/>
                </a:cxn>
                <a:cxn ang="10800000">
                  <a:pos x="wd2" y="hd2"/>
                </a:cxn>
                <a:cxn ang="16200000">
                  <a:pos x="wd2" y="hd2"/>
                </a:cxn>
              </a:cxnLst>
              <a:rect l="0" t="0" r="r" b="b"/>
              <a:pathLst>
                <a:path w="21600" h="21600" extrusionOk="0">
                  <a:moveTo>
                    <a:pt x="21292" y="21600"/>
                  </a:moveTo>
                  <a:lnTo>
                    <a:pt x="308" y="21600"/>
                  </a:lnTo>
                  <a:cubicBezTo>
                    <a:pt x="137" y="21600"/>
                    <a:pt x="0" y="16800"/>
                    <a:pt x="0" y="10800"/>
                  </a:cubicBezTo>
                  <a:lnTo>
                    <a:pt x="0" y="10800"/>
                  </a:lnTo>
                  <a:cubicBezTo>
                    <a:pt x="0" y="4800"/>
                    <a:pt x="137" y="0"/>
                    <a:pt x="308" y="0"/>
                  </a:cubicBezTo>
                  <a:lnTo>
                    <a:pt x="21292" y="0"/>
                  </a:lnTo>
                  <a:cubicBezTo>
                    <a:pt x="21463" y="0"/>
                    <a:pt x="21600" y="4800"/>
                    <a:pt x="21600" y="10800"/>
                  </a:cubicBezTo>
                  <a:lnTo>
                    <a:pt x="21600" y="10800"/>
                  </a:lnTo>
                  <a:cubicBezTo>
                    <a:pt x="21583" y="17400"/>
                    <a:pt x="21446" y="21600"/>
                    <a:pt x="21292"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7" name="Shape">
              <a:extLst>
                <a:ext uri="{FF2B5EF4-FFF2-40B4-BE49-F238E27FC236}">
                  <a16:creationId xmlns:a16="http://schemas.microsoft.com/office/drawing/2014/main" id="{30522837-3A37-8715-B8E4-17180A6F79F9}"/>
                </a:ext>
              </a:extLst>
            </p:cNvPr>
            <p:cNvSpPr/>
            <p:nvPr/>
          </p:nvSpPr>
          <p:spPr>
            <a:xfrm>
              <a:off x="5822295" y="4252898"/>
              <a:ext cx="5163624" cy="147065"/>
            </a:xfrm>
            <a:custGeom>
              <a:avLst/>
              <a:gdLst/>
              <a:ahLst/>
              <a:cxnLst>
                <a:cxn ang="0">
                  <a:pos x="wd2" y="hd2"/>
                </a:cxn>
                <a:cxn ang="5400000">
                  <a:pos x="wd2" y="hd2"/>
                </a:cxn>
                <a:cxn ang="10800000">
                  <a:pos x="wd2" y="hd2"/>
                </a:cxn>
                <a:cxn ang="16200000">
                  <a:pos x="wd2" y="hd2"/>
                </a:cxn>
              </a:cxnLst>
              <a:rect l="0" t="0" r="r" b="b"/>
              <a:pathLst>
                <a:path w="21600" h="21600" extrusionOk="0">
                  <a:moveTo>
                    <a:pt x="21292" y="21600"/>
                  </a:moveTo>
                  <a:lnTo>
                    <a:pt x="308" y="21600"/>
                  </a:lnTo>
                  <a:cubicBezTo>
                    <a:pt x="137" y="21600"/>
                    <a:pt x="0" y="16800"/>
                    <a:pt x="0" y="10800"/>
                  </a:cubicBezTo>
                  <a:lnTo>
                    <a:pt x="0" y="10800"/>
                  </a:lnTo>
                  <a:cubicBezTo>
                    <a:pt x="0" y="4800"/>
                    <a:pt x="137" y="0"/>
                    <a:pt x="308" y="0"/>
                  </a:cubicBezTo>
                  <a:lnTo>
                    <a:pt x="21292" y="0"/>
                  </a:lnTo>
                  <a:cubicBezTo>
                    <a:pt x="21463" y="0"/>
                    <a:pt x="21600" y="4800"/>
                    <a:pt x="21600" y="10800"/>
                  </a:cubicBezTo>
                  <a:lnTo>
                    <a:pt x="21600" y="10800"/>
                  </a:lnTo>
                  <a:cubicBezTo>
                    <a:pt x="21583" y="16800"/>
                    <a:pt x="21446" y="21600"/>
                    <a:pt x="21292"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8" name="Rectangle">
              <a:extLst>
                <a:ext uri="{FF2B5EF4-FFF2-40B4-BE49-F238E27FC236}">
                  <a16:creationId xmlns:a16="http://schemas.microsoft.com/office/drawing/2014/main" id="{A129352A-31A8-71D8-2C72-6FBCAF1A3EB0}"/>
                </a:ext>
              </a:extLst>
            </p:cNvPr>
            <p:cNvSpPr/>
            <p:nvPr/>
          </p:nvSpPr>
          <p:spPr>
            <a:xfrm>
              <a:off x="5936679" y="1229892"/>
              <a:ext cx="4934856" cy="3096542"/>
            </a:xfrm>
            <a:prstGeom prst="rect">
              <a:avLst/>
            </a:prstGeom>
            <a:solidFill>
              <a:schemeClr val="bg1"/>
            </a:solidFill>
            <a:ln w="12700">
              <a:solidFill>
                <a:srgbClr val="7F7F7F"/>
              </a:solidFill>
              <a:miter lim="400000"/>
            </a:ln>
          </p:spPr>
          <p:txBody>
            <a:bodyPr lIns="38100" tIns="38100" rIns="38100" bIns="38100" anchor="ctr"/>
            <a:lstStyle/>
            <a:p>
              <a:pPr>
                <a:defRPr sz="3000">
                  <a:solidFill>
                    <a:srgbClr val="FFFFFF"/>
                  </a:solidFill>
                </a:defRPr>
              </a:pPr>
              <a:endParaRPr/>
            </a:p>
          </p:txBody>
        </p:sp>
      </p:grpSp>
      <p:grpSp>
        <p:nvGrpSpPr>
          <p:cNvPr id="12" name="Group 48">
            <a:extLst>
              <a:ext uri="{FF2B5EF4-FFF2-40B4-BE49-F238E27FC236}">
                <a16:creationId xmlns:a16="http://schemas.microsoft.com/office/drawing/2014/main" id="{C75DF51B-C456-9F0A-33A3-9B780463E87E}"/>
              </a:ext>
            </a:extLst>
          </p:cNvPr>
          <p:cNvGrpSpPr/>
          <p:nvPr/>
        </p:nvGrpSpPr>
        <p:grpSpPr>
          <a:xfrm>
            <a:off x="6993036" y="1103755"/>
            <a:ext cx="3529570" cy="4926686"/>
            <a:chOff x="1206081" y="1148189"/>
            <a:chExt cx="3529570" cy="4926686"/>
          </a:xfrm>
        </p:grpSpPr>
        <p:sp>
          <p:nvSpPr>
            <p:cNvPr id="13" name="Oval">
              <a:extLst>
                <a:ext uri="{FF2B5EF4-FFF2-40B4-BE49-F238E27FC236}">
                  <a16:creationId xmlns:a16="http://schemas.microsoft.com/office/drawing/2014/main" id="{083B28D6-183D-AF65-F360-5AB024A83E9F}"/>
                </a:ext>
              </a:extLst>
            </p:cNvPr>
            <p:cNvSpPr/>
            <p:nvPr/>
          </p:nvSpPr>
          <p:spPr>
            <a:xfrm>
              <a:off x="1737153" y="5315035"/>
              <a:ext cx="2467426" cy="759840"/>
            </a:xfrm>
            <a:prstGeom prst="ellipse">
              <a:avLst/>
            </a:prstGeom>
            <a:solidFill>
              <a:schemeClr val="bg1">
                <a:lumMod val="85000"/>
              </a:schemeClr>
            </a:solidFill>
            <a:ln w="12700">
              <a:miter lim="400000"/>
            </a:ln>
          </p:spPr>
          <p:txBody>
            <a:bodyPr lIns="38100" tIns="38100" rIns="38100" bIns="38100" anchor="ctr"/>
            <a:lstStyle/>
            <a:p>
              <a:pPr>
                <a:defRPr sz="3000">
                  <a:solidFill>
                    <a:srgbClr val="FFFFFF"/>
                  </a:solidFill>
                </a:defRPr>
              </a:pPr>
              <a:endParaRPr/>
            </a:p>
          </p:txBody>
        </p:sp>
        <p:grpSp>
          <p:nvGrpSpPr>
            <p:cNvPr id="14" name="Group 46">
              <a:extLst>
                <a:ext uri="{FF2B5EF4-FFF2-40B4-BE49-F238E27FC236}">
                  <a16:creationId xmlns:a16="http://schemas.microsoft.com/office/drawing/2014/main" id="{F97B822B-9890-2126-1511-CBDBCC2AD608}"/>
                </a:ext>
              </a:extLst>
            </p:cNvPr>
            <p:cNvGrpSpPr/>
            <p:nvPr/>
          </p:nvGrpSpPr>
          <p:grpSpPr>
            <a:xfrm>
              <a:off x="2000645" y="4334598"/>
              <a:ext cx="1940443" cy="1556442"/>
              <a:chOff x="2000645" y="4334598"/>
              <a:chExt cx="1940443" cy="1556442"/>
            </a:xfrm>
          </p:grpSpPr>
          <p:sp>
            <p:nvSpPr>
              <p:cNvPr id="18" name="Shape">
                <a:extLst>
                  <a:ext uri="{FF2B5EF4-FFF2-40B4-BE49-F238E27FC236}">
                    <a16:creationId xmlns:a16="http://schemas.microsoft.com/office/drawing/2014/main" id="{B705BC5D-6427-B9B2-D993-A17A08568189}"/>
                  </a:ext>
                </a:extLst>
              </p:cNvPr>
              <p:cNvSpPr/>
              <p:nvPr/>
            </p:nvSpPr>
            <p:spPr>
              <a:xfrm>
                <a:off x="3512148" y="4334598"/>
                <a:ext cx="428940" cy="1360356"/>
              </a:xfrm>
              <a:custGeom>
                <a:avLst/>
                <a:gdLst/>
                <a:ahLst/>
                <a:cxnLst>
                  <a:cxn ang="0">
                    <a:pos x="wd2" y="hd2"/>
                  </a:cxn>
                  <a:cxn ang="5400000">
                    <a:pos x="wd2" y="hd2"/>
                  </a:cxn>
                  <a:cxn ang="10800000">
                    <a:pos x="wd2" y="hd2"/>
                  </a:cxn>
                  <a:cxn ang="16200000">
                    <a:pos x="wd2" y="hd2"/>
                  </a:cxn>
                </a:cxnLst>
                <a:rect l="0" t="0" r="r" b="b"/>
                <a:pathLst>
                  <a:path w="21600" h="21600" extrusionOk="0">
                    <a:moveTo>
                      <a:pt x="2674" y="195"/>
                    </a:moveTo>
                    <a:lnTo>
                      <a:pt x="2263" y="259"/>
                    </a:lnTo>
                    <a:lnTo>
                      <a:pt x="0" y="454"/>
                    </a:lnTo>
                    <a:lnTo>
                      <a:pt x="20366" y="21600"/>
                    </a:lnTo>
                    <a:lnTo>
                      <a:pt x="20777" y="21535"/>
                    </a:lnTo>
                    <a:lnTo>
                      <a:pt x="21189" y="21470"/>
                    </a:lnTo>
                    <a:lnTo>
                      <a:pt x="21600" y="21470"/>
                    </a:lnTo>
                    <a:lnTo>
                      <a:pt x="4937"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endParaRPr sz="3000">
                  <a:solidFill>
                    <a:srgbClr val="FFFFFF"/>
                  </a:solidFill>
                </a:endParaRPr>
              </a:p>
            </p:txBody>
          </p:sp>
          <p:sp>
            <p:nvSpPr>
              <p:cNvPr id="19" name="Shape">
                <a:extLst>
                  <a:ext uri="{FF2B5EF4-FFF2-40B4-BE49-F238E27FC236}">
                    <a16:creationId xmlns:a16="http://schemas.microsoft.com/office/drawing/2014/main" id="{D40DF890-4041-05E6-0D90-0058291F8B57}"/>
                  </a:ext>
                </a:extLst>
              </p:cNvPr>
              <p:cNvSpPr/>
              <p:nvPr/>
            </p:nvSpPr>
            <p:spPr>
              <a:xfrm>
                <a:off x="2000645" y="4334598"/>
                <a:ext cx="433025" cy="1360356"/>
              </a:xfrm>
              <a:custGeom>
                <a:avLst/>
                <a:gdLst/>
                <a:ahLst/>
                <a:cxnLst>
                  <a:cxn ang="0">
                    <a:pos x="wd2" y="hd2"/>
                  </a:cxn>
                  <a:cxn ang="5400000">
                    <a:pos x="wd2" y="hd2"/>
                  </a:cxn>
                  <a:cxn ang="10800000">
                    <a:pos x="wd2" y="hd2"/>
                  </a:cxn>
                  <a:cxn ang="16200000">
                    <a:pos x="wd2" y="hd2"/>
                  </a:cxn>
                </a:cxnLst>
                <a:rect l="0" t="0" r="r" b="b"/>
                <a:pathLst>
                  <a:path w="21600" h="21600" extrusionOk="0">
                    <a:moveTo>
                      <a:pt x="18747" y="195"/>
                    </a:moveTo>
                    <a:lnTo>
                      <a:pt x="19358" y="259"/>
                    </a:lnTo>
                    <a:lnTo>
                      <a:pt x="21600" y="454"/>
                    </a:lnTo>
                    <a:lnTo>
                      <a:pt x="1426" y="21600"/>
                    </a:lnTo>
                    <a:lnTo>
                      <a:pt x="1019" y="21535"/>
                    </a:lnTo>
                    <a:lnTo>
                      <a:pt x="408" y="21470"/>
                    </a:lnTo>
                    <a:lnTo>
                      <a:pt x="0" y="21470"/>
                    </a:lnTo>
                    <a:lnTo>
                      <a:pt x="16709"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pPr>
                  <a:defRPr sz="3000">
                    <a:solidFill>
                      <a:srgbClr val="FFFFFF"/>
                    </a:solidFill>
                  </a:defRPr>
                </a:pPr>
                <a:endParaRPr/>
              </a:p>
            </p:txBody>
          </p:sp>
          <p:sp>
            <p:nvSpPr>
              <p:cNvPr id="20" name="Shape">
                <a:extLst>
                  <a:ext uri="{FF2B5EF4-FFF2-40B4-BE49-F238E27FC236}">
                    <a16:creationId xmlns:a16="http://schemas.microsoft.com/office/drawing/2014/main" id="{F33F141E-5089-4981-ECF9-0C4E53548F98}"/>
                  </a:ext>
                </a:extLst>
              </p:cNvPr>
              <p:cNvSpPr/>
              <p:nvPr/>
            </p:nvSpPr>
            <p:spPr>
              <a:xfrm>
                <a:off x="2917756" y="4375449"/>
                <a:ext cx="110305" cy="1515591"/>
              </a:xfrm>
              <a:custGeom>
                <a:avLst/>
                <a:gdLst/>
                <a:ahLst/>
                <a:cxnLst>
                  <a:cxn ang="0">
                    <a:pos x="wd2" y="hd2"/>
                  </a:cxn>
                  <a:cxn ang="5400000">
                    <a:pos x="wd2" y="hd2"/>
                  </a:cxn>
                  <a:cxn ang="10800000">
                    <a:pos x="wd2" y="hd2"/>
                  </a:cxn>
                  <a:cxn ang="16200000">
                    <a:pos x="wd2" y="hd2"/>
                  </a:cxn>
                </a:cxnLst>
                <a:rect l="0" t="0" r="r" b="b"/>
                <a:pathLst>
                  <a:path w="21600" h="21600" extrusionOk="0">
                    <a:moveTo>
                      <a:pt x="12000" y="0"/>
                    </a:moveTo>
                    <a:lnTo>
                      <a:pt x="9600" y="0"/>
                    </a:lnTo>
                    <a:lnTo>
                      <a:pt x="0" y="0"/>
                    </a:lnTo>
                    <a:lnTo>
                      <a:pt x="8000" y="21600"/>
                    </a:lnTo>
                    <a:lnTo>
                      <a:pt x="9600" y="21600"/>
                    </a:lnTo>
                    <a:lnTo>
                      <a:pt x="12000" y="21600"/>
                    </a:lnTo>
                    <a:lnTo>
                      <a:pt x="13600" y="21600"/>
                    </a:lnTo>
                    <a:lnTo>
                      <a:pt x="21600" y="0"/>
                    </a:ln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grpSp>
        <p:sp>
          <p:nvSpPr>
            <p:cNvPr id="15" name="Shape">
              <a:extLst>
                <a:ext uri="{FF2B5EF4-FFF2-40B4-BE49-F238E27FC236}">
                  <a16:creationId xmlns:a16="http://schemas.microsoft.com/office/drawing/2014/main" id="{4974D830-1114-264F-1B24-5E98078F7C7C}"/>
                </a:ext>
              </a:extLst>
            </p:cNvPr>
            <p:cNvSpPr/>
            <p:nvPr/>
          </p:nvSpPr>
          <p:spPr>
            <a:xfrm>
              <a:off x="1206081" y="1148189"/>
              <a:ext cx="3529570" cy="147065"/>
            </a:xfrm>
            <a:custGeom>
              <a:avLst/>
              <a:gdLst/>
              <a:ahLst/>
              <a:cxnLst>
                <a:cxn ang="0">
                  <a:pos x="wd2" y="hd2"/>
                </a:cxn>
                <a:cxn ang="5400000">
                  <a:pos x="wd2" y="hd2"/>
                </a:cxn>
                <a:cxn ang="10800000">
                  <a:pos x="wd2" y="hd2"/>
                </a:cxn>
                <a:cxn ang="16200000">
                  <a:pos x="wd2" y="hd2"/>
                </a:cxn>
              </a:cxnLst>
              <a:rect l="0" t="0" r="r" b="b"/>
              <a:pathLst>
                <a:path w="21600" h="21600" extrusionOk="0">
                  <a:moveTo>
                    <a:pt x="21150" y="21600"/>
                  </a:moveTo>
                  <a:lnTo>
                    <a:pt x="450" y="21600"/>
                  </a:lnTo>
                  <a:cubicBezTo>
                    <a:pt x="200" y="21600"/>
                    <a:pt x="0" y="16800"/>
                    <a:pt x="0" y="10800"/>
                  </a:cubicBezTo>
                  <a:lnTo>
                    <a:pt x="0" y="10800"/>
                  </a:lnTo>
                  <a:cubicBezTo>
                    <a:pt x="0" y="4800"/>
                    <a:pt x="200" y="0"/>
                    <a:pt x="450" y="0"/>
                  </a:cubicBezTo>
                  <a:lnTo>
                    <a:pt x="21150" y="0"/>
                  </a:lnTo>
                  <a:cubicBezTo>
                    <a:pt x="21400" y="0"/>
                    <a:pt x="21600" y="4800"/>
                    <a:pt x="21600" y="10800"/>
                  </a:cubicBezTo>
                  <a:lnTo>
                    <a:pt x="21600" y="10800"/>
                  </a:lnTo>
                  <a:cubicBezTo>
                    <a:pt x="21600" y="17400"/>
                    <a:pt x="21400" y="21600"/>
                    <a:pt x="21150"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16" name="Shape">
              <a:extLst>
                <a:ext uri="{FF2B5EF4-FFF2-40B4-BE49-F238E27FC236}">
                  <a16:creationId xmlns:a16="http://schemas.microsoft.com/office/drawing/2014/main" id="{FE1952FC-782C-5582-926C-3477B72E1635}"/>
                </a:ext>
              </a:extLst>
            </p:cNvPr>
            <p:cNvSpPr/>
            <p:nvPr/>
          </p:nvSpPr>
          <p:spPr>
            <a:xfrm>
              <a:off x="1206081" y="4252898"/>
              <a:ext cx="3529570" cy="147065"/>
            </a:xfrm>
            <a:custGeom>
              <a:avLst/>
              <a:gdLst/>
              <a:ahLst/>
              <a:cxnLst>
                <a:cxn ang="0">
                  <a:pos x="wd2" y="hd2"/>
                </a:cxn>
                <a:cxn ang="5400000">
                  <a:pos x="wd2" y="hd2"/>
                </a:cxn>
                <a:cxn ang="10800000">
                  <a:pos x="wd2" y="hd2"/>
                </a:cxn>
                <a:cxn ang="16200000">
                  <a:pos x="wd2" y="hd2"/>
                </a:cxn>
              </a:cxnLst>
              <a:rect l="0" t="0" r="r" b="b"/>
              <a:pathLst>
                <a:path w="21600" h="21600" extrusionOk="0">
                  <a:moveTo>
                    <a:pt x="21150" y="21600"/>
                  </a:moveTo>
                  <a:lnTo>
                    <a:pt x="450" y="21600"/>
                  </a:lnTo>
                  <a:cubicBezTo>
                    <a:pt x="200" y="21600"/>
                    <a:pt x="0" y="16800"/>
                    <a:pt x="0" y="10800"/>
                  </a:cubicBezTo>
                  <a:lnTo>
                    <a:pt x="0" y="10800"/>
                  </a:lnTo>
                  <a:cubicBezTo>
                    <a:pt x="0" y="4800"/>
                    <a:pt x="200" y="0"/>
                    <a:pt x="450" y="0"/>
                  </a:cubicBezTo>
                  <a:lnTo>
                    <a:pt x="21150" y="0"/>
                  </a:lnTo>
                  <a:cubicBezTo>
                    <a:pt x="21400" y="0"/>
                    <a:pt x="21600" y="4800"/>
                    <a:pt x="21600" y="10800"/>
                  </a:cubicBezTo>
                  <a:lnTo>
                    <a:pt x="21600" y="10800"/>
                  </a:lnTo>
                  <a:cubicBezTo>
                    <a:pt x="21600" y="16800"/>
                    <a:pt x="21400" y="21600"/>
                    <a:pt x="21150"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17" name="Rectangle">
              <a:extLst>
                <a:ext uri="{FF2B5EF4-FFF2-40B4-BE49-F238E27FC236}">
                  <a16:creationId xmlns:a16="http://schemas.microsoft.com/office/drawing/2014/main" id="{D87FDCF8-6EC4-C96F-9DE5-408A5B970EE3}"/>
                </a:ext>
              </a:extLst>
            </p:cNvPr>
            <p:cNvSpPr/>
            <p:nvPr/>
          </p:nvSpPr>
          <p:spPr>
            <a:xfrm>
              <a:off x="1320467" y="1229892"/>
              <a:ext cx="3300798" cy="3096542"/>
            </a:xfrm>
            <a:prstGeom prst="rect">
              <a:avLst/>
            </a:prstGeom>
            <a:solidFill>
              <a:srgbClr val="017D87"/>
            </a:solidFill>
            <a:ln w="12700">
              <a:solidFill>
                <a:srgbClr val="7F7F7F"/>
              </a:solidFill>
              <a:miter lim="400000"/>
            </a:ln>
          </p:spPr>
          <p:txBody>
            <a:bodyPr lIns="38100" tIns="38100" rIns="38100" bIns="38100" anchor="ctr"/>
            <a:lstStyle/>
            <a:p>
              <a:pPr>
                <a:defRPr sz="3000">
                  <a:solidFill>
                    <a:srgbClr val="FFFFFF"/>
                  </a:solidFill>
                </a:defRPr>
              </a:pPr>
              <a:endParaRPr/>
            </a:p>
          </p:txBody>
        </p:sp>
      </p:grpSp>
      <p:sp>
        <p:nvSpPr>
          <p:cNvPr id="21" name="TextBox 18">
            <a:extLst>
              <a:ext uri="{FF2B5EF4-FFF2-40B4-BE49-F238E27FC236}">
                <a16:creationId xmlns:a16="http://schemas.microsoft.com/office/drawing/2014/main" id="{ED1DF6B1-6669-9455-DC67-B9D9FBB9E33D}"/>
              </a:ext>
            </a:extLst>
          </p:cNvPr>
          <p:cNvSpPr txBox="1"/>
          <p:nvPr/>
        </p:nvSpPr>
        <p:spPr>
          <a:xfrm>
            <a:off x="7202495" y="1270543"/>
            <a:ext cx="3110651" cy="2862322"/>
          </a:xfrm>
          <a:prstGeom prst="rect">
            <a:avLst/>
          </a:prstGeom>
          <a:noFill/>
        </p:spPr>
        <p:txBody>
          <a:bodyPr wrap="square" lIns="0" rIns="0" rtlCol="0" anchor="b">
            <a:spAutoFit/>
          </a:bodyPr>
          <a:lstStyle/>
          <a:p>
            <a:pPr algn="just"/>
            <a:r>
              <a:rPr lang="en-US" sz="1200" dirty="0">
                <a:solidFill>
                  <a:schemeClr val="bg1"/>
                </a:solidFill>
                <a:latin typeface="Optima" panose="020B0502050508090304" pitchFamily="34" charset="0"/>
              </a:rPr>
              <a:t>Concluding remarks The use of cash in Italy declined from 2016 to 2019, although it remains the most used instrument at POS, while payment cards are the most used cashless instruments. Cash is used primarily in micropayments, and the high usage of contactless technology, which stands as a direct competitor in this segment, seems to have driven the increased use of cards even if this technology in 2019 was available just to the half of the population. The results for 2020 support these trends, confirming that Italian consumers use less cash than before the pandemic and they would certainly maintain this attitude when the crisis is over.</a:t>
            </a:r>
            <a:endParaRPr lang="it-IT" sz="1050" dirty="0">
              <a:solidFill>
                <a:schemeClr val="bg1"/>
              </a:solidFill>
              <a:latin typeface="Optima" panose="020B0502050508090304" pitchFamily="34" charset="0"/>
            </a:endParaRPr>
          </a:p>
        </p:txBody>
      </p:sp>
      <p:pic>
        <p:nvPicPr>
          <p:cNvPr id="22" name="Immagine 21">
            <a:extLst>
              <a:ext uri="{FF2B5EF4-FFF2-40B4-BE49-F238E27FC236}">
                <a16:creationId xmlns:a16="http://schemas.microsoft.com/office/drawing/2014/main" id="{AB897911-E820-8A67-9074-3A957E07B7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652" t="4050" b="54937"/>
          <a:stretch/>
        </p:blipFill>
        <p:spPr>
          <a:xfrm>
            <a:off x="1293368" y="1188862"/>
            <a:ext cx="4953740" cy="3101302"/>
          </a:xfrm>
          <a:prstGeom prst="rect">
            <a:avLst/>
          </a:prstGeom>
        </p:spPr>
      </p:pic>
    </p:spTree>
    <p:extLst>
      <p:ext uri="{BB962C8B-B14F-4D97-AF65-F5344CB8AC3E}">
        <p14:creationId xmlns:p14="http://schemas.microsoft.com/office/powerpoint/2010/main" val="1981710785"/>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4BB66B-9F2E-F35B-55AC-5A249A7DCAAE}"/>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pic>
        <p:nvPicPr>
          <p:cNvPr id="3" name="Immagine 2">
            <a:extLst>
              <a:ext uri="{FF2B5EF4-FFF2-40B4-BE49-F238E27FC236}">
                <a16:creationId xmlns:a16="http://schemas.microsoft.com/office/drawing/2014/main" id="{88F15EAC-0CAB-5486-436A-66D34531789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277" t="48710" r="7313" b="8400"/>
          <a:stretch/>
        </p:blipFill>
        <p:spPr>
          <a:xfrm>
            <a:off x="2377439" y="1316736"/>
            <a:ext cx="6903721" cy="5020055"/>
          </a:xfrm>
          <a:prstGeom prst="rect">
            <a:avLst/>
          </a:prstGeom>
        </p:spPr>
      </p:pic>
    </p:spTree>
    <p:extLst>
      <p:ext uri="{BB962C8B-B14F-4D97-AF65-F5344CB8AC3E}">
        <p14:creationId xmlns:p14="http://schemas.microsoft.com/office/powerpoint/2010/main" val="255329084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13" y="47802"/>
            <a:ext cx="9144000" cy="523220"/>
          </a:xfrm>
          <a:prstGeom prst="rect">
            <a:avLst/>
          </a:prstGeom>
        </p:spPr>
        <p:txBody>
          <a:bodyPr wrap="square">
            <a:spAutoFit/>
          </a:bodyPr>
          <a:lstStyle/>
          <a:p>
            <a:pPr marL="177800" algn="ctr" eaLnBrk="0" hangingPunct="0">
              <a:spcBef>
                <a:spcPct val="20000"/>
              </a:spcBef>
              <a:spcAft>
                <a:spcPts val="600"/>
              </a:spcAft>
              <a:defRPr/>
            </a:pPr>
            <a:r>
              <a:rPr lang="it-IT" sz="2800" b="1" cap="all" dirty="0">
                <a:ln/>
                <a:solidFill>
                  <a:srgbClr val="003366"/>
                </a:solidFill>
                <a:latin typeface="Cambria" panose="02040503050406030204" pitchFamily="18" charset="0"/>
                <a:ea typeface="Cambria" panose="02040503050406030204" pitchFamily="18" charset="0"/>
              </a:rPr>
              <a:t>Concorso nel reato </a:t>
            </a:r>
          </a:p>
        </p:txBody>
      </p:sp>
      <p:sp>
        <p:nvSpPr>
          <p:cNvPr id="4" name="Sottotitolo 2">
            <a:extLst>
              <a:ext uri="{FF2B5EF4-FFF2-40B4-BE49-F238E27FC236}">
                <a16:creationId xmlns:a16="http://schemas.microsoft.com/office/drawing/2014/main" id="{62089845-A43F-3CC3-3E16-5423CE8E0ADE}"/>
              </a:ext>
            </a:extLst>
          </p:cNvPr>
          <p:cNvSpPr txBox="1">
            <a:spLocks/>
          </p:cNvSpPr>
          <p:nvPr/>
        </p:nvSpPr>
        <p:spPr>
          <a:xfrm>
            <a:off x="429768" y="850392"/>
            <a:ext cx="11762232" cy="6406619"/>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it-IT" sz="2000" dirty="0">
              <a:latin typeface="Cambria" panose="02040503050406030204" pitchFamily="18" charset="0"/>
              <a:ea typeface="Cambria" panose="02040503050406030204" pitchFamily="18" charset="0"/>
              <a:cs typeface="Arial" panose="020B0604020202020204" pitchFamily="34" charset="0"/>
            </a:endParaRPr>
          </a:p>
          <a:p>
            <a:pPr marL="285750" indent="-285750" algn="just">
              <a:buFont typeface="Wingdings" panose="05000000000000000000" pitchFamily="2" charset="2"/>
              <a:buChar char="Ø"/>
            </a:pPr>
            <a:r>
              <a:rPr lang="it-IT" sz="2000" b="1" dirty="0">
                <a:solidFill>
                  <a:srgbClr val="007934"/>
                </a:solidFill>
                <a:latin typeface="Arial" panose="020B0604020202020204" pitchFamily="34" charset="0"/>
                <a:cs typeface="Arial" panose="020B0604020202020204" pitchFamily="34" charset="0"/>
              </a:rPr>
              <a:t>Ma in presenza di responsabilità del consulente che omette gli adempimenti del </a:t>
            </a:r>
            <a:r>
              <a:rPr lang="it-IT" sz="2000" b="1" dirty="0" err="1">
                <a:solidFill>
                  <a:srgbClr val="007934"/>
                </a:solidFill>
                <a:latin typeface="Arial" panose="020B0604020202020204" pitchFamily="34" charset="0"/>
                <a:cs typeface="Arial" panose="020B0604020202020204" pitchFamily="34" charset="0"/>
              </a:rPr>
              <a:t>D.lvo</a:t>
            </a:r>
            <a:r>
              <a:rPr lang="it-IT" sz="2000" b="1" dirty="0">
                <a:solidFill>
                  <a:srgbClr val="007934"/>
                </a:solidFill>
                <a:latin typeface="Arial" panose="020B0604020202020204" pitchFamily="34" charset="0"/>
                <a:cs typeface="Arial" panose="020B0604020202020204" pitchFamily="34" charset="0"/>
              </a:rPr>
              <a:t> 231/2007, ci deve essere quantomeno un contributo agevolativo (non necessariamente un contributo materiale) che possa caratterizzare il dolo ……… (con la sola colpa non c’è reato);</a:t>
            </a:r>
          </a:p>
          <a:p>
            <a:pPr marL="0" indent="0" algn="just">
              <a:buNone/>
            </a:pPr>
            <a:endParaRPr lang="it-IT" sz="2000" b="1" dirty="0">
              <a:solidFill>
                <a:srgbClr val="007934"/>
              </a:solidFill>
              <a:latin typeface="Arial" panose="020B0604020202020204" pitchFamily="34" charset="0"/>
              <a:cs typeface="Arial" panose="020B0604020202020204" pitchFamily="34" charset="0"/>
            </a:endParaRPr>
          </a:p>
          <a:p>
            <a:pPr algn="just"/>
            <a:r>
              <a:rPr lang="it-IT" sz="2000" b="1" dirty="0">
                <a:solidFill>
                  <a:srgbClr val="007934"/>
                </a:solidFill>
                <a:latin typeface="Arial" panose="020B0604020202020204" pitchFamily="34" charset="0"/>
                <a:cs typeface="Arial" panose="020B0604020202020204" pitchFamily="34" charset="0"/>
              </a:rPr>
              <a:t>però, quale contributo può essere più agevolativo di non fare la Segnalazione di Operazione Sospetta all’UIF? Probabilmente, se si facesse la SOS il cliente verrebbe bloccato prima di commettere il reato…… (è necessario il dolo eventuale);</a:t>
            </a:r>
          </a:p>
          <a:p>
            <a:pPr algn="just"/>
            <a:endParaRPr lang="it-IT" sz="2000" b="1" dirty="0">
              <a:solidFill>
                <a:srgbClr val="007934"/>
              </a:solidFill>
              <a:latin typeface="Arial" panose="020B0604020202020204" pitchFamily="34" charset="0"/>
              <a:cs typeface="Arial" panose="020B0604020202020204" pitchFamily="34" charset="0"/>
            </a:endParaRPr>
          </a:p>
          <a:p>
            <a:pPr algn="just"/>
            <a:r>
              <a:rPr lang="it-IT" sz="2000" b="1" dirty="0">
                <a:solidFill>
                  <a:srgbClr val="007934"/>
                </a:solidFill>
                <a:latin typeface="Arial" panose="020B0604020202020204" pitchFamily="34" charset="0"/>
                <a:cs typeface="Arial" panose="020B0604020202020204" pitchFamily="34" charset="0"/>
              </a:rPr>
              <a:t>invece, laddove il professionista per superficialità, ignoranza, </a:t>
            </a:r>
            <a:r>
              <a:rPr lang="it-IT" sz="2000" b="1" dirty="0" err="1">
                <a:solidFill>
                  <a:srgbClr val="007934"/>
                </a:solidFill>
                <a:latin typeface="Arial" panose="020B0604020202020204" pitchFamily="34" charset="0"/>
                <a:cs typeface="Arial" panose="020B0604020202020204" pitchFamily="34" charset="0"/>
              </a:rPr>
              <a:t>ecc</a:t>
            </a:r>
            <a:r>
              <a:rPr lang="it-IT" sz="2000" b="1" dirty="0">
                <a:solidFill>
                  <a:srgbClr val="007934"/>
                </a:solidFill>
                <a:latin typeface="Arial" panose="020B0604020202020204" pitchFamily="34" charset="0"/>
                <a:cs typeface="Arial" panose="020B0604020202020204" pitchFamily="34" charset="0"/>
              </a:rPr>
              <a:t>…, ometta di adempiere a quanto previsto dal </a:t>
            </a:r>
            <a:r>
              <a:rPr lang="it-IT" sz="2000" b="1" dirty="0" err="1">
                <a:solidFill>
                  <a:srgbClr val="007934"/>
                </a:solidFill>
                <a:latin typeface="Arial" panose="020B0604020202020204" pitchFamily="34" charset="0"/>
                <a:cs typeface="Arial" panose="020B0604020202020204" pitchFamily="34" charset="0"/>
              </a:rPr>
              <a:t>D.lvo</a:t>
            </a:r>
            <a:r>
              <a:rPr lang="it-IT" sz="2000" b="1" dirty="0">
                <a:solidFill>
                  <a:srgbClr val="007934"/>
                </a:solidFill>
                <a:latin typeface="Arial" panose="020B0604020202020204" pitchFamily="34" charset="0"/>
                <a:cs typeface="Arial" panose="020B0604020202020204" pitchFamily="34" charset="0"/>
              </a:rPr>
              <a:t> 231/2007, non può essere ritenuto automaticamente responsabile, perché questi sono profili di colpa. Comunque siamo a «al limite»: infatti è un attimo superare il confine ed accettare il rischio  che con la superficialità, ignoranza, </a:t>
            </a:r>
            <a:r>
              <a:rPr lang="it-IT" sz="2000" b="1" dirty="0" err="1">
                <a:solidFill>
                  <a:srgbClr val="007934"/>
                </a:solidFill>
                <a:latin typeface="Arial" panose="020B0604020202020204" pitchFamily="34" charset="0"/>
                <a:cs typeface="Arial" panose="020B0604020202020204" pitchFamily="34" charset="0"/>
              </a:rPr>
              <a:t>ecc</a:t>
            </a:r>
            <a:r>
              <a:rPr lang="it-IT" sz="2000" b="1" dirty="0">
                <a:solidFill>
                  <a:srgbClr val="007934"/>
                </a:solidFill>
                <a:latin typeface="Arial" panose="020B0604020202020204" pitchFamily="34" charset="0"/>
                <a:cs typeface="Arial" panose="020B0604020202020204" pitchFamily="34" charset="0"/>
              </a:rPr>
              <a:t>…, il cliente possa commettere, e a questo punto non è più sciatteria, bensì accettazione del rischio e, quindi, diventa dolo eventuale.  </a:t>
            </a:r>
          </a:p>
        </p:txBody>
      </p:sp>
    </p:spTree>
    <p:extLst>
      <p:ext uri="{BB962C8B-B14F-4D97-AF65-F5344CB8AC3E}">
        <p14:creationId xmlns:p14="http://schemas.microsoft.com/office/powerpoint/2010/main" val="155173399"/>
      </p:ext>
    </p:extLst>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40D655D-E5A4-08EF-38E9-745AF7140F8E}"/>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pic>
        <p:nvPicPr>
          <p:cNvPr id="3" name="Immagine 2">
            <a:extLst>
              <a:ext uri="{FF2B5EF4-FFF2-40B4-BE49-F238E27FC236}">
                <a16:creationId xmlns:a16="http://schemas.microsoft.com/office/drawing/2014/main" id="{08FC9BA9-5960-0DF1-B573-0609050871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741" t="17889" r="15475" b="48297"/>
          <a:stretch/>
        </p:blipFill>
        <p:spPr>
          <a:xfrm>
            <a:off x="2545080" y="1289303"/>
            <a:ext cx="7101840" cy="4866481"/>
          </a:xfrm>
          <a:prstGeom prst="rect">
            <a:avLst/>
          </a:prstGeom>
        </p:spPr>
      </p:pic>
    </p:spTree>
    <p:extLst>
      <p:ext uri="{BB962C8B-B14F-4D97-AF65-F5344CB8AC3E}">
        <p14:creationId xmlns:p14="http://schemas.microsoft.com/office/powerpoint/2010/main" val="3692828841"/>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BC694F-8EFC-6C3D-C0A7-4CE40BDD8506}"/>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grpSp>
        <p:nvGrpSpPr>
          <p:cNvPr id="3" name="Group 49">
            <a:extLst>
              <a:ext uri="{FF2B5EF4-FFF2-40B4-BE49-F238E27FC236}">
                <a16:creationId xmlns:a16="http://schemas.microsoft.com/office/drawing/2014/main" id="{37D356C6-743D-FF10-FFBE-67744E04F3FE}"/>
              </a:ext>
            </a:extLst>
          </p:cNvPr>
          <p:cNvGrpSpPr/>
          <p:nvPr/>
        </p:nvGrpSpPr>
        <p:grpSpPr>
          <a:xfrm>
            <a:off x="1197868" y="1103755"/>
            <a:ext cx="5163624" cy="4926686"/>
            <a:chOff x="5822295" y="1148189"/>
            <a:chExt cx="5163624" cy="4926686"/>
          </a:xfrm>
        </p:grpSpPr>
        <p:sp>
          <p:nvSpPr>
            <p:cNvPr id="4" name="Oval">
              <a:extLst>
                <a:ext uri="{FF2B5EF4-FFF2-40B4-BE49-F238E27FC236}">
                  <a16:creationId xmlns:a16="http://schemas.microsoft.com/office/drawing/2014/main" id="{234A5D4E-E50C-EE40-23E5-165309D898EC}"/>
                </a:ext>
              </a:extLst>
            </p:cNvPr>
            <p:cNvSpPr/>
            <p:nvPr/>
          </p:nvSpPr>
          <p:spPr>
            <a:xfrm>
              <a:off x="7170394" y="5315035"/>
              <a:ext cx="2467426" cy="759840"/>
            </a:xfrm>
            <a:prstGeom prst="ellipse">
              <a:avLst/>
            </a:prstGeom>
            <a:solidFill>
              <a:schemeClr val="bg1">
                <a:lumMod val="85000"/>
              </a:schemeClr>
            </a:solidFill>
            <a:ln w="12700">
              <a:miter lim="400000"/>
            </a:ln>
          </p:spPr>
          <p:txBody>
            <a:bodyPr lIns="38100" tIns="38100" rIns="38100" bIns="38100" anchor="ctr"/>
            <a:lstStyle/>
            <a:p>
              <a:pPr>
                <a:defRPr sz="3000">
                  <a:solidFill>
                    <a:srgbClr val="FFFFFF"/>
                  </a:solidFill>
                </a:defRPr>
              </a:pPr>
              <a:endParaRPr/>
            </a:p>
          </p:txBody>
        </p:sp>
        <p:grpSp>
          <p:nvGrpSpPr>
            <p:cNvPr id="5" name="Group 47">
              <a:extLst>
                <a:ext uri="{FF2B5EF4-FFF2-40B4-BE49-F238E27FC236}">
                  <a16:creationId xmlns:a16="http://schemas.microsoft.com/office/drawing/2014/main" id="{5EB051FC-5E26-314F-4EB8-60719EB41694}"/>
                </a:ext>
              </a:extLst>
            </p:cNvPr>
            <p:cNvGrpSpPr/>
            <p:nvPr/>
          </p:nvGrpSpPr>
          <p:grpSpPr>
            <a:xfrm>
              <a:off x="7431843" y="4334598"/>
              <a:ext cx="1944528" cy="1556442"/>
              <a:chOff x="7415501" y="4334598"/>
              <a:chExt cx="1944528" cy="1556442"/>
            </a:xfrm>
          </p:grpSpPr>
          <p:sp>
            <p:nvSpPr>
              <p:cNvPr id="9" name="Shape">
                <a:extLst>
                  <a:ext uri="{FF2B5EF4-FFF2-40B4-BE49-F238E27FC236}">
                    <a16:creationId xmlns:a16="http://schemas.microsoft.com/office/drawing/2014/main" id="{4ECC5CD4-2BAA-7636-9A17-887BA8E6F9D0}"/>
                  </a:ext>
                </a:extLst>
              </p:cNvPr>
              <p:cNvSpPr/>
              <p:nvPr/>
            </p:nvSpPr>
            <p:spPr>
              <a:xfrm>
                <a:off x="8927004" y="4334598"/>
                <a:ext cx="433025" cy="1360356"/>
              </a:xfrm>
              <a:custGeom>
                <a:avLst/>
                <a:gdLst/>
                <a:ahLst/>
                <a:cxnLst>
                  <a:cxn ang="0">
                    <a:pos x="wd2" y="hd2"/>
                  </a:cxn>
                  <a:cxn ang="5400000">
                    <a:pos x="wd2" y="hd2"/>
                  </a:cxn>
                  <a:cxn ang="10800000">
                    <a:pos x="wd2" y="hd2"/>
                  </a:cxn>
                  <a:cxn ang="16200000">
                    <a:pos x="wd2" y="hd2"/>
                  </a:cxn>
                </a:cxnLst>
                <a:rect l="0" t="0" r="r" b="b"/>
                <a:pathLst>
                  <a:path w="21600" h="21600" extrusionOk="0">
                    <a:moveTo>
                      <a:pt x="2853" y="195"/>
                    </a:moveTo>
                    <a:lnTo>
                      <a:pt x="2242" y="259"/>
                    </a:lnTo>
                    <a:lnTo>
                      <a:pt x="0" y="454"/>
                    </a:lnTo>
                    <a:lnTo>
                      <a:pt x="20174" y="21600"/>
                    </a:lnTo>
                    <a:lnTo>
                      <a:pt x="20581" y="21535"/>
                    </a:lnTo>
                    <a:lnTo>
                      <a:pt x="21192" y="21470"/>
                    </a:lnTo>
                    <a:lnTo>
                      <a:pt x="21600" y="21470"/>
                    </a:lnTo>
                    <a:lnTo>
                      <a:pt x="5094"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endParaRPr sz="3000">
                  <a:solidFill>
                    <a:srgbClr val="FFFFFF"/>
                  </a:solidFill>
                </a:endParaRPr>
              </a:p>
            </p:txBody>
          </p:sp>
          <p:sp>
            <p:nvSpPr>
              <p:cNvPr id="10" name="Shape">
                <a:extLst>
                  <a:ext uri="{FF2B5EF4-FFF2-40B4-BE49-F238E27FC236}">
                    <a16:creationId xmlns:a16="http://schemas.microsoft.com/office/drawing/2014/main" id="{AB2578D7-D335-3E9E-B90D-9FF30C729B40}"/>
                  </a:ext>
                </a:extLst>
              </p:cNvPr>
              <p:cNvSpPr/>
              <p:nvPr/>
            </p:nvSpPr>
            <p:spPr>
              <a:xfrm>
                <a:off x="7415501" y="4334598"/>
                <a:ext cx="433025" cy="1360356"/>
              </a:xfrm>
              <a:custGeom>
                <a:avLst/>
                <a:gdLst/>
                <a:ahLst/>
                <a:cxnLst>
                  <a:cxn ang="0">
                    <a:pos x="wd2" y="hd2"/>
                  </a:cxn>
                  <a:cxn ang="5400000">
                    <a:pos x="wd2" y="hd2"/>
                  </a:cxn>
                  <a:cxn ang="10800000">
                    <a:pos x="wd2" y="hd2"/>
                  </a:cxn>
                  <a:cxn ang="16200000">
                    <a:pos x="wd2" y="hd2"/>
                  </a:cxn>
                </a:cxnLst>
                <a:rect l="0" t="0" r="r" b="b"/>
                <a:pathLst>
                  <a:path w="21600" h="21600" extrusionOk="0">
                    <a:moveTo>
                      <a:pt x="18747" y="195"/>
                    </a:moveTo>
                    <a:lnTo>
                      <a:pt x="19359" y="259"/>
                    </a:lnTo>
                    <a:lnTo>
                      <a:pt x="21600" y="454"/>
                    </a:lnTo>
                    <a:lnTo>
                      <a:pt x="1426" y="21600"/>
                    </a:lnTo>
                    <a:lnTo>
                      <a:pt x="1019" y="21535"/>
                    </a:lnTo>
                    <a:lnTo>
                      <a:pt x="408" y="21470"/>
                    </a:lnTo>
                    <a:lnTo>
                      <a:pt x="0" y="21470"/>
                    </a:lnTo>
                    <a:lnTo>
                      <a:pt x="16506"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endParaRPr sz="3000">
                  <a:solidFill>
                    <a:srgbClr val="FFFFFF"/>
                  </a:solidFill>
                </a:endParaRPr>
              </a:p>
            </p:txBody>
          </p:sp>
          <p:sp>
            <p:nvSpPr>
              <p:cNvPr id="11" name="Shape">
                <a:extLst>
                  <a:ext uri="{FF2B5EF4-FFF2-40B4-BE49-F238E27FC236}">
                    <a16:creationId xmlns:a16="http://schemas.microsoft.com/office/drawing/2014/main" id="{4BF1C2BC-7560-A876-D7F6-A7A06B50E961}"/>
                  </a:ext>
                </a:extLst>
              </p:cNvPr>
              <p:cNvSpPr/>
              <p:nvPr/>
            </p:nvSpPr>
            <p:spPr>
              <a:xfrm>
                <a:off x="8330570" y="4375449"/>
                <a:ext cx="114390" cy="1515591"/>
              </a:xfrm>
              <a:custGeom>
                <a:avLst/>
                <a:gdLst/>
                <a:ahLst/>
                <a:cxnLst>
                  <a:cxn ang="0">
                    <a:pos x="wd2" y="hd2"/>
                  </a:cxn>
                  <a:cxn ang="5400000">
                    <a:pos x="wd2" y="hd2"/>
                  </a:cxn>
                  <a:cxn ang="10800000">
                    <a:pos x="wd2" y="hd2"/>
                  </a:cxn>
                  <a:cxn ang="16200000">
                    <a:pos x="wd2" y="hd2"/>
                  </a:cxn>
                </a:cxnLst>
                <a:rect l="0" t="0" r="r" b="b"/>
                <a:pathLst>
                  <a:path w="21600" h="21600" extrusionOk="0">
                    <a:moveTo>
                      <a:pt x="11571" y="0"/>
                    </a:moveTo>
                    <a:lnTo>
                      <a:pt x="9257" y="0"/>
                    </a:lnTo>
                    <a:lnTo>
                      <a:pt x="0" y="0"/>
                    </a:lnTo>
                    <a:lnTo>
                      <a:pt x="7714" y="21600"/>
                    </a:lnTo>
                    <a:lnTo>
                      <a:pt x="9257" y="21600"/>
                    </a:lnTo>
                    <a:lnTo>
                      <a:pt x="11571" y="21600"/>
                    </a:lnTo>
                    <a:lnTo>
                      <a:pt x="13886" y="21600"/>
                    </a:lnTo>
                    <a:lnTo>
                      <a:pt x="21600" y="0"/>
                    </a:ln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grpSp>
        <p:sp>
          <p:nvSpPr>
            <p:cNvPr id="6" name="Shape">
              <a:extLst>
                <a:ext uri="{FF2B5EF4-FFF2-40B4-BE49-F238E27FC236}">
                  <a16:creationId xmlns:a16="http://schemas.microsoft.com/office/drawing/2014/main" id="{AA00AEB1-5CFB-E715-5A4B-383A4DBC835C}"/>
                </a:ext>
              </a:extLst>
            </p:cNvPr>
            <p:cNvSpPr/>
            <p:nvPr/>
          </p:nvSpPr>
          <p:spPr>
            <a:xfrm>
              <a:off x="5822295" y="1148189"/>
              <a:ext cx="5163624" cy="147065"/>
            </a:xfrm>
            <a:custGeom>
              <a:avLst/>
              <a:gdLst/>
              <a:ahLst/>
              <a:cxnLst>
                <a:cxn ang="0">
                  <a:pos x="wd2" y="hd2"/>
                </a:cxn>
                <a:cxn ang="5400000">
                  <a:pos x="wd2" y="hd2"/>
                </a:cxn>
                <a:cxn ang="10800000">
                  <a:pos x="wd2" y="hd2"/>
                </a:cxn>
                <a:cxn ang="16200000">
                  <a:pos x="wd2" y="hd2"/>
                </a:cxn>
              </a:cxnLst>
              <a:rect l="0" t="0" r="r" b="b"/>
              <a:pathLst>
                <a:path w="21600" h="21600" extrusionOk="0">
                  <a:moveTo>
                    <a:pt x="21292" y="21600"/>
                  </a:moveTo>
                  <a:lnTo>
                    <a:pt x="308" y="21600"/>
                  </a:lnTo>
                  <a:cubicBezTo>
                    <a:pt x="137" y="21600"/>
                    <a:pt x="0" y="16800"/>
                    <a:pt x="0" y="10800"/>
                  </a:cubicBezTo>
                  <a:lnTo>
                    <a:pt x="0" y="10800"/>
                  </a:lnTo>
                  <a:cubicBezTo>
                    <a:pt x="0" y="4800"/>
                    <a:pt x="137" y="0"/>
                    <a:pt x="308" y="0"/>
                  </a:cubicBezTo>
                  <a:lnTo>
                    <a:pt x="21292" y="0"/>
                  </a:lnTo>
                  <a:cubicBezTo>
                    <a:pt x="21463" y="0"/>
                    <a:pt x="21600" y="4800"/>
                    <a:pt x="21600" y="10800"/>
                  </a:cubicBezTo>
                  <a:lnTo>
                    <a:pt x="21600" y="10800"/>
                  </a:lnTo>
                  <a:cubicBezTo>
                    <a:pt x="21583" y="17400"/>
                    <a:pt x="21446" y="21600"/>
                    <a:pt x="21292"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7" name="Shape">
              <a:extLst>
                <a:ext uri="{FF2B5EF4-FFF2-40B4-BE49-F238E27FC236}">
                  <a16:creationId xmlns:a16="http://schemas.microsoft.com/office/drawing/2014/main" id="{E3A6260B-4715-8773-1C16-6DF180D4A8AD}"/>
                </a:ext>
              </a:extLst>
            </p:cNvPr>
            <p:cNvSpPr/>
            <p:nvPr/>
          </p:nvSpPr>
          <p:spPr>
            <a:xfrm>
              <a:off x="5822295" y="4252898"/>
              <a:ext cx="5163624" cy="147065"/>
            </a:xfrm>
            <a:custGeom>
              <a:avLst/>
              <a:gdLst/>
              <a:ahLst/>
              <a:cxnLst>
                <a:cxn ang="0">
                  <a:pos x="wd2" y="hd2"/>
                </a:cxn>
                <a:cxn ang="5400000">
                  <a:pos x="wd2" y="hd2"/>
                </a:cxn>
                <a:cxn ang="10800000">
                  <a:pos x="wd2" y="hd2"/>
                </a:cxn>
                <a:cxn ang="16200000">
                  <a:pos x="wd2" y="hd2"/>
                </a:cxn>
              </a:cxnLst>
              <a:rect l="0" t="0" r="r" b="b"/>
              <a:pathLst>
                <a:path w="21600" h="21600" extrusionOk="0">
                  <a:moveTo>
                    <a:pt x="21292" y="21600"/>
                  </a:moveTo>
                  <a:lnTo>
                    <a:pt x="308" y="21600"/>
                  </a:lnTo>
                  <a:cubicBezTo>
                    <a:pt x="137" y="21600"/>
                    <a:pt x="0" y="16800"/>
                    <a:pt x="0" y="10800"/>
                  </a:cubicBezTo>
                  <a:lnTo>
                    <a:pt x="0" y="10800"/>
                  </a:lnTo>
                  <a:cubicBezTo>
                    <a:pt x="0" y="4800"/>
                    <a:pt x="137" y="0"/>
                    <a:pt x="308" y="0"/>
                  </a:cubicBezTo>
                  <a:lnTo>
                    <a:pt x="21292" y="0"/>
                  </a:lnTo>
                  <a:cubicBezTo>
                    <a:pt x="21463" y="0"/>
                    <a:pt x="21600" y="4800"/>
                    <a:pt x="21600" y="10800"/>
                  </a:cubicBezTo>
                  <a:lnTo>
                    <a:pt x="21600" y="10800"/>
                  </a:lnTo>
                  <a:cubicBezTo>
                    <a:pt x="21583" y="16800"/>
                    <a:pt x="21446" y="21600"/>
                    <a:pt x="21292"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8" name="Rectangle">
              <a:extLst>
                <a:ext uri="{FF2B5EF4-FFF2-40B4-BE49-F238E27FC236}">
                  <a16:creationId xmlns:a16="http://schemas.microsoft.com/office/drawing/2014/main" id="{187C950D-EB3F-5241-E92F-23743256C892}"/>
                </a:ext>
              </a:extLst>
            </p:cNvPr>
            <p:cNvSpPr/>
            <p:nvPr/>
          </p:nvSpPr>
          <p:spPr>
            <a:xfrm>
              <a:off x="5936679" y="1229892"/>
              <a:ext cx="4934856" cy="3096542"/>
            </a:xfrm>
            <a:prstGeom prst="rect">
              <a:avLst/>
            </a:prstGeom>
            <a:solidFill>
              <a:schemeClr val="bg1"/>
            </a:solidFill>
            <a:ln w="12700">
              <a:solidFill>
                <a:srgbClr val="7F7F7F"/>
              </a:solidFill>
              <a:miter lim="400000"/>
            </a:ln>
          </p:spPr>
          <p:txBody>
            <a:bodyPr lIns="38100" tIns="38100" rIns="38100" bIns="38100" anchor="ctr"/>
            <a:lstStyle/>
            <a:p>
              <a:pPr>
                <a:defRPr sz="3000">
                  <a:solidFill>
                    <a:srgbClr val="FFFFFF"/>
                  </a:solidFill>
                </a:defRPr>
              </a:pPr>
              <a:endParaRPr/>
            </a:p>
          </p:txBody>
        </p:sp>
      </p:grpSp>
      <p:grpSp>
        <p:nvGrpSpPr>
          <p:cNvPr id="12" name="Group 48">
            <a:extLst>
              <a:ext uri="{FF2B5EF4-FFF2-40B4-BE49-F238E27FC236}">
                <a16:creationId xmlns:a16="http://schemas.microsoft.com/office/drawing/2014/main" id="{0EE8DA8C-7E91-0DF5-A346-B7A14F0B7222}"/>
              </a:ext>
            </a:extLst>
          </p:cNvPr>
          <p:cNvGrpSpPr/>
          <p:nvPr/>
        </p:nvGrpSpPr>
        <p:grpSpPr>
          <a:xfrm>
            <a:off x="6993036" y="1103755"/>
            <a:ext cx="3529570" cy="4926686"/>
            <a:chOff x="1206081" y="1148189"/>
            <a:chExt cx="3529570" cy="4926686"/>
          </a:xfrm>
        </p:grpSpPr>
        <p:sp>
          <p:nvSpPr>
            <p:cNvPr id="13" name="Oval">
              <a:extLst>
                <a:ext uri="{FF2B5EF4-FFF2-40B4-BE49-F238E27FC236}">
                  <a16:creationId xmlns:a16="http://schemas.microsoft.com/office/drawing/2014/main" id="{A253CEFC-5FD0-0557-2CB4-4B296E014F35}"/>
                </a:ext>
              </a:extLst>
            </p:cNvPr>
            <p:cNvSpPr/>
            <p:nvPr/>
          </p:nvSpPr>
          <p:spPr>
            <a:xfrm>
              <a:off x="1737153" y="5315035"/>
              <a:ext cx="2467426" cy="759840"/>
            </a:xfrm>
            <a:prstGeom prst="ellipse">
              <a:avLst/>
            </a:prstGeom>
            <a:solidFill>
              <a:schemeClr val="bg1">
                <a:lumMod val="85000"/>
              </a:schemeClr>
            </a:solidFill>
            <a:ln w="12700">
              <a:miter lim="400000"/>
            </a:ln>
          </p:spPr>
          <p:txBody>
            <a:bodyPr lIns="38100" tIns="38100" rIns="38100" bIns="38100" anchor="ctr"/>
            <a:lstStyle/>
            <a:p>
              <a:pPr>
                <a:defRPr sz="3000">
                  <a:solidFill>
                    <a:srgbClr val="FFFFFF"/>
                  </a:solidFill>
                </a:defRPr>
              </a:pPr>
              <a:endParaRPr/>
            </a:p>
          </p:txBody>
        </p:sp>
        <p:grpSp>
          <p:nvGrpSpPr>
            <p:cNvPr id="14" name="Group 46">
              <a:extLst>
                <a:ext uri="{FF2B5EF4-FFF2-40B4-BE49-F238E27FC236}">
                  <a16:creationId xmlns:a16="http://schemas.microsoft.com/office/drawing/2014/main" id="{DD92DF7D-7FD9-F4D9-3279-1149B19F2477}"/>
                </a:ext>
              </a:extLst>
            </p:cNvPr>
            <p:cNvGrpSpPr/>
            <p:nvPr/>
          </p:nvGrpSpPr>
          <p:grpSpPr>
            <a:xfrm>
              <a:off x="2000645" y="4334598"/>
              <a:ext cx="1940443" cy="1556442"/>
              <a:chOff x="2000645" y="4334598"/>
              <a:chExt cx="1940443" cy="1556442"/>
            </a:xfrm>
          </p:grpSpPr>
          <p:sp>
            <p:nvSpPr>
              <p:cNvPr id="18" name="Shape">
                <a:extLst>
                  <a:ext uri="{FF2B5EF4-FFF2-40B4-BE49-F238E27FC236}">
                    <a16:creationId xmlns:a16="http://schemas.microsoft.com/office/drawing/2014/main" id="{C470D8DD-1390-A232-66E8-233D2C5FD2F6}"/>
                  </a:ext>
                </a:extLst>
              </p:cNvPr>
              <p:cNvSpPr/>
              <p:nvPr/>
            </p:nvSpPr>
            <p:spPr>
              <a:xfrm>
                <a:off x="3512148" y="4334598"/>
                <a:ext cx="428940" cy="1360356"/>
              </a:xfrm>
              <a:custGeom>
                <a:avLst/>
                <a:gdLst/>
                <a:ahLst/>
                <a:cxnLst>
                  <a:cxn ang="0">
                    <a:pos x="wd2" y="hd2"/>
                  </a:cxn>
                  <a:cxn ang="5400000">
                    <a:pos x="wd2" y="hd2"/>
                  </a:cxn>
                  <a:cxn ang="10800000">
                    <a:pos x="wd2" y="hd2"/>
                  </a:cxn>
                  <a:cxn ang="16200000">
                    <a:pos x="wd2" y="hd2"/>
                  </a:cxn>
                </a:cxnLst>
                <a:rect l="0" t="0" r="r" b="b"/>
                <a:pathLst>
                  <a:path w="21600" h="21600" extrusionOk="0">
                    <a:moveTo>
                      <a:pt x="2674" y="195"/>
                    </a:moveTo>
                    <a:lnTo>
                      <a:pt x="2263" y="259"/>
                    </a:lnTo>
                    <a:lnTo>
                      <a:pt x="0" y="454"/>
                    </a:lnTo>
                    <a:lnTo>
                      <a:pt x="20366" y="21600"/>
                    </a:lnTo>
                    <a:lnTo>
                      <a:pt x="20777" y="21535"/>
                    </a:lnTo>
                    <a:lnTo>
                      <a:pt x="21189" y="21470"/>
                    </a:lnTo>
                    <a:lnTo>
                      <a:pt x="21600" y="21470"/>
                    </a:lnTo>
                    <a:lnTo>
                      <a:pt x="4937"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endParaRPr sz="3000">
                  <a:solidFill>
                    <a:srgbClr val="FFFFFF"/>
                  </a:solidFill>
                </a:endParaRPr>
              </a:p>
            </p:txBody>
          </p:sp>
          <p:sp>
            <p:nvSpPr>
              <p:cNvPr id="19" name="Shape">
                <a:extLst>
                  <a:ext uri="{FF2B5EF4-FFF2-40B4-BE49-F238E27FC236}">
                    <a16:creationId xmlns:a16="http://schemas.microsoft.com/office/drawing/2014/main" id="{6E2D8D01-21FD-C964-2398-C477FA4A6C4B}"/>
                  </a:ext>
                </a:extLst>
              </p:cNvPr>
              <p:cNvSpPr/>
              <p:nvPr/>
            </p:nvSpPr>
            <p:spPr>
              <a:xfrm>
                <a:off x="2000645" y="4334598"/>
                <a:ext cx="433025" cy="1360356"/>
              </a:xfrm>
              <a:custGeom>
                <a:avLst/>
                <a:gdLst/>
                <a:ahLst/>
                <a:cxnLst>
                  <a:cxn ang="0">
                    <a:pos x="wd2" y="hd2"/>
                  </a:cxn>
                  <a:cxn ang="5400000">
                    <a:pos x="wd2" y="hd2"/>
                  </a:cxn>
                  <a:cxn ang="10800000">
                    <a:pos x="wd2" y="hd2"/>
                  </a:cxn>
                  <a:cxn ang="16200000">
                    <a:pos x="wd2" y="hd2"/>
                  </a:cxn>
                </a:cxnLst>
                <a:rect l="0" t="0" r="r" b="b"/>
                <a:pathLst>
                  <a:path w="21600" h="21600" extrusionOk="0">
                    <a:moveTo>
                      <a:pt x="18747" y="195"/>
                    </a:moveTo>
                    <a:lnTo>
                      <a:pt x="19358" y="259"/>
                    </a:lnTo>
                    <a:lnTo>
                      <a:pt x="21600" y="454"/>
                    </a:lnTo>
                    <a:lnTo>
                      <a:pt x="1426" y="21600"/>
                    </a:lnTo>
                    <a:lnTo>
                      <a:pt x="1019" y="21535"/>
                    </a:lnTo>
                    <a:lnTo>
                      <a:pt x="408" y="21470"/>
                    </a:lnTo>
                    <a:lnTo>
                      <a:pt x="0" y="21470"/>
                    </a:lnTo>
                    <a:lnTo>
                      <a:pt x="16709" y="0"/>
                    </a:lnTo>
                    <a:close/>
                  </a:path>
                </a:pathLst>
              </a:custGeom>
              <a:gradFill flip="none" rotWithShape="1">
                <a:gsLst>
                  <a:gs pos="0">
                    <a:schemeClr val="tx1">
                      <a:lumMod val="50000"/>
                      <a:lumOff val="50000"/>
                    </a:schemeClr>
                  </a:gs>
                  <a:gs pos="86000">
                    <a:schemeClr val="tx1">
                      <a:lumMod val="50000"/>
                      <a:lumOff val="50000"/>
                    </a:schemeClr>
                  </a:gs>
                  <a:gs pos="100000">
                    <a:schemeClr val="tx1">
                      <a:lumMod val="95000"/>
                      <a:lumOff val="5000"/>
                    </a:schemeClr>
                  </a:gs>
                </a:gsLst>
                <a:path path="circle">
                  <a:fillToRect l="50000" t="130000" r="50000" b="-30000"/>
                </a:path>
                <a:tileRect/>
              </a:gradFill>
              <a:ln w="12700">
                <a:miter lim="400000"/>
              </a:ln>
            </p:spPr>
            <p:txBody>
              <a:bodyPr lIns="38100" tIns="38100" rIns="38100" bIns="38100" anchor="ctr"/>
              <a:lstStyle/>
              <a:p>
                <a:pPr>
                  <a:defRPr sz="3000">
                    <a:solidFill>
                      <a:srgbClr val="FFFFFF"/>
                    </a:solidFill>
                  </a:defRPr>
                </a:pPr>
                <a:endParaRPr/>
              </a:p>
            </p:txBody>
          </p:sp>
          <p:sp>
            <p:nvSpPr>
              <p:cNvPr id="20" name="Shape">
                <a:extLst>
                  <a:ext uri="{FF2B5EF4-FFF2-40B4-BE49-F238E27FC236}">
                    <a16:creationId xmlns:a16="http://schemas.microsoft.com/office/drawing/2014/main" id="{BCE98176-2DFD-8397-3EFD-3C13860F4F42}"/>
                  </a:ext>
                </a:extLst>
              </p:cNvPr>
              <p:cNvSpPr/>
              <p:nvPr/>
            </p:nvSpPr>
            <p:spPr>
              <a:xfrm>
                <a:off x="2917756" y="4375449"/>
                <a:ext cx="110305" cy="1515591"/>
              </a:xfrm>
              <a:custGeom>
                <a:avLst/>
                <a:gdLst/>
                <a:ahLst/>
                <a:cxnLst>
                  <a:cxn ang="0">
                    <a:pos x="wd2" y="hd2"/>
                  </a:cxn>
                  <a:cxn ang="5400000">
                    <a:pos x="wd2" y="hd2"/>
                  </a:cxn>
                  <a:cxn ang="10800000">
                    <a:pos x="wd2" y="hd2"/>
                  </a:cxn>
                  <a:cxn ang="16200000">
                    <a:pos x="wd2" y="hd2"/>
                  </a:cxn>
                </a:cxnLst>
                <a:rect l="0" t="0" r="r" b="b"/>
                <a:pathLst>
                  <a:path w="21600" h="21600" extrusionOk="0">
                    <a:moveTo>
                      <a:pt x="12000" y="0"/>
                    </a:moveTo>
                    <a:lnTo>
                      <a:pt x="9600" y="0"/>
                    </a:lnTo>
                    <a:lnTo>
                      <a:pt x="0" y="0"/>
                    </a:lnTo>
                    <a:lnTo>
                      <a:pt x="8000" y="21600"/>
                    </a:lnTo>
                    <a:lnTo>
                      <a:pt x="9600" y="21600"/>
                    </a:lnTo>
                    <a:lnTo>
                      <a:pt x="12000" y="21600"/>
                    </a:lnTo>
                    <a:lnTo>
                      <a:pt x="13600" y="21600"/>
                    </a:lnTo>
                    <a:lnTo>
                      <a:pt x="21600" y="0"/>
                    </a:ln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grpSp>
        <p:sp>
          <p:nvSpPr>
            <p:cNvPr id="15" name="Shape">
              <a:extLst>
                <a:ext uri="{FF2B5EF4-FFF2-40B4-BE49-F238E27FC236}">
                  <a16:creationId xmlns:a16="http://schemas.microsoft.com/office/drawing/2014/main" id="{3F79CAB3-F257-9E2C-FD08-1310810141C0}"/>
                </a:ext>
              </a:extLst>
            </p:cNvPr>
            <p:cNvSpPr/>
            <p:nvPr/>
          </p:nvSpPr>
          <p:spPr>
            <a:xfrm>
              <a:off x="1206081" y="1148189"/>
              <a:ext cx="3529570" cy="147065"/>
            </a:xfrm>
            <a:custGeom>
              <a:avLst/>
              <a:gdLst/>
              <a:ahLst/>
              <a:cxnLst>
                <a:cxn ang="0">
                  <a:pos x="wd2" y="hd2"/>
                </a:cxn>
                <a:cxn ang="5400000">
                  <a:pos x="wd2" y="hd2"/>
                </a:cxn>
                <a:cxn ang="10800000">
                  <a:pos x="wd2" y="hd2"/>
                </a:cxn>
                <a:cxn ang="16200000">
                  <a:pos x="wd2" y="hd2"/>
                </a:cxn>
              </a:cxnLst>
              <a:rect l="0" t="0" r="r" b="b"/>
              <a:pathLst>
                <a:path w="21600" h="21600" extrusionOk="0">
                  <a:moveTo>
                    <a:pt x="21150" y="21600"/>
                  </a:moveTo>
                  <a:lnTo>
                    <a:pt x="450" y="21600"/>
                  </a:lnTo>
                  <a:cubicBezTo>
                    <a:pt x="200" y="21600"/>
                    <a:pt x="0" y="16800"/>
                    <a:pt x="0" y="10800"/>
                  </a:cubicBezTo>
                  <a:lnTo>
                    <a:pt x="0" y="10800"/>
                  </a:lnTo>
                  <a:cubicBezTo>
                    <a:pt x="0" y="4800"/>
                    <a:pt x="200" y="0"/>
                    <a:pt x="450" y="0"/>
                  </a:cubicBezTo>
                  <a:lnTo>
                    <a:pt x="21150" y="0"/>
                  </a:lnTo>
                  <a:cubicBezTo>
                    <a:pt x="21400" y="0"/>
                    <a:pt x="21600" y="4800"/>
                    <a:pt x="21600" y="10800"/>
                  </a:cubicBezTo>
                  <a:lnTo>
                    <a:pt x="21600" y="10800"/>
                  </a:lnTo>
                  <a:cubicBezTo>
                    <a:pt x="21600" y="17400"/>
                    <a:pt x="21400" y="21600"/>
                    <a:pt x="21150"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16" name="Shape">
              <a:extLst>
                <a:ext uri="{FF2B5EF4-FFF2-40B4-BE49-F238E27FC236}">
                  <a16:creationId xmlns:a16="http://schemas.microsoft.com/office/drawing/2014/main" id="{EF398AD4-9DDF-D024-F989-AFD190D54DB4}"/>
                </a:ext>
              </a:extLst>
            </p:cNvPr>
            <p:cNvSpPr/>
            <p:nvPr/>
          </p:nvSpPr>
          <p:spPr>
            <a:xfrm>
              <a:off x="1206081" y="4252898"/>
              <a:ext cx="3529570" cy="147065"/>
            </a:xfrm>
            <a:custGeom>
              <a:avLst/>
              <a:gdLst/>
              <a:ahLst/>
              <a:cxnLst>
                <a:cxn ang="0">
                  <a:pos x="wd2" y="hd2"/>
                </a:cxn>
                <a:cxn ang="5400000">
                  <a:pos x="wd2" y="hd2"/>
                </a:cxn>
                <a:cxn ang="10800000">
                  <a:pos x="wd2" y="hd2"/>
                </a:cxn>
                <a:cxn ang="16200000">
                  <a:pos x="wd2" y="hd2"/>
                </a:cxn>
              </a:cxnLst>
              <a:rect l="0" t="0" r="r" b="b"/>
              <a:pathLst>
                <a:path w="21600" h="21600" extrusionOk="0">
                  <a:moveTo>
                    <a:pt x="21150" y="21600"/>
                  </a:moveTo>
                  <a:lnTo>
                    <a:pt x="450" y="21600"/>
                  </a:lnTo>
                  <a:cubicBezTo>
                    <a:pt x="200" y="21600"/>
                    <a:pt x="0" y="16800"/>
                    <a:pt x="0" y="10800"/>
                  </a:cubicBezTo>
                  <a:lnTo>
                    <a:pt x="0" y="10800"/>
                  </a:lnTo>
                  <a:cubicBezTo>
                    <a:pt x="0" y="4800"/>
                    <a:pt x="200" y="0"/>
                    <a:pt x="450" y="0"/>
                  </a:cubicBezTo>
                  <a:lnTo>
                    <a:pt x="21150" y="0"/>
                  </a:lnTo>
                  <a:cubicBezTo>
                    <a:pt x="21400" y="0"/>
                    <a:pt x="21600" y="4800"/>
                    <a:pt x="21600" y="10800"/>
                  </a:cubicBezTo>
                  <a:lnTo>
                    <a:pt x="21600" y="10800"/>
                  </a:lnTo>
                  <a:cubicBezTo>
                    <a:pt x="21600" y="16800"/>
                    <a:pt x="21400" y="21600"/>
                    <a:pt x="21150" y="21600"/>
                  </a:cubicBezTo>
                  <a:close/>
                </a:path>
              </a:pathLst>
            </a:custGeom>
            <a:solidFill>
              <a:schemeClr val="tx1">
                <a:lumMod val="50000"/>
                <a:lumOff val="50000"/>
              </a:schemeClr>
            </a:solidFill>
            <a:ln w="12700">
              <a:miter lim="400000"/>
            </a:ln>
          </p:spPr>
          <p:txBody>
            <a:bodyPr lIns="38100" tIns="38100" rIns="38100" bIns="38100" anchor="ctr"/>
            <a:lstStyle/>
            <a:p>
              <a:pPr>
                <a:defRPr sz="3000">
                  <a:solidFill>
                    <a:srgbClr val="FFFFFF"/>
                  </a:solidFill>
                </a:defRPr>
              </a:pPr>
              <a:endParaRPr/>
            </a:p>
          </p:txBody>
        </p:sp>
        <p:sp>
          <p:nvSpPr>
            <p:cNvPr id="17" name="Rectangle">
              <a:extLst>
                <a:ext uri="{FF2B5EF4-FFF2-40B4-BE49-F238E27FC236}">
                  <a16:creationId xmlns:a16="http://schemas.microsoft.com/office/drawing/2014/main" id="{C2274C1B-D03A-EEE4-1236-CE683BA9CF69}"/>
                </a:ext>
              </a:extLst>
            </p:cNvPr>
            <p:cNvSpPr/>
            <p:nvPr/>
          </p:nvSpPr>
          <p:spPr>
            <a:xfrm>
              <a:off x="1320467" y="1229892"/>
              <a:ext cx="3300798" cy="3096542"/>
            </a:xfrm>
            <a:prstGeom prst="rect">
              <a:avLst/>
            </a:prstGeom>
            <a:solidFill>
              <a:srgbClr val="017D87"/>
            </a:solidFill>
            <a:ln w="12700">
              <a:solidFill>
                <a:srgbClr val="7F7F7F"/>
              </a:solidFill>
              <a:miter lim="400000"/>
            </a:ln>
          </p:spPr>
          <p:txBody>
            <a:bodyPr lIns="38100" tIns="38100" rIns="38100" bIns="38100" anchor="ctr"/>
            <a:lstStyle/>
            <a:p>
              <a:pPr>
                <a:defRPr sz="3000">
                  <a:solidFill>
                    <a:srgbClr val="FFFFFF"/>
                  </a:solidFill>
                </a:defRPr>
              </a:pPr>
              <a:endParaRPr/>
            </a:p>
          </p:txBody>
        </p:sp>
      </p:grpSp>
      <p:sp>
        <p:nvSpPr>
          <p:cNvPr id="21" name="TextBox 18">
            <a:extLst>
              <a:ext uri="{FF2B5EF4-FFF2-40B4-BE49-F238E27FC236}">
                <a16:creationId xmlns:a16="http://schemas.microsoft.com/office/drawing/2014/main" id="{CD5464CE-1C09-1807-BAD5-AEE963B93B34}"/>
              </a:ext>
            </a:extLst>
          </p:cNvPr>
          <p:cNvSpPr txBox="1"/>
          <p:nvPr/>
        </p:nvSpPr>
        <p:spPr>
          <a:xfrm>
            <a:off x="7158061" y="1280968"/>
            <a:ext cx="3199519" cy="2893100"/>
          </a:xfrm>
          <a:prstGeom prst="rect">
            <a:avLst/>
          </a:prstGeom>
          <a:noFill/>
        </p:spPr>
        <p:txBody>
          <a:bodyPr wrap="square" lIns="0" rIns="0" rtlCol="0" anchor="b">
            <a:spAutoFit/>
          </a:bodyPr>
          <a:lstStyle/>
          <a:p>
            <a:pPr algn="ctr"/>
            <a:r>
              <a:rPr lang="it-IT" sz="1300" dirty="0">
                <a:solidFill>
                  <a:srgbClr val="EDF8F9"/>
                </a:solidFill>
                <a:latin typeface="Optima" panose="020B0502050508090304" pitchFamily="34" charset="0"/>
              </a:rPr>
              <a:t>L’ampia dimensione dell’economia sommersa e l’elevata diffusione dell’uso del contante rendono di particolare interesse per il nostro paese l’indagine sull’esistenza di una connessione tra questi due fenomeni. Grazie alla garanzia di anonimato che caratterizza il contante, le transazioni irregolari o connesse ad attività illecite sono spesso regolate con questo strumento  I risultati ottenuti mostrano l’esistenza di una relazione causale positiva tra movimentazione in contanti e quota di valore aggiunto sommerso a livello provinciale.</a:t>
            </a:r>
          </a:p>
        </p:txBody>
      </p:sp>
      <p:pic>
        <p:nvPicPr>
          <p:cNvPr id="22" name="Immagine 21">
            <a:extLst>
              <a:ext uri="{FF2B5EF4-FFF2-40B4-BE49-F238E27FC236}">
                <a16:creationId xmlns:a16="http://schemas.microsoft.com/office/drawing/2014/main" id="{AD14DE4F-2059-B565-510D-2DCE30CC538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064" t="4592" b="54772"/>
          <a:stretch/>
        </p:blipFill>
        <p:spPr>
          <a:xfrm>
            <a:off x="1312252" y="1185458"/>
            <a:ext cx="4934856" cy="3104706"/>
          </a:xfrm>
          <a:prstGeom prst="rect">
            <a:avLst/>
          </a:prstGeom>
        </p:spPr>
      </p:pic>
    </p:spTree>
    <p:extLst>
      <p:ext uri="{BB962C8B-B14F-4D97-AF65-F5344CB8AC3E}">
        <p14:creationId xmlns:p14="http://schemas.microsoft.com/office/powerpoint/2010/main" val="1250955056"/>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8D5976-2B9E-715F-5809-D3C79D1120F7}"/>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Shape">
            <a:extLst>
              <a:ext uri="{FF2B5EF4-FFF2-40B4-BE49-F238E27FC236}">
                <a16:creationId xmlns:a16="http://schemas.microsoft.com/office/drawing/2014/main" id="{C2F21382-16BA-A949-27FC-3BC550ECF898}"/>
              </a:ext>
            </a:extLst>
          </p:cNvPr>
          <p:cNvSpPr/>
          <p:nvPr/>
        </p:nvSpPr>
        <p:spPr>
          <a:xfrm>
            <a:off x="4975083" y="2733051"/>
            <a:ext cx="4280963" cy="2334650"/>
          </a:xfrm>
          <a:custGeom>
            <a:avLst/>
            <a:gdLst/>
            <a:ahLst/>
            <a:cxnLst>
              <a:cxn ang="0">
                <a:pos x="wd2" y="hd2"/>
              </a:cxn>
              <a:cxn ang="5400000">
                <a:pos x="wd2" y="hd2"/>
              </a:cxn>
              <a:cxn ang="10800000">
                <a:pos x="wd2" y="hd2"/>
              </a:cxn>
              <a:cxn ang="16200000">
                <a:pos x="wd2" y="hd2"/>
              </a:cxn>
            </a:cxnLst>
            <a:rect l="0" t="0" r="r" b="b"/>
            <a:pathLst>
              <a:path w="21589" h="21600" extrusionOk="0">
                <a:moveTo>
                  <a:pt x="19012" y="0"/>
                </a:moveTo>
                <a:lnTo>
                  <a:pt x="9941" y="0"/>
                </a:lnTo>
                <a:lnTo>
                  <a:pt x="9941" y="2311"/>
                </a:lnTo>
                <a:lnTo>
                  <a:pt x="19012" y="2311"/>
                </a:lnTo>
                <a:cubicBezTo>
                  <a:pt x="19745" y="2311"/>
                  <a:pt x="20329" y="3404"/>
                  <a:pt x="20329" y="4728"/>
                </a:cubicBezTo>
                <a:lnTo>
                  <a:pt x="20329" y="16872"/>
                </a:lnTo>
                <a:cubicBezTo>
                  <a:pt x="20329" y="18217"/>
                  <a:pt x="19733" y="19289"/>
                  <a:pt x="19012" y="19289"/>
                </a:cubicBezTo>
                <a:lnTo>
                  <a:pt x="2577" y="19289"/>
                </a:lnTo>
                <a:cubicBezTo>
                  <a:pt x="1844" y="19289"/>
                  <a:pt x="1260" y="18196"/>
                  <a:pt x="1260" y="16872"/>
                </a:cubicBezTo>
                <a:lnTo>
                  <a:pt x="1260" y="12838"/>
                </a:lnTo>
                <a:cubicBezTo>
                  <a:pt x="1260" y="12187"/>
                  <a:pt x="962" y="11661"/>
                  <a:pt x="607" y="11682"/>
                </a:cubicBezTo>
                <a:cubicBezTo>
                  <a:pt x="263" y="11704"/>
                  <a:pt x="0" y="12208"/>
                  <a:pt x="0" y="12838"/>
                </a:cubicBezTo>
                <a:lnTo>
                  <a:pt x="0" y="16872"/>
                </a:lnTo>
                <a:cubicBezTo>
                  <a:pt x="0" y="19478"/>
                  <a:pt x="1157" y="21600"/>
                  <a:pt x="2577" y="21600"/>
                </a:cubicBezTo>
                <a:lnTo>
                  <a:pt x="19012" y="21600"/>
                </a:lnTo>
                <a:cubicBezTo>
                  <a:pt x="20432" y="21600"/>
                  <a:pt x="21589" y="19478"/>
                  <a:pt x="21589" y="16872"/>
                </a:cubicBezTo>
                <a:lnTo>
                  <a:pt x="21589" y="4728"/>
                </a:lnTo>
                <a:cubicBezTo>
                  <a:pt x="21600" y="2122"/>
                  <a:pt x="20443" y="0"/>
                  <a:pt x="19012" y="0"/>
                </a:cubicBezTo>
                <a:close/>
              </a:path>
            </a:pathLst>
          </a:custGeom>
          <a:solidFill>
            <a:schemeClr val="accent5"/>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a:p>
        </p:txBody>
      </p:sp>
      <p:sp>
        <p:nvSpPr>
          <p:cNvPr id="4" name="Shape">
            <a:extLst>
              <a:ext uri="{FF2B5EF4-FFF2-40B4-BE49-F238E27FC236}">
                <a16:creationId xmlns:a16="http://schemas.microsoft.com/office/drawing/2014/main" id="{7773B1CD-BB17-9C6D-14E6-C6040AD15C1A}"/>
              </a:ext>
            </a:extLst>
          </p:cNvPr>
          <p:cNvSpPr/>
          <p:nvPr/>
        </p:nvSpPr>
        <p:spPr>
          <a:xfrm>
            <a:off x="2611864" y="1393125"/>
            <a:ext cx="4280943" cy="2336923"/>
          </a:xfrm>
          <a:custGeom>
            <a:avLst/>
            <a:gdLst/>
            <a:ahLst/>
            <a:cxnLst>
              <a:cxn ang="0">
                <a:pos x="wd2" y="hd2"/>
              </a:cxn>
              <a:cxn ang="5400000">
                <a:pos x="wd2" y="hd2"/>
              </a:cxn>
              <a:cxn ang="10800000">
                <a:pos x="wd2" y="hd2"/>
              </a:cxn>
              <a:cxn ang="16200000">
                <a:pos x="wd2" y="hd2"/>
              </a:cxn>
            </a:cxnLst>
            <a:rect l="0" t="0" r="r" b="b"/>
            <a:pathLst>
              <a:path w="21600" h="21600" extrusionOk="0">
                <a:moveTo>
                  <a:pt x="19022" y="0"/>
                </a:moveTo>
                <a:lnTo>
                  <a:pt x="2578" y="0"/>
                </a:lnTo>
                <a:cubicBezTo>
                  <a:pt x="1157" y="0"/>
                  <a:pt x="0" y="2120"/>
                  <a:pt x="0" y="4723"/>
                </a:cubicBezTo>
                <a:lnTo>
                  <a:pt x="0" y="16856"/>
                </a:lnTo>
                <a:cubicBezTo>
                  <a:pt x="0" y="19459"/>
                  <a:pt x="1157" y="21579"/>
                  <a:pt x="2578" y="21579"/>
                </a:cubicBezTo>
                <a:lnTo>
                  <a:pt x="9683" y="21579"/>
                </a:lnTo>
                <a:cubicBezTo>
                  <a:pt x="10027" y="21579"/>
                  <a:pt x="10313" y="21054"/>
                  <a:pt x="10313" y="20424"/>
                </a:cubicBezTo>
                <a:cubicBezTo>
                  <a:pt x="10313" y="19795"/>
                  <a:pt x="10027" y="19270"/>
                  <a:pt x="9683" y="19270"/>
                </a:cubicBezTo>
                <a:lnTo>
                  <a:pt x="2578" y="19270"/>
                </a:lnTo>
                <a:cubicBezTo>
                  <a:pt x="1845" y="19270"/>
                  <a:pt x="1260" y="18178"/>
                  <a:pt x="1260" y="16856"/>
                </a:cubicBezTo>
                <a:lnTo>
                  <a:pt x="1260" y="4723"/>
                </a:lnTo>
                <a:cubicBezTo>
                  <a:pt x="1260" y="3380"/>
                  <a:pt x="1856" y="2309"/>
                  <a:pt x="2578" y="2309"/>
                </a:cubicBezTo>
                <a:lnTo>
                  <a:pt x="19022" y="2309"/>
                </a:lnTo>
                <a:cubicBezTo>
                  <a:pt x="19755" y="2309"/>
                  <a:pt x="20340" y="3401"/>
                  <a:pt x="20340" y="4723"/>
                </a:cubicBezTo>
                <a:lnTo>
                  <a:pt x="20340" y="11125"/>
                </a:lnTo>
                <a:lnTo>
                  <a:pt x="20340" y="12385"/>
                </a:lnTo>
                <a:lnTo>
                  <a:pt x="20340" y="14694"/>
                </a:lnTo>
                <a:lnTo>
                  <a:pt x="20340" y="15701"/>
                </a:lnTo>
                <a:lnTo>
                  <a:pt x="20340" y="16877"/>
                </a:lnTo>
                <a:cubicBezTo>
                  <a:pt x="20340" y="18220"/>
                  <a:pt x="19744" y="19291"/>
                  <a:pt x="19022" y="19291"/>
                </a:cubicBezTo>
                <a:lnTo>
                  <a:pt x="14324" y="19291"/>
                </a:lnTo>
                <a:cubicBezTo>
                  <a:pt x="13682" y="19291"/>
                  <a:pt x="13155" y="18367"/>
                  <a:pt x="13132" y="17192"/>
                </a:cubicBezTo>
                <a:lnTo>
                  <a:pt x="11871" y="17192"/>
                </a:lnTo>
                <a:lnTo>
                  <a:pt x="11871" y="17591"/>
                </a:lnTo>
                <a:cubicBezTo>
                  <a:pt x="11871" y="19795"/>
                  <a:pt x="12857" y="21600"/>
                  <a:pt x="14060" y="21600"/>
                </a:cubicBezTo>
                <a:lnTo>
                  <a:pt x="19022" y="21600"/>
                </a:lnTo>
                <a:cubicBezTo>
                  <a:pt x="20443" y="21600"/>
                  <a:pt x="21600" y="19480"/>
                  <a:pt x="21600" y="16877"/>
                </a:cubicBezTo>
                <a:lnTo>
                  <a:pt x="21600" y="15701"/>
                </a:lnTo>
                <a:lnTo>
                  <a:pt x="21600" y="14673"/>
                </a:lnTo>
                <a:lnTo>
                  <a:pt x="21600" y="12364"/>
                </a:lnTo>
                <a:lnTo>
                  <a:pt x="21600" y="11104"/>
                </a:lnTo>
                <a:lnTo>
                  <a:pt x="21600" y="4702"/>
                </a:lnTo>
                <a:cubicBezTo>
                  <a:pt x="21600" y="2120"/>
                  <a:pt x="20443" y="0"/>
                  <a:pt x="19022" y="0"/>
                </a:cubicBezTo>
                <a:close/>
              </a:path>
            </a:pathLst>
          </a:custGeom>
          <a:solidFill>
            <a:schemeClr val="accent6"/>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a:p>
        </p:txBody>
      </p:sp>
      <p:sp>
        <p:nvSpPr>
          <p:cNvPr id="5" name="Shape">
            <a:extLst>
              <a:ext uri="{FF2B5EF4-FFF2-40B4-BE49-F238E27FC236}">
                <a16:creationId xmlns:a16="http://schemas.microsoft.com/office/drawing/2014/main" id="{144E8A8E-C1DF-83D5-F3EF-F557E83B210B}"/>
              </a:ext>
            </a:extLst>
          </p:cNvPr>
          <p:cNvSpPr/>
          <p:nvPr/>
        </p:nvSpPr>
        <p:spPr>
          <a:xfrm>
            <a:off x="4971458" y="2733049"/>
            <a:ext cx="1637433" cy="479197"/>
          </a:xfrm>
          <a:custGeom>
            <a:avLst/>
            <a:gdLst/>
            <a:ahLst/>
            <a:cxnLst>
              <a:cxn ang="0">
                <a:pos x="wd2" y="hd2"/>
              </a:cxn>
              <a:cxn ang="5400000">
                <a:pos x="wd2" y="hd2"/>
              </a:cxn>
              <a:cxn ang="10800000">
                <a:pos x="wd2" y="hd2"/>
              </a:cxn>
              <a:cxn ang="16200000">
                <a:pos x="wd2" y="hd2"/>
              </a:cxn>
            </a:cxnLst>
            <a:rect l="0" t="0" r="r" b="b"/>
            <a:pathLst>
              <a:path w="21600" h="21600" extrusionOk="0">
                <a:moveTo>
                  <a:pt x="6741" y="0"/>
                </a:moveTo>
                <a:cubicBezTo>
                  <a:pt x="3176" y="0"/>
                  <a:pt x="240" y="9520"/>
                  <a:pt x="0" y="21600"/>
                </a:cubicBezTo>
                <a:lnTo>
                  <a:pt x="3325" y="21600"/>
                </a:lnTo>
                <a:cubicBezTo>
                  <a:pt x="3535" y="15765"/>
                  <a:pt x="4973" y="11261"/>
                  <a:pt x="6741" y="11261"/>
                </a:cubicBezTo>
                <a:lnTo>
                  <a:pt x="21600" y="11261"/>
                </a:lnTo>
                <a:lnTo>
                  <a:pt x="21600" y="0"/>
                </a:lnTo>
                <a:lnTo>
                  <a:pt x="6741" y="0"/>
                </a:lnTo>
                <a:close/>
              </a:path>
            </a:pathLst>
          </a:custGeom>
          <a:solidFill>
            <a:schemeClr val="accent5"/>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a:p>
        </p:txBody>
      </p:sp>
      <p:sp>
        <p:nvSpPr>
          <p:cNvPr id="6" name="TextBox 10">
            <a:extLst>
              <a:ext uri="{FF2B5EF4-FFF2-40B4-BE49-F238E27FC236}">
                <a16:creationId xmlns:a16="http://schemas.microsoft.com/office/drawing/2014/main" id="{2DB4EF81-38BE-D7DB-A161-59B59279ABFC}"/>
              </a:ext>
            </a:extLst>
          </p:cNvPr>
          <p:cNvSpPr txBox="1"/>
          <p:nvPr/>
        </p:nvSpPr>
        <p:spPr>
          <a:xfrm>
            <a:off x="7115564" y="1647590"/>
            <a:ext cx="2926080" cy="83099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i="1" noProof="1">
                <a:solidFill>
                  <a:srgbClr val="C00000"/>
                </a:solidFill>
              </a:rPr>
              <a:t>D. Lgs 21 novembre 2007, n. 231</a:t>
            </a:r>
          </a:p>
        </p:txBody>
      </p:sp>
      <p:sp>
        <p:nvSpPr>
          <p:cNvPr id="7" name="TextBox 13">
            <a:extLst>
              <a:ext uri="{FF2B5EF4-FFF2-40B4-BE49-F238E27FC236}">
                <a16:creationId xmlns:a16="http://schemas.microsoft.com/office/drawing/2014/main" id="{92D5E400-CCD3-896F-F389-3A2CAD0FC44B}"/>
              </a:ext>
            </a:extLst>
          </p:cNvPr>
          <p:cNvSpPr txBox="1"/>
          <p:nvPr/>
        </p:nvSpPr>
        <p:spPr>
          <a:xfrm>
            <a:off x="488119" y="3943770"/>
            <a:ext cx="4276807" cy="2554545"/>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000" i="1" noProof="1"/>
              <a:t>Attuazione direttiva 2005/60/CE concernente la prevenzione dell'utilizzo del sistema finanziario a scopo di riciclaggio dei proventi di attivita' criminose e di finanziamento del terrorismo nonche' della direttiva 2006/70/CE che ne reca misure di esecuzione.</a:t>
            </a:r>
            <a:endParaRPr lang="en-US" sz="2000" i="1" noProof="1"/>
          </a:p>
        </p:txBody>
      </p:sp>
      <p:pic>
        <p:nvPicPr>
          <p:cNvPr id="8" name="Graphic 5" descr="Bar graph with downward trend with solid fill">
            <a:extLst>
              <a:ext uri="{FF2B5EF4-FFF2-40B4-BE49-F238E27FC236}">
                <a16:creationId xmlns:a16="http://schemas.microsoft.com/office/drawing/2014/main" id="{5108DE7D-F5EA-D4BB-3703-03D85043DE5D}"/>
              </a:ext>
            </a:extLst>
          </p:cNvPr>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flipH="1">
            <a:off x="5399557" y="3800648"/>
            <a:ext cx="900861" cy="900861"/>
          </a:xfrm>
          <a:prstGeom prst="rect">
            <a:avLst/>
          </a:prstGeom>
        </p:spPr>
      </p:pic>
      <p:pic>
        <p:nvPicPr>
          <p:cNvPr id="9" name="Graphic 6" descr="Bar graph with upward trend with solid fill">
            <a:extLst>
              <a:ext uri="{FF2B5EF4-FFF2-40B4-BE49-F238E27FC236}">
                <a16:creationId xmlns:a16="http://schemas.microsoft.com/office/drawing/2014/main" id="{2632B8E2-27FE-F949-F9AC-9A85A8EBF9AF}"/>
              </a:ext>
            </a:extLst>
          </p:cNvPr>
          <p:cNvPicPr>
            <a:picLocks noChangeAspect="1"/>
          </p:cNvPicPr>
          <p:nvPr/>
        </p:nvPicPr>
        <p:blipFill>
          <a:blip r:embed="rId3"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399557" y="1714680"/>
            <a:ext cx="900861" cy="900861"/>
          </a:xfrm>
          <a:prstGeom prst="rect">
            <a:avLst/>
          </a:prstGeom>
          <a:noFill/>
        </p:spPr>
      </p:pic>
    </p:spTree>
    <p:extLst>
      <p:ext uri="{BB962C8B-B14F-4D97-AF65-F5344CB8AC3E}">
        <p14:creationId xmlns:p14="http://schemas.microsoft.com/office/powerpoint/2010/main" val="4170448422"/>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AD0BC4-EFB5-C2F1-2D34-689EC660AE5B}"/>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Titolo 1">
            <a:extLst>
              <a:ext uri="{FF2B5EF4-FFF2-40B4-BE49-F238E27FC236}">
                <a16:creationId xmlns:a16="http://schemas.microsoft.com/office/drawing/2014/main" id="{2A8BA2D5-58FD-4DC8-0402-D589374F47D7}"/>
              </a:ext>
            </a:extLst>
          </p:cNvPr>
          <p:cNvSpPr txBox="1">
            <a:spLocks/>
          </p:cNvSpPr>
          <p:nvPr/>
        </p:nvSpPr>
        <p:spPr bwMode="auto">
          <a:xfrm>
            <a:off x="9134061" y="5862049"/>
            <a:ext cx="3207026" cy="985587"/>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400" b="0" dirty="0">
                <a:ln w="0"/>
                <a:solidFill>
                  <a:schemeClr val="tx1"/>
                </a:solidFill>
                <a:effectLst/>
                <a:latin typeface="Bahnschrift Light Condensed" panose="020B0502040204020203" pitchFamily="34" charset="0"/>
              </a:rPr>
              <a:t>26 ottobre 2022</a:t>
            </a:r>
          </a:p>
          <a:p>
            <a:r>
              <a:rPr lang="it-IT" sz="1400" b="0" dirty="0">
                <a:ln w="0"/>
                <a:solidFill>
                  <a:schemeClr val="tx1"/>
                </a:solidFill>
                <a:effectLst>
                  <a:outerShdw blurRad="38100" dist="19050" dir="2700000" algn="tl" rotWithShape="0">
                    <a:schemeClr val="dk1">
                      <a:alpha val="40000"/>
                    </a:schemeClr>
                  </a:outerShdw>
                </a:effectLst>
                <a:latin typeface="Bahnschrift Light Condensed" panose="020B0502040204020203" pitchFamily="34" charset="0"/>
              </a:rPr>
              <a:t> </a:t>
            </a:r>
            <a:r>
              <a:rPr lang="it-IT" sz="1400" b="0" dirty="0">
                <a:ln w="0"/>
                <a:solidFill>
                  <a:schemeClr val="tx1"/>
                </a:solidFill>
                <a:effectLst/>
                <a:latin typeface="Bahnschrift Light Condensed" panose="020B0502040204020203" pitchFamily="34" charset="0"/>
              </a:rPr>
              <a:t>Visita del Segretario Esecutivo del Gruppo di Azione Finanziaria dell'America Latina</a:t>
            </a:r>
          </a:p>
          <a:p>
            <a:r>
              <a:rPr lang="it-IT" sz="1400" b="0" dirty="0">
                <a:ln w="0"/>
                <a:solidFill>
                  <a:schemeClr val="tx1"/>
                </a:solidFill>
                <a:effectLst>
                  <a:outerShdw blurRad="38100" dist="19050" dir="2700000" algn="tl" rotWithShape="0">
                    <a:schemeClr val="dk1">
                      <a:alpha val="40000"/>
                    </a:schemeClr>
                  </a:outerShdw>
                </a:effectLst>
                <a:latin typeface="Bahnschrift Light Condensed" panose="020B0502040204020203" pitchFamily="34" charset="0"/>
              </a:rPr>
              <a:t> </a:t>
            </a:r>
            <a:r>
              <a:rPr lang="it-IT" sz="1400" dirty="0">
                <a:ln w="0"/>
                <a:solidFill>
                  <a:schemeClr val="tx1"/>
                </a:solidFill>
                <a:effectLst/>
                <a:latin typeface="Bahnschrift Light Condensed" panose="020B0502040204020203" pitchFamily="34" charset="0"/>
              </a:rPr>
              <a:t>Avv. </a:t>
            </a:r>
            <a:r>
              <a:rPr lang="it-IT" sz="1400" dirty="0" err="1">
                <a:ln w="0"/>
                <a:solidFill>
                  <a:schemeClr val="tx1"/>
                </a:solidFill>
                <a:effectLst/>
                <a:latin typeface="Bahnschrift Light Condensed" panose="020B0502040204020203" pitchFamily="34" charset="0"/>
              </a:rPr>
              <a:t>Esteban</a:t>
            </a:r>
            <a:r>
              <a:rPr lang="it-IT" sz="1400" dirty="0">
                <a:ln w="0"/>
                <a:solidFill>
                  <a:schemeClr val="tx1"/>
                </a:solidFill>
                <a:effectLst/>
                <a:latin typeface="Bahnschrift Light Condensed" panose="020B0502040204020203" pitchFamily="34" charset="0"/>
              </a:rPr>
              <a:t> </a:t>
            </a:r>
            <a:r>
              <a:rPr lang="it-IT" sz="1400" dirty="0" err="1">
                <a:ln w="0"/>
                <a:solidFill>
                  <a:schemeClr val="tx1"/>
                </a:solidFill>
                <a:effectLst/>
                <a:latin typeface="Bahnschrift Light Condensed" panose="020B0502040204020203" pitchFamily="34" charset="0"/>
              </a:rPr>
              <a:t>Fullin</a:t>
            </a:r>
            <a:endParaRPr lang="it-IT" sz="1200" dirty="0">
              <a:ln w="0"/>
              <a:solidFill>
                <a:schemeClr val="tx1"/>
              </a:solidFill>
              <a:effectLst/>
              <a:latin typeface="Bahnschrift Light Condensed" panose="020B0502040204020203" pitchFamily="34" charset="0"/>
              <a:cs typeface="Arial" panose="020B0604020202020204" pitchFamily="34" charset="0"/>
            </a:endParaRPr>
          </a:p>
        </p:txBody>
      </p:sp>
      <p:pic>
        <p:nvPicPr>
          <p:cNvPr id="4" name="Immagine 3">
            <a:extLst>
              <a:ext uri="{FF2B5EF4-FFF2-40B4-BE49-F238E27FC236}">
                <a16:creationId xmlns:a16="http://schemas.microsoft.com/office/drawing/2014/main" id="{0F98F328-F1AA-6E6B-44BD-C2E8D72078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61987" y="5379186"/>
            <a:ext cx="351173" cy="482863"/>
          </a:xfrm>
          <a:prstGeom prst="rect">
            <a:avLst/>
          </a:prstGeom>
        </p:spPr>
      </p:pic>
      <p:grpSp>
        <p:nvGrpSpPr>
          <p:cNvPr id="5" name="Group 97">
            <a:extLst>
              <a:ext uri="{FF2B5EF4-FFF2-40B4-BE49-F238E27FC236}">
                <a16:creationId xmlns:a16="http://schemas.microsoft.com/office/drawing/2014/main" id="{D1DA8157-B512-00AD-3891-CE136D198E42}"/>
              </a:ext>
            </a:extLst>
          </p:cNvPr>
          <p:cNvGrpSpPr/>
          <p:nvPr/>
        </p:nvGrpSpPr>
        <p:grpSpPr>
          <a:xfrm>
            <a:off x="2618023" y="876270"/>
            <a:ext cx="9573977" cy="4401624"/>
            <a:chOff x="2618023" y="52050"/>
            <a:chExt cx="9573977" cy="4401624"/>
          </a:xfrm>
        </p:grpSpPr>
        <p:sp>
          <p:nvSpPr>
            <p:cNvPr id="6" name="Shape">
              <a:extLst>
                <a:ext uri="{FF2B5EF4-FFF2-40B4-BE49-F238E27FC236}">
                  <a16:creationId xmlns:a16="http://schemas.microsoft.com/office/drawing/2014/main" id="{A2893D81-646F-C44F-8DC1-491302A9F526}"/>
                </a:ext>
              </a:extLst>
            </p:cNvPr>
            <p:cNvSpPr/>
            <p:nvPr/>
          </p:nvSpPr>
          <p:spPr>
            <a:xfrm>
              <a:off x="3458009" y="1842075"/>
              <a:ext cx="2764208" cy="835344"/>
            </a:xfrm>
            <a:custGeom>
              <a:avLst/>
              <a:gdLst/>
              <a:ahLst/>
              <a:cxnLst>
                <a:cxn ang="0">
                  <a:pos x="wd2" y="hd2"/>
                </a:cxn>
                <a:cxn ang="5400000">
                  <a:pos x="wd2" y="hd2"/>
                </a:cxn>
                <a:cxn ang="10800000">
                  <a:pos x="wd2" y="hd2"/>
                </a:cxn>
                <a:cxn ang="16200000">
                  <a:pos x="wd2" y="hd2"/>
                </a:cxn>
              </a:cxnLst>
              <a:rect l="0" t="0" r="r" b="b"/>
              <a:pathLst>
                <a:path w="21600" h="21600" extrusionOk="0">
                  <a:moveTo>
                    <a:pt x="3264" y="0"/>
                  </a:moveTo>
                  <a:cubicBezTo>
                    <a:pt x="1462" y="0"/>
                    <a:pt x="0" y="4836"/>
                    <a:pt x="0" y="10800"/>
                  </a:cubicBezTo>
                  <a:cubicBezTo>
                    <a:pt x="0" y="16764"/>
                    <a:pt x="1462" y="21600"/>
                    <a:pt x="3264" y="21600"/>
                  </a:cubicBezTo>
                  <a:lnTo>
                    <a:pt x="21600" y="21600"/>
                  </a:lnTo>
                  <a:lnTo>
                    <a:pt x="21600" y="0"/>
                  </a:lnTo>
                  <a:lnTo>
                    <a:pt x="3264" y="0"/>
                  </a:lnTo>
                  <a:close/>
                </a:path>
              </a:pathLst>
            </a:custGeom>
            <a:solidFill>
              <a:srgbClr val="84CC7E"/>
            </a:solidFill>
            <a:ln w="12700">
              <a:miter lim="400000"/>
            </a:ln>
          </p:spPr>
          <p:txBody>
            <a:bodyPr lIns="216000" tIns="38100" rIns="2160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lang="en-US" sz="2000" b="1" noProof="1">
                <a:solidFill>
                  <a:schemeClr val="tx1">
                    <a:lumMod val="85000"/>
                    <a:lumOff val="15000"/>
                  </a:schemeClr>
                </a:solidFill>
              </a:endParaRPr>
            </a:p>
          </p:txBody>
        </p:sp>
        <p:sp>
          <p:nvSpPr>
            <p:cNvPr id="7" name="Shape">
              <a:extLst>
                <a:ext uri="{FF2B5EF4-FFF2-40B4-BE49-F238E27FC236}">
                  <a16:creationId xmlns:a16="http://schemas.microsoft.com/office/drawing/2014/main" id="{047D8BAE-8AD1-01A8-D189-8C108AE6D77A}"/>
                </a:ext>
              </a:extLst>
            </p:cNvPr>
            <p:cNvSpPr/>
            <p:nvPr/>
          </p:nvSpPr>
          <p:spPr>
            <a:xfrm>
              <a:off x="5293929" y="1417517"/>
              <a:ext cx="1324158" cy="1683312"/>
            </a:xfrm>
            <a:custGeom>
              <a:avLst/>
              <a:gdLst/>
              <a:ahLst/>
              <a:cxnLst>
                <a:cxn ang="0">
                  <a:pos x="wd2" y="hd2"/>
                </a:cxn>
                <a:cxn ang="5400000">
                  <a:pos x="wd2" y="hd2"/>
                </a:cxn>
                <a:cxn ang="10800000">
                  <a:pos x="wd2" y="hd2"/>
                </a:cxn>
                <a:cxn ang="16200000">
                  <a:pos x="wd2" y="hd2"/>
                </a:cxn>
              </a:cxnLst>
              <a:rect l="0" t="0" r="r" b="b"/>
              <a:pathLst>
                <a:path w="21600" h="21600" extrusionOk="0">
                  <a:moveTo>
                    <a:pt x="16209" y="21158"/>
                  </a:moveTo>
                  <a:cubicBezTo>
                    <a:pt x="14712" y="21041"/>
                    <a:pt x="13215" y="20952"/>
                    <a:pt x="11717" y="20849"/>
                  </a:cubicBezTo>
                  <a:cubicBezTo>
                    <a:pt x="5147" y="20393"/>
                    <a:pt x="0" y="16064"/>
                    <a:pt x="0" y="10793"/>
                  </a:cubicBezTo>
                  <a:cubicBezTo>
                    <a:pt x="0" y="5507"/>
                    <a:pt x="5147" y="1178"/>
                    <a:pt x="11717" y="736"/>
                  </a:cubicBezTo>
                  <a:cubicBezTo>
                    <a:pt x="13215" y="633"/>
                    <a:pt x="14712" y="545"/>
                    <a:pt x="16209" y="427"/>
                  </a:cubicBezTo>
                  <a:lnTo>
                    <a:pt x="21600" y="0"/>
                  </a:lnTo>
                  <a:lnTo>
                    <a:pt x="21600" y="21600"/>
                  </a:lnTo>
                  <a:lnTo>
                    <a:pt x="16209" y="21158"/>
                  </a:lnTo>
                  <a:close/>
                </a:path>
              </a:pathLst>
            </a:custGeom>
            <a:solidFill>
              <a:schemeClr val="accent3">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sz="3000">
                  <a:solidFill>
                    <a:srgbClr val="FFFFFF"/>
                  </a:solidFill>
                </a:defRPr>
              </a:pPr>
              <a:endParaRPr lang="en-US" sz="2000" b="1" noProof="1">
                <a:solidFill>
                  <a:schemeClr val="bg1"/>
                </a:solidFill>
              </a:endParaRPr>
            </a:p>
          </p:txBody>
        </p:sp>
        <p:sp>
          <p:nvSpPr>
            <p:cNvPr id="8" name="Circle">
              <a:extLst>
                <a:ext uri="{FF2B5EF4-FFF2-40B4-BE49-F238E27FC236}">
                  <a16:creationId xmlns:a16="http://schemas.microsoft.com/office/drawing/2014/main" id="{CAACDD50-947D-D5F7-EBEE-41311D992127}"/>
                </a:ext>
              </a:extLst>
            </p:cNvPr>
            <p:cNvSpPr/>
            <p:nvPr/>
          </p:nvSpPr>
          <p:spPr>
            <a:xfrm>
              <a:off x="5775859" y="1417518"/>
              <a:ext cx="1684456" cy="1684460"/>
            </a:xfrm>
            <a:prstGeom prst="ellipse">
              <a:avLst/>
            </a:prstGeom>
            <a:solidFill>
              <a:srgbClr val="84CC7E"/>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sz="3000">
                  <a:solidFill>
                    <a:srgbClr val="FFFFFF"/>
                  </a:solidFill>
                </a:defRPr>
              </a:pPr>
              <a:endParaRPr lang="en-US" sz="2000" b="1" noProof="1">
                <a:solidFill>
                  <a:schemeClr val="bg1"/>
                </a:solidFill>
              </a:endParaRPr>
            </a:p>
          </p:txBody>
        </p:sp>
        <p:sp>
          <p:nvSpPr>
            <p:cNvPr id="9" name="Freeform: Shape 83">
              <a:extLst>
                <a:ext uri="{FF2B5EF4-FFF2-40B4-BE49-F238E27FC236}">
                  <a16:creationId xmlns:a16="http://schemas.microsoft.com/office/drawing/2014/main" id="{E835A966-C8EA-7721-5687-515241292BFC}"/>
                </a:ext>
              </a:extLst>
            </p:cNvPr>
            <p:cNvSpPr/>
            <p:nvPr/>
          </p:nvSpPr>
          <p:spPr>
            <a:xfrm>
              <a:off x="2618023" y="1842075"/>
              <a:ext cx="928995" cy="835344"/>
            </a:xfrm>
            <a:custGeom>
              <a:avLst/>
              <a:gdLst>
                <a:gd name="connsiteX0" fmla="*/ 417658 w 928995"/>
                <a:gd name="connsiteY0" fmla="*/ 0 h 835344"/>
                <a:gd name="connsiteX1" fmla="*/ 928995 w 928995"/>
                <a:gd name="connsiteY1" fmla="*/ 0 h 835344"/>
                <a:gd name="connsiteX2" fmla="*/ 908182 w 928995"/>
                <a:gd name="connsiteY2" fmla="*/ 11297 h 835344"/>
                <a:gd name="connsiteX3" fmla="*/ 689242 w 928995"/>
                <a:gd name="connsiteY3" fmla="*/ 423074 h 835344"/>
                <a:gd name="connsiteX4" fmla="*/ 908182 w 928995"/>
                <a:gd name="connsiteY4" fmla="*/ 834851 h 835344"/>
                <a:gd name="connsiteX5" fmla="*/ 909091 w 928995"/>
                <a:gd name="connsiteY5" fmla="*/ 835344 h 835344"/>
                <a:gd name="connsiteX6" fmla="*/ 417658 w 928995"/>
                <a:gd name="connsiteY6" fmla="*/ 835344 h 835344"/>
                <a:gd name="connsiteX7" fmla="*/ 0 w 928995"/>
                <a:gd name="connsiteY7" fmla="*/ 417672 h 835344"/>
                <a:gd name="connsiteX8" fmla="*/ 417658 w 928995"/>
                <a:gd name="connsiteY8" fmla="*/ 0 h 835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8995" h="835344">
                  <a:moveTo>
                    <a:pt x="417658" y="0"/>
                  </a:moveTo>
                  <a:lnTo>
                    <a:pt x="928995" y="0"/>
                  </a:lnTo>
                  <a:lnTo>
                    <a:pt x="908182" y="11297"/>
                  </a:lnTo>
                  <a:cubicBezTo>
                    <a:pt x="776089" y="100537"/>
                    <a:pt x="689242" y="251663"/>
                    <a:pt x="689242" y="423074"/>
                  </a:cubicBezTo>
                  <a:cubicBezTo>
                    <a:pt x="689242" y="594485"/>
                    <a:pt x="776089" y="745611"/>
                    <a:pt x="908182" y="834851"/>
                  </a:cubicBezTo>
                  <a:lnTo>
                    <a:pt x="909091" y="835344"/>
                  </a:lnTo>
                  <a:lnTo>
                    <a:pt x="417658" y="835344"/>
                  </a:lnTo>
                  <a:cubicBezTo>
                    <a:pt x="187017" y="835344"/>
                    <a:pt x="0" y="648320"/>
                    <a:pt x="0" y="417672"/>
                  </a:cubicBezTo>
                  <a:cubicBezTo>
                    <a:pt x="0" y="187024"/>
                    <a:pt x="187017" y="0"/>
                    <a:pt x="417658" y="0"/>
                  </a:cubicBezTo>
                  <a:close/>
                </a:path>
              </a:pathLst>
            </a:custGeom>
            <a:solidFill>
              <a:schemeClr val="accent3">
                <a:lumMod val="75000"/>
              </a:schemeClr>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sz="3000">
                  <a:solidFill>
                    <a:srgbClr val="FFFFFF"/>
                  </a:solidFill>
                </a:defRPr>
              </a:pPr>
              <a:endParaRPr lang="en-US" sz="2000" b="1" noProof="1">
                <a:solidFill>
                  <a:schemeClr val="bg1"/>
                </a:solidFill>
              </a:endParaRPr>
            </a:p>
          </p:txBody>
        </p:sp>
        <p:sp>
          <p:nvSpPr>
            <p:cNvPr id="10" name="Circle">
              <a:extLst>
                <a:ext uri="{FF2B5EF4-FFF2-40B4-BE49-F238E27FC236}">
                  <a16:creationId xmlns:a16="http://schemas.microsoft.com/office/drawing/2014/main" id="{35C9B4DB-06ED-384A-BE19-AA50B3457BCF}"/>
                </a:ext>
              </a:extLst>
            </p:cNvPr>
            <p:cNvSpPr/>
            <p:nvPr/>
          </p:nvSpPr>
          <p:spPr>
            <a:xfrm>
              <a:off x="5925028" y="1555212"/>
              <a:ext cx="1390713" cy="1390712"/>
            </a:xfrm>
            <a:prstGeom prst="ellipse">
              <a:avLst/>
            </a:prstGeom>
            <a:solidFill>
              <a:schemeClr val="accent3">
                <a:lumMod val="5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sz="3000">
                  <a:solidFill>
                    <a:srgbClr val="FFFFFF"/>
                  </a:solidFill>
                </a:defRPr>
              </a:pPr>
              <a:endParaRPr lang="en-US" sz="2000" b="1" noProof="1">
                <a:solidFill>
                  <a:schemeClr val="bg1"/>
                </a:solidFill>
              </a:endParaRPr>
            </a:p>
          </p:txBody>
        </p:sp>
        <p:sp>
          <p:nvSpPr>
            <p:cNvPr id="11" name="Freeform: Shape 86">
              <a:extLst>
                <a:ext uri="{FF2B5EF4-FFF2-40B4-BE49-F238E27FC236}">
                  <a16:creationId xmlns:a16="http://schemas.microsoft.com/office/drawing/2014/main" id="{7C31A93B-BAB8-DB0C-C58D-761C19735E7D}"/>
                </a:ext>
              </a:extLst>
            </p:cNvPr>
            <p:cNvSpPr/>
            <p:nvPr/>
          </p:nvSpPr>
          <p:spPr>
            <a:xfrm>
              <a:off x="6037125" y="52050"/>
              <a:ext cx="6154875" cy="4401624"/>
            </a:xfrm>
            <a:custGeom>
              <a:avLst/>
              <a:gdLst>
                <a:gd name="connsiteX0" fmla="*/ 6154875 w 6154875"/>
                <a:gd name="connsiteY0" fmla="*/ 0 h 4401624"/>
                <a:gd name="connsiteX1" fmla="*/ 6154875 w 6154875"/>
                <a:gd name="connsiteY1" fmla="*/ 2200812 h 4401624"/>
                <a:gd name="connsiteX2" fmla="*/ 6154875 w 6154875"/>
                <a:gd name="connsiteY2" fmla="*/ 4401624 h 4401624"/>
                <a:gd name="connsiteX3" fmla="*/ 871121 w 6154875"/>
                <a:gd name="connsiteY3" fmla="*/ 2901977 h 4401624"/>
                <a:gd name="connsiteX4" fmla="*/ 696648 w 6154875"/>
                <a:gd name="connsiteY4" fmla="*/ 2835241 h 4401624"/>
                <a:gd name="connsiteX5" fmla="*/ 557735 w 6154875"/>
                <a:gd name="connsiteY5" fmla="*/ 2777294 h 4401624"/>
                <a:gd name="connsiteX6" fmla="*/ 461978 w 6154875"/>
                <a:gd name="connsiteY6" fmla="*/ 2767640 h 4401624"/>
                <a:gd name="connsiteX7" fmla="*/ 0 w 6154875"/>
                <a:gd name="connsiteY7" fmla="*/ 2200813 h 4401624"/>
                <a:gd name="connsiteX8" fmla="*/ 461978 w 6154875"/>
                <a:gd name="connsiteY8" fmla="*/ 1633986 h 4401624"/>
                <a:gd name="connsiteX9" fmla="*/ 545493 w 6154875"/>
                <a:gd name="connsiteY9" fmla="*/ 1625567 h 4401624"/>
                <a:gd name="connsiteX10" fmla="*/ 546200 w 6154875"/>
                <a:gd name="connsiteY10" fmla="*/ 1625249 h 4401624"/>
                <a:gd name="connsiteX11" fmla="*/ 871120 w 6154875"/>
                <a:gd name="connsiteY11" fmla="*/ 1499648 h 4401624"/>
                <a:gd name="connsiteX0" fmla="*/ 6154875 w 6154875"/>
                <a:gd name="connsiteY0" fmla="*/ 0 h 4401624"/>
                <a:gd name="connsiteX1" fmla="*/ 6154875 w 6154875"/>
                <a:gd name="connsiteY1" fmla="*/ 2200812 h 4401624"/>
                <a:gd name="connsiteX2" fmla="*/ 6154875 w 6154875"/>
                <a:gd name="connsiteY2" fmla="*/ 4401624 h 4401624"/>
                <a:gd name="connsiteX3" fmla="*/ 871121 w 6154875"/>
                <a:gd name="connsiteY3" fmla="*/ 2901977 h 4401624"/>
                <a:gd name="connsiteX4" fmla="*/ 696648 w 6154875"/>
                <a:gd name="connsiteY4" fmla="*/ 2835241 h 4401624"/>
                <a:gd name="connsiteX5" fmla="*/ 557735 w 6154875"/>
                <a:gd name="connsiteY5" fmla="*/ 2777294 h 4401624"/>
                <a:gd name="connsiteX6" fmla="*/ 461978 w 6154875"/>
                <a:gd name="connsiteY6" fmla="*/ 2767640 h 4401624"/>
                <a:gd name="connsiteX7" fmla="*/ 0 w 6154875"/>
                <a:gd name="connsiteY7" fmla="*/ 2200813 h 4401624"/>
                <a:gd name="connsiteX8" fmla="*/ 461978 w 6154875"/>
                <a:gd name="connsiteY8" fmla="*/ 1633986 h 4401624"/>
                <a:gd name="connsiteX9" fmla="*/ 545493 w 6154875"/>
                <a:gd name="connsiteY9" fmla="*/ 1625567 h 4401624"/>
                <a:gd name="connsiteX10" fmla="*/ 871120 w 6154875"/>
                <a:gd name="connsiteY10" fmla="*/ 1499648 h 4401624"/>
                <a:gd name="connsiteX11" fmla="*/ 6154875 w 6154875"/>
                <a:gd name="connsiteY11" fmla="*/ 0 h 4401624"/>
                <a:gd name="connsiteX0" fmla="*/ 6154875 w 6154875"/>
                <a:gd name="connsiteY0" fmla="*/ 0 h 4401624"/>
                <a:gd name="connsiteX1" fmla="*/ 6154875 w 6154875"/>
                <a:gd name="connsiteY1" fmla="*/ 2200812 h 4401624"/>
                <a:gd name="connsiteX2" fmla="*/ 6154875 w 6154875"/>
                <a:gd name="connsiteY2" fmla="*/ 4401624 h 4401624"/>
                <a:gd name="connsiteX3" fmla="*/ 871121 w 6154875"/>
                <a:gd name="connsiteY3" fmla="*/ 2901977 h 4401624"/>
                <a:gd name="connsiteX4" fmla="*/ 696648 w 6154875"/>
                <a:gd name="connsiteY4" fmla="*/ 2835241 h 4401624"/>
                <a:gd name="connsiteX5" fmla="*/ 557735 w 6154875"/>
                <a:gd name="connsiteY5" fmla="*/ 2777294 h 4401624"/>
                <a:gd name="connsiteX6" fmla="*/ 461978 w 6154875"/>
                <a:gd name="connsiteY6" fmla="*/ 2767640 h 4401624"/>
                <a:gd name="connsiteX7" fmla="*/ 0 w 6154875"/>
                <a:gd name="connsiteY7" fmla="*/ 2200813 h 4401624"/>
                <a:gd name="connsiteX8" fmla="*/ 461978 w 6154875"/>
                <a:gd name="connsiteY8" fmla="*/ 1633986 h 4401624"/>
                <a:gd name="connsiteX9" fmla="*/ 871120 w 6154875"/>
                <a:gd name="connsiteY9" fmla="*/ 1499648 h 4401624"/>
                <a:gd name="connsiteX10" fmla="*/ 6154875 w 6154875"/>
                <a:gd name="connsiteY10" fmla="*/ 0 h 4401624"/>
                <a:gd name="connsiteX0" fmla="*/ 6154875 w 6154875"/>
                <a:gd name="connsiteY0" fmla="*/ 0 h 4401624"/>
                <a:gd name="connsiteX1" fmla="*/ 6154875 w 6154875"/>
                <a:gd name="connsiteY1" fmla="*/ 2200812 h 4401624"/>
                <a:gd name="connsiteX2" fmla="*/ 6154875 w 6154875"/>
                <a:gd name="connsiteY2" fmla="*/ 4401624 h 4401624"/>
                <a:gd name="connsiteX3" fmla="*/ 871121 w 6154875"/>
                <a:gd name="connsiteY3" fmla="*/ 2901977 h 4401624"/>
                <a:gd name="connsiteX4" fmla="*/ 696648 w 6154875"/>
                <a:gd name="connsiteY4" fmla="*/ 2835241 h 4401624"/>
                <a:gd name="connsiteX5" fmla="*/ 461978 w 6154875"/>
                <a:gd name="connsiteY5" fmla="*/ 2767640 h 4401624"/>
                <a:gd name="connsiteX6" fmla="*/ 0 w 6154875"/>
                <a:gd name="connsiteY6" fmla="*/ 2200813 h 4401624"/>
                <a:gd name="connsiteX7" fmla="*/ 461978 w 6154875"/>
                <a:gd name="connsiteY7" fmla="*/ 1633986 h 4401624"/>
                <a:gd name="connsiteX8" fmla="*/ 871120 w 6154875"/>
                <a:gd name="connsiteY8" fmla="*/ 1499648 h 4401624"/>
                <a:gd name="connsiteX9" fmla="*/ 6154875 w 6154875"/>
                <a:gd name="connsiteY9" fmla="*/ 0 h 4401624"/>
                <a:gd name="connsiteX0" fmla="*/ 6154875 w 6154875"/>
                <a:gd name="connsiteY0" fmla="*/ 0 h 4401624"/>
                <a:gd name="connsiteX1" fmla="*/ 6154875 w 6154875"/>
                <a:gd name="connsiteY1" fmla="*/ 2200812 h 4401624"/>
                <a:gd name="connsiteX2" fmla="*/ 6154875 w 6154875"/>
                <a:gd name="connsiteY2" fmla="*/ 4401624 h 4401624"/>
                <a:gd name="connsiteX3" fmla="*/ 696648 w 6154875"/>
                <a:gd name="connsiteY3" fmla="*/ 2835241 h 4401624"/>
                <a:gd name="connsiteX4" fmla="*/ 461978 w 6154875"/>
                <a:gd name="connsiteY4" fmla="*/ 2767640 h 4401624"/>
                <a:gd name="connsiteX5" fmla="*/ 0 w 6154875"/>
                <a:gd name="connsiteY5" fmla="*/ 2200813 h 4401624"/>
                <a:gd name="connsiteX6" fmla="*/ 461978 w 6154875"/>
                <a:gd name="connsiteY6" fmla="*/ 1633986 h 4401624"/>
                <a:gd name="connsiteX7" fmla="*/ 871120 w 6154875"/>
                <a:gd name="connsiteY7" fmla="*/ 1499648 h 4401624"/>
                <a:gd name="connsiteX8" fmla="*/ 6154875 w 6154875"/>
                <a:gd name="connsiteY8" fmla="*/ 0 h 4401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54875" h="4401624">
                  <a:moveTo>
                    <a:pt x="6154875" y="0"/>
                  </a:moveTo>
                  <a:lnTo>
                    <a:pt x="6154875" y="2200812"/>
                  </a:lnTo>
                  <a:lnTo>
                    <a:pt x="6154875" y="4401624"/>
                  </a:lnTo>
                  <a:lnTo>
                    <a:pt x="696648" y="2835241"/>
                  </a:lnTo>
                  <a:lnTo>
                    <a:pt x="461978" y="2767640"/>
                  </a:lnTo>
                  <a:cubicBezTo>
                    <a:pt x="198328" y="2713690"/>
                    <a:pt x="0" y="2480412"/>
                    <a:pt x="0" y="2200813"/>
                  </a:cubicBezTo>
                  <a:cubicBezTo>
                    <a:pt x="0" y="1921214"/>
                    <a:pt x="198328" y="1687936"/>
                    <a:pt x="461978" y="1633986"/>
                  </a:cubicBezTo>
                  <a:lnTo>
                    <a:pt x="871120" y="1499648"/>
                  </a:lnTo>
                  <a:lnTo>
                    <a:pt x="6154875" y="0"/>
                  </a:lnTo>
                  <a:close/>
                </a:path>
              </a:pathLst>
            </a:custGeom>
            <a:solidFill>
              <a:srgbClr val="FFCC00"/>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sz="3000">
                  <a:solidFill>
                    <a:srgbClr val="FFFFFF"/>
                  </a:solidFill>
                </a:defRPr>
              </a:pPr>
              <a:endParaRPr lang="en-US" sz="2000" b="1" noProof="1">
                <a:solidFill>
                  <a:schemeClr val="bg1"/>
                </a:solidFill>
              </a:endParaRPr>
            </a:p>
          </p:txBody>
        </p:sp>
      </p:grpSp>
      <p:grpSp>
        <p:nvGrpSpPr>
          <p:cNvPr id="12" name="Group 72">
            <a:extLst>
              <a:ext uri="{FF2B5EF4-FFF2-40B4-BE49-F238E27FC236}">
                <a16:creationId xmlns:a16="http://schemas.microsoft.com/office/drawing/2014/main" id="{5F962DCB-7ACB-E892-5792-C53A21B36C74}"/>
              </a:ext>
            </a:extLst>
          </p:cNvPr>
          <p:cNvGrpSpPr/>
          <p:nvPr/>
        </p:nvGrpSpPr>
        <p:grpSpPr>
          <a:xfrm>
            <a:off x="0" y="3226026"/>
            <a:ext cx="9573977" cy="4401624"/>
            <a:chOff x="0" y="2401806"/>
            <a:chExt cx="9573977" cy="4401624"/>
          </a:xfrm>
        </p:grpSpPr>
        <p:sp>
          <p:nvSpPr>
            <p:cNvPr id="13" name="Freeform: Shape 73">
              <a:extLst>
                <a:ext uri="{FF2B5EF4-FFF2-40B4-BE49-F238E27FC236}">
                  <a16:creationId xmlns:a16="http://schemas.microsoft.com/office/drawing/2014/main" id="{B46FF931-770A-93C9-D1FA-9F7C9F5CB241}"/>
                </a:ext>
              </a:extLst>
            </p:cNvPr>
            <p:cNvSpPr/>
            <p:nvPr/>
          </p:nvSpPr>
          <p:spPr>
            <a:xfrm>
              <a:off x="5969783" y="4178061"/>
              <a:ext cx="2764208" cy="835344"/>
            </a:xfrm>
            <a:custGeom>
              <a:avLst/>
              <a:gdLst>
                <a:gd name="connsiteX0" fmla="*/ 0 w 2764208"/>
                <a:gd name="connsiteY0" fmla="*/ 0 h 835344"/>
                <a:gd name="connsiteX1" fmla="*/ 2346506 w 2764208"/>
                <a:gd name="connsiteY1" fmla="*/ 0 h 835344"/>
                <a:gd name="connsiteX2" fmla="*/ 2764208 w 2764208"/>
                <a:gd name="connsiteY2" fmla="*/ 417672 h 835344"/>
                <a:gd name="connsiteX3" fmla="*/ 2346506 w 2764208"/>
                <a:gd name="connsiteY3" fmla="*/ 835344 h 835344"/>
                <a:gd name="connsiteX4" fmla="*/ 0 w 2764208"/>
                <a:gd name="connsiteY4" fmla="*/ 835344 h 835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4208" h="835344">
                  <a:moveTo>
                    <a:pt x="0" y="0"/>
                  </a:moveTo>
                  <a:lnTo>
                    <a:pt x="2346506" y="0"/>
                  </a:lnTo>
                  <a:cubicBezTo>
                    <a:pt x="2577112" y="0"/>
                    <a:pt x="2764208" y="187024"/>
                    <a:pt x="2764208" y="417672"/>
                  </a:cubicBezTo>
                  <a:cubicBezTo>
                    <a:pt x="2764208" y="648320"/>
                    <a:pt x="2577112" y="835344"/>
                    <a:pt x="2346506" y="835344"/>
                  </a:cubicBezTo>
                  <a:lnTo>
                    <a:pt x="0" y="835344"/>
                  </a:lnTo>
                  <a:close/>
                </a:path>
              </a:pathLst>
            </a:custGeom>
            <a:solidFill>
              <a:schemeClr val="accent2">
                <a:lumMod val="60000"/>
                <a:lumOff val="40000"/>
              </a:schemeClr>
            </a:solidFill>
            <a:ln w="12700">
              <a:miter lim="400000"/>
            </a:ln>
          </p:spPr>
          <p:txBody>
            <a:bodyPr wrap="square" lIns="38100" tIns="38100" rIns="2160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endParaRPr lang="en-US" sz="2000" b="1" noProof="1">
                <a:solidFill>
                  <a:schemeClr val="bg1"/>
                </a:solidFill>
              </a:endParaRPr>
            </a:p>
          </p:txBody>
        </p:sp>
        <p:sp>
          <p:nvSpPr>
            <p:cNvPr id="14" name="Shape">
              <a:extLst>
                <a:ext uri="{FF2B5EF4-FFF2-40B4-BE49-F238E27FC236}">
                  <a16:creationId xmlns:a16="http://schemas.microsoft.com/office/drawing/2014/main" id="{E555CDDC-C03D-8691-9AB0-BCB9130F317F}"/>
                </a:ext>
              </a:extLst>
            </p:cNvPr>
            <p:cNvSpPr/>
            <p:nvPr/>
          </p:nvSpPr>
          <p:spPr>
            <a:xfrm rot="10800000">
              <a:off x="5573913" y="3754651"/>
              <a:ext cx="1324158" cy="1683312"/>
            </a:xfrm>
            <a:custGeom>
              <a:avLst/>
              <a:gdLst/>
              <a:ahLst/>
              <a:cxnLst>
                <a:cxn ang="0">
                  <a:pos x="wd2" y="hd2"/>
                </a:cxn>
                <a:cxn ang="5400000">
                  <a:pos x="wd2" y="hd2"/>
                </a:cxn>
                <a:cxn ang="10800000">
                  <a:pos x="wd2" y="hd2"/>
                </a:cxn>
                <a:cxn ang="16200000">
                  <a:pos x="wd2" y="hd2"/>
                </a:cxn>
              </a:cxnLst>
              <a:rect l="0" t="0" r="r" b="b"/>
              <a:pathLst>
                <a:path w="21600" h="21600" extrusionOk="0">
                  <a:moveTo>
                    <a:pt x="16209" y="21158"/>
                  </a:moveTo>
                  <a:cubicBezTo>
                    <a:pt x="14712" y="21041"/>
                    <a:pt x="13215" y="20952"/>
                    <a:pt x="11717" y="20849"/>
                  </a:cubicBezTo>
                  <a:cubicBezTo>
                    <a:pt x="5147" y="20393"/>
                    <a:pt x="0" y="16064"/>
                    <a:pt x="0" y="10793"/>
                  </a:cubicBezTo>
                  <a:cubicBezTo>
                    <a:pt x="0" y="5507"/>
                    <a:pt x="5147" y="1178"/>
                    <a:pt x="11717" y="736"/>
                  </a:cubicBezTo>
                  <a:cubicBezTo>
                    <a:pt x="13215" y="633"/>
                    <a:pt x="14712" y="545"/>
                    <a:pt x="16209" y="427"/>
                  </a:cubicBezTo>
                  <a:lnTo>
                    <a:pt x="21600" y="0"/>
                  </a:lnTo>
                  <a:lnTo>
                    <a:pt x="21600" y="21600"/>
                  </a:lnTo>
                  <a:lnTo>
                    <a:pt x="16209" y="21158"/>
                  </a:lnTo>
                  <a:close/>
                </a:path>
              </a:pathLst>
            </a:custGeom>
            <a:solidFill>
              <a:schemeClr val="accent2">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2000" b="1" noProof="1">
                <a:solidFill>
                  <a:schemeClr val="bg1"/>
                </a:solidFill>
              </a:endParaRPr>
            </a:p>
          </p:txBody>
        </p:sp>
        <p:sp>
          <p:nvSpPr>
            <p:cNvPr id="15" name="Circle">
              <a:extLst>
                <a:ext uri="{FF2B5EF4-FFF2-40B4-BE49-F238E27FC236}">
                  <a16:creationId xmlns:a16="http://schemas.microsoft.com/office/drawing/2014/main" id="{8569E1E6-CC51-3A64-0038-C2C834F494F6}"/>
                </a:ext>
              </a:extLst>
            </p:cNvPr>
            <p:cNvSpPr/>
            <p:nvPr/>
          </p:nvSpPr>
          <p:spPr>
            <a:xfrm rot="10800000">
              <a:off x="4731685" y="3753502"/>
              <a:ext cx="1684456" cy="1684460"/>
            </a:xfrm>
            <a:prstGeom prst="ellipse">
              <a:avLst/>
            </a:prstGeom>
            <a:solidFill>
              <a:schemeClr val="accent2">
                <a:lumMod val="60000"/>
                <a:lumOff val="4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2000" b="1" noProof="1">
                <a:solidFill>
                  <a:schemeClr val="bg1"/>
                </a:solidFill>
              </a:endParaRPr>
            </a:p>
          </p:txBody>
        </p:sp>
        <p:sp>
          <p:nvSpPr>
            <p:cNvPr id="16" name="Freeform: Shape 76">
              <a:extLst>
                <a:ext uri="{FF2B5EF4-FFF2-40B4-BE49-F238E27FC236}">
                  <a16:creationId xmlns:a16="http://schemas.microsoft.com/office/drawing/2014/main" id="{751B8408-14F3-6B16-1B88-5031B84852D2}"/>
                </a:ext>
              </a:extLst>
            </p:cNvPr>
            <p:cNvSpPr/>
            <p:nvPr/>
          </p:nvSpPr>
          <p:spPr>
            <a:xfrm rot="10800000">
              <a:off x="8644982" y="4178061"/>
              <a:ext cx="928995" cy="835344"/>
            </a:xfrm>
            <a:custGeom>
              <a:avLst/>
              <a:gdLst>
                <a:gd name="connsiteX0" fmla="*/ 417658 w 928995"/>
                <a:gd name="connsiteY0" fmla="*/ 0 h 835344"/>
                <a:gd name="connsiteX1" fmla="*/ 928995 w 928995"/>
                <a:gd name="connsiteY1" fmla="*/ 0 h 835344"/>
                <a:gd name="connsiteX2" fmla="*/ 908182 w 928995"/>
                <a:gd name="connsiteY2" fmla="*/ 11297 h 835344"/>
                <a:gd name="connsiteX3" fmla="*/ 689242 w 928995"/>
                <a:gd name="connsiteY3" fmla="*/ 423074 h 835344"/>
                <a:gd name="connsiteX4" fmla="*/ 908182 w 928995"/>
                <a:gd name="connsiteY4" fmla="*/ 834851 h 835344"/>
                <a:gd name="connsiteX5" fmla="*/ 909091 w 928995"/>
                <a:gd name="connsiteY5" fmla="*/ 835344 h 835344"/>
                <a:gd name="connsiteX6" fmla="*/ 417658 w 928995"/>
                <a:gd name="connsiteY6" fmla="*/ 835344 h 835344"/>
                <a:gd name="connsiteX7" fmla="*/ 0 w 928995"/>
                <a:gd name="connsiteY7" fmla="*/ 417672 h 835344"/>
                <a:gd name="connsiteX8" fmla="*/ 417658 w 928995"/>
                <a:gd name="connsiteY8" fmla="*/ 0 h 835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8995" h="835344">
                  <a:moveTo>
                    <a:pt x="417658" y="0"/>
                  </a:moveTo>
                  <a:lnTo>
                    <a:pt x="928995" y="0"/>
                  </a:lnTo>
                  <a:lnTo>
                    <a:pt x="908182" y="11297"/>
                  </a:lnTo>
                  <a:cubicBezTo>
                    <a:pt x="776089" y="100537"/>
                    <a:pt x="689242" y="251663"/>
                    <a:pt x="689242" y="423074"/>
                  </a:cubicBezTo>
                  <a:cubicBezTo>
                    <a:pt x="689242" y="594485"/>
                    <a:pt x="776089" y="745611"/>
                    <a:pt x="908182" y="834851"/>
                  </a:cubicBezTo>
                  <a:lnTo>
                    <a:pt x="909091" y="835344"/>
                  </a:lnTo>
                  <a:lnTo>
                    <a:pt x="417658" y="835344"/>
                  </a:lnTo>
                  <a:cubicBezTo>
                    <a:pt x="187017" y="835344"/>
                    <a:pt x="0" y="648320"/>
                    <a:pt x="0" y="417672"/>
                  </a:cubicBezTo>
                  <a:cubicBezTo>
                    <a:pt x="0" y="187024"/>
                    <a:pt x="187017" y="0"/>
                    <a:pt x="417658" y="0"/>
                  </a:cubicBezTo>
                  <a:close/>
                </a:path>
              </a:pathLst>
            </a:custGeom>
            <a:solidFill>
              <a:schemeClr val="accent2">
                <a:lumMod val="75000"/>
              </a:schemeClr>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sz="3000">
                  <a:solidFill>
                    <a:srgbClr val="FFFFFF"/>
                  </a:solidFill>
                </a:defRPr>
              </a:pPr>
              <a:endParaRPr lang="en-US" sz="2000" b="1" noProof="1">
                <a:solidFill>
                  <a:schemeClr val="bg1"/>
                </a:solidFill>
              </a:endParaRPr>
            </a:p>
          </p:txBody>
        </p:sp>
        <p:sp>
          <p:nvSpPr>
            <p:cNvPr id="17" name="Circle">
              <a:extLst>
                <a:ext uri="{FF2B5EF4-FFF2-40B4-BE49-F238E27FC236}">
                  <a16:creationId xmlns:a16="http://schemas.microsoft.com/office/drawing/2014/main" id="{B0D70A5C-E606-41EE-DCD3-3E80382102DD}"/>
                </a:ext>
              </a:extLst>
            </p:cNvPr>
            <p:cNvSpPr/>
            <p:nvPr/>
          </p:nvSpPr>
          <p:spPr>
            <a:xfrm rot="10800000">
              <a:off x="4876259" y="3909556"/>
              <a:ext cx="1390713" cy="1390712"/>
            </a:xfrm>
            <a:prstGeom prst="ellipse">
              <a:avLst/>
            </a:prstGeom>
            <a:solidFill>
              <a:schemeClr val="accent2">
                <a:lumMod val="5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2000" b="1" noProof="1">
                <a:solidFill>
                  <a:schemeClr val="bg1"/>
                </a:solidFill>
              </a:endParaRPr>
            </a:p>
          </p:txBody>
        </p:sp>
        <p:sp>
          <p:nvSpPr>
            <p:cNvPr id="18" name="Freeform: Shape 78">
              <a:extLst>
                <a:ext uri="{FF2B5EF4-FFF2-40B4-BE49-F238E27FC236}">
                  <a16:creationId xmlns:a16="http://schemas.microsoft.com/office/drawing/2014/main" id="{23E518C4-D518-704B-B39D-666E7DA65F59}"/>
                </a:ext>
              </a:extLst>
            </p:cNvPr>
            <p:cNvSpPr/>
            <p:nvPr/>
          </p:nvSpPr>
          <p:spPr>
            <a:xfrm rot="10800000">
              <a:off x="0" y="2401806"/>
              <a:ext cx="6154875" cy="4401624"/>
            </a:xfrm>
            <a:custGeom>
              <a:avLst/>
              <a:gdLst>
                <a:gd name="connsiteX0" fmla="*/ 6154875 w 6154875"/>
                <a:gd name="connsiteY0" fmla="*/ 0 h 4401624"/>
                <a:gd name="connsiteX1" fmla="*/ 6154875 w 6154875"/>
                <a:gd name="connsiteY1" fmla="*/ 2200812 h 4401624"/>
                <a:gd name="connsiteX2" fmla="*/ 6154875 w 6154875"/>
                <a:gd name="connsiteY2" fmla="*/ 4401624 h 4401624"/>
                <a:gd name="connsiteX3" fmla="*/ 871121 w 6154875"/>
                <a:gd name="connsiteY3" fmla="*/ 2901977 h 4401624"/>
                <a:gd name="connsiteX4" fmla="*/ 696648 w 6154875"/>
                <a:gd name="connsiteY4" fmla="*/ 2835241 h 4401624"/>
                <a:gd name="connsiteX5" fmla="*/ 557735 w 6154875"/>
                <a:gd name="connsiteY5" fmla="*/ 2777294 h 4401624"/>
                <a:gd name="connsiteX6" fmla="*/ 461978 w 6154875"/>
                <a:gd name="connsiteY6" fmla="*/ 2767640 h 4401624"/>
                <a:gd name="connsiteX7" fmla="*/ 0 w 6154875"/>
                <a:gd name="connsiteY7" fmla="*/ 2200813 h 4401624"/>
                <a:gd name="connsiteX8" fmla="*/ 461978 w 6154875"/>
                <a:gd name="connsiteY8" fmla="*/ 1633986 h 4401624"/>
                <a:gd name="connsiteX9" fmla="*/ 545493 w 6154875"/>
                <a:gd name="connsiteY9" fmla="*/ 1625567 h 4401624"/>
                <a:gd name="connsiteX10" fmla="*/ 546200 w 6154875"/>
                <a:gd name="connsiteY10" fmla="*/ 1625249 h 4401624"/>
                <a:gd name="connsiteX11" fmla="*/ 871120 w 6154875"/>
                <a:gd name="connsiteY11" fmla="*/ 1499648 h 4401624"/>
                <a:gd name="connsiteX0" fmla="*/ 6154875 w 6154875"/>
                <a:gd name="connsiteY0" fmla="*/ 0 h 4401624"/>
                <a:gd name="connsiteX1" fmla="*/ 6154875 w 6154875"/>
                <a:gd name="connsiteY1" fmla="*/ 2200812 h 4401624"/>
                <a:gd name="connsiteX2" fmla="*/ 6154875 w 6154875"/>
                <a:gd name="connsiteY2" fmla="*/ 4401624 h 4401624"/>
                <a:gd name="connsiteX3" fmla="*/ 871121 w 6154875"/>
                <a:gd name="connsiteY3" fmla="*/ 2901977 h 4401624"/>
                <a:gd name="connsiteX4" fmla="*/ 696648 w 6154875"/>
                <a:gd name="connsiteY4" fmla="*/ 2835241 h 4401624"/>
                <a:gd name="connsiteX5" fmla="*/ 557735 w 6154875"/>
                <a:gd name="connsiteY5" fmla="*/ 2777294 h 4401624"/>
                <a:gd name="connsiteX6" fmla="*/ 461978 w 6154875"/>
                <a:gd name="connsiteY6" fmla="*/ 2767640 h 4401624"/>
                <a:gd name="connsiteX7" fmla="*/ 0 w 6154875"/>
                <a:gd name="connsiteY7" fmla="*/ 2200813 h 4401624"/>
                <a:gd name="connsiteX8" fmla="*/ 461978 w 6154875"/>
                <a:gd name="connsiteY8" fmla="*/ 1633986 h 4401624"/>
                <a:gd name="connsiteX9" fmla="*/ 545493 w 6154875"/>
                <a:gd name="connsiteY9" fmla="*/ 1625567 h 4401624"/>
                <a:gd name="connsiteX10" fmla="*/ 871120 w 6154875"/>
                <a:gd name="connsiteY10" fmla="*/ 1499648 h 4401624"/>
                <a:gd name="connsiteX11" fmla="*/ 6154875 w 6154875"/>
                <a:gd name="connsiteY11" fmla="*/ 0 h 4401624"/>
                <a:gd name="connsiteX0" fmla="*/ 6154875 w 6154875"/>
                <a:gd name="connsiteY0" fmla="*/ 0 h 4401624"/>
                <a:gd name="connsiteX1" fmla="*/ 6154875 w 6154875"/>
                <a:gd name="connsiteY1" fmla="*/ 2200812 h 4401624"/>
                <a:gd name="connsiteX2" fmla="*/ 6154875 w 6154875"/>
                <a:gd name="connsiteY2" fmla="*/ 4401624 h 4401624"/>
                <a:gd name="connsiteX3" fmla="*/ 871121 w 6154875"/>
                <a:gd name="connsiteY3" fmla="*/ 2901977 h 4401624"/>
                <a:gd name="connsiteX4" fmla="*/ 696648 w 6154875"/>
                <a:gd name="connsiteY4" fmla="*/ 2835241 h 4401624"/>
                <a:gd name="connsiteX5" fmla="*/ 557735 w 6154875"/>
                <a:gd name="connsiteY5" fmla="*/ 2777294 h 4401624"/>
                <a:gd name="connsiteX6" fmla="*/ 461978 w 6154875"/>
                <a:gd name="connsiteY6" fmla="*/ 2767640 h 4401624"/>
                <a:gd name="connsiteX7" fmla="*/ 0 w 6154875"/>
                <a:gd name="connsiteY7" fmla="*/ 2200813 h 4401624"/>
                <a:gd name="connsiteX8" fmla="*/ 461978 w 6154875"/>
                <a:gd name="connsiteY8" fmla="*/ 1633986 h 4401624"/>
                <a:gd name="connsiteX9" fmla="*/ 871120 w 6154875"/>
                <a:gd name="connsiteY9" fmla="*/ 1499648 h 4401624"/>
                <a:gd name="connsiteX10" fmla="*/ 6154875 w 6154875"/>
                <a:gd name="connsiteY10" fmla="*/ 0 h 4401624"/>
                <a:gd name="connsiteX0" fmla="*/ 6154875 w 6154875"/>
                <a:gd name="connsiteY0" fmla="*/ 0 h 4401624"/>
                <a:gd name="connsiteX1" fmla="*/ 6154875 w 6154875"/>
                <a:gd name="connsiteY1" fmla="*/ 2200812 h 4401624"/>
                <a:gd name="connsiteX2" fmla="*/ 6154875 w 6154875"/>
                <a:gd name="connsiteY2" fmla="*/ 4401624 h 4401624"/>
                <a:gd name="connsiteX3" fmla="*/ 871121 w 6154875"/>
                <a:gd name="connsiteY3" fmla="*/ 2901977 h 4401624"/>
                <a:gd name="connsiteX4" fmla="*/ 696648 w 6154875"/>
                <a:gd name="connsiteY4" fmla="*/ 2835241 h 4401624"/>
                <a:gd name="connsiteX5" fmla="*/ 461978 w 6154875"/>
                <a:gd name="connsiteY5" fmla="*/ 2767640 h 4401624"/>
                <a:gd name="connsiteX6" fmla="*/ 0 w 6154875"/>
                <a:gd name="connsiteY6" fmla="*/ 2200813 h 4401624"/>
                <a:gd name="connsiteX7" fmla="*/ 461978 w 6154875"/>
                <a:gd name="connsiteY7" fmla="*/ 1633986 h 4401624"/>
                <a:gd name="connsiteX8" fmla="*/ 871120 w 6154875"/>
                <a:gd name="connsiteY8" fmla="*/ 1499648 h 4401624"/>
                <a:gd name="connsiteX9" fmla="*/ 6154875 w 6154875"/>
                <a:gd name="connsiteY9" fmla="*/ 0 h 4401624"/>
                <a:gd name="connsiteX0" fmla="*/ 6154875 w 6154875"/>
                <a:gd name="connsiteY0" fmla="*/ 0 h 4401624"/>
                <a:gd name="connsiteX1" fmla="*/ 6154875 w 6154875"/>
                <a:gd name="connsiteY1" fmla="*/ 2200812 h 4401624"/>
                <a:gd name="connsiteX2" fmla="*/ 6154875 w 6154875"/>
                <a:gd name="connsiteY2" fmla="*/ 4401624 h 4401624"/>
                <a:gd name="connsiteX3" fmla="*/ 696648 w 6154875"/>
                <a:gd name="connsiteY3" fmla="*/ 2835241 h 4401624"/>
                <a:gd name="connsiteX4" fmla="*/ 461978 w 6154875"/>
                <a:gd name="connsiteY4" fmla="*/ 2767640 h 4401624"/>
                <a:gd name="connsiteX5" fmla="*/ 0 w 6154875"/>
                <a:gd name="connsiteY5" fmla="*/ 2200813 h 4401624"/>
                <a:gd name="connsiteX6" fmla="*/ 461978 w 6154875"/>
                <a:gd name="connsiteY6" fmla="*/ 1633986 h 4401624"/>
                <a:gd name="connsiteX7" fmla="*/ 871120 w 6154875"/>
                <a:gd name="connsiteY7" fmla="*/ 1499648 h 4401624"/>
                <a:gd name="connsiteX8" fmla="*/ 6154875 w 6154875"/>
                <a:gd name="connsiteY8" fmla="*/ 0 h 4401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54875" h="4401624">
                  <a:moveTo>
                    <a:pt x="6154875" y="0"/>
                  </a:moveTo>
                  <a:lnTo>
                    <a:pt x="6154875" y="2200812"/>
                  </a:lnTo>
                  <a:lnTo>
                    <a:pt x="6154875" y="4401624"/>
                  </a:lnTo>
                  <a:lnTo>
                    <a:pt x="696648" y="2835241"/>
                  </a:lnTo>
                  <a:lnTo>
                    <a:pt x="461978" y="2767640"/>
                  </a:lnTo>
                  <a:cubicBezTo>
                    <a:pt x="198328" y="2713690"/>
                    <a:pt x="0" y="2480412"/>
                    <a:pt x="0" y="2200813"/>
                  </a:cubicBezTo>
                  <a:cubicBezTo>
                    <a:pt x="0" y="1921214"/>
                    <a:pt x="198328" y="1687936"/>
                    <a:pt x="461978" y="1633986"/>
                  </a:cubicBezTo>
                  <a:lnTo>
                    <a:pt x="871120" y="1499648"/>
                  </a:lnTo>
                  <a:lnTo>
                    <a:pt x="6154875" y="0"/>
                  </a:lnTo>
                  <a:close/>
                </a:path>
              </a:pathLst>
            </a:custGeom>
            <a:solidFill>
              <a:srgbClr val="FFCC00"/>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sz="3000">
                  <a:solidFill>
                    <a:srgbClr val="FFFFFF"/>
                  </a:solidFill>
                </a:defRPr>
              </a:pPr>
              <a:endParaRPr lang="en-US" sz="2000" b="1" noProof="1">
                <a:solidFill>
                  <a:schemeClr val="bg1"/>
                </a:solidFill>
              </a:endParaRPr>
            </a:p>
          </p:txBody>
        </p:sp>
      </p:grpSp>
      <p:grpSp>
        <p:nvGrpSpPr>
          <p:cNvPr id="19" name="Group 91">
            <a:extLst>
              <a:ext uri="{FF2B5EF4-FFF2-40B4-BE49-F238E27FC236}">
                <a16:creationId xmlns:a16="http://schemas.microsoft.com/office/drawing/2014/main" id="{3A1ABF27-B096-3265-000B-5828BDDE794E}"/>
              </a:ext>
            </a:extLst>
          </p:cNvPr>
          <p:cNvGrpSpPr/>
          <p:nvPr/>
        </p:nvGrpSpPr>
        <p:grpSpPr>
          <a:xfrm>
            <a:off x="937225" y="4376554"/>
            <a:ext cx="2926080" cy="2090371"/>
            <a:chOff x="332936" y="4590783"/>
            <a:chExt cx="2926080" cy="2090371"/>
          </a:xfrm>
        </p:grpSpPr>
        <p:sp>
          <p:nvSpPr>
            <p:cNvPr id="20" name="TextBox 92">
              <a:extLst>
                <a:ext uri="{FF2B5EF4-FFF2-40B4-BE49-F238E27FC236}">
                  <a16:creationId xmlns:a16="http://schemas.microsoft.com/office/drawing/2014/main" id="{8773D734-9440-E5EE-F392-6DB600F3AABF}"/>
                </a:ext>
              </a:extLst>
            </p:cNvPr>
            <p:cNvSpPr txBox="1"/>
            <p:nvPr/>
          </p:nvSpPr>
          <p:spPr>
            <a:xfrm>
              <a:off x="332936" y="4590783"/>
              <a:ext cx="2926080" cy="52322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2800" b="1" i="1" noProof="1">
                  <a:solidFill>
                    <a:schemeClr val="accent2">
                      <a:lumMod val="75000"/>
                    </a:schemeClr>
                  </a:solidFill>
                </a:rPr>
                <a:t>Titoli al portatore</a:t>
              </a:r>
            </a:p>
          </p:txBody>
        </p:sp>
        <p:sp>
          <p:nvSpPr>
            <p:cNvPr id="21" name="TextBox 93">
              <a:extLst>
                <a:ext uri="{FF2B5EF4-FFF2-40B4-BE49-F238E27FC236}">
                  <a16:creationId xmlns:a16="http://schemas.microsoft.com/office/drawing/2014/main" id="{968AE7FB-4B67-B46C-DDC7-98C45403D701}"/>
                </a:ext>
              </a:extLst>
            </p:cNvPr>
            <p:cNvSpPr txBox="1"/>
            <p:nvPr/>
          </p:nvSpPr>
          <p:spPr>
            <a:xfrm>
              <a:off x="332936" y="5111494"/>
              <a:ext cx="2926080" cy="1569660"/>
            </a:xfrm>
            <a:prstGeom prst="rect">
              <a:avLst/>
            </a:prstGeom>
            <a:noFill/>
          </p:spPr>
          <p:txBody>
            <a:bodyPr wrap="square" lIns="0" r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it-IT" sz="1600" i="1" noProof="1">
                  <a:solidFill>
                    <a:schemeClr val="tx1">
                      <a:lumMod val="65000"/>
                      <a:lumOff val="35000"/>
                    </a:schemeClr>
                  </a:solidFill>
                </a:rPr>
                <a:t>Titoli di credito che legittimano il possessore all'esercizio del diritto in esso menzionato in base alla mera presentazione ed il cui trasferimento si opera con la consegna del titolo</a:t>
              </a:r>
              <a:endParaRPr lang="en-US" sz="1600" i="1" noProof="1">
                <a:solidFill>
                  <a:schemeClr val="tx1">
                    <a:lumMod val="65000"/>
                    <a:lumOff val="35000"/>
                  </a:schemeClr>
                </a:solidFill>
              </a:endParaRPr>
            </a:p>
          </p:txBody>
        </p:sp>
      </p:grpSp>
      <p:grpSp>
        <p:nvGrpSpPr>
          <p:cNvPr id="22" name="Group 94">
            <a:extLst>
              <a:ext uri="{FF2B5EF4-FFF2-40B4-BE49-F238E27FC236}">
                <a16:creationId xmlns:a16="http://schemas.microsoft.com/office/drawing/2014/main" id="{64438228-BA6E-BB2B-EE5F-C3B288DD6008}"/>
              </a:ext>
            </a:extLst>
          </p:cNvPr>
          <p:cNvGrpSpPr/>
          <p:nvPr/>
        </p:nvGrpSpPr>
        <p:grpSpPr>
          <a:xfrm>
            <a:off x="8173248" y="2298140"/>
            <a:ext cx="2926080" cy="1351708"/>
            <a:chOff x="8921977" y="1405170"/>
            <a:chExt cx="2926080" cy="1351708"/>
          </a:xfrm>
        </p:grpSpPr>
        <p:sp>
          <p:nvSpPr>
            <p:cNvPr id="23" name="TextBox 95">
              <a:extLst>
                <a:ext uri="{FF2B5EF4-FFF2-40B4-BE49-F238E27FC236}">
                  <a16:creationId xmlns:a16="http://schemas.microsoft.com/office/drawing/2014/main" id="{3857CB27-0191-FA77-A7E4-E512C0244CE1}"/>
                </a:ext>
              </a:extLst>
            </p:cNvPr>
            <p:cNvSpPr txBox="1"/>
            <p:nvPr/>
          </p:nvSpPr>
          <p:spPr>
            <a:xfrm>
              <a:off x="8921977" y="1405170"/>
              <a:ext cx="2926080" cy="52322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i="1" noProof="1">
                  <a:solidFill>
                    <a:schemeClr val="accent2">
                      <a:lumMod val="75000"/>
                    </a:schemeClr>
                  </a:solidFill>
                </a:rPr>
                <a:t>Denaro contante</a:t>
              </a:r>
            </a:p>
          </p:txBody>
        </p:sp>
        <p:sp>
          <p:nvSpPr>
            <p:cNvPr id="24" name="TextBox 96">
              <a:extLst>
                <a:ext uri="{FF2B5EF4-FFF2-40B4-BE49-F238E27FC236}">
                  <a16:creationId xmlns:a16="http://schemas.microsoft.com/office/drawing/2014/main" id="{098205AA-5BA5-9C71-156F-CB07B491F6FD}"/>
                </a:ext>
              </a:extLst>
            </p:cNvPr>
            <p:cNvSpPr txBox="1"/>
            <p:nvPr/>
          </p:nvSpPr>
          <p:spPr>
            <a:xfrm>
              <a:off x="8921977" y="1925881"/>
              <a:ext cx="2926080" cy="830997"/>
            </a:xfrm>
            <a:prstGeom prst="rect">
              <a:avLst/>
            </a:prstGeom>
            <a:noFill/>
          </p:spPr>
          <p:txBody>
            <a:bodyPr wrap="square" lIns="0" r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it-IT" sz="1600" i="1" noProof="1">
                  <a:solidFill>
                    <a:schemeClr val="tx1">
                      <a:lumMod val="65000"/>
                      <a:lumOff val="35000"/>
                    </a:schemeClr>
                  </a:solidFill>
                </a:rPr>
                <a:t>Banconote e monete metalliche, in euro o in valute estere, aventi corso legale</a:t>
              </a:r>
              <a:endParaRPr lang="en-US" sz="1600" i="1" noProof="1">
                <a:solidFill>
                  <a:schemeClr val="tx1">
                    <a:lumMod val="65000"/>
                    <a:lumOff val="35000"/>
                  </a:schemeClr>
                </a:solidFill>
              </a:endParaRPr>
            </a:p>
          </p:txBody>
        </p:sp>
      </p:grpSp>
    </p:spTree>
    <p:extLst>
      <p:ext uri="{BB962C8B-B14F-4D97-AF65-F5344CB8AC3E}">
        <p14:creationId xmlns:p14="http://schemas.microsoft.com/office/powerpoint/2010/main" val="2095595346"/>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4E54CE-6354-74A9-1AC1-C78AE4851907}"/>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grpSp>
        <p:nvGrpSpPr>
          <p:cNvPr id="3" name="Group 2">
            <a:extLst>
              <a:ext uri="{FF2B5EF4-FFF2-40B4-BE49-F238E27FC236}">
                <a16:creationId xmlns:a16="http://schemas.microsoft.com/office/drawing/2014/main" id="{0C3110DC-9F68-989F-8320-0376DF23D968}"/>
              </a:ext>
            </a:extLst>
          </p:cNvPr>
          <p:cNvGrpSpPr/>
          <p:nvPr/>
        </p:nvGrpSpPr>
        <p:grpSpPr>
          <a:xfrm>
            <a:off x="12103" y="1299230"/>
            <a:ext cx="7944146" cy="4838966"/>
            <a:chOff x="34620200" y="10223499"/>
            <a:chExt cx="6058905" cy="3690622"/>
          </a:xfrm>
        </p:grpSpPr>
        <p:sp>
          <p:nvSpPr>
            <p:cNvPr id="4" name="Shape">
              <a:extLst>
                <a:ext uri="{FF2B5EF4-FFF2-40B4-BE49-F238E27FC236}">
                  <a16:creationId xmlns:a16="http://schemas.microsoft.com/office/drawing/2014/main" id="{FE77C87F-4C94-723D-4617-12CDA458F729}"/>
                </a:ext>
              </a:extLst>
            </p:cNvPr>
            <p:cNvSpPr/>
            <p:nvPr/>
          </p:nvSpPr>
          <p:spPr>
            <a:xfrm>
              <a:off x="37198299" y="10223499"/>
              <a:ext cx="3480806" cy="3613151"/>
            </a:xfrm>
            <a:custGeom>
              <a:avLst/>
              <a:gdLst/>
              <a:ahLst/>
              <a:cxnLst>
                <a:cxn ang="0">
                  <a:pos x="wd2" y="hd2"/>
                </a:cxn>
                <a:cxn ang="5400000">
                  <a:pos x="wd2" y="hd2"/>
                </a:cxn>
                <a:cxn ang="10800000">
                  <a:pos x="wd2" y="hd2"/>
                </a:cxn>
                <a:cxn ang="16200000">
                  <a:pos x="wd2" y="hd2"/>
                </a:cxn>
              </a:cxnLst>
              <a:rect l="0" t="0" r="r" b="b"/>
              <a:pathLst>
                <a:path w="21426" h="21487" extrusionOk="0">
                  <a:moveTo>
                    <a:pt x="10294" y="0"/>
                  </a:moveTo>
                  <a:cubicBezTo>
                    <a:pt x="7831" y="0"/>
                    <a:pt x="5502" y="763"/>
                    <a:pt x="3547" y="2198"/>
                  </a:cubicBezTo>
                  <a:lnTo>
                    <a:pt x="3547" y="2198"/>
                  </a:lnTo>
                  <a:lnTo>
                    <a:pt x="3500" y="2236"/>
                  </a:lnTo>
                  <a:lnTo>
                    <a:pt x="3469" y="2258"/>
                  </a:lnTo>
                  <a:lnTo>
                    <a:pt x="3469" y="2258"/>
                  </a:lnTo>
                  <a:cubicBezTo>
                    <a:pt x="2195" y="3217"/>
                    <a:pt x="1139" y="4448"/>
                    <a:pt x="397" y="5823"/>
                  </a:cubicBezTo>
                  <a:cubicBezTo>
                    <a:pt x="-174" y="6895"/>
                    <a:pt x="-127" y="8149"/>
                    <a:pt x="522" y="9176"/>
                  </a:cubicBezTo>
                  <a:cubicBezTo>
                    <a:pt x="1155" y="10181"/>
                    <a:pt x="2249" y="10792"/>
                    <a:pt x="3469" y="10815"/>
                  </a:cubicBezTo>
                  <a:lnTo>
                    <a:pt x="3625" y="10815"/>
                  </a:lnTo>
                  <a:cubicBezTo>
                    <a:pt x="4837" y="10792"/>
                    <a:pt x="5939" y="10181"/>
                    <a:pt x="6573" y="9176"/>
                  </a:cubicBezTo>
                  <a:cubicBezTo>
                    <a:pt x="7221" y="8149"/>
                    <a:pt x="7268" y="6895"/>
                    <a:pt x="6698" y="5823"/>
                  </a:cubicBezTo>
                  <a:cubicBezTo>
                    <a:pt x="6690" y="5808"/>
                    <a:pt x="6682" y="5793"/>
                    <a:pt x="6674" y="5785"/>
                  </a:cubicBezTo>
                  <a:cubicBezTo>
                    <a:pt x="5298" y="3240"/>
                    <a:pt x="7167" y="189"/>
                    <a:pt x="10137" y="151"/>
                  </a:cubicBezTo>
                  <a:cubicBezTo>
                    <a:pt x="10192" y="151"/>
                    <a:pt x="10239" y="151"/>
                    <a:pt x="10294" y="151"/>
                  </a:cubicBezTo>
                  <a:cubicBezTo>
                    <a:pt x="16352" y="151"/>
                    <a:pt x="21285" y="4924"/>
                    <a:pt x="21262" y="10785"/>
                  </a:cubicBezTo>
                  <a:cubicBezTo>
                    <a:pt x="21238" y="16804"/>
                    <a:pt x="16008" y="21600"/>
                    <a:pt x="9786" y="21328"/>
                  </a:cubicBezTo>
                  <a:cubicBezTo>
                    <a:pt x="7597" y="21230"/>
                    <a:pt x="5533" y="20520"/>
                    <a:pt x="3774" y="19259"/>
                  </a:cubicBezTo>
                  <a:cubicBezTo>
                    <a:pt x="3688" y="19198"/>
                    <a:pt x="3571" y="19183"/>
                    <a:pt x="3477" y="19229"/>
                  </a:cubicBezTo>
                  <a:lnTo>
                    <a:pt x="3477" y="19229"/>
                  </a:lnTo>
                  <a:lnTo>
                    <a:pt x="3508" y="19251"/>
                  </a:lnTo>
                  <a:cubicBezTo>
                    <a:pt x="5470" y="20716"/>
                    <a:pt x="7816" y="21487"/>
                    <a:pt x="10302" y="21487"/>
                  </a:cubicBezTo>
                  <a:cubicBezTo>
                    <a:pt x="16431" y="21487"/>
                    <a:pt x="21426" y="16668"/>
                    <a:pt x="21426" y="10740"/>
                  </a:cubicBezTo>
                  <a:cubicBezTo>
                    <a:pt x="21426" y="4811"/>
                    <a:pt x="16431" y="0"/>
                    <a:pt x="10294" y="0"/>
                  </a:cubicBezTo>
                  <a:close/>
                </a:path>
              </a:pathLst>
            </a:custGeom>
            <a:solidFill>
              <a:schemeClr val="accent2"/>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5" name="Shape">
              <a:extLst>
                <a:ext uri="{FF2B5EF4-FFF2-40B4-BE49-F238E27FC236}">
                  <a16:creationId xmlns:a16="http://schemas.microsoft.com/office/drawing/2014/main" id="{45411AE4-4F74-BA72-E972-21553648D4EB}"/>
                </a:ext>
              </a:extLst>
            </p:cNvPr>
            <p:cNvSpPr/>
            <p:nvPr/>
          </p:nvSpPr>
          <p:spPr>
            <a:xfrm>
              <a:off x="34620200" y="10299700"/>
              <a:ext cx="3479532" cy="3614421"/>
            </a:xfrm>
            <a:custGeom>
              <a:avLst/>
              <a:gdLst/>
              <a:ahLst/>
              <a:cxnLst>
                <a:cxn ang="0">
                  <a:pos x="wd2" y="hd2"/>
                </a:cxn>
                <a:cxn ang="5400000">
                  <a:pos x="wd2" y="hd2"/>
                </a:cxn>
                <a:cxn ang="10800000">
                  <a:pos x="wd2" y="hd2"/>
                </a:cxn>
                <a:cxn ang="16200000">
                  <a:pos x="wd2" y="hd2"/>
                </a:cxn>
              </a:cxnLst>
              <a:rect l="0" t="0" r="r" b="b"/>
              <a:pathLst>
                <a:path w="21426" h="21487" extrusionOk="0">
                  <a:moveTo>
                    <a:pt x="20904" y="12299"/>
                  </a:moveTo>
                  <a:cubicBezTo>
                    <a:pt x="20271" y="11295"/>
                    <a:pt x="19176" y="10683"/>
                    <a:pt x="17956" y="10661"/>
                  </a:cubicBezTo>
                  <a:lnTo>
                    <a:pt x="17799" y="10661"/>
                  </a:lnTo>
                  <a:cubicBezTo>
                    <a:pt x="16587" y="10683"/>
                    <a:pt x="15484" y="11295"/>
                    <a:pt x="14851" y="12299"/>
                  </a:cubicBezTo>
                  <a:cubicBezTo>
                    <a:pt x="14202" y="13333"/>
                    <a:pt x="14178" y="14632"/>
                    <a:pt x="14757" y="15704"/>
                  </a:cubicBezTo>
                  <a:cubicBezTo>
                    <a:pt x="14765" y="15726"/>
                    <a:pt x="14781" y="15742"/>
                    <a:pt x="14788" y="15764"/>
                  </a:cubicBezTo>
                  <a:cubicBezTo>
                    <a:pt x="16149" y="18233"/>
                    <a:pt x="14327" y="21245"/>
                    <a:pt x="11433" y="21321"/>
                  </a:cubicBezTo>
                  <a:cubicBezTo>
                    <a:pt x="11332" y="21321"/>
                    <a:pt x="11230" y="21328"/>
                    <a:pt x="11128" y="21328"/>
                  </a:cubicBezTo>
                  <a:cubicBezTo>
                    <a:pt x="5068" y="21328"/>
                    <a:pt x="141" y="16557"/>
                    <a:pt x="156" y="10698"/>
                  </a:cubicBezTo>
                  <a:cubicBezTo>
                    <a:pt x="180" y="4696"/>
                    <a:pt x="5427" y="-113"/>
                    <a:pt x="11637" y="159"/>
                  </a:cubicBezTo>
                  <a:cubicBezTo>
                    <a:pt x="13827" y="257"/>
                    <a:pt x="15891" y="967"/>
                    <a:pt x="17659" y="2227"/>
                  </a:cubicBezTo>
                  <a:cubicBezTo>
                    <a:pt x="17745" y="2288"/>
                    <a:pt x="17862" y="2303"/>
                    <a:pt x="17956" y="2258"/>
                  </a:cubicBezTo>
                  <a:lnTo>
                    <a:pt x="17956" y="2258"/>
                  </a:lnTo>
                  <a:lnTo>
                    <a:pt x="17924" y="2235"/>
                  </a:lnTo>
                  <a:cubicBezTo>
                    <a:pt x="15961" y="770"/>
                    <a:pt x="13615" y="0"/>
                    <a:pt x="11128" y="0"/>
                  </a:cubicBezTo>
                  <a:cubicBezTo>
                    <a:pt x="4997" y="0"/>
                    <a:pt x="0" y="4817"/>
                    <a:pt x="0" y="10744"/>
                  </a:cubicBezTo>
                  <a:cubicBezTo>
                    <a:pt x="0" y="16670"/>
                    <a:pt x="4989" y="21487"/>
                    <a:pt x="11128" y="21487"/>
                  </a:cubicBezTo>
                  <a:cubicBezTo>
                    <a:pt x="13592" y="21487"/>
                    <a:pt x="15922" y="20724"/>
                    <a:pt x="17878" y="19290"/>
                  </a:cubicBezTo>
                  <a:lnTo>
                    <a:pt x="17878" y="19290"/>
                  </a:lnTo>
                  <a:lnTo>
                    <a:pt x="17924" y="19252"/>
                  </a:lnTo>
                  <a:lnTo>
                    <a:pt x="17956" y="19230"/>
                  </a:lnTo>
                  <a:lnTo>
                    <a:pt x="17956" y="19230"/>
                  </a:lnTo>
                  <a:cubicBezTo>
                    <a:pt x="19230" y="18271"/>
                    <a:pt x="20286" y="17040"/>
                    <a:pt x="21029" y="15666"/>
                  </a:cubicBezTo>
                  <a:cubicBezTo>
                    <a:pt x="21600" y="14579"/>
                    <a:pt x="21553" y="13326"/>
                    <a:pt x="20904" y="12299"/>
                  </a:cubicBezTo>
                  <a:close/>
                </a:path>
              </a:pathLst>
            </a:custGeom>
            <a:solidFill>
              <a:schemeClr val="accent3"/>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grpSp>
      <p:sp>
        <p:nvSpPr>
          <p:cNvPr id="6" name="TextBox 14">
            <a:extLst>
              <a:ext uri="{FF2B5EF4-FFF2-40B4-BE49-F238E27FC236}">
                <a16:creationId xmlns:a16="http://schemas.microsoft.com/office/drawing/2014/main" id="{A9220F8F-5D1E-25C4-D2F7-08851C5EE7E4}"/>
              </a:ext>
            </a:extLst>
          </p:cNvPr>
          <p:cNvSpPr txBox="1"/>
          <p:nvPr/>
        </p:nvSpPr>
        <p:spPr>
          <a:xfrm>
            <a:off x="493743" y="2794530"/>
            <a:ext cx="2471561" cy="156966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i="1" noProof="1">
                <a:solidFill>
                  <a:srgbClr val="C00000"/>
                </a:solidFill>
              </a:rPr>
              <a:t>Art. 49. (Limitazioni all'uso del contante e dei titoli al portatore)</a:t>
            </a:r>
            <a:endParaRPr lang="en-US" sz="2400" b="1" i="1" noProof="1">
              <a:solidFill>
                <a:srgbClr val="C00000"/>
              </a:solidFill>
            </a:endParaRPr>
          </a:p>
        </p:txBody>
      </p:sp>
      <p:sp>
        <p:nvSpPr>
          <p:cNvPr id="7" name="TextBox 17">
            <a:extLst>
              <a:ext uri="{FF2B5EF4-FFF2-40B4-BE49-F238E27FC236}">
                <a16:creationId xmlns:a16="http://schemas.microsoft.com/office/drawing/2014/main" id="{A8812FCA-E656-2B6F-EC03-240C85B682CB}"/>
              </a:ext>
            </a:extLst>
          </p:cNvPr>
          <p:cNvSpPr txBox="1"/>
          <p:nvPr/>
        </p:nvSpPr>
        <p:spPr>
          <a:xfrm>
            <a:off x="4855630" y="2055866"/>
            <a:ext cx="2259079" cy="3046988"/>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1600" i="1" noProof="1"/>
              <a:t>1. E' vietato il trasferimento di denaro contante e di titoli al portatore in euro o in valuta estera, effettuato a  qualsiasi titolo tra soggetti diversi, siano esse persone fisiche o giuridiche, quando</a:t>
            </a:r>
          </a:p>
          <a:p>
            <a:pPr algn="ctr"/>
            <a:r>
              <a:rPr lang="it-IT" sz="1600" i="1" noProof="1"/>
              <a:t>il valore oggetto di trasferimento, e'  complessivamente pari o superiore a 3.000  euro.</a:t>
            </a:r>
            <a:endParaRPr lang="en-US" sz="1600" i="1" noProof="1"/>
          </a:p>
        </p:txBody>
      </p:sp>
      <p:grpSp>
        <p:nvGrpSpPr>
          <p:cNvPr id="8" name="Graphic 11" descr="Handshake">
            <a:extLst>
              <a:ext uri="{FF2B5EF4-FFF2-40B4-BE49-F238E27FC236}">
                <a16:creationId xmlns:a16="http://schemas.microsoft.com/office/drawing/2014/main" id="{494C2DA3-A5A7-5E38-212A-ED50A8B2C53E}"/>
              </a:ext>
            </a:extLst>
          </p:cNvPr>
          <p:cNvGrpSpPr/>
          <p:nvPr/>
        </p:nvGrpSpPr>
        <p:grpSpPr>
          <a:xfrm>
            <a:off x="3729452" y="2539242"/>
            <a:ext cx="895966" cy="536953"/>
            <a:chOff x="5812426" y="2356270"/>
            <a:chExt cx="895966" cy="536953"/>
          </a:xfrm>
          <a:effectLst>
            <a:outerShdw blurRad="50800" dist="38100" dir="2700000" algn="tl" rotWithShape="0">
              <a:prstClr val="black">
                <a:alpha val="40000"/>
              </a:prstClr>
            </a:outerShdw>
          </a:effectLst>
        </p:grpSpPr>
        <p:sp>
          <p:nvSpPr>
            <p:cNvPr id="9" name="Freeform: Shape 20">
              <a:extLst>
                <a:ext uri="{FF2B5EF4-FFF2-40B4-BE49-F238E27FC236}">
                  <a16:creationId xmlns:a16="http://schemas.microsoft.com/office/drawing/2014/main" id="{D9AA1C14-C5F4-B438-0561-9FD4C91E1B9B}"/>
                </a:ext>
              </a:extLst>
            </p:cNvPr>
            <p:cNvSpPr/>
            <p:nvPr/>
          </p:nvSpPr>
          <p:spPr>
            <a:xfrm>
              <a:off x="6206030" y="2790131"/>
              <a:ext cx="80887" cy="87409"/>
            </a:xfrm>
            <a:custGeom>
              <a:avLst/>
              <a:gdLst>
                <a:gd name="connsiteX0" fmla="*/ 22380 w 80887"/>
                <a:gd name="connsiteY0" fmla="*/ 87410 h 87409"/>
                <a:gd name="connsiteX1" fmla="*/ 6896 w 80887"/>
                <a:gd name="connsiteY1" fmla="*/ 82248 h 87409"/>
                <a:gd name="connsiteX2" fmla="*/ 4832 w 80887"/>
                <a:gd name="connsiteY2" fmla="*/ 53346 h 87409"/>
                <a:gd name="connsiteX3" fmla="*/ 45089 w 80887"/>
                <a:gd name="connsiteY3" fmla="*/ 6896 h 87409"/>
                <a:gd name="connsiteX4" fmla="*/ 73991 w 80887"/>
                <a:gd name="connsiteY4" fmla="*/ 4832 h 87409"/>
                <a:gd name="connsiteX5" fmla="*/ 76055 w 80887"/>
                <a:gd name="connsiteY5" fmla="*/ 33734 h 87409"/>
                <a:gd name="connsiteX6" fmla="*/ 35799 w 80887"/>
                <a:gd name="connsiteY6" fmla="*/ 80184 h 87409"/>
                <a:gd name="connsiteX7" fmla="*/ 22380 w 80887"/>
                <a:gd name="connsiteY7" fmla="*/ 87410 h 8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87" h="87409">
                  <a:moveTo>
                    <a:pt x="22380" y="87410"/>
                  </a:moveTo>
                  <a:cubicBezTo>
                    <a:pt x="17219" y="87410"/>
                    <a:pt x="11025" y="86377"/>
                    <a:pt x="6896" y="82248"/>
                  </a:cubicBezTo>
                  <a:cubicBezTo>
                    <a:pt x="-1361" y="75023"/>
                    <a:pt x="-2394" y="61604"/>
                    <a:pt x="4832" y="53346"/>
                  </a:cubicBezTo>
                  <a:lnTo>
                    <a:pt x="45089" y="6896"/>
                  </a:lnTo>
                  <a:cubicBezTo>
                    <a:pt x="52314" y="-1361"/>
                    <a:pt x="65733" y="-2394"/>
                    <a:pt x="73991" y="4832"/>
                  </a:cubicBezTo>
                  <a:cubicBezTo>
                    <a:pt x="82248" y="12057"/>
                    <a:pt x="83281" y="25476"/>
                    <a:pt x="76055" y="33734"/>
                  </a:cubicBezTo>
                  <a:lnTo>
                    <a:pt x="35799" y="80184"/>
                  </a:lnTo>
                  <a:cubicBezTo>
                    <a:pt x="32702" y="84313"/>
                    <a:pt x="27541" y="86377"/>
                    <a:pt x="22380" y="87410"/>
                  </a:cubicBezTo>
                  <a:close/>
                </a:path>
              </a:pathLst>
            </a:custGeom>
            <a:solidFill>
              <a:schemeClr val="bg1"/>
            </a:solidFill>
            <a:ln w="10319"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 name="Freeform: Shape 21">
              <a:extLst>
                <a:ext uri="{FF2B5EF4-FFF2-40B4-BE49-F238E27FC236}">
                  <a16:creationId xmlns:a16="http://schemas.microsoft.com/office/drawing/2014/main" id="{07701D18-6A92-4961-1165-D9E375A93C57}"/>
                </a:ext>
              </a:extLst>
            </p:cNvPr>
            <p:cNvSpPr/>
            <p:nvPr/>
          </p:nvSpPr>
          <p:spPr>
            <a:xfrm>
              <a:off x="6137400" y="2748338"/>
              <a:ext cx="98410" cy="105719"/>
            </a:xfrm>
            <a:custGeom>
              <a:avLst/>
              <a:gdLst>
                <a:gd name="connsiteX0" fmla="*/ 28045 w 98410"/>
                <a:gd name="connsiteY0" fmla="*/ 105461 h 105719"/>
                <a:gd name="connsiteX1" fmla="*/ 8433 w 98410"/>
                <a:gd name="connsiteY1" fmla="*/ 99268 h 105719"/>
                <a:gd name="connsiteX2" fmla="*/ 6368 w 98410"/>
                <a:gd name="connsiteY2" fmla="*/ 63140 h 105719"/>
                <a:gd name="connsiteX3" fmla="*/ 53850 w 98410"/>
                <a:gd name="connsiteY3" fmla="*/ 8433 h 105719"/>
                <a:gd name="connsiteX4" fmla="*/ 89978 w 98410"/>
                <a:gd name="connsiteY4" fmla="*/ 6368 h 105719"/>
                <a:gd name="connsiteX5" fmla="*/ 92042 w 98410"/>
                <a:gd name="connsiteY5" fmla="*/ 42496 h 105719"/>
                <a:gd name="connsiteX6" fmla="*/ 44560 w 98410"/>
                <a:gd name="connsiteY6" fmla="*/ 97204 h 105719"/>
                <a:gd name="connsiteX7" fmla="*/ 28045 w 98410"/>
                <a:gd name="connsiteY7" fmla="*/ 105461 h 10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410" h="105719">
                  <a:moveTo>
                    <a:pt x="28045" y="105461"/>
                  </a:moveTo>
                  <a:cubicBezTo>
                    <a:pt x="20819" y="106493"/>
                    <a:pt x="14626" y="104429"/>
                    <a:pt x="8433" y="99268"/>
                  </a:cubicBezTo>
                  <a:cubicBezTo>
                    <a:pt x="-1890" y="89978"/>
                    <a:pt x="-2922" y="73462"/>
                    <a:pt x="6368" y="63140"/>
                  </a:cubicBezTo>
                  <a:lnTo>
                    <a:pt x="53850" y="8433"/>
                  </a:lnTo>
                  <a:cubicBezTo>
                    <a:pt x="63140" y="-1890"/>
                    <a:pt x="79656" y="-2922"/>
                    <a:pt x="89978" y="6368"/>
                  </a:cubicBezTo>
                  <a:cubicBezTo>
                    <a:pt x="100300" y="15658"/>
                    <a:pt x="101332" y="32174"/>
                    <a:pt x="92042" y="42496"/>
                  </a:cubicBezTo>
                  <a:lnTo>
                    <a:pt x="44560" y="97204"/>
                  </a:lnTo>
                  <a:cubicBezTo>
                    <a:pt x="40431" y="102365"/>
                    <a:pt x="34238" y="105461"/>
                    <a:pt x="28045" y="105461"/>
                  </a:cubicBezTo>
                  <a:close/>
                </a:path>
              </a:pathLst>
            </a:custGeom>
            <a:solidFill>
              <a:schemeClr val="bg1"/>
            </a:solidFill>
            <a:ln w="10319"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Freeform: Shape 22">
              <a:extLst>
                <a:ext uri="{FF2B5EF4-FFF2-40B4-BE49-F238E27FC236}">
                  <a16:creationId xmlns:a16="http://schemas.microsoft.com/office/drawing/2014/main" id="{A8A61B39-A23B-EA40-DA3D-71B8C0289BC6}"/>
                </a:ext>
              </a:extLst>
            </p:cNvPr>
            <p:cNvSpPr/>
            <p:nvPr/>
          </p:nvSpPr>
          <p:spPr>
            <a:xfrm>
              <a:off x="6067150" y="2699765"/>
              <a:ext cx="108850" cy="116040"/>
            </a:xfrm>
            <a:custGeom>
              <a:avLst/>
              <a:gdLst>
                <a:gd name="connsiteX0" fmla="*/ 33265 w 108850"/>
                <a:gd name="connsiteY0" fmla="*/ 115842 h 116040"/>
                <a:gd name="connsiteX1" fmla="*/ 10556 w 108850"/>
                <a:gd name="connsiteY1" fmla="*/ 108617 h 116040"/>
                <a:gd name="connsiteX2" fmla="*/ 7459 w 108850"/>
                <a:gd name="connsiteY2" fmla="*/ 65264 h 116040"/>
                <a:gd name="connsiteX3" fmla="*/ 54941 w 108850"/>
                <a:gd name="connsiteY3" fmla="*/ 10556 h 116040"/>
                <a:gd name="connsiteX4" fmla="*/ 98295 w 108850"/>
                <a:gd name="connsiteY4" fmla="*/ 7459 h 116040"/>
                <a:gd name="connsiteX5" fmla="*/ 101391 w 108850"/>
                <a:gd name="connsiteY5" fmla="*/ 50812 h 116040"/>
                <a:gd name="connsiteX6" fmla="*/ 53909 w 108850"/>
                <a:gd name="connsiteY6" fmla="*/ 105520 h 116040"/>
                <a:gd name="connsiteX7" fmla="*/ 33265 w 108850"/>
                <a:gd name="connsiteY7" fmla="*/ 115842 h 116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850" h="116040">
                  <a:moveTo>
                    <a:pt x="33265" y="115842"/>
                  </a:moveTo>
                  <a:cubicBezTo>
                    <a:pt x="25007" y="116875"/>
                    <a:pt x="16749" y="113778"/>
                    <a:pt x="10556" y="108617"/>
                  </a:cubicBezTo>
                  <a:cubicBezTo>
                    <a:pt x="-1831" y="97262"/>
                    <a:pt x="-3895" y="77650"/>
                    <a:pt x="7459" y="65264"/>
                  </a:cubicBezTo>
                  <a:lnTo>
                    <a:pt x="54941" y="10556"/>
                  </a:lnTo>
                  <a:cubicBezTo>
                    <a:pt x="66296" y="-1831"/>
                    <a:pt x="85908" y="-3895"/>
                    <a:pt x="98295" y="7459"/>
                  </a:cubicBezTo>
                  <a:cubicBezTo>
                    <a:pt x="110681" y="18814"/>
                    <a:pt x="112746" y="38426"/>
                    <a:pt x="101391" y="50812"/>
                  </a:cubicBezTo>
                  <a:lnTo>
                    <a:pt x="53909" y="105520"/>
                  </a:lnTo>
                  <a:cubicBezTo>
                    <a:pt x="48748" y="111713"/>
                    <a:pt x="40490" y="115842"/>
                    <a:pt x="33265" y="115842"/>
                  </a:cubicBezTo>
                  <a:close/>
                </a:path>
              </a:pathLst>
            </a:custGeom>
            <a:solidFill>
              <a:schemeClr val="bg1"/>
            </a:solidFill>
            <a:ln w="10319"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Shape 23">
              <a:extLst>
                <a:ext uri="{FF2B5EF4-FFF2-40B4-BE49-F238E27FC236}">
                  <a16:creationId xmlns:a16="http://schemas.microsoft.com/office/drawing/2014/main" id="{46598B82-E833-A660-24C1-D509038DA085}"/>
                </a:ext>
              </a:extLst>
            </p:cNvPr>
            <p:cNvSpPr/>
            <p:nvPr/>
          </p:nvSpPr>
          <p:spPr>
            <a:xfrm>
              <a:off x="5991798" y="2654347"/>
              <a:ext cx="116076" cy="123265"/>
            </a:xfrm>
            <a:custGeom>
              <a:avLst/>
              <a:gdLst>
                <a:gd name="connsiteX0" fmla="*/ 33265 w 116076"/>
                <a:gd name="connsiteY0" fmla="*/ 123068 h 123265"/>
                <a:gd name="connsiteX1" fmla="*/ 10556 w 116076"/>
                <a:gd name="connsiteY1" fmla="*/ 115842 h 123265"/>
                <a:gd name="connsiteX2" fmla="*/ 7459 w 116076"/>
                <a:gd name="connsiteY2" fmla="*/ 72489 h 123265"/>
                <a:gd name="connsiteX3" fmla="*/ 62167 w 116076"/>
                <a:gd name="connsiteY3" fmla="*/ 10556 h 123265"/>
                <a:gd name="connsiteX4" fmla="*/ 105520 w 116076"/>
                <a:gd name="connsiteY4" fmla="*/ 7459 h 123265"/>
                <a:gd name="connsiteX5" fmla="*/ 108617 w 116076"/>
                <a:gd name="connsiteY5" fmla="*/ 50813 h 123265"/>
                <a:gd name="connsiteX6" fmla="*/ 53909 w 116076"/>
                <a:gd name="connsiteY6" fmla="*/ 112746 h 123265"/>
                <a:gd name="connsiteX7" fmla="*/ 33265 w 116076"/>
                <a:gd name="connsiteY7" fmla="*/ 123068 h 123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076" h="123265">
                  <a:moveTo>
                    <a:pt x="33265" y="123068"/>
                  </a:moveTo>
                  <a:cubicBezTo>
                    <a:pt x="25007" y="124100"/>
                    <a:pt x="16749" y="121003"/>
                    <a:pt x="10556" y="115842"/>
                  </a:cubicBezTo>
                  <a:cubicBezTo>
                    <a:pt x="-1831" y="104488"/>
                    <a:pt x="-3895" y="84876"/>
                    <a:pt x="7459" y="72489"/>
                  </a:cubicBezTo>
                  <a:lnTo>
                    <a:pt x="62167" y="10556"/>
                  </a:lnTo>
                  <a:cubicBezTo>
                    <a:pt x="73521" y="-1831"/>
                    <a:pt x="93134" y="-3895"/>
                    <a:pt x="105520" y="7459"/>
                  </a:cubicBezTo>
                  <a:cubicBezTo>
                    <a:pt x="117907" y="18814"/>
                    <a:pt x="119971" y="38426"/>
                    <a:pt x="108617" y="50813"/>
                  </a:cubicBezTo>
                  <a:lnTo>
                    <a:pt x="53909" y="112746"/>
                  </a:lnTo>
                  <a:cubicBezTo>
                    <a:pt x="47716" y="118939"/>
                    <a:pt x="40490" y="122036"/>
                    <a:pt x="33265" y="123068"/>
                  </a:cubicBezTo>
                  <a:close/>
                </a:path>
              </a:pathLst>
            </a:custGeom>
            <a:solidFill>
              <a:schemeClr val="bg1"/>
            </a:solidFill>
            <a:ln w="10319"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Freeform: Shape 24">
              <a:extLst>
                <a:ext uri="{FF2B5EF4-FFF2-40B4-BE49-F238E27FC236}">
                  <a16:creationId xmlns:a16="http://schemas.microsoft.com/office/drawing/2014/main" id="{8CD78C48-771A-53EC-9E6F-1B47EA446DD9}"/>
                </a:ext>
              </a:extLst>
            </p:cNvPr>
            <p:cNvSpPr/>
            <p:nvPr/>
          </p:nvSpPr>
          <p:spPr>
            <a:xfrm>
              <a:off x="5812426" y="2356270"/>
              <a:ext cx="206525" cy="245749"/>
            </a:xfrm>
            <a:custGeom>
              <a:avLst/>
              <a:gdLst>
                <a:gd name="connsiteX0" fmla="*/ 0 w 206525"/>
                <a:gd name="connsiteY0" fmla="*/ 194057 h 245749"/>
                <a:gd name="connsiteX1" fmla="*/ 79481 w 206525"/>
                <a:gd name="connsiteY1" fmla="*/ 242572 h 245749"/>
                <a:gd name="connsiteX2" fmla="*/ 107351 w 206525"/>
                <a:gd name="connsiteY2" fmla="*/ 235346 h 245749"/>
                <a:gd name="connsiteX3" fmla="*/ 203347 w 206525"/>
                <a:gd name="connsiteY3" fmla="*/ 76384 h 245749"/>
                <a:gd name="connsiteX4" fmla="*/ 196122 w 206525"/>
                <a:gd name="connsiteY4" fmla="*/ 48514 h 245749"/>
                <a:gd name="connsiteX5" fmla="*/ 117673 w 206525"/>
                <a:gd name="connsiteY5" fmla="*/ 0 h 245749"/>
                <a:gd name="connsiteX6" fmla="*/ 0 w 206525"/>
                <a:gd name="connsiteY6" fmla="*/ 194057 h 245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525" h="245749">
                  <a:moveTo>
                    <a:pt x="0" y="194057"/>
                  </a:moveTo>
                  <a:lnTo>
                    <a:pt x="79481" y="242572"/>
                  </a:lnTo>
                  <a:cubicBezTo>
                    <a:pt x="88771" y="248765"/>
                    <a:pt x="102190" y="245668"/>
                    <a:pt x="107351" y="235346"/>
                  </a:cubicBezTo>
                  <a:lnTo>
                    <a:pt x="203347" y="76384"/>
                  </a:lnTo>
                  <a:cubicBezTo>
                    <a:pt x="209541" y="67094"/>
                    <a:pt x="206444" y="53675"/>
                    <a:pt x="196122" y="48514"/>
                  </a:cubicBezTo>
                  <a:lnTo>
                    <a:pt x="117673" y="0"/>
                  </a:lnTo>
                  <a:lnTo>
                    <a:pt x="0" y="194057"/>
                  </a:lnTo>
                  <a:close/>
                </a:path>
              </a:pathLst>
            </a:custGeom>
            <a:solidFill>
              <a:schemeClr val="bg1"/>
            </a:solidFill>
            <a:ln w="10319"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4" name="Freeform: Shape 25">
              <a:extLst>
                <a:ext uri="{FF2B5EF4-FFF2-40B4-BE49-F238E27FC236}">
                  <a16:creationId xmlns:a16="http://schemas.microsoft.com/office/drawing/2014/main" id="{1B31E324-4EEB-0A6C-7C5D-D49B891C0F68}"/>
                </a:ext>
              </a:extLst>
            </p:cNvPr>
            <p:cNvSpPr/>
            <p:nvPr/>
          </p:nvSpPr>
          <p:spPr>
            <a:xfrm>
              <a:off x="5939389" y="2449169"/>
              <a:ext cx="553444" cy="444054"/>
            </a:xfrm>
            <a:custGeom>
              <a:avLst/>
              <a:gdLst>
                <a:gd name="connsiteX0" fmla="*/ 541915 w 553444"/>
                <a:gd name="connsiteY0" fmla="*/ 236378 h 444054"/>
                <a:gd name="connsiteX1" fmla="*/ 375728 w 553444"/>
                <a:gd name="connsiteY1" fmla="*/ 93932 h 444054"/>
                <a:gd name="connsiteX2" fmla="*/ 364374 w 553444"/>
                <a:gd name="connsiteY2" fmla="*/ 83610 h 444054"/>
                <a:gd name="connsiteX3" fmla="*/ 293150 w 553444"/>
                <a:gd name="connsiteY3" fmla="*/ 165155 h 444054"/>
                <a:gd name="connsiteX4" fmla="*/ 251862 w 553444"/>
                <a:gd name="connsiteY4" fmla="*/ 185800 h 444054"/>
                <a:gd name="connsiteX5" fmla="*/ 246701 w 553444"/>
                <a:gd name="connsiteY5" fmla="*/ 185800 h 444054"/>
                <a:gd name="connsiteX6" fmla="*/ 206444 w 553444"/>
                <a:gd name="connsiteY6" fmla="*/ 170316 h 444054"/>
                <a:gd name="connsiteX7" fmla="*/ 200251 w 553444"/>
                <a:gd name="connsiteY7" fmla="*/ 82578 h 444054"/>
                <a:gd name="connsiteX8" fmla="*/ 261152 w 553444"/>
                <a:gd name="connsiteY8" fmla="*/ 12387 h 444054"/>
                <a:gd name="connsiteX9" fmla="*/ 89803 w 553444"/>
                <a:gd name="connsiteY9" fmla="*/ 0 h 444054"/>
                <a:gd name="connsiteX10" fmla="*/ 0 w 553444"/>
                <a:gd name="connsiteY10" fmla="*/ 148640 h 444054"/>
                <a:gd name="connsiteX11" fmla="*/ 70191 w 553444"/>
                <a:gd name="connsiteY11" fmla="*/ 230185 h 444054"/>
                <a:gd name="connsiteX12" fmla="*/ 97029 w 553444"/>
                <a:gd name="connsiteY12" fmla="*/ 199218 h 444054"/>
                <a:gd name="connsiteX13" fmla="*/ 136253 w 553444"/>
                <a:gd name="connsiteY13" fmla="*/ 181671 h 444054"/>
                <a:gd name="connsiteX14" fmla="*/ 136253 w 553444"/>
                <a:gd name="connsiteY14" fmla="*/ 181671 h 444054"/>
                <a:gd name="connsiteX15" fmla="*/ 170316 w 553444"/>
                <a:gd name="connsiteY15" fmla="*/ 194057 h 444054"/>
                <a:gd name="connsiteX16" fmla="*/ 187864 w 553444"/>
                <a:gd name="connsiteY16" fmla="*/ 231217 h 444054"/>
                <a:gd name="connsiteX17" fmla="*/ 205412 w 553444"/>
                <a:gd name="connsiteY17" fmla="*/ 228121 h 444054"/>
                <a:gd name="connsiteX18" fmla="*/ 239475 w 553444"/>
                <a:gd name="connsiteY18" fmla="*/ 240507 h 444054"/>
                <a:gd name="connsiteX19" fmla="*/ 257023 w 553444"/>
                <a:gd name="connsiteY19" fmla="*/ 278699 h 444054"/>
                <a:gd name="connsiteX20" fmla="*/ 270442 w 553444"/>
                <a:gd name="connsiteY20" fmla="*/ 276635 h 444054"/>
                <a:gd name="connsiteX21" fmla="*/ 270442 w 553444"/>
                <a:gd name="connsiteY21" fmla="*/ 276635 h 444054"/>
                <a:gd name="connsiteX22" fmla="*/ 301408 w 553444"/>
                <a:gd name="connsiteY22" fmla="*/ 287989 h 444054"/>
                <a:gd name="connsiteX23" fmla="*/ 316891 w 553444"/>
                <a:gd name="connsiteY23" fmla="*/ 319988 h 444054"/>
                <a:gd name="connsiteX24" fmla="*/ 328246 w 553444"/>
                <a:gd name="connsiteY24" fmla="*/ 317924 h 444054"/>
                <a:gd name="connsiteX25" fmla="*/ 328246 w 553444"/>
                <a:gd name="connsiteY25" fmla="*/ 317924 h 444054"/>
                <a:gd name="connsiteX26" fmla="*/ 355084 w 553444"/>
                <a:gd name="connsiteY26" fmla="*/ 328246 h 444054"/>
                <a:gd name="connsiteX27" fmla="*/ 369535 w 553444"/>
                <a:gd name="connsiteY27" fmla="*/ 356116 h 444054"/>
                <a:gd name="connsiteX28" fmla="*/ 359213 w 553444"/>
                <a:gd name="connsiteY28" fmla="*/ 386050 h 444054"/>
                <a:gd name="connsiteX29" fmla="*/ 324117 w 553444"/>
                <a:gd name="connsiteY29" fmla="*/ 426307 h 444054"/>
                <a:gd name="connsiteX30" fmla="*/ 338568 w 553444"/>
                <a:gd name="connsiteY30" fmla="*/ 437661 h 444054"/>
                <a:gd name="connsiteX31" fmla="*/ 363341 w 553444"/>
                <a:gd name="connsiteY31" fmla="*/ 443855 h 444054"/>
                <a:gd name="connsiteX32" fmla="*/ 400501 w 553444"/>
                <a:gd name="connsiteY32" fmla="*/ 399469 h 444054"/>
                <a:gd name="connsiteX33" fmla="*/ 400501 w 553444"/>
                <a:gd name="connsiteY33" fmla="*/ 398437 h 444054"/>
                <a:gd name="connsiteX34" fmla="*/ 410824 w 553444"/>
                <a:gd name="connsiteY34" fmla="*/ 399469 h 444054"/>
                <a:gd name="connsiteX35" fmla="*/ 447983 w 553444"/>
                <a:gd name="connsiteY35" fmla="*/ 355084 h 444054"/>
                <a:gd name="connsiteX36" fmla="*/ 447983 w 553444"/>
                <a:gd name="connsiteY36" fmla="*/ 354051 h 444054"/>
                <a:gd name="connsiteX37" fmla="*/ 458306 w 553444"/>
                <a:gd name="connsiteY37" fmla="*/ 355084 h 444054"/>
                <a:gd name="connsiteX38" fmla="*/ 495466 w 553444"/>
                <a:gd name="connsiteY38" fmla="*/ 310698 h 444054"/>
                <a:gd name="connsiteX39" fmla="*/ 494433 w 553444"/>
                <a:gd name="connsiteY39" fmla="*/ 304505 h 444054"/>
                <a:gd name="connsiteX40" fmla="*/ 516110 w 553444"/>
                <a:gd name="connsiteY40" fmla="*/ 308634 h 444054"/>
                <a:gd name="connsiteX41" fmla="*/ 553270 w 553444"/>
                <a:gd name="connsiteY41" fmla="*/ 264248 h 444054"/>
                <a:gd name="connsiteX42" fmla="*/ 541915 w 553444"/>
                <a:gd name="connsiteY42" fmla="*/ 236378 h 444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53444" h="444054">
                  <a:moveTo>
                    <a:pt x="541915" y="236378"/>
                  </a:moveTo>
                  <a:lnTo>
                    <a:pt x="375728" y="93932"/>
                  </a:lnTo>
                  <a:lnTo>
                    <a:pt x="364374" y="83610"/>
                  </a:lnTo>
                  <a:lnTo>
                    <a:pt x="293150" y="165155"/>
                  </a:lnTo>
                  <a:cubicBezTo>
                    <a:pt x="282828" y="177542"/>
                    <a:pt x="268377" y="184767"/>
                    <a:pt x="251862" y="185800"/>
                  </a:cubicBezTo>
                  <a:cubicBezTo>
                    <a:pt x="249797" y="185800"/>
                    <a:pt x="247733" y="185800"/>
                    <a:pt x="246701" y="185800"/>
                  </a:cubicBezTo>
                  <a:cubicBezTo>
                    <a:pt x="231217" y="185800"/>
                    <a:pt x="216766" y="180638"/>
                    <a:pt x="206444" y="170316"/>
                  </a:cubicBezTo>
                  <a:cubicBezTo>
                    <a:pt x="180638" y="147607"/>
                    <a:pt x="178574" y="108383"/>
                    <a:pt x="200251" y="82578"/>
                  </a:cubicBezTo>
                  <a:lnTo>
                    <a:pt x="261152" y="12387"/>
                  </a:lnTo>
                  <a:cubicBezTo>
                    <a:pt x="213669" y="6193"/>
                    <a:pt x="152769" y="30967"/>
                    <a:pt x="89803" y="0"/>
                  </a:cubicBezTo>
                  <a:lnTo>
                    <a:pt x="0" y="148640"/>
                  </a:lnTo>
                  <a:lnTo>
                    <a:pt x="70191" y="230185"/>
                  </a:lnTo>
                  <a:lnTo>
                    <a:pt x="97029" y="199218"/>
                  </a:lnTo>
                  <a:cubicBezTo>
                    <a:pt x="106319" y="187864"/>
                    <a:pt x="120770" y="181671"/>
                    <a:pt x="136253" y="181671"/>
                  </a:cubicBezTo>
                  <a:lnTo>
                    <a:pt x="136253" y="181671"/>
                  </a:lnTo>
                  <a:cubicBezTo>
                    <a:pt x="148640" y="181671"/>
                    <a:pt x="161026" y="185800"/>
                    <a:pt x="170316" y="194057"/>
                  </a:cubicBezTo>
                  <a:cubicBezTo>
                    <a:pt x="181671" y="203347"/>
                    <a:pt x="186832" y="216766"/>
                    <a:pt x="187864" y="231217"/>
                  </a:cubicBezTo>
                  <a:cubicBezTo>
                    <a:pt x="193025" y="229153"/>
                    <a:pt x="199218" y="228121"/>
                    <a:pt x="205412" y="228121"/>
                  </a:cubicBezTo>
                  <a:cubicBezTo>
                    <a:pt x="217798" y="228121"/>
                    <a:pt x="230185" y="232249"/>
                    <a:pt x="239475" y="240507"/>
                  </a:cubicBezTo>
                  <a:cubicBezTo>
                    <a:pt x="250829" y="250829"/>
                    <a:pt x="257023" y="264248"/>
                    <a:pt x="257023" y="278699"/>
                  </a:cubicBezTo>
                  <a:cubicBezTo>
                    <a:pt x="261152" y="277667"/>
                    <a:pt x="266313" y="276635"/>
                    <a:pt x="270442" y="276635"/>
                  </a:cubicBezTo>
                  <a:lnTo>
                    <a:pt x="270442" y="276635"/>
                  </a:lnTo>
                  <a:cubicBezTo>
                    <a:pt x="281796" y="276635"/>
                    <a:pt x="292118" y="280764"/>
                    <a:pt x="301408" y="287989"/>
                  </a:cubicBezTo>
                  <a:cubicBezTo>
                    <a:pt x="310698" y="296247"/>
                    <a:pt x="315859" y="307602"/>
                    <a:pt x="316891" y="319988"/>
                  </a:cubicBezTo>
                  <a:cubicBezTo>
                    <a:pt x="319988" y="318956"/>
                    <a:pt x="324117" y="317924"/>
                    <a:pt x="328246" y="317924"/>
                  </a:cubicBezTo>
                  <a:lnTo>
                    <a:pt x="328246" y="317924"/>
                  </a:lnTo>
                  <a:cubicBezTo>
                    <a:pt x="338568" y="317924"/>
                    <a:pt x="347858" y="321020"/>
                    <a:pt x="355084" y="328246"/>
                  </a:cubicBezTo>
                  <a:cubicBezTo>
                    <a:pt x="363341" y="335471"/>
                    <a:pt x="368502" y="345794"/>
                    <a:pt x="369535" y="356116"/>
                  </a:cubicBezTo>
                  <a:cubicBezTo>
                    <a:pt x="370567" y="367470"/>
                    <a:pt x="366438" y="377792"/>
                    <a:pt x="359213" y="386050"/>
                  </a:cubicBezTo>
                  <a:lnTo>
                    <a:pt x="324117" y="426307"/>
                  </a:lnTo>
                  <a:lnTo>
                    <a:pt x="338568" y="437661"/>
                  </a:lnTo>
                  <a:cubicBezTo>
                    <a:pt x="345794" y="441790"/>
                    <a:pt x="354051" y="444887"/>
                    <a:pt x="363341" y="443855"/>
                  </a:cubicBezTo>
                  <a:cubicBezTo>
                    <a:pt x="386050" y="441790"/>
                    <a:pt x="402566" y="422178"/>
                    <a:pt x="400501" y="399469"/>
                  </a:cubicBezTo>
                  <a:cubicBezTo>
                    <a:pt x="400501" y="399469"/>
                    <a:pt x="400501" y="398437"/>
                    <a:pt x="400501" y="398437"/>
                  </a:cubicBezTo>
                  <a:cubicBezTo>
                    <a:pt x="403598" y="399469"/>
                    <a:pt x="407727" y="399469"/>
                    <a:pt x="410824" y="399469"/>
                  </a:cubicBezTo>
                  <a:cubicBezTo>
                    <a:pt x="433532" y="397405"/>
                    <a:pt x="450048" y="377792"/>
                    <a:pt x="447983" y="355084"/>
                  </a:cubicBezTo>
                  <a:cubicBezTo>
                    <a:pt x="447983" y="355084"/>
                    <a:pt x="447983" y="354051"/>
                    <a:pt x="447983" y="354051"/>
                  </a:cubicBezTo>
                  <a:cubicBezTo>
                    <a:pt x="451080" y="355084"/>
                    <a:pt x="455209" y="355084"/>
                    <a:pt x="458306" y="355084"/>
                  </a:cubicBezTo>
                  <a:cubicBezTo>
                    <a:pt x="481014" y="353019"/>
                    <a:pt x="497530" y="333407"/>
                    <a:pt x="495466" y="310698"/>
                  </a:cubicBezTo>
                  <a:cubicBezTo>
                    <a:pt x="495466" y="308634"/>
                    <a:pt x="494433" y="306569"/>
                    <a:pt x="494433" y="304505"/>
                  </a:cubicBezTo>
                  <a:cubicBezTo>
                    <a:pt x="500627" y="307602"/>
                    <a:pt x="507852" y="309666"/>
                    <a:pt x="516110" y="308634"/>
                  </a:cubicBezTo>
                  <a:cubicBezTo>
                    <a:pt x="538819" y="306569"/>
                    <a:pt x="555334" y="286957"/>
                    <a:pt x="553270" y="264248"/>
                  </a:cubicBezTo>
                  <a:cubicBezTo>
                    <a:pt x="554302" y="252894"/>
                    <a:pt x="549141" y="243604"/>
                    <a:pt x="541915" y="236378"/>
                  </a:cubicBezTo>
                  <a:close/>
                </a:path>
              </a:pathLst>
            </a:custGeom>
            <a:solidFill>
              <a:schemeClr val="bg1"/>
            </a:solidFill>
            <a:ln w="10319"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5" name="Freeform: Shape 26">
              <a:extLst>
                <a:ext uri="{FF2B5EF4-FFF2-40B4-BE49-F238E27FC236}">
                  <a16:creationId xmlns:a16="http://schemas.microsoft.com/office/drawing/2014/main" id="{BB4BCA76-44D7-0AFF-1531-AB19570BEEC5}"/>
                </a:ext>
              </a:extLst>
            </p:cNvPr>
            <p:cNvSpPr/>
            <p:nvPr/>
          </p:nvSpPr>
          <p:spPr>
            <a:xfrm>
              <a:off x="6501867" y="2356270"/>
              <a:ext cx="206525" cy="245749"/>
            </a:xfrm>
            <a:custGeom>
              <a:avLst/>
              <a:gdLst>
                <a:gd name="connsiteX0" fmla="*/ 206525 w 206525"/>
                <a:gd name="connsiteY0" fmla="*/ 194057 h 245749"/>
                <a:gd name="connsiteX1" fmla="*/ 127044 w 206525"/>
                <a:gd name="connsiteY1" fmla="*/ 242572 h 245749"/>
                <a:gd name="connsiteX2" fmla="*/ 99174 w 206525"/>
                <a:gd name="connsiteY2" fmla="*/ 235346 h 245749"/>
                <a:gd name="connsiteX3" fmla="*/ 3178 w 206525"/>
                <a:gd name="connsiteY3" fmla="*/ 76384 h 245749"/>
                <a:gd name="connsiteX4" fmla="*/ 10403 w 206525"/>
                <a:gd name="connsiteY4" fmla="*/ 48514 h 245749"/>
                <a:gd name="connsiteX5" fmla="*/ 89884 w 206525"/>
                <a:gd name="connsiteY5" fmla="*/ 0 h 245749"/>
                <a:gd name="connsiteX6" fmla="*/ 206525 w 206525"/>
                <a:gd name="connsiteY6" fmla="*/ 194057 h 245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525" h="245749">
                  <a:moveTo>
                    <a:pt x="206525" y="194057"/>
                  </a:moveTo>
                  <a:lnTo>
                    <a:pt x="127044" y="242572"/>
                  </a:lnTo>
                  <a:cubicBezTo>
                    <a:pt x="117754" y="248765"/>
                    <a:pt x="104335" y="245668"/>
                    <a:pt x="99174" y="235346"/>
                  </a:cubicBezTo>
                  <a:lnTo>
                    <a:pt x="3178" y="76384"/>
                  </a:lnTo>
                  <a:cubicBezTo>
                    <a:pt x="-3016" y="67094"/>
                    <a:pt x="81" y="53675"/>
                    <a:pt x="10403" y="48514"/>
                  </a:cubicBezTo>
                  <a:lnTo>
                    <a:pt x="89884" y="0"/>
                  </a:lnTo>
                  <a:lnTo>
                    <a:pt x="206525" y="194057"/>
                  </a:lnTo>
                  <a:close/>
                </a:path>
              </a:pathLst>
            </a:custGeom>
            <a:solidFill>
              <a:schemeClr val="bg1"/>
            </a:solidFill>
            <a:ln w="10319"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Freeform: Shape 27">
              <a:extLst>
                <a:ext uri="{FF2B5EF4-FFF2-40B4-BE49-F238E27FC236}">
                  <a16:creationId xmlns:a16="http://schemas.microsoft.com/office/drawing/2014/main" id="{0DE36FEE-7283-C4D9-F204-F0FCB11DC116}"/>
                </a:ext>
              </a:extLst>
            </p:cNvPr>
            <p:cNvSpPr/>
            <p:nvPr/>
          </p:nvSpPr>
          <p:spPr>
            <a:xfrm>
              <a:off x="6143660" y="2439726"/>
              <a:ext cx="436737" cy="242725"/>
            </a:xfrm>
            <a:custGeom>
              <a:avLst/>
              <a:gdLst>
                <a:gd name="connsiteX0" fmla="*/ 348999 w 436737"/>
                <a:gd name="connsiteY0" fmla="*/ 13573 h 242725"/>
                <a:gd name="connsiteX1" fmla="*/ 132233 w 436737"/>
                <a:gd name="connsiteY1" fmla="*/ 1186 h 242725"/>
                <a:gd name="connsiteX2" fmla="*/ 127072 w 436737"/>
                <a:gd name="connsiteY2" fmla="*/ 154 h 242725"/>
                <a:gd name="connsiteX3" fmla="*/ 91976 w 436737"/>
                <a:gd name="connsiteY3" fmla="*/ 13573 h 242725"/>
                <a:gd name="connsiteX4" fmla="*/ 10431 w 436737"/>
                <a:gd name="connsiteY4" fmla="*/ 106472 h 242725"/>
                <a:gd name="connsiteX5" fmla="*/ 14560 w 436737"/>
                <a:gd name="connsiteY5" fmla="*/ 164277 h 242725"/>
                <a:gd name="connsiteX6" fmla="*/ 45526 w 436737"/>
                <a:gd name="connsiteY6" fmla="*/ 174599 h 242725"/>
                <a:gd name="connsiteX7" fmla="*/ 73396 w 436737"/>
                <a:gd name="connsiteY7" fmla="*/ 160148 h 242725"/>
                <a:gd name="connsiteX8" fmla="*/ 158038 w 436737"/>
                <a:gd name="connsiteY8" fmla="*/ 63119 h 242725"/>
                <a:gd name="connsiteX9" fmla="*/ 351063 w 436737"/>
                <a:gd name="connsiteY9" fmla="*/ 229307 h 242725"/>
                <a:gd name="connsiteX10" fmla="*/ 351063 w 436737"/>
                <a:gd name="connsiteY10" fmla="*/ 229307 h 242725"/>
                <a:gd name="connsiteX11" fmla="*/ 351063 w 436737"/>
                <a:gd name="connsiteY11" fmla="*/ 229307 h 242725"/>
                <a:gd name="connsiteX12" fmla="*/ 362418 w 436737"/>
                <a:gd name="connsiteY12" fmla="*/ 242725 h 242725"/>
                <a:gd name="connsiteX13" fmla="*/ 436738 w 436737"/>
                <a:gd name="connsiteY13" fmla="*/ 157051 h 242725"/>
                <a:gd name="connsiteX14" fmla="*/ 348999 w 436737"/>
                <a:gd name="connsiteY14" fmla="*/ 13573 h 24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36737" h="242725">
                  <a:moveTo>
                    <a:pt x="348999" y="13573"/>
                  </a:moveTo>
                  <a:cubicBezTo>
                    <a:pt x="263325" y="44539"/>
                    <a:pt x="201392" y="14605"/>
                    <a:pt x="132233" y="1186"/>
                  </a:cubicBezTo>
                  <a:cubicBezTo>
                    <a:pt x="131201" y="1186"/>
                    <a:pt x="127072" y="154"/>
                    <a:pt x="127072" y="154"/>
                  </a:cubicBezTo>
                  <a:cubicBezTo>
                    <a:pt x="114685" y="-878"/>
                    <a:pt x="101266" y="3250"/>
                    <a:pt x="91976" y="13573"/>
                  </a:cubicBezTo>
                  <a:lnTo>
                    <a:pt x="10431" y="106472"/>
                  </a:lnTo>
                  <a:cubicBezTo>
                    <a:pt x="-5052" y="124020"/>
                    <a:pt x="-2988" y="149826"/>
                    <a:pt x="14560" y="164277"/>
                  </a:cubicBezTo>
                  <a:cubicBezTo>
                    <a:pt x="23850" y="171502"/>
                    <a:pt x="34172" y="175631"/>
                    <a:pt x="45526" y="174599"/>
                  </a:cubicBezTo>
                  <a:cubicBezTo>
                    <a:pt x="55849" y="173567"/>
                    <a:pt x="66171" y="169438"/>
                    <a:pt x="73396" y="160148"/>
                  </a:cubicBezTo>
                  <a:cubicBezTo>
                    <a:pt x="73396" y="160148"/>
                    <a:pt x="158038" y="63119"/>
                    <a:pt x="158038" y="63119"/>
                  </a:cubicBezTo>
                  <a:lnTo>
                    <a:pt x="351063" y="229307"/>
                  </a:lnTo>
                  <a:lnTo>
                    <a:pt x="351063" y="229307"/>
                  </a:lnTo>
                  <a:lnTo>
                    <a:pt x="351063" y="229307"/>
                  </a:lnTo>
                  <a:cubicBezTo>
                    <a:pt x="356224" y="234468"/>
                    <a:pt x="358289" y="236532"/>
                    <a:pt x="362418" y="242725"/>
                  </a:cubicBezTo>
                  <a:lnTo>
                    <a:pt x="436738" y="157051"/>
                  </a:lnTo>
                  <a:lnTo>
                    <a:pt x="348999" y="13573"/>
                  </a:lnTo>
                  <a:close/>
                </a:path>
              </a:pathLst>
            </a:custGeom>
            <a:solidFill>
              <a:schemeClr val="bg1"/>
            </a:solidFill>
            <a:ln w="10319"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17" name="Graphic 12" descr="Coins">
            <a:extLst>
              <a:ext uri="{FF2B5EF4-FFF2-40B4-BE49-F238E27FC236}">
                <a16:creationId xmlns:a16="http://schemas.microsoft.com/office/drawing/2014/main" id="{95558654-4C1F-05E7-F025-03DC5ABFB5AE}"/>
              </a:ext>
            </a:extLst>
          </p:cNvPr>
          <p:cNvSpPr/>
          <p:nvPr/>
        </p:nvSpPr>
        <p:spPr>
          <a:xfrm>
            <a:off x="3422855" y="4258407"/>
            <a:ext cx="867119" cy="743198"/>
          </a:xfrm>
          <a:custGeom>
            <a:avLst/>
            <a:gdLst>
              <a:gd name="connsiteX0" fmla="*/ 806164 w 867119"/>
              <a:gd name="connsiteY0" fmla="*/ 619332 h 743198"/>
              <a:gd name="connsiteX1" fmla="*/ 764875 w 867119"/>
              <a:gd name="connsiteY1" fmla="*/ 654427 h 743198"/>
              <a:gd name="connsiteX2" fmla="*/ 764875 w 867119"/>
              <a:gd name="connsiteY2" fmla="*/ 617267 h 743198"/>
              <a:gd name="connsiteX3" fmla="*/ 806164 w 867119"/>
              <a:gd name="connsiteY3" fmla="*/ 600752 h 743198"/>
              <a:gd name="connsiteX4" fmla="*/ 806164 w 867119"/>
              <a:gd name="connsiteY4" fmla="*/ 619332 h 743198"/>
              <a:gd name="connsiteX5" fmla="*/ 723586 w 867119"/>
              <a:gd name="connsiteY5" fmla="*/ 551205 h 743198"/>
              <a:gd name="connsiteX6" fmla="*/ 723586 w 867119"/>
              <a:gd name="connsiteY6" fmla="*/ 514045 h 743198"/>
              <a:gd name="connsiteX7" fmla="*/ 764875 w 867119"/>
              <a:gd name="connsiteY7" fmla="*/ 497530 h 743198"/>
              <a:gd name="connsiteX8" fmla="*/ 764875 w 867119"/>
              <a:gd name="connsiteY8" fmla="*/ 516110 h 743198"/>
              <a:gd name="connsiteX9" fmla="*/ 723586 w 867119"/>
              <a:gd name="connsiteY9" fmla="*/ 551205 h 743198"/>
              <a:gd name="connsiteX10" fmla="*/ 723586 w 867119"/>
              <a:gd name="connsiteY10" fmla="*/ 666814 h 743198"/>
              <a:gd name="connsiteX11" fmla="*/ 682297 w 867119"/>
              <a:gd name="connsiteY11" fmla="*/ 674040 h 743198"/>
              <a:gd name="connsiteX12" fmla="*/ 682297 w 867119"/>
              <a:gd name="connsiteY12" fmla="*/ 633783 h 743198"/>
              <a:gd name="connsiteX13" fmla="*/ 723586 w 867119"/>
              <a:gd name="connsiteY13" fmla="*/ 627590 h 743198"/>
              <a:gd name="connsiteX14" fmla="*/ 723586 w 867119"/>
              <a:gd name="connsiteY14" fmla="*/ 666814 h 743198"/>
              <a:gd name="connsiteX15" fmla="*/ 641009 w 867119"/>
              <a:gd name="connsiteY15" fmla="*/ 530561 h 743198"/>
              <a:gd name="connsiteX16" fmla="*/ 682297 w 867119"/>
              <a:gd name="connsiteY16" fmla="*/ 524368 h 743198"/>
              <a:gd name="connsiteX17" fmla="*/ 682297 w 867119"/>
              <a:gd name="connsiteY17" fmla="*/ 563592 h 743198"/>
              <a:gd name="connsiteX18" fmla="*/ 641009 w 867119"/>
              <a:gd name="connsiteY18" fmla="*/ 570818 h 743198"/>
              <a:gd name="connsiteX19" fmla="*/ 641009 w 867119"/>
              <a:gd name="connsiteY19" fmla="*/ 530561 h 743198"/>
              <a:gd name="connsiteX20" fmla="*/ 641009 w 867119"/>
              <a:gd name="connsiteY20" fmla="*/ 679201 h 743198"/>
              <a:gd name="connsiteX21" fmla="*/ 599720 w 867119"/>
              <a:gd name="connsiteY21" fmla="*/ 681265 h 743198"/>
              <a:gd name="connsiteX22" fmla="*/ 599720 w 867119"/>
              <a:gd name="connsiteY22" fmla="*/ 639976 h 743198"/>
              <a:gd name="connsiteX23" fmla="*/ 641009 w 867119"/>
              <a:gd name="connsiteY23" fmla="*/ 637912 h 743198"/>
              <a:gd name="connsiteX24" fmla="*/ 641009 w 867119"/>
              <a:gd name="connsiteY24" fmla="*/ 679201 h 743198"/>
              <a:gd name="connsiteX25" fmla="*/ 558431 w 867119"/>
              <a:gd name="connsiteY25" fmla="*/ 578043 h 743198"/>
              <a:gd name="connsiteX26" fmla="*/ 558431 w 867119"/>
              <a:gd name="connsiteY26" fmla="*/ 536754 h 743198"/>
              <a:gd name="connsiteX27" fmla="*/ 599720 w 867119"/>
              <a:gd name="connsiteY27" fmla="*/ 534690 h 743198"/>
              <a:gd name="connsiteX28" fmla="*/ 599720 w 867119"/>
              <a:gd name="connsiteY28" fmla="*/ 575979 h 743198"/>
              <a:gd name="connsiteX29" fmla="*/ 558431 w 867119"/>
              <a:gd name="connsiteY29" fmla="*/ 578043 h 743198"/>
              <a:gd name="connsiteX30" fmla="*/ 558431 w 867119"/>
              <a:gd name="connsiteY30" fmla="*/ 681265 h 743198"/>
              <a:gd name="connsiteX31" fmla="*/ 517142 w 867119"/>
              <a:gd name="connsiteY31" fmla="*/ 679201 h 743198"/>
              <a:gd name="connsiteX32" fmla="*/ 517142 w 867119"/>
              <a:gd name="connsiteY32" fmla="*/ 639976 h 743198"/>
              <a:gd name="connsiteX33" fmla="*/ 537787 w 867119"/>
              <a:gd name="connsiteY33" fmla="*/ 639976 h 743198"/>
              <a:gd name="connsiteX34" fmla="*/ 558431 w 867119"/>
              <a:gd name="connsiteY34" fmla="*/ 639976 h 743198"/>
              <a:gd name="connsiteX35" fmla="*/ 558431 w 867119"/>
              <a:gd name="connsiteY35" fmla="*/ 681265 h 743198"/>
              <a:gd name="connsiteX36" fmla="*/ 475853 w 867119"/>
              <a:gd name="connsiteY36" fmla="*/ 534690 h 743198"/>
              <a:gd name="connsiteX37" fmla="*/ 517142 w 867119"/>
              <a:gd name="connsiteY37" fmla="*/ 536754 h 743198"/>
              <a:gd name="connsiteX38" fmla="*/ 517142 w 867119"/>
              <a:gd name="connsiteY38" fmla="*/ 578043 h 743198"/>
              <a:gd name="connsiteX39" fmla="*/ 475853 w 867119"/>
              <a:gd name="connsiteY39" fmla="*/ 575979 h 743198"/>
              <a:gd name="connsiteX40" fmla="*/ 475853 w 867119"/>
              <a:gd name="connsiteY40" fmla="*/ 534690 h 743198"/>
              <a:gd name="connsiteX41" fmla="*/ 475853 w 867119"/>
              <a:gd name="connsiteY41" fmla="*/ 674040 h 743198"/>
              <a:gd name="connsiteX42" fmla="*/ 434565 w 867119"/>
              <a:gd name="connsiteY42" fmla="*/ 666814 h 743198"/>
              <a:gd name="connsiteX43" fmla="*/ 434565 w 867119"/>
              <a:gd name="connsiteY43" fmla="*/ 633783 h 743198"/>
              <a:gd name="connsiteX44" fmla="*/ 475853 w 867119"/>
              <a:gd name="connsiteY44" fmla="*/ 637912 h 743198"/>
              <a:gd name="connsiteX45" fmla="*/ 475853 w 867119"/>
              <a:gd name="connsiteY45" fmla="*/ 674040 h 743198"/>
              <a:gd name="connsiteX46" fmla="*/ 393276 w 867119"/>
              <a:gd name="connsiteY46" fmla="*/ 563592 h 743198"/>
              <a:gd name="connsiteX47" fmla="*/ 393276 w 867119"/>
              <a:gd name="connsiteY47" fmla="*/ 523335 h 743198"/>
              <a:gd name="connsiteX48" fmla="*/ 434565 w 867119"/>
              <a:gd name="connsiteY48" fmla="*/ 529529 h 743198"/>
              <a:gd name="connsiteX49" fmla="*/ 434565 w 867119"/>
              <a:gd name="connsiteY49" fmla="*/ 570818 h 743198"/>
              <a:gd name="connsiteX50" fmla="*/ 393276 w 867119"/>
              <a:gd name="connsiteY50" fmla="*/ 563592 h 743198"/>
              <a:gd name="connsiteX51" fmla="*/ 393276 w 867119"/>
              <a:gd name="connsiteY51" fmla="*/ 654427 h 743198"/>
              <a:gd name="connsiteX52" fmla="*/ 351987 w 867119"/>
              <a:gd name="connsiteY52" fmla="*/ 619332 h 743198"/>
              <a:gd name="connsiteX53" fmla="*/ 351987 w 867119"/>
              <a:gd name="connsiteY53" fmla="*/ 617267 h 743198"/>
              <a:gd name="connsiteX54" fmla="*/ 353019 w 867119"/>
              <a:gd name="connsiteY54" fmla="*/ 617267 h 743198"/>
              <a:gd name="connsiteX55" fmla="*/ 361277 w 867119"/>
              <a:gd name="connsiteY55" fmla="*/ 619332 h 743198"/>
              <a:gd name="connsiteX56" fmla="*/ 393276 w 867119"/>
              <a:gd name="connsiteY56" fmla="*/ 626557 h 743198"/>
              <a:gd name="connsiteX57" fmla="*/ 393276 w 867119"/>
              <a:gd name="connsiteY57" fmla="*/ 654427 h 743198"/>
              <a:gd name="connsiteX58" fmla="*/ 228121 w 867119"/>
              <a:gd name="connsiteY58" fmla="*/ 514045 h 743198"/>
              <a:gd name="connsiteX59" fmla="*/ 248765 w 867119"/>
              <a:gd name="connsiteY59" fmla="*/ 515078 h 743198"/>
              <a:gd name="connsiteX60" fmla="*/ 248765 w 867119"/>
              <a:gd name="connsiteY60" fmla="*/ 516110 h 743198"/>
              <a:gd name="connsiteX61" fmla="*/ 259087 w 867119"/>
              <a:gd name="connsiteY61" fmla="*/ 556367 h 743198"/>
              <a:gd name="connsiteX62" fmla="*/ 228121 w 867119"/>
              <a:gd name="connsiteY62" fmla="*/ 554302 h 743198"/>
              <a:gd name="connsiteX63" fmla="*/ 228121 w 867119"/>
              <a:gd name="connsiteY63" fmla="*/ 514045 h 743198"/>
              <a:gd name="connsiteX64" fmla="*/ 186832 w 867119"/>
              <a:gd name="connsiteY64" fmla="*/ 390179 h 743198"/>
              <a:gd name="connsiteX65" fmla="*/ 228121 w 867119"/>
              <a:gd name="connsiteY65" fmla="*/ 396372 h 743198"/>
              <a:gd name="connsiteX66" fmla="*/ 228121 w 867119"/>
              <a:gd name="connsiteY66" fmla="*/ 437661 h 743198"/>
              <a:gd name="connsiteX67" fmla="*/ 186832 w 867119"/>
              <a:gd name="connsiteY67" fmla="*/ 430436 h 743198"/>
              <a:gd name="connsiteX68" fmla="*/ 186832 w 867119"/>
              <a:gd name="connsiteY68" fmla="*/ 390179 h 743198"/>
              <a:gd name="connsiteX69" fmla="*/ 186832 w 867119"/>
              <a:gd name="connsiteY69" fmla="*/ 550173 h 743198"/>
              <a:gd name="connsiteX70" fmla="*/ 145543 w 867119"/>
              <a:gd name="connsiteY70" fmla="*/ 542948 h 743198"/>
              <a:gd name="connsiteX71" fmla="*/ 145543 w 867119"/>
              <a:gd name="connsiteY71" fmla="*/ 502691 h 743198"/>
              <a:gd name="connsiteX72" fmla="*/ 186832 w 867119"/>
              <a:gd name="connsiteY72" fmla="*/ 508884 h 743198"/>
              <a:gd name="connsiteX73" fmla="*/ 186832 w 867119"/>
              <a:gd name="connsiteY73" fmla="*/ 550173 h 743198"/>
              <a:gd name="connsiteX74" fmla="*/ 104254 w 867119"/>
              <a:gd name="connsiteY74" fmla="*/ 381921 h 743198"/>
              <a:gd name="connsiteX75" fmla="*/ 104254 w 867119"/>
              <a:gd name="connsiteY75" fmla="*/ 363341 h 743198"/>
              <a:gd name="connsiteX76" fmla="*/ 145543 w 867119"/>
              <a:gd name="connsiteY76" fmla="*/ 378825 h 743198"/>
              <a:gd name="connsiteX77" fmla="*/ 145543 w 867119"/>
              <a:gd name="connsiteY77" fmla="*/ 417017 h 743198"/>
              <a:gd name="connsiteX78" fmla="*/ 104254 w 867119"/>
              <a:gd name="connsiteY78" fmla="*/ 381921 h 743198"/>
              <a:gd name="connsiteX79" fmla="*/ 104254 w 867119"/>
              <a:gd name="connsiteY79" fmla="*/ 530561 h 743198"/>
              <a:gd name="connsiteX80" fmla="*/ 62965 w 867119"/>
              <a:gd name="connsiteY80" fmla="*/ 495466 h 743198"/>
              <a:gd name="connsiteX81" fmla="*/ 62965 w 867119"/>
              <a:gd name="connsiteY81" fmla="*/ 476886 h 743198"/>
              <a:gd name="connsiteX82" fmla="*/ 104254 w 867119"/>
              <a:gd name="connsiteY82" fmla="*/ 492369 h 743198"/>
              <a:gd name="connsiteX83" fmla="*/ 104254 w 867119"/>
              <a:gd name="connsiteY83" fmla="*/ 530561 h 743198"/>
              <a:gd name="connsiteX84" fmla="*/ 62965 w 867119"/>
              <a:gd name="connsiteY84" fmla="*/ 208508 h 743198"/>
              <a:gd name="connsiteX85" fmla="*/ 104254 w 867119"/>
              <a:gd name="connsiteY85" fmla="*/ 223992 h 743198"/>
              <a:gd name="connsiteX86" fmla="*/ 104254 w 867119"/>
              <a:gd name="connsiteY86" fmla="*/ 262184 h 743198"/>
              <a:gd name="connsiteX87" fmla="*/ 62965 w 867119"/>
              <a:gd name="connsiteY87" fmla="*/ 227088 h 743198"/>
              <a:gd name="connsiteX88" fmla="*/ 62965 w 867119"/>
              <a:gd name="connsiteY88" fmla="*/ 208508 h 743198"/>
              <a:gd name="connsiteX89" fmla="*/ 186832 w 867119"/>
              <a:gd name="connsiteY89" fmla="*/ 241539 h 743198"/>
              <a:gd name="connsiteX90" fmla="*/ 186832 w 867119"/>
              <a:gd name="connsiteY90" fmla="*/ 282828 h 743198"/>
              <a:gd name="connsiteX91" fmla="*/ 145543 w 867119"/>
              <a:gd name="connsiteY91" fmla="*/ 275603 h 743198"/>
              <a:gd name="connsiteX92" fmla="*/ 145543 w 867119"/>
              <a:gd name="connsiteY92" fmla="*/ 235346 h 743198"/>
              <a:gd name="connsiteX93" fmla="*/ 186832 w 867119"/>
              <a:gd name="connsiteY93" fmla="*/ 241539 h 743198"/>
              <a:gd name="connsiteX94" fmla="*/ 290054 w 867119"/>
              <a:gd name="connsiteY94" fmla="*/ 61933 h 743198"/>
              <a:gd name="connsiteX95" fmla="*/ 517142 w 867119"/>
              <a:gd name="connsiteY95" fmla="*/ 123866 h 743198"/>
              <a:gd name="connsiteX96" fmla="*/ 290054 w 867119"/>
              <a:gd name="connsiteY96" fmla="*/ 185800 h 743198"/>
              <a:gd name="connsiteX97" fmla="*/ 62965 w 867119"/>
              <a:gd name="connsiteY97" fmla="*/ 123866 h 743198"/>
              <a:gd name="connsiteX98" fmla="*/ 290054 w 867119"/>
              <a:gd name="connsiteY98" fmla="*/ 61933 h 743198"/>
              <a:gd name="connsiteX99" fmla="*/ 351987 w 867119"/>
              <a:gd name="connsiteY99" fmla="*/ 551205 h 743198"/>
              <a:gd name="connsiteX100" fmla="*/ 310698 w 867119"/>
              <a:gd name="connsiteY100" fmla="*/ 516110 h 743198"/>
              <a:gd name="connsiteX101" fmla="*/ 310698 w 867119"/>
              <a:gd name="connsiteY101" fmla="*/ 497530 h 743198"/>
              <a:gd name="connsiteX102" fmla="*/ 351987 w 867119"/>
              <a:gd name="connsiteY102" fmla="*/ 513013 h 743198"/>
              <a:gd name="connsiteX103" fmla="*/ 351987 w 867119"/>
              <a:gd name="connsiteY103" fmla="*/ 551205 h 743198"/>
              <a:gd name="connsiteX104" fmla="*/ 475853 w 867119"/>
              <a:gd name="connsiteY104" fmla="*/ 262184 h 743198"/>
              <a:gd name="connsiteX105" fmla="*/ 475853 w 867119"/>
              <a:gd name="connsiteY105" fmla="*/ 225024 h 743198"/>
              <a:gd name="connsiteX106" fmla="*/ 517142 w 867119"/>
              <a:gd name="connsiteY106" fmla="*/ 208508 h 743198"/>
              <a:gd name="connsiteX107" fmla="*/ 517142 w 867119"/>
              <a:gd name="connsiteY107" fmla="*/ 227088 h 743198"/>
              <a:gd name="connsiteX108" fmla="*/ 475853 w 867119"/>
              <a:gd name="connsiteY108" fmla="*/ 262184 h 743198"/>
              <a:gd name="connsiteX109" fmla="*/ 393276 w 867119"/>
              <a:gd name="connsiteY109" fmla="*/ 281796 h 743198"/>
              <a:gd name="connsiteX110" fmla="*/ 393276 w 867119"/>
              <a:gd name="connsiteY110" fmla="*/ 241539 h 743198"/>
              <a:gd name="connsiteX111" fmla="*/ 434565 w 867119"/>
              <a:gd name="connsiteY111" fmla="*/ 235346 h 743198"/>
              <a:gd name="connsiteX112" fmla="*/ 434565 w 867119"/>
              <a:gd name="connsiteY112" fmla="*/ 274570 h 743198"/>
              <a:gd name="connsiteX113" fmla="*/ 393276 w 867119"/>
              <a:gd name="connsiteY113" fmla="*/ 281796 h 743198"/>
              <a:gd name="connsiteX114" fmla="*/ 310698 w 867119"/>
              <a:gd name="connsiteY114" fmla="*/ 289022 h 743198"/>
              <a:gd name="connsiteX115" fmla="*/ 310698 w 867119"/>
              <a:gd name="connsiteY115" fmla="*/ 247733 h 743198"/>
              <a:gd name="connsiteX116" fmla="*/ 351987 w 867119"/>
              <a:gd name="connsiteY116" fmla="*/ 245668 h 743198"/>
              <a:gd name="connsiteX117" fmla="*/ 351987 w 867119"/>
              <a:gd name="connsiteY117" fmla="*/ 286957 h 743198"/>
              <a:gd name="connsiteX118" fmla="*/ 310698 w 867119"/>
              <a:gd name="connsiteY118" fmla="*/ 289022 h 743198"/>
              <a:gd name="connsiteX119" fmla="*/ 228121 w 867119"/>
              <a:gd name="connsiteY119" fmla="*/ 286957 h 743198"/>
              <a:gd name="connsiteX120" fmla="*/ 228121 w 867119"/>
              <a:gd name="connsiteY120" fmla="*/ 245668 h 743198"/>
              <a:gd name="connsiteX121" fmla="*/ 269409 w 867119"/>
              <a:gd name="connsiteY121" fmla="*/ 247733 h 743198"/>
              <a:gd name="connsiteX122" fmla="*/ 269409 w 867119"/>
              <a:gd name="connsiteY122" fmla="*/ 289022 h 743198"/>
              <a:gd name="connsiteX123" fmla="*/ 228121 w 867119"/>
              <a:gd name="connsiteY123" fmla="*/ 286957 h 743198"/>
              <a:gd name="connsiteX124" fmla="*/ 764875 w 867119"/>
              <a:gd name="connsiteY124" fmla="*/ 412888 h 743198"/>
              <a:gd name="connsiteX125" fmla="*/ 537787 w 867119"/>
              <a:gd name="connsiteY125" fmla="*/ 474821 h 743198"/>
              <a:gd name="connsiteX126" fmla="*/ 310698 w 867119"/>
              <a:gd name="connsiteY126" fmla="*/ 412888 h 743198"/>
              <a:gd name="connsiteX127" fmla="*/ 537787 w 867119"/>
              <a:gd name="connsiteY127" fmla="*/ 350955 h 743198"/>
              <a:gd name="connsiteX128" fmla="*/ 764875 w 867119"/>
              <a:gd name="connsiteY128" fmla="*/ 412888 h 743198"/>
              <a:gd name="connsiteX129" fmla="*/ 826808 w 867119"/>
              <a:gd name="connsiteY129" fmla="*/ 443855 h 743198"/>
              <a:gd name="connsiteX130" fmla="*/ 826808 w 867119"/>
              <a:gd name="connsiteY130" fmla="*/ 412888 h 743198"/>
              <a:gd name="connsiteX131" fmla="*/ 714296 w 867119"/>
              <a:gd name="connsiteY131" fmla="*/ 309666 h 743198"/>
              <a:gd name="connsiteX132" fmla="*/ 618300 w 867119"/>
              <a:gd name="connsiteY132" fmla="*/ 293150 h 743198"/>
              <a:gd name="connsiteX133" fmla="*/ 619332 w 867119"/>
              <a:gd name="connsiteY133" fmla="*/ 278699 h 743198"/>
              <a:gd name="connsiteX134" fmla="*/ 578043 w 867119"/>
              <a:gd name="connsiteY134" fmla="*/ 206444 h 743198"/>
              <a:gd name="connsiteX135" fmla="*/ 578043 w 867119"/>
              <a:gd name="connsiteY135" fmla="*/ 123866 h 743198"/>
              <a:gd name="connsiteX136" fmla="*/ 465531 w 867119"/>
              <a:gd name="connsiteY136" fmla="*/ 20644 h 743198"/>
              <a:gd name="connsiteX137" fmla="*/ 289022 w 867119"/>
              <a:gd name="connsiteY137" fmla="*/ 0 h 743198"/>
              <a:gd name="connsiteX138" fmla="*/ 0 w 867119"/>
              <a:gd name="connsiteY138" fmla="*/ 123866 h 743198"/>
              <a:gd name="connsiteX139" fmla="*/ 0 w 867119"/>
              <a:gd name="connsiteY139" fmla="*/ 227088 h 743198"/>
              <a:gd name="connsiteX140" fmla="*/ 41289 w 867119"/>
              <a:gd name="connsiteY140" fmla="*/ 299344 h 743198"/>
              <a:gd name="connsiteX141" fmla="*/ 41289 w 867119"/>
              <a:gd name="connsiteY141" fmla="*/ 318956 h 743198"/>
              <a:gd name="connsiteX142" fmla="*/ 0 w 867119"/>
              <a:gd name="connsiteY142" fmla="*/ 392244 h 743198"/>
              <a:gd name="connsiteX143" fmla="*/ 0 w 867119"/>
              <a:gd name="connsiteY143" fmla="*/ 495466 h 743198"/>
              <a:gd name="connsiteX144" fmla="*/ 112512 w 867119"/>
              <a:gd name="connsiteY144" fmla="*/ 598688 h 743198"/>
              <a:gd name="connsiteX145" fmla="*/ 289022 w 867119"/>
              <a:gd name="connsiteY145" fmla="*/ 619332 h 743198"/>
              <a:gd name="connsiteX146" fmla="*/ 401534 w 867119"/>
              <a:gd name="connsiteY146" fmla="*/ 722554 h 743198"/>
              <a:gd name="connsiteX147" fmla="*/ 578043 w 867119"/>
              <a:gd name="connsiteY147" fmla="*/ 743198 h 743198"/>
              <a:gd name="connsiteX148" fmla="*/ 867065 w 867119"/>
              <a:gd name="connsiteY148" fmla="*/ 619332 h 743198"/>
              <a:gd name="connsiteX149" fmla="*/ 867065 w 867119"/>
              <a:gd name="connsiteY149" fmla="*/ 516110 h 743198"/>
              <a:gd name="connsiteX150" fmla="*/ 826808 w 867119"/>
              <a:gd name="connsiteY150" fmla="*/ 443855 h 743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867119" h="743198">
                <a:moveTo>
                  <a:pt x="806164" y="619332"/>
                </a:moveTo>
                <a:cubicBezTo>
                  <a:pt x="806164" y="632751"/>
                  <a:pt x="790680" y="645137"/>
                  <a:pt x="764875" y="654427"/>
                </a:cubicBezTo>
                <a:lnTo>
                  <a:pt x="764875" y="617267"/>
                </a:lnTo>
                <a:cubicBezTo>
                  <a:pt x="779326" y="613139"/>
                  <a:pt x="793777" y="606945"/>
                  <a:pt x="806164" y="600752"/>
                </a:cubicBezTo>
                <a:lnTo>
                  <a:pt x="806164" y="619332"/>
                </a:lnTo>
                <a:close/>
                <a:moveTo>
                  <a:pt x="723586" y="551205"/>
                </a:moveTo>
                <a:lnTo>
                  <a:pt x="723586" y="514045"/>
                </a:lnTo>
                <a:cubicBezTo>
                  <a:pt x="738037" y="509917"/>
                  <a:pt x="752488" y="503723"/>
                  <a:pt x="764875" y="497530"/>
                </a:cubicBezTo>
                <a:lnTo>
                  <a:pt x="764875" y="516110"/>
                </a:lnTo>
                <a:cubicBezTo>
                  <a:pt x="764875" y="529529"/>
                  <a:pt x="749392" y="541915"/>
                  <a:pt x="723586" y="551205"/>
                </a:cubicBezTo>
                <a:close/>
                <a:moveTo>
                  <a:pt x="723586" y="666814"/>
                </a:moveTo>
                <a:cubicBezTo>
                  <a:pt x="711199" y="669911"/>
                  <a:pt x="696748" y="671975"/>
                  <a:pt x="682297" y="674040"/>
                </a:cubicBezTo>
                <a:lnTo>
                  <a:pt x="682297" y="633783"/>
                </a:lnTo>
                <a:cubicBezTo>
                  <a:pt x="695716" y="631719"/>
                  <a:pt x="710167" y="629654"/>
                  <a:pt x="723586" y="627590"/>
                </a:cubicBezTo>
                <a:lnTo>
                  <a:pt x="723586" y="666814"/>
                </a:lnTo>
                <a:close/>
                <a:moveTo>
                  <a:pt x="641009" y="530561"/>
                </a:moveTo>
                <a:cubicBezTo>
                  <a:pt x="654427" y="528497"/>
                  <a:pt x="668878" y="526432"/>
                  <a:pt x="682297" y="524368"/>
                </a:cubicBezTo>
                <a:lnTo>
                  <a:pt x="682297" y="563592"/>
                </a:lnTo>
                <a:cubicBezTo>
                  <a:pt x="669911" y="566689"/>
                  <a:pt x="655460" y="568753"/>
                  <a:pt x="641009" y="570818"/>
                </a:cubicBezTo>
                <a:lnTo>
                  <a:pt x="641009" y="530561"/>
                </a:lnTo>
                <a:close/>
                <a:moveTo>
                  <a:pt x="641009" y="679201"/>
                </a:moveTo>
                <a:cubicBezTo>
                  <a:pt x="627590" y="680233"/>
                  <a:pt x="614171" y="681265"/>
                  <a:pt x="599720" y="681265"/>
                </a:cubicBezTo>
                <a:lnTo>
                  <a:pt x="599720" y="639976"/>
                </a:lnTo>
                <a:cubicBezTo>
                  <a:pt x="612106" y="639976"/>
                  <a:pt x="626557" y="638944"/>
                  <a:pt x="641009" y="637912"/>
                </a:cubicBezTo>
                <a:lnTo>
                  <a:pt x="641009" y="679201"/>
                </a:lnTo>
                <a:close/>
                <a:moveTo>
                  <a:pt x="558431" y="578043"/>
                </a:moveTo>
                <a:lnTo>
                  <a:pt x="558431" y="536754"/>
                </a:lnTo>
                <a:cubicBezTo>
                  <a:pt x="570818" y="536754"/>
                  <a:pt x="585269" y="535722"/>
                  <a:pt x="599720" y="534690"/>
                </a:cubicBezTo>
                <a:lnTo>
                  <a:pt x="599720" y="575979"/>
                </a:lnTo>
                <a:cubicBezTo>
                  <a:pt x="586301" y="577011"/>
                  <a:pt x="572882" y="577011"/>
                  <a:pt x="558431" y="578043"/>
                </a:cubicBezTo>
                <a:close/>
                <a:moveTo>
                  <a:pt x="558431" y="681265"/>
                </a:moveTo>
                <a:cubicBezTo>
                  <a:pt x="543980" y="681265"/>
                  <a:pt x="530561" y="680233"/>
                  <a:pt x="517142" y="679201"/>
                </a:cubicBezTo>
                <a:lnTo>
                  <a:pt x="517142" y="639976"/>
                </a:lnTo>
                <a:cubicBezTo>
                  <a:pt x="524368" y="639976"/>
                  <a:pt x="530561" y="639976"/>
                  <a:pt x="537787" y="639976"/>
                </a:cubicBezTo>
                <a:cubicBezTo>
                  <a:pt x="543980" y="639976"/>
                  <a:pt x="551205" y="639976"/>
                  <a:pt x="558431" y="639976"/>
                </a:cubicBezTo>
                <a:lnTo>
                  <a:pt x="558431" y="681265"/>
                </a:lnTo>
                <a:close/>
                <a:moveTo>
                  <a:pt x="475853" y="534690"/>
                </a:moveTo>
                <a:cubicBezTo>
                  <a:pt x="489272" y="535722"/>
                  <a:pt x="502691" y="536754"/>
                  <a:pt x="517142" y="536754"/>
                </a:cubicBezTo>
                <a:lnTo>
                  <a:pt x="517142" y="578043"/>
                </a:lnTo>
                <a:cubicBezTo>
                  <a:pt x="502691" y="578043"/>
                  <a:pt x="489272" y="577011"/>
                  <a:pt x="475853" y="575979"/>
                </a:cubicBezTo>
                <a:lnTo>
                  <a:pt x="475853" y="534690"/>
                </a:lnTo>
                <a:close/>
                <a:moveTo>
                  <a:pt x="475853" y="674040"/>
                </a:moveTo>
                <a:cubicBezTo>
                  <a:pt x="461402" y="671975"/>
                  <a:pt x="446951" y="669911"/>
                  <a:pt x="434565" y="666814"/>
                </a:cubicBezTo>
                <a:lnTo>
                  <a:pt x="434565" y="633783"/>
                </a:lnTo>
                <a:cubicBezTo>
                  <a:pt x="447983" y="635847"/>
                  <a:pt x="461402" y="636880"/>
                  <a:pt x="475853" y="637912"/>
                </a:cubicBezTo>
                <a:lnTo>
                  <a:pt x="475853" y="674040"/>
                </a:lnTo>
                <a:close/>
                <a:moveTo>
                  <a:pt x="393276" y="563592"/>
                </a:moveTo>
                <a:lnTo>
                  <a:pt x="393276" y="523335"/>
                </a:lnTo>
                <a:cubicBezTo>
                  <a:pt x="406695" y="525400"/>
                  <a:pt x="420113" y="528497"/>
                  <a:pt x="434565" y="529529"/>
                </a:cubicBezTo>
                <a:lnTo>
                  <a:pt x="434565" y="570818"/>
                </a:lnTo>
                <a:cubicBezTo>
                  <a:pt x="420113" y="568753"/>
                  <a:pt x="405662" y="566689"/>
                  <a:pt x="393276" y="563592"/>
                </a:cubicBezTo>
                <a:close/>
                <a:moveTo>
                  <a:pt x="393276" y="654427"/>
                </a:moveTo>
                <a:cubicBezTo>
                  <a:pt x="367470" y="644105"/>
                  <a:pt x="351987" y="631719"/>
                  <a:pt x="351987" y="619332"/>
                </a:cubicBezTo>
                <a:lnTo>
                  <a:pt x="351987" y="617267"/>
                </a:lnTo>
                <a:cubicBezTo>
                  <a:pt x="351987" y="617267"/>
                  <a:pt x="351987" y="617267"/>
                  <a:pt x="353019" y="617267"/>
                </a:cubicBezTo>
                <a:cubicBezTo>
                  <a:pt x="356116" y="618300"/>
                  <a:pt x="358180" y="619332"/>
                  <a:pt x="361277" y="619332"/>
                </a:cubicBezTo>
                <a:cubicBezTo>
                  <a:pt x="371599" y="622429"/>
                  <a:pt x="381921" y="624493"/>
                  <a:pt x="393276" y="626557"/>
                </a:cubicBezTo>
                <a:lnTo>
                  <a:pt x="393276" y="654427"/>
                </a:lnTo>
                <a:close/>
                <a:moveTo>
                  <a:pt x="228121" y="514045"/>
                </a:moveTo>
                <a:cubicBezTo>
                  <a:pt x="235346" y="514045"/>
                  <a:pt x="241539" y="515078"/>
                  <a:pt x="248765" y="515078"/>
                </a:cubicBezTo>
                <a:lnTo>
                  <a:pt x="248765" y="516110"/>
                </a:lnTo>
                <a:cubicBezTo>
                  <a:pt x="248765" y="530561"/>
                  <a:pt x="251862" y="545012"/>
                  <a:pt x="259087" y="556367"/>
                </a:cubicBezTo>
                <a:cubicBezTo>
                  <a:pt x="248765" y="556367"/>
                  <a:pt x="238443" y="555334"/>
                  <a:pt x="228121" y="554302"/>
                </a:cubicBezTo>
                <a:lnTo>
                  <a:pt x="228121" y="514045"/>
                </a:lnTo>
                <a:close/>
                <a:moveTo>
                  <a:pt x="186832" y="390179"/>
                </a:moveTo>
                <a:cubicBezTo>
                  <a:pt x="200251" y="392244"/>
                  <a:pt x="213670" y="395340"/>
                  <a:pt x="228121" y="396372"/>
                </a:cubicBezTo>
                <a:lnTo>
                  <a:pt x="228121" y="437661"/>
                </a:lnTo>
                <a:cubicBezTo>
                  <a:pt x="213670" y="435597"/>
                  <a:pt x="199218" y="433532"/>
                  <a:pt x="186832" y="430436"/>
                </a:cubicBezTo>
                <a:lnTo>
                  <a:pt x="186832" y="390179"/>
                </a:lnTo>
                <a:close/>
                <a:moveTo>
                  <a:pt x="186832" y="550173"/>
                </a:moveTo>
                <a:cubicBezTo>
                  <a:pt x="172381" y="548109"/>
                  <a:pt x="157930" y="546044"/>
                  <a:pt x="145543" y="542948"/>
                </a:cubicBezTo>
                <a:lnTo>
                  <a:pt x="145543" y="502691"/>
                </a:lnTo>
                <a:cubicBezTo>
                  <a:pt x="158962" y="504756"/>
                  <a:pt x="172381" y="507852"/>
                  <a:pt x="186832" y="508884"/>
                </a:cubicBezTo>
                <a:lnTo>
                  <a:pt x="186832" y="550173"/>
                </a:lnTo>
                <a:close/>
                <a:moveTo>
                  <a:pt x="104254" y="381921"/>
                </a:moveTo>
                <a:lnTo>
                  <a:pt x="104254" y="363341"/>
                </a:lnTo>
                <a:cubicBezTo>
                  <a:pt x="116641" y="369535"/>
                  <a:pt x="130060" y="374696"/>
                  <a:pt x="145543" y="378825"/>
                </a:cubicBezTo>
                <a:lnTo>
                  <a:pt x="145543" y="417017"/>
                </a:lnTo>
                <a:cubicBezTo>
                  <a:pt x="119737" y="407727"/>
                  <a:pt x="104254" y="395340"/>
                  <a:pt x="104254" y="381921"/>
                </a:cubicBezTo>
                <a:close/>
                <a:moveTo>
                  <a:pt x="104254" y="530561"/>
                </a:moveTo>
                <a:cubicBezTo>
                  <a:pt x="78449" y="520239"/>
                  <a:pt x="62965" y="507852"/>
                  <a:pt x="62965" y="495466"/>
                </a:cubicBezTo>
                <a:lnTo>
                  <a:pt x="62965" y="476886"/>
                </a:lnTo>
                <a:cubicBezTo>
                  <a:pt x="75352" y="483079"/>
                  <a:pt x="88771" y="488240"/>
                  <a:pt x="104254" y="492369"/>
                </a:cubicBezTo>
                <a:lnTo>
                  <a:pt x="104254" y="530561"/>
                </a:lnTo>
                <a:close/>
                <a:moveTo>
                  <a:pt x="62965" y="208508"/>
                </a:moveTo>
                <a:cubicBezTo>
                  <a:pt x="75352" y="214702"/>
                  <a:pt x="88771" y="219863"/>
                  <a:pt x="104254" y="223992"/>
                </a:cubicBezTo>
                <a:lnTo>
                  <a:pt x="104254" y="262184"/>
                </a:lnTo>
                <a:cubicBezTo>
                  <a:pt x="78449" y="251862"/>
                  <a:pt x="62965" y="239475"/>
                  <a:pt x="62965" y="227088"/>
                </a:cubicBezTo>
                <a:lnTo>
                  <a:pt x="62965" y="208508"/>
                </a:lnTo>
                <a:close/>
                <a:moveTo>
                  <a:pt x="186832" y="241539"/>
                </a:moveTo>
                <a:lnTo>
                  <a:pt x="186832" y="282828"/>
                </a:lnTo>
                <a:cubicBezTo>
                  <a:pt x="172381" y="280764"/>
                  <a:pt x="157930" y="278699"/>
                  <a:pt x="145543" y="275603"/>
                </a:cubicBezTo>
                <a:lnTo>
                  <a:pt x="145543" y="235346"/>
                </a:lnTo>
                <a:cubicBezTo>
                  <a:pt x="158962" y="237411"/>
                  <a:pt x="172381" y="239475"/>
                  <a:pt x="186832" y="241539"/>
                </a:cubicBezTo>
                <a:close/>
                <a:moveTo>
                  <a:pt x="290054" y="61933"/>
                </a:moveTo>
                <a:cubicBezTo>
                  <a:pt x="415985" y="61933"/>
                  <a:pt x="517142" y="89803"/>
                  <a:pt x="517142" y="123866"/>
                </a:cubicBezTo>
                <a:cubicBezTo>
                  <a:pt x="517142" y="157930"/>
                  <a:pt x="415985" y="185800"/>
                  <a:pt x="290054" y="185800"/>
                </a:cubicBezTo>
                <a:cubicBezTo>
                  <a:pt x="164123" y="185800"/>
                  <a:pt x="62965" y="157930"/>
                  <a:pt x="62965" y="123866"/>
                </a:cubicBezTo>
                <a:cubicBezTo>
                  <a:pt x="62965" y="89803"/>
                  <a:pt x="164123" y="61933"/>
                  <a:pt x="290054" y="61933"/>
                </a:cubicBezTo>
                <a:close/>
                <a:moveTo>
                  <a:pt x="351987" y="551205"/>
                </a:moveTo>
                <a:cubicBezTo>
                  <a:pt x="326181" y="540883"/>
                  <a:pt x="310698" y="528497"/>
                  <a:pt x="310698" y="516110"/>
                </a:cubicBezTo>
                <a:lnTo>
                  <a:pt x="310698" y="497530"/>
                </a:lnTo>
                <a:cubicBezTo>
                  <a:pt x="323085" y="503723"/>
                  <a:pt x="336504" y="508884"/>
                  <a:pt x="351987" y="513013"/>
                </a:cubicBezTo>
                <a:lnTo>
                  <a:pt x="351987" y="551205"/>
                </a:lnTo>
                <a:close/>
                <a:moveTo>
                  <a:pt x="475853" y="262184"/>
                </a:moveTo>
                <a:lnTo>
                  <a:pt x="475853" y="225024"/>
                </a:lnTo>
                <a:cubicBezTo>
                  <a:pt x="490304" y="220895"/>
                  <a:pt x="504755" y="214702"/>
                  <a:pt x="517142" y="208508"/>
                </a:cubicBezTo>
                <a:lnTo>
                  <a:pt x="517142" y="227088"/>
                </a:lnTo>
                <a:cubicBezTo>
                  <a:pt x="517142" y="240507"/>
                  <a:pt x="501659" y="252894"/>
                  <a:pt x="475853" y="262184"/>
                </a:cubicBezTo>
                <a:close/>
                <a:moveTo>
                  <a:pt x="393276" y="281796"/>
                </a:moveTo>
                <a:lnTo>
                  <a:pt x="393276" y="241539"/>
                </a:lnTo>
                <a:cubicBezTo>
                  <a:pt x="406695" y="239475"/>
                  <a:pt x="421146" y="237411"/>
                  <a:pt x="434565" y="235346"/>
                </a:cubicBezTo>
                <a:lnTo>
                  <a:pt x="434565" y="274570"/>
                </a:lnTo>
                <a:cubicBezTo>
                  <a:pt x="422178" y="277667"/>
                  <a:pt x="407727" y="279732"/>
                  <a:pt x="393276" y="281796"/>
                </a:cubicBezTo>
                <a:close/>
                <a:moveTo>
                  <a:pt x="310698" y="289022"/>
                </a:moveTo>
                <a:lnTo>
                  <a:pt x="310698" y="247733"/>
                </a:lnTo>
                <a:cubicBezTo>
                  <a:pt x="323085" y="247733"/>
                  <a:pt x="337536" y="246701"/>
                  <a:pt x="351987" y="245668"/>
                </a:cubicBezTo>
                <a:lnTo>
                  <a:pt x="351987" y="286957"/>
                </a:lnTo>
                <a:cubicBezTo>
                  <a:pt x="338568" y="287989"/>
                  <a:pt x="325149" y="287989"/>
                  <a:pt x="310698" y="289022"/>
                </a:cubicBezTo>
                <a:close/>
                <a:moveTo>
                  <a:pt x="228121" y="286957"/>
                </a:moveTo>
                <a:lnTo>
                  <a:pt x="228121" y="245668"/>
                </a:lnTo>
                <a:cubicBezTo>
                  <a:pt x="241539" y="246701"/>
                  <a:pt x="254958" y="247733"/>
                  <a:pt x="269409" y="247733"/>
                </a:cubicBezTo>
                <a:lnTo>
                  <a:pt x="269409" y="289022"/>
                </a:lnTo>
                <a:cubicBezTo>
                  <a:pt x="254958" y="287989"/>
                  <a:pt x="241539" y="287989"/>
                  <a:pt x="228121" y="286957"/>
                </a:cubicBezTo>
                <a:close/>
                <a:moveTo>
                  <a:pt x="764875" y="412888"/>
                </a:moveTo>
                <a:cubicBezTo>
                  <a:pt x="764875" y="446951"/>
                  <a:pt x="663717" y="474821"/>
                  <a:pt x="537787" y="474821"/>
                </a:cubicBezTo>
                <a:cubicBezTo>
                  <a:pt x="411856" y="474821"/>
                  <a:pt x="310698" y="446951"/>
                  <a:pt x="310698" y="412888"/>
                </a:cubicBezTo>
                <a:cubicBezTo>
                  <a:pt x="310698" y="378825"/>
                  <a:pt x="411856" y="350955"/>
                  <a:pt x="537787" y="350955"/>
                </a:cubicBezTo>
                <a:cubicBezTo>
                  <a:pt x="663717" y="350955"/>
                  <a:pt x="764875" y="378825"/>
                  <a:pt x="764875" y="412888"/>
                </a:cubicBezTo>
                <a:close/>
                <a:moveTo>
                  <a:pt x="826808" y="443855"/>
                </a:moveTo>
                <a:lnTo>
                  <a:pt x="826808" y="412888"/>
                </a:lnTo>
                <a:cubicBezTo>
                  <a:pt x="826808" y="364374"/>
                  <a:pt x="788616" y="329278"/>
                  <a:pt x="714296" y="309666"/>
                </a:cubicBezTo>
                <a:cubicBezTo>
                  <a:pt x="686426" y="302440"/>
                  <a:pt x="654427" y="296247"/>
                  <a:pt x="618300" y="293150"/>
                </a:cubicBezTo>
                <a:cubicBezTo>
                  <a:pt x="619332" y="289022"/>
                  <a:pt x="619332" y="283860"/>
                  <a:pt x="619332" y="278699"/>
                </a:cubicBezTo>
                <a:cubicBezTo>
                  <a:pt x="619332" y="249797"/>
                  <a:pt x="605913" y="225024"/>
                  <a:pt x="578043" y="206444"/>
                </a:cubicBezTo>
                <a:lnTo>
                  <a:pt x="578043" y="123866"/>
                </a:lnTo>
                <a:cubicBezTo>
                  <a:pt x="578043" y="75352"/>
                  <a:pt x="539851" y="40257"/>
                  <a:pt x="465531" y="20644"/>
                </a:cubicBezTo>
                <a:cubicBezTo>
                  <a:pt x="417017" y="7226"/>
                  <a:pt x="355084" y="0"/>
                  <a:pt x="289022" y="0"/>
                </a:cubicBezTo>
                <a:cubicBezTo>
                  <a:pt x="202315" y="0"/>
                  <a:pt x="0" y="12387"/>
                  <a:pt x="0" y="123866"/>
                </a:cubicBezTo>
                <a:lnTo>
                  <a:pt x="0" y="227088"/>
                </a:lnTo>
                <a:cubicBezTo>
                  <a:pt x="0" y="255991"/>
                  <a:pt x="13419" y="280764"/>
                  <a:pt x="41289" y="299344"/>
                </a:cubicBezTo>
                <a:lnTo>
                  <a:pt x="41289" y="318956"/>
                </a:lnTo>
                <a:cubicBezTo>
                  <a:pt x="16516" y="336504"/>
                  <a:pt x="0" y="360245"/>
                  <a:pt x="0" y="392244"/>
                </a:cubicBezTo>
                <a:lnTo>
                  <a:pt x="0" y="495466"/>
                </a:lnTo>
                <a:cubicBezTo>
                  <a:pt x="0" y="543980"/>
                  <a:pt x="38192" y="579075"/>
                  <a:pt x="112512" y="598688"/>
                </a:cubicBezTo>
                <a:cubicBezTo>
                  <a:pt x="161026" y="612106"/>
                  <a:pt x="222959" y="619332"/>
                  <a:pt x="289022" y="619332"/>
                </a:cubicBezTo>
                <a:cubicBezTo>
                  <a:pt x="289022" y="667846"/>
                  <a:pt x="327214" y="702942"/>
                  <a:pt x="401534" y="722554"/>
                </a:cubicBezTo>
                <a:cubicBezTo>
                  <a:pt x="450048" y="735973"/>
                  <a:pt x="511981" y="743198"/>
                  <a:pt x="578043" y="743198"/>
                </a:cubicBezTo>
                <a:cubicBezTo>
                  <a:pt x="664750" y="743198"/>
                  <a:pt x="867065" y="730812"/>
                  <a:pt x="867065" y="619332"/>
                </a:cubicBezTo>
                <a:lnTo>
                  <a:pt x="867065" y="516110"/>
                </a:lnTo>
                <a:cubicBezTo>
                  <a:pt x="868097" y="487208"/>
                  <a:pt x="854678" y="462434"/>
                  <a:pt x="826808" y="443855"/>
                </a:cubicBezTo>
                <a:close/>
              </a:path>
            </a:pathLst>
          </a:custGeom>
          <a:solidFill>
            <a:schemeClr val="bg1"/>
          </a:solidFill>
          <a:ln w="10319" cap="flat">
            <a:noFill/>
            <a:prstDash val="solid"/>
            <a:miter/>
          </a:ln>
          <a:effectLst>
            <a:outerShdw blurRad="50800" dist="38100" dir="2700000" algn="tl" rotWithShape="0">
              <a:prstClr val="black">
                <a:alpha val="40000"/>
              </a:prstClr>
            </a:outerShdw>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Freccia a destra 17">
            <a:extLst>
              <a:ext uri="{FF2B5EF4-FFF2-40B4-BE49-F238E27FC236}">
                <a16:creationId xmlns:a16="http://schemas.microsoft.com/office/drawing/2014/main" id="{63A9EAA9-8C96-A9E6-F80C-DF760B957D1F}"/>
              </a:ext>
            </a:extLst>
          </p:cNvPr>
          <p:cNvSpPr/>
          <p:nvPr/>
        </p:nvSpPr>
        <p:spPr>
          <a:xfrm>
            <a:off x="7210956" y="3261396"/>
            <a:ext cx="1338684" cy="91463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EE0C18E1-F700-F9CA-20A2-DA3EAFBB05CA}"/>
              </a:ext>
            </a:extLst>
          </p:cNvPr>
          <p:cNvSpPr/>
          <p:nvPr/>
        </p:nvSpPr>
        <p:spPr>
          <a:xfrm>
            <a:off x="8645887" y="1309281"/>
            <a:ext cx="3396084" cy="4754880"/>
          </a:xfrm>
          <a:prstGeom prst="rect">
            <a:avLst/>
          </a:prstGeom>
          <a:solidFill>
            <a:schemeClr val="accent6">
              <a:lumMod val="20000"/>
              <a:lumOff val="80000"/>
            </a:schemeClr>
          </a:solidFill>
          <a:ln>
            <a:solidFill>
              <a:srgbClr val="FF0000"/>
            </a:solidFill>
          </a:ln>
          <a:effectLst>
            <a:glow rad="63500">
              <a:schemeClr val="accent2">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just"/>
            <a:endParaRPr lang="it-IT" sz="2400" b="1" i="1" dirty="0">
              <a:solidFill>
                <a:srgbClr val="C00000"/>
              </a:solidFill>
            </a:endParaRPr>
          </a:p>
          <a:p>
            <a:pPr algn="just"/>
            <a:r>
              <a:rPr lang="it-IT" sz="2400" b="1" i="1" dirty="0">
                <a:solidFill>
                  <a:srgbClr val="C00000"/>
                </a:solidFill>
              </a:rPr>
              <a:t>Art. 49 c.3/bis: </a:t>
            </a:r>
          </a:p>
          <a:p>
            <a:pPr algn="just"/>
            <a:r>
              <a:rPr lang="it-IT" dirty="0"/>
              <a:t>A decorrere dal 1° luglio 2020 e fino al 31 dicembre 2022, il divieto di cui al comma 1 (e la soglia di cui al comma 3) sono riferiti alla cifra di 2.000 euro.</a:t>
            </a:r>
          </a:p>
          <a:p>
            <a:pPr algn="just"/>
            <a:r>
              <a:rPr lang="it-IT" sz="2000" b="1" i="1" u="sng" dirty="0"/>
              <a:t>A decorrere dal 1° gennaio 2023, il predetto divieto di cui al comma 1 è riferito alla cifra di 5.000 euro</a:t>
            </a:r>
            <a:r>
              <a:rPr lang="it-IT" b="1" i="1" u="sng" dirty="0"/>
              <a:t>.</a:t>
            </a:r>
          </a:p>
          <a:p>
            <a:pPr algn="just"/>
            <a:endParaRPr lang="it-IT" b="1" i="1" u="sng" dirty="0"/>
          </a:p>
          <a:p>
            <a:pPr algn="just"/>
            <a:endParaRPr lang="it-IT" b="1" i="1" u="sng" dirty="0"/>
          </a:p>
          <a:p>
            <a:pPr algn="just"/>
            <a:r>
              <a:rPr lang="it-IT" i="1" dirty="0"/>
              <a:t>Così come stabilito dalla Legge di Bilancio di previsione dello Stato per l’anno finanziario 2023, L.29/12/2022 N.197 - Art.1 c.384</a:t>
            </a:r>
            <a:r>
              <a:rPr lang="it-IT" b="1" i="1" dirty="0"/>
              <a:t>. </a:t>
            </a:r>
          </a:p>
          <a:p>
            <a:pPr algn="just"/>
            <a:endParaRPr lang="it-IT" b="1" i="1" u="sng" dirty="0"/>
          </a:p>
          <a:p>
            <a:pPr algn="just"/>
            <a:endParaRPr lang="it-IT" b="1" i="1" u="sng" dirty="0"/>
          </a:p>
        </p:txBody>
      </p:sp>
      <p:cxnSp>
        <p:nvCxnSpPr>
          <p:cNvPr id="20" name="Connettore 2 19">
            <a:extLst>
              <a:ext uri="{FF2B5EF4-FFF2-40B4-BE49-F238E27FC236}">
                <a16:creationId xmlns:a16="http://schemas.microsoft.com/office/drawing/2014/main" id="{5B494D7C-D584-6115-9E02-C0F189E562E6}"/>
              </a:ext>
            </a:extLst>
          </p:cNvPr>
          <p:cNvCxnSpPr/>
          <p:nvPr/>
        </p:nvCxnSpPr>
        <p:spPr>
          <a:xfrm>
            <a:off x="10402427" y="4176030"/>
            <a:ext cx="0" cy="566426"/>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pic>
        <p:nvPicPr>
          <p:cNvPr id="21" name="Picture 2" descr="Eskimo: Il punto esclamativo femminile">
            <a:extLst>
              <a:ext uri="{FF2B5EF4-FFF2-40B4-BE49-F238E27FC236}">
                <a16:creationId xmlns:a16="http://schemas.microsoft.com/office/drawing/2014/main" id="{333B1A43-B284-289C-456F-B16D2488AC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25359" y="2280836"/>
            <a:ext cx="595061" cy="960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7154140"/>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768D83-0071-3556-4015-4E9D1B9755CE}"/>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Freeform: Shape 32">
            <a:extLst>
              <a:ext uri="{FF2B5EF4-FFF2-40B4-BE49-F238E27FC236}">
                <a16:creationId xmlns:a16="http://schemas.microsoft.com/office/drawing/2014/main" id="{CEAA3A6C-5D9B-F7D1-915B-04948CC13C6F}"/>
              </a:ext>
            </a:extLst>
          </p:cNvPr>
          <p:cNvSpPr/>
          <p:nvPr/>
        </p:nvSpPr>
        <p:spPr>
          <a:xfrm rot="10800000">
            <a:off x="3764876" y="1157750"/>
            <a:ext cx="3229545" cy="2855107"/>
          </a:xfrm>
          <a:custGeom>
            <a:avLst/>
            <a:gdLst>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7714 w 2576525"/>
              <a:gd name="connsiteY8" fmla="*/ 2277799 h 2277799"/>
              <a:gd name="connsiteX9" fmla="*/ 1139720 w 2576525"/>
              <a:gd name="connsiteY9" fmla="*/ 2192111 h 2277799"/>
              <a:gd name="connsiteX10" fmla="*/ 418410 w 2576525"/>
              <a:gd name="connsiteY10" fmla="*/ 942405 h 2277799"/>
              <a:gd name="connsiteX11" fmla="*/ 419664 w 2576525"/>
              <a:gd name="connsiteY11" fmla="*/ 942405 h 2277799"/>
              <a:gd name="connsiteX12" fmla="*/ 145134 w 2576525"/>
              <a:gd name="connsiteY12" fmla="*/ 467359 h 2277799"/>
              <a:gd name="connsiteX13" fmla="*/ 144082 w 2576525"/>
              <a:gd name="connsiteY13" fmla="*/ 467359 h 2277799"/>
              <a:gd name="connsiteX14" fmla="*/ 23432 w 2576525"/>
              <a:gd name="connsiteY14" fmla="*/ 257864 h 2277799"/>
              <a:gd name="connsiteX15" fmla="*/ 15 w 2576525"/>
              <a:gd name="connsiteY15" fmla="*/ 169529 h 2277799"/>
              <a:gd name="connsiteX16" fmla="*/ 125 w 2576525"/>
              <a:gd name="connsiteY16" fmla="*/ 168763 h 2277799"/>
              <a:gd name="connsiteX17" fmla="*/ 64 w 2576525"/>
              <a:gd name="connsiteY17" fmla="*/ 168248 h 2277799"/>
              <a:gd name="connsiteX18" fmla="*/ 5510 w 2576525"/>
              <a:gd name="connsiteY18" fmla="*/ 131233 h 2277799"/>
              <a:gd name="connsiteX19" fmla="*/ 6200 w 2576525"/>
              <a:gd name="connsiteY19" fmla="*/ 126425 h 2277799"/>
              <a:gd name="connsiteX20" fmla="*/ 6226 w 2576525"/>
              <a:gd name="connsiteY20" fmla="*/ 126361 h 2277799"/>
              <a:gd name="connsiteX21" fmla="*/ 6405 w 2576525"/>
              <a:gd name="connsiteY21" fmla="*/ 125145 h 2277799"/>
              <a:gd name="connsiteX22" fmla="*/ 170714 w 2576525"/>
              <a:gd name="connsiteY22" fmla="*/ 1 h 2277799"/>
              <a:gd name="connsiteX23" fmla="*/ 172118 w 2576525"/>
              <a:gd name="connsiteY23" fmla="*/ 1282 h 2277799"/>
              <a:gd name="connsiteX24" fmla="*/ 431103 w 2576525"/>
              <a:gd name="connsiteY24" fmla="*/ 1282 h 2277799"/>
              <a:gd name="connsiteX25" fmla="*/ 969529 w 2576525"/>
              <a:gd name="connsiteY25" fmla="*/ 1282 h 2277799"/>
              <a:gd name="connsiteX26" fmla="*/ 969529 w 2576525"/>
              <a:gd name="connsiteY26" fmla="*/ 0 h 2277799"/>
              <a:gd name="connsiteX27" fmla="*/ 2405989 w 2576525"/>
              <a:gd name="connsiteY27" fmla="*/ 0 h 2277799"/>
              <a:gd name="connsiteX28" fmla="*/ 2553258 w 2576525"/>
              <a:gd name="connsiteY28" fmla="*/ 256583 h 2277799"/>
              <a:gd name="connsiteX29" fmla="*/ 1435614 w 2576525"/>
              <a:gd name="connsiteY29" fmla="*/ 2192111 h 2277799"/>
              <a:gd name="connsiteX30" fmla="*/ 1287714 w 2576525"/>
              <a:gd name="connsiteY30"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418410 w 2576525"/>
              <a:gd name="connsiteY11" fmla="*/ 942405 h 2277799"/>
              <a:gd name="connsiteX12" fmla="*/ 145134 w 2576525"/>
              <a:gd name="connsiteY12" fmla="*/ 467359 h 2277799"/>
              <a:gd name="connsiteX13" fmla="*/ 144082 w 2576525"/>
              <a:gd name="connsiteY13" fmla="*/ 467359 h 2277799"/>
              <a:gd name="connsiteX14" fmla="*/ 23432 w 2576525"/>
              <a:gd name="connsiteY14" fmla="*/ 257864 h 2277799"/>
              <a:gd name="connsiteX15" fmla="*/ 15 w 2576525"/>
              <a:gd name="connsiteY15" fmla="*/ 169529 h 2277799"/>
              <a:gd name="connsiteX16" fmla="*/ 125 w 2576525"/>
              <a:gd name="connsiteY16" fmla="*/ 168763 h 2277799"/>
              <a:gd name="connsiteX17" fmla="*/ 64 w 2576525"/>
              <a:gd name="connsiteY17" fmla="*/ 168248 h 2277799"/>
              <a:gd name="connsiteX18" fmla="*/ 5510 w 2576525"/>
              <a:gd name="connsiteY18" fmla="*/ 131233 h 2277799"/>
              <a:gd name="connsiteX19" fmla="*/ 6200 w 2576525"/>
              <a:gd name="connsiteY19" fmla="*/ 126425 h 2277799"/>
              <a:gd name="connsiteX20" fmla="*/ 6226 w 2576525"/>
              <a:gd name="connsiteY20" fmla="*/ 126361 h 2277799"/>
              <a:gd name="connsiteX21" fmla="*/ 6405 w 2576525"/>
              <a:gd name="connsiteY21" fmla="*/ 125145 h 2277799"/>
              <a:gd name="connsiteX22" fmla="*/ 170714 w 2576525"/>
              <a:gd name="connsiteY22" fmla="*/ 1 h 2277799"/>
              <a:gd name="connsiteX23" fmla="*/ 172118 w 2576525"/>
              <a:gd name="connsiteY23" fmla="*/ 1282 h 2277799"/>
              <a:gd name="connsiteX24" fmla="*/ 431103 w 2576525"/>
              <a:gd name="connsiteY24" fmla="*/ 1282 h 2277799"/>
              <a:gd name="connsiteX25" fmla="*/ 969529 w 2576525"/>
              <a:gd name="connsiteY25" fmla="*/ 1282 h 2277799"/>
              <a:gd name="connsiteX26" fmla="*/ 969529 w 2576525"/>
              <a:gd name="connsiteY26" fmla="*/ 0 h 2277799"/>
              <a:gd name="connsiteX27" fmla="*/ 2405989 w 2576525"/>
              <a:gd name="connsiteY27" fmla="*/ 0 h 2277799"/>
              <a:gd name="connsiteX28" fmla="*/ 2553258 w 2576525"/>
              <a:gd name="connsiteY28" fmla="*/ 256583 h 2277799"/>
              <a:gd name="connsiteX29" fmla="*/ 1435614 w 2576525"/>
              <a:gd name="connsiteY29" fmla="*/ 2192111 h 2277799"/>
              <a:gd name="connsiteX30" fmla="*/ 1287714 w 2576525"/>
              <a:gd name="connsiteY30"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145134 w 2576525"/>
              <a:gd name="connsiteY11" fmla="*/ 467359 h 2277799"/>
              <a:gd name="connsiteX12" fmla="*/ 144082 w 2576525"/>
              <a:gd name="connsiteY12" fmla="*/ 467359 h 2277799"/>
              <a:gd name="connsiteX13" fmla="*/ 23432 w 2576525"/>
              <a:gd name="connsiteY13" fmla="*/ 257864 h 2277799"/>
              <a:gd name="connsiteX14" fmla="*/ 15 w 2576525"/>
              <a:gd name="connsiteY14" fmla="*/ 169529 h 2277799"/>
              <a:gd name="connsiteX15" fmla="*/ 125 w 2576525"/>
              <a:gd name="connsiteY15" fmla="*/ 168763 h 2277799"/>
              <a:gd name="connsiteX16" fmla="*/ 64 w 2576525"/>
              <a:gd name="connsiteY16" fmla="*/ 168248 h 2277799"/>
              <a:gd name="connsiteX17" fmla="*/ 5510 w 2576525"/>
              <a:gd name="connsiteY17" fmla="*/ 131233 h 2277799"/>
              <a:gd name="connsiteX18" fmla="*/ 6200 w 2576525"/>
              <a:gd name="connsiteY18" fmla="*/ 126425 h 2277799"/>
              <a:gd name="connsiteX19" fmla="*/ 6226 w 2576525"/>
              <a:gd name="connsiteY19" fmla="*/ 126361 h 2277799"/>
              <a:gd name="connsiteX20" fmla="*/ 6405 w 2576525"/>
              <a:gd name="connsiteY20" fmla="*/ 125145 h 2277799"/>
              <a:gd name="connsiteX21" fmla="*/ 170714 w 2576525"/>
              <a:gd name="connsiteY21" fmla="*/ 1 h 2277799"/>
              <a:gd name="connsiteX22" fmla="*/ 172118 w 2576525"/>
              <a:gd name="connsiteY22" fmla="*/ 1282 h 2277799"/>
              <a:gd name="connsiteX23" fmla="*/ 431103 w 2576525"/>
              <a:gd name="connsiteY23" fmla="*/ 1282 h 2277799"/>
              <a:gd name="connsiteX24" fmla="*/ 969529 w 2576525"/>
              <a:gd name="connsiteY24" fmla="*/ 1282 h 2277799"/>
              <a:gd name="connsiteX25" fmla="*/ 969529 w 2576525"/>
              <a:gd name="connsiteY25" fmla="*/ 0 h 2277799"/>
              <a:gd name="connsiteX26" fmla="*/ 2405989 w 2576525"/>
              <a:gd name="connsiteY26" fmla="*/ 0 h 2277799"/>
              <a:gd name="connsiteX27" fmla="*/ 2553258 w 2576525"/>
              <a:gd name="connsiteY27" fmla="*/ 256583 h 2277799"/>
              <a:gd name="connsiteX28" fmla="*/ 1435614 w 2576525"/>
              <a:gd name="connsiteY28" fmla="*/ 2192111 h 2277799"/>
              <a:gd name="connsiteX29" fmla="*/ 1287714 w 2576525"/>
              <a:gd name="connsiteY29"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145134 w 2576525"/>
              <a:gd name="connsiteY11" fmla="*/ 467359 h 2277799"/>
              <a:gd name="connsiteX12" fmla="*/ 23432 w 2576525"/>
              <a:gd name="connsiteY12" fmla="*/ 257864 h 2277799"/>
              <a:gd name="connsiteX13" fmla="*/ 15 w 2576525"/>
              <a:gd name="connsiteY13" fmla="*/ 169529 h 2277799"/>
              <a:gd name="connsiteX14" fmla="*/ 125 w 2576525"/>
              <a:gd name="connsiteY14" fmla="*/ 168763 h 2277799"/>
              <a:gd name="connsiteX15" fmla="*/ 64 w 2576525"/>
              <a:gd name="connsiteY15" fmla="*/ 168248 h 2277799"/>
              <a:gd name="connsiteX16" fmla="*/ 5510 w 2576525"/>
              <a:gd name="connsiteY16" fmla="*/ 131233 h 2277799"/>
              <a:gd name="connsiteX17" fmla="*/ 6200 w 2576525"/>
              <a:gd name="connsiteY17" fmla="*/ 126425 h 2277799"/>
              <a:gd name="connsiteX18" fmla="*/ 6226 w 2576525"/>
              <a:gd name="connsiteY18" fmla="*/ 126361 h 2277799"/>
              <a:gd name="connsiteX19" fmla="*/ 6405 w 2576525"/>
              <a:gd name="connsiteY19" fmla="*/ 125145 h 2277799"/>
              <a:gd name="connsiteX20" fmla="*/ 170714 w 2576525"/>
              <a:gd name="connsiteY20" fmla="*/ 1 h 2277799"/>
              <a:gd name="connsiteX21" fmla="*/ 172118 w 2576525"/>
              <a:gd name="connsiteY21" fmla="*/ 1282 h 2277799"/>
              <a:gd name="connsiteX22" fmla="*/ 431103 w 2576525"/>
              <a:gd name="connsiteY22" fmla="*/ 1282 h 2277799"/>
              <a:gd name="connsiteX23" fmla="*/ 969529 w 2576525"/>
              <a:gd name="connsiteY23" fmla="*/ 1282 h 2277799"/>
              <a:gd name="connsiteX24" fmla="*/ 969529 w 2576525"/>
              <a:gd name="connsiteY24" fmla="*/ 0 h 2277799"/>
              <a:gd name="connsiteX25" fmla="*/ 2405989 w 2576525"/>
              <a:gd name="connsiteY25" fmla="*/ 0 h 2277799"/>
              <a:gd name="connsiteX26" fmla="*/ 2553258 w 2576525"/>
              <a:gd name="connsiteY26" fmla="*/ 256583 h 2277799"/>
              <a:gd name="connsiteX27" fmla="*/ 1435614 w 2576525"/>
              <a:gd name="connsiteY27" fmla="*/ 2192111 h 2277799"/>
              <a:gd name="connsiteX28" fmla="*/ 1287714 w 2576525"/>
              <a:gd name="connsiteY28"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431103 w 2576525"/>
              <a:gd name="connsiteY21" fmla="*/ 1282 h 2277799"/>
              <a:gd name="connsiteX22" fmla="*/ 969529 w 2576525"/>
              <a:gd name="connsiteY22" fmla="*/ 1282 h 2277799"/>
              <a:gd name="connsiteX23" fmla="*/ 969529 w 2576525"/>
              <a:gd name="connsiteY23" fmla="*/ 0 h 2277799"/>
              <a:gd name="connsiteX24" fmla="*/ 2405989 w 2576525"/>
              <a:gd name="connsiteY24" fmla="*/ 0 h 2277799"/>
              <a:gd name="connsiteX25" fmla="*/ 2553258 w 2576525"/>
              <a:gd name="connsiteY25" fmla="*/ 256583 h 2277799"/>
              <a:gd name="connsiteX26" fmla="*/ 1435614 w 2576525"/>
              <a:gd name="connsiteY26" fmla="*/ 2192111 h 2277799"/>
              <a:gd name="connsiteX27" fmla="*/ 1287714 w 2576525"/>
              <a:gd name="connsiteY27"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431103 w 2576525"/>
              <a:gd name="connsiteY21" fmla="*/ 1282 h 2277799"/>
              <a:gd name="connsiteX22" fmla="*/ 969529 w 2576525"/>
              <a:gd name="connsiteY22" fmla="*/ 1282 h 2277799"/>
              <a:gd name="connsiteX23" fmla="*/ 2405989 w 2576525"/>
              <a:gd name="connsiteY23" fmla="*/ 0 h 2277799"/>
              <a:gd name="connsiteX24" fmla="*/ 2553258 w 2576525"/>
              <a:gd name="connsiteY24" fmla="*/ 256583 h 2277799"/>
              <a:gd name="connsiteX25" fmla="*/ 1435614 w 2576525"/>
              <a:gd name="connsiteY25" fmla="*/ 2192111 h 2277799"/>
              <a:gd name="connsiteX26" fmla="*/ 1287714 w 2576525"/>
              <a:gd name="connsiteY26"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431103 w 2576525"/>
              <a:gd name="connsiteY21" fmla="*/ 1282 h 2277799"/>
              <a:gd name="connsiteX22" fmla="*/ 2405989 w 2576525"/>
              <a:gd name="connsiteY22" fmla="*/ 0 h 2277799"/>
              <a:gd name="connsiteX23" fmla="*/ 2553258 w 2576525"/>
              <a:gd name="connsiteY23" fmla="*/ 256583 h 2277799"/>
              <a:gd name="connsiteX24" fmla="*/ 1435614 w 2576525"/>
              <a:gd name="connsiteY24" fmla="*/ 2192111 h 2277799"/>
              <a:gd name="connsiteX25" fmla="*/ 1287714 w 2576525"/>
              <a:gd name="connsiteY25"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2405989 w 2576525"/>
              <a:gd name="connsiteY21" fmla="*/ 0 h 2277799"/>
              <a:gd name="connsiteX22" fmla="*/ 2553258 w 2576525"/>
              <a:gd name="connsiteY22" fmla="*/ 256583 h 2277799"/>
              <a:gd name="connsiteX23" fmla="*/ 1435614 w 2576525"/>
              <a:gd name="connsiteY23" fmla="*/ 2192111 h 2277799"/>
              <a:gd name="connsiteX24" fmla="*/ 1287714 w 2576525"/>
              <a:gd name="connsiteY24" fmla="*/ 2277799 h 227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76525" h="2277799">
                <a:moveTo>
                  <a:pt x="1288345" y="1516433"/>
                </a:moveTo>
                <a:lnTo>
                  <a:pt x="1894182" y="467359"/>
                </a:lnTo>
                <a:lnTo>
                  <a:pt x="1238804" y="467359"/>
                </a:lnTo>
                <a:lnTo>
                  <a:pt x="700378" y="467359"/>
                </a:lnTo>
                <a:lnTo>
                  <a:pt x="682934" y="467359"/>
                </a:lnTo>
                <a:lnTo>
                  <a:pt x="682934" y="467359"/>
                </a:lnTo>
                <a:lnTo>
                  <a:pt x="984347" y="988869"/>
                </a:lnTo>
                <a:cubicBezTo>
                  <a:pt x="984317" y="989208"/>
                  <a:pt x="984286" y="989546"/>
                  <a:pt x="984256" y="989885"/>
                </a:cubicBezTo>
                <a:lnTo>
                  <a:pt x="1288345" y="1516433"/>
                </a:lnTo>
                <a:close/>
                <a:moveTo>
                  <a:pt x="1287714" y="2277799"/>
                </a:moveTo>
                <a:cubicBezTo>
                  <a:pt x="1230239" y="2277799"/>
                  <a:pt x="1172748" y="2249236"/>
                  <a:pt x="1139720" y="2192111"/>
                </a:cubicBezTo>
                <a:lnTo>
                  <a:pt x="23432" y="257864"/>
                </a:lnTo>
                <a:cubicBezTo>
                  <a:pt x="6918" y="229275"/>
                  <a:pt x="-384" y="198944"/>
                  <a:pt x="15" y="169529"/>
                </a:cubicBezTo>
                <a:cubicBezTo>
                  <a:pt x="52" y="169274"/>
                  <a:pt x="88" y="169018"/>
                  <a:pt x="125" y="168763"/>
                </a:cubicBezTo>
                <a:cubicBezTo>
                  <a:pt x="105" y="168591"/>
                  <a:pt x="84" y="168420"/>
                  <a:pt x="64" y="168248"/>
                </a:cubicBezTo>
                <a:lnTo>
                  <a:pt x="5510" y="131233"/>
                </a:lnTo>
                <a:lnTo>
                  <a:pt x="6200" y="126425"/>
                </a:lnTo>
                <a:cubicBezTo>
                  <a:pt x="6209" y="126404"/>
                  <a:pt x="6217" y="126382"/>
                  <a:pt x="6226" y="126361"/>
                </a:cubicBezTo>
                <a:cubicBezTo>
                  <a:pt x="6286" y="125956"/>
                  <a:pt x="6345" y="125550"/>
                  <a:pt x="6405" y="125145"/>
                </a:cubicBezTo>
                <a:cubicBezTo>
                  <a:pt x="25977" y="55558"/>
                  <a:pt x="88927" y="1"/>
                  <a:pt x="170714" y="1"/>
                </a:cubicBezTo>
                <a:lnTo>
                  <a:pt x="172118" y="1282"/>
                </a:lnTo>
                <a:lnTo>
                  <a:pt x="2405989" y="0"/>
                </a:lnTo>
                <a:cubicBezTo>
                  <a:pt x="2536744" y="0"/>
                  <a:pt x="2619313" y="142226"/>
                  <a:pt x="2553258" y="256583"/>
                </a:cubicBezTo>
                <a:lnTo>
                  <a:pt x="1435614" y="2192111"/>
                </a:lnTo>
                <a:cubicBezTo>
                  <a:pt x="1402648" y="2249236"/>
                  <a:pt x="1345189" y="2277799"/>
                  <a:pt x="1287714" y="2277799"/>
                </a:cubicBezTo>
                <a:close/>
              </a:path>
            </a:pathLst>
          </a:custGeom>
          <a:solidFill>
            <a:schemeClr val="accent6">
              <a:lumMod val="75000"/>
            </a:schemeClr>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4" name="Freeform: Shape 33">
            <a:extLst>
              <a:ext uri="{FF2B5EF4-FFF2-40B4-BE49-F238E27FC236}">
                <a16:creationId xmlns:a16="http://schemas.microsoft.com/office/drawing/2014/main" id="{7F706FFE-6036-6604-0FF0-E62485854F5B}"/>
              </a:ext>
            </a:extLst>
          </p:cNvPr>
          <p:cNvSpPr/>
          <p:nvPr/>
        </p:nvSpPr>
        <p:spPr>
          <a:xfrm>
            <a:off x="5197578" y="2844890"/>
            <a:ext cx="3229545" cy="2855361"/>
          </a:xfrm>
          <a:custGeom>
            <a:avLst/>
            <a:gdLst>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7714 w 2576525"/>
              <a:gd name="connsiteY8" fmla="*/ 2277799 h 2277799"/>
              <a:gd name="connsiteX9" fmla="*/ 1139720 w 2576525"/>
              <a:gd name="connsiteY9" fmla="*/ 2192111 h 2277799"/>
              <a:gd name="connsiteX10" fmla="*/ 418410 w 2576525"/>
              <a:gd name="connsiteY10" fmla="*/ 942405 h 2277799"/>
              <a:gd name="connsiteX11" fmla="*/ 419664 w 2576525"/>
              <a:gd name="connsiteY11" fmla="*/ 942405 h 2277799"/>
              <a:gd name="connsiteX12" fmla="*/ 145134 w 2576525"/>
              <a:gd name="connsiteY12" fmla="*/ 467359 h 2277799"/>
              <a:gd name="connsiteX13" fmla="*/ 144082 w 2576525"/>
              <a:gd name="connsiteY13" fmla="*/ 467359 h 2277799"/>
              <a:gd name="connsiteX14" fmla="*/ 23432 w 2576525"/>
              <a:gd name="connsiteY14" fmla="*/ 257864 h 2277799"/>
              <a:gd name="connsiteX15" fmla="*/ 15 w 2576525"/>
              <a:gd name="connsiteY15" fmla="*/ 169529 h 2277799"/>
              <a:gd name="connsiteX16" fmla="*/ 125 w 2576525"/>
              <a:gd name="connsiteY16" fmla="*/ 168763 h 2277799"/>
              <a:gd name="connsiteX17" fmla="*/ 64 w 2576525"/>
              <a:gd name="connsiteY17" fmla="*/ 168248 h 2277799"/>
              <a:gd name="connsiteX18" fmla="*/ 5510 w 2576525"/>
              <a:gd name="connsiteY18" fmla="*/ 131233 h 2277799"/>
              <a:gd name="connsiteX19" fmla="*/ 6200 w 2576525"/>
              <a:gd name="connsiteY19" fmla="*/ 126425 h 2277799"/>
              <a:gd name="connsiteX20" fmla="*/ 6226 w 2576525"/>
              <a:gd name="connsiteY20" fmla="*/ 126361 h 2277799"/>
              <a:gd name="connsiteX21" fmla="*/ 6405 w 2576525"/>
              <a:gd name="connsiteY21" fmla="*/ 125145 h 2277799"/>
              <a:gd name="connsiteX22" fmla="*/ 170714 w 2576525"/>
              <a:gd name="connsiteY22" fmla="*/ 1 h 2277799"/>
              <a:gd name="connsiteX23" fmla="*/ 172118 w 2576525"/>
              <a:gd name="connsiteY23" fmla="*/ 1282 h 2277799"/>
              <a:gd name="connsiteX24" fmla="*/ 431103 w 2576525"/>
              <a:gd name="connsiteY24" fmla="*/ 1282 h 2277799"/>
              <a:gd name="connsiteX25" fmla="*/ 969529 w 2576525"/>
              <a:gd name="connsiteY25" fmla="*/ 1282 h 2277799"/>
              <a:gd name="connsiteX26" fmla="*/ 969529 w 2576525"/>
              <a:gd name="connsiteY26" fmla="*/ 0 h 2277799"/>
              <a:gd name="connsiteX27" fmla="*/ 2405989 w 2576525"/>
              <a:gd name="connsiteY27" fmla="*/ 0 h 2277799"/>
              <a:gd name="connsiteX28" fmla="*/ 2553258 w 2576525"/>
              <a:gd name="connsiteY28" fmla="*/ 256583 h 2277799"/>
              <a:gd name="connsiteX29" fmla="*/ 1435614 w 2576525"/>
              <a:gd name="connsiteY29" fmla="*/ 2192111 h 2277799"/>
              <a:gd name="connsiteX30" fmla="*/ 1287714 w 2576525"/>
              <a:gd name="connsiteY30"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418410 w 2576525"/>
              <a:gd name="connsiteY11" fmla="*/ 942405 h 2277799"/>
              <a:gd name="connsiteX12" fmla="*/ 145134 w 2576525"/>
              <a:gd name="connsiteY12" fmla="*/ 467359 h 2277799"/>
              <a:gd name="connsiteX13" fmla="*/ 144082 w 2576525"/>
              <a:gd name="connsiteY13" fmla="*/ 467359 h 2277799"/>
              <a:gd name="connsiteX14" fmla="*/ 23432 w 2576525"/>
              <a:gd name="connsiteY14" fmla="*/ 257864 h 2277799"/>
              <a:gd name="connsiteX15" fmla="*/ 15 w 2576525"/>
              <a:gd name="connsiteY15" fmla="*/ 169529 h 2277799"/>
              <a:gd name="connsiteX16" fmla="*/ 125 w 2576525"/>
              <a:gd name="connsiteY16" fmla="*/ 168763 h 2277799"/>
              <a:gd name="connsiteX17" fmla="*/ 64 w 2576525"/>
              <a:gd name="connsiteY17" fmla="*/ 168248 h 2277799"/>
              <a:gd name="connsiteX18" fmla="*/ 5510 w 2576525"/>
              <a:gd name="connsiteY18" fmla="*/ 131233 h 2277799"/>
              <a:gd name="connsiteX19" fmla="*/ 6200 w 2576525"/>
              <a:gd name="connsiteY19" fmla="*/ 126425 h 2277799"/>
              <a:gd name="connsiteX20" fmla="*/ 6226 w 2576525"/>
              <a:gd name="connsiteY20" fmla="*/ 126361 h 2277799"/>
              <a:gd name="connsiteX21" fmla="*/ 6405 w 2576525"/>
              <a:gd name="connsiteY21" fmla="*/ 125145 h 2277799"/>
              <a:gd name="connsiteX22" fmla="*/ 170714 w 2576525"/>
              <a:gd name="connsiteY22" fmla="*/ 1 h 2277799"/>
              <a:gd name="connsiteX23" fmla="*/ 172118 w 2576525"/>
              <a:gd name="connsiteY23" fmla="*/ 1282 h 2277799"/>
              <a:gd name="connsiteX24" fmla="*/ 431103 w 2576525"/>
              <a:gd name="connsiteY24" fmla="*/ 1282 h 2277799"/>
              <a:gd name="connsiteX25" fmla="*/ 969529 w 2576525"/>
              <a:gd name="connsiteY25" fmla="*/ 1282 h 2277799"/>
              <a:gd name="connsiteX26" fmla="*/ 969529 w 2576525"/>
              <a:gd name="connsiteY26" fmla="*/ 0 h 2277799"/>
              <a:gd name="connsiteX27" fmla="*/ 2405989 w 2576525"/>
              <a:gd name="connsiteY27" fmla="*/ 0 h 2277799"/>
              <a:gd name="connsiteX28" fmla="*/ 2553258 w 2576525"/>
              <a:gd name="connsiteY28" fmla="*/ 256583 h 2277799"/>
              <a:gd name="connsiteX29" fmla="*/ 1435614 w 2576525"/>
              <a:gd name="connsiteY29" fmla="*/ 2192111 h 2277799"/>
              <a:gd name="connsiteX30" fmla="*/ 1287714 w 2576525"/>
              <a:gd name="connsiteY30"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145134 w 2576525"/>
              <a:gd name="connsiteY11" fmla="*/ 467359 h 2277799"/>
              <a:gd name="connsiteX12" fmla="*/ 144082 w 2576525"/>
              <a:gd name="connsiteY12" fmla="*/ 467359 h 2277799"/>
              <a:gd name="connsiteX13" fmla="*/ 23432 w 2576525"/>
              <a:gd name="connsiteY13" fmla="*/ 257864 h 2277799"/>
              <a:gd name="connsiteX14" fmla="*/ 15 w 2576525"/>
              <a:gd name="connsiteY14" fmla="*/ 169529 h 2277799"/>
              <a:gd name="connsiteX15" fmla="*/ 125 w 2576525"/>
              <a:gd name="connsiteY15" fmla="*/ 168763 h 2277799"/>
              <a:gd name="connsiteX16" fmla="*/ 64 w 2576525"/>
              <a:gd name="connsiteY16" fmla="*/ 168248 h 2277799"/>
              <a:gd name="connsiteX17" fmla="*/ 5510 w 2576525"/>
              <a:gd name="connsiteY17" fmla="*/ 131233 h 2277799"/>
              <a:gd name="connsiteX18" fmla="*/ 6200 w 2576525"/>
              <a:gd name="connsiteY18" fmla="*/ 126425 h 2277799"/>
              <a:gd name="connsiteX19" fmla="*/ 6226 w 2576525"/>
              <a:gd name="connsiteY19" fmla="*/ 126361 h 2277799"/>
              <a:gd name="connsiteX20" fmla="*/ 6405 w 2576525"/>
              <a:gd name="connsiteY20" fmla="*/ 125145 h 2277799"/>
              <a:gd name="connsiteX21" fmla="*/ 170714 w 2576525"/>
              <a:gd name="connsiteY21" fmla="*/ 1 h 2277799"/>
              <a:gd name="connsiteX22" fmla="*/ 172118 w 2576525"/>
              <a:gd name="connsiteY22" fmla="*/ 1282 h 2277799"/>
              <a:gd name="connsiteX23" fmla="*/ 431103 w 2576525"/>
              <a:gd name="connsiteY23" fmla="*/ 1282 h 2277799"/>
              <a:gd name="connsiteX24" fmla="*/ 969529 w 2576525"/>
              <a:gd name="connsiteY24" fmla="*/ 1282 h 2277799"/>
              <a:gd name="connsiteX25" fmla="*/ 969529 w 2576525"/>
              <a:gd name="connsiteY25" fmla="*/ 0 h 2277799"/>
              <a:gd name="connsiteX26" fmla="*/ 2405989 w 2576525"/>
              <a:gd name="connsiteY26" fmla="*/ 0 h 2277799"/>
              <a:gd name="connsiteX27" fmla="*/ 2553258 w 2576525"/>
              <a:gd name="connsiteY27" fmla="*/ 256583 h 2277799"/>
              <a:gd name="connsiteX28" fmla="*/ 1435614 w 2576525"/>
              <a:gd name="connsiteY28" fmla="*/ 2192111 h 2277799"/>
              <a:gd name="connsiteX29" fmla="*/ 1287714 w 2576525"/>
              <a:gd name="connsiteY29"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145134 w 2576525"/>
              <a:gd name="connsiteY11" fmla="*/ 467359 h 2277799"/>
              <a:gd name="connsiteX12" fmla="*/ 23432 w 2576525"/>
              <a:gd name="connsiteY12" fmla="*/ 257864 h 2277799"/>
              <a:gd name="connsiteX13" fmla="*/ 15 w 2576525"/>
              <a:gd name="connsiteY13" fmla="*/ 169529 h 2277799"/>
              <a:gd name="connsiteX14" fmla="*/ 125 w 2576525"/>
              <a:gd name="connsiteY14" fmla="*/ 168763 h 2277799"/>
              <a:gd name="connsiteX15" fmla="*/ 64 w 2576525"/>
              <a:gd name="connsiteY15" fmla="*/ 168248 h 2277799"/>
              <a:gd name="connsiteX16" fmla="*/ 5510 w 2576525"/>
              <a:gd name="connsiteY16" fmla="*/ 131233 h 2277799"/>
              <a:gd name="connsiteX17" fmla="*/ 6200 w 2576525"/>
              <a:gd name="connsiteY17" fmla="*/ 126425 h 2277799"/>
              <a:gd name="connsiteX18" fmla="*/ 6226 w 2576525"/>
              <a:gd name="connsiteY18" fmla="*/ 126361 h 2277799"/>
              <a:gd name="connsiteX19" fmla="*/ 6405 w 2576525"/>
              <a:gd name="connsiteY19" fmla="*/ 125145 h 2277799"/>
              <a:gd name="connsiteX20" fmla="*/ 170714 w 2576525"/>
              <a:gd name="connsiteY20" fmla="*/ 1 h 2277799"/>
              <a:gd name="connsiteX21" fmla="*/ 172118 w 2576525"/>
              <a:gd name="connsiteY21" fmla="*/ 1282 h 2277799"/>
              <a:gd name="connsiteX22" fmla="*/ 431103 w 2576525"/>
              <a:gd name="connsiteY22" fmla="*/ 1282 h 2277799"/>
              <a:gd name="connsiteX23" fmla="*/ 969529 w 2576525"/>
              <a:gd name="connsiteY23" fmla="*/ 1282 h 2277799"/>
              <a:gd name="connsiteX24" fmla="*/ 969529 w 2576525"/>
              <a:gd name="connsiteY24" fmla="*/ 0 h 2277799"/>
              <a:gd name="connsiteX25" fmla="*/ 2405989 w 2576525"/>
              <a:gd name="connsiteY25" fmla="*/ 0 h 2277799"/>
              <a:gd name="connsiteX26" fmla="*/ 2553258 w 2576525"/>
              <a:gd name="connsiteY26" fmla="*/ 256583 h 2277799"/>
              <a:gd name="connsiteX27" fmla="*/ 1435614 w 2576525"/>
              <a:gd name="connsiteY27" fmla="*/ 2192111 h 2277799"/>
              <a:gd name="connsiteX28" fmla="*/ 1287714 w 2576525"/>
              <a:gd name="connsiteY28"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431103 w 2576525"/>
              <a:gd name="connsiteY21" fmla="*/ 1282 h 2277799"/>
              <a:gd name="connsiteX22" fmla="*/ 969529 w 2576525"/>
              <a:gd name="connsiteY22" fmla="*/ 1282 h 2277799"/>
              <a:gd name="connsiteX23" fmla="*/ 969529 w 2576525"/>
              <a:gd name="connsiteY23" fmla="*/ 0 h 2277799"/>
              <a:gd name="connsiteX24" fmla="*/ 2405989 w 2576525"/>
              <a:gd name="connsiteY24" fmla="*/ 0 h 2277799"/>
              <a:gd name="connsiteX25" fmla="*/ 2553258 w 2576525"/>
              <a:gd name="connsiteY25" fmla="*/ 256583 h 2277799"/>
              <a:gd name="connsiteX26" fmla="*/ 1435614 w 2576525"/>
              <a:gd name="connsiteY26" fmla="*/ 2192111 h 2277799"/>
              <a:gd name="connsiteX27" fmla="*/ 1287714 w 2576525"/>
              <a:gd name="connsiteY27"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969529 w 2576525"/>
              <a:gd name="connsiteY21" fmla="*/ 1282 h 2277799"/>
              <a:gd name="connsiteX22" fmla="*/ 969529 w 2576525"/>
              <a:gd name="connsiteY22" fmla="*/ 0 h 2277799"/>
              <a:gd name="connsiteX23" fmla="*/ 2405989 w 2576525"/>
              <a:gd name="connsiteY23" fmla="*/ 0 h 2277799"/>
              <a:gd name="connsiteX24" fmla="*/ 2553258 w 2576525"/>
              <a:gd name="connsiteY24" fmla="*/ 256583 h 2277799"/>
              <a:gd name="connsiteX25" fmla="*/ 1435614 w 2576525"/>
              <a:gd name="connsiteY25" fmla="*/ 2192111 h 2277799"/>
              <a:gd name="connsiteX26" fmla="*/ 1287714 w 2576525"/>
              <a:gd name="connsiteY26"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969529 w 2576525"/>
              <a:gd name="connsiteY21" fmla="*/ 1282 h 2277799"/>
              <a:gd name="connsiteX22" fmla="*/ 2405989 w 2576525"/>
              <a:gd name="connsiteY22" fmla="*/ 0 h 2277799"/>
              <a:gd name="connsiteX23" fmla="*/ 2553258 w 2576525"/>
              <a:gd name="connsiteY23" fmla="*/ 256583 h 2277799"/>
              <a:gd name="connsiteX24" fmla="*/ 1435614 w 2576525"/>
              <a:gd name="connsiteY24" fmla="*/ 2192111 h 2277799"/>
              <a:gd name="connsiteX25" fmla="*/ 1287714 w 2576525"/>
              <a:gd name="connsiteY25"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2405989 w 2576525"/>
              <a:gd name="connsiteY21" fmla="*/ 0 h 2277799"/>
              <a:gd name="connsiteX22" fmla="*/ 2553258 w 2576525"/>
              <a:gd name="connsiteY22" fmla="*/ 256583 h 2277799"/>
              <a:gd name="connsiteX23" fmla="*/ 1435614 w 2576525"/>
              <a:gd name="connsiteY23" fmla="*/ 2192111 h 2277799"/>
              <a:gd name="connsiteX24" fmla="*/ 1287714 w 2576525"/>
              <a:gd name="connsiteY24"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2405989 w 2576525"/>
              <a:gd name="connsiteY21" fmla="*/ 0 h 2277799"/>
              <a:gd name="connsiteX22" fmla="*/ 2553258 w 2576525"/>
              <a:gd name="connsiteY22" fmla="*/ 256583 h 2277799"/>
              <a:gd name="connsiteX23" fmla="*/ 1435614 w 2576525"/>
              <a:gd name="connsiteY23" fmla="*/ 2192111 h 2277799"/>
              <a:gd name="connsiteX24" fmla="*/ 1287714 w 2576525"/>
              <a:gd name="connsiteY24" fmla="*/ 2277799 h 2277799"/>
              <a:gd name="connsiteX0" fmla="*/ 1288345 w 2576525"/>
              <a:gd name="connsiteY0" fmla="*/ 1516433 h 2277799"/>
              <a:gd name="connsiteX1" fmla="*/ 1894182 w 2576525"/>
              <a:gd name="connsiteY1" fmla="*/ 467359 h 2277799"/>
              <a:gd name="connsiteX2" fmla="*/ 1238804 w 2576525"/>
              <a:gd name="connsiteY2" fmla="*/ 467359 h 2277799"/>
              <a:gd name="connsiteX3" fmla="*/ 700378 w 2576525"/>
              <a:gd name="connsiteY3" fmla="*/ 467359 h 2277799"/>
              <a:gd name="connsiteX4" fmla="*/ 682934 w 2576525"/>
              <a:gd name="connsiteY4" fmla="*/ 467359 h 2277799"/>
              <a:gd name="connsiteX5" fmla="*/ 682934 w 2576525"/>
              <a:gd name="connsiteY5" fmla="*/ 467359 h 2277799"/>
              <a:gd name="connsiteX6" fmla="*/ 984347 w 2576525"/>
              <a:gd name="connsiteY6" fmla="*/ 988869 h 2277799"/>
              <a:gd name="connsiteX7" fmla="*/ 984256 w 2576525"/>
              <a:gd name="connsiteY7" fmla="*/ 989885 h 2277799"/>
              <a:gd name="connsiteX8" fmla="*/ 1288345 w 2576525"/>
              <a:gd name="connsiteY8" fmla="*/ 1516433 h 2277799"/>
              <a:gd name="connsiteX9" fmla="*/ 1287714 w 2576525"/>
              <a:gd name="connsiteY9" fmla="*/ 2277799 h 2277799"/>
              <a:gd name="connsiteX10" fmla="*/ 1139720 w 2576525"/>
              <a:gd name="connsiteY10" fmla="*/ 2192111 h 2277799"/>
              <a:gd name="connsiteX11" fmla="*/ 23432 w 2576525"/>
              <a:gd name="connsiteY11" fmla="*/ 257864 h 2277799"/>
              <a:gd name="connsiteX12" fmla="*/ 15 w 2576525"/>
              <a:gd name="connsiteY12" fmla="*/ 169529 h 2277799"/>
              <a:gd name="connsiteX13" fmla="*/ 125 w 2576525"/>
              <a:gd name="connsiteY13" fmla="*/ 168763 h 2277799"/>
              <a:gd name="connsiteX14" fmla="*/ 64 w 2576525"/>
              <a:gd name="connsiteY14" fmla="*/ 168248 h 2277799"/>
              <a:gd name="connsiteX15" fmla="*/ 5510 w 2576525"/>
              <a:gd name="connsiteY15" fmla="*/ 131233 h 2277799"/>
              <a:gd name="connsiteX16" fmla="*/ 6200 w 2576525"/>
              <a:gd name="connsiteY16" fmla="*/ 126425 h 2277799"/>
              <a:gd name="connsiteX17" fmla="*/ 6226 w 2576525"/>
              <a:gd name="connsiteY17" fmla="*/ 126361 h 2277799"/>
              <a:gd name="connsiteX18" fmla="*/ 6405 w 2576525"/>
              <a:gd name="connsiteY18" fmla="*/ 125145 h 2277799"/>
              <a:gd name="connsiteX19" fmla="*/ 170714 w 2576525"/>
              <a:gd name="connsiteY19" fmla="*/ 1 h 2277799"/>
              <a:gd name="connsiteX20" fmla="*/ 172118 w 2576525"/>
              <a:gd name="connsiteY20" fmla="*/ 1282 h 2277799"/>
              <a:gd name="connsiteX21" fmla="*/ 2405989 w 2576525"/>
              <a:gd name="connsiteY21" fmla="*/ 0 h 2277799"/>
              <a:gd name="connsiteX22" fmla="*/ 2553258 w 2576525"/>
              <a:gd name="connsiteY22" fmla="*/ 256583 h 2277799"/>
              <a:gd name="connsiteX23" fmla="*/ 1435614 w 2576525"/>
              <a:gd name="connsiteY23" fmla="*/ 2192111 h 2277799"/>
              <a:gd name="connsiteX24" fmla="*/ 1287714 w 2576525"/>
              <a:gd name="connsiteY24" fmla="*/ 2277799 h 2277799"/>
              <a:gd name="connsiteX0" fmla="*/ 1288345 w 2576525"/>
              <a:gd name="connsiteY0" fmla="*/ 1540960 h 2302326"/>
              <a:gd name="connsiteX1" fmla="*/ 1894182 w 2576525"/>
              <a:gd name="connsiteY1" fmla="*/ 491886 h 2302326"/>
              <a:gd name="connsiteX2" fmla="*/ 1238804 w 2576525"/>
              <a:gd name="connsiteY2" fmla="*/ 491886 h 2302326"/>
              <a:gd name="connsiteX3" fmla="*/ 700378 w 2576525"/>
              <a:gd name="connsiteY3" fmla="*/ 491886 h 2302326"/>
              <a:gd name="connsiteX4" fmla="*/ 682934 w 2576525"/>
              <a:gd name="connsiteY4" fmla="*/ 491886 h 2302326"/>
              <a:gd name="connsiteX5" fmla="*/ 682934 w 2576525"/>
              <a:gd name="connsiteY5" fmla="*/ 491886 h 2302326"/>
              <a:gd name="connsiteX6" fmla="*/ 984347 w 2576525"/>
              <a:gd name="connsiteY6" fmla="*/ 1013396 h 2302326"/>
              <a:gd name="connsiteX7" fmla="*/ 984256 w 2576525"/>
              <a:gd name="connsiteY7" fmla="*/ 1014412 h 2302326"/>
              <a:gd name="connsiteX8" fmla="*/ 1288345 w 2576525"/>
              <a:gd name="connsiteY8" fmla="*/ 1540960 h 2302326"/>
              <a:gd name="connsiteX9" fmla="*/ 1287714 w 2576525"/>
              <a:gd name="connsiteY9" fmla="*/ 2302326 h 2302326"/>
              <a:gd name="connsiteX10" fmla="*/ 1139720 w 2576525"/>
              <a:gd name="connsiteY10" fmla="*/ 2216638 h 2302326"/>
              <a:gd name="connsiteX11" fmla="*/ 23432 w 2576525"/>
              <a:gd name="connsiteY11" fmla="*/ 282391 h 2302326"/>
              <a:gd name="connsiteX12" fmla="*/ 15 w 2576525"/>
              <a:gd name="connsiteY12" fmla="*/ 194056 h 2302326"/>
              <a:gd name="connsiteX13" fmla="*/ 125 w 2576525"/>
              <a:gd name="connsiteY13" fmla="*/ 193290 h 2302326"/>
              <a:gd name="connsiteX14" fmla="*/ 64 w 2576525"/>
              <a:gd name="connsiteY14" fmla="*/ 192775 h 2302326"/>
              <a:gd name="connsiteX15" fmla="*/ 5510 w 2576525"/>
              <a:gd name="connsiteY15" fmla="*/ 155760 h 2302326"/>
              <a:gd name="connsiteX16" fmla="*/ 6200 w 2576525"/>
              <a:gd name="connsiteY16" fmla="*/ 150952 h 2302326"/>
              <a:gd name="connsiteX17" fmla="*/ 6226 w 2576525"/>
              <a:gd name="connsiteY17" fmla="*/ 150888 h 2302326"/>
              <a:gd name="connsiteX18" fmla="*/ 6405 w 2576525"/>
              <a:gd name="connsiteY18" fmla="*/ 149672 h 2302326"/>
              <a:gd name="connsiteX19" fmla="*/ 170714 w 2576525"/>
              <a:gd name="connsiteY19" fmla="*/ 24528 h 2302326"/>
              <a:gd name="connsiteX20" fmla="*/ 2405989 w 2576525"/>
              <a:gd name="connsiteY20" fmla="*/ 24527 h 2302326"/>
              <a:gd name="connsiteX21" fmla="*/ 2553258 w 2576525"/>
              <a:gd name="connsiteY21" fmla="*/ 281110 h 2302326"/>
              <a:gd name="connsiteX22" fmla="*/ 1435614 w 2576525"/>
              <a:gd name="connsiteY22" fmla="*/ 2216638 h 2302326"/>
              <a:gd name="connsiteX23" fmla="*/ 1287714 w 2576525"/>
              <a:gd name="connsiteY23" fmla="*/ 2302326 h 2302326"/>
              <a:gd name="connsiteX0" fmla="*/ 1288345 w 2576525"/>
              <a:gd name="connsiteY0" fmla="*/ 1535016 h 2296382"/>
              <a:gd name="connsiteX1" fmla="*/ 1894182 w 2576525"/>
              <a:gd name="connsiteY1" fmla="*/ 485942 h 2296382"/>
              <a:gd name="connsiteX2" fmla="*/ 1238804 w 2576525"/>
              <a:gd name="connsiteY2" fmla="*/ 485942 h 2296382"/>
              <a:gd name="connsiteX3" fmla="*/ 700378 w 2576525"/>
              <a:gd name="connsiteY3" fmla="*/ 485942 h 2296382"/>
              <a:gd name="connsiteX4" fmla="*/ 682934 w 2576525"/>
              <a:gd name="connsiteY4" fmla="*/ 485942 h 2296382"/>
              <a:gd name="connsiteX5" fmla="*/ 682934 w 2576525"/>
              <a:gd name="connsiteY5" fmla="*/ 485942 h 2296382"/>
              <a:gd name="connsiteX6" fmla="*/ 984347 w 2576525"/>
              <a:gd name="connsiteY6" fmla="*/ 1007452 h 2296382"/>
              <a:gd name="connsiteX7" fmla="*/ 984256 w 2576525"/>
              <a:gd name="connsiteY7" fmla="*/ 1008468 h 2296382"/>
              <a:gd name="connsiteX8" fmla="*/ 1288345 w 2576525"/>
              <a:gd name="connsiteY8" fmla="*/ 1535016 h 2296382"/>
              <a:gd name="connsiteX9" fmla="*/ 1287714 w 2576525"/>
              <a:gd name="connsiteY9" fmla="*/ 2296382 h 2296382"/>
              <a:gd name="connsiteX10" fmla="*/ 1139720 w 2576525"/>
              <a:gd name="connsiteY10" fmla="*/ 2210694 h 2296382"/>
              <a:gd name="connsiteX11" fmla="*/ 23432 w 2576525"/>
              <a:gd name="connsiteY11" fmla="*/ 276447 h 2296382"/>
              <a:gd name="connsiteX12" fmla="*/ 15 w 2576525"/>
              <a:gd name="connsiteY12" fmla="*/ 188112 h 2296382"/>
              <a:gd name="connsiteX13" fmla="*/ 125 w 2576525"/>
              <a:gd name="connsiteY13" fmla="*/ 187346 h 2296382"/>
              <a:gd name="connsiteX14" fmla="*/ 64 w 2576525"/>
              <a:gd name="connsiteY14" fmla="*/ 186831 h 2296382"/>
              <a:gd name="connsiteX15" fmla="*/ 5510 w 2576525"/>
              <a:gd name="connsiteY15" fmla="*/ 149816 h 2296382"/>
              <a:gd name="connsiteX16" fmla="*/ 6200 w 2576525"/>
              <a:gd name="connsiteY16" fmla="*/ 145008 h 2296382"/>
              <a:gd name="connsiteX17" fmla="*/ 6226 w 2576525"/>
              <a:gd name="connsiteY17" fmla="*/ 144944 h 2296382"/>
              <a:gd name="connsiteX18" fmla="*/ 6405 w 2576525"/>
              <a:gd name="connsiteY18" fmla="*/ 143728 h 2296382"/>
              <a:gd name="connsiteX19" fmla="*/ 170714 w 2576525"/>
              <a:gd name="connsiteY19" fmla="*/ 18584 h 2296382"/>
              <a:gd name="connsiteX20" fmla="*/ 2405989 w 2576525"/>
              <a:gd name="connsiteY20" fmla="*/ 18583 h 2296382"/>
              <a:gd name="connsiteX21" fmla="*/ 2553258 w 2576525"/>
              <a:gd name="connsiteY21" fmla="*/ 275166 h 2296382"/>
              <a:gd name="connsiteX22" fmla="*/ 1435614 w 2576525"/>
              <a:gd name="connsiteY22" fmla="*/ 2210694 h 2296382"/>
              <a:gd name="connsiteX23" fmla="*/ 1287714 w 2576525"/>
              <a:gd name="connsiteY23" fmla="*/ 2296382 h 2296382"/>
              <a:gd name="connsiteX0" fmla="*/ 1288345 w 2576525"/>
              <a:gd name="connsiteY0" fmla="*/ 1516637 h 2278003"/>
              <a:gd name="connsiteX1" fmla="*/ 1894182 w 2576525"/>
              <a:gd name="connsiteY1" fmla="*/ 467563 h 2278003"/>
              <a:gd name="connsiteX2" fmla="*/ 1238804 w 2576525"/>
              <a:gd name="connsiteY2" fmla="*/ 467563 h 2278003"/>
              <a:gd name="connsiteX3" fmla="*/ 700378 w 2576525"/>
              <a:gd name="connsiteY3" fmla="*/ 467563 h 2278003"/>
              <a:gd name="connsiteX4" fmla="*/ 682934 w 2576525"/>
              <a:gd name="connsiteY4" fmla="*/ 467563 h 2278003"/>
              <a:gd name="connsiteX5" fmla="*/ 682934 w 2576525"/>
              <a:gd name="connsiteY5" fmla="*/ 467563 h 2278003"/>
              <a:gd name="connsiteX6" fmla="*/ 984347 w 2576525"/>
              <a:gd name="connsiteY6" fmla="*/ 989073 h 2278003"/>
              <a:gd name="connsiteX7" fmla="*/ 984256 w 2576525"/>
              <a:gd name="connsiteY7" fmla="*/ 990089 h 2278003"/>
              <a:gd name="connsiteX8" fmla="*/ 1288345 w 2576525"/>
              <a:gd name="connsiteY8" fmla="*/ 1516637 h 2278003"/>
              <a:gd name="connsiteX9" fmla="*/ 1287714 w 2576525"/>
              <a:gd name="connsiteY9" fmla="*/ 2278003 h 2278003"/>
              <a:gd name="connsiteX10" fmla="*/ 1139720 w 2576525"/>
              <a:gd name="connsiteY10" fmla="*/ 2192315 h 2278003"/>
              <a:gd name="connsiteX11" fmla="*/ 23432 w 2576525"/>
              <a:gd name="connsiteY11" fmla="*/ 258068 h 2278003"/>
              <a:gd name="connsiteX12" fmla="*/ 15 w 2576525"/>
              <a:gd name="connsiteY12" fmla="*/ 169733 h 2278003"/>
              <a:gd name="connsiteX13" fmla="*/ 125 w 2576525"/>
              <a:gd name="connsiteY13" fmla="*/ 168967 h 2278003"/>
              <a:gd name="connsiteX14" fmla="*/ 64 w 2576525"/>
              <a:gd name="connsiteY14" fmla="*/ 168452 h 2278003"/>
              <a:gd name="connsiteX15" fmla="*/ 5510 w 2576525"/>
              <a:gd name="connsiteY15" fmla="*/ 131437 h 2278003"/>
              <a:gd name="connsiteX16" fmla="*/ 6200 w 2576525"/>
              <a:gd name="connsiteY16" fmla="*/ 126629 h 2278003"/>
              <a:gd name="connsiteX17" fmla="*/ 6226 w 2576525"/>
              <a:gd name="connsiteY17" fmla="*/ 126565 h 2278003"/>
              <a:gd name="connsiteX18" fmla="*/ 6405 w 2576525"/>
              <a:gd name="connsiteY18" fmla="*/ 125349 h 2278003"/>
              <a:gd name="connsiteX19" fmla="*/ 170714 w 2576525"/>
              <a:gd name="connsiteY19" fmla="*/ 205 h 2278003"/>
              <a:gd name="connsiteX20" fmla="*/ 2405989 w 2576525"/>
              <a:gd name="connsiteY20" fmla="*/ 204 h 2278003"/>
              <a:gd name="connsiteX21" fmla="*/ 2553258 w 2576525"/>
              <a:gd name="connsiteY21" fmla="*/ 256787 h 2278003"/>
              <a:gd name="connsiteX22" fmla="*/ 1435614 w 2576525"/>
              <a:gd name="connsiteY22" fmla="*/ 2192315 h 2278003"/>
              <a:gd name="connsiteX23" fmla="*/ 1287714 w 2576525"/>
              <a:gd name="connsiteY23" fmla="*/ 2278003 h 227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76525" h="2278003">
                <a:moveTo>
                  <a:pt x="1288345" y="1516637"/>
                </a:moveTo>
                <a:lnTo>
                  <a:pt x="1894182" y="467563"/>
                </a:lnTo>
                <a:lnTo>
                  <a:pt x="1238804" y="467563"/>
                </a:lnTo>
                <a:lnTo>
                  <a:pt x="700378" y="467563"/>
                </a:lnTo>
                <a:lnTo>
                  <a:pt x="682934" y="467563"/>
                </a:lnTo>
                <a:lnTo>
                  <a:pt x="682934" y="467563"/>
                </a:lnTo>
                <a:lnTo>
                  <a:pt x="984347" y="989073"/>
                </a:lnTo>
                <a:cubicBezTo>
                  <a:pt x="984317" y="989412"/>
                  <a:pt x="984286" y="989750"/>
                  <a:pt x="984256" y="990089"/>
                </a:cubicBezTo>
                <a:lnTo>
                  <a:pt x="1288345" y="1516637"/>
                </a:lnTo>
                <a:close/>
                <a:moveTo>
                  <a:pt x="1287714" y="2278003"/>
                </a:moveTo>
                <a:cubicBezTo>
                  <a:pt x="1230239" y="2278003"/>
                  <a:pt x="1172748" y="2249440"/>
                  <a:pt x="1139720" y="2192315"/>
                </a:cubicBezTo>
                <a:lnTo>
                  <a:pt x="23432" y="258068"/>
                </a:lnTo>
                <a:cubicBezTo>
                  <a:pt x="6918" y="229479"/>
                  <a:pt x="-384" y="199148"/>
                  <a:pt x="15" y="169733"/>
                </a:cubicBezTo>
                <a:cubicBezTo>
                  <a:pt x="52" y="169478"/>
                  <a:pt x="88" y="169222"/>
                  <a:pt x="125" y="168967"/>
                </a:cubicBezTo>
                <a:cubicBezTo>
                  <a:pt x="105" y="168795"/>
                  <a:pt x="84" y="168624"/>
                  <a:pt x="64" y="168452"/>
                </a:cubicBezTo>
                <a:lnTo>
                  <a:pt x="5510" y="131437"/>
                </a:lnTo>
                <a:lnTo>
                  <a:pt x="6200" y="126629"/>
                </a:lnTo>
                <a:cubicBezTo>
                  <a:pt x="6209" y="126608"/>
                  <a:pt x="6217" y="126586"/>
                  <a:pt x="6226" y="126565"/>
                </a:cubicBezTo>
                <a:cubicBezTo>
                  <a:pt x="6286" y="126160"/>
                  <a:pt x="6345" y="125754"/>
                  <a:pt x="6405" y="125349"/>
                </a:cubicBezTo>
                <a:cubicBezTo>
                  <a:pt x="25977" y="55762"/>
                  <a:pt x="88927" y="205"/>
                  <a:pt x="170714" y="205"/>
                </a:cubicBezTo>
                <a:cubicBezTo>
                  <a:pt x="2396311" y="2145"/>
                  <a:pt x="173733" y="-765"/>
                  <a:pt x="2405989" y="204"/>
                </a:cubicBezTo>
                <a:cubicBezTo>
                  <a:pt x="2536744" y="204"/>
                  <a:pt x="2619313" y="142430"/>
                  <a:pt x="2553258" y="256787"/>
                </a:cubicBezTo>
                <a:lnTo>
                  <a:pt x="1435614" y="2192315"/>
                </a:lnTo>
                <a:cubicBezTo>
                  <a:pt x="1402648" y="2249440"/>
                  <a:pt x="1345189" y="2278003"/>
                  <a:pt x="1287714" y="2278003"/>
                </a:cubicBezTo>
                <a:close/>
              </a:path>
            </a:pathLst>
          </a:custGeom>
          <a:solidFill>
            <a:schemeClr val="accent5"/>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5" name="Freeform: Shape 35">
            <a:extLst>
              <a:ext uri="{FF2B5EF4-FFF2-40B4-BE49-F238E27FC236}">
                <a16:creationId xmlns:a16="http://schemas.microsoft.com/office/drawing/2014/main" id="{11ABDABE-D3AA-073D-E953-888323711572}"/>
              </a:ext>
            </a:extLst>
          </p:cNvPr>
          <p:cNvSpPr/>
          <p:nvPr/>
        </p:nvSpPr>
        <p:spPr>
          <a:xfrm>
            <a:off x="5705519" y="2676526"/>
            <a:ext cx="772012" cy="168362"/>
          </a:xfrm>
          <a:custGeom>
            <a:avLst/>
            <a:gdLst>
              <a:gd name="connsiteX0" fmla="*/ 0 w 772012"/>
              <a:gd name="connsiteY0" fmla="*/ 0 h 168362"/>
              <a:gd name="connsiteX1" fmla="*/ 674847 w 772012"/>
              <a:gd name="connsiteY1" fmla="*/ 0 h 168362"/>
              <a:gd name="connsiteX2" fmla="*/ 772012 w 772012"/>
              <a:gd name="connsiteY2" fmla="*/ 168362 h 168362"/>
              <a:gd name="connsiteX3" fmla="*/ 96414 w 772012"/>
              <a:gd name="connsiteY3" fmla="*/ 168362 h 168362"/>
              <a:gd name="connsiteX4" fmla="*/ 55073 w 772012"/>
              <a:gd name="connsiteY4" fmla="*/ 96833 h 168362"/>
              <a:gd name="connsiteX5" fmla="*/ 55187 w 772012"/>
              <a:gd name="connsiteY5" fmla="*/ 95560 h 1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012" h="168362">
                <a:moveTo>
                  <a:pt x="0" y="0"/>
                </a:moveTo>
                <a:lnTo>
                  <a:pt x="674847" y="0"/>
                </a:lnTo>
                <a:lnTo>
                  <a:pt x="772012" y="168362"/>
                </a:lnTo>
                <a:lnTo>
                  <a:pt x="96414" y="168362"/>
                </a:lnTo>
                <a:lnTo>
                  <a:pt x="55073" y="96833"/>
                </a:lnTo>
                <a:cubicBezTo>
                  <a:pt x="55110" y="96408"/>
                  <a:pt x="55149" y="95985"/>
                  <a:pt x="55187" y="95560"/>
                </a:cubicBez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Freeform: Shape 36">
            <a:extLst>
              <a:ext uri="{FF2B5EF4-FFF2-40B4-BE49-F238E27FC236}">
                <a16:creationId xmlns:a16="http://schemas.microsoft.com/office/drawing/2014/main" id="{C791ADBE-31F8-0246-7E7E-3C52C5B82F56}"/>
              </a:ext>
            </a:extLst>
          </p:cNvPr>
          <p:cNvSpPr/>
          <p:nvPr/>
        </p:nvSpPr>
        <p:spPr>
          <a:xfrm>
            <a:off x="5714321" y="4012858"/>
            <a:ext cx="772012" cy="168362"/>
          </a:xfrm>
          <a:custGeom>
            <a:avLst/>
            <a:gdLst>
              <a:gd name="connsiteX0" fmla="*/ 0 w 772012"/>
              <a:gd name="connsiteY0" fmla="*/ 0 h 168362"/>
              <a:gd name="connsiteX1" fmla="*/ 675598 w 772012"/>
              <a:gd name="connsiteY1" fmla="*/ 0 h 168362"/>
              <a:gd name="connsiteX2" fmla="*/ 717087 w 772012"/>
              <a:gd name="connsiteY2" fmla="*/ 71785 h 168362"/>
              <a:gd name="connsiteX3" fmla="*/ 716973 w 772012"/>
              <a:gd name="connsiteY3" fmla="*/ 73058 h 168362"/>
              <a:gd name="connsiteX4" fmla="*/ 772012 w 772012"/>
              <a:gd name="connsiteY4" fmla="*/ 168362 h 168362"/>
              <a:gd name="connsiteX5" fmla="*/ 97165 w 772012"/>
              <a:gd name="connsiteY5" fmla="*/ 168362 h 168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012" h="168362">
                <a:moveTo>
                  <a:pt x="0" y="0"/>
                </a:moveTo>
                <a:lnTo>
                  <a:pt x="675598" y="0"/>
                </a:lnTo>
                <a:lnTo>
                  <a:pt x="717087" y="71785"/>
                </a:lnTo>
                <a:cubicBezTo>
                  <a:pt x="717049" y="72210"/>
                  <a:pt x="717010" y="72634"/>
                  <a:pt x="716973" y="73058"/>
                </a:cubicBezTo>
                <a:lnTo>
                  <a:pt x="772012" y="168362"/>
                </a:lnTo>
                <a:lnTo>
                  <a:pt x="97165" y="168362"/>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Freeform: Shape 37">
            <a:extLst>
              <a:ext uri="{FF2B5EF4-FFF2-40B4-BE49-F238E27FC236}">
                <a16:creationId xmlns:a16="http://schemas.microsoft.com/office/drawing/2014/main" id="{284EA78D-808A-81CA-96D5-60F93E72BD18}"/>
              </a:ext>
            </a:extLst>
          </p:cNvPr>
          <p:cNvSpPr/>
          <p:nvPr/>
        </p:nvSpPr>
        <p:spPr>
          <a:xfrm rot="10800000">
            <a:off x="4014529" y="3427047"/>
            <a:ext cx="2979892" cy="585811"/>
          </a:xfrm>
          <a:custGeom>
            <a:avLst/>
            <a:gdLst>
              <a:gd name="connsiteX0" fmla="*/ 2182398 w 2620974"/>
              <a:gd name="connsiteY0" fmla="*/ 898835 h 898835"/>
              <a:gd name="connsiteX1" fmla="*/ 1894182 w 2620974"/>
              <a:gd name="connsiteY1" fmla="*/ 467359 h 898835"/>
              <a:gd name="connsiteX2" fmla="*/ 1238804 w 2620974"/>
              <a:gd name="connsiteY2" fmla="*/ 467359 h 898835"/>
              <a:gd name="connsiteX3" fmla="*/ 700378 w 2620974"/>
              <a:gd name="connsiteY3" fmla="*/ 467358 h 898835"/>
              <a:gd name="connsiteX4" fmla="*/ 682508 w 2620974"/>
              <a:gd name="connsiteY4" fmla="*/ 467358 h 898835"/>
              <a:gd name="connsiteX5" fmla="*/ 144082 w 2620974"/>
              <a:gd name="connsiteY5" fmla="*/ 467358 h 898835"/>
              <a:gd name="connsiteX6" fmla="*/ 23432 w 2620974"/>
              <a:gd name="connsiteY6" fmla="*/ 257864 h 898835"/>
              <a:gd name="connsiteX7" fmla="*/ 170702 w 2620974"/>
              <a:gd name="connsiteY7" fmla="*/ 1281 h 898835"/>
              <a:gd name="connsiteX8" fmla="*/ 431103 w 2620974"/>
              <a:gd name="connsiteY8" fmla="*/ 1281 h 898835"/>
              <a:gd name="connsiteX9" fmla="*/ 969529 w 2620974"/>
              <a:gd name="connsiteY9" fmla="*/ 1281 h 898835"/>
              <a:gd name="connsiteX10" fmla="*/ 969529 w 2620974"/>
              <a:gd name="connsiteY10" fmla="*/ 0 h 898835"/>
              <a:gd name="connsiteX11" fmla="*/ 2377352 w 2620974"/>
              <a:gd name="connsiteY11" fmla="*/ 0 h 898835"/>
              <a:gd name="connsiteX12" fmla="*/ 2405989 w 2620974"/>
              <a:gd name="connsiteY12" fmla="*/ 0 h 898835"/>
              <a:gd name="connsiteX13" fmla="*/ 2620974 w 2620974"/>
              <a:gd name="connsiteY13" fmla="*/ 0 h 898835"/>
              <a:gd name="connsiteX14" fmla="*/ 2620974 w 2620974"/>
              <a:gd name="connsiteY14" fmla="*/ 466077 h 898835"/>
              <a:gd name="connsiteX15" fmla="*/ 2432289 w 2620974"/>
              <a:gd name="connsiteY15" fmla="*/ 466077 h 898835"/>
              <a:gd name="connsiteX0" fmla="*/ 2432289 w 2620974"/>
              <a:gd name="connsiteY0" fmla="*/ 466077 h 467359"/>
              <a:gd name="connsiteX1" fmla="*/ 1894182 w 2620974"/>
              <a:gd name="connsiteY1" fmla="*/ 467359 h 467359"/>
              <a:gd name="connsiteX2" fmla="*/ 1238804 w 2620974"/>
              <a:gd name="connsiteY2" fmla="*/ 467359 h 467359"/>
              <a:gd name="connsiteX3" fmla="*/ 700378 w 2620974"/>
              <a:gd name="connsiteY3" fmla="*/ 467358 h 467359"/>
              <a:gd name="connsiteX4" fmla="*/ 682508 w 2620974"/>
              <a:gd name="connsiteY4" fmla="*/ 467358 h 467359"/>
              <a:gd name="connsiteX5" fmla="*/ 144082 w 2620974"/>
              <a:gd name="connsiteY5" fmla="*/ 467358 h 467359"/>
              <a:gd name="connsiteX6" fmla="*/ 23432 w 2620974"/>
              <a:gd name="connsiteY6" fmla="*/ 257864 h 467359"/>
              <a:gd name="connsiteX7" fmla="*/ 170702 w 2620974"/>
              <a:gd name="connsiteY7" fmla="*/ 1281 h 467359"/>
              <a:gd name="connsiteX8" fmla="*/ 431103 w 2620974"/>
              <a:gd name="connsiteY8" fmla="*/ 1281 h 467359"/>
              <a:gd name="connsiteX9" fmla="*/ 969529 w 2620974"/>
              <a:gd name="connsiteY9" fmla="*/ 1281 h 467359"/>
              <a:gd name="connsiteX10" fmla="*/ 969529 w 2620974"/>
              <a:gd name="connsiteY10" fmla="*/ 0 h 467359"/>
              <a:gd name="connsiteX11" fmla="*/ 2377352 w 2620974"/>
              <a:gd name="connsiteY11" fmla="*/ 0 h 467359"/>
              <a:gd name="connsiteX12" fmla="*/ 2405989 w 2620974"/>
              <a:gd name="connsiteY12" fmla="*/ 0 h 467359"/>
              <a:gd name="connsiteX13" fmla="*/ 2620974 w 2620974"/>
              <a:gd name="connsiteY13" fmla="*/ 0 h 467359"/>
              <a:gd name="connsiteX14" fmla="*/ 2620974 w 2620974"/>
              <a:gd name="connsiteY14" fmla="*/ 466077 h 467359"/>
              <a:gd name="connsiteX15" fmla="*/ 2432289 w 2620974"/>
              <a:gd name="connsiteY15" fmla="*/ 466077 h 467359"/>
              <a:gd name="connsiteX0" fmla="*/ 2620974 w 2620974"/>
              <a:gd name="connsiteY0" fmla="*/ 466077 h 467359"/>
              <a:gd name="connsiteX1" fmla="*/ 1894182 w 2620974"/>
              <a:gd name="connsiteY1" fmla="*/ 467359 h 467359"/>
              <a:gd name="connsiteX2" fmla="*/ 1238804 w 2620974"/>
              <a:gd name="connsiteY2" fmla="*/ 467359 h 467359"/>
              <a:gd name="connsiteX3" fmla="*/ 700378 w 2620974"/>
              <a:gd name="connsiteY3" fmla="*/ 467358 h 467359"/>
              <a:gd name="connsiteX4" fmla="*/ 682508 w 2620974"/>
              <a:gd name="connsiteY4" fmla="*/ 467358 h 467359"/>
              <a:gd name="connsiteX5" fmla="*/ 144082 w 2620974"/>
              <a:gd name="connsiteY5" fmla="*/ 467358 h 467359"/>
              <a:gd name="connsiteX6" fmla="*/ 23432 w 2620974"/>
              <a:gd name="connsiteY6" fmla="*/ 257864 h 467359"/>
              <a:gd name="connsiteX7" fmla="*/ 170702 w 2620974"/>
              <a:gd name="connsiteY7" fmla="*/ 1281 h 467359"/>
              <a:gd name="connsiteX8" fmla="*/ 431103 w 2620974"/>
              <a:gd name="connsiteY8" fmla="*/ 1281 h 467359"/>
              <a:gd name="connsiteX9" fmla="*/ 969529 w 2620974"/>
              <a:gd name="connsiteY9" fmla="*/ 1281 h 467359"/>
              <a:gd name="connsiteX10" fmla="*/ 969529 w 2620974"/>
              <a:gd name="connsiteY10" fmla="*/ 0 h 467359"/>
              <a:gd name="connsiteX11" fmla="*/ 2377352 w 2620974"/>
              <a:gd name="connsiteY11" fmla="*/ 0 h 467359"/>
              <a:gd name="connsiteX12" fmla="*/ 2405989 w 2620974"/>
              <a:gd name="connsiteY12" fmla="*/ 0 h 467359"/>
              <a:gd name="connsiteX13" fmla="*/ 2620974 w 2620974"/>
              <a:gd name="connsiteY13" fmla="*/ 0 h 467359"/>
              <a:gd name="connsiteX14" fmla="*/ 2620974 w 2620974"/>
              <a:gd name="connsiteY14" fmla="*/ 466077 h 467359"/>
              <a:gd name="connsiteX0" fmla="*/ 2620974 w 2620974"/>
              <a:gd name="connsiteY0" fmla="*/ 0 h 467359"/>
              <a:gd name="connsiteX1" fmla="*/ 1894182 w 2620974"/>
              <a:gd name="connsiteY1" fmla="*/ 467359 h 467359"/>
              <a:gd name="connsiteX2" fmla="*/ 1238804 w 2620974"/>
              <a:gd name="connsiteY2" fmla="*/ 467359 h 467359"/>
              <a:gd name="connsiteX3" fmla="*/ 700378 w 2620974"/>
              <a:gd name="connsiteY3" fmla="*/ 467358 h 467359"/>
              <a:gd name="connsiteX4" fmla="*/ 682508 w 2620974"/>
              <a:gd name="connsiteY4" fmla="*/ 467358 h 467359"/>
              <a:gd name="connsiteX5" fmla="*/ 144082 w 2620974"/>
              <a:gd name="connsiteY5" fmla="*/ 467358 h 467359"/>
              <a:gd name="connsiteX6" fmla="*/ 23432 w 2620974"/>
              <a:gd name="connsiteY6" fmla="*/ 257864 h 467359"/>
              <a:gd name="connsiteX7" fmla="*/ 170702 w 2620974"/>
              <a:gd name="connsiteY7" fmla="*/ 1281 h 467359"/>
              <a:gd name="connsiteX8" fmla="*/ 431103 w 2620974"/>
              <a:gd name="connsiteY8" fmla="*/ 1281 h 467359"/>
              <a:gd name="connsiteX9" fmla="*/ 969529 w 2620974"/>
              <a:gd name="connsiteY9" fmla="*/ 1281 h 467359"/>
              <a:gd name="connsiteX10" fmla="*/ 969529 w 2620974"/>
              <a:gd name="connsiteY10" fmla="*/ 0 h 467359"/>
              <a:gd name="connsiteX11" fmla="*/ 2377352 w 2620974"/>
              <a:gd name="connsiteY11" fmla="*/ 0 h 467359"/>
              <a:gd name="connsiteX12" fmla="*/ 2405989 w 2620974"/>
              <a:gd name="connsiteY12" fmla="*/ 0 h 467359"/>
              <a:gd name="connsiteX13" fmla="*/ 2620974 w 2620974"/>
              <a:gd name="connsiteY13" fmla="*/ 0 h 467359"/>
              <a:gd name="connsiteX0" fmla="*/ 2405989 w 2405989"/>
              <a:gd name="connsiteY0" fmla="*/ 0 h 467359"/>
              <a:gd name="connsiteX1" fmla="*/ 1894182 w 2405989"/>
              <a:gd name="connsiteY1" fmla="*/ 467359 h 467359"/>
              <a:gd name="connsiteX2" fmla="*/ 1238804 w 2405989"/>
              <a:gd name="connsiteY2" fmla="*/ 467359 h 467359"/>
              <a:gd name="connsiteX3" fmla="*/ 700378 w 2405989"/>
              <a:gd name="connsiteY3" fmla="*/ 467358 h 467359"/>
              <a:gd name="connsiteX4" fmla="*/ 682508 w 2405989"/>
              <a:gd name="connsiteY4" fmla="*/ 467358 h 467359"/>
              <a:gd name="connsiteX5" fmla="*/ 144082 w 2405989"/>
              <a:gd name="connsiteY5" fmla="*/ 467358 h 467359"/>
              <a:gd name="connsiteX6" fmla="*/ 23432 w 2405989"/>
              <a:gd name="connsiteY6" fmla="*/ 257864 h 467359"/>
              <a:gd name="connsiteX7" fmla="*/ 170702 w 2405989"/>
              <a:gd name="connsiteY7" fmla="*/ 1281 h 467359"/>
              <a:gd name="connsiteX8" fmla="*/ 431103 w 2405989"/>
              <a:gd name="connsiteY8" fmla="*/ 1281 h 467359"/>
              <a:gd name="connsiteX9" fmla="*/ 969529 w 2405989"/>
              <a:gd name="connsiteY9" fmla="*/ 1281 h 467359"/>
              <a:gd name="connsiteX10" fmla="*/ 969529 w 2405989"/>
              <a:gd name="connsiteY10" fmla="*/ 0 h 467359"/>
              <a:gd name="connsiteX11" fmla="*/ 2377352 w 2405989"/>
              <a:gd name="connsiteY11" fmla="*/ 0 h 467359"/>
              <a:gd name="connsiteX12" fmla="*/ 2405989 w 2405989"/>
              <a:gd name="connsiteY12" fmla="*/ 0 h 467359"/>
              <a:gd name="connsiteX0" fmla="*/ 2377352 w 2377352"/>
              <a:gd name="connsiteY0" fmla="*/ 0 h 467359"/>
              <a:gd name="connsiteX1" fmla="*/ 1894182 w 2377352"/>
              <a:gd name="connsiteY1" fmla="*/ 467359 h 467359"/>
              <a:gd name="connsiteX2" fmla="*/ 1238804 w 2377352"/>
              <a:gd name="connsiteY2" fmla="*/ 467359 h 467359"/>
              <a:gd name="connsiteX3" fmla="*/ 700378 w 2377352"/>
              <a:gd name="connsiteY3" fmla="*/ 467358 h 467359"/>
              <a:gd name="connsiteX4" fmla="*/ 682508 w 2377352"/>
              <a:gd name="connsiteY4" fmla="*/ 467358 h 467359"/>
              <a:gd name="connsiteX5" fmla="*/ 144082 w 2377352"/>
              <a:gd name="connsiteY5" fmla="*/ 467358 h 467359"/>
              <a:gd name="connsiteX6" fmla="*/ 23432 w 2377352"/>
              <a:gd name="connsiteY6" fmla="*/ 257864 h 467359"/>
              <a:gd name="connsiteX7" fmla="*/ 170702 w 2377352"/>
              <a:gd name="connsiteY7" fmla="*/ 1281 h 467359"/>
              <a:gd name="connsiteX8" fmla="*/ 431103 w 2377352"/>
              <a:gd name="connsiteY8" fmla="*/ 1281 h 467359"/>
              <a:gd name="connsiteX9" fmla="*/ 969529 w 2377352"/>
              <a:gd name="connsiteY9" fmla="*/ 1281 h 467359"/>
              <a:gd name="connsiteX10" fmla="*/ 969529 w 2377352"/>
              <a:gd name="connsiteY10" fmla="*/ 0 h 467359"/>
              <a:gd name="connsiteX11" fmla="*/ 2377352 w 2377352"/>
              <a:gd name="connsiteY11" fmla="*/ 0 h 467359"/>
              <a:gd name="connsiteX0" fmla="*/ 2377352 w 2377352"/>
              <a:gd name="connsiteY0" fmla="*/ 0 h 467359"/>
              <a:gd name="connsiteX1" fmla="*/ 1894182 w 2377352"/>
              <a:gd name="connsiteY1" fmla="*/ 467359 h 467359"/>
              <a:gd name="connsiteX2" fmla="*/ 1238804 w 2377352"/>
              <a:gd name="connsiteY2" fmla="*/ 467359 h 467359"/>
              <a:gd name="connsiteX3" fmla="*/ 700378 w 2377352"/>
              <a:gd name="connsiteY3" fmla="*/ 467358 h 467359"/>
              <a:gd name="connsiteX4" fmla="*/ 682508 w 2377352"/>
              <a:gd name="connsiteY4" fmla="*/ 467358 h 467359"/>
              <a:gd name="connsiteX5" fmla="*/ 144082 w 2377352"/>
              <a:gd name="connsiteY5" fmla="*/ 467358 h 467359"/>
              <a:gd name="connsiteX6" fmla="*/ 23432 w 2377352"/>
              <a:gd name="connsiteY6" fmla="*/ 257864 h 467359"/>
              <a:gd name="connsiteX7" fmla="*/ 170702 w 2377352"/>
              <a:gd name="connsiteY7" fmla="*/ 1281 h 467359"/>
              <a:gd name="connsiteX8" fmla="*/ 431103 w 2377352"/>
              <a:gd name="connsiteY8" fmla="*/ 1281 h 467359"/>
              <a:gd name="connsiteX9" fmla="*/ 969529 w 2377352"/>
              <a:gd name="connsiteY9" fmla="*/ 1281 h 467359"/>
              <a:gd name="connsiteX10" fmla="*/ 2377352 w 2377352"/>
              <a:gd name="connsiteY10" fmla="*/ 0 h 467359"/>
              <a:gd name="connsiteX0" fmla="*/ 2377352 w 2377352"/>
              <a:gd name="connsiteY0" fmla="*/ 0 h 467359"/>
              <a:gd name="connsiteX1" fmla="*/ 1894182 w 2377352"/>
              <a:gd name="connsiteY1" fmla="*/ 467359 h 467359"/>
              <a:gd name="connsiteX2" fmla="*/ 1238804 w 2377352"/>
              <a:gd name="connsiteY2" fmla="*/ 467359 h 467359"/>
              <a:gd name="connsiteX3" fmla="*/ 700378 w 2377352"/>
              <a:gd name="connsiteY3" fmla="*/ 467358 h 467359"/>
              <a:gd name="connsiteX4" fmla="*/ 682508 w 2377352"/>
              <a:gd name="connsiteY4" fmla="*/ 467358 h 467359"/>
              <a:gd name="connsiteX5" fmla="*/ 144082 w 2377352"/>
              <a:gd name="connsiteY5" fmla="*/ 467358 h 467359"/>
              <a:gd name="connsiteX6" fmla="*/ 23432 w 2377352"/>
              <a:gd name="connsiteY6" fmla="*/ 257864 h 467359"/>
              <a:gd name="connsiteX7" fmla="*/ 170702 w 2377352"/>
              <a:gd name="connsiteY7" fmla="*/ 1281 h 467359"/>
              <a:gd name="connsiteX8" fmla="*/ 431103 w 2377352"/>
              <a:gd name="connsiteY8" fmla="*/ 1281 h 467359"/>
              <a:gd name="connsiteX9" fmla="*/ 2377352 w 2377352"/>
              <a:gd name="connsiteY9" fmla="*/ 0 h 46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7352" h="467359">
                <a:moveTo>
                  <a:pt x="2377352" y="0"/>
                </a:moveTo>
                <a:lnTo>
                  <a:pt x="1894182" y="467359"/>
                </a:lnTo>
                <a:lnTo>
                  <a:pt x="1238804" y="467359"/>
                </a:lnTo>
                <a:lnTo>
                  <a:pt x="700378" y="467358"/>
                </a:lnTo>
                <a:lnTo>
                  <a:pt x="682508" y="467358"/>
                </a:lnTo>
                <a:lnTo>
                  <a:pt x="144082" y="467358"/>
                </a:lnTo>
                <a:lnTo>
                  <a:pt x="23432" y="257864"/>
                </a:lnTo>
                <a:cubicBezTo>
                  <a:pt x="-42624" y="143507"/>
                  <a:pt x="38714" y="1281"/>
                  <a:pt x="170702" y="1281"/>
                </a:cubicBezTo>
                <a:lnTo>
                  <a:pt x="431103" y="1281"/>
                </a:lnTo>
                <a:lnTo>
                  <a:pt x="2377352" y="0"/>
                </a:lnTo>
                <a:close/>
              </a:path>
            </a:pathLst>
          </a:custGeom>
          <a:solidFill>
            <a:schemeClr val="accent6">
              <a:lumMod val="75000"/>
            </a:schemeClr>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8" name="TextBox 39">
            <a:extLst>
              <a:ext uri="{FF2B5EF4-FFF2-40B4-BE49-F238E27FC236}">
                <a16:creationId xmlns:a16="http://schemas.microsoft.com/office/drawing/2014/main" id="{60D17506-3D79-2FBD-D28E-AB2C331EF2BC}"/>
              </a:ext>
            </a:extLst>
          </p:cNvPr>
          <p:cNvSpPr txBox="1"/>
          <p:nvPr/>
        </p:nvSpPr>
        <p:spPr>
          <a:xfrm>
            <a:off x="8545497" y="1857386"/>
            <a:ext cx="3353278" cy="3139321"/>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i="1" noProof="1"/>
              <a:t>Il trasferimento superiore al predetto limite, quale che ne sia la causa o il titolo, e' vietato anche quando e‘ effettuato con piu' pagamenti, inferiori alla soglia, che appaiono  artificiosamente frazionati e puo‘ essere eseguito esclusivamente per il  tramite di banche, Poste Italiane  s.p.a., istituti di moneta elettronica e istituti di pagamento.</a:t>
            </a:r>
          </a:p>
        </p:txBody>
      </p:sp>
      <p:sp>
        <p:nvSpPr>
          <p:cNvPr id="9" name="TextBox 72">
            <a:extLst>
              <a:ext uri="{FF2B5EF4-FFF2-40B4-BE49-F238E27FC236}">
                <a16:creationId xmlns:a16="http://schemas.microsoft.com/office/drawing/2014/main" id="{72ED3790-5905-79E5-8C7F-F3A473FB8B3C}"/>
              </a:ext>
            </a:extLst>
          </p:cNvPr>
          <p:cNvSpPr txBox="1"/>
          <p:nvPr/>
        </p:nvSpPr>
        <p:spPr>
          <a:xfrm>
            <a:off x="569416" y="2935123"/>
            <a:ext cx="2937088" cy="156966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i="1" noProof="1">
                <a:solidFill>
                  <a:srgbClr val="C00000"/>
                </a:solidFill>
                <a:latin typeface="Calibri" panose="020F0502020204030204" pitchFamily="34" charset="0"/>
                <a:cs typeface="Calibri" panose="020F0502020204030204" pitchFamily="34" charset="0"/>
              </a:rPr>
              <a:t>Art</a:t>
            </a:r>
            <a:r>
              <a:rPr lang="it-IT" sz="2400" b="1" i="1" cap="all" noProof="1">
                <a:solidFill>
                  <a:srgbClr val="C00000"/>
                </a:solidFill>
                <a:latin typeface="Calibri" panose="020F0502020204030204" pitchFamily="34" charset="0"/>
                <a:cs typeface="Calibri" panose="020F0502020204030204" pitchFamily="34" charset="0"/>
              </a:rPr>
              <a:t>. 49.</a:t>
            </a:r>
          </a:p>
          <a:p>
            <a:pPr algn="ctr"/>
            <a:r>
              <a:rPr lang="it-IT" sz="2400" b="1" i="1" cap="all" noProof="1">
                <a:solidFill>
                  <a:srgbClr val="C00000"/>
                </a:solidFill>
                <a:latin typeface="Calibri" panose="020F0502020204030204" pitchFamily="34" charset="0"/>
                <a:cs typeface="Calibri" panose="020F0502020204030204" pitchFamily="34" charset="0"/>
              </a:rPr>
              <a:t>(</a:t>
            </a:r>
            <a:r>
              <a:rPr lang="it-IT" sz="2400" b="1" i="1" noProof="1">
                <a:solidFill>
                  <a:srgbClr val="C00000"/>
                </a:solidFill>
                <a:latin typeface="Calibri" panose="020F0502020204030204" pitchFamily="34" charset="0"/>
                <a:cs typeface="Calibri" panose="020F0502020204030204" pitchFamily="34" charset="0"/>
              </a:rPr>
              <a:t>Limitazioni all'uso del contante e dei titoli al portatore</a:t>
            </a:r>
            <a:r>
              <a:rPr lang="it-IT" sz="2400" b="1" i="1" cap="all" noProof="1">
                <a:solidFill>
                  <a:srgbClr val="C00000"/>
                </a:solidFill>
                <a:latin typeface="Calibri" panose="020F0502020204030204" pitchFamily="34" charset="0"/>
                <a:cs typeface="Calibri" panose="020F0502020204030204" pitchFamily="34" charset="0"/>
              </a:rPr>
              <a:t>)</a:t>
            </a:r>
            <a:endParaRPr lang="en-US" sz="2400" b="1" i="1" cap="all" noProof="1">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4800941"/>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CCF69B-3165-823F-0EB1-2C9519143034}"/>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grpSp>
        <p:nvGrpSpPr>
          <p:cNvPr id="3" name="Group 2">
            <a:extLst>
              <a:ext uri="{FF2B5EF4-FFF2-40B4-BE49-F238E27FC236}">
                <a16:creationId xmlns:a16="http://schemas.microsoft.com/office/drawing/2014/main" id="{F4FF6E4A-15E0-CBDF-3D5E-B96F28A7AA27}"/>
              </a:ext>
            </a:extLst>
          </p:cNvPr>
          <p:cNvGrpSpPr/>
          <p:nvPr/>
        </p:nvGrpSpPr>
        <p:grpSpPr>
          <a:xfrm>
            <a:off x="2789635" y="1841802"/>
            <a:ext cx="6749141" cy="3810001"/>
            <a:chOff x="2946401" y="1949450"/>
            <a:chExt cx="6299198" cy="3556000"/>
          </a:xfrm>
        </p:grpSpPr>
        <p:sp>
          <p:nvSpPr>
            <p:cNvPr id="4" name="Freeform: Shape 32">
              <a:extLst>
                <a:ext uri="{FF2B5EF4-FFF2-40B4-BE49-F238E27FC236}">
                  <a16:creationId xmlns:a16="http://schemas.microsoft.com/office/drawing/2014/main" id="{C0E0EB3D-A303-9203-FC52-1C1CCD945A3E}"/>
                </a:ext>
              </a:extLst>
            </p:cNvPr>
            <p:cNvSpPr/>
            <p:nvPr/>
          </p:nvSpPr>
          <p:spPr>
            <a:xfrm>
              <a:off x="5032652" y="1949450"/>
              <a:ext cx="4212947" cy="2841350"/>
            </a:xfrm>
            <a:custGeom>
              <a:avLst/>
              <a:gdLst>
                <a:gd name="connsiteX0" fmla="*/ 1063347 w 4212947"/>
                <a:gd name="connsiteY0" fmla="*/ 0 h 2841350"/>
                <a:gd name="connsiteX1" fmla="*/ 1063349 w 4212947"/>
                <a:gd name="connsiteY1" fmla="*/ 0 h 2841350"/>
                <a:gd name="connsiteX2" fmla="*/ 3774797 w 4212947"/>
                <a:gd name="connsiteY2" fmla="*/ 0 h 2841350"/>
                <a:gd name="connsiteX3" fmla="*/ 4212947 w 4212947"/>
                <a:gd name="connsiteY3" fmla="*/ 438150 h 2841350"/>
                <a:gd name="connsiteX4" fmla="*/ 3774797 w 4212947"/>
                <a:gd name="connsiteY4" fmla="*/ 876300 h 2841350"/>
                <a:gd name="connsiteX5" fmla="*/ 2593827 w 4212947"/>
                <a:gd name="connsiteY5" fmla="*/ 876300 h 2841350"/>
                <a:gd name="connsiteX6" fmla="*/ 2626754 w 4212947"/>
                <a:gd name="connsiteY6" fmla="*/ 930500 h 2841350"/>
                <a:gd name="connsiteX7" fmla="*/ 2841349 w 4212947"/>
                <a:gd name="connsiteY7" fmla="*/ 1778000 h 2841350"/>
                <a:gd name="connsiteX8" fmla="*/ 2537694 w 4212947"/>
                <a:gd name="connsiteY8" fmla="*/ 2772097 h 2841350"/>
                <a:gd name="connsiteX9" fmla="*/ 2485908 w 4212947"/>
                <a:gd name="connsiteY9" fmla="*/ 2841350 h 2841350"/>
                <a:gd name="connsiteX10" fmla="*/ 1845460 w 4212947"/>
                <a:gd name="connsiteY10" fmla="*/ 2200902 h 2841350"/>
                <a:gd name="connsiteX11" fmla="*/ 1882487 w 4212947"/>
                <a:gd name="connsiteY11" fmla="*/ 2124039 h 2841350"/>
                <a:gd name="connsiteX12" fmla="*/ 1952349 w 4212947"/>
                <a:gd name="connsiteY12" fmla="*/ 1778000 h 2841350"/>
                <a:gd name="connsiteX13" fmla="*/ 1063349 w 4212947"/>
                <a:gd name="connsiteY13" fmla="*/ 889000 h 2841350"/>
                <a:gd name="connsiteX14" fmla="*/ 717310 w 4212947"/>
                <a:gd name="connsiteY14" fmla="*/ 958862 h 2841350"/>
                <a:gd name="connsiteX15" fmla="*/ 640448 w 4212947"/>
                <a:gd name="connsiteY15" fmla="*/ 995889 h 2841350"/>
                <a:gd name="connsiteX16" fmla="*/ 0 w 4212947"/>
                <a:gd name="connsiteY16" fmla="*/ 355441 h 2841350"/>
                <a:gd name="connsiteX17" fmla="*/ 69252 w 4212947"/>
                <a:gd name="connsiteY17" fmla="*/ 303655 h 2841350"/>
                <a:gd name="connsiteX18" fmla="*/ 926549 w 4212947"/>
                <a:gd name="connsiteY18" fmla="*/ 5185 h 2841350"/>
                <a:gd name="connsiteX19" fmla="*/ 1063347 w 4212947"/>
                <a:gd name="connsiteY19" fmla="*/ 0 h 284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12947" h="2841350">
                  <a:moveTo>
                    <a:pt x="1063347" y="0"/>
                  </a:moveTo>
                  <a:lnTo>
                    <a:pt x="1063349" y="0"/>
                  </a:lnTo>
                  <a:lnTo>
                    <a:pt x="3774797" y="0"/>
                  </a:lnTo>
                  <a:lnTo>
                    <a:pt x="4212947" y="438150"/>
                  </a:lnTo>
                  <a:lnTo>
                    <a:pt x="3774797" y="876300"/>
                  </a:lnTo>
                  <a:lnTo>
                    <a:pt x="2593827" y="876300"/>
                  </a:lnTo>
                  <a:lnTo>
                    <a:pt x="2626754" y="930500"/>
                  </a:lnTo>
                  <a:cubicBezTo>
                    <a:pt x="2763611" y="1182431"/>
                    <a:pt x="2841349" y="1471137"/>
                    <a:pt x="2841349" y="1778000"/>
                  </a:cubicBezTo>
                  <a:cubicBezTo>
                    <a:pt x="2841349" y="2146236"/>
                    <a:pt x="2729406" y="2488326"/>
                    <a:pt x="2537694" y="2772097"/>
                  </a:cubicBezTo>
                  <a:lnTo>
                    <a:pt x="2485908" y="2841350"/>
                  </a:lnTo>
                  <a:lnTo>
                    <a:pt x="1845460" y="2200902"/>
                  </a:lnTo>
                  <a:lnTo>
                    <a:pt x="1882487" y="2124039"/>
                  </a:lnTo>
                  <a:cubicBezTo>
                    <a:pt x="1927473" y="2017681"/>
                    <a:pt x="1952349" y="1900745"/>
                    <a:pt x="1952349" y="1778000"/>
                  </a:cubicBezTo>
                  <a:cubicBezTo>
                    <a:pt x="1952349" y="1287019"/>
                    <a:pt x="1554330" y="889000"/>
                    <a:pt x="1063349" y="889000"/>
                  </a:cubicBezTo>
                  <a:cubicBezTo>
                    <a:pt x="940604" y="889000"/>
                    <a:pt x="823669" y="913876"/>
                    <a:pt x="717310" y="958862"/>
                  </a:cubicBezTo>
                  <a:lnTo>
                    <a:pt x="640448" y="995889"/>
                  </a:lnTo>
                  <a:lnTo>
                    <a:pt x="0" y="355441"/>
                  </a:lnTo>
                  <a:lnTo>
                    <a:pt x="69252" y="303655"/>
                  </a:lnTo>
                  <a:cubicBezTo>
                    <a:pt x="317552" y="135907"/>
                    <a:pt x="610502" y="29232"/>
                    <a:pt x="926549" y="5185"/>
                  </a:cubicBezTo>
                  <a:lnTo>
                    <a:pt x="1063347"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endParaRPr>
            </a:p>
          </p:txBody>
        </p:sp>
        <p:sp>
          <p:nvSpPr>
            <p:cNvPr id="5" name="Freeform: Shape 33">
              <a:extLst>
                <a:ext uri="{FF2B5EF4-FFF2-40B4-BE49-F238E27FC236}">
                  <a16:creationId xmlns:a16="http://schemas.microsoft.com/office/drawing/2014/main" id="{BEE3BFD5-5310-4117-86B1-6F2C0353A238}"/>
                </a:ext>
              </a:extLst>
            </p:cNvPr>
            <p:cNvSpPr/>
            <p:nvPr/>
          </p:nvSpPr>
          <p:spPr>
            <a:xfrm>
              <a:off x="2946401" y="2664102"/>
              <a:ext cx="4212949" cy="2841348"/>
            </a:xfrm>
            <a:custGeom>
              <a:avLst/>
              <a:gdLst>
                <a:gd name="connsiteX0" fmla="*/ 1727041 w 4212949"/>
                <a:gd name="connsiteY0" fmla="*/ 0 h 2841348"/>
                <a:gd name="connsiteX1" fmla="*/ 2367489 w 4212949"/>
                <a:gd name="connsiteY1" fmla="*/ 640448 h 2841348"/>
                <a:gd name="connsiteX2" fmla="*/ 2330462 w 4212949"/>
                <a:gd name="connsiteY2" fmla="*/ 717309 h 2841348"/>
                <a:gd name="connsiteX3" fmla="*/ 2260600 w 4212949"/>
                <a:gd name="connsiteY3" fmla="*/ 1063348 h 2841348"/>
                <a:gd name="connsiteX4" fmla="*/ 3149600 w 4212949"/>
                <a:gd name="connsiteY4" fmla="*/ 1952348 h 2841348"/>
                <a:gd name="connsiteX5" fmla="*/ 3495639 w 4212949"/>
                <a:gd name="connsiteY5" fmla="*/ 1882486 h 2841348"/>
                <a:gd name="connsiteX6" fmla="*/ 3572501 w 4212949"/>
                <a:gd name="connsiteY6" fmla="*/ 1845460 h 2841348"/>
                <a:gd name="connsiteX7" fmla="*/ 4212949 w 4212949"/>
                <a:gd name="connsiteY7" fmla="*/ 2485908 h 2841348"/>
                <a:gd name="connsiteX8" fmla="*/ 4143697 w 4212949"/>
                <a:gd name="connsiteY8" fmla="*/ 2537693 h 2841348"/>
                <a:gd name="connsiteX9" fmla="*/ 3149600 w 4212949"/>
                <a:gd name="connsiteY9" fmla="*/ 2841348 h 2841348"/>
                <a:gd name="connsiteX10" fmla="*/ 438150 w 4212949"/>
                <a:gd name="connsiteY10" fmla="*/ 2841348 h 2841348"/>
                <a:gd name="connsiteX11" fmla="*/ 0 w 4212949"/>
                <a:gd name="connsiteY11" fmla="*/ 2403198 h 2841348"/>
                <a:gd name="connsiteX12" fmla="*/ 438150 w 4212949"/>
                <a:gd name="connsiteY12" fmla="*/ 1965048 h 2841348"/>
                <a:gd name="connsiteX13" fmla="*/ 1619122 w 4212949"/>
                <a:gd name="connsiteY13" fmla="*/ 1965048 h 2841348"/>
                <a:gd name="connsiteX14" fmla="*/ 1586195 w 4212949"/>
                <a:gd name="connsiteY14" fmla="*/ 1910849 h 2841348"/>
                <a:gd name="connsiteX15" fmla="*/ 1371600 w 4212949"/>
                <a:gd name="connsiteY15" fmla="*/ 1063348 h 2841348"/>
                <a:gd name="connsiteX16" fmla="*/ 1675255 w 4212949"/>
                <a:gd name="connsiteY16" fmla="*/ 69251 h 284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12949" h="2841348">
                  <a:moveTo>
                    <a:pt x="1727041" y="0"/>
                  </a:moveTo>
                  <a:lnTo>
                    <a:pt x="2367489" y="640448"/>
                  </a:lnTo>
                  <a:lnTo>
                    <a:pt x="2330462" y="717309"/>
                  </a:lnTo>
                  <a:cubicBezTo>
                    <a:pt x="2285476" y="823668"/>
                    <a:pt x="2260600" y="940603"/>
                    <a:pt x="2260600" y="1063348"/>
                  </a:cubicBezTo>
                  <a:cubicBezTo>
                    <a:pt x="2260600" y="1554329"/>
                    <a:pt x="2658619" y="1952348"/>
                    <a:pt x="3149600" y="1952348"/>
                  </a:cubicBezTo>
                  <a:cubicBezTo>
                    <a:pt x="3272345" y="1952348"/>
                    <a:pt x="3389281" y="1927472"/>
                    <a:pt x="3495639" y="1882486"/>
                  </a:cubicBezTo>
                  <a:lnTo>
                    <a:pt x="3572501" y="1845460"/>
                  </a:lnTo>
                  <a:lnTo>
                    <a:pt x="4212949" y="2485908"/>
                  </a:lnTo>
                  <a:lnTo>
                    <a:pt x="4143697" y="2537693"/>
                  </a:lnTo>
                  <a:cubicBezTo>
                    <a:pt x="3859926" y="2729405"/>
                    <a:pt x="3517836" y="2841348"/>
                    <a:pt x="3149600" y="2841348"/>
                  </a:cubicBezTo>
                  <a:lnTo>
                    <a:pt x="438150" y="2841348"/>
                  </a:lnTo>
                  <a:lnTo>
                    <a:pt x="0" y="2403198"/>
                  </a:lnTo>
                  <a:lnTo>
                    <a:pt x="438150" y="1965048"/>
                  </a:lnTo>
                  <a:lnTo>
                    <a:pt x="1619122" y="1965048"/>
                  </a:lnTo>
                  <a:lnTo>
                    <a:pt x="1586195" y="1910849"/>
                  </a:lnTo>
                  <a:cubicBezTo>
                    <a:pt x="1449338" y="1658918"/>
                    <a:pt x="1371600" y="1370211"/>
                    <a:pt x="1371600" y="1063348"/>
                  </a:cubicBezTo>
                  <a:cubicBezTo>
                    <a:pt x="1371600" y="695112"/>
                    <a:pt x="1483543" y="353022"/>
                    <a:pt x="1675255" y="6925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endParaRPr>
            </a:p>
          </p:txBody>
        </p:sp>
      </p:grpSp>
      <p:sp>
        <p:nvSpPr>
          <p:cNvPr id="6" name="TextBox 36">
            <a:extLst>
              <a:ext uri="{FF2B5EF4-FFF2-40B4-BE49-F238E27FC236}">
                <a16:creationId xmlns:a16="http://schemas.microsoft.com/office/drawing/2014/main" id="{B79CC35B-8952-4000-D683-930EC631311D}"/>
              </a:ext>
            </a:extLst>
          </p:cNvPr>
          <p:cNvSpPr txBox="1"/>
          <p:nvPr/>
        </p:nvSpPr>
        <p:spPr>
          <a:xfrm>
            <a:off x="9561926" y="1413339"/>
            <a:ext cx="2340706" cy="3477875"/>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000" i="1" noProof="1"/>
              <a:t>5. Gli assegni bancari e postali emessi  per importi pari o superiori a 1.000 euro devono recare l'indicazione del nome o della</a:t>
            </a:r>
          </a:p>
          <a:p>
            <a:pPr algn="ctr"/>
            <a:r>
              <a:rPr lang="it-IT" sz="2000" i="1" noProof="1"/>
              <a:t>ragione sociale del beneficiario e   la   clausola di non trasferibilita‘.</a:t>
            </a:r>
            <a:endParaRPr lang="en-US" sz="2000" i="1" noProof="1"/>
          </a:p>
        </p:txBody>
      </p:sp>
      <p:sp>
        <p:nvSpPr>
          <p:cNvPr id="7" name="TextBox 75">
            <a:extLst>
              <a:ext uri="{FF2B5EF4-FFF2-40B4-BE49-F238E27FC236}">
                <a16:creationId xmlns:a16="http://schemas.microsoft.com/office/drawing/2014/main" id="{ABCCF131-8488-9770-FBFD-E61DAAE4BB38}"/>
              </a:ext>
            </a:extLst>
          </p:cNvPr>
          <p:cNvSpPr txBox="1"/>
          <p:nvPr/>
        </p:nvSpPr>
        <p:spPr>
          <a:xfrm>
            <a:off x="310252" y="4292389"/>
            <a:ext cx="2398012" cy="156966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i="1" noProof="1">
                <a:solidFill>
                  <a:srgbClr val="C00000"/>
                </a:solidFill>
              </a:rPr>
              <a:t>Art. 49. </a:t>
            </a:r>
          </a:p>
          <a:p>
            <a:pPr algn="ctr"/>
            <a:r>
              <a:rPr lang="it-IT" sz="2400" b="1" i="1" noProof="1">
                <a:solidFill>
                  <a:srgbClr val="C00000"/>
                </a:solidFill>
              </a:rPr>
              <a:t>(Limitazioni all'uso del contante e dei titoli al portatore)</a:t>
            </a:r>
            <a:endParaRPr lang="en-US" sz="2400" b="1" i="1" noProof="1">
              <a:solidFill>
                <a:srgbClr val="C00000"/>
              </a:solidFill>
            </a:endParaRPr>
          </a:p>
        </p:txBody>
      </p:sp>
    </p:spTree>
    <p:extLst>
      <p:ext uri="{BB962C8B-B14F-4D97-AF65-F5344CB8AC3E}">
        <p14:creationId xmlns:p14="http://schemas.microsoft.com/office/powerpoint/2010/main" val="350869457"/>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99FE42-9E43-F8B3-46FB-B527CAC5432C}"/>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grpSp>
        <p:nvGrpSpPr>
          <p:cNvPr id="3" name="Group 2">
            <a:extLst>
              <a:ext uri="{FF2B5EF4-FFF2-40B4-BE49-F238E27FC236}">
                <a16:creationId xmlns:a16="http://schemas.microsoft.com/office/drawing/2014/main" id="{46CAF35E-B8F7-232C-B812-415C020E43C4}"/>
              </a:ext>
            </a:extLst>
          </p:cNvPr>
          <p:cNvGrpSpPr/>
          <p:nvPr/>
        </p:nvGrpSpPr>
        <p:grpSpPr>
          <a:xfrm flipH="1">
            <a:off x="2976319" y="1036946"/>
            <a:ext cx="6240256" cy="4784102"/>
            <a:chOff x="15252700" y="2260599"/>
            <a:chExt cx="2662083" cy="2040892"/>
          </a:xfrm>
        </p:grpSpPr>
        <p:sp>
          <p:nvSpPr>
            <p:cNvPr id="4" name="Shape">
              <a:extLst>
                <a:ext uri="{FF2B5EF4-FFF2-40B4-BE49-F238E27FC236}">
                  <a16:creationId xmlns:a16="http://schemas.microsoft.com/office/drawing/2014/main" id="{1404003B-564D-A391-695A-96896E4B35FE}"/>
                </a:ext>
              </a:extLst>
            </p:cNvPr>
            <p:cNvSpPr/>
            <p:nvPr/>
          </p:nvSpPr>
          <p:spPr>
            <a:xfrm>
              <a:off x="16154399" y="3873499"/>
              <a:ext cx="857252" cy="427992"/>
            </a:xfrm>
            <a:custGeom>
              <a:avLst/>
              <a:gdLst/>
              <a:ahLst/>
              <a:cxnLst>
                <a:cxn ang="0">
                  <a:pos x="wd2" y="hd2"/>
                </a:cxn>
                <a:cxn ang="5400000">
                  <a:pos x="wd2" y="hd2"/>
                </a:cxn>
                <a:cxn ang="10800000">
                  <a:pos x="wd2" y="hd2"/>
                </a:cxn>
                <a:cxn ang="16200000">
                  <a:pos x="wd2" y="hd2"/>
                </a:cxn>
              </a:cxnLst>
              <a:rect l="0" t="0" r="r" b="b"/>
              <a:pathLst>
                <a:path w="21600" h="21600" extrusionOk="0">
                  <a:moveTo>
                    <a:pt x="14688" y="21600"/>
                  </a:moveTo>
                  <a:lnTo>
                    <a:pt x="6880" y="21600"/>
                  </a:lnTo>
                  <a:cubicBezTo>
                    <a:pt x="3072" y="21600"/>
                    <a:pt x="0" y="15447"/>
                    <a:pt x="0" y="7820"/>
                  </a:cubicBezTo>
                  <a:lnTo>
                    <a:pt x="0" y="0"/>
                  </a:lnTo>
                  <a:lnTo>
                    <a:pt x="21600" y="0"/>
                  </a:lnTo>
                  <a:lnTo>
                    <a:pt x="21600" y="7820"/>
                  </a:lnTo>
                  <a:cubicBezTo>
                    <a:pt x="21600" y="15447"/>
                    <a:pt x="18496" y="21600"/>
                    <a:pt x="14688" y="21600"/>
                  </a:cubicBezTo>
                  <a:close/>
                </a:path>
              </a:pathLst>
            </a:custGeom>
            <a:solidFill>
              <a:schemeClr val="tx2"/>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5" name="Shape">
              <a:extLst>
                <a:ext uri="{FF2B5EF4-FFF2-40B4-BE49-F238E27FC236}">
                  <a16:creationId xmlns:a16="http://schemas.microsoft.com/office/drawing/2014/main" id="{98F60D7D-251F-A655-7AF6-33AD63D320A2}"/>
                </a:ext>
              </a:extLst>
            </p:cNvPr>
            <p:cNvSpPr/>
            <p:nvPr/>
          </p:nvSpPr>
          <p:spPr>
            <a:xfrm>
              <a:off x="15252700" y="2260599"/>
              <a:ext cx="1903127" cy="1111251"/>
            </a:xfrm>
            <a:custGeom>
              <a:avLst/>
              <a:gdLst/>
              <a:ahLst/>
              <a:cxnLst>
                <a:cxn ang="0">
                  <a:pos x="wd2" y="hd2"/>
                </a:cxn>
                <a:cxn ang="5400000">
                  <a:pos x="wd2" y="hd2"/>
                </a:cxn>
                <a:cxn ang="10800000">
                  <a:pos x="wd2" y="hd2"/>
                </a:cxn>
                <a:cxn ang="16200000">
                  <a:pos x="wd2" y="hd2"/>
                </a:cxn>
              </a:cxnLst>
              <a:rect l="0" t="0" r="r" b="b"/>
              <a:pathLst>
                <a:path w="21464" h="21575" extrusionOk="0">
                  <a:moveTo>
                    <a:pt x="21356" y="7200"/>
                  </a:moveTo>
                  <a:lnTo>
                    <a:pt x="15154" y="74"/>
                  </a:lnTo>
                  <a:cubicBezTo>
                    <a:pt x="15068" y="-25"/>
                    <a:pt x="14968" y="-25"/>
                    <a:pt x="14882" y="74"/>
                  </a:cubicBezTo>
                  <a:lnTo>
                    <a:pt x="8680" y="7200"/>
                  </a:lnTo>
                  <a:cubicBezTo>
                    <a:pt x="8480" y="7422"/>
                    <a:pt x="8580" y="7989"/>
                    <a:pt x="8823" y="7989"/>
                  </a:cubicBezTo>
                  <a:lnTo>
                    <a:pt x="9955" y="7989"/>
                  </a:lnTo>
                  <a:cubicBezTo>
                    <a:pt x="10098" y="7989"/>
                    <a:pt x="10198" y="8186"/>
                    <a:pt x="10198" y="8408"/>
                  </a:cubicBezTo>
                  <a:lnTo>
                    <a:pt x="10198" y="12156"/>
                  </a:lnTo>
                  <a:lnTo>
                    <a:pt x="3753" y="12156"/>
                  </a:lnTo>
                  <a:lnTo>
                    <a:pt x="3753" y="10923"/>
                  </a:lnTo>
                  <a:cubicBezTo>
                    <a:pt x="3753" y="10652"/>
                    <a:pt x="3681" y="10380"/>
                    <a:pt x="3538" y="10257"/>
                  </a:cubicBezTo>
                  <a:cubicBezTo>
                    <a:pt x="3366" y="10085"/>
                    <a:pt x="3151" y="10134"/>
                    <a:pt x="3008" y="10380"/>
                  </a:cubicBezTo>
                  <a:lnTo>
                    <a:pt x="129" y="15337"/>
                  </a:lnTo>
                  <a:cubicBezTo>
                    <a:pt x="-43" y="15633"/>
                    <a:pt x="-43" y="16101"/>
                    <a:pt x="129" y="16397"/>
                  </a:cubicBezTo>
                  <a:lnTo>
                    <a:pt x="3008" y="21353"/>
                  </a:lnTo>
                  <a:cubicBezTo>
                    <a:pt x="3094" y="21501"/>
                    <a:pt x="3194" y="21575"/>
                    <a:pt x="3309" y="21575"/>
                  </a:cubicBezTo>
                  <a:cubicBezTo>
                    <a:pt x="3380" y="21575"/>
                    <a:pt x="3452" y="21550"/>
                    <a:pt x="3524" y="21476"/>
                  </a:cubicBezTo>
                  <a:cubicBezTo>
                    <a:pt x="3667" y="21353"/>
                    <a:pt x="3738" y="21082"/>
                    <a:pt x="3738" y="20811"/>
                  </a:cubicBezTo>
                  <a:lnTo>
                    <a:pt x="3738" y="19578"/>
                  </a:lnTo>
                  <a:lnTo>
                    <a:pt x="9826" y="19578"/>
                  </a:lnTo>
                  <a:lnTo>
                    <a:pt x="9826" y="18616"/>
                  </a:lnTo>
                  <a:lnTo>
                    <a:pt x="3610" y="18616"/>
                  </a:lnTo>
                  <a:cubicBezTo>
                    <a:pt x="3366" y="18616"/>
                    <a:pt x="3180" y="18961"/>
                    <a:pt x="3180" y="19356"/>
                  </a:cubicBezTo>
                  <a:lnTo>
                    <a:pt x="3180" y="20293"/>
                  </a:lnTo>
                  <a:lnTo>
                    <a:pt x="616" y="15879"/>
                  </a:lnTo>
                  <a:lnTo>
                    <a:pt x="3180" y="11465"/>
                  </a:lnTo>
                  <a:lnTo>
                    <a:pt x="3180" y="12402"/>
                  </a:lnTo>
                  <a:cubicBezTo>
                    <a:pt x="3180" y="12822"/>
                    <a:pt x="3380" y="13142"/>
                    <a:pt x="3610" y="13142"/>
                  </a:cubicBezTo>
                  <a:lnTo>
                    <a:pt x="18019" y="13142"/>
                  </a:lnTo>
                  <a:cubicBezTo>
                    <a:pt x="19036" y="13142"/>
                    <a:pt x="19852" y="11737"/>
                    <a:pt x="19852" y="9986"/>
                  </a:cubicBezTo>
                  <a:lnTo>
                    <a:pt x="19852" y="8408"/>
                  </a:lnTo>
                  <a:cubicBezTo>
                    <a:pt x="19852" y="8161"/>
                    <a:pt x="19967" y="7989"/>
                    <a:pt x="20096" y="7989"/>
                  </a:cubicBezTo>
                  <a:lnTo>
                    <a:pt x="21228" y="7989"/>
                  </a:lnTo>
                  <a:cubicBezTo>
                    <a:pt x="21457" y="7989"/>
                    <a:pt x="21557" y="7446"/>
                    <a:pt x="21356" y="7200"/>
                  </a:cubicBezTo>
                  <a:close/>
                </a:path>
              </a:pathLst>
            </a:custGeom>
            <a:solidFill>
              <a:schemeClr val="accent3"/>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6" name="Shape">
              <a:extLst>
                <a:ext uri="{FF2B5EF4-FFF2-40B4-BE49-F238E27FC236}">
                  <a16:creationId xmlns:a16="http://schemas.microsoft.com/office/drawing/2014/main" id="{B5F6B217-D70C-29D7-21E4-1E8426DF2457}"/>
                </a:ext>
              </a:extLst>
            </p:cNvPr>
            <p:cNvSpPr/>
            <p:nvPr/>
          </p:nvSpPr>
          <p:spPr>
            <a:xfrm>
              <a:off x="16154399" y="3213100"/>
              <a:ext cx="1760384" cy="819334"/>
            </a:xfrm>
            <a:custGeom>
              <a:avLst/>
              <a:gdLst/>
              <a:ahLst/>
              <a:cxnLst>
                <a:cxn ang="0">
                  <a:pos x="wd2" y="hd2"/>
                </a:cxn>
                <a:cxn ang="5400000">
                  <a:pos x="wd2" y="hd2"/>
                </a:cxn>
                <a:cxn ang="10800000">
                  <a:pos x="wd2" y="hd2"/>
                </a:cxn>
                <a:cxn ang="16200000">
                  <a:pos x="wd2" y="hd2"/>
                </a:cxn>
              </a:cxnLst>
              <a:rect l="0" t="0" r="r" b="b"/>
              <a:pathLst>
                <a:path w="21555" h="21505" extrusionOk="0">
                  <a:moveTo>
                    <a:pt x="21413" y="13100"/>
                  </a:moveTo>
                  <a:lnTo>
                    <a:pt x="18288" y="6400"/>
                  </a:lnTo>
                  <a:cubicBezTo>
                    <a:pt x="18194" y="6200"/>
                    <a:pt x="18086" y="6100"/>
                    <a:pt x="17961" y="6100"/>
                  </a:cubicBezTo>
                  <a:cubicBezTo>
                    <a:pt x="17883" y="6100"/>
                    <a:pt x="17806" y="6133"/>
                    <a:pt x="17728" y="6233"/>
                  </a:cubicBezTo>
                  <a:cubicBezTo>
                    <a:pt x="17572" y="6400"/>
                    <a:pt x="17495" y="6767"/>
                    <a:pt x="17495" y="7133"/>
                  </a:cubicBezTo>
                  <a:lnTo>
                    <a:pt x="17495" y="8800"/>
                  </a:lnTo>
                  <a:lnTo>
                    <a:pt x="10497" y="8800"/>
                  </a:lnTo>
                  <a:lnTo>
                    <a:pt x="10497" y="0"/>
                  </a:lnTo>
                  <a:lnTo>
                    <a:pt x="0" y="0"/>
                  </a:lnTo>
                  <a:lnTo>
                    <a:pt x="0" y="5833"/>
                  </a:lnTo>
                  <a:cubicBezTo>
                    <a:pt x="0" y="8200"/>
                    <a:pt x="886" y="10100"/>
                    <a:pt x="1991" y="10100"/>
                  </a:cubicBezTo>
                  <a:lnTo>
                    <a:pt x="17635" y="10100"/>
                  </a:lnTo>
                  <a:cubicBezTo>
                    <a:pt x="17899" y="10100"/>
                    <a:pt x="18101" y="9633"/>
                    <a:pt x="18101" y="9100"/>
                  </a:cubicBezTo>
                  <a:lnTo>
                    <a:pt x="18101" y="7833"/>
                  </a:lnTo>
                  <a:lnTo>
                    <a:pt x="20885" y="13800"/>
                  </a:lnTo>
                  <a:lnTo>
                    <a:pt x="18101" y="19767"/>
                  </a:lnTo>
                  <a:lnTo>
                    <a:pt x="18101" y="18500"/>
                  </a:lnTo>
                  <a:cubicBezTo>
                    <a:pt x="18101" y="17933"/>
                    <a:pt x="17883" y="17500"/>
                    <a:pt x="17635" y="17500"/>
                  </a:cubicBezTo>
                  <a:lnTo>
                    <a:pt x="10886" y="17500"/>
                  </a:lnTo>
                  <a:lnTo>
                    <a:pt x="10886" y="18800"/>
                  </a:lnTo>
                  <a:lnTo>
                    <a:pt x="17495" y="18800"/>
                  </a:lnTo>
                  <a:lnTo>
                    <a:pt x="17495" y="20467"/>
                  </a:lnTo>
                  <a:cubicBezTo>
                    <a:pt x="17495" y="20833"/>
                    <a:pt x="17572" y="21200"/>
                    <a:pt x="17728" y="21367"/>
                  </a:cubicBezTo>
                  <a:cubicBezTo>
                    <a:pt x="17914" y="21600"/>
                    <a:pt x="18148" y="21533"/>
                    <a:pt x="18303" y="21200"/>
                  </a:cubicBezTo>
                  <a:lnTo>
                    <a:pt x="21429" y="14500"/>
                  </a:lnTo>
                  <a:cubicBezTo>
                    <a:pt x="21600" y="14133"/>
                    <a:pt x="21600" y="13500"/>
                    <a:pt x="21413" y="13100"/>
                  </a:cubicBezTo>
                  <a:close/>
                </a:path>
              </a:pathLst>
            </a:custGeom>
            <a:solidFill>
              <a:schemeClr val="accent6"/>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grpSp>
      <p:grpSp>
        <p:nvGrpSpPr>
          <p:cNvPr id="7" name="Graphic 9" descr="Stopwatch">
            <a:extLst>
              <a:ext uri="{FF2B5EF4-FFF2-40B4-BE49-F238E27FC236}">
                <a16:creationId xmlns:a16="http://schemas.microsoft.com/office/drawing/2014/main" id="{CC34420E-6235-8957-36FF-8A454677301F}"/>
              </a:ext>
            </a:extLst>
          </p:cNvPr>
          <p:cNvGrpSpPr/>
          <p:nvPr/>
        </p:nvGrpSpPr>
        <p:grpSpPr>
          <a:xfrm flipH="1">
            <a:off x="5844790" y="3426605"/>
            <a:ext cx="504207" cy="577445"/>
            <a:chOff x="5844343" y="3426605"/>
            <a:chExt cx="504207" cy="577445"/>
          </a:xfrm>
        </p:grpSpPr>
        <p:sp>
          <p:nvSpPr>
            <p:cNvPr id="8" name="Freeform: Shape 12">
              <a:extLst>
                <a:ext uri="{FF2B5EF4-FFF2-40B4-BE49-F238E27FC236}">
                  <a16:creationId xmlns:a16="http://schemas.microsoft.com/office/drawing/2014/main" id="{427F5931-BF92-50F6-6C90-4B7263790DEA}"/>
                </a:ext>
              </a:extLst>
            </p:cNvPr>
            <p:cNvSpPr/>
            <p:nvPr/>
          </p:nvSpPr>
          <p:spPr>
            <a:xfrm>
              <a:off x="6081183" y="3589588"/>
              <a:ext cx="29633" cy="29633"/>
            </a:xfrm>
            <a:custGeom>
              <a:avLst/>
              <a:gdLst>
                <a:gd name="connsiteX0" fmla="*/ 29633 w 29633"/>
                <a:gd name="connsiteY0" fmla="*/ 14817 h 29633"/>
                <a:gd name="connsiteX1" fmla="*/ 14817 w 29633"/>
                <a:gd name="connsiteY1" fmla="*/ 29633 h 29633"/>
                <a:gd name="connsiteX2" fmla="*/ 0 w 29633"/>
                <a:gd name="connsiteY2" fmla="*/ 14817 h 29633"/>
                <a:gd name="connsiteX3" fmla="*/ 14817 w 29633"/>
                <a:gd name="connsiteY3" fmla="*/ 0 h 29633"/>
                <a:gd name="connsiteX4" fmla="*/ 29633 w 29633"/>
                <a:gd name="connsiteY4" fmla="*/ 14817 h 29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 h="29633">
                  <a:moveTo>
                    <a:pt x="29633" y="14817"/>
                  </a:moveTo>
                  <a:cubicBezTo>
                    <a:pt x="29633" y="23000"/>
                    <a:pt x="23000" y="29633"/>
                    <a:pt x="14817" y="29633"/>
                  </a:cubicBezTo>
                  <a:cubicBezTo>
                    <a:pt x="6634" y="29633"/>
                    <a:pt x="0" y="23000"/>
                    <a:pt x="0" y="14817"/>
                  </a:cubicBezTo>
                  <a:cubicBezTo>
                    <a:pt x="0" y="6634"/>
                    <a:pt x="6634" y="0"/>
                    <a:pt x="14817" y="0"/>
                  </a:cubicBezTo>
                  <a:cubicBezTo>
                    <a:pt x="23000" y="0"/>
                    <a:pt x="29633" y="6634"/>
                    <a:pt x="29633" y="14817"/>
                  </a:cubicBezTo>
                  <a:close/>
                </a:path>
              </a:pathLst>
            </a:custGeom>
            <a:solidFill>
              <a:schemeClr val="bg1"/>
            </a:solid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 name="Freeform: Shape 13">
              <a:extLst>
                <a:ext uri="{FF2B5EF4-FFF2-40B4-BE49-F238E27FC236}">
                  <a16:creationId xmlns:a16="http://schemas.microsoft.com/office/drawing/2014/main" id="{0F7E7C16-563F-708A-C067-1EE54FFF3ED5}"/>
                </a:ext>
              </a:extLst>
            </p:cNvPr>
            <p:cNvSpPr/>
            <p:nvPr/>
          </p:nvSpPr>
          <p:spPr>
            <a:xfrm>
              <a:off x="6081183" y="3885921"/>
              <a:ext cx="29633" cy="29633"/>
            </a:xfrm>
            <a:custGeom>
              <a:avLst/>
              <a:gdLst>
                <a:gd name="connsiteX0" fmla="*/ 29633 w 29633"/>
                <a:gd name="connsiteY0" fmla="*/ 14817 h 29633"/>
                <a:gd name="connsiteX1" fmla="*/ 14817 w 29633"/>
                <a:gd name="connsiteY1" fmla="*/ 29633 h 29633"/>
                <a:gd name="connsiteX2" fmla="*/ 0 w 29633"/>
                <a:gd name="connsiteY2" fmla="*/ 14817 h 29633"/>
                <a:gd name="connsiteX3" fmla="*/ 14817 w 29633"/>
                <a:gd name="connsiteY3" fmla="*/ 0 h 29633"/>
                <a:gd name="connsiteX4" fmla="*/ 29633 w 29633"/>
                <a:gd name="connsiteY4" fmla="*/ 14817 h 29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 h="29633">
                  <a:moveTo>
                    <a:pt x="29633" y="14817"/>
                  </a:moveTo>
                  <a:cubicBezTo>
                    <a:pt x="29633" y="23000"/>
                    <a:pt x="23000" y="29633"/>
                    <a:pt x="14817" y="29633"/>
                  </a:cubicBezTo>
                  <a:cubicBezTo>
                    <a:pt x="6634" y="29633"/>
                    <a:pt x="0" y="23000"/>
                    <a:pt x="0" y="14817"/>
                  </a:cubicBezTo>
                  <a:cubicBezTo>
                    <a:pt x="0" y="6634"/>
                    <a:pt x="6634" y="0"/>
                    <a:pt x="14817" y="0"/>
                  </a:cubicBezTo>
                  <a:cubicBezTo>
                    <a:pt x="23000" y="0"/>
                    <a:pt x="29633" y="6634"/>
                    <a:pt x="29633" y="14817"/>
                  </a:cubicBezTo>
                  <a:close/>
                </a:path>
              </a:pathLst>
            </a:custGeom>
            <a:solidFill>
              <a:schemeClr val="bg1"/>
            </a:solid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 name="Freeform: Shape 14">
              <a:extLst>
                <a:ext uri="{FF2B5EF4-FFF2-40B4-BE49-F238E27FC236}">
                  <a16:creationId xmlns:a16="http://schemas.microsoft.com/office/drawing/2014/main" id="{A4600C7F-4C23-F078-0B70-E1E957CE85DB}"/>
                </a:ext>
              </a:extLst>
            </p:cNvPr>
            <p:cNvSpPr/>
            <p:nvPr/>
          </p:nvSpPr>
          <p:spPr>
            <a:xfrm>
              <a:off x="6229350" y="3730346"/>
              <a:ext cx="29633" cy="29633"/>
            </a:xfrm>
            <a:custGeom>
              <a:avLst/>
              <a:gdLst>
                <a:gd name="connsiteX0" fmla="*/ 29633 w 29633"/>
                <a:gd name="connsiteY0" fmla="*/ 14817 h 29633"/>
                <a:gd name="connsiteX1" fmla="*/ 14817 w 29633"/>
                <a:gd name="connsiteY1" fmla="*/ 29633 h 29633"/>
                <a:gd name="connsiteX2" fmla="*/ 0 w 29633"/>
                <a:gd name="connsiteY2" fmla="*/ 14817 h 29633"/>
                <a:gd name="connsiteX3" fmla="*/ 14817 w 29633"/>
                <a:gd name="connsiteY3" fmla="*/ 0 h 29633"/>
                <a:gd name="connsiteX4" fmla="*/ 29633 w 29633"/>
                <a:gd name="connsiteY4" fmla="*/ 14817 h 29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 h="29633">
                  <a:moveTo>
                    <a:pt x="29633" y="14817"/>
                  </a:moveTo>
                  <a:cubicBezTo>
                    <a:pt x="29633" y="23000"/>
                    <a:pt x="23000" y="29633"/>
                    <a:pt x="14817" y="29633"/>
                  </a:cubicBezTo>
                  <a:cubicBezTo>
                    <a:pt x="6634" y="29633"/>
                    <a:pt x="0" y="23000"/>
                    <a:pt x="0" y="14817"/>
                  </a:cubicBezTo>
                  <a:cubicBezTo>
                    <a:pt x="0" y="6634"/>
                    <a:pt x="6634" y="0"/>
                    <a:pt x="14817" y="0"/>
                  </a:cubicBezTo>
                  <a:cubicBezTo>
                    <a:pt x="23000" y="0"/>
                    <a:pt x="29633" y="6634"/>
                    <a:pt x="29633" y="14817"/>
                  </a:cubicBezTo>
                  <a:close/>
                </a:path>
              </a:pathLst>
            </a:custGeom>
            <a:solidFill>
              <a:schemeClr val="bg1"/>
            </a:solid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Freeform: Shape 15">
              <a:extLst>
                <a:ext uri="{FF2B5EF4-FFF2-40B4-BE49-F238E27FC236}">
                  <a16:creationId xmlns:a16="http://schemas.microsoft.com/office/drawing/2014/main" id="{9F4025BD-930D-623C-CC31-76A6CCE2A276}"/>
                </a:ext>
              </a:extLst>
            </p:cNvPr>
            <p:cNvSpPr/>
            <p:nvPr/>
          </p:nvSpPr>
          <p:spPr>
            <a:xfrm>
              <a:off x="5933016" y="3730346"/>
              <a:ext cx="29633" cy="29633"/>
            </a:xfrm>
            <a:custGeom>
              <a:avLst/>
              <a:gdLst>
                <a:gd name="connsiteX0" fmla="*/ 29633 w 29633"/>
                <a:gd name="connsiteY0" fmla="*/ 14817 h 29633"/>
                <a:gd name="connsiteX1" fmla="*/ 14817 w 29633"/>
                <a:gd name="connsiteY1" fmla="*/ 29633 h 29633"/>
                <a:gd name="connsiteX2" fmla="*/ 0 w 29633"/>
                <a:gd name="connsiteY2" fmla="*/ 14817 h 29633"/>
                <a:gd name="connsiteX3" fmla="*/ 14817 w 29633"/>
                <a:gd name="connsiteY3" fmla="*/ 0 h 29633"/>
                <a:gd name="connsiteX4" fmla="*/ 29633 w 29633"/>
                <a:gd name="connsiteY4" fmla="*/ 14817 h 29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 h="29633">
                  <a:moveTo>
                    <a:pt x="29633" y="14817"/>
                  </a:moveTo>
                  <a:cubicBezTo>
                    <a:pt x="29633" y="23000"/>
                    <a:pt x="23000" y="29633"/>
                    <a:pt x="14817" y="29633"/>
                  </a:cubicBezTo>
                  <a:cubicBezTo>
                    <a:pt x="6634" y="29633"/>
                    <a:pt x="0" y="23000"/>
                    <a:pt x="0" y="14817"/>
                  </a:cubicBezTo>
                  <a:cubicBezTo>
                    <a:pt x="0" y="6634"/>
                    <a:pt x="6634" y="0"/>
                    <a:pt x="14817" y="0"/>
                  </a:cubicBezTo>
                  <a:cubicBezTo>
                    <a:pt x="23000" y="0"/>
                    <a:pt x="29633" y="6634"/>
                    <a:pt x="29633" y="14817"/>
                  </a:cubicBezTo>
                  <a:close/>
                </a:path>
              </a:pathLst>
            </a:custGeom>
            <a:solidFill>
              <a:schemeClr val="bg1"/>
            </a:solid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 name="Freeform: Shape 16">
              <a:extLst>
                <a:ext uri="{FF2B5EF4-FFF2-40B4-BE49-F238E27FC236}">
                  <a16:creationId xmlns:a16="http://schemas.microsoft.com/office/drawing/2014/main" id="{7941842A-2A82-225E-2923-F863DB3ED1DA}"/>
                </a:ext>
              </a:extLst>
            </p:cNvPr>
            <p:cNvSpPr/>
            <p:nvPr/>
          </p:nvSpPr>
          <p:spPr>
            <a:xfrm>
              <a:off x="6081183" y="3641446"/>
              <a:ext cx="98530" cy="187430"/>
            </a:xfrm>
            <a:custGeom>
              <a:avLst/>
              <a:gdLst>
                <a:gd name="connsiteX0" fmla="*/ 29633 w 98530"/>
                <a:gd name="connsiteY0" fmla="*/ 0 h 187430"/>
                <a:gd name="connsiteX1" fmla="*/ 0 w 98530"/>
                <a:gd name="connsiteY1" fmla="*/ 0 h 187430"/>
                <a:gd name="connsiteX2" fmla="*/ 0 w 98530"/>
                <a:gd name="connsiteY2" fmla="*/ 103717 h 187430"/>
                <a:gd name="connsiteX3" fmla="*/ 4445 w 98530"/>
                <a:gd name="connsiteY3" fmla="*/ 114088 h 187430"/>
                <a:gd name="connsiteX4" fmla="*/ 77788 w 98530"/>
                <a:gd name="connsiteY4" fmla="*/ 187431 h 187430"/>
                <a:gd name="connsiteX5" fmla="*/ 98531 w 98530"/>
                <a:gd name="connsiteY5" fmla="*/ 166688 h 187430"/>
                <a:gd name="connsiteX6" fmla="*/ 29633 w 98530"/>
                <a:gd name="connsiteY6" fmla="*/ 97790 h 187430"/>
                <a:gd name="connsiteX7" fmla="*/ 29633 w 98530"/>
                <a:gd name="connsiteY7" fmla="*/ 0 h 18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30" h="187430">
                  <a:moveTo>
                    <a:pt x="29633" y="0"/>
                  </a:moveTo>
                  <a:lnTo>
                    <a:pt x="0" y="0"/>
                  </a:lnTo>
                  <a:lnTo>
                    <a:pt x="0" y="103717"/>
                  </a:lnTo>
                  <a:cubicBezTo>
                    <a:pt x="0" y="107421"/>
                    <a:pt x="1482" y="111125"/>
                    <a:pt x="4445" y="114088"/>
                  </a:cubicBezTo>
                  <a:lnTo>
                    <a:pt x="77788" y="187431"/>
                  </a:lnTo>
                  <a:lnTo>
                    <a:pt x="98531" y="166688"/>
                  </a:lnTo>
                  <a:lnTo>
                    <a:pt x="29633" y="97790"/>
                  </a:lnTo>
                  <a:lnTo>
                    <a:pt x="29633" y="0"/>
                  </a:lnTo>
                  <a:close/>
                </a:path>
              </a:pathLst>
            </a:custGeom>
            <a:solidFill>
              <a:schemeClr val="bg1"/>
            </a:solid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Freeform: Shape 17">
              <a:extLst>
                <a:ext uri="{FF2B5EF4-FFF2-40B4-BE49-F238E27FC236}">
                  <a16:creationId xmlns:a16="http://schemas.microsoft.com/office/drawing/2014/main" id="{8A16403A-068E-F05D-D369-32637B657239}"/>
                </a:ext>
              </a:extLst>
            </p:cNvPr>
            <p:cNvSpPr/>
            <p:nvPr/>
          </p:nvSpPr>
          <p:spPr>
            <a:xfrm>
              <a:off x="5844343" y="3426605"/>
              <a:ext cx="504207" cy="577445"/>
            </a:xfrm>
            <a:custGeom>
              <a:avLst/>
              <a:gdLst>
                <a:gd name="connsiteX0" fmla="*/ 251657 w 504207"/>
                <a:gd name="connsiteY0" fmla="*/ 533400 h 577445"/>
                <a:gd name="connsiteX1" fmla="*/ 44224 w 504207"/>
                <a:gd name="connsiteY1" fmla="*/ 325967 h 577445"/>
                <a:gd name="connsiteX2" fmla="*/ 251657 w 504207"/>
                <a:gd name="connsiteY2" fmla="*/ 118533 h 577445"/>
                <a:gd name="connsiteX3" fmla="*/ 459090 w 504207"/>
                <a:gd name="connsiteY3" fmla="*/ 325967 h 577445"/>
                <a:gd name="connsiteX4" fmla="*/ 251657 w 504207"/>
                <a:gd name="connsiteY4" fmla="*/ 533400 h 577445"/>
                <a:gd name="connsiteX5" fmla="*/ 251657 w 504207"/>
                <a:gd name="connsiteY5" fmla="*/ 533400 h 577445"/>
                <a:gd name="connsiteX6" fmla="*/ 427234 w 504207"/>
                <a:gd name="connsiteY6" fmla="*/ 145203 h 577445"/>
                <a:gd name="connsiteX7" fmla="*/ 449459 w 504207"/>
                <a:gd name="connsiteY7" fmla="*/ 122978 h 577445"/>
                <a:gd name="connsiteX8" fmla="*/ 448719 w 504207"/>
                <a:gd name="connsiteY8" fmla="*/ 91863 h 577445"/>
                <a:gd name="connsiteX9" fmla="*/ 417604 w 504207"/>
                <a:gd name="connsiteY9" fmla="*/ 91122 h 577445"/>
                <a:gd name="connsiteX10" fmla="*/ 392415 w 504207"/>
                <a:gd name="connsiteY10" fmla="*/ 117052 h 577445"/>
                <a:gd name="connsiteX11" fmla="*/ 273882 w 504207"/>
                <a:gd name="connsiteY11" fmla="*/ 75565 h 577445"/>
                <a:gd name="connsiteX12" fmla="*/ 273882 w 504207"/>
                <a:gd name="connsiteY12" fmla="*/ 44450 h 577445"/>
                <a:gd name="connsiteX13" fmla="*/ 340557 w 504207"/>
                <a:gd name="connsiteY13" fmla="*/ 44450 h 577445"/>
                <a:gd name="connsiteX14" fmla="*/ 340557 w 504207"/>
                <a:gd name="connsiteY14" fmla="*/ 0 h 577445"/>
                <a:gd name="connsiteX15" fmla="*/ 162757 w 504207"/>
                <a:gd name="connsiteY15" fmla="*/ 0 h 577445"/>
                <a:gd name="connsiteX16" fmla="*/ 162757 w 504207"/>
                <a:gd name="connsiteY16" fmla="*/ 44450 h 577445"/>
                <a:gd name="connsiteX17" fmla="*/ 229432 w 504207"/>
                <a:gd name="connsiteY17" fmla="*/ 44450 h 577445"/>
                <a:gd name="connsiteX18" fmla="*/ 229432 w 504207"/>
                <a:gd name="connsiteY18" fmla="*/ 74824 h 577445"/>
                <a:gd name="connsiteX19" fmla="*/ 1996 w 504207"/>
                <a:gd name="connsiteY19" fmla="*/ 294111 h 577445"/>
                <a:gd name="connsiteX20" fmla="*/ 167943 w 504207"/>
                <a:gd name="connsiteY20" fmla="*/ 563033 h 577445"/>
                <a:gd name="connsiteX21" fmla="*/ 466499 w 504207"/>
                <a:gd name="connsiteY21" fmla="*/ 458576 h 577445"/>
                <a:gd name="connsiteX22" fmla="*/ 427234 w 504207"/>
                <a:gd name="connsiteY22" fmla="*/ 145203 h 577445"/>
                <a:gd name="connsiteX23" fmla="*/ 427234 w 504207"/>
                <a:gd name="connsiteY23" fmla="*/ 145203 h 577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4207" h="577445">
                  <a:moveTo>
                    <a:pt x="251657" y="533400"/>
                  </a:moveTo>
                  <a:cubicBezTo>
                    <a:pt x="136828" y="533400"/>
                    <a:pt x="44224" y="440796"/>
                    <a:pt x="44224" y="325967"/>
                  </a:cubicBezTo>
                  <a:cubicBezTo>
                    <a:pt x="44224" y="211138"/>
                    <a:pt x="136828" y="118533"/>
                    <a:pt x="251657" y="118533"/>
                  </a:cubicBezTo>
                  <a:cubicBezTo>
                    <a:pt x="366486" y="118533"/>
                    <a:pt x="459090" y="211138"/>
                    <a:pt x="459090" y="325967"/>
                  </a:cubicBezTo>
                  <a:cubicBezTo>
                    <a:pt x="459090" y="440796"/>
                    <a:pt x="366486" y="533400"/>
                    <a:pt x="251657" y="533400"/>
                  </a:cubicBezTo>
                  <a:lnTo>
                    <a:pt x="251657" y="533400"/>
                  </a:lnTo>
                  <a:close/>
                  <a:moveTo>
                    <a:pt x="427234" y="145203"/>
                  </a:moveTo>
                  <a:lnTo>
                    <a:pt x="449459" y="122978"/>
                  </a:lnTo>
                  <a:cubicBezTo>
                    <a:pt x="457609" y="114088"/>
                    <a:pt x="457609" y="100753"/>
                    <a:pt x="448719" y="91863"/>
                  </a:cubicBezTo>
                  <a:cubicBezTo>
                    <a:pt x="440569" y="83714"/>
                    <a:pt x="426494" y="82973"/>
                    <a:pt x="417604" y="91122"/>
                  </a:cubicBezTo>
                  <a:lnTo>
                    <a:pt x="392415" y="117052"/>
                  </a:lnTo>
                  <a:cubicBezTo>
                    <a:pt x="356855" y="93345"/>
                    <a:pt x="316109" y="78528"/>
                    <a:pt x="273882" y="75565"/>
                  </a:cubicBezTo>
                  <a:lnTo>
                    <a:pt x="273882" y="44450"/>
                  </a:lnTo>
                  <a:lnTo>
                    <a:pt x="340557" y="44450"/>
                  </a:lnTo>
                  <a:lnTo>
                    <a:pt x="340557" y="0"/>
                  </a:lnTo>
                  <a:lnTo>
                    <a:pt x="162757" y="0"/>
                  </a:lnTo>
                  <a:lnTo>
                    <a:pt x="162757" y="44450"/>
                  </a:lnTo>
                  <a:lnTo>
                    <a:pt x="229432" y="44450"/>
                  </a:lnTo>
                  <a:lnTo>
                    <a:pt x="229432" y="74824"/>
                  </a:lnTo>
                  <a:cubicBezTo>
                    <a:pt x="111639" y="85196"/>
                    <a:pt x="16813" y="176318"/>
                    <a:pt x="1996" y="294111"/>
                  </a:cubicBezTo>
                  <a:cubicBezTo>
                    <a:pt x="-12821" y="411903"/>
                    <a:pt x="56077" y="523769"/>
                    <a:pt x="167943" y="563033"/>
                  </a:cubicBezTo>
                  <a:cubicBezTo>
                    <a:pt x="279809" y="602298"/>
                    <a:pt x="403528" y="559329"/>
                    <a:pt x="466499" y="458576"/>
                  </a:cubicBezTo>
                  <a:cubicBezTo>
                    <a:pt x="529469" y="357823"/>
                    <a:pt x="511689" y="227436"/>
                    <a:pt x="427234" y="145203"/>
                  </a:cubicBezTo>
                  <a:lnTo>
                    <a:pt x="427234" y="145203"/>
                  </a:lnTo>
                  <a:close/>
                </a:path>
              </a:pathLst>
            </a:custGeom>
            <a:solidFill>
              <a:schemeClr val="bg1"/>
            </a:solid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4" name="Graphic 8" descr="Lightbulb">
            <a:extLst>
              <a:ext uri="{FF2B5EF4-FFF2-40B4-BE49-F238E27FC236}">
                <a16:creationId xmlns:a16="http://schemas.microsoft.com/office/drawing/2014/main" id="{E275BAA5-410D-150F-2558-8D88A4E4802B}"/>
              </a:ext>
            </a:extLst>
          </p:cNvPr>
          <p:cNvGrpSpPr/>
          <p:nvPr/>
        </p:nvGrpSpPr>
        <p:grpSpPr>
          <a:xfrm flipH="1">
            <a:off x="5903830" y="1601223"/>
            <a:ext cx="385233" cy="622300"/>
            <a:chOff x="5903383" y="1601223"/>
            <a:chExt cx="385233" cy="622300"/>
          </a:xfrm>
          <a:solidFill>
            <a:schemeClr val="tx1">
              <a:lumMod val="85000"/>
              <a:lumOff val="15000"/>
            </a:schemeClr>
          </a:solidFill>
        </p:grpSpPr>
        <p:sp>
          <p:nvSpPr>
            <p:cNvPr id="15" name="Freeform: Shape 19">
              <a:extLst>
                <a:ext uri="{FF2B5EF4-FFF2-40B4-BE49-F238E27FC236}">
                  <a16:creationId xmlns:a16="http://schemas.microsoft.com/office/drawing/2014/main" id="{8B3C3927-1016-49C6-EB85-1675B6046B22}"/>
                </a:ext>
              </a:extLst>
            </p:cNvPr>
            <p:cNvSpPr/>
            <p:nvPr/>
          </p:nvSpPr>
          <p:spPr>
            <a:xfrm>
              <a:off x="5999691" y="2030906"/>
              <a:ext cx="192616" cy="44450"/>
            </a:xfrm>
            <a:custGeom>
              <a:avLst/>
              <a:gdLst>
                <a:gd name="connsiteX0" fmla="*/ 22225 w 192616"/>
                <a:gd name="connsiteY0" fmla="*/ 0 h 44450"/>
                <a:gd name="connsiteX1" fmla="*/ 170392 w 192616"/>
                <a:gd name="connsiteY1" fmla="*/ 0 h 44450"/>
                <a:gd name="connsiteX2" fmla="*/ 192617 w 192616"/>
                <a:gd name="connsiteY2" fmla="*/ 22225 h 44450"/>
                <a:gd name="connsiteX3" fmla="*/ 170392 w 192616"/>
                <a:gd name="connsiteY3" fmla="*/ 44450 h 44450"/>
                <a:gd name="connsiteX4" fmla="*/ 22225 w 192616"/>
                <a:gd name="connsiteY4" fmla="*/ 44450 h 44450"/>
                <a:gd name="connsiteX5" fmla="*/ 0 w 192616"/>
                <a:gd name="connsiteY5" fmla="*/ 22225 h 44450"/>
                <a:gd name="connsiteX6" fmla="*/ 22225 w 192616"/>
                <a:gd name="connsiteY6" fmla="*/ 0 h 4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616" h="44450">
                  <a:moveTo>
                    <a:pt x="22225" y="0"/>
                  </a:moveTo>
                  <a:lnTo>
                    <a:pt x="170392" y="0"/>
                  </a:lnTo>
                  <a:cubicBezTo>
                    <a:pt x="182986" y="0"/>
                    <a:pt x="192617" y="9631"/>
                    <a:pt x="192617" y="22225"/>
                  </a:cubicBezTo>
                  <a:cubicBezTo>
                    <a:pt x="192617" y="34819"/>
                    <a:pt x="182986" y="44450"/>
                    <a:pt x="170392" y="44450"/>
                  </a:cubicBezTo>
                  <a:lnTo>
                    <a:pt x="22225" y="44450"/>
                  </a:lnTo>
                  <a:cubicBezTo>
                    <a:pt x="9631" y="44450"/>
                    <a:pt x="0" y="34819"/>
                    <a:pt x="0" y="22225"/>
                  </a:cubicBezTo>
                  <a:cubicBezTo>
                    <a:pt x="0" y="9631"/>
                    <a:pt x="9631" y="0"/>
                    <a:pt x="22225" y="0"/>
                  </a:cubicBezTo>
                  <a:close/>
                </a:path>
              </a:pathLst>
            </a:custGeom>
            <a:grp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Freeform: Shape 20">
              <a:extLst>
                <a:ext uri="{FF2B5EF4-FFF2-40B4-BE49-F238E27FC236}">
                  <a16:creationId xmlns:a16="http://schemas.microsoft.com/office/drawing/2014/main" id="{A6C9A567-B4E1-A57E-6454-CF76974AD8F9}"/>
                </a:ext>
              </a:extLst>
            </p:cNvPr>
            <p:cNvSpPr/>
            <p:nvPr/>
          </p:nvSpPr>
          <p:spPr>
            <a:xfrm>
              <a:off x="5999691" y="2104989"/>
              <a:ext cx="192616" cy="44450"/>
            </a:xfrm>
            <a:custGeom>
              <a:avLst/>
              <a:gdLst>
                <a:gd name="connsiteX0" fmla="*/ 22225 w 192616"/>
                <a:gd name="connsiteY0" fmla="*/ 0 h 44450"/>
                <a:gd name="connsiteX1" fmla="*/ 170392 w 192616"/>
                <a:gd name="connsiteY1" fmla="*/ 0 h 44450"/>
                <a:gd name="connsiteX2" fmla="*/ 192617 w 192616"/>
                <a:gd name="connsiteY2" fmla="*/ 22225 h 44450"/>
                <a:gd name="connsiteX3" fmla="*/ 170392 w 192616"/>
                <a:gd name="connsiteY3" fmla="*/ 44450 h 44450"/>
                <a:gd name="connsiteX4" fmla="*/ 22225 w 192616"/>
                <a:gd name="connsiteY4" fmla="*/ 44450 h 44450"/>
                <a:gd name="connsiteX5" fmla="*/ 0 w 192616"/>
                <a:gd name="connsiteY5" fmla="*/ 22225 h 44450"/>
                <a:gd name="connsiteX6" fmla="*/ 22225 w 192616"/>
                <a:gd name="connsiteY6" fmla="*/ 0 h 4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616" h="44450">
                  <a:moveTo>
                    <a:pt x="22225" y="0"/>
                  </a:moveTo>
                  <a:lnTo>
                    <a:pt x="170392" y="0"/>
                  </a:lnTo>
                  <a:cubicBezTo>
                    <a:pt x="182986" y="0"/>
                    <a:pt x="192617" y="9631"/>
                    <a:pt x="192617" y="22225"/>
                  </a:cubicBezTo>
                  <a:cubicBezTo>
                    <a:pt x="192617" y="34819"/>
                    <a:pt x="182986" y="44450"/>
                    <a:pt x="170392" y="44450"/>
                  </a:cubicBezTo>
                  <a:lnTo>
                    <a:pt x="22225" y="44450"/>
                  </a:lnTo>
                  <a:cubicBezTo>
                    <a:pt x="9631" y="44450"/>
                    <a:pt x="0" y="34819"/>
                    <a:pt x="0" y="22225"/>
                  </a:cubicBezTo>
                  <a:cubicBezTo>
                    <a:pt x="0" y="9631"/>
                    <a:pt x="9631" y="0"/>
                    <a:pt x="22225" y="0"/>
                  </a:cubicBezTo>
                  <a:close/>
                </a:path>
              </a:pathLst>
            </a:custGeom>
            <a:grp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Freeform: Shape 21">
              <a:extLst>
                <a:ext uri="{FF2B5EF4-FFF2-40B4-BE49-F238E27FC236}">
                  <a16:creationId xmlns:a16="http://schemas.microsoft.com/office/drawing/2014/main" id="{C6F09132-9CC5-D102-E747-EABD641B11CE}"/>
                </a:ext>
              </a:extLst>
            </p:cNvPr>
            <p:cNvSpPr/>
            <p:nvPr/>
          </p:nvSpPr>
          <p:spPr>
            <a:xfrm>
              <a:off x="6047845" y="2179073"/>
              <a:ext cx="96308" cy="44450"/>
            </a:xfrm>
            <a:custGeom>
              <a:avLst/>
              <a:gdLst>
                <a:gd name="connsiteX0" fmla="*/ 0 w 96308"/>
                <a:gd name="connsiteY0" fmla="*/ 0 h 44450"/>
                <a:gd name="connsiteX1" fmla="*/ 48154 w 96308"/>
                <a:gd name="connsiteY1" fmla="*/ 44450 h 44450"/>
                <a:gd name="connsiteX2" fmla="*/ 96308 w 96308"/>
                <a:gd name="connsiteY2" fmla="*/ 0 h 44450"/>
                <a:gd name="connsiteX3" fmla="*/ 0 w 96308"/>
                <a:gd name="connsiteY3" fmla="*/ 0 h 44450"/>
              </a:gdLst>
              <a:ahLst/>
              <a:cxnLst>
                <a:cxn ang="0">
                  <a:pos x="connsiteX0" y="connsiteY0"/>
                </a:cxn>
                <a:cxn ang="0">
                  <a:pos x="connsiteX1" y="connsiteY1"/>
                </a:cxn>
                <a:cxn ang="0">
                  <a:pos x="connsiteX2" y="connsiteY2"/>
                </a:cxn>
                <a:cxn ang="0">
                  <a:pos x="connsiteX3" y="connsiteY3"/>
                </a:cxn>
              </a:cxnLst>
              <a:rect l="l" t="t" r="r" b="b"/>
              <a:pathLst>
                <a:path w="96308" h="44450">
                  <a:moveTo>
                    <a:pt x="0" y="0"/>
                  </a:moveTo>
                  <a:cubicBezTo>
                    <a:pt x="2222" y="25188"/>
                    <a:pt x="22966" y="44450"/>
                    <a:pt x="48154" y="44450"/>
                  </a:cubicBezTo>
                  <a:cubicBezTo>
                    <a:pt x="73343" y="44450"/>
                    <a:pt x="94086" y="25188"/>
                    <a:pt x="96308" y="0"/>
                  </a:cubicBezTo>
                  <a:lnTo>
                    <a:pt x="0" y="0"/>
                  </a:lnTo>
                  <a:close/>
                </a:path>
              </a:pathLst>
            </a:custGeom>
            <a:grp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Freeform: Shape 22">
              <a:extLst>
                <a:ext uri="{FF2B5EF4-FFF2-40B4-BE49-F238E27FC236}">
                  <a16:creationId xmlns:a16="http://schemas.microsoft.com/office/drawing/2014/main" id="{E27F2539-8F07-2D93-D978-E1234EFF2BA4}"/>
                </a:ext>
              </a:extLst>
            </p:cNvPr>
            <p:cNvSpPr/>
            <p:nvPr/>
          </p:nvSpPr>
          <p:spPr>
            <a:xfrm>
              <a:off x="5903383" y="1601223"/>
              <a:ext cx="385233" cy="400050"/>
            </a:xfrm>
            <a:custGeom>
              <a:avLst/>
              <a:gdLst>
                <a:gd name="connsiteX0" fmla="*/ 192617 w 385233"/>
                <a:gd name="connsiteY0" fmla="*/ 0 h 400050"/>
                <a:gd name="connsiteX1" fmla="*/ 192617 w 385233"/>
                <a:gd name="connsiteY1" fmla="*/ 0 h 400050"/>
                <a:gd name="connsiteX2" fmla="*/ 192617 w 385233"/>
                <a:gd name="connsiteY2" fmla="*/ 0 h 400050"/>
                <a:gd name="connsiteX3" fmla="*/ 0 w 385233"/>
                <a:gd name="connsiteY3" fmla="*/ 190394 h 400050"/>
                <a:gd name="connsiteX4" fmla="*/ 0 w 385233"/>
                <a:gd name="connsiteY4" fmla="*/ 197062 h 400050"/>
                <a:gd name="connsiteX5" fmla="*/ 13335 w 385233"/>
                <a:gd name="connsiteY5" fmla="*/ 263737 h 400050"/>
                <a:gd name="connsiteX6" fmla="*/ 46672 w 385233"/>
                <a:gd name="connsiteY6" fmla="*/ 318558 h 400050"/>
                <a:gd name="connsiteX7" fmla="*/ 91863 w 385233"/>
                <a:gd name="connsiteY7" fmla="*/ 391901 h 400050"/>
                <a:gd name="connsiteX8" fmla="*/ 105198 w 385233"/>
                <a:gd name="connsiteY8" fmla="*/ 400050 h 400050"/>
                <a:gd name="connsiteX9" fmla="*/ 280035 w 385233"/>
                <a:gd name="connsiteY9" fmla="*/ 400050 h 400050"/>
                <a:gd name="connsiteX10" fmla="*/ 293370 w 385233"/>
                <a:gd name="connsiteY10" fmla="*/ 391901 h 400050"/>
                <a:gd name="connsiteX11" fmla="*/ 338561 w 385233"/>
                <a:gd name="connsiteY11" fmla="*/ 318558 h 400050"/>
                <a:gd name="connsiteX12" fmla="*/ 371898 w 385233"/>
                <a:gd name="connsiteY12" fmla="*/ 263737 h 400050"/>
                <a:gd name="connsiteX13" fmla="*/ 385233 w 385233"/>
                <a:gd name="connsiteY13" fmla="*/ 197062 h 400050"/>
                <a:gd name="connsiteX14" fmla="*/ 385233 w 385233"/>
                <a:gd name="connsiteY14" fmla="*/ 190394 h 400050"/>
                <a:gd name="connsiteX15" fmla="*/ 192617 w 385233"/>
                <a:gd name="connsiteY15" fmla="*/ 0 h 400050"/>
                <a:gd name="connsiteX16" fmla="*/ 340783 w 385233"/>
                <a:gd name="connsiteY16" fmla="*/ 196321 h 400050"/>
                <a:gd name="connsiteX17" fmla="*/ 330412 w 385233"/>
                <a:gd name="connsiteY17" fmla="*/ 248179 h 400050"/>
                <a:gd name="connsiteX18" fmla="*/ 305223 w 385233"/>
                <a:gd name="connsiteY18" fmla="*/ 288925 h 400050"/>
                <a:gd name="connsiteX19" fmla="*/ 262255 w 385233"/>
                <a:gd name="connsiteY19" fmla="*/ 355600 h 400050"/>
                <a:gd name="connsiteX20" fmla="*/ 192617 w 385233"/>
                <a:gd name="connsiteY20" fmla="*/ 355600 h 400050"/>
                <a:gd name="connsiteX21" fmla="*/ 123719 w 385233"/>
                <a:gd name="connsiteY21" fmla="*/ 355600 h 400050"/>
                <a:gd name="connsiteX22" fmla="*/ 80751 w 385233"/>
                <a:gd name="connsiteY22" fmla="*/ 288925 h 400050"/>
                <a:gd name="connsiteX23" fmla="*/ 55563 w 385233"/>
                <a:gd name="connsiteY23" fmla="*/ 248179 h 400050"/>
                <a:gd name="connsiteX24" fmla="*/ 45191 w 385233"/>
                <a:gd name="connsiteY24" fmla="*/ 196321 h 400050"/>
                <a:gd name="connsiteX25" fmla="*/ 45191 w 385233"/>
                <a:gd name="connsiteY25" fmla="*/ 190394 h 400050"/>
                <a:gd name="connsiteX26" fmla="*/ 193357 w 385233"/>
                <a:gd name="connsiteY26" fmla="*/ 43709 h 400050"/>
                <a:gd name="connsiteX27" fmla="*/ 193357 w 385233"/>
                <a:gd name="connsiteY27" fmla="*/ 43709 h 400050"/>
                <a:gd name="connsiteX28" fmla="*/ 193357 w 385233"/>
                <a:gd name="connsiteY28" fmla="*/ 43709 h 400050"/>
                <a:gd name="connsiteX29" fmla="*/ 193357 w 385233"/>
                <a:gd name="connsiteY29" fmla="*/ 43709 h 400050"/>
                <a:gd name="connsiteX30" fmla="*/ 193357 w 385233"/>
                <a:gd name="connsiteY30" fmla="*/ 43709 h 400050"/>
                <a:gd name="connsiteX31" fmla="*/ 193357 w 385233"/>
                <a:gd name="connsiteY31" fmla="*/ 43709 h 400050"/>
                <a:gd name="connsiteX32" fmla="*/ 193357 w 385233"/>
                <a:gd name="connsiteY32" fmla="*/ 43709 h 400050"/>
                <a:gd name="connsiteX33" fmla="*/ 341524 w 385233"/>
                <a:gd name="connsiteY33" fmla="*/ 190394 h 400050"/>
                <a:gd name="connsiteX34" fmla="*/ 341524 w 385233"/>
                <a:gd name="connsiteY34" fmla="*/ 196321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85233" h="400050">
                  <a:moveTo>
                    <a:pt x="192617" y="0"/>
                  </a:moveTo>
                  <a:cubicBezTo>
                    <a:pt x="192617" y="0"/>
                    <a:pt x="192617" y="0"/>
                    <a:pt x="192617" y="0"/>
                  </a:cubicBezTo>
                  <a:cubicBezTo>
                    <a:pt x="192617" y="0"/>
                    <a:pt x="192617" y="0"/>
                    <a:pt x="192617" y="0"/>
                  </a:cubicBezTo>
                  <a:cubicBezTo>
                    <a:pt x="87418" y="741"/>
                    <a:pt x="2222" y="85196"/>
                    <a:pt x="0" y="190394"/>
                  </a:cubicBezTo>
                  <a:lnTo>
                    <a:pt x="0" y="197062"/>
                  </a:lnTo>
                  <a:cubicBezTo>
                    <a:pt x="741" y="220028"/>
                    <a:pt x="5186" y="242253"/>
                    <a:pt x="13335" y="263737"/>
                  </a:cubicBezTo>
                  <a:cubicBezTo>
                    <a:pt x="21484" y="283739"/>
                    <a:pt x="32597" y="302260"/>
                    <a:pt x="46672" y="318558"/>
                  </a:cubicBezTo>
                  <a:cubicBezTo>
                    <a:pt x="64453" y="337820"/>
                    <a:pt x="83714" y="375603"/>
                    <a:pt x="91863" y="391901"/>
                  </a:cubicBezTo>
                  <a:cubicBezTo>
                    <a:pt x="94086" y="397087"/>
                    <a:pt x="99272" y="400050"/>
                    <a:pt x="105198" y="400050"/>
                  </a:cubicBezTo>
                  <a:lnTo>
                    <a:pt x="280035" y="400050"/>
                  </a:lnTo>
                  <a:cubicBezTo>
                    <a:pt x="285962" y="400050"/>
                    <a:pt x="291148" y="397087"/>
                    <a:pt x="293370" y="391901"/>
                  </a:cubicBezTo>
                  <a:cubicBezTo>
                    <a:pt x="301519" y="375603"/>
                    <a:pt x="320781" y="337820"/>
                    <a:pt x="338561" y="318558"/>
                  </a:cubicBezTo>
                  <a:cubicBezTo>
                    <a:pt x="352637" y="302260"/>
                    <a:pt x="364490" y="283739"/>
                    <a:pt x="371898" y="263737"/>
                  </a:cubicBezTo>
                  <a:cubicBezTo>
                    <a:pt x="380048" y="242253"/>
                    <a:pt x="384493" y="220028"/>
                    <a:pt x="385233" y="197062"/>
                  </a:cubicBezTo>
                  <a:lnTo>
                    <a:pt x="385233" y="190394"/>
                  </a:lnTo>
                  <a:cubicBezTo>
                    <a:pt x="383011" y="85196"/>
                    <a:pt x="297815" y="741"/>
                    <a:pt x="192617" y="0"/>
                  </a:cubicBezTo>
                  <a:close/>
                  <a:moveTo>
                    <a:pt x="340783" y="196321"/>
                  </a:moveTo>
                  <a:cubicBezTo>
                    <a:pt x="340043" y="214101"/>
                    <a:pt x="336338" y="231881"/>
                    <a:pt x="330412" y="248179"/>
                  </a:cubicBezTo>
                  <a:cubicBezTo>
                    <a:pt x="324485" y="262996"/>
                    <a:pt x="316336" y="277072"/>
                    <a:pt x="305223" y="288925"/>
                  </a:cubicBezTo>
                  <a:cubicBezTo>
                    <a:pt x="288184" y="309668"/>
                    <a:pt x="273368" y="331893"/>
                    <a:pt x="262255" y="355600"/>
                  </a:cubicBezTo>
                  <a:lnTo>
                    <a:pt x="192617" y="355600"/>
                  </a:lnTo>
                  <a:lnTo>
                    <a:pt x="123719" y="355600"/>
                  </a:lnTo>
                  <a:cubicBezTo>
                    <a:pt x="111866" y="331893"/>
                    <a:pt x="97049" y="309668"/>
                    <a:pt x="80751" y="288925"/>
                  </a:cubicBezTo>
                  <a:cubicBezTo>
                    <a:pt x="70379" y="277072"/>
                    <a:pt x="61489" y="262996"/>
                    <a:pt x="55563" y="248179"/>
                  </a:cubicBezTo>
                  <a:cubicBezTo>
                    <a:pt x="48895" y="231881"/>
                    <a:pt x="45932" y="214101"/>
                    <a:pt x="45191" y="196321"/>
                  </a:cubicBezTo>
                  <a:lnTo>
                    <a:pt x="45191" y="190394"/>
                  </a:lnTo>
                  <a:cubicBezTo>
                    <a:pt x="46672" y="109643"/>
                    <a:pt x="112607" y="44450"/>
                    <a:pt x="193357" y="43709"/>
                  </a:cubicBezTo>
                  <a:lnTo>
                    <a:pt x="193357" y="43709"/>
                  </a:lnTo>
                  <a:lnTo>
                    <a:pt x="193357" y="43709"/>
                  </a:lnTo>
                  <a:cubicBezTo>
                    <a:pt x="193357" y="43709"/>
                    <a:pt x="193357" y="43709"/>
                    <a:pt x="193357" y="43709"/>
                  </a:cubicBezTo>
                  <a:cubicBezTo>
                    <a:pt x="193357" y="43709"/>
                    <a:pt x="193357" y="43709"/>
                    <a:pt x="193357" y="43709"/>
                  </a:cubicBezTo>
                  <a:lnTo>
                    <a:pt x="193357" y="43709"/>
                  </a:lnTo>
                  <a:lnTo>
                    <a:pt x="193357" y="43709"/>
                  </a:lnTo>
                  <a:cubicBezTo>
                    <a:pt x="274108" y="44450"/>
                    <a:pt x="340043" y="108903"/>
                    <a:pt x="341524" y="190394"/>
                  </a:cubicBezTo>
                  <a:lnTo>
                    <a:pt x="341524" y="196321"/>
                  </a:lnTo>
                  <a:close/>
                </a:path>
              </a:pathLst>
            </a:custGeom>
            <a:grp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9" name="Graphic 10" descr="Gears">
            <a:extLst>
              <a:ext uri="{FF2B5EF4-FFF2-40B4-BE49-F238E27FC236}">
                <a16:creationId xmlns:a16="http://schemas.microsoft.com/office/drawing/2014/main" id="{4310F825-11C5-CFDE-EA7E-3FDC95AA9072}"/>
              </a:ext>
            </a:extLst>
          </p:cNvPr>
          <p:cNvGrpSpPr/>
          <p:nvPr/>
        </p:nvGrpSpPr>
        <p:grpSpPr>
          <a:xfrm flipH="1">
            <a:off x="5854935" y="5006729"/>
            <a:ext cx="483022" cy="584518"/>
            <a:chOff x="5854488" y="5006729"/>
            <a:chExt cx="483022" cy="584518"/>
          </a:xfrm>
          <a:solidFill>
            <a:srgbClr val="FFFFFF"/>
          </a:solidFill>
        </p:grpSpPr>
        <p:sp>
          <p:nvSpPr>
            <p:cNvPr id="20" name="Freeform: Shape 24">
              <a:extLst>
                <a:ext uri="{FF2B5EF4-FFF2-40B4-BE49-F238E27FC236}">
                  <a16:creationId xmlns:a16="http://schemas.microsoft.com/office/drawing/2014/main" id="{A16AA879-05FF-A616-D422-D36B41A3DF65}"/>
                </a:ext>
              </a:extLst>
            </p:cNvPr>
            <p:cNvSpPr/>
            <p:nvPr/>
          </p:nvSpPr>
          <p:spPr>
            <a:xfrm>
              <a:off x="6021916" y="5006729"/>
              <a:ext cx="315594" cy="314854"/>
            </a:xfrm>
            <a:custGeom>
              <a:avLst/>
              <a:gdLst>
                <a:gd name="connsiteX0" fmla="*/ 157798 w 315594"/>
                <a:gd name="connsiteY0" fmla="*/ 213360 h 314854"/>
                <a:gd name="connsiteX1" fmla="*/ 102235 w 315594"/>
                <a:gd name="connsiteY1" fmla="*/ 157798 h 314854"/>
                <a:gd name="connsiteX2" fmla="*/ 157798 w 315594"/>
                <a:gd name="connsiteY2" fmla="*/ 102235 h 314854"/>
                <a:gd name="connsiteX3" fmla="*/ 213360 w 315594"/>
                <a:gd name="connsiteY3" fmla="*/ 157798 h 314854"/>
                <a:gd name="connsiteX4" fmla="*/ 157798 w 315594"/>
                <a:gd name="connsiteY4" fmla="*/ 213360 h 314854"/>
                <a:gd name="connsiteX5" fmla="*/ 282998 w 315594"/>
                <a:gd name="connsiteY5" fmla="*/ 122978 h 314854"/>
                <a:gd name="connsiteX6" fmla="*/ 271145 w 315594"/>
                <a:gd name="connsiteY6" fmla="*/ 94086 h 314854"/>
                <a:gd name="connsiteX7" fmla="*/ 282998 w 315594"/>
                <a:gd name="connsiteY7" fmla="*/ 59267 h 314854"/>
                <a:gd name="connsiteX8" fmla="*/ 256328 w 315594"/>
                <a:gd name="connsiteY8" fmla="*/ 32597 h 314854"/>
                <a:gd name="connsiteX9" fmla="*/ 221509 w 315594"/>
                <a:gd name="connsiteY9" fmla="*/ 44450 h 314854"/>
                <a:gd name="connsiteX10" fmla="*/ 192617 w 315594"/>
                <a:gd name="connsiteY10" fmla="*/ 32597 h 314854"/>
                <a:gd name="connsiteX11" fmla="*/ 176318 w 315594"/>
                <a:gd name="connsiteY11" fmla="*/ 0 h 314854"/>
                <a:gd name="connsiteX12" fmla="*/ 139277 w 315594"/>
                <a:gd name="connsiteY12" fmla="*/ 0 h 314854"/>
                <a:gd name="connsiteX13" fmla="*/ 122978 w 315594"/>
                <a:gd name="connsiteY13" fmla="*/ 32597 h 314854"/>
                <a:gd name="connsiteX14" fmla="*/ 94086 w 315594"/>
                <a:gd name="connsiteY14" fmla="*/ 44450 h 314854"/>
                <a:gd name="connsiteX15" fmla="*/ 59267 w 315594"/>
                <a:gd name="connsiteY15" fmla="*/ 32597 h 314854"/>
                <a:gd name="connsiteX16" fmla="*/ 32597 w 315594"/>
                <a:gd name="connsiteY16" fmla="*/ 59267 h 314854"/>
                <a:gd name="connsiteX17" fmla="*/ 44450 w 315594"/>
                <a:gd name="connsiteY17" fmla="*/ 94086 h 314854"/>
                <a:gd name="connsiteX18" fmla="*/ 32597 w 315594"/>
                <a:gd name="connsiteY18" fmla="*/ 122978 h 314854"/>
                <a:gd name="connsiteX19" fmla="*/ 0 w 315594"/>
                <a:gd name="connsiteY19" fmla="*/ 139277 h 314854"/>
                <a:gd name="connsiteX20" fmla="*/ 0 w 315594"/>
                <a:gd name="connsiteY20" fmla="*/ 176318 h 314854"/>
                <a:gd name="connsiteX21" fmla="*/ 32597 w 315594"/>
                <a:gd name="connsiteY21" fmla="*/ 192617 h 314854"/>
                <a:gd name="connsiteX22" fmla="*/ 44450 w 315594"/>
                <a:gd name="connsiteY22" fmla="*/ 221509 h 314854"/>
                <a:gd name="connsiteX23" fmla="*/ 32597 w 315594"/>
                <a:gd name="connsiteY23" fmla="*/ 256328 h 314854"/>
                <a:gd name="connsiteX24" fmla="*/ 58526 w 315594"/>
                <a:gd name="connsiteY24" fmla="*/ 282258 h 314854"/>
                <a:gd name="connsiteX25" fmla="*/ 93345 w 315594"/>
                <a:gd name="connsiteY25" fmla="*/ 270404 h 314854"/>
                <a:gd name="connsiteX26" fmla="*/ 122238 w 315594"/>
                <a:gd name="connsiteY26" fmla="*/ 282258 h 314854"/>
                <a:gd name="connsiteX27" fmla="*/ 138536 w 315594"/>
                <a:gd name="connsiteY27" fmla="*/ 314854 h 314854"/>
                <a:gd name="connsiteX28" fmla="*/ 175578 w 315594"/>
                <a:gd name="connsiteY28" fmla="*/ 314854 h 314854"/>
                <a:gd name="connsiteX29" fmla="*/ 191876 w 315594"/>
                <a:gd name="connsiteY29" fmla="*/ 282258 h 314854"/>
                <a:gd name="connsiteX30" fmla="*/ 220768 w 315594"/>
                <a:gd name="connsiteY30" fmla="*/ 270404 h 314854"/>
                <a:gd name="connsiteX31" fmla="*/ 255588 w 315594"/>
                <a:gd name="connsiteY31" fmla="*/ 282258 h 314854"/>
                <a:gd name="connsiteX32" fmla="*/ 282258 w 315594"/>
                <a:gd name="connsiteY32" fmla="*/ 256328 h 314854"/>
                <a:gd name="connsiteX33" fmla="*/ 270404 w 315594"/>
                <a:gd name="connsiteY33" fmla="*/ 221509 h 314854"/>
                <a:gd name="connsiteX34" fmla="*/ 282998 w 315594"/>
                <a:gd name="connsiteY34" fmla="*/ 192617 h 314854"/>
                <a:gd name="connsiteX35" fmla="*/ 315595 w 315594"/>
                <a:gd name="connsiteY35" fmla="*/ 176318 h 314854"/>
                <a:gd name="connsiteX36" fmla="*/ 315595 w 315594"/>
                <a:gd name="connsiteY36" fmla="*/ 139277 h 314854"/>
                <a:gd name="connsiteX37" fmla="*/ 282998 w 315594"/>
                <a:gd name="connsiteY37" fmla="*/ 122978 h 314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15594" h="314854">
                  <a:moveTo>
                    <a:pt x="157798" y="213360"/>
                  </a:moveTo>
                  <a:cubicBezTo>
                    <a:pt x="126682" y="213360"/>
                    <a:pt x="102235" y="188172"/>
                    <a:pt x="102235" y="157798"/>
                  </a:cubicBezTo>
                  <a:cubicBezTo>
                    <a:pt x="102235" y="127423"/>
                    <a:pt x="127423" y="102235"/>
                    <a:pt x="157798" y="102235"/>
                  </a:cubicBezTo>
                  <a:cubicBezTo>
                    <a:pt x="188913" y="102235"/>
                    <a:pt x="213360" y="127423"/>
                    <a:pt x="213360" y="157798"/>
                  </a:cubicBezTo>
                  <a:cubicBezTo>
                    <a:pt x="213360" y="188172"/>
                    <a:pt x="188172" y="213360"/>
                    <a:pt x="157798" y="213360"/>
                  </a:cubicBezTo>
                  <a:close/>
                  <a:moveTo>
                    <a:pt x="282998" y="122978"/>
                  </a:moveTo>
                  <a:cubicBezTo>
                    <a:pt x="280035" y="112607"/>
                    <a:pt x="276331" y="102976"/>
                    <a:pt x="271145" y="94086"/>
                  </a:cubicBezTo>
                  <a:lnTo>
                    <a:pt x="282998" y="59267"/>
                  </a:lnTo>
                  <a:lnTo>
                    <a:pt x="256328" y="32597"/>
                  </a:lnTo>
                  <a:lnTo>
                    <a:pt x="221509" y="44450"/>
                  </a:lnTo>
                  <a:cubicBezTo>
                    <a:pt x="212619" y="39264"/>
                    <a:pt x="202988" y="35560"/>
                    <a:pt x="192617" y="32597"/>
                  </a:cubicBezTo>
                  <a:lnTo>
                    <a:pt x="176318" y="0"/>
                  </a:lnTo>
                  <a:lnTo>
                    <a:pt x="139277" y="0"/>
                  </a:lnTo>
                  <a:lnTo>
                    <a:pt x="122978" y="32597"/>
                  </a:lnTo>
                  <a:cubicBezTo>
                    <a:pt x="112607" y="35560"/>
                    <a:pt x="102976" y="39264"/>
                    <a:pt x="94086" y="44450"/>
                  </a:cubicBezTo>
                  <a:lnTo>
                    <a:pt x="59267" y="32597"/>
                  </a:lnTo>
                  <a:lnTo>
                    <a:pt x="32597" y="59267"/>
                  </a:lnTo>
                  <a:lnTo>
                    <a:pt x="44450" y="94086"/>
                  </a:lnTo>
                  <a:cubicBezTo>
                    <a:pt x="39264" y="102976"/>
                    <a:pt x="35560" y="112607"/>
                    <a:pt x="32597" y="122978"/>
                  </a:cubicBezTo>
                  <a:lnTo>
                    <a:pt x="0" y="139277"/>
                  </a:lnTo>
                  <a:lnTo>
                    <a:pt x="0" y="176318"/>
                  </a:lnTo>
                  <a:lnTo>
                    <a:pt x="32597" y="192617"/>
                  </a:lnTo>
                  <a:cubicBezTo>
                    <a:pt x="35560" y="202988"/>
                    <a:pt x="39264" y="212619"/>
                    <a:pt x="44450" y="221509"/>
                  </a:cubicBezTo>
                  <a:lnTo>
                    <a:pt x="32597" y="256328"/>
                  </a:lnTo>
                  <a:lnTo>
                    <a:pt x="58526" y="282258"/>
                  </a:lnTo>
                  <a:lnTo>
                    <a:pt x="93345" y="270404"/>
                  </a:lnTo>
                  <a:cubicBezTo>
                    <a:pt x="102235" y="275590"/>
                    <a:pt x="111866" y="279294"/>
                    <a:pt x="122238" y="282258"/>
                  </a:cubicBezTo>
                  <a:lnTo>
                    <a:pt x="138536" y="314854"/>
                  </a:lnTo>
                  <a:lnTo>
                    <a:pt x="175578" y="314854"/>
                  </a:lnTo>
                  <a:lnTo>
                    <a:pt x="191876" y="282258"/>
                  </a:lnTo>
                  <a:cubicBezTo>
                    <a:pt x="202248" y="279294"/>
                    <a:pt x="211878" y="275590"/>
                    <a:pt x="220768" y="270404"/>
                  </a:cubicBezTo>
                  <a:lnTo>
                    <a:pt x="255588" y="282258"/>
                  </a:lnTo>
                  <a:lnTo>
                    <a:pt x="282258" y="256328"/>
                  </a:lnTo>
                  <a:lnTo>
                    <a:pt x="270404" y="221509"/>
                  </a:lnTo>
                  <a:cubicBezTo>
                    <a:pt x="275590" y="212619"/>
                    <a:pt x="280035" y="202248"/>
                    <a:pt x="282998" y="192617"/>
                  </a:cubicBezTo>
                  <a:lnTo>
                    <a:pt x="315595" y="176318"/>
                  </a:lnTo>
                  <a:lnTo>
                    <a:pt x="315595" y="139277"/>
                  </a:lnTo>
                  <a:lnTo>
                    <a:pt x="282998" y="122978"/>
                  </a:lnTo>
                  <a:close/>
                </a:path>
              </a:pathLst>
            </a:custGeom>
            <a:solidFill>
              <a:schemeClr val="bg1"/>
            </a:solid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Freeform: Shape 25">
              <a:extLst>
                <a:ext uri="{FF2B5EF4-FFF2-40B4-BE49-F238E27FC236}">
                  <a16:creationId xmlns:a16="http://schemas.microsoft.com/office/drawing/2014/main" id="{975EFE88-4D78-DB05-DD96-CB54D05E25A2}"/>
                </a:ext>
              </a:extLst>
            </p:cNvPr>
            <p:cNvSpPr/>
            <p:nvPr/>
          </p:nvSpPr>
          <p:spPr>
            <a:xfrm>
              <a:off x="5854488" y="5276393"/>
              <a:ext cx="315595" cy="314854"/>
            </a:xfrm>
            <a:custGeom>
              <a:avLst/>
              <a:gdLst>
                <a:gd name="connsiteX0" fmla="*/ 157798 w 315595"/>
                <a:gd name="connsiteY0" fmla="*/ 213360 h 314854"/>
                <a:gd name="connsiteX1" fmla="*/ 102235 w 315595"/>
                <a:gd name="connsiteY1" fmla="*/ 157797 h 314854"/>
                <a:gd name="connsiteX2" fmla="*/ 157798 w 315595"/>
                <a:gd name="connsiteY2" fmla="*/ 102235 h 314854"/>
                <a:gd name="connsiteX3" fmla="*/ 213360 w 315595"/>
                <a:gd name="connsiteY3" fmla="*/ 157797 h 314854"/>
                <a:gd name="connsiteX4" fmla="*/ 157798 w 315595"/>
                <a:gd name="connsiteY4" fmla="*/ 213360 h 314854"/>
                <a:gd name="connsiteX5" fmla="*/ 157798 w 315595"/>
                <a:gd name="connsiteY5" fmla="*/ 213360 h 314854"/>
                <a:gd name="connsiteX6" fmla="*/ 271145 w 315595"/>
                <a:gd name="connsiteY6" fmla="*/ 94086 h 314854"/>
                <a:gd name="connsiteX7" fmla="*/ 282998 w 315595"/>
                <a:gd name="connsiteY7" fmla="*/ 59267 h 314854"/>
                <a:gd name="connsiteX8" fmla="*/ 256328 w 315595"/>
                <a:gd name="connsiteY8" fmla="*/ 32597 h 314854"/>
                <a:gd name="connsiteX9" fmla="*/ 221509 w 315595"/>
                <a:gd name="connsiteY9" fmla="*/ 44450 h 314854"/>
                <a:gd name="connsiteX10" fmla="*/ 192617 w 315595"/>
                <a:gd name="connsiteY10" fmla="*/ 32597 h 314854"/>
                <a:gd name="connsiteX11" fmla="*/ 176318 w 315595"/>
                <a:gd name="connsiteY11" fmla="*/ 0 h 314854"/>
                <a:gd name="connsiteX12" fmla="*/ 139277 w 315595"/>
                <a:gd name="connsiteY12" fmla="*/ 0 h 314854"/>
                <a:gd name="connsiteX13" fmla="*/ 122978 w 315595"/>
                <a:gd name="connsiteY13" fmla="*/ 32597 h 314854"/>
                <a:gd name="connsiteX14" fmla="*/ 94086 w 315595"/>
                <a:gd name="connsiteY14" fmla="*/ 44450 h 314854"/>
                <a:gd name="connsiteX15" fmla="*/ 59267 w 315595"/>
                <a:gd name="connsiteY15" fmla="*/ 32597 h 314854"/>
                <a:gd name="connsiteX16" fmla="*/ 33338 w 315595"/>
                <a:gd name="connsiteY16" fmla="*/ 58526 h 314854"/>
                <a:gd name="connsiteX17" fmla="*/ 44450 w 315595"/>
                <a:gd name="connsiteY17" fmla="*/ 93345 h 314854"/>
                <a:gd name="connsiteX18" fmla="*/ 32597 w 315595"/>
                <a:gd name="connsiteY18" fmla="*/ 122238 h 314854"/>
                <a:gd name="connsiteX19" fmla="*/ 0 w 315595"/>
                <a:gd name="connsiteY19" fmla="*/ 138536 h 314854"/>
                <a:gd name="connsiteX20" fmla="*/ 0 w 315595"/>
                <a:gd name="connsiteY20" fmla="*/ 175577 h 314854"/>
                <a:gd name="connsiteX21" fmla="*/ 32597 w 315595"/>
                <a:gd name="connsiteY21" fmla="*/ 191876 h 314854"/>
                <a:gd name="connsiteX22" fmla="*/ 44450 w 315595"/>
                <a:gd name="connsiteY22" fmla="*/ 220768 h 314854"/>
                <a:gd name="connsiteX23" fmla="*/ 33338 w 315595"/>
                <a:gd name="connsiteY23" fmla="*/ 255588 h 314854"/>
                <a:gd name="connsiteX24" fmla="*/ 59267 w 315595"/>
                <a:gd name="connsiteY24" fmla="*/ 281517 h 314854"/>
                <a:gd name="connsiteX25" fmla="*/ 94086 w 315595"/>
                <a:gd name="connsiteY25" fmla="*/ 270404 h 314854"/>
                <a:gd name="connsiteX26" fmla="*/ 122978 w 315595"/>
                <a:gd name="connsiteY26" fmla="*/ 282258 h 314854"/>
                <a:gd name="connsiteX27" fmla="*/ 139277 w 315595"/>
                <a:gd name="connsiteY27" fmla="*/ 314854 h 314854"/>
                <a:gd name="connsiteX28" fmla="*/ 176318 w 315595"/>
                <a:gd name="connsiteY28" fmla="*/ 314854 h 314854"/>
                <a:gd name="connsiteX29" fmla="*/ 192617 w 315595"/>
                <a:gd name="connsiteY29" fmla="*/ 282258 h 314854"/>
                <a:gd name="connsiteX30" fmla="*/ 221509 w 315595"/>
                <a:gd name="connsiteY30" fmla="*/ 270404 h 314854"/>
                <a:gd name="connsiteX31" fmla="*/ 256328 w 315595"/>
                <a:gd name="connsiteY31" fmla="*/ 282258 h 314854"/>
                <a:gd name="connsiteX32" fmla="*/ 282258 w 315595"/>
                <a:gd name="connsiteY32" fmla="*/ 255588 h 314854"/>
                <a:gd name="connsiteX33" fmla="*/ 271145 w 315595"/>
                <a:gd name="connsiteY33" fmla="*/ 221509 h 314854"/>
                <a:gd name="connsiteX34" fmla="*/ 282998 w 315595"/>
                <a:gd name="connsiteY34" fmla="*/ 192617 h 314854"/>
                <a:gd name="connsiteX35" fmla="*/ 315595 w 315595"/>
                <a:gd name="connsiteY35" fmla="*/ 176318 h 314854"/>
                <a:gd name="connsiteX36" fmla="*/ 315595 w 315595"/>
                <a:gd name="connsiteY36" fmla="*/ 139277 h 314854"/>
                <a:gd name="connsiteX37" fmla="*/ 282998 w 315595"/>
                <a:gd name="connsiteY37" fmla="*/ 122978 h 314854"/>
                <a:gd name="connsiteX38" fmla="*/ 271145 w 315595"/>
                <a:gd name="connsiteY38" fmla="*/ 94086 h 314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5595" h="314854">
                  <a:moveTo>
                    <a:pt x="157798" y="213360"/>
                  </a:moveTo>
                  <a:cubicBezTo>
                    <a:pt x="126683" y="213360"/>
                    <a:pt x="102235" y="188172"/>
                    <a:pt x="102235" y="157797"/>
                  </a:cubicBezTo>
                  <a:cubicBezTo>
                    <a:pt x="102235" y="126682"/>
                    <a:pt x="127423" y="102235"/>
                    <a:pt x="157798" y="102235"/>
                  </a:cubicBezTo>
                  <a:cubicBezTo>
                    <a:pt x="188913" y="102235"/>
                    <a:pt x="213360" y="127423"/>
                    <a:pt x="213360" y="157797"/>
                  </a:cubicBezTo>
                  <a:cubicBezTo>
                    <a:pt x="213360" y="188172"/>
                    <a:pt x="188913" y="213360"/>
                    <a:pt x="157798" y="213360"/>
                  </a:cubicBezTo>
                  <a:lnTo>
                    <a:pt x="157798" y="213360"/>
                  </a:lnTo>
                  <a:close/>
                  <a:moveTo>
                    <a:pt x="271145" y="94086"/>
                  </a:moveTo>
                  <a:lnTo>
                    <a:pt x="282998" y="59267"/>
                  </a:lnTo>
                  <a:lnTo>
                    <a:pt x="256328" y="32597"/>
                  </a:lnTo>
                  <a:lnTo>
                    <a:pt x="221509" y="44450"/>
                  </a:lnTo>
                  <a:cubicBezTo>
                    <a:pt x="212619" y="39264"/>
                    <a:pt x="202248" y="35560"/>
                    <a:pt x="192617" y="32597"/>
                  </a:cubicBezTo>
                  <a:lnTo>
                    <a:pt x="176318" y="0"/>
                  </a:lnTo>
                  <a:lnTo>
                    <a:pt x="139277" y="0"/>
                  </a:lnTo>
                  <a:lnTo>
                    <a:pt x="122978" y="32597"/>
                  </a:lnTo>
                  <a:cubicBezTo>
                    <a:pt x="112607" y="35560"/>
                    <a:pt x="102976" y="39264"/>
                    <a:pt x="94086" y="44450"/>
                  </a:cubicBezTo>
                  <a:lnTo>
                    <a:pt x="59267" y="32597"/>
                  </a:lnTo>
                  <a:lnTo>
                    <a:pt x="33338" y="58526"/>
                  </a:lnTo>
                  <a:lnTo>
                    <a:pt x="44450" y="93345"/>
                  </a:lnTo>
                  <a:cubicBezTo>
                    <a:pt x="39264" y="102235"/>
                    <a:pt x="35560" y="112607"/>
                    <a:pt x="32597" y="122238"/>
                  </a:cubicBezTo>
                  <a:lnTo>
                    <a:pt x="0" y="138536"/>
                  </a:lnTo>
                  <a:lnTo>
                    <a:pt x="0" y="175577"/>
                  </a:lnTo>
                  <a:lnTo>
                    <a:pt x="32597" y="191876"/>
                  </a:lnTo>
                  <a:cubicBezTo>
                    <a:pt x="35560" y="202247"/>
                    <a:pt x="39264" y="211878"/>
                    <a:pt x="44450" y="220768"/>
                  </a:cubicBezTo>
                  <a:lnTo>
                    <a:pt x="33338" y="255588"/>
                  </a:lnTo>
                  <a:lnTo>
                    <a:pt x="59267" y="281517"/>
                  </a:lnTo>
                  <a:lnTo>
                    <a:pt x="94086" y="270404"/>
                  </a:lnTo>
                  <a:cubicBezTo>
                    <a:pt x="102976" y="275590"/>
                    <a:pt x="112607" y="279294"/>
                    <a:pt x="122978" y="282258"/>
                  </a:cubicBezTo>
                  <a:lnTo>
                    <a:pt x="139277" y="314854"/>
                  </a:lnTo>
                  <a:lnTo>
                    <a:pt x="176318" y="314854"/>
                  </a:lnTo>
                  <a:lnTo>
                    <a:pt x="192617" y="282258"/>
                  </a:lnTo>
                  <a:cubicBezTo>
                    <a:pt x="202988" y="279294"/>
                    <a:pt x="212619" y="275590"/>
                    <a:pt x="221509" y="270404"/>
                  </a:cubicBezTo>
                  <a:lnTo>
                    <a:pt x="256328" y="282258"/>
                  </a:lnTo>
                  <a:lnTo>
                    <a:pt x="282258" y="255588"/>
                  </a:lnTo>
                  <a:lnTo>
                    <a:pt x="271145" y="221509"/>
                  </a:lnTo>
                  <a:cubicBezTo>
                    <a:pt x="276331" y="212619"/>
                    <a:pt x="280035" y="202988"/>
                    <a:pt x="282998" y="192617"/>
                  </a:cubicBezTo>
                  <a:lnTo>
                    <a:pt x="315595" y="176318"/>
                  </a:lnTo>
                  <a:lnTo>
                    <a:pt x="315595" y="139277"/>
                  </a:lnTo>
                  <a:lnTo>
                    <a:pt x="282998" y="122978"/>
                  </a:lnTo>
                  <a:cubicBezTo>
                    <a:pt x="280035" y="112607"/>
                    <a:pt x="276331" y="102976"/>
                    <a:pt x="271145" y="94086"/>
                  </a:cubicBezTo>
                  <a:close/>
                </a:path>
              </a:pathLst>
            </a:custGeom>
            <a:solidFill>
              <a:schemeClr val="bg1"/>
            </a:solidFill>
            <a:ln w="7342"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22" name="TextBox 30">
            <a:extLst>
              <a:ext uri="{FF2B5EF4-FFF2-40B4-BE49-F238E27FC236}">
                <a16:creationId xmlns:a16="http://schemas.microsoft.com/office/drawing/2014/main" id="{1111B8DF-83D7-D4BE-8944-63D6251E8C46}"/>
              </a:ext>
            </a:extLst>
          </p:cNvPr>
          <p:cNvSpPr txBox="1"/>
          <p:nvPr/>
        </p:nvSpPr>
        <p:spPr>
          <a:xfrm flipH="1">
            <a:off x="9134060" y="1432120"/>
            <a:ext cx="2739006" cy="3493264"/>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1700" i="1" noProof="1"/>
              <a:t>12. A decorrere dall'entrata in vigore della presente disposizione</a:t>
            </a:r>
          </a:p>
          <a:p>
            <a:pPr algn="ctr"/>
            <a:r>
              <a:rPr lang="it-IT" sz="1700" i="1" noProof="1"/>
              <a:t>e' ammessa esclusivamente  l'emissione di libretti di deposito,</a:t>
            </a:r>
          </a:p>
          <a:p>
            <a:pPr algn="ctr"/>
            <a:r>
              <a:rPr lang="it-IT" sz="1700" i="1" noProof="1"/>
              <a:t>bancari o postali, nominativi  ed e' vietato il trasferimento di</a:t>
            </a:r>
          </a:p>
          <a:p>
            <a:pPr algn="ctr"/>
            <a:r>
              <a:rPr lang="it-IT" sz="1700" i="1" noProof="1"/>
              <a:t>libretti di deposito bancari o postali al portatore che, ove</a:t>
            </a:r>
          </a:p>
          <a:p>
            <a:pPr algn="ctr"/>
            <a:r>
              <a:rPr lang="it-IT" sz="1700" i="1" noProof="1"/>
              <a:t>esistenti, sono estinti dal portatore entro il 31 dicembre 2018.</a:t>
            </a:r>
            <a:endParaRPr lang="en-US" sz="1700" i="1" noProof="1"/>
          </a:p>
        </p:txBody>
      </p:sp>
      <p:sp>
        <p:nvSpPr>
          <p:cNvPr id="23" name="TextBox 75">
            <a:extLst>
              <a:ext uri="{FF2B5EF4-FFF2-40B4-BE49-F238E27FC236}">
                <a16:creationId xmlns:a16="http://schemas.microsoft.com/office/drawing/2014/main" id="{2DF29036-2EB2-FF27-D6AC-14736D184A95}"/>
              </a:ext>
            </a:extLst>
          </p:cNvPr>
          <p:cNvSpPr txBox="1"/>
          <p:nvPr/>
        </p:nvSpPr>
        <p:spPr>
          <a:xfrm>
            <a:off x="383976" y="3641446"/>
            <a:ext cx="2398012" cy="156966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i="1" noProof="1">
                <a:solidFill>
                  <a:srgbClr val="C00000"/>
                </a:solidFill>
              </a:rPr>
              <a:t>Art. 49. </a:t>
            </a:r>
          </a:p>
          <a:p>
            <a:pPr algn="ctr"/>
            <a:r>
              <a:rPr lang="it-IT" sz="2400" b="1" i="1" noProof="1">
                <a:solidFill>
                  <a:srgbClr val="C00000"/>
                </a:solidFill>
              </a:rPr>
              <a:t>(Limitazioni all'uso del contante e dei titoli al portatore)</a:t>
            </a:r>
            <a:endParaRPr lang="en-US" sz="2400" b="1" i="1" noProof="1">
              <a:solidFill>
                <a:srgbClr val="C00000"/>
              </a:solidFill>
            </a:endParaRPr>
          </a:p>
        </p:txBody>
      </p:sp>
    </p:spTree>
    <p:extLst>
      <p:ext uri="{BB962C8B-B14F-4D97-AF65-F5344CB8AC3E}">
        <p14:creationId xmlns:p14="http://schemas.microsoft.com/office/powerpoint/2010/main" val="4009656166"/>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EDE6ED-5D31-A569-C41F-8BFAB70E713A}"/>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Shape">
            <a:extLst>
              <a:ext uri="{FF2B5EF4-FFF2-40B4-BE49-F238E27FC236}">
                <a16:creationId xmlns:a16="http://schemas.microsoft.com/office/drawing/2014/main" id="{7342B6E6-722D-C000-1C88-72D7F2FE7321}"/>
              </a:ext>
            </a:extLst>
          </p:cNvPr>
          <p:cNvSpPr/>
          <p:nvPr/>
        </p:nvSpPr>
        <p:spPr>
          <a:xfrm>
            <a:off x="4967061" y="1453763"/>
            <a:ext cx="2307590" cy="1846581"/>
          </a:xfrm>
          <a:custGeom>
            <a:avLst/>
            <a:gdLst>
              <a:gd name="connsiteX0" fmla="*/ 14634 w 21600"/>
              <a:gd name="connsiteY0" fmla="*/ 16727 h 21600"/>
              <a:gd name="connsiteX1" fmla="*/ 20994 w 21600"/>
              <a:gd name="connsiteY1" fmla="*/ 21600 h 21600"/>
              <a:gd name="connsiteX2" fmla="*/ 21600 w 21600"/>
              <a:gd name="connsiteY2" fmla="*/ 16326 h 21600"/>
              <a:gd name="connsiteX3" fmla="*/ 15418 w 21600"/>
              <a:gd name="connsiteY3" fmla="*/ 10637 h 21600"/>
              <a:gd name="connsiteX4" fmla="*/ 6075 w 21600"/>
              <a:gd name="connsiteY4" fmla="*/ 4204 h 21600"/>
              <a:gd name="connsiteX5" fmla="*/ 606 w 21600"/>
              <a:gd name="connsiteY5" fmla="*/ 0 h 21600"/>
              <a:gd name="connsiteX6" fmla="*/ 0 w 21600"/>
              <a:gd name="connsiteY6" fmla="*/ 5289 h 21600"/>
              <a:gd name="connsiteX7" fmla="*/ 1712 w 21600"/>
              <a:gd name="connsiteY7" fmla="*/ 6596 h 21600"/>
              <a:gd name="connsiteX8" fmla="*/ 14634 w 21600"/>
              <a:gd name="connsiteY8" fmla="*/ 16727 h 21600"/>
              <a:gd name="connsiteX0" fmla="*/ 14634 w 21600"/>
              <a:gd name="connsiteY0" fmla="*/ 16727 h 21600"/>
              <a:gd name="connsiteX1" fmla="*/ 20994 w 21600"/>
              <a:gd name="connsiteY1" fmla="*/ 21600 h 21600"/>
              <a:gd name="connsiteX2" fmla="*/ 21600 w 21600"/>
              <a:gd name="connsiteY2" fmla="*/ 16326 h 21600"/>
              <a:gd name="connsiteX3" fmla="*/ 15418 w 21600"/>
              <a:gd name="connsiteY3" fmla="*/ 10637 h 21600"/>
              <a:gd name="connsiteX4" fmla="*/ 6372 w 21600"/>
              <a:gd name="connsiteY4" fmla="*/ 3684 h 21600"/>
              <a:gd name="connsiteX5" fmla="*/ 606 w 21600"/>
              <a:gd name="connsiteY5" fmla="*/ 0 h 21600"/>
              <a:gd name="connsiteX6" fmla="*/ 0 w 21600"/>
              <a:gd name="connsiteY6" fmla="*/ 5289 h 21600"/>
              <a:gd name="connsiteX7" fmla="*/ 1712 w 21600"/>
              <a:gd name="connsiteY7" fmla="*/ 6596 h 21600"/>
              <a:gd name="connsiteX8" fmla="*/ 14634 w 21600"/>
              <a:gd name="connsiteY8" fmla="*/ 16727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00" h="21600" extrusionOk="0">
                <a:moveTo>
                  <a:pt x="14634" y="16727"/>
                </a:moveTo>
                <a:lnTo>
                  <a:pt x="20994" y="21600"/>
                </a:lnTo>
                <a:lnTo>
                  <a:pt x="21600" y="16326"/>
                </a:lnTo>
                <a:lnTo>
                  <a:pt x="15418" y="10637"/>
                </a:lnTo>
                <a:lnTo>
                  <a:pt x="6372" y="3684"/>
                </a:lnTo>
                <a:lnTo>
                  <a:pt x="606" y="0"/>
                </a:lnTo>
                <a:lnTo>
                  <a:pt x="0" y="5289"/>
                </a:lnTo>
                <a:lnTo>
                  <a:pt x="1712" y="6596"/>
                </a:lnTo>
                <a:lnTo>
                  <a:pt x="14634" y="16727"/>
                </a:lnTo>
                <a:close/>
              </a:path>
            </a:pathLst>
          </a:custGeom>
          <a:solidFill>
            <a:schemeClr val="accent6">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4" name="Shape">
            <a:extLst>
              <a:ext uri="{FF2B5EF4-FFF2-40B4-BE49-F238E27FC236}">
                <a16:creationId xmlns:a16="http://schemas.microsoft.com/office/drawing/2014/main" id="{1379CD71-9164-5178-D338-2A475E565C3B}"/>
              </a:ext>
            </a:extLst>
          </p:cNvPr>
          <p:cNvSpPr/>
          <p:nvPr/>
        </p:nvSpPr>
        <p:spPr>
          <a:xfrm>
            <a:off x="4638675" y="2431664"/>
            <a:ext cx="1962150" cy="1703101"/>
          </a:xfrm>
          <a:custGeom>
            <a:avLst/>
            <a:gdLst/>
            <a:ahLst/>
            <a:cxnLst>
              <a:cxn ang="0">
                <a:pos x="wd2" y="hd2"/>
              </a:cxn>
              <a:cxn ang="5400000">
                <a:pos x="wd2" y="hd2"/>
              </a:cxn>
              <a:cxn ang="10800000">
                <a:pos x="wd2" y="hd2"/>
              </a:cxn>
              <a:cxn ang="16200000">
                <a:pos x="wd2" y="hd2"/>
              </a:cxn>
            </a:cxnLst>
            <a:rect l="0" t="0" r="r" b="b"/>
            <a:pathLst>
              <a:path w="21600" h="20749" extrusionOk="0">
                <a:moveTo>
                  <a:pt x="15518" y="17330"/>
                </a:moveTo>
                <a:cubicBezTo>
                  <a:pt x="15518" y="17330"/>
                  <a:pt x="15518" y="17360"/>
                  <a:pt x="15518" y="17407"/>
                </a:cubicBezTo>
                <a:cubicBezTo>
                  <a:pt x="15267" y="20099"/>
                  <a:pt x="12569" y="21600"/>
                  <a:pt x="10443" y="20238"/>
                </a:cubicBezTo>
                <a:cubicBezTo>
                  <a:pt x="2656" y="15241"/>
                  <a:pt x="42" y="11094"/>
                  <a:pt x="0" y="7798"/>
                </a:cubicBezTo>
                <a:lnTo>
                  <a:pt x="0" y="7798"/>
                </a:lnTo>
                <a:lnTo>
                  <a:pt x="0" y="7783"/>
                </a:lnTo>
                <a:cubicBezTo>
                  <a:pt x="0" y="7179"/>
                  <a:pt x="70" y="6607"/>
                  <a:pt x="224" y="6050"/>
                </a:cubicBezTo>
                <a:lnTo>
                  <a:pt x="713" y="2352"/>
                </a:lnTo>
                <a:lnTo>
                  <a:pt x="21600" y="0"/>
                </a:lnTo>
                <a:lnTo>
                  <a:pt x="20887" y="5493"/>
                </a:lnTo>
                <a:cubicBezTo>
                  <a:pt x="15323" y="7767"/>
                  <a:pt x="13058" y="9934"/>
                  <a:pt x="12443" y="11775"/>
                </a:cubicBezTo>
                <a:lnTo>
                  <a:pt x="12485" y="13724"/>
                </a:lnTo>
                <a:lnTo>
                  <a:pt x="13785" y="15875"/>
                </a:lnTo>
                <a:lnTo>
                  <a:pt x="15518" y="17330"/>
                </a:lnTo>
                <a:close/>
              </a:path>
            </a:pathLst>
          </a:custGeom>
          <a:solidFill>
            <a:schemeClr val="accent6">
              <a:lumMod val="5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5" name="Shape">
            <a:extLst>
              <a:ext uri="{FF2B5EF4-FFF2-40B4-BE49-F238E27FC236}">
                <a16:creationId xmlns:a16="http://schemas.microsoft.com/office/drawing/2014/main" id="{86E03124-6BAC-0123-8F05-0052544622B2}"/>
              </a:ext>
            </a:extLst>
          </p:cNvPr>
          <p:cNvSpPr/>
          <p:nvPr/>
        </p:nvSpPr>
        <p:spPr>
          <a:xfrm>
            <a:off x="4702174" y="1453764"/>
            <a:ext cx="2710808" cy="2402840"/>
          </a:xfrm>
          <a:custGeom>
            <a:avLst/>
            <a:gdLst/>
            <a:ahLst/>
            <a:cxnLst>
              <a:cxn ang="0">
                <a:pos x="wd2" y="hd2"/>
              </a:cxn>
              <a:cxn ang="5400000">
                <a:pos x="wd2" y="hd2"/>
              </a:cxn>
              <a:cxn ang="10800000">
                <a:pos x="wd2" y="hd2"/>
              </a:cxn>
              <a:cxn ang="16200000">
                <a:pos x="wd2" y="hd2"/>
              </a:cxn>
            </a:cxnLst>
            <a:rect l="0" t="0" r="r" b="b"/>
            <a:pathLst>
              <a:path w="21504" h="21600" extrusionOk="0">
                <a:moveTo>
                  <a:pt x="2650" y="0"/>
                </a:moveTo>
                <a:lnTo>
                  <a:pt x="7284" y="3231"/>
                </a:lnTo>
                <a:cubicBezTo>
                  <a:pt x="7284" y="3231"/>
                  <a:pt x="5420" y="3836"/>
                  <a:pt x="3587" y="5069"/>
                </a:cubicBezTo>
                <a:cubicBezTo>
                  <a:pt x="2126" y="6039"/>
                  <a:pt x="675" y="7398"/>
                  <a:pt x="181" y="9156"/>
                </a:cubicBezTo>
                <a:cubicBezTo>
                  <a:pt x="181" y="9156"/>
                  <a:pt x="181" y="9156"/>
                  <a:pt x="181" y="9156"/>
                </a:cubicBezTo>
                <a:lnTo>
                  <a:pt x="0" y="10537"/>
                </a:lnTo>
                <a:cubicBezTo>
                  <a:pt x="10" y="10983"/>
                  <a:pt x="81" y="11439"/>
                  <a:pt x="222" y="11930"/>
                </a:cubicBezTo>
                <a:cubicBezTo>
                  <a:pt x="383" y="12467"/>
                  <a:pt x="635" y="13038"/>
                  <a:pt x="987" y="13631"/>
                </a:cubicBezTo>
                <a:cubicBezTo>
                  <a:pt x="2357" y="15903"/>
                  <a:pt x="5289" y="18552"/>
                  <a:pt x="10659" y="21577"/>
                </a:cubicBezTo>
                <a:cubicBezTo>
                  <a:pt x="10669" y="21589"/>
                  <a:pt x="10679" y="21589"/>
                  <a:pt x="10689" y="21600"/>
                </a:cubicBezTo>
                <a:cubicBezTo>
                  <a:pt x="10689" y="21600"/>
                  <a:pt x="9067" y="19830"/>
                  <a:pt x="8443" y="17501"/>
                </a:cubicBezTo>
                <a:cubicBezTo>
                  <a:pt x="7707" y="14716"/>
                  <a:pt x="8402" y="11131"/>
                  <a:pt x="15041" y="8814"/>
                </a:cubicBezTo>
                <a:lnTo>
                  <a:pt x="20431" y="12558"/>
                </a:lnTo>
                <a:lnTo>
                  <a:pt x="21489" y="4658"/>
                </a:lnTo>
                <a:cubicBezTo>
                  <a:pt x="21600" y="3825"/>
                  <a:pt x="21086" y="3037"/>
                  <a:pt x="20351" y="2911"/>
                </a:cubicBezTo>
                <a:lnTo>
                  <a:pt x="2650" y="0"/>
                </a:lnTo>
                <a:close/>
              </a:path>
            </a:pathLst>
          </a:custGeom>
          <a:solidFill>
            <a:schemeClr val="accent6"/>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dirty="0"/>
          </a:p>
        </p:txBody>
      </p:sp>
      <p:sp>
        <p:nvSpPr>
          <p:cNvPr id="6" name="Shape">
            <a:extLst>
              <a:ext uri="{FF2B5EF4-FFF2-40B4-BE49-F238E27FC236}">
                <a16:creationId xmlns:a16="http://schemas.microsoft.com/office/drawing/2014/main" id="{3DBB548A-05C7-DDF2-4C79-E3ADD66B4972}"/>
              </a:ext>
            </a:extLst>
          </p:cNvPr>
          <p:cNvSpPr/>
          <p:nvPr/>
        </p:nvSpPr>
        <p:spPr>
          <a:xfrm>
            <a:off x="4913539" y="4158863"/>
            <a:ext cx="2307590" cy="1846581"/>
          </a:xfrm>
          <a:custGeom>
            <a:avLst/>
            <a:gdLst>
              <a:gd name="connsiteX0" fmla="*/ 6966 w 21600"/>
              <a:gd name="connsiteY0" fmla="*/ 4873 h 21600"/>
              <a:gd name="connsiteX1" fmla="*/ 606 w 21600"/>
              <a:gd name="connsiteY1" fmla="*/ 0 h 21600"/>
              <a:gd name="connsiteX2" fmla="*/ 0 w 21600"/>
              <a:gd name="connsiteY2" fmla="*/ 5274 h 21600"/>
              <a:gd name="connsiteX3" fmla="*/ 6360 w 21600"/>
              <a:gd name="connsiteY3" fmla="*/ 10146 h 21600"/>
              <a:gd name="connsiteX4" fmla="*/ 15436 w 21600"/>
              <a:gd name="connsiteY4" fmla="*/ 17548 h 21600"/>
              <a:gd name="connsiteX5" fmla="*/ 20994 w 21600"/>
              <a:gd name="connsiteY5" fmla="*/ 21600 h 21600"/>
              <a:gd name="connsiteX6" fmla="*/ 21600 w 21600"/>
              <a:gd name="connsiteY6" fmla="*/ 16311 h 21600"/>
              <a:gd name="connsiteX7" fmla="*/ 19888 w 21600"/>
              <a:gd name="connsiteY7" fmla="*/ 15004 h 21600"/>
              <a:gd name="connsiteX8" fmla="*/ 6966 w 21600"/>
              <a:gd name="connsiteY8" fmla="*/ 4873 h 21600"/>
              <a:gd name="connsiteX0" fmla="*/ 6966 w 21600"/>
              <a:gd name="connsiteY0" fmla="*/ 4873 h 21600"/>
              <a:gd name="connsiteX1" fmla="*/ 606 w 21600"/>
              <a:gd name="connsiteY1" fmla="*/ 0 h 21600"/>
              <a:gd name="connsiteX2" fmla="*/ 0 w 21600"/>
              <a:gd name="connsiteY2" fmla="*/ 5274 h 21600"/>
              <a:gd name="connsiteX3" fmla="*/ 6360 w 21600"/>
              <a:gd name="connsiteY3" fmla="*/ 10369 h 21600"/>
              <a:gd name="connsiteX4" fmla="*/ 15436 w 21600"/>
              <a:gd name="connsiteY4" fmla="*/ 17548 h 21600"/>
              <a:gd name="connsiteX5" fmla="*/ 20994 w 21600"/>
              <a:gd name="connsiteY5" fmla="*/ 21600 h 21600"/>
              <a:gd name="connsiteX6" fmla="*/ 21600 w 21600"/>
              <a:gd name="connsiteY6" fmla="*/ 16311 h 21600"/>
              <a:gd name="connsiteX7" fmla="*/ 19888 w 21600"/>
              <a:gd name="connsiteY7" fmla="*/ 15004 h 21600"/>
              <a:gd name="connsiteX8" fmla="*/ 6966 w 21600"/>
              <a:gd name="connsiteY8" fmla="*/ 4873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00" h="21600" extrusionOk="0">
                <a:moveTo>
                  <a:pt x="6966" y="4873"/>
                </a:moveTo>
                <a:lnTo>
                  <a:pt x="606" y="0"/>
                </a:lnTo>
                <a:lnTo>
                  <a:pt x="0" y="5274"/>
                </a:lnTo>
                <a:lnTo>
                  <a:pt x="6360" y="10369"/>
                </a:lnTo>
                <a:lnTo>
                  <a:pt x="15436" y="17548"/>
                </a:lnTo>
                <a:lnTo>
                  <a:pt x="20994" y="21600"/>
                </a:lnTo>
                <a:lnTo>
                  <a:pt x="21600" y="16311"/>
                </a:lnTo>
                <a:lnTo>
                  <a:pt x="19888" y="15004"/>
                </a:lnTo>
                <a:lnTo>
                  <a:pt x="6966" y="4873"/>
                </a:lnTo>
                <a:close/>
              </a:path>
            </a:pathLst>
          </a:custGeom>
          <a:solidFill>
            <a:schemeClr val="accent5">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7" name="Shape">
            <a:extLst>
              <a:ext uri="{FF2B5EF4-FFF2-40B4-BE49-F238E27FC236}">
                <a16:creationId xmlns:a16="http://schemas.microsoft.com/office/drawing/2014/main" id="{463CA69A-4BA4-755B-4C6C-C1E7B80AE696}"/>
              </a:ext>
            </a:extLst>
          </p:cNvPr>
          <p:cNvSpPr/>
          <p:nvPr/>
        </p:nvSpPr>
        <p:spPr>
          <a:xfrm>
            <a:off x="5591175" y="3333364"/>
            <a:ext cx="1962150" cy="1701831"/>
          </a:xfrm>
          <a:custGeom>
            <a:avLst/>
            <a:gdLst/>
            <a:ahLst/>
            <a:cxnLst>
              <a:cxn ang="0">
                <a:pos x="wd2" y="hd2"/>
              </a:cxn>
              <a:cxn ang="5400000">
                <a:pos x="wd2" y="hd2"/>
              </a:cxn>
              <a:cxn ang="10800000">
                <a:pos x="wd2" y="hd2"/>
              </a:cxn>
              <a:cxn ang="16200000">
                <a:pos x="wd2" y="hd2"/>
              </a:cxn>
            </a:cxnLst>
            <a:rect l="0" t="0" r="r" b="b"/>
            <a:pathLst>
              <a:path w="21600" h="20749" extrusionOk="0">
                <a:moveTo>
                  <a:pt x="6082" y="3423"/>
                </a:moveTo>
                <a:cubicBezTo>
                  <a:pt x="6082" y="3423"/>
                  <a:pt x="6082" y="3392"/>
                  <a:pt x="6082" y="3345"/>
                </a:cubicBezTo>
                <a:cubicBezTo>
                  <a:pt x="6333" y="651"/>
                  <a:pt x="9031" y="-851"/>
                  <a:pt x="11157" y="512"/>
                </a:cubicBezTo>
                <a:cubicBezTo>
                  <a:pt x="18944" y="5513"/>
                  <a:pt x="21558" y="9663"/>
                  <a:pt x="21600" y="12961"/>
                </a:cubicBezTo>
                <a:lnTo>
                  <a:pt x="21600" y="12961"/>
                </a:lnTo>
                <a:lnTo>
                  <a:pt x="21600" y="12976"/>
                </a:lnTo>
                <a:cubicBezTo>
                  <a:pt x="21600" y="13580"/>
                  <a:pt x="21530" y="14153"/>
                  <a:pt x="21376" y="14710"/>
                </a:cubicBezTo>
                <a:lnTo>
                  <a:pt x="20887" y="18411"/>
                </a:lnTo>
                <a:lnTo>
                  <a:pt x="0" y="20749"/>
                </a:lnTo>
                <a:lnTo>
                  <a:pt x="713" y="15252"/>
                </a:lnTo>
                <a:cubicBezTo>
                  <a:pt x="6277" y="12976"/>
                  <a:pt x="8542" y="10808"/>
                  <a:pt x="9157" y="8966"/>
                </a:cubicBezTo>
                <a:lnTo>
                  <a:pt x="9115" y="7015"/>
                </a:lnTo>
                <a:lnTo>
                  <a:pt x="7815" y="4863"/>
                </a:lnTo>
                <a:lnTo>
                  <a:pt x="6082" y="3423"/>
                </a:lnTo>
                <a:close/>
              </a:path>
            </a:pathLst>
          </a:custGeom>
          <a:solidFill>
            <a:schemeClr val="accent5">
              <a:lumMod val="5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8" name="Shape">
            <a:extLst>
              <a:ext uri="{FF2B5EF4-FFF2-40B4-BE49-F238E27FC236}">
                <a16:creationId xmlns:a16="http://schemas.microsoft.com/office/drawing/2014/main" id="{1236FD0C-76E2-D43D-A841-28996D6819B1}"/>
              </a:ext>
            </a:extLst>
          </p:cNvPr>
          <p:cNvSpPr/>
          <p:nvPr/>
        </p:nvSpPr>
        <p:spPr>
          <a:xfrm>
            <a:off x="4778374" y="3600064"/>
            <a:ext cx="2710807" cy="2402840"/>
          </a:xfrm>
          <a:custGeom>
            <a:avLst/>
            <a:gdLst/>
            <a:ahLst/>
            <a:cxnLst>
              <a:cxn ang="0">
                <a:pos x="wd2" y="hd2"/>
              </a:cxn>
              <a:cxn ang="5400000">
                <a:pos x="wd2" y="hd2"/>
              </a:cxn>
              <a:cxn ang="10800000">
                <a:pos x="wd2" y="hd2"/>
              </a:cxn>
              <a:cxn ang="16200000">
                <a:pos x="wd2" y="hd2"/>
              </a:cxn>
            </a:cxnLst>
            <a:rect l="0" t="0" r="r" b="b"/>
            <a:pathLst>
              <a:path w="21504" h="21600" extrusionOk="0">
                <a:moveTo>
                  <a:pt x="18854" y="21600"/>
                </a:moveTo>
                <a:lnTo>
                  <a:pt x="14220" y="18369"/>
                </a:lnTo>
                <a:cubicBezTo>
                  <a:pt x="14220" y="18369"/>
                  <a:pt x="16084" y="17764"/>
                  <a:pt x="17917" y="16531"/>
                </a:cubicBezTo>
                <a:cubicBezTo>
                  <a:pt x="19378" y="15561"/>
                  <a:pt x="20829" y="14202"/>
                  <a:pt x="21323" y="12444"/>
                </a:cubicBezTo>
                <a:cubicBezTo>
                  <a:pt x="21323" y="12444"/>
                  <a:pt x="21323" y="12444"/>
                  <a:pt x="21323" y="12444"/>
                </a:cubicBezTo>
                <a:lnTo>
                  <a:pt x="21504" y="11063"/>
                </a:lnTo>
                <a:cubicBezTo>
                  <a:pt x="21494" y="10617"/>
                  <a:pt x="21423" y="10161"/>
                  <a:pt x="21282" y="9670"/>
                </a:cubicBezTo>
                <a:cubicBezTo>
                  <a:pt x="21121" y="9133"/>
                  <a:pt x="20869" y="8562"/>
                  <a:pt x="20517" y="7969"/>
                </a:cubicBezTo>
                <a:cubicBezTo>
                  <a:pt x="19147" y="5697"/>
                  <a:pt x="16215" y="3048"/>
                  <a:pt x="10845" y="23"/>
                </a:cubicBezTo>
                <a:cubicBezTo>
                  <a:pt x="10835" y="11"/>
                  <a:pt x="10825" y="11"/>
                  <a:pt x="10815" y="0"/>
                </a:cubicBezTo>
                <a:cubicBezTo>
                  <a:pt x="10815" y="0"/>
                  <a:pt x="12437" y="1770"/>
                  <a:pt x="13061" y="4099"/>
                </a:cubicBezTo>
                <a:cubicBezTo>
                  <a:pt x="13797" y="6884"/>
                  <a:pt x="13102" y="10469"/>
                  <a:pt x="6463" y="12786"/>
                </a:cubicBezTo>
                <a:lnTo>
                  <a:pt x="1073" y="9042"/>
                </a:lnTo>
                <a:lnTo>
                  <a:pt x="15" y="16942"/>
                </a:lnTo>
                <a:cubicBezTo>
                  <a:pt x="-96" y="17775"/>
                  <a:pt x="418" y="18563"/>
                  <a:pt x="1153" y="18689"/>
                </a:cubicBezTo>
                <a:lnTo>
                  <a:pt x="18854" y="21600"/>
                </a:lnTo>
                <a:close/>
              </a:path>
            </a:pathLst>
          </a:custGeom>
          <a:solidFill>
            <a:schemeClr val="accent5"/>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9" name="TextBox 11">
            <a:extLst>
              <a:ext uri="{FF2B5EF4-FFF2-40B4-BE49-F238E27FC236}">
                <a16:creationId xmlns:a16="http://schemas.microsoft.com/office/drawing/2014/main" id="{EDB9AA20-847A-9809-86FB-918B97BC2533}"/>
              </a:ext>
            </a:extLst>
          </p:cNvPr>
          <p:cNvSpPr txBox="1"/>
          <p:nvPr/>
        </p:nvSpPr>
        <p:spPr>
          <a:xfrm>
            <a:off x="7898765" y="1108165"/>
            <a:ext cx="3710931" cy="3693319"/>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i="1" noProof="1"/>
              <a:t>1. L'apertura in qualunque forma di conti o libretti di risparmio</a:t>
            </a:r>
          </a:p>
          <a:p>
            <a:pPr algn="ctr"/>
            <a:r>
              <a:rPr lang="it-IT" i="1" noProof="1"/>
              <a:t>in forma anonima o con intestazione fittizia nonche' l'emissione di</a:t>
            </a:r>
          </a:p>
          <a:p>
            <a:pPr algn="ctr"/>
            <a:r>
              <a:rPr lang="it-IT" i="1" noProof="1"/>
              <a:t>prodotti di moneta elettronica anonimi e' vietata. </a:t>
            </a:r>
          </a:p>
          <a:p>
            <a:pPr algn="ctr"/>
            <a:r>
              <a:rPr lang="it-IT" i="1" noProof="1"/>
              <a:t> 2. L'utilizzo, in qualunque forma, di conti o libretti di risparmio</a:t>
            </a:r>
          </a:p>
          <a:p>
            <a:pPr algn="ctr"/>
            <a:r>
              <a:rPr lang="it-IT" i="1" noProof="1"/>
              <a:t>in forma anonima o con intestazione fittizia nonche' l'utilizzo di</a:t>
            </a:r>
          </a:p>
          <a:p>
            <a:pPr algn="ctr"/>
            <a:r>
              <a:rPr lang="it-IT" i="1" noProof="1"/>
              <a:t>prodotti di moneta elettronica anonimi, aperti o emessi presso</a:t>
            </a:r>
          </a:p>
          <a:p>
            <a:pPr algn="ctr"/>
            <a:r>
              <a:rPr lang="it-IT" i="1" noProof="1"/>
              <a:t>Stati esteri, e' vietato. </a:t>
            </a:r>
            <a:endParaRPr lang="en-US" i="1" noProof="1"/>
          </a:p>
        </p:txBody>
      </p:sp>
      <p:sp>
        <p:nvSpPr>
          <p:cNvPr id="10" name="TextBox 75">
            <a:extLst>
              <a:ext uri="{FF2B5EF4-FFF2-40B4-BE49-F238E27FC236}">
                <a16:creationId xmlns:a16="http://schemas.microsoft.com/office/drawing/2014/main" id="{7ED1E384-2AB7-A58F-C8CB-215612F11BE9}"/>
              </a:ext>
            </a:extLst>
          </p:cNvPr>
          <p:cNvSpPr txBox="1"/>
          <p:nvPr/>
        </p:nvSpPr>
        <p:spPr>
          <a:xfrm>
            <a:off x="915394" y="3775579"/>
            <a:ext cx="3359723" cy="2677656"/>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i="1" noProof="1">
                <a:solidFill>
                  <a:srgbClr val="C00000"/>
                </a:solidFill>
              </a:rPr>
              <a:t>Art. 50.</a:t>
            </a:r>
          </a:p>
          <a:p>
            <a:pPr algn="ctr"/>
            <a:r>
              <a:rPr lang="it-IT" sz="2400" b="1" i="1" noProof="1">
                <a:solidFill>
                  <a:srgbClr val="C00000"/>
                </a:solidFill>
              </a:rPr>
              <a:t>(Divieto di conti o libretti di risparmio in forma anonima  o  con</a:t>
            </a:r>
          </a:p>
          <a:p>
            <a:pPr algn="ctr"/>
            <a:r>
              <a:rPr lang="it-IT" sz="2400" b="1" i="1" noProof="1">
                <a:solidFill>
                  <a:srgbClr val="C00000"/>
                </a:solidFill>
              </a:rPr>
              <a:t>intestazione fittizia e di prodotti di moneta elettronica anonimi)</a:t>
            </a:r>
            <a:endParaRPr lang="en-US" sz="2400" b="1" i="1" noProof="1">
              <a:solidFill>
                <a:srgbClr val="C00000"/>
              </a:solidFill>
            </a:endParaRPr>
          </a:p>
        </p:txBody>
      </p:sp>
    </p:spTree>
    <p:extLst>
      <p:ext uri="{BB962C8B-B14F-4D97-AF65-F5344CB8AC3E}">
        <p14:creationId xmlns:p14="http://schemas.microsoft.com/office/powerpoint/2010/main" val="3616757484"/>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8289ED-C2EE-8F80-4D4B-AAB9D2882242}"/>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Shape">
            <a:extLst>
              <a:ext uri="{FF2B5EF4-FFF2-40B4-BE49-F238E27FC236}">
                <a16:creationId xmlns:a16="http://schemas.microsoft.com/office/drawing/2014/main" id="{819EBF6F-6F28-CABC-FCB6-6070E8A730E7}"/>
              </a:ext>
            </a:extLst>
          </p:cNvPr>
          <p:cNvSpPr/>
          <p:nvPr/>
        </p:nvSpPr>
        <p:spPr>
          <a:xfrm>
            <a:off x="5828656" y="2408627"/>
            <a:ext cx="3522133" cy="3145645"/>
          </a:xfrm>
          <a:custGeom>
            <a:avLst/>
            <a:gdLst/>
            <a:ahLst/>
            <a:cxnLst>
              <a:cxn ang="0">
                <a:pos x="wd2" y="hd2"/>
              </a:cxn>
              <a:cxn ang="5400000">
                <a:pos x="wd2" y="hd2"/>
              </a:cxn>
              <a:cxn ang="10800000">
                <a:pos x="wd2" y="hd2"/>
              </a:cxn>
              <a:cxn ang="16200000">
                <a:pos x="wd2" y="hd2"/>
              </a:cxn>
            </a:cxnLst>
            <a:rect l="0" t="0" r="r" b="b"/>
            <a:pathLst>
              <a:path w="21108" h="21409" extrusionOk="0">
                <a:moveTo>
                  <a:pt x="20746" y="15990"/>
                </a:moveTo>
                <a:lnTo>
                  <a:pt x="14535" y="12066"/>
                </a:lnTo>
                <a:cubicBezTo>
                  <a:pt x="14170" y="11833"/>
                  <a:pt x="13713" y="12014"/>
                  <a:pt x="13546" y="12447"/>
                </a:cubicBezTo>
                <a:lnTo>
                  <a:pt x="13082" y="13674"/>
                </a:lnTo>
                <a:cubicBezTo>
                  <a:pt x="13028" y="13812"/>
                  <a:pt x="12907" y="13907"/>
                  <a:pt x="12770" y="13907"/>
                </a:cubicBezTo>
                <a:lnTo>
                  <a:pt x="6019" y="13907"/>
                </a:lnTo>
                <a:cubicBezTo>
                  <a:pt x="5608" y="13907"/>
                  <a:pt x="5387" y="13631"/>
                  <a:pt x="5296" y="13458"/>
                </a:cubicBezTo>
                <a:cubicBezTo>
                  <a:pt x="5197" y="13294"/>
                  <a:pt x="5067" y="12948"/>
                  <a:pt x="5235" y="12524"/>
                </a:cubicBezTo>
                <a:lnTo>
                  <a:pt x="8561" y="4132"/>
                </a:lnTo>
                <a:cubicBezTo>
                  <a:pt x="9147" y="2654"/>
                  <a:pt x="8568" y="925"/>
                  <a:pt x="7267" y="259"/>
                </a:cubicBezTo>
                <a:cubicBezTo>
                  <a:pt x="6924" y="86"/>
                  <a:pt x="6567" y="0"/>
                  <a:pt x="6209" y="0"/>
                </a:cubicBezTo>
                <a:cubicBezTo>
                  <a:pt x="5227" y="0"/>
                  <a:pt x="4283" y="640"/>
                  <a:pt x="3857" y="1729"/>
                </a:cubicBezTo>
                <a:lnTo>
                  <a:pt x="3454" y="2749"/>
                </a:lnTo>
                <a:lnTo>
                  <a:pt x="4572" y="2749"/>
                </a:lnTo>
                <a:cubicBezTo>
                  <a:pt x="5326" y="2749"/>
                  <a:pt x="5828" y="3622"/>
                  <a:pt x="5524" y="4400"/>
                </a:cubicBezTo>
                <a:lnTo>
                  <a:pt x="3636" y="9300"/>
                </a:lnTo>
                <a:cubicBezTo>
                  <a:pt x="3469" y="9733"/>
                  <a:pt x="3096" y="10009"/>
                  <a:pt x="2685" y="10009"/>
                </a:cubicBezTo>
                <a:lnTo>
                  <a:pt x="577" y="10009"/>
                </a:lnTo>
                <a:lnTo>
                  <a:pt x="531" y="10121"/>
                </a:lnTo>
                <a:cubicBezTo>
                  <a:pt x="-329" y="12300"/>
                  <a:pt x="-139" y="14806"/>
                  <a:pt x="1056" y="16786"/>
                </a:cubicBezTo>
                <a:cubicBezTo>
                  <a:pt x="2190" y="18670"/>
                  <a:pt x="4108" y="19750"/>
                  <a:pt x="6117" y="19750"/>
                </a:cubicBezTo>
                <a:lnTo>
                  <a:pt x="10250" y="19750"/>
                </a:lnTo>
                <a:cubicBezTo>
                  <a:pt x="10494" y="19750"/>
                  <a:pt x="10654" y="20036"/>
                  <a:pt x="10562" y="20286"/>
                </a:cubicBezTo>
                <a:cubicBezTo>
                  <a:pt x="10311" y="20934"/>
                  <a:pt x="10874" y="21600"/>
                  <a:pt x="11460" y="21358"/>
                </a:cubicBezTo>
                <a:lnTo>
                  <a:pt x="20654" y="17434"/>
                </a:lnTo>
                <a:cubicBezTo>
                  <a:pt x="21210" y="17200"/>
                  <a:pt x="21271" y="16319"/>
                  <a:pt x="20746" y="15990"/>
                </a:cubicBezTo>
                <a:close/>
              </a:path>
            </a:pathLst>
          </a:custGeom>
          <a:solidFill>
            <a:srgbClr val="C00000"/>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4" name="Shape">
            <a:extLst>
              <a:ext uri="{FF2B5EF4-FFF2-40B4-BE49-F238E27FC236}">
                <a16:creationId xmlns:a16="http://schemas.microsoft.com/office/drawing/2014/main" id="{A5BE3052-1A57-1553-CF57-CF72197435BE}"/>
              </a:ext>
            </a:extLst>
          </p:cNvPr>
          <p:cNvSpPr/>
          <p:nvPr/>
        </p:nvSpPr>
        <p:spPr>
          <a:xfrm>
            <a:off x="3847456" y="2535628"/>
            <a:ext cx="1350205" cy="1066800"/>
          </a:xfrm>
          <a:custGeom>
            <a:avLst/>
            <a:gdLst/>
            <a:ahLst/>
            <a:cxnLst>
              <a:cxn ang="0">
                <a:pos x="wd2" y="hd2"/>
              </a:cxn>
              <a:cxn ang="5400000">
                <a:pos x="wd2" y="hd2"/>
              </a:cxn>
              <a:cxn ang="10800000">
                <a:pos x="wd2" y="hd2"/>
              </a:cxn>
              <a:cxn ang="16200000">
                <a:pos x="wd2" y="hd2"/>
              </a:cxn>
            </a:cxnLst>
            <a:rect l="0" t="0" r="r" b="b"/>
            <a:pathLst>
              <a:path w="20522" h="21600" extrusionOk="0">
                <a:moveTo>
                  <a:pt x="17889" y="0"/>
                </a:moveTo>
                <a:lnTo>
                  <a:pt x="7427" y="0"/>
                </a:lnTo>
                <a:cubicBezTo>
                  <a:pt x="6385" y="0"/>
                  <a:pt x="5439" y="823"/>
                  <a:pt x="5014" y="2109"/>
                </a:cubicBezTo>
                <a:lnTo>
                  <a:pt x="227" y="16689"/>
                </a:lnTo>
                <a:cubicBezTo>
                  <a:pt x="-545" y="19003"/>
                  <a:pt x="748" y="21600"/>
                  <a:pt x="2640" y="21600"/>
                </a:cubicBezTo>
                <a:lnTo>
                  <a:pt x="13102" y="21600"/>
                </a:lnTo>
                <a:cubicBezTo>
                  <a:pt x="14145" y="21600"/>
                  <a:pt x="15090" y="20777"/>
                  <a:pt x="15515" y="19491"/>
                </a:cubicBezTo>
                <a:lnTo>
                  <a:pt x="20302" y="4911"/>
                </a:lnTo>
                <a:cubicBezTo>
                  <a:pt x="21055" y="2597"/>
                  <a:pt x="19781" y="0"/>
                  <a:pt x="17889" y="0"/>
                </a:cubicBezTo>
                <a:close/>
              </a:path>
            </a:pathLst>
          </a:custGeom>
          <a:solidFill>
            <a:schemeClr val="bg1"/>
          </a:solidFill>
          <a:ln w="12700">
            <a:miter lim="400000"/>
          </a:ln>
          <a:effectLst>
            <a:outerShdw blurRad="50800" dist="38100" dir="2700000" algn="tl" rotWithShape="0">
              <a:prstClr val="black">
                <a:alpha val="40000"/>
              </a:prstClr>
            </a:outerShdw>
          </a:effectLst>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5" name="Shape">
            <a:extLst>
              <a:ext uri="{FF2B5EF4-FFF2-40B4-BE49-F238E27FC236}">
                <a16:creationId xmlns:a16="http://schemas.microsoft.com/office/drawing/2014/main" id="{54ECA5D3-08D1-EB0F-E225-DA2AA2437846}"/>
              </a:ext>
            </a:extLst>
          </p:cNvPr>
          <p:cNvSpPr/>
          <p:nvPr/>
        </p:nvSpPr>
        <p:spPr>
          <a:xfrm>
            <a:off x="6920856" y="3234128"/>
            <a:ext cx="1350694" cy="1066800"/>
          </a:xfrm>
          <a:custGeom>
            <a:avLst/>
            <a:gdLst/>
            <a:ahLst/>
            <a:cxnLst>
              <a:cxn ang="0">
                <a:pos x="wd2" y="hd2"/>
              </a:cxn>
              <a:cxn ang="5400000">
                <a:pos x="wd2" y="hd2"/>
              </a:cxn>
              <a:cxn ang="10800000">
                <a:pos x="wd2" y="hd2"/>
              </a:cxn>
              <a:cxn ang="16200000">
                <a:pos x="wd2" y="hd2"/>
              </a:cxn>
            </a:cxnLst>
            <a:rect l="0" t="0" r="r" b="b"/>
            <a:pathLst>
              <a:path w="20511" h="21600" extrusionOk="0">
                <a:moveTo>
                  <a:pt x="17874" y="0"/>
                </a:moveTo>
                <a:lnTo>
                  <a:pt x="7421" y="0"/>
                </a:lnTo>
                <a:cubicBezTo>
                  <a:pt x="6380" y="0"/>
                  <a:pt x="5435" y="823"/>
                  <a:pt x="5010" y="2109"/>
                </a:cubicBezTo>
                <a:lnTo>
                  <a:pt x="227" y="16689"/>
                </a:lnTo>
                <a:cubicBezTo>
                  <a:pt x="-544" y="19003"/>
                  <a:pt x="748" y="21600"/>
                  <a:pt x="2638" y="21600"/>
                </a:cubicBezTo>
                <a:lnTo>
                  <a:pt x="13091" y="21600"/>
                </a:lnTo>
                <a:cubicBezTo>
                  <a:pt x="14132" y="21600"/>
                  <a:pt x="15077" y="20777"/>
                  <a:pt x="15502" y="19491"/>
                </a:cubicBezTo>
                <a:lnTo>
                  <a:pt x="20285" y="4911"/>
                </a:lnTo>
                <a:cubicBezTo>
                  <a:pt x="21056" y="2623"/>
                  <a:pt x="19764" y="0"/>
                  <a:pt x="17874" y="0"/>
                </a:cubicBezTo>
                <a:close/>
              </a:path>
            </a:pathLst>
          </a:custGeom>
          <a:solidFill>
            <a:schemeClr val="bg1"/>
          </a:solidFill>
          <a:ln w="12700">
            <a:miter lim="400000"/>
          </a:ln>
          <a:effectLst>
            <a:outerShdw blurRad="50800" dist="38100" dir="2700000" algn="tl" rotWithShape="0">
              <a:prstClr val="black">
                <a:alpha val="40000"/>
              </a:prstClr>
            </a:outerShdw>
          </a:effectLst>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6" name="Shape">
            <a:extLst>
              <a:ext uri="{FF2B5EF4-FFF2-40B4-BE49-F238E27FC236}">
                <a16:creationId xmlns:a16="http://schemas.microsoft.com/office/drawing/2014/main" id="{237EB2DB-9D18-4E64-BC97-E8D3A6B4C182}"/>
              </a:ext>
            </a:extLst>
          </p:cNvPr>
          <p:cNvSpPr/>
          <p:nvPr/>
        </p:nvSpPr>
        <p:spPr>
          <a:xfrm>
            <a:off x="2767957" y="1303727"/>
            <a:ext cx="3522854" cy="3146917"/>
          </a:xfrm>
          <a:custGeom>
            <a:avLst/>
            <a:gdLst/>
            <a:ahLst/>
            <a:cxnLst>
              <a:cxn ang="0">
                <a:pos x="wd2" y="hd2"/>
              </a:cxn>
              <a:cxn ang="5400000">
                <a:pos x="wd2" y="hd2"/>
              </a:cxn>
              <a:cxn ang="10800000">
                <a:pos x="wd2" y="hd2"/>
              </a:cxn>
              <a:cxn ang="16200000">
                <a:pos x="wd2" y="hd2"/>
              </a:cxn>
            </a:cxnLst>
            <a:rect l="0" t="0" r="r" b="b"/>
            <a:pathLst>
              <a:path w="21187" h="21409" extrusionOk="0">
                <a:moveTo>
                  <a:pt x="16996" y="17521"/>
                </a:moveTo>
                <a:cubicBezTo>
                  <a:pt x="16240" y="17521"/>
                  <a:pt x="15736" y="16648"/>
                  <a:pt x="16042" y="15871"/>
                </a:cubicBezTo>
                <a:lnTo>
                  <a:pt x="17936" y="10972"/>
                </a:lnTo>
                <a:cubicBezTo>
                  <a:pt x="18104" y="10540"/>
                  <a:pt x="18478" y="10263"/>
                  <a:pt x="18891" y="10263"/>
                </a:cubicBezTo>
                <a:lnTo>
                  <a:pt x="20976" y="10263"/>
                </a:lnTo>
                <a:cubicBezTo>
                  <a:pt x="21434" y="8354"/>
                  <a:pt x="21144" y="6298"/>
                  <a:pt x="20128" y="4621"/>
                </a:cubicBezTo>
                <a:cubicBezTo>
                  <a:pt x="18990" y="2738"/>
                  <a:pt x="17065" y="1658"/>
                  <a:pt x="15049" y="1658"/>
                </a:cubicBezTo>
                <a:lnTo>
                  <a:pt x="10901" y="1658"/>
                </a:lnTo>
                <a:cubicBezTo>
                  <a:pt x="10657" y="1658"/>
                  <a:pt x="10497" y="1373"/>
                  <a:pt x="10588" y="1122"/>
                </a:cubicBezTo>
                <a:cubicBezTo>
                  <a:pt x="10840" y="474"/>
                  <a:pt x="10275" y="-191"/>
                  <a:pt x="9687" y="51"/>
                </a:cubicBezTo>
                <a:lnTo>
                  <a:pt x="460" y="3973"/>
                </a:lnTo>
                <a:cubicBezTo>
                  <a:pt x="-105" y="4215"/>
                  <a:pt x="-166" y="5088"/>
                  <a:pt x="369" y="5425"/>
                </a:cubicBezTo>
                <a:lnTo>
                  <a:pt x="6601" y="9348"/>
                </a:lnTo>
                <a:cubicBezTo>
                  <a:pt x="6968" y="9581"/>
                  <a:pt x="7426" y="9399"/>
                  <a:pt x="7594" y="8967"/>
                </a:cubicBezTo>
                <a:lnTo>
                  <a:pt x="8060" y="7741"/>
                </a:lnTo>
                <a:cubicBezTo>
                  <a:pt x="8113" y="7602"/>
                  <a:pt x="8236" y="7507"/>
                  <a:pt x="8373" y="7507"/>
                </a:cubicBezTo>
                <a:lnTo>
                  <a:pt x="15148" y="7507"/>
                </a:lnTo>
                <a:cubicBezTo>
                  <a:pt x="15560" y="7507"/>
                  <a:pt x="15782" y="7784"/>
                  <a:pt x="15874" y="7957"/>
                </a:cubicBezTo>
                <a:cubicBezTo>
                  <a:pt x="15973" y="8121"/>
                  <a:pt x="16103" y="8466"/>
                  <a:pt x="15935" y="8890"/>
                </a:cubicBezTo>
                <a:lnTo>
                  <a:pt x="12597" y="17279"/>
                </a:lnTo>
                <a:cubicBezTo>
                  <a:pt x="12009" y="18757"/>
                  <a:pt x="12589" y="20485"/>
                  <a:pt x="13895" y="21150"/>
                </a:cubicBezTo>
                <a:cubicBezTo>
                  <a:pt x="14239" y="21323"/>
                  <a:pt x="14598" y="21409"/>
                  <a:pt x="14957" y="21409"/>
                </a:cubicBezTo>
                <a:cubicBezTo>
                  <a:pt x="15942" y="21409"/>
                  <a:pt x="16889" y="20770"/>
                  <a:pt x="17317" y="19681"/>
                </a:cubicBezTo>
                <a:lnTo>
                  <a:pt x="18173" y="17521"/>
                </a:lnTo>
                <a:lnTo>
                  <a:pt x="16996" y="17521"/>
                </a:lnTo>
                <a:close/>
              </a:path>
            </a:pathLst>
          </a:custGeom>
          <a:solidFill>
            <a:schemeClr val="accent3">
              <a:lumMod val="5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pic>
        <p:nvPicPr>
          <p:cNvPr id="7" name="Graphic 13" descr="Customer review outline">
            <a:extLst>
              <a:ext uri="{FF2B5EF4-FFF2-40B4-BE49-F238E27FC236}">
                <a16:creationId xmlns:a16="http://schemas.microsoft.com/office/drawing/2014/main" id="{C6BA5E76-8A8A-A096-9C60-5126F7F9F0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226" y="3423551"/>
            <a:ext cx="687955" cy="687955"/>
          </a:xfrm>
          <a:prstGeom prst="rect">
            <a:avLst/>
          </a:prstGeom>
        </p:spPr>
      </p:pic>
      <p:pic>
        <p:nvPicPr>
          <p:cNvPr id="8" name="Graphic 14" descr="Handshake outline">
            <a:extLst>
              <a:ext uri="{FF2B5EF4-FFF2-40B4-BE49-F238E27FC236}">
                <a16:creationId xmlns:a16="http://schemas.microsoft.com/office/drawing/2014/main" id="{C5AC3212-5151-A523-0B8E-4A9DF7D3EF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8223" y="3011973"/>
            <a:ext cx="755555" cy="755555"/>
          </a:xfrm>
          <a:prstGeom prst="rect">
            <a:avLst/>
          </a:prstGeom>
        </p:spPr>
      </p:pic>
      <p:pic>
        <p:nvPicPr>
          <p:cNvPr id="9" name="Graphic 15" descr="Target Audience outline">
            <a:extLst>
              <a:ext uri="{FF2B5EF4-FFF2-40B4-BE49-F238E27FC236}">
                <a16:creationId xmlns:a16="http://schemas.microsoft.com/office/drawing/2014/main" id="{1B212E6B-92BC-FA6E-D1A7-E37C0F573646}"/>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4166764" y="2713234"/>
            <a:ext cx="711589" cy="711589"/>
          </a:xfrm>
          <a:prstGeom prst="rect">
            <a:avLst/>
          </a:prstGeom>
        </p:spPr>
      </p:pic>
      <p:sp>
        <p:nvSpPr>
          <p:cNvPr id="10" name="TextBox 20">
            <a:extLst>
              <a:ext uri="{FF2B5EF4-FFF2-40B4-BE49-F238E27FC236}">
                <a16:creationId xmlns:a16="http://schemas.microsoft.com/office/drawing/2014/main" id="{23F2C173-957C-42D3-FBB7-19B1BBB4F03A}"/>
              </a:ext>
            </a:extLst>
          </p:cNvPr>
          <p:cNvSpPr txBox="1"/>
          <p:nvPr/>
        </p:nvSpPr>
        <p:spPr>
          <a:xfrm>
            <a:off x="9403233" y="1207117"/>
            <a:ext cx="2668680" cy="3970318"/>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i="1" noProof="1"/>
              <a:t>1. Fatta salva l'efficacia degli atti,  alle violazioni delle disposizioni di cui all'articolo 49, commi 1, 2, 3,  5, 6 e 7, si applica la sanzione amministrativa pecuniaria da 3.000 euro a 50.000 euro.</a:t>
            </a:r>
          </a:p>
          <a:p>
            <a:pPr algn="ctr"/>
            <a:r>
              <a:rPr lang="it-IT" i="1" noProof="1"/>
              <a:t>2. La violazione della prescrizione di cui all'articolo 49, comma</a:t>
            </a:r>
          </a:p>
          <a:p>
            <a:pPr algn="ctr"/>
            <a:r>
              <a:rPr lang="it-IT" i="1" noProof="1"/>
              <a:t>12, e' punita con la sanzione amministrativa pecuniaria da 250 euro a 500 euro.</a:t>
            </a:r>
            <a:endParaRPr lang="en-US" sz="2400" i="1" noProof="1"/>
          </a:p>
        </p:txBody>
      </p:sp>
      <p:sp>
        <p:nvSpPr>
          <p:cNvPr id="11" name="TextBox 75">
            <a:extLst>
              <a:ext uri="{FF2B5EF4-FFF2-40B4-BE49-F238E27FC236}">
                <a16:creationId xmlns:a16="http://schemas.microsoft.com/office/drawing/2014/main" id="{E76DEDEA-EF3E-4753-34EA-CD78A6A81BC1}"/>
              </a:ext>
            </a:extLst>
          </p:cNvPr>
          <p:cNvSpPr txBox="1"/>
          <p:nvPr/>
        </p:nvSpPr>
        <p:spPr>
          <a:xfrm>
            <a:off x="525119" y="2197868"/>
            <a:ext cx="2801775" cy="156966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i="1" noProof="1">
                <a:solidFill>
                  <a:srgbClr val="C00000"/>
                </a:solidFill>
              </a:rPr>
              <a:t>Art. 63.</a:t>
            </a:r>
          </a:p>
          <a:p>
            <a:pPr algn="ctr"/>
            <a:r>
              <a:rPr lang="it-IT" sz="2400" b="1" i="1" noProof="1">
                <a:solidFill>
                  <a:srgbClr val="C00000"/>
                </a:solidFill>
              </a:rPr>
              <a:t>(Inosservanza delle disposizioni di cui al Titolo III)</a:t>
            </a:r>
            <a:endParaRPr lang="en-US" sz="2400" b="1" i="1" noProof="1">
              <a:solidFill>
                <a:srgbClr val="C00000"/>
              </a:solidFill>
            </a:endParaRPr>
          </a:p>
        </p:txBody>
      </p:sp>
    </p:spTree>
    <p:extLst>
      <p:ext uri="{BB962C8B-B14F-4D97-AF65-F5344CB8AC3E}">
        <p14:creationId xmlns:p14="http://schemas.microsoft.com/office/powerpoint/2010/main" val="198623125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723207" y="910158"/>
            <a:ext cx="11338560" cy="5723398"/>
          </a:xfrm>
          <a:prstGeom prst="rect">
            <a:avLst/>
          </a:prstGeom>
        </p:spPr>
      </p:pic>
    </p:spTree>
    <p:extLst>
      <p:ext uri="{BB962C8B-B14F-4D97-AF65-F5344CB8AC3E}">
        <p14:creationId xmlns:p14="http://schemas.microsoft.com/office/powerpoint/2010/main" val="2462357475"/>
      </p:ext>
    </p:extLst>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941C21-C721-2F30-27A6-BD86CC6765FF}"/>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Freeform: Shape 17">
            <a:extLst>
              <a:ext uri="{FF2B5EF4-FFF2-40B4-BE49-F238E27FC236}">
                <a16:creationId xmlns:a16="http://schemas.microsoft.com/office/drawing/2014/main" id="{895AB374-440C-8958-B6D3-D05D97041260}"/>
              </a:ext>
            </a:extLst>
          </p:cNvPr>
          <p:cNvSpPr/>
          <p:nvPr/>
        </p:nvSpPr>
        <p:spPr>
          <a:xfrm>
            <a:off x="3501449" y="2126187"/>
            <a:ext cx="3255016" cy="3255016"/>
          </a:xfrm>
          <a:custGeom>
            <a:avLst/>
            <a:gdLst>
              <a:gd name="connsiteX0" fmla="*/ 553654 w 3255016"/>
              <a:gd name="connsiteY0" fmla="*/ 0 h 3255016"/>
              <a:gd name="connsiteX1" fmla="*/ 1485900 w 3255016"/>
              <a:gd name="connsiteY1" fmla="*/ 0 h 3255016"/>
              <a:gd name="connsiteX2" fmla="*/ 3255016 w 3255016"/>
              <a:gd name="connsiteY2" fmla="*/ 1769129 h 3255016"/>
              <a:gd name="connsiteX3" fmla="*/ 3255016 w 3255016"/>
              <a:gd name="connsiteY3" fmla="*/ 2701362 h 3255016"/>
              <a:gd name="connsiteX4" fmla="*/ 2701362 w 3255016"/>
              <a:gd name="connsiteY4" fmla="*/ 3255016 h 3255016"/>
              <a:gd name="connsiteX5" fmla="*/ 1779274 w 3255016"/>
              <a:gd name="connsiteY5" fmla="*/ 3255016 h 3255016"/>
              <a:gd name="connsiteX6" fmla="*/ 0 w 3255016"/>
              <a:gd name="connsiteY6" fmla="*/ 1474160 h 3255016"/>
              <a:gd name="connsiteX7" fmla="*/ 0 w 3255016"/>
              <a:gd name="connsiteY7" fmla="*/ 553654 h 3255016"/>
              <a:gd name="connsiteX8" fmla="*/ 553654 w 3255016"/>
              <a:gd name="connsiteY8" fmla="*/ 0 h 3255016"/>
              <a:gd name="connsiteX0" fmla="*/ 553654 w 3255016"/>
              <a:gd name="connsiteY0" fmla="*/ 0 h 3255016"/>
              <a:gd name="connsiteX1" fmla="*/ 1485900 w 3255016"/>
              <a:gd name="connsiteY1" fmla="*/ 0 h 3255016"/>
              <a:gd name="connsiteX2" fmla="*/ 2366672 w 3255016"/>
              <a:gd name="connsiteY2" fmla="*/ 887187 h 3255016"/>
              <a:gd name="connsiteX3" fmla="*/ 3255016 w 3255016"/>
              <a:gd name="connsiteY3" fmla="*/ 1769129 h 3255016"/>
              <a:gd name="connsiteX4" fmla="*/ 3255016 w 3255016"/>
              <a:gd name="connsiteY4" fmla="*/ 2701362 h 3255016"/>
              <a:gd name="connsiteX5" fmla="*/ 2701362 w 3255016"/>
              <a:gd name="connsiteY5" fmla="*/ 3255016 h 3255016"/>
              <a:gd name="connsiteX6" fmla="*/ 1779274 w 3255016"/>
              <a:gd name="connsiteY6" fmla="*/ 3255016 h 3255016"/>
              <a:gd name="connsiteX7" fmla="*/ 0 w 3255016"/>
              <a:gd name="connsiteY7" fmla="*/ 1474160 h 3255016"/>
              <a:gd name="connsiteX8" fmla="*/ 0 w 3255016"/>
              <a:gd name="connsiteY8" fmla="*/ 553654 h 3255016"/>
              <a:gd name="connsiteX9" fmla="*/ 553654 w 3255016"/>
              <a:gd name="connsiteY9" fmla="*/ 0 h 3255016"/>
              <a:gd name="connsiteX0" fmla="*/ 553654 w 3255016"/>
              <a:gd name="connsiteY0" fmla="*/ 0 h 3255016"/>
              <a:gd name="connsiteX1" fmla="*/ 1485900 w 3255016"/>
              <a:gd name="connsiteY1" fmla="*/ 0 h 3255016"/>
              <a:gd name="connsiteX2" fmla="*/ 2619591 w 3255016"/>
              <a:gd name="connsiteY2" fmla="*/ 744515 h 3255016"/>
              <a:gd name="connsiteX3" fmla="*/ 3255016 w 3255016"/>
              <a:gd name="connsiteY3" fmla="*/ 1769129 h 3255016"/>
              <a:gd name="connsiteX4" fmla="*/ 3255016 w 3255016"/>
              <a:gd name="connsiteY4" fmla="*/ 2701362 h 3255016"/>
              <a:gd name="connsiteX5" fmla="*/ 2701362 w 3255016"/>
              <a:gd name="connsiteY5" fmla="*/ 3255016 h 3255016"/>
              <a:gd name="connsiteX6" fmla="*/ 1779274 w 3255016"/>
              <a:gd name="connsiteY6" fmla="*/ 3255016 h 3255016"/>
              <a:gd name="connsiteX7" fmla="*/ 0 w 3255016"/>
              <a:gd name="connsiteY7" fmla="*/ 1474160 h 3255016"/>
              <a:gd name="connsiteX8" fmla="*/ 0 w 3255016"/>
              <a:gd name="connsiteY8" fmla="*/ 553654 h 3255016"/>
              <a:gd name="connsiteX9" fmla="*/ 553654 w 3255016"/>
              <a:gd name="connsiteY9" fmla="*/ 0 h 3255016"/>
              <a:gd name="connsiteX0" fmla="*/ 553654 w 3255016"/>
              <a:gd name="connsiteY0" fmla="*/ 0 h 3255016"/>
              <a:gd name="connsiteX1" fmla="*/ 1485900 w 3255016"/>
              <a:gd name="connsiteY1" fmla="*/ 0 h 3255016"/>
              <a:gd name="connsiteX2" fmla="*/ 2619591 w 3255016"/>
              <a:gd name="connsiteY2" fmla="*/ 744515 h 3255016"/>
              <a:gd name="connsiteX3" fmla="*/ 3255016 w 3255016"/>
              <a:gd name="connsiteY3" fmla="*/ 1769129 h 3255016"/>
              <a:gd name="connsiteX4" fmla="*/ 3255016 w 3255016"/>
              <a:gd name="connsiteY4" fmla="*/ 2701362 h 3255016"/>
              <a:gd name="connsiteX5" fmla="*/ 2701362 w 3255016"/>
              <a:gd name="connsiteY5" fmla="*/ 3255016 h 3255016"/>
              <a:gd name="connsiteX6" fmla="*/ 1779274 w 3255016"/>
              <a:gd name="connsiteY6" fmla="*/ 3255016 h 3255016"/>
              <a:gd name="connsiteX7" fmla="*/ 855642 w 3255016"/>
              <a:gd name="connsiteY7" fmla="*/ 2333366 h 3255016"/>
              <a:gd name="connsiteX8" fmla="*/ 0 w 3255016"/>
              <a:gd name="connsiteY8" fmla="*/ 1474160 h 3255016"/>
              <a:gd name="connsiteX9" fmla="*/ 0 w 3255016"/>
              <a:gd name="connsiteY9" fmla="*/ 553654 h 3255016"/>
              <a:gd name="connsiteX10" fmla="*/ 553654 w 3255016"/>
              <a:gd name="connsiteY10" fmla="*/ 0 h 3255016"/>
              <a:gd name="connsiteX0" fmla="*/ 553654 w 3255016"/>
              <a:gd name="connsiteY0" fmla="*/ 0 h 3255016"/>
              <a:gd name="connsiteX1" fmla="*/ 1485900 w 3255016"/>
              <a:gd name="connsiteY1" fmla="*/ 0 h 3255016"/>
              <a:gd name="connsiteX2" fmla="*/ 2619591 w 3255016"/>
              <a:gd name="connsiteY2" fmla="*/ 744515 h 3255016"/>
              <a:gd name="connsiteX3" fmla="*/ 3255016 w 3255016"/>
              <a:gd name="connsiteY3" fmla="*/ 1769129 h 3255016"/>
              <a:gd name="connsiteX4" fmla="*/ 3255016 w 3255016"/>
              <a:gd name="connsiteY4" fmla="*/ 2701362 h 3255016"/>
              <a:gd name="connsiteX5" fmla="*/ 2701362 w 3255016"/>
              <a:gd name="connsiteY5" fmla="*/ 3255016 h 3255016"/>
              <a:gd name="connsiteX6" fmla="*/ 1779274 w 3255016"/>
              <a:gd name="connsiteY6" fmla="*/ 3255016 h 3255016"/>
              <a:gd name="connsiteX7" fmla="*/ 505446 w 3255016"/>
              <a:gd name="connsiteY7" fmla="*/ 2560344 h 3255016"/>
              <a:gd name="connsiteX8" fmla="*/ 0 w 3255016"/>
              <a:gd name="connsiteY8" fmla="*/ 1474160 h 3255016"/>
              <a:gd name="connsiteX9" fmla="*/ 0 w 3255016"/>
              <a:gd name="connsiteY9" fmla="*/ 553654 h 3255016"/>
              <a:gd name="connsiteX10" fmla="*/ 553654 w 3255016"/>
              <a:gd name="connsiteY10" fmla="*/ 0 h 3255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5016" h="3255016">
                <a:moveTo>
                  <a:pt x="553654" y="0"/>
                </a:moveTo>
                <a:lnTo>
                  <a:pt x="1485900" y="0"/>
                </a:lnTo>
                <a:lnTo>
                  <a:pt x="2619591" y="744515"/>
                </a:lnTo>
                <a:lnTo>
                  <a:pt x="3255016" y="1769129"/>
                </a:lnTo>
                <a:lnTo>
                  <a:pt x="3255016" y="2701362"/>
                </a:lnTo>
                <a:cubicBezTo>
                  <a:pt x="3255016" y="3007424"/>
                  <a:pt x="3007424" y="3255016"/>
                  <a:pt x="2701362" y="3255016"/>
                </a:cubicBezTo>
                <a:lnTo>
                  <a:pt x="1779274" y="3255016"/>
                </a:lnTo>
                <a:lnTo>
                  <a:pt x="505446" y="2560344"/>
                </a:lnTo>
                <a:lnTo>
                  <a:pt x="0" y="1474160"/>
                </a:lnTo>
                <a:lnTo>
                  <a:pt x="0" y="553654"/>
                </a:lnTo>
                <a:cubicBezTo>
                  <a:pt x="0" y="247592"/>
                  <a:pt x="247592" y="0"/>
                  <a:pt x="553654" y="0"/>
                </a:cubicBezTo>
                <a:close/>
              </a:path>
            </a:pathLst>
          </a:custGeom>
          <a:solidFill>
            <a:schemeClr val="tx2"/>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4" name="Shape">
            <a:extLst>
              <a:ext uri="{FF2B5EF4-FFF2-40B4-BE49-F238E27FC236}">
                <a16:creationId xmlns:a16="http://schemas.microsoft.com/office/drawing/2014/main" id="{561F26BE-A93B-21EB-90C4-ABD33B3E3BAC}"/>
              </a:ext>
            </a:extLst>
          </p:cNvPr>
          <p:cNvSpPr/>
          <p:nvPr/>
        </p:nvSpPr>
        <p:spPr>
          <a:xfrm>
            <a:off x="4987349" y="2126187"/>
            <a:ext cx="4144009" cy="3263900"/>
          </a:xfrm>
          <a:custGeom>
            <a:avLst/>
            <a:gdLst/>
            <a:ahLst/>
            <a:cxnLst>
              <a:cxn ang="0">
                <a:pos x="wd2" y="hd2"/>
              </a:cxn>
              <a:cxn ang="5400000">
                <a:pos x="wd2" y="hd2"/>
              </a:cxn>
              <a:cxn ang="10800000">
                <a:pos x="wd2" y="hd2"/>
              </a:cxn>
              <a:cxn ang="16200000">
                <a:pos x="wd2" y="hd2"/>
              </a:cxn>
            </a:cxnLst>
            <a:rect l="0" t="0" r="r" b="b"/>
            <a:pathLst>
              <a:path w="21600" h="21600" extrusionOk="0">
                <a:moveTo>
                  <a:pt x="21051" y="11506"/>
                </a:moveTo>
                <a:lnTo>
                  <a:pt x="19905" y="12960"/>
                </a:lnTo>
                <a:cubicBezTo>
                  <a:pt x="19780" y="13120"/>
                  <a:pt x="19581" y="13120"/>
                  <a:pt x="19462" y="12960"/>
                </a:cubicBezTo>
                <a:lnTo>
                  <a:pt x="11373" y="2689"/>
                </a:lnTo>
                <a:cubicBezTo>
                  <a:pt x="10016" y="967"/>
                  <a:pt x="8175" y="0"/>
                  <a:pt x="6256" y="0"/>
                </a:cubicBezTo>
                <a:lnTo>
                  <a:pt x="0" y="0"/>
                </a:lnTo>
                <a:lnTo>
                  <a:pt x="14841" y="18843"/>
                </a:lnTo>
                <a:cubicBezTo>
                  <a:pt x="14967" y="19003"/>
                  <a:pt x="14967" y="19255"/>
                  <a:pt x="14841" y="19406"/>
                </a:cubicBezTo>
                <a:lnTo>
                  <a:pt x="13650" y="20919"/>
                </a:lnTo>
                <a:cubicBezTo>
                  <a:pt x="13451" y="21171"/>
                  <a:pt x="13590" y="21600"/>
                  <a:pt x="13875" y="21600"/>
                </a:cubicBezTo>
                <a:lnTo>
                  <a:pt x="21600" y="21600"/>
                </a:lnTo>
                <a:lnTo>
                  <a:pt x="21600" y="11792"/>
                </a:lnTo>
                <a:cubicBezTo>
                  <a:pt x="21587" y="11439"/>
                  <a:pt x="21249" y="11254"/>
                  <a:pt x="21051" y="11506"/>
                </a:cubicBezTo>
                <a:close/>
              </a:path>
            </a:pathLst>
          </a:custGeom>
          <a:solidFill>
            <a:schemeClr val="accent5"/>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dirty="0"/>
          </a:p>
        </p:txBody>
      </p:sp>
      <p:sp>
        <p:nvSpPr>
          <p:cNvPr id="5" name="Shape">
            <a:extLst>
              <a:ext uri="{FF2B5EF4-FFF2-40B4-BE49-F238E27FC236}">
                <a16:creationId xmlns:a16="http://schemas.microsoft.com/office/drawing/2014/main" id="{97E7491C-48B3-9AFD-0052-B2FF23B1DFF0}"/>
              </a:ext>
            </a:extLst>
          </p:cNvPr>
          <p:cNvSpPr/>
          <p:nvPr/>
        </p:nvSpPr>
        <p:spPr>
          <a:xfrm>
            <a:off x="1139251" y="2117304"/>
            <a:ext cx="4141472" cy="3263899"/>
          </a:xfrm>
          <a:custGeom>
            <a:avLst/>
            <a:gdLst/>
            <a:ahLst/>
            <a:cxnLst>
              <a:cxn ang="0">
                <a:pos x="wd2" y="hd2"/>
              </a:cxn>
              <a:cxn ang="5400000">
                <a:pos x="wd2" y="hd2"/>
              </a:cxn>
              <a:cxn ang="10800000">
                <a:pos x="wd2" y="hd2"/>
              </a:cxn>
              <a:cxn ang="16200000">
                <a:pos x="wd2" y="hd2"/>
              </a:cxn>
            </a:cxnLst>
            <a:rect l="0" t="0" r="r" b="b"/>
            <a:pathLst>
              <a:path w="21600" h="21600" extrusionOk="0">
                <a:moveTo>
                  <a:pt x="6763" y="2757"/>
                </a:moveTo>
                <a:cubicBezTo>
                  <a:pt x="6637" y="2597"/>
                  <a:pt x="6637" y="2345"/>
                  <a:pt x="6763" y="2194"/>
                </a:cubicBezTo>
                <a:lnTo>
                  <a:pt x="7955" y="681"/>
                </a:lnTo>
                <a:cubicBezTo>
                  <a:pt x="8154" y="429"/>
                  <a:pt x="8015" y="0"/>
                  <a:pt x="7730" y="0"/>
                </a:cubicBezTo>
                <a:lnTo>
                  <a:pt x="0" y="0"/>
                </a:lnTo>
                <a:lnTo>
                  <a:pt x="0" y="9808"/>
                </a:lnTo>
                <a:cubicBezTo>
                  <a:pt x="0" y="10161"/>
                  <a:pt x="338" y="10346"/>
                  <a:pt x="537" y="10094"/>
                </a:cubicBezTo>
                <a:lnTo>
                  <a:pt x="1682" y="8640"/>
                </a:lnTo>
                <a:cubicBezTo>
                  <a:pt x="1808" y="8480"/>
                  <a:pt x="2007" y="8480"/>
                  <a:pt x="2126" y="8640"/>
                </a:cubicBezTo>
                <a:lnTo>
                  <a:pt x="10220" y="18911"/>
                </a:lnTo>
                <a:cubicBezTo>
                  <a:pt x="11578" y="20633"/>
                  <a:pt x="13420" y="21600"/>
                  <a:pt x="15341" y="21600"/>
                </a:cubicBezTo>
                <a:lnTo>
                  <a:pt x="21600" y="21600"/>
                </a:lnTo>
                <a:lnTo>
                  <a:pt x="6763" y="2757"/>
                </a:lnTo>
                <a:close/>
              </a:path>
            </a:pathLst>
          </a:custGeom>
          <a:solidFill>
            <a:schemeClr val="accent6"/>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6" name="TextBox 19">
            <a:extLst>
              <a:ext uri="{FF2B5EF4-FFF2-40B4-BE49-F238E27FC236}">
                <a16:creationId xmlns:a16="http://schemas.microsoft.com/office/drawing/2014/main" id="{240A7237-E3F8-91DB-6007-D517D5796AB2}"/>
              </a:ext>
            </a:extLst>
          </p:cNvPr>
          <p:cNvSpPr txBox="1"/>
          <p:nvPr/>
        </p:nvSpPr>
        <p:spPr>
          <a:xfrm>
            <a:off x="7928658" y="1092048"/>
            <a:ext cx="4043422" cy="2308324"/>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i="1" noProof="1"/>
              <a:t>La violazione del divieto di cui all'articolo 50, comma 1, e‘ punita con una sanzione amministrativa pecuniaria dal 20 per cento al 40 per cento del saldo.</a:t>
            </a:r>
          </a:p>
          <a:p>
            <a:pPr algn="ctr"/>
            <a:r>
              <a:rPr lang="it-IT" i="1" noProof="1"/>
              <a:t>4. La violazione del divieto di cui all'articolo 50, comma 2, e‘ punita con una sanzione amministrativa pecuniaria dal 10 per cento al 40 per cento del saldo.</a:t>
            </a:r>
            <a:endParaRPr lang="en-US" i="1" noProof="1"/>
          </a:p>
        </p:txBody>
      </p:sp>
      <p:sp>
        <p:nvSpPr>
          <p:cNvPr id="7" name="TextBox 75">
            <a:extLst>
              <a:ext uri="{FF2B5EF4-FFF2-40B4-BE49-F238E27FC236}">
                <a16:creationId xmlns:a16="http://schemas.microsoft.com/office/drawing/2014/main" id="{FCF93028-C897-64FF-7FE2-5939C7B03622}"/>
              </a:ext>
            </a:extLst>
          </p:cNvPr>
          <p:cNvSpPr txBox="1"/>
          <p:nvPr/>
        </p:nvSpPr>
        <p:spPr>
          <a:xfrm>
            <a:off x="233363" y="4162487"/>
            <a:ext cx="2342648" cy="156966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i="1" noProof="1">
                <a:solidFill>
                  <a:srgbClr val="C00000"/>
                </a:solidFill>
              </a:rPr>
              <a:t>Art. 63.</a:t>
            </a:r>
          </a:p>
          <a:p>
            <a:pPr algn="ctr"/>
            <a:r>
              <a:rPr lang="it-IT" sz="2400" b="1" i="1" noProof="1">
                <a:solidFill>
                  <a:srgbClr val="C00000"/>
                </a:solidFill>
              </a:rPr>
              <a:t>(Inosservanza delle disposizioni di cui al Titolo III)</a:t>
            </a:r>
            <a:endParaRPr lang="en-US" sz="2400" b="1" i="1" noProof="1">
              <a:solidFill>
                <a:srgbClr val="C00000"/>
              </a:solidFill>
            </a:endParaRPr>
          </a:p>
        </p:txBody>
      </p:sp>
    </p:spTree>
    <p:extLst>
      <p:ext uri="{BB962C8B-B14F-4D97-AF65-F5344CB8AC3E}">
        <p14:creationId xmlns:p14="http://schemas.microsoft.com/office/powerpoint/2010/main" val="840391658"/>
      </p:ext>
    </p:extLst>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7A0B1E-156E-D8F0-58D8-C431F7CB8D68}"/>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TextBox 75">
            <a:extLst>
              <a:ext uri="{FF2B5EF4-FFF2-40B4-BE49-F238E27FC236}">
                <a16:creationId xmlns:a16="http://schemas.microsoft.com/office/drawing/2014/main" id="{45A486EF-6612-DF0B-2A9D-EEA5B213A92D}"/>
              </a:ext>
            </a:extLst>
          </p:cNvPr>
          <p:cNvSpPr txBox="1"/>
          <p:nvPr/>
        </p:nvSpPr>
        <p:spPr>
          <a:xfrm>
            <a:off x="2115861" y="1159081"/>
            <a:ext cx="8163432" cy="707886"/>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4000" b="1" i="1" noProof="1">
                <a:ln w="22225">
                  <a:solidFill>
                    <a:schemeClr val="accent2"/>
                  </a:solidFill>
                  <a:prstDash val="solid"/>
                </a:ln>
                <a:solidFill>
                  <a:schemeClr val="accent2">
                    <a:lumMod val="40000"/>
                    <a:lumOff val="60000"/>
                  </a:schemeClr>
                </a:solidFill>
              </a:rPr>
              <a:t>Deroghe al limite del contante</a:t>
            </a:r>
            <a:endParaRPr lang="en-US" sz="4000" b="1" i="1" noProof="1">
              <a:ln w="22225">
                <a:solidFill>
                  <a:schemeClr val="accent2"/>
                </a:solidFill>
                <a:prstDash val="solid"/>
              </a:ln>
              <a:solidFill>
                <a:schemeClr val="accent2">
                  <a:lumMod val="40000"/>
                  <a:lumOff val="60000"/>
                </a:schemeClr>
              </a:solidFill>
            </a:endParaRPr>
          </a:p>
        </p:txBody>
      </p:sp>
      <p:sp>
        <p:nvSpPr>
          <p:cNvPr id="4" name="TextBox 26">
            <a:extLst>
              <a:ext uri="{FF2B5EF4-FFF2-40B4-BE49-F238E27FC236}">
                <a16:creationId xmlns:a16="http://schemas.microsoft.com/office/drawing/2014/main" id="{06772EE4-6F4B-48AE-F2FA-10784D0E62E1}"/>
              </a:ext>
            </a:extLst>
          </p:cNvPr>
          <p:cNvSpPr txBox="1"/>
          <p:nvPr/>
        </p:nvSpPr>
        <p:spPr>
          <a:xfrm>
            <a:off x="1496873" y="2660765"/>
            <a:ext cx="9401408" cy="2062103"/>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i="1" noProof="1">
                <a:ln w="0"/>
                <a:effectLst>
                  <a:outerShdw blurRad="38100" dist="19050" dir="2700000" algn="tl" rotWithShape="0">
                    <a:schemeClr val="dk1">
                      <a:alpha val="40000"/>
                    </a:schemeClr>
                  </a:outerShdw>
                </a:effectLst>
              </a:rPr>
              <a:t>D.L. 2 marzo 2012, n. 16</a:t>
            </a:r>
          </a:p>
          <a:p>
            <a:pPr algn="ctr"/>
            <a:r>
              <a:rPr lang="it-IT" sz="3200" i="1" noProof="1">
                <a:ln w="0"/>
                <a:effectLst>
                  <a:outerShdw blurRad="38100" dist="19050" dir="2700000" algn="tl" rotWithShape="0">
                    <a:schemeClr val="dk1">
                      <a:alpha val="40000"/>
                    </a:schemeClr>
                  </a:outerShdw>
                </a:effectLst>
              </a:rPr>
              <a:t>Disposizioni urgenti in materia di semplificazioni tributarie, di efficientamento e potenziamento delle procedure di accertamento.</a:t>
            </a:r>
            <a:endParaRPr lang="en-US" sz="3200" i="1" noProof="1">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811991330"/>
      </p:ext>
    </p:extLst>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03D69B-7FF8-A69A-E5F3-DBFF43748D78}"/>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Shape">
            <a:extLst>
              <a:ext uri="{FF2B5EF4-FFF2-40B4-BE49-F238E27FC236}">
                <a16:creationId xmlns:a16="http://schemas.microsoft.com/office/drawing/2014/main" id="{7FC1CFC0-6AAD-8A64-ACA3-0351B7F14337}"/>
              </a:ext>
            </a:extLst>
          </p:cNvPr>
          <p:cNvSpPr/>
          <p:nvPr/>
        </p:nvSpPr>
        <p:spPr>
          <a:xfrm>
            <a:off x="3763632" y="1558548"/>
            <a:ext cx="4634876" cy="4068498"/>
          </a:xfrm>
          <a:custGeom>
            <a:avLst/>
            <a:gdLst/>
            <a:ahLst/>
            <a:cxnLst>
              <a:cxn ang="0">
                <a:pos x="wd2" y="hd2"/>
              </a:cxn>
              <a:cxn ang="5400000">
                <a:pos x="wd2" y="hd2"/>
              </a:cxn>
              <a:cxn ang="10800000">
                <a:pos x="wd2" y="hd2"/>
              </a:cxn>
              <a:cxn ang="16200000">
                <a:pos x="wd2" y="hd2"/>
              </a:cxn>
            </a:cxnLst>
            <a:rect l="0" t="0" r="r" b="b"/>
            <a:pathLst>
              <a:path w="21600" h="21600" extrusionOk="0">
                <a:moveTo>
                  <a:pt x="21600" y="961"/>
                </a:moveTo>
                <a:lnTo>
                  <a:pt x="21540" y="784"/>
                </a:lnTo>
                <a:lnTo>
                  <a:pt x="21540" y="85"/>
                </a:lnTo>
                <a:lnTo>
                  <a:pt x="21316" y="85"/>
                </a:lnTo>
                <a:lnTo>
                  <a:pt x="21286" y="0"/>
                </a:lnTo>
                <a:lnTo>
                  <a:pt x="21081" y="85"/>
                </a:lnTo>
                <a:lnTo>
                  <a:pt x="20867" y="85"/>
                </a:lnTo>
                <a:lnTo>
                  <a:pt x="20867" y="176"/>
                </a:lnTo>
                <a:lnTo>
                  <a:pt x="12040" y="3877"/>
                </a:lnTo>
                <a:cubicBezTo>
                  <a:pt x="11736" y="3484"/>
                  <a:pt x="11296" y="3234"/>
                  <a:pt x="10798" y="3234"/>
                </a:cubicBezTo>
                <a:cubicBezTo>
                  <a:pt x="9894" y="3234"/>
                  <a:pt x="9161" y="4059"/>
                  <a:pt x="9151" y="5087"/>
                </a:cubicBezTo>
                <a:lnTo>
                  <a:pt x="534" y="8697"/>
                </a:lnTo>
                <a:lnTo>
                  <a:pt x="195" y="8697"/>
                </a:lnTo>
                <a:lnTo>
                  <a:pt x="195" y="8839"/>
                </a:lnTo>
                <a:lnTo>
                  <a:pt x="0" y="8919"/>
                </a:lnTo>
                <a:lnTo>
                  <a:pt x="195" y="9521"/>
                </a:lnTo>
                <a:lnTo>
                  <a:pt x="195" y="13722"/>
                </a:lnTo>
                <a:lnTo>
                  <a:pt x="868" y="13722"/>
                </a:lnTo>
                <a:lnTo>
                  <a:pt x="868" y="9646"/>
                </a:lnTo>
                <a:lnTo>
                  <a:pt x="9385" y="6076"/>
                </a:lnTo>
                <a:cubicBezTo>
                  <a:pt x="9600" y="6480"/>
                  <a:pt x="9939" y="6787"/>
                  <a:pt x="10348" y="6918"/>
                </a:cubicBezTo>
                <a:lnTo>
                  <a:pt x="10348" y="21600"/>
                </a:lnTo>
                <a:lnTo>
                  <a:pt x="11252" y="21600"/>
                </a:lnTo>
                <a:lnTo>
                  <a:pt x="11252" y="6918"/>
                </a:lnTo>
                <a:cubicBezTo>
                  <a:pt x="11945" y="6696"/>
                  <a:pt x="12449" y="5968"/>
                  <a:pt x="12449" y="5110"/>
                </a:cubicBezTo>
                <a:cubicBezTo>
                  <a:pt x="12449" y="5008"/>
                  <a:pt x="12439" y="4905"/>
                  <a:pt x="12429" y="4803"/>
                </a:cubicBezTo>
                <a:lnTo>
                  <a:pt x="20872" y="1268"/>
                </a:lnTo>
                <a:lnTo>
                  <a:pt x="20872" y="5110"/>
                </a:lnTo>
                <a:lnTo>
                  <a:pt x="21545" y="5110"/>
                </a:lnTo>
                <a:lnTo>
                  <a:pt x="21545" y="983"/>
                </a:lnTo>
                <a:lnTo>
                  <a:pt x="21600" y="961"/>
                </a:lnTo>
                <a:close/>
              </a:path>
            </a:pathLst>
          </a:custGeom>
          <a:solidFill>
            <a:schemeClr val="tx2"/>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4" name="Shape">
            <a:extLst>
              <a:ext uri="{FF2B5EF4-FFF2-40B4-BE49-F238E27FC236}">
                <a16:creationId xmlns:a16="http://schemas.microsoft.com/office/drawing/2014/main" id="{194B8FD5-3DF5-AEF9-D26C-FBA5DAC26473}"/>
              </a:ext>
            </a:extLst>
          </p:cNvPr>
          <p:cNvSpPr/>
          <p:nvPr/>
        </p:nvSpPr>
        <p:spPr>
          <a:xfrm>
            <a:off x="5354095" y="5445034"/>
            <a:ext cx="1453951" cy="57494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9694"/>
                  <a:pt x="0" y="21600"/>
                </a:cubicBezTo>
                <a:lnTo>
                  <a:pt x="21600" y="21600"/>
                </a:lnTo>
                <a:cubicBezTo>
                  <a:pt x="21600" y="9654"/>
                  <a:pt x="16765" y="0"/>
                  <a:pt x="10800" y="0"/>
                </a:cubicBezTo>
                <a:close/>
              </a:path>
            </a:pathLst>
          </a:custGeom>
          <a:solidFill>
            <a:schemeClr val="tx2">
              <a:lumMod val="90000"/>
              <a:lumOff val="1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5" name="Shape">
            <a:extLst>
              <a:ext uri="{FF2B5EF4-FFF2-40B4-BE49-F238E27FC236}">
                <a16:creationId xmlns:a16="http://schemas.microsoft.com/office/drawing/2014/main" id="{335E6F67-9044-8574-79C3-03704D32D0A2}"/>
              </a:ext>
            </a:extLst>
          </p:cNvPr>
          <p:cNvSpPr/>
          <p:nvPr/>
        </p:nvSpPr>
        <p:spPr>
          <a:xfrm>
            <a:off x="4652813" y="5916123"/>
            <a:ext cx="2856515" cy="57494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9694"/>
                  <a:pt x="0" y="21600"/>
                </a:cubicBezTo>
                <a:lnTo>
                  <a:pt x="21600" y="21600"/>
                </a:lnTo>
                <a:cubicBezTo>
                  <a:pt x="21600" y="9694"/>
                  <a:pt x="16767" y="0"/>
                  <a:pt x="10800" y="0"/>
                </a:cubicBezTo>
                <a:close/>
              </a:path>
            </a:pathLst>
          </a:custGeom>
          <a:solidFill>
            <a:schemeClr val="tx2"/>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6" name="Shape">
            <a:extLst>
              <a:ext uri="{FF2B5EF4-FFF2-40B4-BE49-F238E27FC236}">
                <a16:creationId xmlns:a16="http://schemas.microsoft.com/office/drawing/2014/main" id="{BB62FADB-52A6-CD1C-1AF2-FE71069399B7}"/>
              </a:ext>
            </a:extLst>
          </p:cNvPr>
          <p:cNvSpPr/>
          <p:nvPr/>
        </p:nvSpPr>
        <p:spPr>
          <a:xfrm>
            <a:off x="3624446" y="1408656"/>
            <a:ext cx="4928239" cy="2139177"/>
          </a:xfrm>
          <a:custGeom>
            <a:avLst/>
            <a:gdLst/>
            <a:ahLst/>
            <a:cxnLst>
              <a:cxn ang="0">
                <a:pos x="wd2" y="hd2"/>
              </a:cxn>
              <a:cxn ang="5400000">
                <a:pos x="wd2" y="hd2"/>
              </a:cxn>
              <a:cxn ang="10800000">
                <a:pos x="wd2" y="hd2"/>
              </a:cxn>
              <a:cxn ang="16200000">
                <a:pos x="wd2" y="hd2"/>
              </a:cxn>
            </a:cxnLst>
            <a:rect l="0" t="0" r="r" b="b"/>
            <a:pathLst>
              <a:path w="21600" h="21600" extrusionOk="0">
                <a:moveTo>
                  <a:pt x="11816" y="11254"/>
                </a:moveTo>
                <a:cubicBezTo>
                  <a:pt x="11816" y="12627"/>
                  <a:pt x="11333" y="13741"/>
                  <a:pt x="10737" y="13741"/>
                </a:cubicBezTo>
                <a:cubicBezTo>
                  <a:pt x="10141" y="13741"/>
                  <a:pt x="9657" y="12627"/>
                  <a:pt x="9657" y="11254"/>
                </a:cubicBezTo>
                <a:cubicBezTo>
                  <a:pt x="9657" y="9881"/>
                  <a:pt x="10141" y="8768"/>
                  <a:pt x="10737" y="8768"/>
                </a:cubicBezTo>
                <a:cubicBezTo>
                  <a:pt x="11333" y="8768"/>
                  <a:pt x="11816" y="9881"/>
                  <a:pt x="11816" y="11254"/>
                </a:cubicBezTo>
                <a:close/>
                <a:moveTo>
                  <a:pt x="1079" y="16627"/>
                </a:moveTo>
                <a:cubicBezTo>
                  <a:pt x="483" y="16627"/>
                  <a:pt x="0" y="17741"/>
                  <a:pt x="0" y="19114"/>
                </a:cubicBezTo>
                <a:cubicBezTo>
                  <a:pt x="0" y="20487"/>
                  <a:pt x="483" y="21600"/>
                  <a:pt x="1079" y="21600"/>
                </a:cubicBezTo>
                <a:cubicBezTo>
                  <a:pt x="1675" y="21600"/>
                  <a:pt x="2159" y="20487"/>
                  <a:pt x="2159" y="19114"/>
                </a:cubicBezTo>
                <a:cubicBezTo>
                  <a:pt x="2159" y="17741"/>
                  <a:pt x="1675" y="16627"/>
                  <a:pt x="1079" y="16627"/>
                </a:cubicBezTo>
                <a:close/>
                <a:moveTo>
                  <a:pt x="20521" y="0"/>
                </a:moveTo>
                <a:cubicBezTo>
                  <a:pt x="19925" y="0"/>
                  <a:pt x="19441" y="1113"/>
                  <a:pt x="19441" y="2486"/>
                </a:cubicBezTo>
                <a:cubicBezTo>
                  <a:pt x="19441" y="3859"/>
                  <a:pt x="19925" y="4973"/>
                  <a:pt x="20521" y="4973"/>
                </a:cubicBezTo>
                <a:cubicBezTo>
                  <a:pt x="21117" y="4973"/>
                  <a:pt x="21600" y="3859"/>
                  <a:pt x="21600" y="2486"/>
                </a:cubicBezTo>
                <a:cubicBezTo>
                  <a:pt x="21600" y="1114"/>
                  <a:pt x="21117" y="0"/>
                  <a:pt x="20521" y="0"/>
                </a:cubicBezTo>
                <a:close/>
              </a:path>
            </a:pathLst>
          </a:custGeom>
          <a:solidFill>
            <a:schemeClr val="tx2">
              <a:lumMod val="90000"/>
              <a:lumOff val="1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7" name="Shape">
            <a:extLst>
              <a:ext uri="{FF2B5EF4-FFF2-40B4-BE49-F238E27FC236}">
                <a16:creationId xmlns:a16="http://schemas.microsoft.com/office/drawing/2014/main" id="{0D824712-B847-2A65-7A38-F0AD19C450E6}"/>
              </a:ext>
            </a:extLst>
          </p:cNvPr>
          <p:cNvSpPr/>
          <p:nvPr/>
        </p:nvSpPr>
        <p:spPr>
          <a:xfrm>
            <a:off x="7077467" y="2457899"/>
            <a:ext cx="2485798" cy="2031172"/>
          </a:xfrm>
          <a:custGeom>
            <a:avLst/>
            <a:gdLst/>
            <a:ahLst/>
            <a:cxnLst>
              <a:cxn ang="0">
                <a:pos x="wd2" y="hd2"/>
              </a:cxn>
              <a:cxn ang="5400000">
                <a:pos x="wd2" y="hd2"/>
              </a:cxn>
              <a:cxn ang="10800000">
                <a:pos x="wd2" y="hd2"/>
              </a:cxn>
              <a:cxn ang="16200000">
                <a:pos x="wd2" y="hd2"/>
              </a:cxn>
            </a:cxnLst>
            <a:rect l="0" t="0" r="r" b="b"/>
            <a:pathLst>
              <a:path w="21187" h="21177" extrusionOk="0">
                <a:moveTo>
                  <a:pt x="20962" y="9010"/>
                </a:moveTo>
                <a:lnTo>
                  <a:pt x="20962" y="9010"/>
                </a:lnTo>
                <a:cubicBezTo>
                  <a:pt x="20533" y="9847"/>
                  <a:pt x="19630" y="10093"/>
                  <a:pt x="18945" y="9568"/>
                </a:cubicBezTo>
                <a:lnTo>
                  <a:pt x="12001" y="4221"/>
                </a:lnTo>
                <a:cubicBezTo>
                  <a:pt x="11134" y="3551"/>
                  <a:pt x="10030" y="3551"/>
                  <a:pt x="9172" y="4221"/>
                </a:cubicBezTo>
                <a:cubicBezTo>
                  <a:pt x="7201" y="5739"/>
                  <a:pt x="3697" y="8429"/>
                  <a:pt x="2273" y="9534"/>
                </a:cubicBezTo>
                <a:cubicBezTo>
                  <a:pt x="1589" y="10059"/>
                  <a:pt x="676" y="9858"/>
                  <a:pt x="238" y="9032"/>
                </a:cubicBezTo>
                <a:cubicBezTo>
                  <a:pt x="-209" y="8195"/>
                  <a:pt x="-8" y="7079"/>
                  <a:pt x="685" y="6543"/>
                </a:cubicBezTo>
                <a:lnTo>
                  <a:pt x="8059" y="894"/>
                </a:lnTo>
                <a:cubicBezTo>
                  <a:pt x="9628" y="-300"/>
                  <a:pt x="11618" y="-300"/>
                  <a:pt x="13178" y="906"/>
                </a:cubicBezTo>
                <a:lnTo>
                  <a:pt x="20497" y="6543"/>
                </a:lnTo>
                <a:cubicBezTo>
                  <a:pt x="21190" y="7079"/>
                  <a:pt x="21391" y="8184"/>
                  <a:pt x="20962" y="9010"/>
                </a:cubicBezTo>
                <a:close/>
                <a:moveTo>
                  <a:pt x="18881" y="11499"/>
                </a:moveTo>
                <a:lnTo>
                  <a:pt x="12758" y="6788"/>
                </a:lnTo>
                <a:cubicBezTo>
                  <a:pt x="11453" y="5784"/>
                  <a:pt x="9783" y="5784"/>
                  <a:pt x="8478" y="6777"/>
                </a:cubicBezTo>
                <a:lnTo>
                  <a:pt x="2310" y="11488"/>
                </a:lnTo>
                <a:cubicBezTo>
                  <a:pt x="1735" y="11934"/>
                  <a:pt x="1561" y="12872"/>
                  <a:pt x="1935" y="13564"/>
                </a:cubicBezTo>
                <a:cubicBezTo>
                  <a:pt x="2301" y="14256"/>
                  <a:pt x="3067" y="14424"/>
                  <a:pt x="3642" y="13988"/>
                </a:cubicBezTo>
                <a:cubicBezTo>
                  <a:pt x="4837" y="13073"/>
                  <a:pt x="7758" y="10818"/>
                  <a:pt x="9409" y="9546"/>
                </a:cubicBezTo>
                <a:cubicBezTo>
                  <a:pt x="10130" y="8987"/>
                  <a:pt x="11052" y="8987"/>
                  <a:pt x="11773" y="9546"/>
                </a:cubicBezTo>
                <a:lnTo>
                  <a:pt x="17577" y="14011"/>
                </a:lnTo>
                <a:cubicBezTo>
                  <a:pt x="18142" y="14446"/>
                  <a:pt x="18900" y="14245"/>
                  <a:pt x="19256" y="13542"/>
                </a:cubicBezTo>
                <a:lnTo>
                  <a:pt x="19256" y="13542"/>
                </a:lnTo>
                <a:cubicBezTo>
                  <a:pt x="19621" y="12861"/>
                  <a:pt x="19447" y="11946"/>
                  <a:pt x="18881" y="11499"/>
                </a:cubicBezTo>
                <a:close/>
                <a:moveTo>
                  <a:pt x="16883" y="15763"/>
                </a:moveTo>
                <a:lnTo>
                  <a:pt x="12238" y="12191"/>
                </a:lnTo>
                <a:cubicBezTo>
                  <a:pt x="11244" y="11432"/>
                  <a:pt x="9984" y="11421"/>
                  <a:pt x="8989" y="12191"/>
                </a:cubicBezTo>
                <a:lnTo>
                  <a:pt x="4308" y="15774"/>
                </a:lnTo>
                <a:cubicBezTo>
                  <a:pt x="3870" y="16109"/>
                  <a:pt x="3742" y="16824"/>
                  <a:pt x="4025" y="17348"/>
                </a:cubicBezTo>
                <a:cubicBezTo>
                  <a:pt x="4308" y="17873"/>
                  <a:pt x="4883" y="17996"/>
                  <a:pt x="5321" y="17661"/>
                </a:cubicBezTo>
                <a:cubicBezTo>
                  <a:pt x="6224" y="16969"/>
                  <a:pt x="8442" y="15261"/>
                  <a:pt x="9701" y="14290"/>
                </a:cubicBezTo>
                <a:cubicBezTo>
                  <a:pt x="10249" y="13866"/>
                  <a:pt x="10951" y="13866"/>
                  <a:pt x="11499" y="14290"/>
                </a:cubicBezTo>
                <a:lnTo>
                  <a:pt x="15897" y="17683"/>
                </a:lnTo>
                <a:cubicBezTo>
                  <a:pt x="16326" y="18018"/>
                  <a:pt x="16901" y="17862"/>
                  <a:pt x="17175" y="17326"/>
                </a:cubicBezTo>
                <a:lnTo>
                  <a:pt x="17175" y="17326"/>
                </a:lnTo>
                <a:cubicBezTo>
                  <a:pt x="17449" y="16790"/>
                  <a:pt x="17312" y="16098"/>
                  <a:pt x="16883" y="15763"/>
                </a:cubicBezTo>
                <a:close/>
                <a:moveTo>
                  <a:pt x="15487" y="19547"/>
                </a:moveTo>
                <a:lnTo>
                  <a:pt x="11873" y="16768"/>
                </a:lnTo>
                <a:cubicBezTo>
                  <a:pt x="11097" y="16176"/>
                  <a:pt x="10121" y="16176"/>
                  <a:pt x="9345" y="16768"/>
                </a:cubicBezTo>
                <a:lnTo>
                  <a:pt x="5704" y="19559"/>
                </a:lnTo>
                <a:cubicBezTo>
                  <a:pt x="5367" y="19815"/>
                  <a:pt x="5266" y="20373"/>
                  <a:pt x="5485" y="20787"/>
                </a:cubicBezTo>
                <a:cubicBezTo>
                  <a:pt x="5704" y="21188"/>
                  <a:pt x="6151" y="21289"/>
                  <a:pt x="6489" y="21032"/>
                </a:cubicBezTo>
                <a:cubicBezTo>
                  <a:pt x="7192" y="20485"/>
                  <a:pt x="8926" y="19157"/>
                  <a:pt x="9893" y="18409"/>
                </a:cubicBezTo>
                <a:cubicBezTo>
                  <a:pt x="10322" y="18085"/>
                  <a:pt x="10860" y="18085"/>
                  <a:pt x="11289" y="18409"/>
                </a:cubicBezTo>
                <a:lnTo>
                  <a:pt x="14720" y="21043"/>
                </a:lnTo>
                <a:cubicBezTo>
                  <a:pt x="15058" y="21300"/>
                  <a:pt x="15505" y="21177"/>
                  <a:pt x="15715" y="20764"/>
                </a:cubicBezTo>
                <a:cubicBezTo>
                  <a:pt x="15925" y="20351"/>
                  <a:pt x="15824" y="19804"/>
                  <a:pt x="15487" y="19547"/>
                </a:cubicBezTo>
                <a:close/>
              </a:path>
            </a:pathLst>
          </a:custGeom>
          <a:solidFill>
            <a:schemeClr val="accent6">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8" name="Shape">
            <a:extLst>
              <a:ext uri="{FF2B5EF4-FFF2-40B4-BE49-F238E27FC236}">
                <a16:creationId xmlns:a16="http://schemas.microsoft.com/office/drawing/2014/main" id="{D2ACDEAB-B025-1754-CDDE-6528B75A5BAF}"/>
              </a:ext>
            </a:extLst>
          </p:cNvPr>
          <p:cNvSpPr/>
          <p:nvPr/>
        </p:nvSpPr>
        <p:spPr>
          <a:xfrm>
            <a:off x="2628735" y="3849755"/>
            <a:ext cx="2485058" cy="2030105"/>
          </a:xfrm>
          <a:custGeom>
            <a:avLst/>
            <a:gdLst/>
            <a:ahLst/>
            <a:cxnLst>
              <a:cxn ang="0">
                <a:pos x="wd2" y="hd2"/>
              </a:cxn>
              <a:cxn ang="5400000">
                <a:pos x="wd2" y="hd2"/>
              </a:cxn>
              <a:cxn ang="10800000">
                <a:pos x="wd2" y="hd2"/>
              </a:cxn>
              <a:cxn ang="16200000">
                <a:pos x="wd2" y="hd2"/>
              </a:cxn>
            </a:cxnLst>
            <a:rect l="0" t="0" r="r" b="b"/>
            <a:pathLst>
              <a:path w="21190" h="21177" extrusionOk="0">
                <a:moveTo>
                  <a:pt x="20501" y="14631"/>
                </a:moveTo>
                <a:lnTo>
                  <a:pt x="13125" y="20282"/>
                </a:lnTo>
                <a:cubicBezTo>
                  <a:pt x="11555" y="21477"/>
                  <a:pt x="9564" y="21477"/>
                  <a:pt x="8003" y="20271"/>
                </a:cubicBezTo>
                <a:lnTo>
                  <a:pt x="682" y="14631"/>
                </a:lnTo>
                <a:cubicBezTo>
                  <a:pt x="-3" y="14106"/>
                  <a:pt x="-204" y="13000"/>
                  <a:pt x="225" y="12162"/>
                </a:cubicBezTo>
                <a:lnTo>
                  <a:pt x="225" y="12162"/>
                </a:lnTo>
                <a:cubicBezTo>
                  <a:pt x="654" y="11325"/>
                  <a:pt x="1558" y="11079"/>
                  <a:pt x="2243" y="11604"/>
                </a:cubicBezTo>
                <a:lnTo>
                  <a:pt x="9190" y="16954"/>
                </a:lnTo>
                <a:cubicBezTo>
                  <a:pt x="10057" y="17624"/>
                  <a:pt x="11162" y="17624"/>
                  <a:pt x="12020" y="16954"/>
                </a:cubicBezTo>
                <a:cubicBezTo>
                  <a:pt x="13992" y="15435"/>
                  <a:pt x="17498" y="12743"/>
                  <a:pt x="18922" y="11637"/>
                </a:cubicBezTo>
                <a:cubicBezTo>
                  <a:pt x="19607" y="11113"/>
                  <a:pt x="20520" y="11314"/>
                  <a:pt x="20958" y="12140"/>
                </a:cubicBezTo>
                <a:cubicBezTo>
                  <a:pt x="21396" y="12978"/>
                  <a:pt x="21195" y="14095"/>
                  <a:pt x="20501" y="14631"/>
                </a:cubicBezTo>
                <a:close/>
                <a:moveTo>
                  <a:pt x="2297" y="9672"/>
                </a:moveTo>
                <a:lnTo>
                  <a:pt x="8423" y="14385"/>
                </a:lnTo>
                <a:cubicBezTo>
                  <a:pt x="9729" y="15390"/>
                  <a:pt x="11399" y="15390"/>
                  <a:pt x="12705" y="14396"/>
                </a:cubicBezTo>
                <a:lnTo>
                  <a:pt x="18876" y="9683"/>
                </a:lnTo>
                <a:cubicBezTo>
                  <a:pt x="19451" y="9236"/>
                  <a:pt x="19625" y="8298"/>
                  <a:pt x="19251" y="7606"/>
                </a:cubicBezTo>
                <a:cubicBezTo>
                  <a:pt x="18885" y="6913"/>
                  <a:pt x="18119" y="6746"/>
                  <a:pt x="17543" y="7181"/>
                </a:cubicBezTo>
                <a:cubicBezTo>
                  <a:pt x="16347" y="8097"/>
                  <a:pt x="13426" y="10353"/>
                  <a:pt x="11774" y="11626"/>
                </a:cubicBezTo>
                <a:cubicBezTo>
                  <a:pt x="11053" y="12185"/>
                  <a:pt x="10130" y="12185"/>
                  <a:pt x="9409" y="11626"/>
                </a:cubicBezTo>
                <a:lnTo>
                  <a:pt x="3603" y="7159"/>
                </a:lnTo>
                <a:cubicBezTo>
                  <a:pt x="3037" y="6723"/>
                  <a:pt x="2279" y="6924"/>
                  <a:pt x="1923" y="7628"/>
                </a:cubicBezTo>
                <a:lnTo>
                  <a:pt x="1923" y="7628"/>
                </a:lnTo>
                <a:cubicBezTo>
                  <a:pt x="1558" y="8320"/>
                  <a:pt x="1731" y="9236"/>
                  <a:pt x="2297" y="9672"/>
                </a:cubicBezTo>
                <a:close/>
                <a:moveTo>
                  <a:pt x="4297" y="5417"/>
                </a:moveTo>
                <a:lnTo>
                  <a:pt x="8944" y="8991"/>
                </a:lnTo>
                <a:cubicBezTo>
                  <a:pt x="9939" y="9750"/>
                  <a:pt x="11199" y="9761"/>
                  <a:pt x="12194" y="8991"/>
                </a:cubicBezTo>
                <a:lnTo>
                  <a:pt x="16877" y="5405"/>
                </a:lnTo>
                <a:cubicBezTo>
                  <a:pt x="17315" y="5070"/>
                  <a:pt x="17443" y="4356"/>
                  <a:pt x="17160" y="3831"/>
                </a:cubicBezTo>
                <a:cubicBezTo>
                  <a:pt x="16877" y="3306"/>
                  <a:pt x="16302" y="3183"/>
                  <a:pt x="15864" y="3518"/>
                </a:cubicBezTo>
                <a:cubicBezTo>
                  <a:pt x="14960" y="4210"/>
                  <a:pt x="12741" y="5919"/>
                  <a:pt x="11482" y="6891"/>
                </a:cubicBezTo>
                <a:cubicBezTo>
                  <a:pt x="10934" y="7315"/>
                  <a:pt x="10231" y="7315"/>
                  <a:pt x="9683" y="6891"/>
                </a:cubicBezTo>
                <a:lnTo>
                  <a:pt x="5283" y="3496"/>
                </a:lnTo>
                <a:cubicBezTo>
                  <a:pt x="4854" y="3161"/>
                  <a:pt x="4279" y="3317"/>
                  <a:pt x="4005" y="3853"/>
                </a:cubicBezTo>
                <a:cubicBezTo>
                  <a:pt x="3731" y="4389"/>
                  <a:pt x="3868" y="5082"/>
                  <a:pt x="4297" y="5417"/>
                </a:cubicBezTo>
                <a:close/>
                <a:moveTo>
                  <a:pt x="5694" y="1630"/>
                </a:moveTo>
                <a:lnTo>
                  <a:pt x="9309" y="4411"/>
                </a:lnTo>
                <a:cubicBezTo>
                  <a:pt x="10085" y="5003"/>
                  <a:pt x="11062" y="5003"/>
                  <a:pt x="11838" y="4411"/>
                </a:cubicBezTo>
                <a:lnTo>
                  <a:pt x="15480" y="1619"/>
                </a:lnTo>
                <a:cubicBezTo>
                  <a:pt x="15818" y="1362"/>
                  <a:pt x="15918" y="804"/>
                  <a:pt x="15699" y="391"/>
                </a:cubicBezTo>
                <a:cubicBezTo>
                  <a:pt x="15480" y="-11"/>
                  <a:pt x="15033" y="-112"/>
                  <a:pt x="14695" y="145"/>
                </a:cubicBezTo>
                <a:cubicBezTo>
                  <a:pt x="13992" y="692"/>
                  <a:pt x="12258" y="2021"/>
                  <a:pt x="11290" y="2770"/>
                </a:cubicBezTo>
                <a:cubicBezTo>
                  <a:pt x="10861" y="3094"/>
                  <a:pt x="10322" y="3094"/>
                  <a:pt x="9893" y="2770"/>
                </a:cubicBezTo>
                <a:lnTo>
                  <a:pt x="6460" y="134"/>
                </a:lnTo>
                <a:cubicBezTo>
                  <a:pt x="6123" y="-123"/>
                  <a:pt x="5675" y="0"/>
                  <a:pt x="5465" y="413"/>
                </a:cubicBezTo>
                <a:lnTo>
                  <a:pt x="5465" y="413"/>
                </a:lnTo>
                <a:cubicBezTo>
                  <a:pt x="5255" y="826"/>
                  <a:pt x="5356" y="1362"/>
                  <a:pt x="5694" y="1630"/>
                </a:cubicBezTo>
                <a:close/>
              </a:path>
            </a:pathLst>
          </a:custGeom>
          <a:solidFill>
            <a:schemeClr val="accent3">
              <a:lumMod val="5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9" name="TextBox 26">
            <a:extLst>
              <a:ext uri="{FF2B5EF4-FFF2-40B4-BE49-F238E27FC236}">
                <a16:creationId xmlns:a16="http://schemas.microsoft.com/office/drawing/2014/main" id="{06596F27-65DD-CC67-4665-B7FCB6B55202}"/>
              </a:ext>
            </a:extLst>
          </p:cNvPr>
          <p:cNvSpPr txBox="1"/>
          <p:nvPr/>
        </p:nvSpPr>
        <p:spPr>
          <a:xfrm>
            <a:off x="9563265" y="1365215"/>
            <a:ext cx="2504418" cy="3693319"/>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i="1" noProof="1"/>
              <a:t>1. Per l'acquisto di beni e di prestazioni di servizi  legate al</a:t>
            </a:r>
          </a:p>
          <a:p>
            <a:pPr algn="ctr"/>
            <a:r>
              <a:rPr lang="it-IT" i="1" noProof="1"/>
              <a:t>turismo effettuati dalle persone fisiche di cittadinanza diversa da quella italiana e</a:t>
            </a:r>
          </a:p>
          <a:p>
            <a:pPr algn="ctr"/>
            <a:r>
              <a:rPr lang="it-IT" i="1" noProof="1"/>
              <a:t>che abbiano residenza fuori del territorio dello Stato, il limite per</a:t>
            </a:r>
          </a:p>
          <a:p>
            <a:pPr algn="ctr"/>
            <a:r>
              <a:rPr lang="it-IT" i="1" noProof="1"/>
              <a:t>il trasferimento di denaro contante e' elevato a 15.000 euro</a:t>
            </a:r>
            <a:endParaRPr lang="en-US" i="1" noProof="1"/>
          </a:p>
        </p:txBody>
      </p:sp>
      <p:sp>
        <p:nvSpPr>
          <p:cNvPr id="10" name="TextBox 75">
            <a:extLst>
              <a:ext uri="{FF2B5EF4-FFF2-40B4-BE49-F238E27FC236}">
                <a16:creationId xmlns:a16="http://schemas.microsoft.com/office/drawing/2014/main" id="{FC1A7353-2EF0-7A74-3A8A-B39B536C09B4}"/>
              </a:ext>
            </a:extLst>
          </p:cNvPr>
          <p:cNvSpPr txBox="1"/>
          <p:nvPr/>
        </p:nvSpPr>
        <p:spPr>
          <a:xfrm>
            <a:off x="339731" y="3295147"/>
            <a:ext cx="2342648" cy="156966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i="1" noProof="1">
                <a:solidFill>
                  <a:srgbClr val="C00000"/>
                </a:solidFill>
              </a:rPr>
              <a:t>Art. 3</a:t>
            </a:r>
          </a:p>
          <a:p>
            <a:pPr algn="ctr"/>
            <a:r>
              <a:rPr lang="it-IT" sz="2400" b="1" i="1" noProof="1">
                <a:solidFill>
                  <a:srgbClr val="C00000"/>
                </a:solidFill>
              </a:rPr>
              <a:t>Facilitazioni per imprese e contribuenti</a:t>
            </a:r>
            <a:endParaRPr lang="en-US" sz="2400" b="1" i="1" noProof="1">
              <a:solidFill>
                <a:srgbClr val="C00000"/>
              </a:solidFill>
            </a:endParaRPr>
          </a:p>
        </p:txBody>
      </p:sp>
    </p:spTree>
    <p:extLst>
      <p:ext uri="{BB962C8B-B14F-4D97-AF65-F5344CB8AC3E}">
        <p14:creationId xmlns:p14="http://schemas.microsoft.com/office/powerpoint/2010/main" val="693216838"/>
      </p:ext>
    </p:extLst>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1F9C00-5342-614F-22C6-744F6D9B9B19}"/>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Freeform: Shape 10">
            <a:extLst>
              <a:ext uri="{FF2B5EF4-FFF2-40B4-BE49-F238E27FC236}">
                <a16:creationId xmlns:a16="http://schemas.microsoft.com/office/drawing/2014/main" id="{4919DB58-1D3D-299D-852E-72E50FE178D0}"/>
              </a:ext>
            </a:extLst>
          </p:cNvPr>
          <p:cNvSpPr/>
          <p:nvPr/>
        </p:nvSpPr>
        <p:spPr>
          <a:xfrm>
            <a:off x="3411400" y="1425824"/>
            <a:ext cx="3045382" cy="3048347"/>
          </a:xfrm>
          <a:custGeom>
            <a:avLst/>
            <a:gdLst>
              <a:gd name="connsiteX0" fmla="*/ 2118092 w 3045382"/>
              <a:gd name="connsiteY0" fmla="*/ 296226 h 3048347"/>
              <a:gd name="connsiteX1" fmla="*/ 1931562 w 3045382"/>
              <a:gd name="connsiteY1" fmla="*/ 482937 h 3048347"/>
              <a:gd name="connsiteX2" fmla="*/ 1931562 w 3045382"/>
              <a:gd name="connsiteY2" fmla="*/ 1525585 h 3048347"/>
              <a:gd name="connsiteX3" fmla="*/ 1525652 w 3045382"/>
              <a:gd name="connsiteY3" fmla="*/ 1931467 h 3048347"/>
              <a:gd name="connsiteX4" fmla="*/ 482891 w 3045382"/>
              <a:gd name="connsiteY4" fmla="*/ 1931467 h 3048347"/>
              <a:gd name="connsiteX5" fmla="*/ 296220 w 3045382"/>
              <a:gd name="connsiteY5" fmla="*/ 2118178 h 3048347"/>
              <a:gd name="connsiteX6" fmla="*/ 296220 w 3045382"/>
              <a:gd name="connsiteY6" fmla="*/ 2562446 h 3048347"/>
              <a:gd name="connsiteX7" fmla="*/ 482891 w 3045382"/>
              <a:gd name="connsiteY7" fmla="*/ 2749158 h 3048347"/>
              <a:gd name="connsiteX8" fmla="*/ 1641123 w 3045382"/>
              <a:gd name="connsiteY8" fmla="*/ 2749158 h 3048347"/>
              <a:gd name="connsiteX9" fmla="*/ 1641123 w 3045382"/>
              <a:gd name="connsiteY9" fmla="*/ 2824618 h 3048347"/>
              <a:gd name="connsiteX10" fmla="*/ 1934523 w 3045382"/>
              <a:gd name="connsiteY10" fmla="*/ 2824618 h 3048347"/>
              <a:gd name="connsiteX11" fmla="*/ 1934523 w 3045382"/>
              <a:gd name="connsiteY11" fmla="*/ 2752121 h 3048347"/>
              <a:gd name="connsiteX12" fmla="*/ 2162644 w 3045382"/>
              <a:gd name="connsiteY12" fmla="*/ 2752121 h 3048347"/>
              <a:gd name="connsiteX13" fmla="*/ 2749162 w 3045382"/>
              <a:gd name="connsiteY13" fmla="*/ 2165597 h 3048347"/>
              <a:gd name="connsiteX14" fmla="*/ 2749162 w 3045382"/>
              <a:gd name="connsiteY14" fmla="*/ 1931467 h 3048347"/>
              <a:gd name="connsiteX15" fmla="*/ 2749162 w 3045382"/>
              <a:gd name="connsiteY15" fmla="*/ 1635241 h 3048347"/>
              <a:gd name="connsiteX16" fmla="*/ 2749162 w 3045382"/>
              <a:gd name="connsiteY16" fmla="*/ 482937 h 3048347"/>
              <a:gd name="connsiteX17" fmla="*/ 2562492 w 3045382"/>
              <a:gd name="connsiteY17" fmla="*/ 296226 h 3048347"/>
              <a:gd name="connsiteX18" fmla="*/ 2118092 w 3045382"/>
              <a:gd name="connsiteY18" fmla="*/ 0 h 3048347"/>
              <a:gd name="connsiteX19" fmla="*/ 2562492 w 3045382"/>
              <a:gd name="connsiteY19" fmla="*/ 0 h 3048347"/>
              <a:gd name="connsiteX20" fmla="*/ 3045382 w 3045382"/>
              <a:gd name="connsiteY20" fmla="*/ 482937 h 3048347"/>
              <a:gd name="connsiteX21" fmla="*/ 3045382 w 3045382"/>
              <a:gd name="connsiteY21" fmla="*/ 1635241 h 3048347"/>
              <a:gd name="connsiteX22" fmla="*/ 3045382 w 3045382"/>
              <a:gd name="connsiteY22" fmla="*/ 1931467 h 3048347"/>
              <a:gd name="connsiteX23" fmla="*/ 3045382 w 3045382"/>
              <a:gd name="connsiteY23" fmla="*/ 2165597 h 3048347"/>
              <a:gd name="connsiteX24" fmla="*/ 2162644 w 3045382"/>
              <a:gd name="connsiteY24" fmla="*/ 3048347 h 3048347"/>
              <a:gd name="connsiteX25" fmla="*/ 1934523 w 3045382"/>
              <a:gd name="connsiteY25" fmla="*/ 3048347 h 3048347"/>
              <a:gd name="connsiteX26" fmla="*/ 1934523 w 3045382"/>
              <a:gd name="connsiteY26" fmla="*/ 2954793 h 3048347"/>
              <a:gd name="connsiteX27" fmla="*/ 1641123 w 3045382"/>
              <a:gd name="connsiteY27" fmla="*/ 2954793 h 3048347"/>
              <a:gd name="connsiteX28" fmla="*/ 1641123 w 3045382"/>
              <a:gd name="connsiteY28" fmla="*/ 3045383 h 3048347"/>
              <a:gd name="connsiteX29" fmla="*/ 482891 w 3045382"/>
              <a:gd name="connsiteY29" fmla="*/ 3045383 h 3048347"/>
              <a:gd name="connsiteX30" fmla="*/ 0 w 3045382"/>
              <a:gd name="connsiteY30" fmla="*/ 2562446 h 3048347"/>
              <a:gd name="connsiteX31" fmla="*/ 0 w 3045382"/>
              <a:gd name="connsiteY31" fmla="*/ 2118178 h 3048347"/>
              <a:gd name="connsiteX32" fmla="*/ 482891 w 3045382"/>
              <a:gd name="connsiteY32" fmla="*/ 1635241 h 3048347"/>
              <a:gd name="connsiteX33" fmla="*/ 1525652 w 3045382"/>
              <a:gd name="connsiteY33" fmla="*/ 1635241 h 3048347"/>
              <a:gd name="connsiteX34" fmla="*/ 1635201 w 3045382"/>
              <a:gd name="connsiteY34" fmla="*/ 1525585 h 3048347"/>
              <a:gd name="connsiteX35" fmla="*/ 1635201 w 3045382"/>
              <a:gd name="connsiteY35" fmla="*/ 482937 h 3048347"/>
              <a:gd name="connsiteX36" fmla="*/ 2118092 w 3045382"/>
              <a:gd name="connsiteY36" fmla="*/ 0 h 3048347"/>
              <a:gd name="connsiteX0" fmla="*/ 2118092 w 3045382"/>
              <a:gd name="connsiteY0" fmla="*/ 296226 h 3048347"/>
              <a:gd name="connsiteX1" fmla="*/ 1931562 w 3045382"/>
              <a:gd name="connsiteY1" fmla="*/ 482937 h 3048347"/>
              <a:gd name="connsiteX2" fmla="*/ 1931562 w 3045382"/>
              <a:gd name="connsiteY2" fmla="*/ 1525585 h 3048347"/>
              <a:gd name="connsiteX3" fmla="*/ 1525652 w 3045382"/>
              <a:gd name="connsiteY3" fmla="*/ 1931467 h 3048347"/>
              <a:gd name="connsiteX4" fmla="*/ 482891 w 3045382"/>
              <a:gd name="connsiteY4" fmla="*/ 1931467 h 3048347"/>
              <a:gd name="connsiteX5" fmla="*/ 296220 w 3045382"/>
              <a:gd name="connsiteY5" fmla="*/ 2118178 h 3048347"/>
              <a:gd name="connsiteX6" fmla="*/ 296220 w 3045382"/>
              <a:gd name="connsiteY6" fmla="*/ 2562446 h 3048347"/>
              <a:gd name="connsiteX7" fmla="*/ 482891 w 3045382"/>
              <a:gd name="connsiteY7" fmla="*/ 2749158 h 3048347"/>
              <a:gd name="connsiteX8" fmla="*/ 1641123 w 3045382"/>
              <a:gd name="connsiteY8" fmla="*/ 2749158 h 3048347"/>
              <a:gd name="connsiteX9" fmla="*/ 1641123 w 3045382"/>
              <a:gd name="connsiteY9" fmla="*/ 2824618 h 3048347"/>
              <a:gd name="connsiteX10" fmla="*/ 1934523 w 3045382"/>
              <a:gd name="connsiteY10" fmla="*/ 2824618 h 3048347"/>
              <a:gd name="connsiteX11" fmla="*/ 1934523 w 3045382"/>
              <a:gd name="connsiteY11" fmla="*/ 2752121 h 3048347"/>
              <a:gd name="connsiteX12" fmla="*/ 2162644 w 3045382"/>
              <a:gd name="connsiteY12" fmla="*/ 2752121 h 3048347"/>
              <a:gd name="connsiteX13" fmla="*/ 2749162 w 3045382"/>
              <a:gd name="connsiteY13" fmla="*/ 2165597 h 3048347"/>
              <a:gd name="connsiteX14" fmla="*/ 2749162 w 3045382"/>
              <a:gd name="connsiteY14" fmla="*/ 1931467 h 3048347"/>
              <a:gd name="connsiteX15" fmla="*/ 2749162 w 3045382"/>
              <a:gd name="connsiteY15" fmla="*/ 1635241 h 3048347"/>
              <a:gd name="connsiteX16" fmla="*/ 2749162 w 3045382"/>
              <a:gd name="connsiteY16" fmla="*/ 482937 h 3048347"/>
              <a:gd name="connsiteX17" fmla="*/ 2562492 w 3045382"/>
              <a:gd name="connsiteY17" fmla="*/ 296226 h 3048347"/>
              <a:gd name="connsiteX18" fmla="*/ 2118092 w 3045382"/>
              <a:gd name="connsiteY18" fmla="*/ 296226 h 3048347"/>
              <a:gd name="connsiteX19" fmla="*/ 2118092 w 3045382"/>
              <a:gd name="connsiteY19" fmla="*/ 0 h 3048347"/>
              <a:gd name="connsiteX20" fmla="*/ 2562492 w 3045382"/>
              <a:gd name="connsiteY20" fmla="*/ 0 h 3048347"/>
              <a:gd name="connsiteX21" fmla="*/ 3045382 w 3045382"/>
              <a:gd name="connsiteY21" fmla="*/ 482937 h 3048347"/>
              <a:gd name="connsiteX22" fmla="*/ 3045382 w 3045382"/>
              <a:gd name="connsiteY22" fmla="*/ 1635241 h 3048347"/>
              <a:gd name="connsiteX23" fmla="*/ 3045382 w 3045382"/>
              <a:gd name="connsiteY23" fmla="*/ 1931467 h 3048347"/>
              <a:gd name="connsiteX24" fmla="*/ 3045382 w 3045382"/>
              <a:gd name="connsiteY24" fmla="*/ 2165597 h 3048347"/>
              <a:gd name="connsiteX25" fmla="*/ 2162644 w 3045382"/>
              <a:gd name="connsiteY25" fmla="*/ 3048347 h 3048347"/>
              <a:gd name="connsiteX26" fmla="*/ 1934523 w 3045382"/>
              <a:gd name="connsiteY26" fmla="*/ 3048347 h 3048347"/>
              <a:gd name="connsiteX27" fmla="*/ 1641123 w 3045382"/>
              <a:gd name="connsiteY27" fmla="*/ 2954793 h 3048347"/>
              <a:gd name="connsiteX28" fmla="*/ 1641123 w 3045382"/>
              <a:gd name="connsiteY28" fmla="*/ 3045383 h 3048347"/>
              <a:gd name="connsiteX29" fmla="*/ 482891 w 3045382"/>
              <a:gd name="connsiteY29" fmla="*/ 3045383 h 3048347"/>
              <a:gd name="connsiteX30" fmla="*/ 0 w 3045382"/>
              <a:gd name="connsiteY30" fmla="*/ 2562446 h 3048347"/>
              <a:gd name="connsiteX31" fmla="*/ 0 w 3045382"/>
              <a:gd name="connsiteY31" fmla="*/ 2118178 h 3048347"/>
              <a:gd name="connsiteX32" fmla="*/ 482891 w 3045382"/>
              <a:gd name="connsiteY32" fmla="*/ 1635241 h 3048347"/>
              <a:gd name="connsiteX33" fmla="*/ 1525652 w 3045382"/>
              <a:gd name="connsiteY33" fmla="*/ 1635241 h 3048347"/>
              <a:gd name="connsiteX34" fmla="*/ 1635201 w 3045382"/>
              <a:gd name="connsiteY34" fmla="*/ 1525585 h 3048347"/>
              <a:gd name="connsiteX35" fmla="*/ 1635201 w 3045382"/>
              <a:gd name="connsiteY35" fmla="*/ 482937 h 3048347"/>
              <a:gd name="connsiteX36" fmla="*/ 2118092 w 3045382"/>
              <a:gd name="connsiteY36" fmla="*/ 0 h 3048347"/>
              <a:gd name="connsiteX0" fmla="*/ 2118092 w 3045382"/>
              <a:gd name="connsiteY0" fmla="*/ 296226 h 3048347"/>
              <a:gd name="connsiteX1" fmla="*/ 1931562 w 3045382"/>
              <a:gd name="connsiteY1" fmla="*/ 482937 h 3048347"/>
              <a:gd name="connsiteX2" fmla="*/ 1931562 w 3045382"/>
              <a:gd name="connsiteY2" fmla="*/ 1525585 h 3048347"/>
              <a:gd name="connsiteX3" fmla="*/ 1525652 w 3045382"/>
              <a:gd name="connsiteY3" fmla="*/ 1931467 h 3048347"/>
              <a:gd name="connsiteX4" fmla="*/ 482891 w 3045382"/>
              <a:gd name="connsiteY4" fmla="*/ 1931467 h 3048347"/>
              <a:gd name="connsiteX5" fmla="*/ 296220 w 3045382"/>
              <a:gd name="connsiteY5" fmla="*/ 2118178 h 3048347"/>
              <a:gd name="connsiteX6" fmla="*/ 296220 w 3045382"/>
              <a:gd name="connsiteY6" fmla="*/ 2562446 h 3048347"/>
              <a:gd name="connsiteX7" fmla="*/ 482891 w 3045382"/>
              <a:gd name="connsiteY7" fmla="*/ 2749158 h 3048347"/>
              <a:gd name="connsiteX8" fmla="*/ 1641123 w 3045382"/>
              <a:gd name="connsiteY8" fmla="*/ 2749158 h 3048347"/>
              <a:gd name="connsiteX9" fmla="*/ 1641123 w 3045382"/>
              <a:gd name="connsiteY9" fmla="*/ 2824618 h 3048347"/>
              <a:gd name="connsiteX10" fmla="*/ 1934523 w 3045382"/>
              <a:gd name="connsiteY10" fmla="*/ 2824618 h 3048347"/>
              <a:gd name="connsiteX11" fmla="*/ 1934523 w 3045382"/>
              <a:gd name="connsiteY11" fmla="*/ 2752121 h 3048347"/>
              <a:gd name="connsiteX12" fmla="*/ 2162644 w 3045382"/>
              <a:gd name="connsiteY12" fmla="*/ 2752121 h 3048347"/>
              <a:gd name="connsiteX13" fmla="*/ 2749162 w 3045382"/>
              <a:gd name="connsiteY13" fmla="*/ 2165597 h 3048347"/>
              <a:gd name="connsiteX14" fmla="*/ 2749162 w 3045382"/>
              <a:gd name="connsiteY14" fmla="*/ 1931467 h 3048347"/>
              <a:gd name="connsiteX15" fmla="*/ 2749162 w 3045382"/>
              <a:gd name="connsiteY15" fmla="*/ 1635241 h 3048347"/>
              <a:gd name="connsiteX16" fmla="*/ 2749162 w 3045382"/>
              <a:gd name="connsiteY16" fmla="*/ 482937 h 3048347"/>
              <a:gd name="connsiteX17" fmla="*/ 2562492 w 3045382"/>
              <a:gd name="connsiteY17" fmla="*/ 296226 h 3048347"/>
              <a:gd name="connsiteX18" fmla="*/ 2118092 w 3045382"/>
              <a:gd name="connsiteY18" fmla="*/ 296226 h 3048347"/>
              <a:gd name="connsiteX19" fmla="*/ 2118092 w 3045382"/>
              <a:gd name="connsiteY19" fmla="*/ 0 h 3048347"/>
              <a:gd name="connsiteX20" fmla="*/ 2562492 w 3045382"/>
              <a:gd name="connsiteY20" fmla="*/ 0 h 3048347"/>
              <a:gd name="connsiteX21" fmla="*/ 3045382 w 3045382"/>
              <a:gd name="connsiteY21" fmla="*/ 482937 h 3048347"/>
              <a:gd name="connsiteX22" fmla="*/ 3045382 w 3045382"/>
              <a:gd name="connsiteY22" fmla="*/ 1635241 h 3048347"/>
              <a:gd name="connsiteX23" fmla="*/ 3045382 w 3045382"/>
              <a:gd name="connsiteY23" fmla="*/ 1931467 h 3048347"/>
              <a:gd name="connsiteX24" fmla="*/ 3045382 w 3045382"/>
              <a:gd name="connsiteY24" fmla="*/ 2165597 h 3048347"/>
              <a:gd name="connsiteX25" fmla="*/ 2162644 w 3045382"/>
              <a:gd name="connsiteY25" fmla="*/ 3048347 h 3048347"/>
              <a:gd name="connsiteX26" fmla="*/ 1934523 w 3045382"/>
              <a:gd name="connsiteY26" fmla="*/ 3048347 h 3048347"/>
              <a:gd name="connsiteX27" fmla="*/ 1641123 w 3045382"/>
              <a:gd name="connsiteY27" fmla="*/ 3045383 h 3048347"/>
              <a:gd name="connsiteX28" fmla="*/ 482891 w 3045382"/>
              <a:gd name="connsiteY28" fmla="*/ 3045383 h 3048347"/>
              <a:gd name="connsiteX29" fmla="*/ 0 w 3045382"/>
              <a:gd name="connsiteY29" fmla="*/ 2562446 h 3048347"/>
              <a:gd name="connsiteX30" fmla="*/ 0 w 3045382"/>
              <a:gd name="connsiteY30" fmla="*/ 2118178 h 3048347"/>
              <a:gd name="connsiteX31" fmla="*/ 482891 w 3045382"/>
              <a:gd name="connsiteY31" fmla="*/ 1635241 h 3048347"/>
              <a:gd name="connsiteX32" fmla="*/ 1525652 w 3045382"/>
              <a:gd name="connsiteY32" fmla="*/ 1635241 h 3048347"/>
              <a:gd name="connsiteX33" fmla="*/ 1635201 w 3045382"/>
              <a:gd name="connsiteY33" fmla="*/ 1525585 h 3048347"/>
              <a:gd name="connsiteX34" fmla="*/ 1635201 w 3045382"/>
              <a:gd name="connsiteY34" fmla="*/ 482937 h 3048347"/>
              <a:gd name="connsiteX35" fmla="*/ 2118092 w 3045382"/>
              <a:gd name="connsiteY35" fmla="*/ 0 h 3048347"/>
              <a:gd name="connsiteX0" fmla="*/ 2118092 w 3045382"/>
              <a:gd name="connsiteY0" fmla="*/ 296226 h 3048347"/>
              <a:gd name="connsiteX1" fmla="*/ 1931562 w 3045382"/>
              <a:gd name="connsiteY1" fmla="*/ 482937 h 3048347"/>
              <a:gd name="connsiteX2" fmla="*/ 1931562 w 3045382"/>
              <a:gd name="connsiteY2" fmla="*/ 1525585 h 3048347"/>
              <a:gd name="connsiteX3" fmla="*/ 1525652 w 3045382"/>
              <a:gd name="connsiteY3" fmla="*/ 1931467 h 3048347"/>
              <a:gd name="connsiteX4" fmla="*/ 482891 w 3045382"/>
              <a:gd name="connsiteY4" fmla="*/ 1931467 h 3048347"/>
              <a:gd name="connsiteX5" fmla="*/ 296220 w 3045382"/>
              <a:gd name="connsiteY5" fmla="*/ 2118178 h 3048347"/>
              <a:gd name="connsiteX6" fmla="*/ 296220 w 3045382"/>
              <a:gd name="connsiteY6" fmla="*/ 2562446 h 3048347"/>
              <a:gd name="connsiteX7" fmla="*/ 482891 w 3045382"/>
              <a:gd name="connsiteY7" fmla="*/ 2749158 h 3048347"/>
              <a:gd name="connsiteX8" fmla="*/ 1641123 w 3045382"/>
              <a:gd name="connsiteY8" fmla="*/ 2749158 h 3048347"/>
              <a:gd name="connsiteX9" fmla="*/ 1641123 w 3045382"/>
              <a:gd name="connsiteY9" fmla="*/ 2824618 h 3048347"/>
              <a:gd name="connsiteX10" fmla="*/ 1934523 w 3045382"/>
              <a:gd name="connsiteY10" fmla="*/ 2824618 h 3048347"/>
              <a:gd name="connsiteX11" fmla="*/ 1934523 w 3045382"/>
              <a:gd name="connsiteY11" fmla="*/ 2752121 h 3048347"/>
              <a:gd name="connsiteX12" fmla="*/ 2162644 w 3045382"/>
              <a:gd name="connsiteY12" fmla="*/ 2752121 h 3048347"/>
              <a:gd name="connsiteX13" fmla="*/ 2749162 w 3045382"/>
              <a:gd name="connsiteY13" fmla="*/ 2165597 h 3048347"/>
              <a:gd name="connsiteX14" fmla="*/ 2749162 w 3045382"/>
              <a:gd name="connsiteY14" fmla="*/ 1931467 h 3048347"/>
              <a:gd name="connsiteX15" fmla="*/ 2749162 w 3045382"/>
              <a:gd name="connsiteY15" fmla="*/ 1635241 h 3048347"/>
              <a:gd name="connsiteX16" fmla="*/ 2749162 w 3045382"/>
              <a:gd name="connsiteY16" fmla="*/ 482937 h 3048347"/>
              <a:gd name="connsiteX17" fmla="*/ 2562492 w 3045382"/>
              <a:gd name="connsiteY17" fmla="*/ 296226 h 3048347"/>
              <a:gd name="connsiteX18" fmla="*/ 2118092 w 3045382"/>
              <a:gd name="connsiteY18" fmla="*/ 296226 h 3048347"/>
              <a:gd name="connsiteX19" fmla="*/ 2118092 w 3045382"/>
              <a:gd name="connsiteY19" fmla="*/ 0 h 3048347"/>
              <a:gd name="connsiteX20" fmla="*/ 2562492 w 3045382"/>
              <a:gd name="connsiteY20" fmla="*/ 0 h 3048347"/>
              <a:gd name="connsiteX21" fmla="*/ 3045382 w 3045382"/>
              <a:gd name="connsiteY21" fmla="*/ 482937 h 3048347"/>
              <a:gd name="connsiteX22" fmla="*/ 3045382 w 3045382"/>
              <a:gd name="connsiteY22" fmla="*/ 1635241 h 3048347"/>
              <a:gd name="connsiteX23" fmla="*/ 3045382 w 3045382"/>
              <a:gd name="connsiteY23" fmla="*/ 1931467 h 3048347"/>
              <a:gd name="connsiteX24" fmla="*/ 3045382 w 3045382"/>
              <a:gd name="connsiteY24" fmla="*/ 2165597 h 3048347"/>
              <a:gd name="connsiteX25" fmla="*/ 2162644 w 3045382"/>
              <a:gd name="connsiteY25" fmla="*/ 3048347 h 3048347"/>
              <a:gd name="connsiteX26" fmla="*/ 1934523 w 3045382"/>
              <a:gd name="connsiteY26" fmla="*/ 3048347 h 3048347"/>
              <a:gd name="connsiteX27" fmla="*/ 482891 w 3045382"/>
              <a:gd name="connsiteY27" fmla="*/ 3045383 h 3048347"/>
              <a:gd name="connsiteX28" fmla="*/ 0 w 3045382"/>
              <a:gd name="connsiteY28" fmla="*/ 2562446 h 3048347"/>
              <a:gd name="connsiteX29" fmla="*/ 0 w 3045382"/>
              <a:gd name="connsiteY29" fmla="*/ 2118178 h 3048347"/>
              <a:gd name="connsiteX30" fmla="*/ 482891 w 3045382"/>
              <a:gd name="connsiteY30" fmla="*/ 1635241 h 3048347"/>
              <a:gd name="connsiteX31" fmla="*/ 1525652 w 3045382"/>
              <a:gd name="connsiteY31" fmla="*/ 1635241 h 3048347"/>
              <a:gd name="connsiteX32" fmla="*/ 1635201 w 3045382"/>
              <a:gd name="connsiteY32" fmla="*/ 1525585 h 3048347"/>
              <a:gd name="connsiteX33" fmla="*/ 1635201 w 3045382"/>
              <a:gd name="connsiteY33" fmla="*/ 482937 h 3048347"/>
              <a:gd name="connsiteX34" fmla="*/ 2118092 w 3045382"/>
              <a:gd name="connsiteY34" fmla="*/ 0 h 3048347"/>
              <a:gd name="connsiteX0" fmla="*/ 2118092 w 3045382"/>
              <a:gd name="connsiteY0" fmla="*/ 296226 h 3048347"/>
              <a:gd name="connsiteX1" fmla="*/ 1931562 w 3045382"/>
              <a:gd name="connsiteY1" fmla="*/ 482937 h 3048347"/>
              <a:gd name="connsiteX2" fmla="*/ 1931562 w 3045382"/>
              <a:gd name="connsiteY2" fmla="*/ 1525585 h 3048347"/>
              <a:gd name="connsiteX3" fmla="*/ 1525652 w 3045382"/>
              <a:gd name="connsiteY3" fmla="*/ 1931467 h 3048347"/>
              <a:gd name="connsiteX4" fmla="*/ 482891 w 3045382"/>
              <a:gd name="connsiteY4" fmla="*/ 1931467 h 3048347"/>
              <a:gd name="connsiteX5" fmla="*/ 296220 w 3045382"/>
              <a:gd name="connsiteY5" fmla="*/ 2118178 h 3048347"/>
              <a:gd name="connsiteX6" fmla="*/ 296220 w 3045382"/>
              <a:gd name="connsiteY6" fmla="*/ 2562446 h 3048347"/>
              <a:gd name="connsiteX7" fmla="*/ 482891 w 3045382"/>
              <a:gd name="connsiteY7" fmla="*/ 2749158 h 3048347"/>
              <a:gd name="connsiteX8" fmla="*/ 1641123 w 3045382"/>
              <a:gd name="connsiteY8" fmla="*/ 2749158 h 3048347"/>
              <a:gd name="connsiteX9" fmla="*/ 1641123 w 3045382"/>
              <a:gd name="connsiteY9" fmla="*/ 2824618 h 3048347"/>
              <a:gd name="connsiteX10" fmla="*/ 1934523 w 3045382"/>
              <a:gd name="connsiteY10" fmla="*/ 2824618 h 3048347"/>
              <a:gd name="connsiteX11" fmla="*/ 1934523 w 3045382"/>
              <a:gd name="connsiteY11" fmla="*/ 2752121 h 3048347"/>
              <a:gd name="connsiteX12" fmla="*/ 2162644 w 3045382"/>
              <a:gd name="connsiteY12" fmla="*/ 2752121 h 3048347"/>
              <a:gd name="connsiteX13" fmla="*/ 2749162 w 3045382"/>
              <a:gd name="connsiteY13" fmla="*/ 2165597 h 3048347"/>
              <a:gd name="connsiteX14" fmla="*/ 2749162 w 3045382"/>
              <a:gd name="connsiteY14" fmla="*/ 1931467 h 3048347"/>
              <a:gd name="connsiteX15" fmla="*/ 2749162 w 3045382"/>
              <a:gd name="connsiteY15" fmla="*/ 1635241 h 3048347"/>
              <a:gd name="connsiteX16" fmla="*/ 2749162 w 3045382"/>
              <a:gd name="connsiteY16" fmla="*/ 482937 h 3048347"/>
              <a:gd name="connsiteX17" fmla="*/ 2562492 w 3045382"/>
              <a:gd name="connsiteY17" fmla="*/ 296226 h 3048347"/>
              <a:gd name="connsiteX18" fmla="*/ 2118092 w 3045382"/>
              <a:gd name="connsiteY18" fmla="*/ 296226 h 3048347"/>
              <a:gd name="connsiteX19" fmla="*/ 2118092 w 3045382"/>
              <a:gd name="connsiteY19" fmla="*/ 0 h 3048347"/>
              <a:gd name="connsiteX20" fmla="*/ 2562492 w 3045382"/>
              <a:gd name="connsiteY20" fmla="*/ 0 h 3048347"/>
              <a:gd name="connsiteX21" fmla="*/ 3045382 w 3045382"/>
              <a:gd name="connsiteY21" fmla="*/ 482937 h 3048347"/>
              <a:gd name="connsiteX22" fmla="*/ 3045382 w 3045382"/>
              <a:gd name="connsiteY22" fmla="*/ 1635241 h 3048347"/>
              <a:gd name="connsiteX23" fmla="*/ 3045382 w 3045382"/>
              <a:gd name="connsiteY23" fmla="*/ 1931467 h 3048347"/>
              <a:gd name="connsiteX24" fmla="*/ 3045382 w 3045382"/>
              <a:gd name="connsiteY24" fmla="*/ 2165597 h 3048347"/>
              <a:gd name="connsiteX25" fmla="*/ 2162644 w 3045382"/>
              <a:gd name="connsiteY25" fmla="*/ 3048347 h 3048347"/>
              <a:gd name="connsiteX26" fmla="*/ 482891 w 3045382"/>
              <a:gd name="connsiteY26" fmla="*/ 3045383 h 3048347"/>
              <a:gd name="connsiteX27" fmla="*/ 0 w 3045382"/>
              <a:gd name="connsiteY27" fmla="*/ 2562446 h 3048347"/>
              <a:gd name="connsiteX28" fmla="*/ 0 w 3045382"/>
              <a:gd name="connsiteY28" fmla="*/ 2118178 h 3048347"/>
              <a:gd name="connsiteX29" fmla="*/ 482891 w 3045382"/>
              <a:gd name="connsiteY29" fmla="*/ 1635241 h 3048347"/>
              <a:gd name="connsiteX30" fmla="*/ 1525652 w 3045382"/>
              <a:gd name="connsiteY30" fmla="*/ 1635241 h 3048347"/>
              <a:gd name="connsiteX31" fmla="*/ 1635201 w 3045382"/>
              <a:gd name="connsiteY31" fmla="*/ 1525585 h 3048347"/>
              <a:gd name="connsiteX32" fmla="*/ 1635201 w 3045382"/>
              <a:gd name="connsiteY32" fmla="*/ 482937 h 3048347"/>
              <a:gd name="connsiteX33" fmla="*/ 2118092 w 3045382"/>
              <a:gd name="connsiteY33" fmla="*/ 0 h 3048347"/>
              <a:gd name="connsiteX0" fmla="*/ 2118092 w 3045382"/>
              <a:gd name="connsiteY0" fmla="*/ 296226 h 3048347"/>
              <a:gd name="connsiteX1" fmla="*/ 1931562 w 3045382"/>
              <a:gd name="connsiteY1" fmla="*/ 482937 h 3048347"/>
              <a:gd name="connsiteX2" fmla="*/ 1931562 w 3045382"/>
              <a:gd name="connsiteY2" fmla="*/ 1525585 h 3048347"/>
              <a:gd name="connsiteX3" fmla="*/ 1525652 w 3045382"/>
              <a:gd name="connsiteY3" fmla="*/ 1931467 h 3048347"/>
              <a:gd name="connsiteX4" fmla="*/ 482891 w 3045382"/>
              <a:gd name="connsiteY4" fmla="*/ 1931467 h 3048347"/>
              <a:gd name="connsiteX5" fmla="*/ 296220 w 3045382"/>
              <a:gd name="connsiteY5" fmla="*/ 2118178 h 3048347"/>
              <a:gd name="connsiteX6" fmla="*/ 296220 w 3045382"/>
              <a:gd name="connsiteY6" fmla="*/ 2562446 h 3048347"/>
              <a:gd name="connsiteX7" fmla="*/ 482891 w 3045382"/>
              <a:gd name="connsiteY7" fmla="*/ 2749158 h 3048347"/>
              <a:gd name="connsiteX8" fmla="*/ 1641123 w 3045382"/>
              <a:gd name="connsiteY8" fmla="*/ 2749158 h 3048347"/>
              <a:gd name="connsiteX9" fmla="*/ 1641123 w 3045382"/>
              <a:gd name="connsiteY9" fmla="*/ 2824618 h 3048347"/>
              <a:gd name="connsiteX10" fmla="*/ 1934523 w 3045382"/>
              <a:gd name="connsiteY10" fmla="*/ 2752121 h 3048347"/>
              <a:gd name="connsiteX11" fmla="*/ 2162644 w 3045382"/>
              <a:gd name="connsiteY11" fmla="*/ 2752121 h 3048347"/>
              <a:gd name="connsiteX12" fmla="*/ 2749162 w 3045382"/>
              <a:gd name="connsiteY12" fmla="*/ 2165597 h 3048347"/>
              <a:gd name="connsiteX13" fmla="*/ 2749162 w 3045382"/>
              <a:gd name="connsiteY13" fmla="*/ 1931467 h 3048347"/>
              <a:gd name="connsiteX14" fmla="*/ 2749162 w 3045382"/>
              <a:gd name="connsiteY14" fmla="*/ 1635241 h 3048347"/>
              <a:gd name="connsiteX15" fmla="*/ 2749162 w 3045382"/>
              <a:gd name="connsiteY15" fmla="*/ 482937 h 3048347"/>
              <a:gd name="connsiteX16" fmla="*/ 2562492 w 3045382"/>
              <a:gd name="connsiteY16" fmla="*/ 296226 h 3048347"/>
              <a:gd name="connsiteX17" fmla="*/ 2118092 w 3045382"/>
              <a:gd name="connsiteY17" fmla="*/ 296226 h 3048347"/>
              <a:gd name="connsiteX18" fmla="*/ 2118092 w 3045382"/>
              <a:gd name="connsiteY18" fmla="*/ 0 h 3048347"/>
              <a:gd name="connsiteX19" fmla="*/ 2562492 w 3045382"/>
              <a:gd name="connsiteY19" fmla="*/ 0 h 3048347"/>
              <a:gd name="connsiteX20" fmla="*/ 3045382 w 3045382"/>
              <a:gd name="connsiteY20" fmla="*/ 482937 h 3048347"/>
              <a:gd name="connsiteX21" fmla="*/ 3045382 w 3045382"/>
              <a:gd name="connsiteY21" fmla="*/ 1635241 h 3048347"/>
              <a:gd name="connsiteX22" fmla="*/ 3045382 w 3045382"/>
              <a:gd name="connsiteY22" fmla="*/ 1931467 h 3048347"/>
              <a:gd name="connsiteX23" fmla="*/ 3045382 w 3045382"/>
              <a:gd name="connsiteY23" fmla="*/ 2165597 h 3048347"/>
              <a:gd name="connsiteX24" fmla="*/ 2162644 w 3045382"/>
              <a:gd name="connsiteY24" fmla="*/ 3048347 h 3048347"/>
              <a:gd name="connsiteX25" fmla="*/ 482891 w 3045382"/>
              <a:gd name="connsiteY25" fmla="*/ 3045383 h 3048347"/>
              <a:gd name="connsiteX26" fmla="*/ 0 w 3045382"/>
              <a:gd name="connsiteY26" fmla="*/ 2562446 h 3048347"/>
              <a:gd name="connsiteX27" fmla="*/ 0 w 3045382"/>
              <a:gd name="connsiteY27" fmla="*/ 2118178 h 3048347"/>
              <a:gd name="connsiteX28" fmla="*/ 482891 w 3045382"/>
              <a:gd name="connsiteY28" fmla="*/ 1635241 h 3048347"/>
              <a:gd name="connsiteX29" fmla="*/ 1525652 w 3045382"/>
              <a:gd name="connsiteY29" fmla="*/ 1635241 h 3048347"/>
              <a:gd name="connsiteX30" fmla="*/ 1635201 w 3045382"/>
              <a:gd name="connsiteY30" fmla="*/ 1525585 h 3048347"/>
              <a:gd name="connsiteX31" fmla="*/ 1635201 w 3045382"/>
              <a:gd name="connsiteY31" fmla="*/ 482937 h 3048347"/>
              <a:gd name="connsiteX32" fmla="*/ 2118092 w 3045382"/>
              <a:gd name="connsiteY32" fmla="*/ 0 h 3048347"/>
              <a:gd name="connsiteX0" fmla="*/ 2118092 w 3045382"/>
              <a:gd name="connsiteY0" fmla="*/ 296226 h 3048347"/>
              <a:gd name="connsiteX1" fmla="*/ 1931562 w 3045382"/>
              <a:gd name="connsiteY1" fmla="*/ 482937 h 3048347"/>
              <a:gd name="connsiteX2" fmla="*/ 1931562 w 3045382"/>
              <a:gd name="connsiteY2" fmla="*/ 1525585 h 3048347"/>
              <a:gd name="connsiteX3" fmla="*/ 1525652 w 3045382"/>
              <a:gd name="connsiteY3" fmla="*/ 1931467 h 3048347"/>
              <a:gd name="connsiteX4" fmla="*/ 482891 w 3045382"/>
              <a:gd name="connsiteY4" fmla="*/ 1931467 h 3048347"/>
              <a:gd name="connsiteX5" fmla="*/ 296220 w 3045382"/>
              <a:gd name="connsiteY5" fmla="*/ 2118178 h 3048347"/>
              <a:gd name="connsiteX6" fmla="*/ 296220 w 3045382"/>
              <a:gd name="connsiteY6" fmla="*/ 2562446 h 3048347"/>
              <a:gd name="connsiteX7" fmla="*/ 482891 w 3045382"/>
              <a:gd name="connsiteY7" fmla="*/ 2749158 h 3048347"/>
              <a:gd name="connsiteX8" fmla="*/ 1641123 w 3045382"/>
              <a:gd name="connsiteY8" fmla="*/ 2749158 h 3048347"/>
              <a:gd name="connsiteX9" fmla="*/ 1934523 w 3045382"/>
              <a:gd name="connsiteY9" fmla="*/ 2752121 h 3048347"/>
              <a:gd name="connsiteX10" fmla="*/ 2162644 w 3045382"/>
              <a:gd name="connsiteY10" fmla="*/ 2752121 h 3048347"/>
              <a:gd name="connsiteX11" fmla="*/ 2749162 w 3045382"/>
              <a:gd name="connsiteY11" fmla="*/ 2165597 h 3048347"/>
              <a:gd name="connsiteX12" fmla="*/ 2749162 w 3045382"/>
              <a:gd name="connsiteY12" fmla="*/ 1931467 h 3048347"/>
              <a:gd name="connsiteX13" fmla="*/ 2749162 w 3045382"/>
              <a:gd name="connsiteY13" fmla="*/ 1635241 h 3048347"/>
              <a:gd name="connsiteX14" fmla="*/ 2749162 w 3045382"/>
              <a:gd name="connsiteY14" fmla="*/ 482937 h 3048347"/>
              <a:gd name="connsiteX15" fmla="*/ 2562492 w 3045382"/>
              <a:gd name="connsiteY15" fmla="*/ 296226 h 3048347"/>
              <a:gd name="connsiteX16" fmla="*/ 2118092 w 3045382"/>
              <a:gd name="connsiteY16" fmla="*/ 296226 h 3048347"/>
              <a:gd name="connsiteX17" fmla="*/ 2118092 w 3045382"/>
              <a:gd name="connsiteY17" fmla="*/ 0 h 3048347"/>
              <a:gd name="connsiteX18" fmla="*/ 2562492 w 3045382"/>
              <a:gd name="connsiteY18" fmla="*/ 0 h 3048347"/>
              <a:gd name="connsiteX19" fmla="*/ 3045382 w 3045382"/>
              <a:gd name="connsiteY19" fmla="*/ 482937 h 3048347"/>
              <a:gd name="connsiteX20" fmla="*/ 3045382 w 3045382"/>
              <a:gd name="connsiteY20" fmla="*/ 1635241 h 3048347"/>
              <a:gd name="connsiteX21" fmla="*/ 3045382 w 3045382"/>
              <a:gd name="connsiteY21" fmla="*/ 1931467 h 3048347"/>
              <a:gd name="connsiteX22" fmla="*/ 3045382 w 3045382"/>
              <a:gd name="connsiteY22" fmla="*/ 2165597 h 3048347"/>
              <a:gd name="connsiteX23" fmla="*/ 2162644 w 3045382"/>
              <a:gd name="connsiteY23" fmla="*/ 3048347 h 3048347"/>
              <a:gd name="connsiteX24" fmla="*/ 482891 w 3045382"/>
              <a:gd name="connsiteY24" fmla="*/ 3045383 h 3048347"/>
              <a:gd name="connsiteX25" fmla="*/ 0 w 3045382"/>
              <a:gd name="connsiteY25" fmla="*/ 2562446 h 3048347"/>
              <a:gd name="connsiteX26" fmla="*/ 0 w 3045382"/>
              <a:gd name="connsiteY26" fmla="*/ 2118178 h 3048347"/>
              <a:gd name="connsiteX27" fmla="*/ 482891 w 3045382"/>
              <a:gd name="connsiteY27" fmla="*/ 1635241 h 3048347"/>
              <a:gd name="connsiteX28" fmla="*/ 1525652 w 3045382"/>
              <a:gd name="connsiteY28" fmla="*/ 1635241 h 3048347"/>
              <a:gd name="connsiteX29" fmla="*/ 1635201 w 3045382"/>
              <a:gd name="connsiteY29" fmla="*/ 1525585 h 3048347"/>
              <a:gd name="connsiteX30" fmla="*/ 1635201 w 3045382"/>
              <a:gd name="connsiteY30" fmla="*/ 482937 h 3048347"/>
              <a:gd name="connsiteX31" fmla="*/ 2118092 w 3045382"/>
              <a:gd name="connsiteY31" fmla="*/ 0 h 3048347"/>
              <a:gd name="connsiteX0" fmla="*/ 2118092 w 3045382"/>
              <a:gd name="connsiteY0" fmla="*/ 296226 h 3048347"/>
              <a:gd name="connsiteX1" fmla="*/ 1931562 w 3045382"/>
              <a:gd name="connsiteY1" fmla="*/ 482937 h 3048347"/>
              <a:gd name="connsiteX2" fmla="*/ 1931562 w 3045382"/>
              <a:gd name="connsiteY2" fmla="*/ 1525585 h 3048347"/>
              <a:gd name="connsiteX3" fmla="*/ 1525652 w 3045382"/>
              <a:gd name="connsiteY3" fmla="*/ 1931467 h 3048347"/>
              <a:gd name="connsiteX4" fmla="*/ 482891 w 3045382"/>
              <a:gd name="connsiteY4" fmla="*/ 1931467 h 3048347"/>
              <a:gd name="connsiteX5" fmla="*/ 296220 w 3045382"/>
              <a:gd name="connsiteY5" fmla="*/ 2118178 h 3048347"/>
              <a:gd name="connsiteX6" fmla="*/ 296220 w 3045382"/>
              <a:gd name="connsiteY6" fmla="*/ 2562446 h 3048347"/>
              <a:gd name="connsiteX7" fmla="*/ 482891 w 3045382"/>
              <a:gd name="connsiteY7" fmla="*/ 2749158 h 3048347"/>
              <a:gd name="connsiteX8" fmla="*/ 1934523 w 3045382"/>
              <a:gd name="connsiteY8" fmla="*/ 2752121 h 3048347"/>
              <a:gd name="connsiteX9" fmla="*/ 2162644 w 3045382"/>
              <a:gd name="connsiteY9" fmla="*/ 2752121 h 3048347"/>
              <a:gd name="connsiteX10" fmla="*/ 2749162 w 3045382"/>
              <a:gd name="connsiteY10" fmla="*/ 2165597 h 3048347"/>
              <a:gd name="connsiteX11" fmla="*/ 2749162 w 3045382"/>
              <a:gd name="connsiteY11" fmla="*/ 1931467 h 3048347"/>
              <a:gd name="connsiteX12" fmla="*/ 2749162 w 3045382"/>
              <a:gd name="connsiteY12" fmla="*/ 1635241 h 3048347"/>
              <a:gd name="connsiteX13" fmla="*/ 2749162 w 3045382"/>
              <a:gd name="connsiteY13" fmla="*/ 482937 h 3048347"/>
              <a:gd name="connsiteX14" fmla="*/ 2562492 w 3045382"/>
              <a:gd name="connsiteY14" fmla="*/ 296226 h 3048347"/>
              <a:gd name="connsiteX15" fmla="*/ 2118092 w 3045382"/>
              <a:gd name="connsiteY15" fmla="*/ 296226 h 3048347"/>
              <a:gd name="connsiteX16" fmla="*/ 2118092 w 3045382"/>
              <a:gd name="connsiteY16" fmla="*/ 0 h 3048347"/>
              <a:gd name="connsiteX17" fmla="*/ 2562492 w 3045382"/>
              <a:gd name="connsiteY17" fmla="*/ 0 h 3048347"/>
              <a:gd name="connsiteX18" fmla="*/ 3045382 w 3045382"/>
              <a:gd name="connsiteY18" fmla="*/ 482937 h 3048347"/>
              <a:gd name="connsiteX19" fmla="*/ 3045382 w 3045382"/>
              <a:gd name="connsiteY19" fmla="*/ 1635241 h 3048347"/>
              <a:gd name="connsiteX20" fmla="*/ 3045382 w 3045382"/>
              <a:gd name="connsiteY20" fmla="*/ 1931467 h 3048347"/>
              <a:gd name="connsiteX21" fmla="*/ 3045382 w 3045382"/>
              <a:gd name="connsiteY21" fmla="*/ 2165597 h 3048347"/>
              <a:gd name="connsiteX22" fmla="*/ 2162644 w 3045382"/>
              <a:gd name="connsiteY22" fmla="*/ 3048347 h 3048347"/>
              <a:gd name="connsiteX23" fmla="*/ 482891 w 3045382"/>
              <a:gd name="connsiteY23" fmla="*/ 3045383 h 3048347"/>
              <a:gd name="connsiteX24" fmla="*/ 0 w 3045382"/>
              <a:gd name="connsiteY24" fmla="*/ 2562446 h 3048347"/>
              <a:gd name="connsiteX25" fmla="*/ 0 w 3045382"/>
              <a:gd name="connsiteY25" fmla="*/ 2118178 h 3048347"/>
              <a:gd name="connsiteX26" fmla="*/ 482891 w 3045382"/>
              <a:gd name="connsiteY26" fmla="*/ 1635241 h 3048347"/>
              <a:gd name="connsiteX27" fmla="*/ 1525652 w 3045382"/>
              <a:gd name="connsiteY27" fmla="*/ 1635241 h 3048347"/>
              <a:gd name="connsiteX28" fmla="*/ 1635201 w 3045382"/>
              <a:gd name="connsiteY28" fmla="*/ 1525585 h 3048347"/>
              <a:gd name="connsiteX29" fmla="*/ 1635201 w 3045382"/>
              <a:gd name="connsiteY29" fmla="*/ 482937 h 3048347"/>
              <a:gd name="connsiteX30" fmla="*/ 2118092 w 3045382"/>
              <a:gd name="connsiteY30" fmla="*/ 0 h 3048347"/>
              <a:gd name="connsiteX0" fmla="*/ 2118092 w 3045382"/>
              <a:gd name="connsiteY0" fmla="*/ 296226 h 3048347"/>
              <a:gd name="connsiteX1" fmla="*/ 1931562 w 3045382"/>
              <a:gd name="connsiteY1" fmla="*/ 482937 h 3048347"/>
              <a:gd name="connsiteX2" fmla="*/ 1931562 w 3045382"/>
              <a:gd name="connsiteY2" fmla="*/ 1525585 h 3048347"/>
              <a:gd name="connsiteX3" fmla="*/ 1525652 w 3045382"/>
              <a:gd name="connsiteY3" fmla="*/ 1931467 h 3048347"/>
              <a:gd name="connsiteX4" fmla="*/ 482891 w 3045382"/>
              <a:gd name="connsiteY4" fmla="*/ 1931467 h 3048347"/>
              <a:gd name="connsiteX5" fmla="*/ 296220 w 3045382"/>
              <a:gd name="connsiteY5" fmla="*/ 2118178 h 3048347"/>
              <a:gd name="connsiteX6" fmla="*/ 296220 w 3045382"/>
              <a:gd name="connsiteY6" fmla="*/ 2562446 h 3048347"/>
              <a:gd name="connsiteX7" fmla="*/ 482891 w 3045382"/>
              <a:gd name="connsiteY7" fmla="*/ 2749158 h 3048347"/>
              <a:gd name="connsiteX8" fmla="*/ 2162644 w 3045382"/>
              <a:gd name="connsiteY8" fmla="*/ 2752121 h 3048347"/>
              <a:gd name="connsiteX9" fmla="*/ 2749162 w 3045382"/>
              <a:gd name="connsiteY9" fmla="*/ 2165597 h 3048347"/>
              <a:gd name="connsiteX10" fmla="*/ 2749162 w 3045382"/>
              <a:gd name="connsiteY10" fmla="*/ 1931467 h 3048347"/>
              <a:gd name="connsiteX11" fmla="*/ 2749162 w 3045382"/>
              <a:gd name="connsiteY11" fmla="*/ 1635241 h 3048347"/>
              <a:gd name="connsiteX12" fmla="*/ 2749162 w 3045382"/>
              <a:gd name="connsiteY12" fmla="*/ 482937 h 3048347"/>
              <a:gd name="connsiteX13" fmla="*/ 2562492 w 3045382"/>
              <a:gd name="connsiteY13" fmla="*/ 296226 h 3048347"/>
              <a:gd name="connsiteX14" fmla="*/ 2118092 w 3045382"/>
              <a:gd name="connsiteY14" fmla="*/ 296226 h 3048347"/>
              <a:gd name="connsiteX15" fmla="*/ 2118092 w 3045382"/>
              <a:gd name="connsiteY15" fmla="*/ 0 h 3048347"/>
              <a:gd name="connsiteX16" fmla="*/ 2562492 w 3045382"/>
              <a:gd name="connsiteY16" fmla="*/ 0 h 3048347"/>
              <a:gd name="connsiteX17" fmla="*/ 3045382 w 3045382"/>
              <a:gd name="connsiteY17" fmla="*/ 482937 h 3048347"/>
              <a:gd name="connsiteX18" fmla="*/ 3045382 w 3045382"/>
              <a:gd name="connsiteY18" fmla="*/ 1635241 h 3048347"/>
              <a:gd name="connsiteX19" fmla="*/ 3045382 w 3045382"/>
              <a:gd name="connsiteY19" fmla="*/ 1931467 h 3048347"/>
              <a:gd name="connsiteX20" fmla="*/ 3045382 w 3045382"/>
              <a:gd name="connsiteY20" fmla="*/ 2165597 h 3048347"/>
              <a:gd name="connsiteX21" fmla="*/ 2162644 w 3045382"/>
              <a:gd name="connsiteY21" fmla="*/ 3048347 h 3048347"/>
              <a:gd name="connsiteX22" fmla="*/ 482891 w 3045382"/>
              <a:gd name="connsiteY22" fmla="*/ 3045383 h 3048347"/>
              <a:gd name="connsiteX23" fmla="*/ 0 w 3045382"/>
              <a:gd name="connsiteY23" fmla="*/ 2562446 h 3048347"/>
              <a:gd name="connsiteX24" fmla="*/ 0 w 3045382"/>
              <a:gd name="connsiteY24" fmla="*/ 2118178 h 3048347"/>
              <a:gd name="connsiteX25" fmla="*/ 482891 w 3045382"/>
              <a:gd name="connsiteY25" fmla="*/ 1635241 h 3048347"/>
              <a:gd name="connsiteX26" fmla="*/ 1525652 w 3045382"/>
              <a:gd name="connsiteY26" fmla="*/ 1635241 h 3048347"/>
              <a:gd name="connsiteX27" fmla="*/ 1635201 w 3045382"/>
              <a:gd name="connsiteY27" fmla="*/ 1525585 h 3048347"/>
              <a:gd name="connsiteX28" fmla="*/ 1635201 w 3045382"/>
              <a:gd name="connsiteY28" fmla="*/ 482937 h 3048347"/>
              <a:gd name="connsiteX29" fmla="*/ 2118092 w 3045382"/>
              <a:gd name="connsiteY29" fmla="*/ 0 h 3048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045382" h="3048347">
                <a:moveTo>
                  <a:pt x="2118092" y="296226"/>
                </a:moveTo>
                <a:cubicBezTo>
                  <a:pt x="2014464" y="296226"/>
                  <a:pt x="1931562" y="379209"/>
                  <a:pt x="1931562" y="482937"/>
                </a:cubicBezTo>
                <a:lnTo>
                  <a:pt x="1931562" y="1525585"/>
                </a:lnTo>
                <a:cubicBezTo>
                  <a:pt x="1931562" y="1750824"/>
                  <a:pt x="1747852" y="1931467"/>
                  <a:pt x="1525652" y="1931467"/>
                </a:cubicBezTo>
                <a:lnTo>
                  <a:pt x="482891" y="1931467"/>
                </a:lnTo>
                <a:cubicBezTo>
                  <a:pt x="379122" y="1931467"/>
                  <a:pt x="296220" y="2014449"/>
                  <a:pt x="296220" y="2118178"/>
                </a:cubicBezTo>
                <a:lnTo>
                  <a:pt x="296220" y="2562446"/>
                </a:lnTo>
                <a:cubicBezTo>
                  <a:pt x="296220" y="2666175"/>
                  <a:pt x="379122" y="2749158"/>
                  <a:pt x="482891" y="2749158"/>
                </a:cubicBezTo>
                <a:lnTo>
                  <a:pt x="2162644" y="2752121"/>
                </a:lnTo>
                <a:cubicBezTo>
                  <a:pt x="2485511" y="2752121"/>
                  <a:pt x="2749162" y="2488496"/>
                  <a:pt x="2749162" y="2165597"/>
                </a:cubicBezTo>
                <a:lnTo>
                  <a:pt x="2749162" y="1931467"/>
                </a:lnTo>
                <a:lnTo>
                  <a:pt x="2749162" y="1635241"/>
                </a:lnTo>
                <a:lnTo>
                  <a:pt x="2749162" y="482937"/>
                </a:lnTo>
                <a:cubicBezTo>
                  <a:pt x="2749162" y="379209"/>
                  <a:pt x="2666260" y="296226"/>
                  <a:pt x="2562492" y="296226"/>
                </a:cubicBezTo>
                <a:lnTo>
                  <a:pt x="2118092" y="296226"/>
                </a:lnTo>
                <a:close/>
                <a:moveTo>
                  <a:pt x="2118092" y="0"/>
                </a:moveTo>
                <a:lnTo>
                  <a:pt x="2562492" y="0"/>
                </a:lnTo>
                <a:cubicBezTo>
                  <a:pt x="2826143" y="0"/>
                  <a:pt x="3045382" y="216207"/>
                  <a:pt x="3045382" y="482937"/>
                </a:cubicBezTo>
                <a:lnTo>
                  <a:pt x="3045382" y="1635241"/>
                </a:lnTo>
                <a:lnTo>
                  <a:pt x="3045382" y="1931467"/>
                </a:lnTo>
                <a:lnTo>
                  <a:pt x="3045382" y="2165597"/>
                </a:lnTo>
                <a:cubicBezTo>
                  <a:pt x="3045382" y="2651356"/>
                  <a:pt x="2648355" y="3048347"/>
                  <a:pt x="2162644" y="3048347"/>
                </a:cubicBezTo>
                <a:lnTo>
                  <a:pt x="482891" y="3045383"/>
                </a:lnTo>
                <a:cubicBezTo>
                  <a:pt x="216279" y="3045383"/>
                  <a:pt x="0" y="2829177"/>
                  <a:pt x="0" y="2562446"/>
                </a:cubicBezTo>
                <a:lnTo>
                  <a:pt x="0" y="2118178"/>
                </a:lnTo>
                <a:cubicBezTo>
                  <a:pt x="0" y="1851589"/>
                  <a:pt x="216279" y="1635241"/>
                  <a:pt x="482891" y="1635241"/>
                </a:cubicBezTo>
                <a:lnTo>
                  <a:pt x="1525652" y="1635241"/>
                </a:lnTo>
                <a:cubicBezTo>
                  <a:pt x="1584868" y="1635241"/>
                  <a:pt x="1635201" y="1584858"/>
                  <a:pt x="1635201" y="1525585"/>
                </a:cubicBezTo>
                <a:lnTo>
                  <a:pt x="1635201" y="482937"/>
                </a:lnTo>
                <a:cubicBezTo>
                  <a:pt x="1635201" y="216207"/>
                  <a:pt x="1851480" y="0"/>
                  <a:pt x="2118092" y="0"/>
                </a:cubicBezTo>
                <a:close/>
              </a:path>
            </a:pathLst>
          </a:custGeom>
          <a:solidFill>
            <a:schemeClr val="tx2"/>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4" name="Freeform: Shape 11">
            <a:extLst>
              <a:ext uri="{FF2B5EF4-FFF2-40B4-BE49-F238E27FC236}">
                <a16:creationId xmlns:a16="http://schemas.microsoft.com/office/drawing/2014/main" id="{732AF88A-5489-DF8F-A4D4-8226C14B594E}"/>
              </a:ext>
            </a:extLst>
          </p:cNvPr>
          <p:cNvSpPr/>
          <p:nvPr/>
        </p:nvSpPr>
        <p:spPr>
          <a:xfrm>
            <a:off x="5040738" y="3055162"/>
            <a:ext cx="3045382" cy="3048347"/>
          </a:xfrm>
          <a:custGeom>
            <a:avLst/>
            <a:gdLst>
              <a:gd name="connsiteX0" fmla="*/ 1110860 w 3045382"/>
              <a:gd name="connsiteY0" fmla="*/ 198330 h 3048347"/>
              <a:gd name="connsiteX1" fmla="*/ 1110860 w 3045382"/>
              <a:gd name="connsiteY1" fmla="*/ 296226 h 3048347"/>
              <a:gd name="connsiteX2" fmla="*/ 882738 w 3045382"/>
              <a:gd name="connsiteY2" fmla="*/ 296226 h 3048347"/>
              <a:gd name="connsiteX3" fmla="*/ 296220 w 3045382"/>
              <a:gd name="connsiteY3" fmla="*/ 882751 h 3048347"/>
              <a:gd name="connsiteX4" fmla="*/ 296220 w 3045382"/>
              <a:gd name="connsiteY4" fmla="*/ 1116881 h 3048347"/>
              <a:gd name="connsiteX5" fmla="*/ 296220 w 3045382"/>
              <a:gd name="connsiteY5" fmla="*/ 1413107 h 3048347"/>
              <a:gd name="connsiteX6" fmla="*/ 296220 w 3045382"/>
              <a:gd name="connsiteY6" fmla="*/ 2565410 h 3048347"/>
              <a:gd name="connsiteX7" fmla="*/ 482891 w 3045382"/>
              <a:gd name="connsiteY7" fmla="*/ 2752121 h 3048347"/>
              <a:gd name="connsiteX8" fmla="*/ 927291 w 3045382"/>
              <a:gd name="connsiteY8" fmla="*/ 2752121 h 3048347"/>
              <a:gd name="connsiteX9" fmla="*/ 1113820 w 3045382"/>
              <a:gd name="connsiteY9" fmla="*/ 2565410 h 3048347"/>
              <a:gd name="connsiteX10" fmla="*/ 1113820 w 3045382"/>
              <a:gd name="connsiteY10" fmla="*/ 1522762 h 3048347"/>
              <a:gd name="connsiteX11" fmla="*/ 1519730 w 3045382"/>
              <a:gd name="connsiteY11" fmla="*/ 1116881 h 3048347"/>
              <a:gd name="connsiteX12" fmla="*/ 2562492 w 3045382"/>
              <a:gd name="connsiteY12" fmla="*/ 1116881 h 3048347"/>
              <a:gd name="connsiteX13" fmla="*/ 2749162 w 3045382"/>
              <a:gd name="connsiteY13" fmla="*/ 930169 h 3048347"/>
              <a:gd name="connsiteX14" fmla="*/ 2749162 w 3045382"/>
              <a:gd name="connsiteY14" fmla="*/ 485901 h 3048347"/>
              <a:gd name="connsiteX15" fmla="*/ 2562492 w 3045382"/>
              <a:gd name="connsiteY15" fmla="*/ 299190 h 3048347"/>
              <a:gd name="connsiteX16" fmla="*/ 1404260 w 3045382"/>
              <a:gd name="connsiteY16" fmla="*/ 299190 h 3048347"/>
              <a:gd name="connsiteX17" fmla="*/ 1404260 w 3045382"/>
              <a:gd name="connsiteY17" fmla="*/ 198330 h 3048347"/>
              <a:gd name="connsiteX18" fmla="*/ 882738 w 3045382"/>
              <a:gd name="connsiteY18" fmla="*/ 0 h 3048347"/>
              <a:gd name="connsiteX19" fmla="*/ 1110860 w 3045382"/>
              <a:gd name="connsiteY19" fmla="*/ 0 h 3048347"/>
              <a:gd name="connsiteX20" fmla="*/ 1110860 w 3045382"/>
              <a:gd name="connsiteY20" fmla="*/ 68155 h 3048347"/>
              <a:gd name="connsiteX21" fmla="*/ 1404260 w 3045382"/>
              <a:gd name="connsiteY21" fmla="*/ 68155 h 3048347"/>
              <a:gd name="connsiteX22" fmla="*/ 1404260 w 3045382"/>
              <a:gd name="connsiteY22" fmla="*/ 2964 h 3048347"/>
              <a:gd name="connsiteX23" fmla="*/ 2562492 w 3045382"/>
              <a:gd name="connsiteY23" fmla="*/ 2964 h 3048347"/>
              <a:gd name="connsiteX24" fmla="*/ 3045382 w 3045382"/>
              <a:gd name="connsiteY24" fmla="*/ 485901 h 3048347"/>
              <a:gd name="connsiteX25" fmla="*/ 3045382 w 3045382"/>
              <a:gd name="connsiteY25" fmla="*/ 930169 h 3048347"/>
              <a:gd name="connsiteX26" fmla="*/ 2562492 w 3045382"/>
              <a:gd name="connsiteY26" fmla="*/ 1413107 h 3048347"/>
              <a:gd name="connsiteX27" fmla="*/ 1519730 w 3045382"/>
              <a:gd name="connsiteY27" fmla="*/ 1413107 h 3048347"/>
              <a:gd name="connsiteX28" fmla="*/ 1410181 w 3045382"/>
              <a:gd name="connsiteY28" fmla="*/ 1522762 h 3048347"/>
              <a:gd name="connsiteX29" fmla="*/ 1410181 w 3045382"/>
              <a:gd name="connsiteY29" fmla="*/ 2565410 h 3048347"/>
              <a:gd name="connsiteX30" fmla="*/ 927291 w 3045382"/>
              <a:gd name="connsiteY30" fmla="*/ 3048347 h 3048347"/>
              <a:gd name="connsiteX31" fmla="*/ 482891 w 3045382"/>
              <a:gd name="connsiteY31" fmla="*/ 3048347 h 3048347"/>
              <a:gd name="connsiteX32" fmla="*/ 0 w 3045382"/>
              <a:gd name="connsiteY32" fmla="*/ 2565410 h 3048347"/>
              <a:gd name="connsiteX33" fmla="*/ 0 w 3045382"/>
              <a:gd name="connsiteY33" fmla="*/ 1413107 h 3048347"/>
              <a:gd name="connsiteX34" fmla="*/ 0 w 3045382"/>
              <a:gd name="connsiteY34" fmla="*/ 1116881 h 3048347"/>
              <a:gd name="connsiteX35" fmla="*/ 0 w 3045382"/>
              <a:gd name="connsiteY35" fmla="*/ 882751 h 3048347"/>
              <a:gd name="connsiteX36" fmla="*/ 882738 w 3045382"/>
              <a:gd name="connsiteY36" fmla="*/ 0 h 3048347"/>
              <a:gd name="connsiteX0" fmla="*/ 1404260 w 3045382"/>
              <a:gd name="connsiteY0" fmla="*/ 198330 h 3048347"/>
              <a:gd name="connsiteX1" fmla="*/ 1110860 w 3045382"/>
              <a:gd name="connsiteY1" fmla="*/ 296226 h 3048347"/>
              <a:gd name="connsiteX2" fmla="*/ 882738 w 3045382"/>
              <a:gd name="connsiteY2" fmla="*/ 296226 h 3048347"/>
              <a:gd name="connsiteX3" fmla="*/ 296220 w 3045382"/>
              <a:gd name="connsiteY3" fmla="*/ 882751 h 3048347"/>
              <a:gd name="connsiteX4" fmla="*/ 296220 w 3045382"/>
              <a:gd name="connsiteY4" fmla="*/ 1116881 h 3048347"/>
              <a:gd name="connsiteX5" fmla="*/ 296220 w 3045382"/>
              <a:gd name="connsiteY5" fmla="*/ 1413107 h 3048347"/>
              <a:gd name="connsiteX6" fmla="*/ 296220 w 3045382"/>
              <a:gd name="connsiteY6" fmla="*/ 2565410 h 3048347"/>
              <a:gd name="connsiteX7" fmla="*/ 482891 w 3045382"/>
              <a:gd name="connsiteY7" fmla="*/ 2752121 h 3048347"/>
              <a:gd name="connsiteX8" fmla="*/ 927291 w 3045382"/>
              <a:gd name="connsiteY8" fmla="*/ 2752121 h 3048347"/>
              <a:gd name="connsiteX9" fmla="*/ 1113820 w 3045382"/>
              <a:gd name="connsiteY9" fmla="*/ 2565410 h 3048347"/>
              <a:gd name="connsiteX10" fmla="*/ 1113820 w 3045382"/>
              <a:gd name="connsiteY10" fmla="*/ 1522762 h 3048347"/>
              <a:gd name="connsiteX11" fmla="*/ 1519730 w 3045382"/>
              <a:gd name="connsiteY11" fmla="*/ 1116881 h 3048347"/>
              <a:gd name="connsiteX12" fmla="*/ 2562492 w 3045382"/>
              <a:gd name="connsiteY12" fmla="*/ 1116881 h 3048347"/>
              <a:gd name="connsiteX13" fmla="*/ 2749162 w 3045382"/>
              <a:gd name="connsiteY13" fmla="*/ 930169 h 3048347"/>
              <a:gd name="connsiteX14" fmla="*/ 2749162 w 3045382"/>
              <a:gd name="connsiteY14" fmla="*/ 485901 h 3048347"/>
              <a:gd name="connsiteX15" fmla="*/ 2562492 w 3045382"/>
              <a:gd name="connsiteY15" fmla="*/ 299190 h 3048347"/>
              <a:gd name="connsiteX16" fmla="*/ 1404260 w 3045382"/>
              <a:gd name="connsiteY16" fmla="*/ 299190 h 3048347"/>
              <a:gd name="connsiteX17" fmla="*/ 1404260 w 3045382"/>
              <a:gd name="connsiteY17" fmla="*/ 198330 h 3048347"/>
              <a:gd name="connsiteX18" fmla="*/ 882738 w 3045382"/>
              <a:gd name="connsiteY18" fmla="*/ 0 h 3048347"/>
              <a:gd name="connsiteX19" fmla="*/ 1110860 w 3045382"/>
              <a:gd name="connsiteY19" fmla="*/ 0 h 3048347"/>
              <a:gd name="connsiteX20" fmla="*/ 1110860 w 3045382"/>
              <a:gd name="connsiteY20" fmla="*/ 68155 h 3048347"/>
              <a:gd name="connsiteX21" fmla="*/ 1404260 w 3045382"/>
              <a:gd name="connsiteY21" fmla="*/ 68155 h 3048347"/>
              <a:gd name="connsiteX22" fmla="*/ 1404260 w 3045382"/>
              <a:gd name="connsiteY22" fmla="*/ 2964 h 3048347"/>
              <a:gd name="connsiteX23" fmla="*/ 2562492 w 3045382"/>
              <a:gd name="connsiteY23" fmla="*/ 2964 h 3048347"/>
              <a:gd name="connsiteX24" fmla="*/ 3045382 w 3045382"/>
              <a:gd name="connsiteY24" fmla="*/ 485901 h 3048347"/>
              <a:gd name="connsiteX25" fmla="*/ 3045382 w 3045382"/>
              <a:gd name="connsiteY25" fmla="*/ 930169 h 3048347"/>
              <a:gd name="connsiteX26" fmla="*/ 2562492 w 3045382"/>
              <a:gd name="connsiteY26" fmla="*/ 1413107 h 3048347"/>
              <a:gd name="connsiteX27" fmla="*/ 1519730 w 3045382"/>
              <a:gd name="connsiteY27" fmla="*/ 1413107 h 3048347"/>
              <a:gd name="connsiteX28" fmla="*/ 1410181 w 3045382"/>
              <a:gd name="connsiteY28" fmla="*/ 1522762 h 3048347"/>
              <a:gd name="connsiteX29" fmla="*/ 1410181 w 3045382"/>
              <a:gd name="connsiteY29" fmla="*/ 2565410 h 3048347"/>
              <a:gd name="connsiteX30" fmla="*/ 927291 w 3045382"/>
              <a:gd name="connsiteY30" fmla="*/ 3048347 h 3048347"/>
              <a:gd name="connsiteX31" fmla="*/ 482891 w 3045382"/>
              <a:gd name="connsiteY31" fmla="*/ 3048347 h 3048347"/>
              <a:gd name="connsiteX32" fmla="*/ 0 w 3045382"/>
              <a:gd name="connsiteY32" fmla="*/ 2565410 h 3048347"/>
              <a:gd name="connsiteX33" fmla="*/ 0 w 3045382"/>
              <a:gd name="connsiteY33" fmla="*/ 1413107 h 3048347"/>
              <a:gd name="connsiteX34" fmla="*/ 0 w 3045382"/>
              <a:gd name="connsiteY34" fmla="*/ 1116881 h 3048347"/>
              <a:gd name="connsiteX35" fmla="*/ 0 w 3045382"/>
              <a:gd name="connsiteY35" fmla="*/ 882751 h 3048347"/>
              <a:gd name="connsiteX36" fmla="*/ 882738 w 3045382"/>
              <a:gd name="connsiteY36" fmla="*/ 0 h 3048347"/>
              <a:gd name="connsiteX0" fmla="*/ 1404260 w 3045382"/>
              <a:gd name="connsiteY0" fmla="*/ 299190 h 3048347"/>
              <a:gd name="connsiteX1" fmla="*/ 1110860 w 3045382"/>
              <a:gd name="connsiteY1" fmla="*/ 296226 h 3048347"/>
              <a:gd name="connsiteX2" fmla="*/ 882738 w 3045382"/>
              <a:gd name="connsiteY2" fmla="*/ 296226 h 3048347"/>
              <a:gd name="connsiteX3" fmla="*/ 296220 w 3045382"/>
              <a:gd name="connsiteY3" fmla="*/ 882751 h 3048347"/>
              <a:gd name="connsiteX4" fmla="*/ 296220 w 3045382"/>
              <a:gd name="connsiteY4" fmla="*/ 1116881 h 3048347"/>
              <a:gd name="connsiteX5" fmla="*/ 296220 w 3045382"/>
              <a:gd name="connsiteY5" fmla="*/ 1413107 h 3048347"/>
              <a:gd name="connsiteX6" fmla="*/ 296220 w 3045382"/>
              <a:gd name="connsiteY6" fmla="*/ 2565410 h 3048347"/>
              <a:gd name="connsiteX7" fmla="*/ 482891 w 3045382"/>
              <a:gd name="connsiteY7" fmla="*/ 2752121 h 3048347"/>
              <a:gd name="connsiteX8" fmla="*/ 927291 w 3045382"/>
              <a:gd name="connsiteY8" fmla="*/ 2752121 h 3048347"/>
              <a:gd name="connsiteX9" fmla="*/ 1113820 w 3045382"/>
              <a:gd name="connsiteY9" fmla="*/ 2565410 h 3048347"/>
              <a:gd name="connsiteX10" fmla="*/ 1113820 w 3045382"/>
              <a:gd name="connsiteY10" fmla="*/ 1522762 h 3048347"/>
              <a:gd name="connsiteX11" fmla="*/ 1519730 w 3045382"/>
              <a:gd name="connsiteY11" fmla="*/ 1116881 h 3048347"/>
              <a:gd name="connsiteX12" fmla="*/ 2562492 w 3045382"/>
              <a:gd name="connsiteY12" fmla="*/ 1116881 h 3048347"/>
              <a:gd name="connsiteX13" fmla="*/ 2749162 w 3045382"/>
              <a:gd name="connsiteY13" fmla="*/ 930169 h 3048347"/>
              <a:gd name="connsiteX14" fmla="*/ 2749162 w 3045382"/>
              <a:gd name="connsiteY14" fmla="*/ 485901 h 3048347"/>
              <a:gd name="connsiteX15" fmla="*/ 2562492 w 3045382"/>
              <a:gd name="connsiteY15" fmla="*/ 299190 h 3048347"/>
              <a:gd name="connsiteX16" fmla="*/ 1404260 w 3045382"/>
              <a:gd name="connsiteY16" fmla="*/ 299190 h 3048347"/>
              <a:gd name="connsiteX17" fmla="*/ 882738 w 3045382"/>
              <a:gd name="connsiteY17" fmla="*/ 0 h 3048347"/>
              <a:gd name="connsiteX18" fmla="*/ 1110860 w 3045382"/>
              <a:gd name="connsiteY18" fmla="*/ 0 h 3048347"/>
              <a:gd name="connsiteX19" fmla="*/ 1110860 w 3045382"/>
              <a:gd name="connsiteY19" fmla="*/ 68155 h 3048347"/>
              <a:gd name="connsiteX20" fmla="*/ 1404260 w 3045382"/>
              <a:gd name="connsiteY20" fmla="*/ 68155 h 3048347"/>
              <a:gd name="connsiteX21" fmla="*/ 1404260 w 3045382"/>
              <a:gd name="connsiteY21" fmla="*/ 2964 h 3048347"/>
              <a:gd name="connsiteX22" fmla="*/ 2562492 w 3045382"/>
              <a:gd name="connsiteY22" fmla="*/ 2964 h 3048347"/>
              <a:gd name="connsiteX23" fmla="*/ 3045382 w 3045382"/>
              <a:gd name="connsiteY23" fmla="*/ 485901 h 3048347"/>
              <a:gd name="connsiteX24" fmla="*/ 3045382 w 3045382"/>
              <a:gd name="connsiteY24" fmla="*/ 930169 h 3048347"/>
              <a:gd name="connsiteX25" fmla="*/ 2562492 w 3045382"/>
              <a:gd name="connsiteY25" fmla="*/ 1413107 h 3048347"/>
              <a:gd name="connsiteX26" fmla="*/ 1519730 w 3045382"/>
              <a:gd name="connsiteY26" fmla="*/ 1413107 h 3048347"/>
              <a:gd name="connsiteX27" fmla="*/ 1410181 w 3045382"/>
              <a:gd name="connsiteY27" fmla="*/ 1522762 h 3048347"/>
              <a:gd name="connsiteX28" fmla="*/ 1410181 w 3045382"/>
              <a:gd name="connsiteY28" fmla="*/ 2565410 h 3048347"/>
              <a:gd name="connsiteX29" fmla="*/ 927291 w 3045382"/>
              <a:gd name="connsiteY29" fmla="*/ 3048347 h 3048347"/>
              <a:gd name="connsiteX30" fmla="*/ 482891 w 3045382"/>
              <a:gd name="connsiteY30" fmla="*/ 3048347 h 3048347"/>
              <a:gd name="connsiteX31" fmla="*/ 0 w 3045382"/>
              <a:gd name="connsiteY31" fmla="*/ 2565410 h 3048347"/>
              <a:gd name="connsiteX32" fmla="*/ 0 w 3045382"/>
              <a:gd name="connsiteY32" fmla="*/ 1413107 h 3048347"/>
              <a:gd name="connsiteX33" fmla="*/ 0 w 3045382"/>
              <a:gd name="connsiteY33" fmla="*/ 1116881 h 3048347"/>
              <a:gd name="connsiteX34" fmla="*/ 0 w 3045382"/>
              <a:gd name="connsiteY34" fmla="*/ 882751 h 3048347"/>
              <a:gd name="connsiteX35" fmla="*/ 882738 w 3045382"/>
              <a:gd name="connsiteY35" fmla="*/ 0 h 3048347"/>
              <a:gd name="connsiteX0" fmla="*/ 2562492 w 3045382"/>
              <a:gd name="connsiteY0" fmla="*/ 299190 h 3048347"/>
              <a:gd name="connsiteX1" fmla="*/ 1110860 w 3045382"/>
              <a:gd name="connsiteY1" fmla="*/ 296226 h 3048347"/>
              <a:gd name="connsiteX2" fmla="*/ 882738 w 3045382"/>
              <a:gd name="connsiteY2" fmla="*/ 296226 h 3048347"/>
              <a:gd name="connsiteX3" fmla="*/ 296220 w 3045382"/>
              <a:gd name="connsiteY3" fmla="*/ 882751 h 3048347"/>
              <a:gd name="connsiteX4" fmla="*/ 296220 w 3045382"/>
              <a:gd name="connsiteY4" fmla="*/ 1116881 h 3048347"/>
              <a:gd name="connsiteX5" fmla="*/ 296220 w 3045382"/>
              <a:gd name="connsiteY5" fmla="*/ 1413107 h 3048347"/>
              <a:gd name="connsiteX6" fmla="*/ 296220 w 3045382"/>
              <a:gd name="connsiteY6" fmla="*/ 2565410 h 3048347"/>
              <a:gd name="connsiteX7" fmla="*/ 482891 w 3045382"/>
              <a:gd name="connsiteY7" fmla="*/ 2752121 h 3048347"/>
              <a:gd name="connsiteX8" fmla="*/ 927291 w 3045382"/>
              <a:gd name="connsiteY8" fmla="*/ 2752121 h 3048347"/>
              <a:gd name="connsiteX9" fmla="*/ 1113820 w 3045382"/>
              <a:gd name="connsiteY9" fmla="*/ 2565410 h 3048347"/>
              <a:gd name="connsiteX10" fmla="*/ 1113820 w 3045382"/>
              <a:gd name="connsiteY10" fmla="*/ 1522762 h 3048347"/>
              <a:gd name="connsiteX11" fmla="*/ 1519730 w 3045382"/>
              <a:gd name="connsiteY11" fmla="*/ 1116881 h 3048347"/>
              <a:gd name="connsiteX12" fmla="*/ 2562492 w 3045382"/>
              <a:gd name="connsiteY12" fmla="*/ 1116881 h 3048347"/>
              <a:gd name="connsiteX13" fmla="*/ 2749162 w 3045382"/>
              <a:gd name="connsiteY13" fmla="*/ 930169 h 3048347"/>
              <a:gd name="connsiteX14" fmla="*/ 2749162 w 3045382"/>
              <a:gd name="connsiteY14" fmla="*/ 485901 h 3048347"/>
              <a:gd name="connsiteX15" fmla="*/ 2562492 w 3045382"/>
              <a:gd name="connsiteY15" fmla="*/ 299190 h 3048347"/>
              <a:gd name="connsiteX16" fmla="*/ 882738 w 3045382"/>
              <a:gd name="connsiteY16" fmla="*/ 0 h 3048347"/>
              <a:gd name="connsiteX17" fmla="*/ 1110860 w 3045382"/>
              <a:gd name="connsiteY17" fmla="*/ 0 h 3048347"/>
              <a:gd name="connsiteX18" fmla="*/ 1110860 w 3045382"/>
              <a:gd name="connsiteY18" fmla="*/ 68155 h 3048347"/>
              <a:gd name="connsiteX19" fmla="*/ 1404260 w 3045382"/>
              <a:gd name="connsiteY19" fmla="*/ 68155 h 3048347"/>
              <a:gd name="connsiteX20" fmla="*/ 1404260 w 3045382"/>
              <a:gd name="connsiteY20" fmla="*/ 2964 h 3048347"/>
              <a:gd name="connsiteX21" fmla="*/ 2562492 w 3045382"/>
              <a:gd name="connsiteY21" fmla="*/ 2964 h 3048347"/>
              <a:gd name="connsiteX22" fmla="*/ 3045382 w 3045382"/>
              <a:gd name="connsiteY22" fmla="*/ 485901 h 3048347"/>
              <a:gd name="connsiteX23" fmla="*/ 3045382 w 3045382"/>
              <a:gd name="connsiteY23" fmla="*/ 930169 h 3048347"/>
              <a:gd name="connsiteX24" fmla="*/ 2562492 w 3045382"/>
              <a:gd name="connsiteY24" fmla="*/ 1413107 h 3048347"/>
              <a:gd name="connsiteX25" fmla="*/ 1519730 w 3045382"/>
              <a:gd name="connsiteY25" fmla="*/ 1413107 h 3048347"/>
              <a:gd name="connsiteX26" fmla="*/ 1410181 w 3045382"/>
              <a:gd name="connsiteY26" fmla="*/ 1522762 h 3048347"/>
              <a:gd name="connsiteX27" fmla="*/ 1410181 w 3045382"/>
              <a:gd name="connsiteY27" fmla="*/ 2565410 h 3048347"/>
              <a:gd name="connsiteX28" fmla="*/ 927291 w 3045382"/>
              <a:gd name="connsiteY28" fmla="*/ 3048347 h 3048347"/>
              <a:gd name="connsiteX29" fmla="*/ 482891 w 3045382"/>
              <a:gd name="connsiteY29" fmla="*/ 3048347 h 3048347"/>
              <a:gd name="connsiteX30" fmla="*/ 0 w 3045382"/>
              <a:gd name="connsiteY30" fmla="*/ 2565410 h 3048347"/>
              <a:gd name="connsiteX31" fmla="*/ 0 w 3045382"/>
              <a:gd name="connsiteY31" fmla="*/ 1413107 h 3048347"/>
              <a:gd name="connsiteX32" fmla="*/ 0 w 3045382"/>
              <a:gd name="connsiteY32" fmla="*/ 1116881 h 3048347"/>
              <a:gd name="connsiteX33" fmla="*/ 0 w 3045382"/>
              <a:gd name="connsiteY33" fmla="*/ 882751 h 3048347"/>
              <a:gd name="connsiteX34" fmla="*/ 882738 w 3045382"/>
              <a:gd name="connsiteY34" fmla="*/ 0 h 3048347"/>
              <a:gd name="connsiteX0" fmla="*/ 2562492 w 3045382"/>
              <a:gd name="connsiteY0" fmla="*/ 299190 h 3048347"/>
              <a:gd name="connsiteX1" fmla="*/ 882738 w 3045382"/>
              <a:gd name="connsiteY1" fmla="*/ 296226 h 3048347"/>
              <a:gd name="connsiteX2" fmla="*/ 296220 w 3045382"/>
              <a:gd name="connsiteY2" fmla="*/ 882751 h 3048347"/>
              <a:gd name="connsiteX3" fmla="*/ 296220 w 3045382"/>
              <a:gd name="connsiteY3" fmla="*/ 1116881 h 3048347"/>
              <a:gd name="connsiteX4" fmla="*/ 296220 w 3045382"/>
              <a:gd name="connsiteY4" fmla="*/ 1413107 h 3048347"/>
              <a:gd name="connsiteX5" fmla="*/ 296220 w 3045382"/>
              <a:gd name="connsiteY5" fmla="*/ 2565410 h 3048347"/>
              <a:gd name="connsiteX6" fmla="*/ 482891 w 3045382"/>
              <a:gd name="connsiteY6" fmla="*/ 2752121 h 3048347"/>
              <a:gd name="connsiteX7" fmla="*/ 927291 w 3045382"/>
              <a:gd name="connsiteY7" fmla="*/ 2752121 h 3048347"/>
              <a:gd name="connsiteX8" fmla="*/ 1113820 w 3045382"/>
              <a:gd name="connsiteY8" fmla="*/ 2565410 h 3048347"/>
              <a:gd name="connsiteX9" fmla="*/ 1113820 w 3045382"/>
              <a:gd name="connsiteY9" fmla="*/ 1522762 h 3048347"/>
              <a:gd name="connsiteX10" fmla="*/ 1519730 w 3045382"/>
              <a:gd name="connsiteY10" fmla="*/ 1116881 h 3048347"/>
              <a:gd name="connsiteX11" fmla="*/ 2562492 w 3045382"/>
              <a:gd name="connsiteY11" fmla="*/ 1116881 h 3048347"/>
              <a:gd name="connsiteX12" fmla="*/ 2749162 w 3045382"/>
              <a:gd name="connsiteY12" fmla="*/ 930169 h 3048347"/>
              <a:gd name="connsiteX13" fmla="*/ 2749162 w 3045382"/>
              <a:gd name="connsiteY13" fmla="*/ 485901 h 3048347"/>
              <a:gd name="connsiteX14" fmla="*/ 2562492 w 3045382"/>
              <a:gd name="connsiteY14" fmla="*/ 299190 h 3048347"/>
              <a:gd name="connsiteX15" fmla="*/ 882738 w 3045382"/>
              <a:gd name="connsiteY15" fmla="*/ 0 h 3048347"/>
              <a:gd name="connsiteX16" fmla="*/ 1110860 w 3045382"/>
              <a:gd name="connsiteY16" fmla="*/ 0 h 3048347"/>
              <a:gd name="connsiteX17" fmla="*/ 1110860 w 3045382"/>
              <a:gd name="connsiteY17" fmla="*/ 68155 h 3048347"/>
              <a:gd name="connsiteX18" fmla="*/ 1404260 w 3045382"/>
              <a:gd name="connsiteY18" fmla="*/ 68155 h 3048347"/>
              <a:gd name="connsiteX19" fmla="*/ 1404260 w 3045382"/>
              <a:gd name="connsiteY19" fmla="*/ 2964 h 3048347"/>
              <a:gd name="connsiteX20" fmla="*/ 2562492 w 3045382"/>
              <a:gd name="connsiteY20" fmla="*/ 2964 h 3048347"/>
              <a:gd name="connsiteX21" fmla="*/ 3045382 w 3045382"/>
              <a:gd name="connsiteY21" fmla="*/ 485901 h 3048347"/>
              <a:gd name="connsiteX22" fmla="*/ 3045382 w 3045382"/>
              <a:gd name="connsiteY22" fmla="*/ 930169 h 3048347"/>
              <a:gd name="connsiteX23" fmla="*/ 2562492 w 3045382"/>
              <a:gd name="connsiteY23" fmla="*/ 1413107 h 3048347"/>
              <a:gd name="connsiteX24" fmla="*/ 1519730 w 3045382"/>
              <a:gd name="connsiteY24" fmla="*/ 1413107 h 3048347"/>
              <a:gd name="connsiteX25" fmla="*/ 1410181 w 3045382"/>
              <a:gd name="connsiteY25" fmla="*/ 1522762 h 3048347"/>
              <a:gd name="connsiteX26" fmla="*/ 1410181 w 3045382"/>
              <a:gd name="connsiteY26" fmla="*/ 2565410 h 3048347"/>
              <a:gd name="connsiteX27" fmla="*/ 927291 w 3045382"/>
              <a:gd name="connsiteY27" fmla="*/ 3048347 h 3048347"/>
              <a:gd name="connsiteX28" fmla="*/ 482891 w 3045382"/>
              <a:gd name="connsiteY28" fmla="*/ 3048347 h 3048347"/>
              <a:gd name="connsiteX29" fmla="*/ 0 w 3045382"/>
              <a:gd name="connsiteY29" fmla="*/ 2565410 h 3048347"/>
              <a:gd name="connsiteX30" fmla="*/ 0 w 3045382"/>
              <a:gd name="connsiteY30" fmla="*/ 1413107 h 3048347"/>
              <a:gd name="connsiteX31" fmla="*/ 0 w 3045382"/>
              <a:gd name="connsiteY31" fmla="*/ 1116881 h 3048347"/>
              <a:gd name="connsiteX32" fmla="*/ 0 w 3045382"/>
              <a:gd name="connsiteY32" fmla="*/ 882751 h 3048347"/>
              <a:gd name="connsiteX33" fmla="*/ 882738 w 3045382"/>
              <a:gd name="connsiteY33" fmla="*/ 0 h 3048347"/>
              <a:gd name="connsiteX0" fmla="*/ 2562492 w 3045382"/>
              <a:gd name="connsiteY0" fmla="*/ 299190 h 3048347"/>
              <a:gd name="connsiteX1" fmla="*/ 882738 w 3045382"/>
              <a:gd name="connsiteY1" fmla="*/ 296226 h 3048347"/>
              <a:gd name="connsiteX2" fmla="*/ 296220 w 3045382"/>
              <a:gd name="connsiteY2" fmla="*/ 882751 h 3048347"/>
              <a:gd name="connsiteX3" fmla="*/ 296220 w 3045382"/>
              <a:gd name="connsiteY3" fmla="*/ 1116881 h 3048347"/>
              <a:gd name="connsiteX4" fmla="*/ 296220 w 3045382"/>
              <a:gd name="connsiteY4" fmla="*/ 1413107 h 3048347"/>
              <a:gd name="connsiteX5" fmla="*/ 296220 w 3045382"/>
              <a:gd name="connsiteY5" fmla="*/ 2565410 h 3048347"/>
              <a:gd name="connsiteX6" fmla="*/ 482891 w 3045382"/>
              <a:gd name="connsiteY6" fmla="*/ 2752121 h 3048347"/>
              <a:gd name="connsiteX7" fmla="*/ 927291 w 3045382"/>
              <a:gd name="connsiteY7" fmla="*/ 2752121 h 3048347"/>
              <a:gd name="connsiteX8" fmla="*/ 1113820 w 3045382"/>
              <a:gd name="connsiteY8" fmla="*/ 2565410 h 3048347"/>
              <a:gd name="connsiteX9" fmla="*/ 1113820 w 3045382"/>
              <a:gd name="connsiteY9" fmla="*/ 1522762 h 3048347"/>
              <a:gd name="connsiteX10" fmla="*/ 1519730 w 3045382"/>
              <a:gd name="connsiteY10" fmla="*/ 1116881 h 3048347"/>
              <a:gd name="connsiteX11" fmla="*/ 2562492 w 3045382"/>
              <a:gd name="connsiteY11" fmla="*/ 1116881 h 3048347"/>
              <a:gd name="connsiteX12" fmla="*/ 2749162 w 3045382"/>
              <a:gd name="connsiteY12" fmla="*/ 930169 h 3048347"/>
              <a:gd name="connsiteX13" fmla="*/ 2749162 w 3045382"/>
              <a:gd name="connsiteY13" fmla="*/ 485901 h 3048347"/>
              <a:gd name="connsiteX14" fmla="*/ 2562492 w 3045382"/>
              <a:gd name="connsiteY14" fmla="*/ 299190 h 3048347"/>
              <a:gd name="connsiteX15" fmla="*/ 882738 w 3045382"/>
              <a:gd name="connsiteY15" fmla="*/ 0 h 3048347"/>
              <a:gd name="connsiteX16" fmla="*/ 1110860 w 3045382"/>
              <a:gd name="connsiteY16" fmla="*/ 0 h 3048347"/>
              <a:gd name="connsiteX17" fmla="*/ 1404260 w 3045382"/>
              <a:gd name="connsiteY17" fmla="*/ 68155 h 3048347"/>
              <a:gd name="connsiteX18" fmla="*/ 1404260 w 3045382"/>
              <a:gd name="connsiteY18" fmla="*/ 2964 h 3048347"/>
              <a:gd name="connsiteX19" fmla="*/ 2562492 w 3045382"/>
              <a:gd name="connsiteY19" fmla="*/ 2964 h 3048347"/>
              <a:gd name="connsiteX20" fmla="*/ 3045382 w 3045382"/>
              <a:gd name="connsiteY20" fmla="*/ 485901 h 3048347"/>
              <a:gd name="connsiteX21" fmla="*/ 3045382 w 3045382"/>
              <a:gd name="connsiteY21" fmla="*/ 930169 h 3048347"/>
              <a:gd name="connsiteX22" fmla="*/ 2562492 w 3045382"/>
              <a:gd name="connsiteY22" fmla="*/ 1413107 h 3048347"/>
              <a:gd name="connsiteX23" fmla="*/ 1519730 w 3045382"/>
              <a:gd name="connsiteY23" fmla="*/ 1413107 h 3048347"/>
              <a:gd name="connsiteX24" fmla="*/ 1410181 w 3045382"/>
              <a:gd name="connsiteY24" fmla="*/ 1522762 h 3048347"/>
              <a:gd name="connsiteX25" fmla="*/ 1410181 w 3045382"/>
              <a:gd name="connsiteY25" fmla="*/ 2565410 h 3048347"/>
              <a:gd name="connsiteX26" fmla="*/ 927291 w 3045382"/>
              <a:gd name="connsiteY26" fmla="*/ 3048347 h 3048347"/>
              <a:gd name="connsiteX27" fmla="*/ 482891 w 3045382"/>
              <a:gd name="connsiteY27" fmla="*/ 3048347 h 3048347"/>
              <a:gd name="connsiteX28" fmla="*/ 0 w 3045382"/>
              <a:gd name="connsiteY28" fmla="*/ 2565410 h 3048347"/>
              <a:gd name="connsiteX29" fmla="*/ 0 w 3045382"/>
              <a:gd name="connsiteY29" fmla="*/ 1413107 h 3048347"/>
              <a:gd name="connsiteX30" fmla="*/ 0 w 3045382"/>
              <a:gd name="connsiteY30" fmla="*/ 1116881 h 3048347"/>
              <a:gd name="connsiteX31" fmla="*/ 0 w 3045382"/>
              <a:gd name="connsiteY31" fmla="*/ 882751 h 3048347"/>
              <a:gd name="connsiteX32" fmla="*/ 882738 w 3045382"/>
              <a:gd name="connsiteY32" fmla="*/ 0 h 3048347"/>
              <a:gd name="connsiteX0" fmla="*/ 2562492 w 3045382"/>
              <a:gd name="connsiteY0" fmla="*/ 299190 h 3048347"/>
              <a:gd name="connsiteX1" fmla="*/ 882738 w 3045382"/>
              <a:gd name="connsiteY1" fmla="*/ 296226 h 3048347"/>
              <a:gd name="connsiteX2" fmla="*/ 296220 w 3045382"/>
              <a:gd name="connsiteY2" fmla="*/ 882751 h 3048347"/>
              <a:gd name="connsiteX3" fmla="*/ 296220 w 3045382"/>
              <a:gd name="connsiteY3" fmla="*/ 1116881 h 3048347"/>
              <a:gd name="connsiteX4" fmla="*/ 296220 w 3045382"/>
              <a:gd name="connsiteY4" fmla="*/ 1413107 h 3048347"/>
              <a:gd name="connsiteX5" fmla="*/ 296220 w 3045382"/>
              <a:gd name="connsiteY5" fmla="*/ 2565410 h 3048347"/>
              <a:gd name="connsiteX6" fmla="*/ 482891 w 3045382"/>
              <a:gd name="connsiteY6" fmla="*/ 2752121 h 3048347"/>
              <a:gd name="connsiteX7" fmla="*/ 927291 w 3045382"/>
              <a:gd name="connsiteY7" fmla="*/ 2752121 h 3048347"/>
              <a:gd name="connsiteX8" fmla="*/ 1113820 w 3045382"/>
              <a:gd name="connsiteY8" fmla="*/ 2565410 h 3048347"/>
              <a:gd name="connsiteX9" fmla="*/ 1113820 w 3045382"/>
              <a:gd name="connsiteY9" fmla="*/ 1522762 h 3048347"/>
              <a:gd name="connsiteX10" fmla="*/ 1519730 w 3045382"/>
              <a:gd name="connsiteY10" fmla="*/ 1116881 h 3048347"/>
              <a:gd name="connsiteX11" fmla="*/ 2562492 w 3045382"/>
              <a:gd name="connsiteY11" fmla="*/ 1116881 h 3048347"/>
              <a:gd name="connsiteX12" fmla="*/ 2749162 w 3045382"/>
              <a:gd name="connsiteY12" fmla="*/ 930169 h 3048347"/>
              <a:gd name="connsiteX13" fmla="*/ 2749162 w 3045382"/>
              <a:gd name="connsiteY13" fmla="*/ 485901 h 3048347"/>
              <a:gd name="connsiteX14" fmla="*/ 2562492 w 3045382"/>
              <a:gd name="connsiteY14" fmla="*/ 299190 h 3048347"/>
              <a:gd name="connsiteX15" fmla="*/ 882738 w 3045382"/>
              <a:gd name="connsiteY15" fmla="*/ 0 h 3048347"/>
              <a:gd name="connsiteX16" fmla="*/ 1110860 w 3045382"/>
              <a:gd name="connsiteY16" fmla="*/ 0 h 3048347"/>
              <a:gd name="connsiteX17" fmla="*/ 1404260 w 3045382"/>
              <a:gd name="connsiteY17" fmla="*/ 2964 h 3048347"/>
              <a:gd name="connsiteX18" fmla="*/ 2562492 w 3045382"/>
              <a:gd name="connsiteY18" fmla="*/ 2964 h 3048347"/>
              <a:gd name="connsiteX19" fmla="*/ 3045382 w 3045382"/>
              <a:gd name="connsiteY19" fmla="*/ 485901 h 3048347"/>
              <a:gd name="connsiteX20" fmla="*/ 3045382 w 3045382"/>
              <a:gd name="connsiteY20" fmla="*/ 930169 h 3048347"/>
              <a:gd name="connsiteX21" fmla="*/ 2562492 w 3045382"/>
              <a:gd name="connsiteY21" fmla="*/ 1413107 h 3048347"/>
              <a:gd name="connsiteX22" fmla="*/ 1519730 w 3045382"/>
              <a:gd name="connsiteY22" fmla="*/ 1413107 h 3048347"/>
              <a:gd name="connsiteX23" fmla="*/ 1410181 w 3045382"/>
              <a:gd name="connsiteY23" fmla="*/ 1522762 h 3048347"/>
              <a:gd name="connsiteX24" fmla="*/ 1410181 w 3045382"/>
              <a:gd name="connsiteY24" fmla="*/ 2565410 h 3048347"/>
              <a:gd name="connsiteX25" fmla="*/ 927291 w 3045382"/>
              <a:gd name="connsiteY25" fmla="*/ 3048347 h 3048347"/>
              <a:gd name="connsiteX26" fmla="*/ 482891 w 3045382"/>
              <a:gd name="connsiteY26" fmla="*/ 3048347 h 3048347"/>
              <a:gd name="connsiteX27" fmla="*/ 0 w 3045382"/>
              <a:gd name="connsiteY27" fmla="*/ 2565410 h 3048347"/>
              <a:gd name="connsiteX28" fmla="*/ 0 w 3045382"/>
              <a:gd name="connsiteY28" fmla="*/ 1413107 h 3048347"/>
              <a:gd name="connsiteX29" fmla="*/ 0 w 3045382"/>
              <a:gd name="connsiteY29" fmla="*/ 1116881 h 3048347"/>
              <a:gd name="connsiteX30" fmla="*/ 0 w 3045382"/>
              <a:gd name="connsiteY30" fmla="*/ 882751 h 3048347"/>
              <a:gd name="connsiteX31" fmla="*/ 882738 w 3045382"/>
              <a:gd name="connsiteY31" fmla="*/ 0 h 3048347"/>
              <a:gd name="connsiteX0" fmla="*/ 2562492 w 3045382"/>
              <a:gd name="connsiteY0" fmla="*/ 299190 h 3048347"/>
              <a:gd name="connsiteX1" fmla="*/ 882738 w 3045382"/>
              <a:gd name="connsiteY1" fmla="*/ 296226 h 3048347"/>
              <a:gd name="connsiteX2" fmla="*/ 296220 w 3045382"/>
              <a:gd name="connsiteY2" fmla="*/ 882751 h 3048347"/>
              <a:gd name="connsiteX3" fmla="*/ 296220 w 3045382"/>
              <a:gd name="connsiteY3" fmla="*/ 1116881 h 3048347"/>
              <a:gd name="connsiteX4" fmla="*/ 296220 w 3045382"/>
              <a:gd name="connsiteY4" fmla="*/ 1413107 h 3048347"/>
              <a:gd name="connsiteX5" fmla="*/ 296220 w 3045382"/>
              <a:gd name="connsiteY5" fmla="*/ 2565410 h 3048347"/>
              <a:gd name="connsiteX6" fmla="*/ 482891 w 3045382"/>
              <a:gd name="connsiteY6" fmla="*/ 2752121 h 3048347"/>
              <a:gd name="connsiteX7" fmla="*/ 927291 w 3045382"/>
              <a:gd name="connsiteY7" fmla="*/ 2752121 h 3048347"/>
              <a:gd name="connsiteX8" fmla="*/ 1113820 w 3045382"/>
              <a:gd name="connsiteY8" fmla="*/ 2565410 h 3048347"/>
              <a:gd name="connsiteX9" fmla="*/ 1113820 w 3045382"/>
              <a:gd name="connsiteY9" fmla="*/ 1522762 h 3048347"/>
              <a:gd name="connsiteX10" fmla="*/ 1519730 w 3045382"/>
              <a:gd name="connsiteY10" fmla="*/ 1116881 h 3048347"/>
              <a:gd name="connsiteX11" fmla="*/ 2562492 w 3045382"/>
              <a:gd name="connsiteY11" fmla="*/ 1116881 h 3048347"/>
              <a:gd name="connsiteX12" fmla="*/ 2749162 w 3045382"/>
              <a:gd name="connsiteY12" fmla="*/ 930169 h 3048347"/>
              <a:gd name="connsiteX13" fmla="*/ 2749162 w 3045382"/>
              <a:gd name="connsiteY13" fmla="*/ 485901 h 3048347"/>
              <a:gd name="connsiteX14" fmla="*/ 2562492 w 3045382"/>
              <a:gd name="connsiteY14" fmla="*/ 299190 h 3048347"/>
              <a:gd name="connsiteX15" fmla="*/ 882738 w 3045382"/>
              <a:gd name="connsiteY15" fmla="*/ 0 h 3048347"/>
              <a:gd name="connsiteX16" fmla="*/ 1110860 w 3045382"/>
              <a:gd name="connsiteY16" fmla="*/ 0 h 3048347"/>
              <a:gd name="connsiteX17" fmla="*/ 2562492 w 3045382"/>
              <a:gd name="connsiteY17" fmla="*/ 2964 h 3048347"/>
              <a:gd name="connsiteX18" fmla="*/ 3045382 w 3045382"/>
              <a:gd name="connsiteY18" fmla="*/ 485901 h 3048347"/>
              <a:gd name="connsiteX19" fmla="*/ 3045382 w 3045382"/>
              <a:gd name="connsiteY19" fmla="*/ 930169 h 3048347"/>
              <a:gd name="connsiteX20" fmla="*/ 2562492 w 3045382"/>
              <a:gd name="connsiteY20" fmla="*/ 1413107 h 3048347"/>
              <a:gd name="connsiteX21" fmla="*/ 1519730 w 3045382"/>
              <a:gd name="connsiteY21" fmla="*/ 1413107 h 3048347"/>
              <a:gd name="connsiteX22" fmla="*/ 1410181 w 3045382"/>
              <a:gd name="connsiteY22" fmla="*/ 1522762 h 3048347"/>
              <a:gd name="connsiteX23" fmla="*/ 1410181 w 3045382"/>
              <a:gd name="connsiteY23" fmla="*/ 2565410 h 3048347"/>
              <a:gd name="connsiteX24" fmla="*/ 927291 w 3045382"/>
              <a:gd name="connsiteY24" fmla="*/ 3048347 h 3048347"/>
              <a:gd name="connsiteX25" fmla="*/ 482891 w 3045382"/>
              <a:gd name="connsiteY25" fmla="*/ 3048347 h 3048347"/>
              <a:gd name="connsiteX26" fmla="*/ 0 w 3045382"/>
              <a:gd name="connsiteY26" fmla="*/ 2565410 h 3048347"/>
              <a:gd name="connsiteX27" fmla="*/ 0 w 3045382"/>
              <a:gd name="connsiteY27" fmla="*/ 1413107 h 3048347"/>
              <a:gd name="connsiteX28" fmla="*/ 0 w 3045382"/>
              <a:gd name="connsiteY28" fmla="*/ 1116881 h 3048347"/>
              <a:gd name="connsiteX29" fmla="*/ 0 w 3045382"/>
              <a:gd name="connsiteY29" fmla="*/ 882751 h 3048347"/>
              <a:gd name="connsiteX30" fmla="*/ 882738 w 3045382"/>
              <a:gd name="connsiteY30" fmla="*/ 0 h 3048347"/>
              <a:gd name="connsiteX0" fmla="*/ 2562492 w 3045382"/>
              <a:gd name="connsiteY0" fmla="*/ 299190 h 3048347"/>
              <a:gd name="connsiteX1" fmla="*/ 882738 w 3045382"/>
              <a:gd name="connsiteY1" fmla="*/ 296226 h 3048347"/>
              <a:gd name="connsiteX2" fmla="*/ 296220 w 3045382"/>
              <a:gd name="connsiteY2" fmla="*/ 882751 h 3048347"/>
              <a:gd name="connsiteX3" fmla="*/ 296220 w 3045382"/>
              <a:gd name="connsiteY3" fmla="*/ 1116881 h 3048347"/>
              <a:gd name="connsiteX4" fmla="*/ 296220 w 3045382"/>
              <a:gd name="connsiteY4" fmla="*/ 1413107 h 3048347"/>
              <a:gd name="connsiteX5" fmla="*/ 296220 w 3045382"/>
              <a:gd name="connsiteY5" fmla="*/ 2565410 h 3048347"/>
              <a:gd name="connsiteX6" fmla="*/ 482891 w 3045382"/>
              <a:gd name="connsiteY6" fmla="*/ 2752121 h 3048347"/>
              <a:gd name="connsiteX7" fmla="*/ 927291 w 3045382"/>
              <a:gd name="connsiteY7" fmla="*/ 2752121 h 3048347"/>
              <a:gd name="connsiteX8" fmla="*/ 1113820 w 3045382"/>
              <a:gd name="connsiteY8" fmla="*/ 2565410 h 3048347"/>
              <a:gd name="connsiteX9" fmla="*/ 1113820 w 3045382"/>
              <a:gd name="connsiteY9" fmla="*/ 1522762 h 3048347"/>
              <a:gd name="connsiteX10" fmla="*/ 1519730 w 3045382"/>
              <a:gd name="connsiteY10" fmla="*/ 1116881 h 3048347"/>
              <a:gd name="connsiteX11" fmla="*/ 2562492 w 3045382"/>
              <a:gd name="connsiteY11" fmla="*/ 1116881 h 3048347"/>
              <a:gd name="connsiteX12" fmla="*/ 2749162 w 3045382"/>
              <a:gd name="connsiteY12" fmla="*/ 930169 h 3048347"/>
              <a:gd name="connsiteX13" fmla="*/ 2749162 w 3045382"/>
              <a:gd name="connsiteY13" fmla="*/ 485901 h 3048347"/>
              <a:gd name="connsiteX14" fmla="*/ 2562492 w 3045382"/>
              <a:gd name="connsiteY14" fmla="*/ 299190 h 3048347"/>
              <a:gd name="connsiteX15" fmla="*/ 882738 w 3045382"/>
              <a:gd name="connsiteY15" fmla="*/ 0 h 3048347"/>
              <a:gd name="connsiteX16" fmla="*/ 2562492 w 3045382"/>
              <a:gd name="connsiteY16" fmla="*/ 2964 h 3048347"/>
              <a:gd name="connsiteX17" fmla="*/ 3045382 w 3045382"/>
              <a:gd name="connsiteY17" fmla="*/ 485901 h 3048347"/>
              <a:gd name="connsiteX18" fmla="*/ 3045382 w 3045382"/>
              <a:gd name="connsiteY18" fmla="*/ 930169 h 3048347"/>
              <a:gd name="connsiteX19" fmla="*/ 2562492 w 3045382"/>
              <a:gd name="connsiteY19" fmla="*/ 1413107 h 3048347"/>
              <a:gd name="connsiteX20" fmla="*/ 1519730 w 3045382"/>
              <a:gd name="connsiteY20" fmla="*/ 1413107 h 3048347"/>
              <a:gd name="connsiteX21" fmla="*/ 1410181 w 3045382"/>
              <a:gd name="connsiteY21" fmla="*/ 1522762 h 3048347"/>
              <a:gd name="connsiteX22" fmla="*/ 1410181 w 3045382"/>
              <a:gd name="connsiteY22" fmla="*/ 2565410 h 3048347"/>
              <a:gd name="connsiteX23" fmla="*/ 927291 w 3045382"/>
              <a:gd name="connsiteY23" fmla="*/ 3048347 h 3048347"/>
              <a:gd name="connsiteX24" fmla="*/ 482891 w 3045382"/>
              <a:gd name="connsiteY24" fmla="*/ 3048347 h 3048347"/>
              <a:gd name="connsiteX25" fmla="*/ 0 w 3045382"/>
              <a:gd name="connsiteY25" fmla="*/ 2565410 h 3048347"/>
              <a:gd name="connsiteX26" fmla="*/ 0 w 3045382"/>
              <a:gd name="connsiteY26" fmla="*/ 1413107 h 3048347"/>
              <a:gd name="connsiteX27" fmla="*/ 0 w 3045382"/>
              <a:gd name="connsiteY27" fmla="*/ 1116881 h 3048347"/>
              <a:gd name="connsiteX28" fmla="*/ 0 w 3045382"/>
              <a:gd name="connsiteY28" fmla="*/ 882751 h 3048347"/>
              <a:gd name="connsiteX29" fmla="*/ 882738 w 3045382"/>
              <a:gd name="connsiteY29" fmla="*/ 0 h 3048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045382" h="3048347">
                <a:moveTo>
                  <a:pt x="2562492" y="299190"/>
                </a:moveTo>
                <a:lnTo>
                  <a:pt x="882738" y="296226"/>
                </a:lnTo>
                <a:cubicBezTo>
                  <a:pt x="559871" y="296226"/>
                  <a:pt x="296220" y="559852"/>
                  <a:pt x="296220" y="882751"/>
                </a:cubicBezTo>
                <a:lnTo>
                  <a:pt x="296220" y="1116881"/>
                </a:lnTo>
                <a:lnTo>
                  <a:pt x="296220" y="1413107"/>
                </a:lnTo>
                <a:lnTo>
                  <a:pt x="296220" y="2565410"/>
                </a:lnTo>
                <a:cubicBezTo>
                  <a:pt x="296220" y="2669138"/>
                  <a:pt x="379122" y="2752121"/>
                  <a:pt x="482891" y="2752121"/>
                </a:cubicBezTo>
                <a:lnTo>
                  <a:pt x="927291" y="2752121"/>
                </a:lnTo>
                <a:cubicBezTo>
                  <a:pt x="1030918" y="2752121"/>
                  <a:pt x="1113820" y="2669138"/>
                  <a:pt x="1113820" y="2565410"/>
                </a:cubicBezTo>
                <a:lnTo>
                  <a:pt x="1113820" y="1522762"/>
                </a:lnTo>
                <a:cubicBezTo>
                  <a:pt x="1113820" y="1297523"/>
                  <a:pt x="1297530" y="1116881"/>
                  <a:pt x="1519730" y="1116881"/>
                </a:cubicBezTo>
                <a:lnTo>
                  <a:pt x="2562492" y="1116881"/>
                </a:lnTo>
                <a:cubicBezTo>
                  <a:pt x="2666260" y="1116881"/>
                  <a:pt x="2749162" y="1033898"/>
                  <a:pt x="2749162" y="930169"/>
                </a:cubicBezTo>
                <a:lnTo>
                  <a:pt x="2749162" y="485901"/>
                </a:lnTo>
                <a:cubicBezTo>
                  <a:pt x="2749162" y="382173"/>
                  <a:pt x="2666260" y="299190"/>
                  <a:pt x="2562492" y="299190"/>
                </a:cubicBezTo>
                <a:close/>
                <a:moveTo>
                  <a:pt x="882738" y="0"/>
                </a:moveTo>
                <a:lnTo>
                  <a:pt x="2562492" y="2964"/>
                </a:lnTo>
                <a:cubicBezTo>
                  <a:pt x="2829104" y="2964"/>
                  <a:pt x="3045382" y="219171"/>
                  <a:pt x="3045382" y="485901"/>
                </a:cubicBezTo>
                <a:lnTo>
                  <a:pt x="3045382" y="930169"/>
                </a:lnTo>
                <a:cubicBezTo>
                  <a:pt x="3045382" y="1196759"/>
                  <a:pt x="2829104" y="1413107"/>
                  <a:pt x="2562492" y="1413107"/>
                </a:cubicBezTo>
                <a:lnTo>
                  <a:pt x="1519730" y="1413107"/>
                </a:lnTo>
                <a:cubicBezTo>
                  <a:pt x="1460515" y="1413107"/>
                  <a:pt x="1410181" y="1463489"/>
                  <a:pt x="1410181" y="1522762"/>
                </a:cubicBezTo>
                <a:lnTo>
                  <a:pt x="1410181" y="2565410"/>
                </a:lnTo>
                <a:cubicBezTo>
                  <a:pt x="1410181" y="2832140"/>
                  <a:pt x="1193903" y="3048347"/>
                  <a:pt x="927291" y="3048347"/>
                </a:cubicBezTo>
                <a:lnTo>
                  <a:pt x="482891" y="3048347"/>
                </a:lnTo>
                <a:cubicBezTo>
                  <a:pt x="216279" y="3048347"/>
                  <a:pt x="0" y="2832140"/>
                  <a:pt x="0" y="2565410"/>
                </a:cubicBezTo>
                <a:lnTo>
                  <a:pt x="0" y="1413107"/>
                </a:lnTo>
                <a:lnTo>
                  <a:pt x="0" y="1116881"/>
                </a:lnTo>
                <a:lnTo>
                  <a:pt x="0" y="882751"/>
                </a:lnTo>
                <a:cubicBezTo>
                  <a:pt x="0" y="396991"/>
                  <a:pt x="397028" y="0"/>
                  <a:pt x="882738" y="0"/>
                </a:cubicBezTo>
                <a:close/>
              </a:path>
            </a:pathLst>
          </a:custGeom>
          <a:solidFill>
            <a:schemeClr val="accent6"/>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5" name="Freeform: Shape 12">
            <a:extLst>
              <a:ext uri="{FF2B5EF4-FFF2-40B4-BE49-F238E27FC236}">
                <a16:creationId xmlns:a16="http://schemas.microsoft.com/office/drawing/2014/main" id="{4E3D381C-B053-41D7-077A-FF71B6C29802}"/>
              </a:ext>
            </a:extLst>
          </p:cNvPr>
          <p:cNvSpPr/>
          <p:nvPr/>
        </p:nvSpPr>
        <p:spPr>
          <a:xfrm>
            <a:off x="6160563" y="1816804"/>
            <a:ext cx="296220" cy="1995487"/>
          </a:xfrm>
          <a:custGeom>
            <a:avLst/>
            <a:gdLst>
              <a:gd name="connsiteX0" fmla="*/ 0 w 296220"/>
              <a:gd name="connsiteY0" fmla="*/ 0 h 647700"/>
              <a:gd name="connsiteX1" fmla="*/ 296220 w 296220"/>
              <a:gd name="connsiteY1" fmla="*/ 0 h 647700"/>
              <a:gd name="connsiteX2" fmla="*/ 296220 w 296220"/>
              <a:gd name="connsiteY2" fmla="*/ 291760 h 647700"/>
              <a:gd name="connsiteX3" fmla="*/ 296220 w 296220"/>
              <a:gd name="connsiteY3" fmla="*/ 587986 h 647700"/>
              <a:gd name="connsiteX4" fmla="*/ 296220 w 296220"/>
              <a:gd name="connsiteY4" fmla="*/ 647700 h 647700"/>
              <a:gd name="connsiteX5" fmla="*/ 0 w 296220"/>
              <a:gd name="connsiteY5" fmla="*/ 647700 h 647700"/>
              <a:gd name="connsiteX6" fmla="*/ 0 w 296220"/>
              <a:gd name="connsiteY6" fmla="*/ 587986 h 647700"/>
              <a:gd name="connsiteX7" fmla="*/ 0 w 296220"/>
              <a:gd name="connsiteY7" fmla="*/ 291760 h 647700"/>
              <a:gd name="connsiteX0" fmla="*/ 0 w 296220"/>
              <a:gd name="connsiteY0" fmla="*/ 0 h 647700"/>
              <a:gd name="connsiteX1" fmla="*/ 296220 w 296220"/>
              <a:gd name="connsiteY1" fmla="*/ 0 h 647700"/>
              <a:gd name="connsiteX2" fmla="*/ 296220 w 296220"/>
              <a:gd name="connsiteY2" fmla="*/ 291760 h 647700"/>
              <a:gd name="connsiteX3" fmla="*/ 296220 w 296220"/>
              <a:gd name="connsiteY3" fmla="*/ 587986 h 647700"/>
              <a:gd name="connsiteX4" fmla="*/ 215258 w 296220"/>
              <a:gd name="connsiteY4" fmla="*/ 610600 h 647700"/>
              <a:gd name="connsiteX5" fmla="*/ 0 w 296220"/>
              <a:gd name="connsiteY5" fmla="*/ 647700 h 647700"/>
              <a:gd name="connsiteX6" fmla="*/ 0 w 296220"/>
              <a:gd name="connsiteY6" fmla="*/ 587986 h 647700"/>
              <a:gd name="connsiteX7" fmla="*/ 0 w 296220"/>
              <a:gd name="connsiteY7" fmla="*/ 291760 h 647700"/>
              <a:gd name="connsiteX8" fmla="*/ 0 w 296220"/>
              <a:gd name="connsiteY8" fmla="*/ 0 h 647700"/>
              <a:gd name="connsiteX0" fmla="*/ 0 w 296220"/>
              <a:gd name="connsiteY0" fmla="*/ 0 h 647700"/>
              <a:gd name="connsiteX1" fmla="*/ 229545 w 296220"/>
              <a:gd name="connsiteY1" fmla="*/ 21642 h 647700"/>
              <a:gd name="connsiteX2" fmla="*/ 296220 w 296220"/>
              <a:gd name="connsiteY2" fmla="*/ 291760 h 647700"/>
              <a:gd name="connsiteX3" fmla="*/ 296220 w 296220"/>
              <a:gd name="connsiteY3" fmla="*/ 587986 h 647700"/>
              <a:gd name="connsiteX4" fmla="*/ 215258 w 296220"/>
              <a:gd name="connsiteY4" fmla="*/ 610600 h 647700"/>
              <a:gd name="connsiteX5" fmla="*/ 0 w 296220"/>
              <a:gd name="connsiteY5" fmla="*/ 647700 h 647700"/>
              <a:gd name="connsiteX6" fmla="*/ 0 w 296220"/>
              <a:gd name="connsiteY6" fmla="*/ 587986 h 647700"/>
              <a:gd name="connsiteX7" fmla="*/ 0 w 296220"/>
              <a:gd name="connsiteY7" fmla="*/ 291760 h 647700"/>
              <a:gd name="connsiteX8" fmla="*/ 0 w 296220"/>
              <a:gd name="connsiteY8" fmla="*/ 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220" h="647700">
                <a:moveTo>
                  <a:pt x="0" y="0"/>
                </a:moveTo>
                <a:lnTo>
                  <a:pt x="229545" y="21642"/>
                </a:lnTo>
                <a:lnTo>
                  <a:pt x="296220" y="291760"/>
                </a:lnTo>
                <a:lnTo>
                  <a:pt x="296220" y="587986"/>
                </a:lnTo>
                <a:lnTo>
                  <a:pt x="215258" y="610600"/>
                </a:lnTo>
                <a:lnTo>
                  <a:pt x="0" y="647700"/>
                </a:lnTo>
                <a:lnTo>
                  <a:pt x="0" y="587986"/>
                </a:lnTo>
                <a:lnTo>
                  <a:pt x="0" y="291760"/>
                </a:lnTo>
                <a:lnTo>
                  <a:pt x="0" y="0"/>
                </a:lnTo>
                <a:close/>
              </a:path>
            </a:pathLst>
          </a:custGeom>
          <a:solidFill>
            <a:schemeClr val="tx2"/>
          </a:solidFill>
          <a:ln w="12700">
            <a:miter lim="400000"/>
          </a:ln>
        </p:spPr>
        <p:txBody>
          <a:bodyPr wrap="square" lIns="38100" tIns="38100" rIns="38100" bIns="3810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6" name="TextBox 17">
            <a:extLst>
              <a:ext uri="{FF2B5EF4-FFF2-40B4-BE49-F238E27FC236}">
                <a16:creationId xmlns:a16="http://schemas.microsoft.com/office/drawing/2014/main" id="{A8C1A83C-D69F-D496-19DA-32335E4DD262}"/>
              </a:ext>
            </a:extLst>
          </p:cNvPr>
          <p:cNvSpPr txBox="1"/>
          <p:nvPr/>
        </p:nvSpPr>
        <p:spPr>
          <a:xfrm>
            <a:off x="8368496" y="1202541"/>
            <a:ext cx="3576582" cy="4278094"/>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600" i="1" noProof="1"/>
              <a:t>a) all'atto dell'effettuazione dell'operazione venga acquisita fotocopia del passaporto del cessionario o del committente nonche'</a:t>
            </a:r>
          </a:p>
          <a:p>
            <a:r>
              <a:rPr lang="it-IT" sz="1600" i="1" noProof="1"/>
              <a:t>apposita autocertificazione di quest'ultimo, attestante che non e' cittadino italiano e che ha la residenza fuori del territorio dello Stato;</a:t>
            </a:r>
          </a:p>
          <a:p>
            <a:endParaRPr lang="it-IT" sz="700" i="1" noProof="1"/>
          </a:p>
          <a:p>
            <a:r>
              <a:rPr lang="it-IT" sz="1600" i="1" noProof="1"/>
              <a:t>b) nel primo giorno feriale successivo a quello di effettuazione dell'operazione il denaro contante incassato venga versato in un conto</a:t>
            </a:r>
          </a:p>
          <a:p>
            <a:r>
              <a:rPr lang="it-IT" sz="1600" i="1" noProof="1"/>
              <a:t>corrente intestato al cedente o al prestatore presso un operatore finanziario, consegnando a quest'ultimo copia della ricevuta della comunicazione di cui al comma 2.</a:t>
            </a:r>
            <a:endParaRPr lang="en-US" sz="1600" i="1" noProof="1"/>
          </a:p>
        </p:txBody>
      </p:sp>
      <p:sp>
        <p:nvSpPr>
          <p:cNvPr id="7" name="TextBox 75">
            <a:extLst>
              <a:ext uri="{FF2B5EF4-FFF2-40B4-BE49-F238E27FC236}">
                <a16:creationId xmlns:a16="http://schemas.microsoft.com/office/drawing/2014/main" id="{F8B288AF-8517-88AF-A74F-3799F048CCB9}"/>
              </a:ext>
            </a:extLst>
          </p:cNvPr>
          <p:cNvSpPr txBox="1"/>
          <p:nvPr/>
        </p:nvSpPr>
        <p:spPr>
          <a:xfrm>
            <a:off x="934128" y="2950989"/>
            <a:ext cx="2342648" cy="1569660"/>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i="1" noProof="1">
                <a:solidFill>
                  <a:srgbClr val="C00000"/>
                </a:solidFill>
              </a:rPr>
              <a:t>Condizioni per beneficiare del superamento del limite</a:t>
            </a:r>
          </a:p>
        </p:txBody>
      </p:sp>
    </p:spTree>
    <p:extLst>
      <p:ext uri="{BB962C8B-B14F-4D97-AF65-F5344CB8AC3E}">
        <p14:creationId xmlns:p14="http://schemas.microsoft.com/office/powerpoint/2010/main" val="937657403"/>
      </p:ext>
    </p:ext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969121-D2E5-5BFE-3F42-2491B1E8DE42}"/>
              </a:ext>
            </a:extLst>
          </p:cNvPr>
          <p:cNvSpPr txBox="1">
            <a:spLocks/>
          </p:cNvSpPr>
          <p:nvPr/>
        </p:nvSpPr>
        <p:spPr bwMode="auto">
          <a:xfrm>
            <a:off x="750934" y="0"/>
            <a:ext cx="10893286" cy="724254"/>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600" cap="all" dirty="0">
                <a:ln/>
                <a:solidFill>
                  <a:srgbClr val="003366"/>
                </a:solidFill>
                <a:latin typeface="Cambria" panose="02040503050406030204" pitchFamily="18" charset="0"/>
                <a:ea typeface="Cambria" panose="02040503050406030204" pitchFamily="18" charset="0"/>
                <a:cs typeface="+mn-cs"/>
              </a:rPr>
              <a:t>Normativa italiana relativa alle limitazioni dell'uso del contante  e/o dei titoli al portatore</a:t>
            </a:r>
          </a:p>
        </p:txBody>
      </p:sp>
      <p:sp>
        <p:nvSpPr>
          <p:cNvPr id="3" name="Titolo 1">
            <a:extLst>
              <a:ext uri="{FF2B5EF4-FFF2-40B4-BE49-F238E27FC236}">
                <a16:creationId xmlns:a16="http://schemas.microsoft.com/office/drawing/2014/main" id="{10371F92-1231-0631-C012-559912314F13}"/>
              </a:ext>
            </a:extLst>
          </p:cNvPr>
          <p:cNvSpPr txBox="1">
            <a:spLocks/>
          </p:cNvSpPr>
          <p:nvPr/>
        </p:nvSpPr>
        <p:spPr bwMode="auto">
          <a:xfrm>
            <a:off x="9134061" y="5862049"/>
            <a:ext cx="3207026" cy="985587"/>
          </a:xfrm>
          <a:prstGeom prst="rect">
            <a:avLst/>
          </a:prstGeom>
          <a:noFill/>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defPPr>
              <a:defRPr lang="it-IT"/>
            </a:defPPr>
            <a:lvl1pPr algn="ctr" fontAlgn="base">
              <a:spcBef>
                <a:spcPct val="0"/>
              </a:spcBef>
              <a:spcAft>
                <a:spcPct val="0"/>
              </a:spcAft>
              <a:buNone/>
              <a:defRPr sz="2800" b="1" cap="none" spc="0" baseline="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mj-lt"/>
                <a:ea typeface="+mj-ea"/>
                <a:cs typeface="+mj-cs"/>
              </a:defRPr>
            </a:lvl1pPr>
            <a:lvl2pPr algn="ctr" eaLnBrk="0" fontAlgn="base" hangingPunct="0">
              <a:spcBef>
                <a:spcPct val="0"/>
              </a:spcBef>
              <a:spcAft>
                <a:spcPct val="0"/>
              </a:spcAft>
              <a:defRPr sz="4400">
                <a:solidFill>
                  <a:schemeClr val="tx1"/>
                </a:solidFill>
                <a:latin typeface="Calibri" pitchFamily="34" charset="0"/>
              </a:defRPr>
            </a:lvl2pPr>
            <a:lvl3pPr algn="ctr" eaLnBrk="0" fontAlgn="base" hangingPunct="0">
              <a:spcBef>
                <a:spcPct val="0"/>
              </a:spcBef>
              <a:spcAft>
                <a:spcPct val="0"/>
              </a:spcAft>
              <a:defRPr sz="4400">
                <a:solidFill>
                  <a:schemeClr val="tx1"/>
                </a:solidFill>
                <a:latin typeface="Calibri" pitchFamily="34" charset="0"/>
              </a:defRPr>
            </a:lvl3pPr>
            <a:lvl4pPr algn="ctr" eaLnBrk="0" fontAlgn="base" hangingPunct="0">
              <a:spcBef>
                <a:spcPct val="0"/>
              </a:spcBef>
              <a:spcAft>
                <a:spcPct val="0"/>
              </a:spcAft>
              <a:defRPr sz="4400">
                <a:solidFill>
                  <a:schemeClr val="tx1"/>
                </a:solidFill>
                <a:latin typeface="Calibri" pitchFamily="34" charset="0"/>
              </a:defRPr>
            </a:lvl4pPr>
            <a:lvl5pPr algn="ctr" eaLnBrk="0" fontAlgn="base" hangingPunct="0">
              <a:spcBef>
                <a:spcPct val="0"/>
              </a:spcBef>
              <a:spcAft>
                <a:spcPct val="0"/>
              </a:spcAft>
              <a:defRPr sz="4400">
                <a:solidFill>
                  <a:schemeClr val="tx1"/>
                </a:solidFill>
                <a:latin typeface="Calibri" pitchFamily="34" charset="0"/>
              </a:defRPr>
            </a:lvl5pPr>
            <a:lvl6pPr marL="457200" algn="ctr" fontAlgn="base">
              <a:spcBef>
                <a:spcPct val="0"/>
              </a:spcBef>
              <a:spcAft>
                <a:spcPct val="0"/>
              </a:spcAft>
              <a:defRPr sz="4400">
                <a:solidFill>
                  <a:schemeClr val="tx1"/>
                </a:solidFill>
                <a:latin typeface="Calibri" pitchFamily="34" charset="0"/>
              </a:defRPr>
            </a:lvl6pPr>
            <a:lvl7pPr marL="914400" algn="ctr" fontAlgn="base">
              <a:spcBef>
                <a:spcPct val="0"/>
              </a:spcBef>
              <a:spcAft>
                <a:spcPct val="0"/>
              </a:spcAft>
              <a:defRPr sz="4400">
                <a:solidFill>
                  <a:schemeClr val="tx1"/>
                </a:solidFill>
                <a:latin typeface="Calibri" pitchFamily="34" charset="0"/>
              </a:defRPr>
            </a:lvl7pPr>
            <a:lvl8pPr marL="1371600" algn="ctr" fontAlgn="base">
              <a:spcBef>
                <a:spcPct val="0"/>
              </a:spcBef>
              <a:spcAft>
                <a:spcPct val="0"/>
              </a:spcAft>
              <a:defRPr sz="4400">
                <a:solidFill>
                  <a:schemeClr val="tx1"/>
                </a:solidFill>
                <a:latin typeface="Calibri" pitchFamily="34" charset="0"/>
              </a:defRPr>
            </a:lvl8pPr>
            <a:lvl9pPr marL="1828800" algn="ctr" fontAlgn="base">
              <a:spcBef>
                <a:spcPct val="0"/>
              </a:spcBef>
              <a:spcAft>
                <a:spcPct val="0"/>
              </a:spcAft>
              <a:defRPr sz="4400">
                <a:solidFill>
                  <a:schemeClr val="tx1"/>
                </a:solidFill>
                <a:latin typeface="Calibri" pitchFamily="34" charset="0"/>
              </a:defRPr>
            </a:lvl9pPr>
          </a:lstStyle>
          <a:p>
            <a:r>
              <a:rPr lang="it-IT" sz="1400" b="0" dirty="0">
                <a:ln w="0"/>
                <a:solidFill>
                  <a:schemeClr val="tx1"/>
                </a:solidFill>
                <a:effectLst/>
                <a:latin typeface="Bahnschrift Light Condensed" panose="020B0502040204020203" pitchFamily="34" charset="0"/>
              </a:rPr>
              <a:t>26 ottobre 2022</a:t>
            </a:r>
          </a:p>
          <a:p>
            <a:r>
              <a:rPr lang="it-IT" sz="1400" b="0" dirty="0">
                <a:ln w="0"/>
                <a:solidFill>
                  <a:schemeClr val="tx1"/>
                </a:solidFill>
                <a:effectLst>
                  <a:outerShdw blurRad="38100" dist="19050" dir="2700000" algn="tl" rotWithShape="0">
                    <a:schemeClr val="dk1">
                      <a:alpha val="40000"/>
                    </a:schemeClr>
                  </a:outerShdw>
                </a:effectLst>
                <a:latin typeface="Bahnschrift Light Condensed" panose="020B0502040204020203" pitchFamily="34" charset="0"/>
              </a:rPr>
              <a:t> </a:t>
            </a:r>
            <a:r>
              <a:rPr lang="it-IT" sz="1400" b="0" dirty="0">
                <a:ln w="0"/>
                <a:solidFill>
                  <a:schemeClr val="tx1"/>
                </a:solidFill>
                <a:effectLst/>
                <a:latin typeface="Bahnschrift Light Condensed" panose="020B0502040204020203" pitchFamily="34" charset="0"/>
              </a:rPr>
              <a:t>Visita del Segretario Esecutivo del Gruppo di Azione Finanziaria dell'America Latina</a:t>
            </a:r>
          </a:p>
          <a:p>
            <a:r>
              <a:rPr lang="it-IT" sz="1400" b="0" dirty="0">
                <a:ln w="0"/>
                <a:solidFill>
                  <a:schemeClr val="tx1"/>
                </a:solidFill>
                <a:effectLst>
                  <a:outerShdw blurRad="38100" dist="19050" dir="2700000" algn="tl" rotWithShape="0">
                    <a:schemeClr val="dk1">
                      <a:alpha val="40000"/>
                    </a:schemeClr>
                  </a:outerShdw>
                </a:effectLst>
                <a:latin typeface="Bahnschrift Light Condensed" panose="020B0502040204020203" pitchFamily="34" charset="0"/>
              </a:rPr>
              <a:t> </a:t>
            </a:r>
            <a:r>
              <a:rPr lang="it-IT" sz="1400" dirty="0">
                <a:ln w="0"/>
                <a:solidFill>
                  <a:schemeClr val="tx1"/>
                </a:solidFill>
                <a:effectLst/>
                <a:latin typeface="Bahnschrift Light Condensed" panose="020B0502040204020203" pitchFamily="34" charset="0"/>
              </a:rPr>
              <a:t>Avv. </a:t>
            </a:r>
            <a:r>
              <a:rPr lang="it-IT" sz="1400" dirty="0" err="1">
                <a:ln w="0"/>
                <a:solidFill>
                  <a:schemeClr val="tx1"/>
                </a:solidFill>
                <a:effectLst/>
                <a:latin typeface="Bahnschrift Light Condensed" panose="020B0502040204020203" pitchFamily="34" charset="0"/>
              </a:rPr>
              <a:t>Esteban</a:t>
            </a:r>
            <a:r>
              <a:rPr lang="it-IT" sz="1400" dirty="0">
                <a:ln w="0"/>
                <a:solidFill>
                  <a:schemeClr val="tx1"/>
                </a:solidFill>
                <a:effectLst/>
                <a:latin typeface="Bahnschrift Light Condensed" panose="020B0502040204020203" pitchFamily="34" charset="0"/>
              </a:rPr>
              <a:t> </a:t>
            </a:r>
            <a:r>
              <a:rPr lang="it-IT" sz="1400" dirty="0" err="1">
                <a:ln w="0"/>
                <a:solidFill>
                  <a:schemeClr val="tx1"/>
                </a:solidFill>
                <a:effectLst/>
                <a:latin typeface="Bahnschrift Light Condensed" panose="020B0502040204020203" pitchFamily="34" charset="0"/>
              </a:rPr>
              <a:t>Fullin</a:t>
            </a:r>
            <a:endParaRPr lang="it-IT" sz="1200" dirty="0">
              <a:ln w="0"/>
              <a:solidFill>
                <a:schemeClr val="tx1"/>
              </a:solidFill>
              <a:effectLst/>
              <a:latin typeface="Bahnschrift Light Condensed" panose="020B0502040204020203" pitchFamily="34" charset="0"/>
              <a:cs typeface="Arial" panose="020B0604020202020204" pitchFamily="34" charset="0"/>
            </a:endParaRPr>
          </a:p>
        </p:txBody>
      </p:sp>
      <p:pic>
        <p:nvPicPr>
          <p:cNvPr id="4" name="Immagine 3">
            <a:extLst>
              <a:ext uri="{FF2B5EF4-FFF2-40B4-BE49-F238E27FC236}">
                <a16:creationId xmlns:a16="http://schemas.microsoft.com/office/drawing/2014/main" id="{4679D11C-1317-3BEB-A0E2-1F8C9BC9DD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61987" y="5379186"/>
            <a:ext cx="351173" cy="482863"/>
          </a:xfrm>
          <a:prstGeom prst="rect">
            <a:avLst/>
          </a:prstGeom>
        </p:spPr>
      </p:pic>
      <p:grpSp>
        <p:nvGrpSpPr>
          <p:cNvPr id="5" name="Group 40">
            <a:extLst>
              <a:ext uri="{FF2B5EF4-FFF2-40B4-BE49-F238E27FC236}">
                <a16:creationId xmlns:a16="http://schemas.microsoft.com/office/drawing/2014/main" id="{620FCCCA-C83E-7DD3-3738-CBDBB51B81D8}"/>
              </a:ext>
            </a:extLst>
          </p:cNvPr>
          <p:cNvGrpSpPr/>
          <p:nvPr/>
        </p:nvGrpSpPr>
        <p:grpSpPr>
          <a:xfrm>
            <a:off x="3881547" y="1838290"/>
            <a:ext cx="3112169" cy="3894651"/>
            <a:chOff x="4539915" y="1481674"/>
            <a:chExt cx="3112169" cy="3894651"/>
          </a:xfrm>
        </p:grpSpPr>
        <p:sp>
          <p:nvSpPr>
            <p:cNvPr id="6" name="Shape">
              <a:extLst>
                <a:ext uri="{FF2B5EF4-FFF2-40B4-BE49-F238E27FC236}">
                  <a16:creationId xmlns:a16="http://schemas.microsoft.com/office/drawing/2014/main" id="{45298734-5942-4179-D928-E24EB025496D}"/>
                </a:ext>
              </a:extLst>
            </p:cNvPr>
            <p:cNvSpPr/>
            <p:nvPr/>
          </p:nvSpPr>
          <p:spPr>
            <a:xfrm>
              <a:off x="4539915" y="1830890"/>
              <a:ext cx="2674761" cy="3545435"/>
            </a:xfrm>
            <a:custGeom>
              <a:avLst/>
              <a:gdLst/>
              <a:ahLst/>
              <a:cxnLst>
                <a:cxn ang="0">
                  <a:pos x="wd2" y="hd2"/>
                </a:cxn>
                <a:cxn ang="5400000">
                  <a:pos x="wd2" y="hd2"/>
                </a:cxn>
                <a:cxn ang="10800000">
                  <a:pos x="wd2" y="hd2"/>
                </a:cxn>
                <a:cxn ang="16200000">
                  <a:pos x="wd2" y="hd2"/>
                </a:cxn>
              </a:cxnLst>
              <a:rect l="0" t="0" r="r" b="b"/>
              <a:pathLst>
                <a:path w="21600" h="21600" extrusionOk="0">
                  <a:moveTo>
                    <a:pt x="20381" y="21600"/>
                  </a:moveTo>
                  <a:lnTo>
                    <a:pt x="1219" y="21600"/>
                  </a:lnTo>
                  <a:cubicBezTo>
                    <a:pt x="545" y="21600"/>
                    <a:pt x="0" y="21189"/>
                    <a:pt x="0" y="20680"/>
                  </a:cubicBezTo>
                  <a:lnTo>
                    <a:pt x="0" y="920"/>
                  </a:lnTo>
                  <a:cubicBezTo>
                    <a:pt x="0" y="411"/>
                    <a:pt x="545" y="0"/>
                    <a:pt x="1219" y="0"/>
                  </a:cubicBezTo>
                  <a:lnTo>
                    <a:pt x="20381" y="0"/>
                  </a:lnTo>
                  <a:cubicBezTo>
                    <a:pt x="21055" y="0"/>
                    <a:pt x="21600" y="411"/>
                    <a:pt x="21600" y="920"/>
                  </a:cubicBezTo>
                  <a:lnTo>
                    <a:pt x="21600" y="20680"/>
                  </a:lnTo>
                  <a:cubicBezTo>
                    <a:pt x="21595" y="21189"/>
                    <a:pt x="21050" y="21600"/>
                    <a:pt x="20381" y="21600"/>
                  </a:cubicBezTo>
                  <a:close/>
                </a:path>
              </a:pathLst>
            </a:custGeom>
            <a:solidFill>
              <a:schemeClr val="accent3">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7" name="Shape">
              <a:extLst>
                <a:ext uri="{FF2B5EF4-FFF2-40B4-BE49-F238E27FC236}">
                  <a16:creationId xmlns:a16="http://schemas.microsoft.com/office/drawing/2014/main" id="{740968DF-764E-14E0-EC2C-6D3C599CA183}"/>
                </a:ext>
              </a:extLst>
            </p:cNvPr>
            <p:cNvSpPr/>
            <p:nvPr/>
          </p:nvSpPr>
          <p:spPr>
            <a:xfrm>
              <a:off x="4634618" y="1830890"/>
              <a:ext cx="2674761" cy="3545435"/>
            </a:xfrm>
            <a:custGeom>
              <a:avLst/>
              <a:gdLst/>
              <a:ahLst/>
              <a:cxnLst>
                <a:cxn ang="0">
                  <a:pos x="wd2" y="hd2"/>
                </a:cxn>
                <a:cxn ang="5400000">
                  <a:pos x="wd2" y="hd2"/>
                </a:cxn>
                <a:cxn ang="10800000">
                  <a:pos x="wd2" y="hd2"/>
                </a:cxn>
                <a:cxn ang="16200000">
                  <a:pos x="wd2" y="hd2"/>
                </a:cxn>
              </a:cxnLst>
              <a:rect l="0" t="0" r="r" b="b"/>
              <a:pathLst>
                <a:path w="21600" h="21600" extrusionOk="0">
                  <a:moveTo>
                    <a:pt x="20381" y="21600"/>
                  </a:moveTo>
                  <a:lnTo>
                    <a:pt x="1219" y="21600"/>
                  </a:lnTo>
                  <a:cubicBezTo>
                    <a:pt x="545" y="21600"/>
                    <a:pt x="0" y="21189"/>
                    <a:pt x="0" y="20680"/>
                  </a:cubicBezTo>
                  <a:lnTo>
                    <a:pt x="0" y="920"/>
                  </a:lnTo>
                  <a:cubicBezTo>
                    <a:pt x="0" y="411"/>
                    <a:pt x="545" y="0"/>
                    <a:pt x="1219" y="0"/>
                  </a:cubicBezTo>
                  <a:lnTo>
                    <a:pt x="20381" y="0"/>
                  </a:lnTo>
                  <a:cubicBezTo>
                    <a:pt x="21055" y="0"/>
                    <a:pt x="21600" y="411"/>
                    <a:pt x="21600" y="920"/>
                  </a:cubicBezTo>
                  <a:lnTo>
                    <a:pt x="21600" y="20680"/>
                  </a:lnTo>
                  <a:cubicBezTo>
                    <a:pt x="21595" y="21189"/>
                    <a:pt x="21050" y="21600"/>
                    <a:pt x="20381" y="21600"/>
                  </a:cubicBezTo>
                  <a:close/>
                </a:path>
              </a:pathLst>
            </a:custGeom>
            <a:solidFill>
              <a:schemeClr val="accent3"/>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8" name="Shape">
              <a:extLst>
                <a:ext uri="{FF2B5EF4-FFF2-40B4-BE49-F238E27FC236}">
                  <a16:creationId xmlns:a16="http://schemas.microsoft.com/office/drawing/2014/main" id="{09D79013-EFFB-8B3D-4E3C-A6E26A8CA5D6}"/>
                </a:ext>
              </a:extLst>
            </p:cNvPr>
            <p:cNvSpPr/>
            <p:nvPr/>
          </p:nvSpPr>
          <p:spPr>
            <a:xfrm>
              <a:off x="4782591" y="2221539"/>
              <a:ext cx="2745196" cy="30470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194" y="0"/>
                  </a:lnTo>
                  <a:cubicBezTo>
                    <a:pt x="17194" y="0"/>
                    <a:pt x="17194" y="11652"/>
                    <a:pt x="21600" y="20467"/>
                  </a:cubicBezTo>
                  <a:lnTo>
                    <a:pt x="3498" y="21600"/>
                  </a:lnTo>
                  <a:cubicBezTo>
                    <a:pt x="3493" y="21600"/>
                    <a:pt x="0" y="19456"/>
                    <a:pt x="0" y="0"/>
                  </a:cubicBezTo>
                  <a:close/>
                </a:path>
              </a:pathLst>
            </a:custGeom>
            <a:solidFill>
              <a:schemeClr val="accent3">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9" name="Shape">
              <a:extLst>
                <a:ext uri="{FF2B5EF4-FFF2-40B4-BE49-F238E27FC236}">
                  <a16:creationId xmlns:a16="http://schemas.microsoft.com/office/drawing/2014/main" id="{90670ADC-5927-6717-126B-C7D85862F517}"/>
                </a:ext>
              </a:extLst>
            </p:cNvPr>
            <p:cNvSpPr/>
            <p:nvPr/>
          </p:nvSpPr>
          <p:spPr>
            <a:xfrm>
              <a:off x="4906888" y="2144593"/>
              <a:ext cx="2745196" cy="30470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194" y="0"/>
                  </a:lnTo>
                  <a:cubicBezTo>
                    <a:pt x="17194" y="0"/>
                    <a:pt x="17194" y="11652"/>
                    <a:pt x="21600" y="20467"/>
                  </a:cubicBezTo>
                  <a:lnTo>
                    <a:pt x="3498" y="21600"/>
                  </a:lnTo>
                  <a:cubicBezTo>
                    <a:pt x="3493" y="21600"/>
                    <a:pt x="0" y="19456"/>
                    <a:pt x="0" y="0"/>
                  </a:cubicBezTo>
                  <a:close/>
                </a:path>
              </a:pathLst>
            </a:custGeom>
            <a:solidFill>
              <a:schemeClr val="bg1">
                <a:lumMod val="9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0" name="Shape">
              <a:extLst>
                <a:ext uri="{FF2B5EF4-FFF2-40B4-BE49-F238E27FC236}">
                  <a16:creationId xmlns:a16="http://schemas.microsoft.com/office/drawing/2014/main" id="{AB0CFB4E-753D-E44D-C215-5D3F48249A42}"/>
                </a:ext>
              </a:extLst>
            </p:cNvPr>
            <p:cNvSpPr/>
            <p:nvPr/>
          </p:nvSpPr>
          <p:spPr>
            <a:xfrm>
              <a:off x="5012541" y="1481674"/>
              <a:ext cx="1918915" cy="857504"/>
            </a:xfrm>
            <a:custGeom>
              <a:avLst/>
              <a:gdLst/>
              <a:ahLst/>
              <a:cxnLst>
                <a:cxn ang="0">
                  <a:pos x="wd2" y="hd2"/>
                </a:cxn>
                <a:cxn ang="5400000">
                  <a:pos x="wd2" y="hd2"/>
                </a:cxn>
                <a:cxn ang="10800000">
                  <a:pos x="wd2" y="hd2"/>
                </a:cxn>
                <a:cxn ang="16200000">
                  <a:pos x="wd2" y="hd2"/>
                </a:cxn>
              </a:cxnLst>
              <a:rect l="0" t="0" r="r" b="b"/>
              <a:pathLst>
                <a:path w="21600" h="21302" extrusionOk="0">
                  <a:moveTo>
                    <a:pt x="14618" y="14788"/>
                  </a:moveTo>
                  <a:cubicBezTo>
                    <a:pt x="13698" y="14641"/>
                    <a:pt x="13738" y="11627"/>
                    <a:pt x="14658" y="11597"/>
                  </a:cubicBezTo>
                  <a:cubicBezTo>
                    <a:pt x="14671" y="11597"/>
                    <a:pt x="14691" y="11597"/>
                    <a:pt x="14704" y="11597"/>
                  </a:cubicBezTo>
                  <a:cubicBezTo>
                    <a:pt x="16303" y="11597"/>
                    <a:pt x="16903" y="8951"/>
                    <a:pt x="16403" y="8510"/>
                  </a:cubicBezTo>
                  <a:cubicBezTo>
                    <a:pt x="15904" y="8069"/>
                    <a:pt x="12805" y="6304"/>
                    <a:pt x="12805" y="3657"/>
                  </a:cubicBezTo>
                  <a:cubicBezTo>
                    <a:pt x="12805" y="2525"/>
                    <a:pt x="12432" y="1584"/>
                    <a:pt x="12013" y="893"/>
                  </a:cubicBezTo>
                  <a:cubicBezTo>
                    <a:pt x="11293" y="-298"/>
                    <a:pt x="10314" y="-298"/>
                    <a:pt x="9594" y="893"/>
                  </a:cubicBezTo>
                  <a:cubicBezTo>
                    <a:pt x="9174" y="1584"/>
                    <a:pt x="8801" y="2525"/>
                    <a:pt x="8801" y="3657"/>
                  </a:cubicBezTo>
                  <a:cubicBezTo>
                    <a:pt x="8801" y="6304"/>
                    <a:pt x="5703" y="8069"/>
                    <a:pt x="5203" y="8510"/>
                  </a:cubicBezTo>
                  <a:cubicBezTo>
                    <a:pt x="4704" y="8951"/>
                    <a:pt x="5303" y="11597"/>
                    <a:pt x="6902" y="11597"/>
                  </a:cubicBezTo>
                  <a:cubicBezTo>
                    <a:pt x="6916" y="11597"/>
                    <a:pt x="6936" y="11597"/>
                    <a:pt x="6949" y="11597"/>
                  </a:cubicBezTo>
                  <a:cubicBezTo>
                    <a:pt x="7868" y="11627"/>
                    <a:pt x="7908" y="14641"/>
                    <a:pt x="6989" y="14788"/>
                  </a:cubicBezTo>
                  <a:cubicBezTo>
                    <a:pt x="5037" y="15097"/>
                    <a:pt x="620" y="16347"/>
                    <a:pt x="0" y="21302"/>
                  </a:cubicBezTo>
                  <a:lnTo>
                    <a:pt x="10800" y="21302"/>
                  </a:lnTo>
                  <a:lnTo>
                    <a:pt x="21600" y="21302"/>
                  </a:lnTo>
                  <a:cubicBezTo>
                    <a:pt x="20980" y="16347"/>
                    <a:pt x="16570" y="15112"/>
                    <a:pt x="14618" y="14788"/>
                  </a:cubicBezTo>
                  <a:close/>
                  <a:moveTo>
                    <a:pt x="10800" y="5025"/>
                  </a:moveTo>
                  <a:cubicBezTo>
                    <a:pt x="10387" y="5025"/>
                    <a:pt x="10047" y="4290"/>
                    <a:pt x="10047" y="3363"/>
                  </a:cubicBezTo>
                  <a:cubicBezTo>
                    <a:pt x="10047" y="2437"/>
                    <a:pt x="10380" y="1702"/>
                    <a:pt x="10800" y="1702"/>
                  </a:cubicBezTo>
                  <a:cubicBezTo>
                    <a:pt x="11220" y="1702"/>
                    <a:pt x="11553" y="2437"/>
                    <a:pt x="11553" y="3363"/>
                  </a:cubicBezTo>
                  <a:cubicBezTo>
                    <a:pt x="11553" y="4290"/>
                    <a:pt x="11213" y="5025"/>
                    <a:pt x="10800" y="5025"/>
                  </a:cubicBezTo>
                  <a:close/>
                </a:path>
              </a:pathLst>
            </a:custGeom>
            <a:solidFill>
              <a:schemeClr val="tx1">
                <a:lumMod val="50000"/>
                <a:lumOff val="5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grpSp>
      <p:grpSp>
        <p:nvGrpSpPr>
          <p:cNvPr id="11" name="Group 39">
            <a:extLst>
              <a:ext uri="{FF2B5EF4-FFF2-40B4-BE49-F238E27FC236}">
                <a16:creationId xmlns:a16="http://schemas.microsoft.com/office/drawing/2014/main" id="{31B1847D-9B4B-11AD-5605-FF18402AC24E}"/>
              </a:ext>
            </a:extLst>
          </p:cNvPr>
          <p:cNvGrpSpPr/>
          <p:nvPr/>
        </p:nvGrpSpPr>
        <p:grpSpPr>
          <a:xfrm>
            <a:off x="7146458" y="1838290"/>
            <a:ext cx="3106250" cy="3894651"/>
            <a:chOff x="8079146" y="1481674"/>
            <a:chExt cx="3106250" cy="3894651"/>
          </a:xfrm>
        </p:grpSpPr>
        <p:sp>
          <p:nvSpPr>
            <p:cNvPr id="12" name="Shape">
              <a:extLst>
                <a:ext uri="{FF2B5EF4-FFF2-40B4-BE49-F238E27FC236}">
                  <a16:creationId xmlns:a16="http://schemas.microsoft.com/office/drawing/2014/main" id="{595170BF-3434-58B8-B05E-C71EFE64C4F5}"/>
                </a:ext>
              </a:extLst>
            </p:cNvPr>
            <p:cNvSpPr/>
            <p:nvPr/>
          </p:nvSpPr>
          <p:spPr>
            <a:xfrm>
              <a:off x="8079146" y="1830890"/>
              <a:ext cx="2674761" cy="3545435"/>
            </a:xfrm>
            <a:custGeom>
              <a:avLst/>
              <a:gdLst/>
              <a:ahLst/>
              <a:cxnLst>
                <a:cxn ang="0">
                  <a:pos x="wd2" y="hd2"/>
                </a:cxn>
                <a:cxn ang="5400000">
                  <a:pos x="wd2" y="hd2"/>
                </a:cxn>
                <a:cxn ang="10800000">
                  <a:pos x="wd2" y="hd2"/>
                </a:cxn>
                <a:cxn ang="16200000">
                  <a:pos x="wd2" y="hd2"/>
                </a:cxn>
              </a:cxnLst>
              <a:rect l="0" t="0" r="r" b="b"/>
              <a:pathLst>
                <a:path w="21600" h="21600" extrusionOk="0">
                  <a:moveTo>
                    <a:pt x="20381" y="21600"/>
                  </a:moveTo>
                  <a:lnTo>
                    <a:pt x="1219" y="21600"/>
                  </a:lnTo>
                  <a:cubicBezTo>
                    <a:pt x="545" y="21600"/>
                    <a:pt x="0" y="21189"/>
                    <a:pt x="0" y="20680"/>
                  </a:cubicBezTo>
                  <a:lnTo>
                    <a:pt x="0" y="920"/>
                  </a:lnTo>
                  <a:cubicBezTo>
                    <a:pt x="0" y="411"/>
                    <a:pt x="545" y="0"/>
                    <a:pt x="1219" y="0"/>
                  </a:cubicBezTo>
                  <a:lnTo>
                    <a:pt x="20381" y="0"/>
                  </a:lnTo>
                  <a:cubicBezTo>
                    <a:pt x="21055" y="0"/>
                    <a:pt x="21600" y="411"/>
                    <a:pt x="21600" y="920"/>
                  </a:cubicBezTo>
                  <a:lnTo>
                    <a:pt x="21600" y="20680"/>
                  </a:lnTo>
                  <a:cubicBezTo>
                    <a:pt x="21595" y="21189"/>
                    <a:pt x="21050" y="21600"/>
                    <a:pt x="20381" y="21600"/>
                  </a:cubicBezTo>
                  <a:close/>
                </a:path>
              </a:pathLst>
            </a:custGeom>
            <a:solidFill>
              <a:schemeClr val="accent1">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3" name="Shape">
              <a:extLst>
                <a:ext uri="{FF2B5EF4-FFF2-40B4-BE49-F238E27FC236}">
                  <a16:creationId xmlns:a16="http://schemas.microsoft.com/office/drawing/2014/main" id="{2FFA0BDF-F3CD-B6A6-A111-4FF4FCA771F0}"/>
                </a:ext>
              </a:extLst>
            </p:cNvPr>
            <p:cNvSpPr/>
            <p:nvPr/>
          </p:nvSpPr>
          <p:spPr>
            <a:xfrm>
              <a:off x="8173848" y="1830890"/>
              <a:ext cx="2674761" cy="3545435"/>
            </a:xfrm>
            <a:custGeom>
              <a:avLst/>
              <a:gdLst/>
              <a:ahLst/>
              <a:cxnLst>
                <a:cxn ang="0">
                  <a:pos x="wd2" y="hd2"/>
                </a:cxn>
                <a:cxn ang="5400000">
                  <a:pos x="wd2" y="hd2"/>
                </a:cxn>
                <a:cxn ang="10800000">
                  <a:pos x="wd2" y="hd2"/>
                </a:cxn>
                <a:cxn ang="16200000">
                  <a:pos x="wd2" y="hd2"/>
                </a:cxn>
              </a:cxnLst>
              <a:rect l="0" t="0" r="r" b="b"/>
              <a:pathLst>
                <a:path w="21600" h="21600" extrusionOk="0">
                  <a:moveTo>
                    <a:pt x="20381" y="21600"/>
                  </a:moveTo>
                  <a:lnTo>
                    <a:pt x="1219" y="21600"/>
                  </a:lnTo>
                  <a:cubicBezTo>
                    <a:pt x="545" y="21600"/>
                    <a:pt x="0" y="21189"/>
                    <a:pt x="0" y="20680"/>
                  </a:cubicBezTo>
                  <a:lnTo>
                    <a:pt x="0" y="920"/>
                  </a:lnTo>
                  <a:cubicBezTo>
                    <a:pt x="0" y="411"/>
                    <a:pt x="545" y="0"/>
                    <a:pt x="1219" y="0"/>
                  </a:cubicBezTo>
                  <a:lnTo>
                    <a:pt x="20381" y="0"/>
                  </a:lnTo>
                  <a:cubicBezTo>
                    <a:pt x="21055" y="0"/>
                    <a:pt x="21600" y="411"/>
                    <a:pt x="21600" y="920"/>
                  </a:cubicBezTo>
                  <a:lnTo>
                    <a:pt x="21600" y="20680"/>
                  </a:lnTo>
                  <a:cubicBezTo>
                    <a:pt x="21595" y="21189"/>
                    <a:pt x="21050" y="21600"/>
                    <a:pt x="20381" y="21600"/>
                  </a:cubicBezTo>
                  <a:close/>
                </a:path>
              </a:pathLst>
            </a:custGeom>
            <a:solidFill>
              <a:srgbClr val="00B0F0"/>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4" name="Shape">
              <a:extLst>
                <a:ext uri="{FF2B5EF4-FFF2-40B4-BE49-F238E27FC236}">
                  <a16:creationId xmlns:a16="http://schemas.microsoft.com/office/drawing/2014/main" id="{1EB3B36D-AA35-3E02-54E7-AE3000205C52}"/>
                </a:ext>
              </a:extLst>
            </p:cNvPr>
            <p:cNvSpPr/>
            <p:nvPr/>
          </p:nvSpPr>
          <p:spPr>
            <a:xfrm>
              <a:off x="8315902" y="2221539"/>
              <a:ext cx="2745196" cy="30470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194" y="0"/>
                  </a:lnTo>
                  <a:cubicBezTo>
                    <a:pt x="17194" y="0"/>
                    <a:pt x="17194" y="11652"/>
                    <a:pt x="21600" y="20467"/>
                  </a:cubicBezTo>
                  <a:lnTo>
                    <a:pt x="3498" y="21600"/>
                  </a:lnTo>
                  <a:cubicBezTo>
                    <a:pt x="3493" y="21600"/>
                    <a:pt x="0" y="19456"/>
                    <a:pt x="0" y="0"/>
                  </a:cubicBezTo>
                  <a:close/>
                </a:path>
              </a:pathLst>
            </a:custGeom>
            <a:solidFill>
              <a:schemeClr val="accent1">
                <a:lumMod val="7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5" name="Shape">
              <a:extLst>
                <a:ext uri="{FF2B5EF4-FFF2-40B4-BE49-F238E27FC236}">
                  <a16:creationId xmlns:a16="http://schemas.microsoft.com/office/drawing/2014/main" id="{48CCC4FD-47F6-3B25-72B9-EEB69541290C}"/>
                </a:ext>
              </a:extLst>
            </p:cNvPr>
            <p:cNvSpPr/>
            <p:nvPr/>
          </p:nvSpPr>
          <p:spPr>
            <a:xfrm>
              <a:off x="8440200" y="2144593"/>
              <a:ext cx="2745196" cy="30470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194" y="0"/>
                  </a:lnTo>
                  <a:cubicBezTo>
                    <a:pt x="17194" y="0"/>
                    <a:pt x="17194" y="11652"/>
                    <a:pt x="21600" y="20467"/>
                  </a:cubicBezTo>
                  <a:lnTo>
                    <a:pt x="3498" y="21600"/>
                  </a:lnTo>
                  <a:cubicBezTo>
                    <a:pt x="3493" y="21600"/>
                    <a:pt x="0" y="19456"/>
                    <a:pt x="0" y="0"/>
                  </a:cubicBezTo>
                  <a:close/>
                </a:path>
              </a:pathLst>
            </a:custGeom>
            <a:solidFill>
              <a:schemeClr val="bg1">
                <a:lumMod val="9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6" name="Shape">
              <a:extLst>
                <a:ext uri="{FF2B5EF4-FFF2-40B4-BE49-F238E27FC236}">
                  <a16:creationId xmlns:a16="http://schemas.microsoft.com/office/drawing/2014/main" id="{005EE097-8D99-5B9A-A7B0-74E8615E31E5}"/>
                </a:ext>
              </a:extLst>
            </p:cNvPr>
            <p:cNvSpPr/>
            <p:nvPr/>
          </p:nvSpPr>
          <p:spPr>
            <a:xfrm>
              <a:off x="8551771" y="1481674"/>
              <a:ext cx="1918915" cy="857504"/>
            </a:xfrm>
            <a:custGeom>
              <a:avLst/>
              <a:gdLst/>
              <a:ahLst/>
              <a:cxnLst>
                <a:cxn ang="0">
                  <a:pos x="wd2" y="hd2"/>
                </a:cxn>
                <a:cxn ang="5400000">
                  <a:pos x="wd2" y="hd2"/>
                </a:cxn>
                <a:cxn ang="10800000">
                  <a:pos x="wd2" y="hd2"/>
                </a:cxn>
                <a:cxn ang="16200000">
                  <a:pos x="wd2" y="hd2"/>
                </a:cxn>
              </a:cxnLst>
              <a:rect l="0" t="0" r="r" b="b"/>
              <a:pathLst>
                <a:path w="21600" h="21302" extrusionOk="0">
                  <a:moveTo>
                    <a:pt x="14618" y="14788"/>
                  </a:moveTo>
                  <a:cubicBezTo>
                    <a:pt x="13698" y="14641"/>
                    <a:pt x="13738" y="11627"/>
                    <a:pt x="14658" y="11597"/>
                  </a:cubicBezTo>
                  <a:cubicBezTo>
                    <a:pt x="14671" y="11597"/>
                    <a:pt x="14691" y="11597"/>
                    <a:pt x="14704" y="11597"/>
                  </a:cubicBezTo>
                  <a:cubicBezTo>
                    <a:pt x="16303" y="11597"/>
                    <a:pt x="16903" y="8951"/>
                    <a:pt x="16403" y="8510"/>
                  </a:cubicBezTo>
                  <a:cubicBezTo>
                    <a:pt x="15904" y="8069"/>
                    <a:pt x="12805" y="6304"/>
                    <a:pt x="12805" y="3657"/>
                  </a:cubicBezTo>
                  <a:cubicBezTo>
                    <a:pt x="12805" y="2525"/>
                    <a:pt x="12432" y="1584"/>
                    <a:pt x="12013" y="893"/>
                  </a:cubicBezTo>
                  <a:cubicBezTo>
                    <a:pt x="11293" y="-298"/>
                    <a:pt x="10314" y="-298"/>
                    <a:pt x="9594" y="893"/>
                  </a:cubicBezTo>
                  <a:cubicBezTo>
                    <a:pt x="9174" y="1584"/>
                    <a:pt x="8801" y="2525"/>
                    <a:pt x="8801" y="3657"/>
                  </a:cubicBezTo>
                  <a:cubicBezTo>
                    <a:pt x="8801" y="6304"/>
                    <a:pt x="5703" y="8069"/>
                    <a:pt x="5203" y="8510"/>
                  </a:cubicBezTo>
                  <a:cubicBezTo>
                    <a:pt x="4704" y="8951"/>
                    <a:pt x="5303" y="11597"/>
                    <a:pt x="6902" y="11597"/>
                  </a:cubicBezTo>
                  <a:cubicBezTo>
                    <a:pt x="6916" y="11597"/>
                    <a:pt x="6936" y="11597"/>
                    <a:pt x="6949" y="11597"/>
                  </a:cubicBezTo>
                  <a:cubicBezTo>
                    <a:pt x="7868" y="11627"/>
                    <a:pt x="7908" y="14641"/>
                    <a:pt x="6989" y="14788"/>
                  </a:cubicBezTo>
                  <a:cubicBezTo>
                    <a:pt x="5037" y="15097"/>
                    <a:pt x="620" y="16347"/>
                    <a:pt x="0" y="21302"/>
                  </a:cubicBezTo>
                  <a:lnTo>
                    <a:pt x="10800" y="21302"/>
                  </a:lnTo>
                  <a:lnTo>
                    <a:pt x="21600" y="21302"/>
                  </a:lnTo>
                  <a:cubicBezTo>
                    <a:pt x="20980" y="16347"/>
                    <a:pt x="16570" y="15112"/>
                    <a:pt x="14618" y="14788"/>
                  </a:cubicBezTo>
                  <a:close/>
                  <a:moveTo>
                    <a:pt x="10800" y="5025"/>
                  </a:moveTo>
                  <a:cubicBezTo>
                    <a:pt x="10387" y="5025"/>
                    <a:pt x="10047" y="4290"/>
                    <a:pt x="10047" y="3363"/>
                  </a:cubicBezTo>
                  <a:cubicBezTo>
                    <a:pt x="10047" y="2437"/>
                    <a:pt x="10380" y="1702"/>
                    <a:pt x="10800" y="1702"/>
                  </a:cubicBezTo>
                  <a:cubicBezTo>
                    <a:pt x="11213" y="1702"/>
                    <a:pt x="11553" y="2437"/>
                    <a:pt x="11553" y="3363"/>
                  </a:cubicBezTo>
                  <a:cubicBezTo>
                    <a:pt x="11553" y="4290"/>
                    <a:pt x="11213" y="5025"/>
                    <a:pt x="10800" y="5025"/>
                  </a:cubicBezTo>
                  <a:close/>
                </a:path>
              </a:pathLst>
            </a:custGeom>
            <a:solidFill>
              <a:schemeClr val="tx1">
                <a:lumMod val="50000"/>
                <a:lumOff val="5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grpSp>
      <p:grpSp>
        <p:nvGrpSpPr>
          <p:cNvPr id="17" name="Group 36">
            <a:extLst>
              <a:ext uri="{FF2B5EF4-FFF2-40B4-BE49-F238E27FC236}">
                <a16:creationId xmlns:a16="http://schemas.microsoft.com/office/drawing/2014/main" id="{30FA01E0-4F3D-EA65-96A2-E9E8B064BC2C}"/>
              </a:ext>
            </a:extLst>
          </p:cNvPr>
          <p:cNvGrpSpPr/>
          <p:nvPr/>
        </p:nvGrpSpPr>
        <p:grpSpPr>
          <a:xfrm>
            <a:off x="640844" y="1838290"/>
            <a:ext cx="3106250" cy="3894651"/>
            <a:chOff x="1006604" y="1481674"/>
            <a:chExt cx="3106250" cy="3894651"/>
          </a:xfrm>
        </p:grpSpPr>
        <p:sp>
          <p:nvSpPr>
            <p:cNvPr id="18" name="Shape">
              <a:extLst>
                <a:ext uri="{FF2B5EF4-FFF2-40B4-BE49-F238E27FC236}">
                  <a16:creationId xmlns:a16="http://schemas.microsoft.com/office/drawing/2014/main" id="{819FE223-FA47-CCFA-2360-4108B39A059E}"/>
                </a:ext>
              </a:extLst>
            </p:cNvPr>
            <p:cNvSpPr/>
            <p:nvPr/>
          </p:nvSpPr>
          <p:spPr>
            <a:xfrm>
              <a:off x="1006604" y="1830890"/>
              <a:ext cx="2674761" cy="3545435"/>
            </a:xfrm>
            <a:custGeom>
              <a:avLst/>
              <a:gdLst/>
              <a:ahLst/>
              <a:cxnLst>
                <a:cxn ang="0">
                  <a:pos x="wd2" y="hd2"/>
                </a:cxn>
                <a:cxn ang="5400000">
                  <a:pos x="wd2" y="hd2"/>
                </a:cxn>
                <a:cxn ang="10800000">
                  <a:pos x="wd2" y="hd2"/>
                </a:cxn>
                <a:cxn ang="16200000">
                  <a:pos x="wd2" y="hd2"/>
                </a:cxn>
              </a:cxnLst>
              <a:rect l="0" t="0" r="r" b="b"/>
              <a:pathLst>
                <a:path w="21600" h="21600" extrusionOk="0">
                  <a:moveTo>
                    <a:pt x="20381" y="21600"/>
                  </a:moveTo>
                  <a:lnTo>
                    <a:pt x="1219" y="21600"/>
                  </a:lnTo>
                  <a:cubicBezTo>
                    <a:pt x="545" y="21600"/>
                    <a:pt x="0" y="21189"/>
                    <a:pt x="0" y="20680"/>
                  </a:cubicBezTo>
                  <a:lnTo>
                    <a:pt x="0" y="920"/>
                  </a:lnTo>
                  <a:cubicBezTo>
                    <a:pt x="0" y="411"/>
                    <a:pt x="545" y="0"/>
                    <a:pt x="1219" y="0"/>
                  </a:cubicBezTo>
                  <a:lnTo>
                    <a:pt x="20381" y="0"/>
                  </a:lnTo>
                  <a:cubicBezTo>
                    <a:pt x="21055" y="0"/>
                    <a:pt x="21600" y="411"/>
                    <a:pt x="21600" y="920"/>
                  </a:cubicBezTo>
                  <a:lnTo>
                    <a:pt x="21600" y="20680"/>
                  </a:lnTo>
                  <a:cubicBezTo>
                    <a:pt x="21595" y="21189"/>
                    <a:pt x="21050" y="21600"/>
                    <a:pt x="20381" y="21600"/>
                  </a:cubicBezTo>
                  <a:close/>
                </a:path>
              </a:pathLst>
            </a:custGeom>
            <a:solidFill>
              <a:srgbClr val="996600"/>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19" name="Shape">
              <a:extLst>
                <a:ext uri="{FF2B5EF4-FFF2-40B4-BE49-F238E27FC236}">
                  <a16:creationId xmlns:a16="http://schemas.microsoft.com/office/drawing/2014/main" id="{F4220302-F447-6511-0855-6BE477AC0D3C}"/>
                </a:ext>
              </a:extLst>
            </p:cNvPr>
            <p:cNvSpPr/>
            <p:nvPr/>
          </p:nvSpPr>
          <p:spPr>
            <a:xfrm>
              <a:off x="1101307" y="1830890"/>
              <a:ext cx="2674761" cy="3545435"/>
            </a:xfrm>
            <a:custGeom>
              <a:avLst/>
              <a:gdLst/>
              <a:ahLst/>
              <a:cxnLst>
                <a:cxn ang="0">
                  <a:pos x="wd2" y="hd2"/>
                </a:cxn>
                <a:cxn ang="5400000">
                  <a:pos x="wd2" y="hd2"/>
                </a:cxn>
                <a:cxn ang="10800000">
                  <a:pos x="wd2" y="hd2"/>
                </a:cxn>
                <a:cxn ang="16200000">
                  <a:pos x="wd2" y="hd2"/>
                </a:cxn>
              </a:cxnLst>
              <a:rect l="0" t="0" r="r" b="b"/>
              <a:pathLst>
                <a:path w="21600" h="21600" extrusionOk="0">
                  <a:moveTo>
                    <a:pt x="20381" y="21600"/>
                  </a:moveTo>
                  <a:lnTo>
                    <a:pt x="1219" y="21600"/>
                  </a:lnTo>
                  <a:cubicBezTo>
                    <a:pt x="545" y="21600"/>
                    <a:pt x="0" y="21189"/>
                    <a:pt x="0" y="20680"/>
                  </a:cubicBezTo>
                  <a:lnTo>
                    <a:pt x="0" y="920"/>
                  </a:lnTo>
                  <a:cubicBezTo>
                    <a:pt x="0" y="411"/>
                    <a:pt x="545" y="0"/>
                    <a:pt x="1219" y="0"/>
                  </a:cubicBezTo>
                  <a:lnTo>
                    <a:pt x="20381" y="0"/>
                  </a:lnTo>
                  <a:cubicBezTo>
                    <a:pt x="21055" y="0"/>
                    <a:pt x="21600" y="411"/>
                    <a:pt x="21600" y="920"/>
                  </a:cubicBezTo>
                  <a:lnTo>
                    <a:pt x="21600" y="20680"/>
                  </a:lnTo>
                  <a:cubicBezTo>
                    <a:pt x="21595" y="21189"/>
                    <a:pt x="21050" y="21600"/>
                    <a:pt x="20381" y="21600"/>
                  </a:cubicBezTo>
                  <a:close/>
                </a:path>
              </a:pathLst>
            </a:custGeom>
            <a:solidFill>
              <a:srgbClr val="FFCC00"/>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20" name="Shape">
              <a:extLst>
                <a:ext uri="{FF2B5EF4-FFF2-40B4-BE49-F238E27FC236}">
                  <a16:creationId xmlns:a16="http://schemas.microsoft.com/office/drawing/2014/main" id="{412F830C-03F5-6185-C0A2-51650D8EC697}"/>
                </a:ext>
              </a:extLst>
            </p:cNvPr>
            <p:cNvSpPr/>
            <p:nvPr/>
          </p:nvSpPr>
          <p:spPr>
            <a:xfrm>
              <a:off x="1243361" y="2221539"/>
              <a:ext cx="2745196" cy="30470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194" y="0"/>
                  </a:lnTo>
                  <a:cubicBezTo>
                    <a:pt x="17194" y="0"/>
                    <a:pt x="17194" y="11652"/>
                    <a:pt x="21600" y="20467"/>
                  </a:cubicBezTo>
                  <a:lnTo>
                    <a:pt x="3498" y="21600"/>
                  </a:lnTo>
                  <a:cubicBezTo>
                    <a:pt x="3493" y="21600"/>
                    <a:pt x="0" y="19456"/>
                    <a:pt x="0" y="0"/>
                  </a:cubicBezTo>
                  <a:close/>
                </a:path>
              </a:pathLst>
            </a:custGeom>
            <a:solidFill>
              <a:srgbClr val="996600"/>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21" name="Shape">
              <a:extLst>
                <a:ext uri="{FF2B5EF4-FFF2-40B4-BE49-F238E27FC236}">
                  <a16:creationId xmlns:a16="http://schemas.microsoft.com/office/drawing/2014/main" id="{4D6B641E-1112-D9BB-3BE4-2362D012F815}"/>
                </a:ext>
              </a:extLst>
            </p:cNvPr>
            <p:cNvSpPr/>
            <p:nvPr/>
          </p:nvSpPr>
          <p:spPr>
            <a:xfrm>
              <a:off x="1367658" y="2144593"/>
              <a:ext cx="2745196" cy="30470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194" y="0"/>
                  </a:lnTo>
                  <a:cubicBezTo>
                    <a:pt x="17194" y="0"/>
                    <a:pt x="17194" y="11652"/>
                    <a:pt x="21600" y="20467"/>
                  </a:cubicBezTo>
                  <a:lnTo>
                    <a:pt x="3498" y="21600"/>
                  </a:lnTo>
                  <a:cubicBezTo>
                    <a:pt x="3493" y="21600"/>
                    <a:pt x="0" y="19456"/>
                    <a:pt x="0" y="0"/>
                  </a:cubicBezTo>
                  <a:close/>
                </a:path>
              </a:pathLst>
            </a:custGeom>
            <a:solidFill>
              <a:schemeClr val="bg1">
                <a:lumMod val="95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sp>
          <p:nvSpPr>
            <p:cNvPr id="22" name="Shape">
              <a:extLst>
                <a:ext uri="{FF2B5EF4-FFF2-40B4-BE49-F238E27FC236}">
                  <a16:creationId xmlns:a16="http://schemas.microsoft.com/office/drawing/2014/main" id="{8E6BD534-809F-74F6-E944-E46D7DF21228}"/>
                </a:ext>
              </a:extLst>
            </p:cNvPr>
            <p:cNvSpPr/>
            <p:nvPr/>
          </p:nvSpPr>
          <p:spPr>
            <a:xfrm>
              <a:off x="1479230" y="1481674"/>
              <a:ext cx="1918915" cy="857504"/>
            </a:xfrm>
            <a:custGeom>
              <a:avLst/>
              <a:gdLst/>
              <a:ahLst/>
              <a:cxnLst>
                <a:cxn ang="0">
                  <a:pos x="wd2" y="hd2"/>
                </a:cxn>
                <a:cxn ang="5400000">
                  <a:pos x="wd2" y="hd2"/>
                </a:cxn>
                <a:cxn ang="10800000">
                  <a:pos x="wd2" y="hd2"/>
                </a:cxn>
                <a:cxn ang="16200000">
                  <a:pos x="wd2" y="hd2"/>
                </a:cxn>
              </a:cxnLst>
              <a:rect l="0" t="0" r="r" b="b"/>
              <a:pathLst>
                <a:path w="21600" h="21302" extrusionOk="0">
                  <a:moveTo>
                    <a:pt x="14618" y="14788"/>
                  </a:moveTo>
                  <a:cubicBezTo>
                    <a:pt x="13698" y="14641"/>
                    <a:pt x="13738" y="11627"/>
                    <a:pt x="14658" y="11597"/>
                  </a:cubicBezTo>
                  <a:cubicBezTo>
                    <a:pt x="14671" y="11597"/>
                    <a:pt x="14691" y="11597"/>
                    <a:pt x="14704" y="11597"/>
                  </a:cubicBezTo>
                  <a:cubicBezTo>
                    <a:pt x="16303" y="11597"/>
                    <a:pt x="16903" y="8951"/>
                    <a:pt x="16403" y="8510"/>
                  </a:cubicBezTo>
                  <a:cubicBezTo>
                    <a:pt x="15904" y="8069"/>
                    <a:pt x="12805" y="6304"/>
                    <a:pt x="12805" y="3657"/>
                  </a:cubicBezTo>
                  <a:cubicBezTo>
                    <a:pt x="12805" y="2525"/>
                    <a:pt x="12432" y="1584"/>
                    <a:pt x="12013" y="893"/>
                  </a:cubicBezTo>
                  <a:cubicBezTo>
                    <a:pt x="11293" y="-298"/>
                    <a:pt x="10314" y="-298"/>
                    <a:pt x="9594" y="893"/>
                  </a:cubicBezTo>
                  <a:cubicBezTo>
                    <a:pt x="9174" y="1584"/>
                    <a:pt x="8801" y="2525"/>
                    <a:pt x="8801" y="3657"/>
                  </a:cubicBezTo>
                  <a:cubicBezTo>
                    <a:pt x="8801" y="6304"/>
                    <a:pt x="5703" y="8069"/>
                    <a:pt x="5203" y="8510"/>
                  </a:cubicBezTo>
                  <a:cubicBezTo>
                    <a:pt x="4704" y="8951"/>
                    <a:pt x="5303" y="11597"/>
                    <a:pt x="6902" y="11597"/>
                  </a:cubicBezTo>
                  <a:cubicBezTo>
                    <a:pt x="6916" y="11597"/>
                    <a:pt x="6936" y="11597"/>
                    <a:pt x="6949" y="11597"/>
                  </a:cubicBezTo>
                  <a:cubicBezTo>
                    <a:pt x="7868" y="11627"/>
                    <a:pt x="7908" y="14641"/>
                    <a:pt x="6989" y="14788"/>
                  </a:cubicBezTo>
                  <a:cubicBezTo>
                    <a:pt x="5037" y="15097"/>
                    <a:pt x="620" y="16347"/>
                    <a:pt x="0" y="21302"/>
                  </a:cubicBezTo>
                  <a:lnTo>
                    <a:pt x="10800" y="21302"/>
                  </a:lnTo>
                  <a:lnTo>
                    <a:pt x="21600" y="21302"/>
                  </a:lnTo>
                  <a:cubicBezTo>
                    <a:pt x="20987" y="16347"/>
                    <a:pt x="16576" y="15112"/>
                    <a:pt x="14618" y="14788"/>
                  </a:cubicBezTo>
                  <a:close/>
                  <a:moveTo>
                    <a:pt x="10807" y="5025"/>
                  </a:moveTo>
                  <a:cubicBezTo>
                    <a:pt x="10394" y="5025"/>
                    <a:pt x="10054" y="4290"/>
                    <a:pt x="10054" y="3363"/>
                  </a:cubicBezTo>
                  <a:cubicBezTo>
                    <a:pt x="10054" y="2437"/>
                    <a:pt x="10387" y="1702"/>
                    <a:pt x="10807" y="1702"/>
                  </a:cubicBezTo>
                  <a:cubicBezTo>
                    <a:pt x="11226" y="1702"/>
                    <a:pt x="11560" y="2437"/>
                    <a:pt x="11560" y="3363"/>
                  </a:cubicBezTo>
                  <a:cubicBezTo>
                    <a:pt x="11560" y="4290"/>
                    <a:pt x="11220" y="5025"/>
                    <a:pt x="10807" y="5025"/>
                  </a:cubicBezTo>
                  <a:close/>
                </a:path>
              </a:pathLst>
            </a:custGeom>
            <a:solidFill>
              <a:schemeClr val="tx1">
                <a:lumMod val="50000"/>
                <a:lumOff val="50000"/>
              </a:schemeClr>
            </a:solidFill>
            <a:ln w="12700">
              <a:miter lim="400000"/>
            </a:ln>
          </p:spPr>
          <p:txBody>
            <a:bodyPr lIns="38100" tIns="38100" rIns="38100" bIns="3810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sz="3000">
                  <a:solidFill>
                    <a:srgbClr val="FFFFFF"/>
                  </a:solidFill>
                </a:defRPr>
              </a:pPr>
              <a:endParaRPr/>
            </a:p>
          </p:txBody>
        </p:sp>
      </p:grpSp>
      <p:sp>
        <p:nvSpPr>
          <p:cNvPr id="23" name="TextBox 29">
            <a:extLst>
              <a:ext uri="{FF2B5EF4-FFF2-40B4-BE49-F238E27FC236}">
                <a16:creationId xmlns:a16="http://schemas.microsoft.com/office/drawing/2014/main" id="{AE936778-E289-199D-1F15-3AC618ACD02A}"/>
              </a:ext>
            </a:extLst>
          </p:cNvPr>
          <p:cNvSpPr txBox="1"/>
          <p:nvPr/>
        </p:nvSpPr>
        <p:spPr>
          <a:xfrm>
            <a:off x="7797285" y="2695794"/>
            <a:ext cx="158248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a:solidFill>
                  <a:srgbClr val="C00000"/>
                </a:solidFill>
              </a:rPr>
              <a:t>€ 5.000</a:t>
            </a:r>
          </a:p>
        </p:txBody>
      </p:sp>
      <p:sp>
        <p:nvSpPr>
          <p:cNvPr id="24" name="TextBox 28">
            <a:extLst>
              <a:ext uri="{FF2B5EF4-FFF2-40B4-BE49-F238E27FC236}">
                <a16:creationId xmlns:a16="http://schemas.microsoft.com/office/drawing/2014/main" id="{B68BC01E-3B96-56F7-1237-4254368CA148}"/>
              </a:ext>
            </a:extLst>
          </p:cNvPr>
          <p:cNvSpPr txBox="1"/>
          <p:nvPr/>
        </p:nvSpPr>
        <p:spPr>
          <a:xfrm>
            <a:off x="4531663" y="2695794"/>
            <a:ext cx="158248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a:solidFill>
                  <a:srgbClr val="C00000"/>
                </a:solidFill>
              </a:rPr>
              <a:t>€ 2.000</a:t>
            </a:r>
          </a:p>
        </p:txBody>
      </p:sp>
      <p:sp>
        <p:nvSpPr>
          <p:cNvPr id="25" name="TextBox 25">
            <a:extLst>
              <a:ext uri="{FF2B5EF4-FFF2-40B4-BE49-F238E27FC236}">
                <a16:creationId xmlns:a16="http://schemas.microsoft.com/office/drawing/2014/main" id="{B50D16F5-CF8A-F8F3-71FE-820CCDE5CFEB}"/>
              </a:ext>
            </a:extLst>
          </p:cNvPr>
          <p:cNvSpPr txBox="1"/>
          <p:nvPr/>
        </p:nvSpPr>
        <p:spPr>
          <a:xfrm>
            <a:off x="1130009" y="3220975"/>
            <a:ext cx="2013777" cy="584775"/>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i="1" noProof="1"/>
              <a:t>dal 1° gennaio 2016 al 30 giugno 2020</a:t>
            </a:r>
          </a:p>
        </p:txBody>
      </p:sp>
      <p:sp>
        <p:nvSpPr>
          <p:cNvPr id="26" name="TextBox 27">
            <a:extLst>
              <a:ext uri="{FF2B5EF4-FFF2-40B4-BE49-F238E27FC236}">
                <a16:creationId xmlns:a16="http://schemas.microsoft.com/office/drawing/2014/main" id="{32EA6AA0-A28A-88DE-31D4-B342C0213D38}"/>
              </a:ext>
            </a:extLst>
          </p:cNvPr>
          <p:cNvSpPr txBox="1"/>
          <p:nvPr/>
        </p:nvSpPr>
        <p:spPr>
          <a:xfrm>
            <a:off x="1247714" y="2695794"/>
            <a:ext cx="158248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a:solidFill>
                  <a:srgbClr val="C00000"/>
                </a:solidFill>
              </a:rPr>
              <a:t>€ 3.000</a:t>
            </a:r>
          </a:p>
        </p:txBody>
      </p:sp>
      <p:sp>
        <p:nvSpPr>
          <p:cNvPr id="27" name="TextBox 75">
            <a:extLst>
              <a:ext uri="{FF2B5EF4-FFF2-40B4-BE49-F238E27FC236}">
                <a16:creationId xmlns:a16="http://schemas.microsoft.com/office/drawing/2014/main" id="{DC5C6DB5-E37D-8125-1428-7E98AB7C3E21}"/>
              </a:ext>
            </a:extLst>
          </p:cNvPr>
          <p:cNvSpPr txBox="1"/>
          <p:nvPr/>
        </p:nvSpPr>
        <p:spPr>
          <a:xfrm>
            <a:off x="1752489" y="1022680"/>
            <a:ext cx="8163432" cy="707886"/>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4000" b="1" i="1" noProof="1">
                <a:ln w="22225">
                  <a:solidFill>
                    <a:schemeClr val="accent2"/>
                  </a:solidFill>
                  <a:prstDash val="solid"/>
                </a:ln>
                <a:solidFill>
                  <a:schemeClr val="accent2">
                    <a:lumMod val="40000"/>
                    <a:lumOff val="60000"/>
                  </a:schemeClr>
                </a:solidFill>
              </a:rPr>
              <a:t>Limite del contante nel tempo</a:t>
            </a:r>
            <a:endParaRPr lang="en-US" sz="4000" b="1" i="1" noProof="1">
              <a:ln w="22225">
                <a:solidFill>
                  <a:schemeClr val="accent2"/>
                </a:solidFill>
                <a:prstDash val="solid"/>
              </a:ln>
              <a:solidFill>
                <a:schemeClr val="accent2">
                  <a:lumMod val="40000"/>
                  <a:lumOff val="60000"/>
                </a:schemeClr>
              </a:solidFill>
            </a:endParaRPr>
          </a:p>
        </p:txBody>
      </p:sp>
      <p:sp>
        <p:nvSpPr>
          <p:cNvPr id="28" name="TextBox 25">
            <a:extLst>
              <a:ext uri="{FF2B5EF4-FFF2-40B4-BE49-F238E27FC236}">
                <a16:creationId xmlns:a16="http://schemas.microsoft.com/office/drawing/2014/main" id="{F147391B-B8E9-5406-D242-6571F5F37D86}"/>
              </a:ext>
            </a:extLst>
          </p:cNvPr>
          <p:cNvSpPr txBox="1"/>
          <p:nvPr/>
        </p:nvSpPr>
        <p:spPr>
          <a:xfrm>
            <a:off x="7619083" y="3335622"/>
            <a:ext cx="2013777" cy="307777"/>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i="1" noProof="1"/>
              <a:t>Dal 1° gennaio 2023 </a:t>
            </a:r>
          </a:p>
        </p:txBody>
      </p:sp>
      <p:sp>
        <p:nvSpPr>
          <p:cNvPr id="29" name="TextBox 25">
            <a:extLst>
              <a:ext uri="{FF2B5EF4-FFF2-40B4-BE49-F238E27FC236}">
                <a16:creationId xmlns:a16="http://schemas.microsoft.com/office/drawing/2014/main" id="{ADF67D5D-3D50-C2A3-4223-3E4BFBF82130}"/>
              </a:ext>
            </a:extLst>
          </p:cNvPr>
          <p:cNvSpPr txBox="1"/>
          <p:nvPr/>
        </p:nvSpPr>
        <p:spPr>
          <a:xfrm>
            <a:off x="4477453" y="3299789"/>
            <a:ext cx="1848390" cy="584775"/>
          </a:xfrm>
          <a:prstGeom prst="rect">
            <a:avLst/>
          </a:prstGeom>
          <a:noFill/>
        </p:spPr>
        <p:txBody>
          <a:bodyPr wrap="square" lIns="0" rIns="0" rtlCol="0" anchor="b">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i="1" noProof="1"/>
              <a:t>Dal 1° luglio 2020 al 31 dicembre 2022</a:t>
            </a:r>
          </a:p>
        </p:txBody>
      </p:sp>
    </p:spTree>
    <p:extLst>
      <p:ext uri="{BB962C8B-B14F-4D97-AF65-F5344CB8AC3E}">
        <p14:creationId xmlns:p14="http://schemas.microsoft.com/office/powerpoint/2010/main" val="2093403475"/>
      </p:ext>
    </p:extLst>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524933" y="922867"/>
            <a:ext cx="11531600" cy="5754158"/>
          </a:xfrm>
          <a:prstGeom prst="rect">
            <a:avLst/>
          </a:prstGeom>
        </p:spPr>
      </p:pic>
    </p:spTree>
    <p:extLst>
      <p:ext uri="{BB962C8B-B14F-4D97-AF65-F5344CB8AC3E}">
        <p14:creationId xmlns:p14="http://schemas.microsoft.com/office/powerpoint/2010/main" val="2831918559"/>
      </p:ext>
    </p:extLst>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a 5"/>
          <p:cNvGraphicFramePr/>
          <p:nvPr>
            <p:extLst>
              <p:ext uri="{D42A27DB-BD31-4B8C-83A1-F6EECF244321}">
                <p14:modId xmlns:p14="http://schemas.microsoft.com/office/powerpoint/2010/main" val="578528145"/>
              </p:ext>
            </p:extLst>
          </p:nvPr>
        </p:nvGraphicFramePr>
        <p:xfrm>
          <a:off x="366828" y="1713296"/>
          <a:ext cx="11549247" cy="5027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sellaDiTesto 6"/>
          <p:cNvSpPr txBox="1"/>
          <p:nvPr/>
        </p:nvSpPr>
        <p:spPr>
          <a:xfrm>
            <a:off x="2628231" y="1052980"/>
            <a:ext cx="7026442"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it-IT" sz="2400" dirty="0">
                <a:solidFill>
                  <a:schemeClr val="bg1"/>
                </a:solidFill>
                <a:latin typeface="Arial Rounded MT Bold" panose="020F0704030504030204" pitchFamily="34" charset="0"/>
              </a:rPr>
              <a:t>CASO PRATICO DI UN ACCESSO</a:t>
            </a:r>
          </a:p>
        </p:txBody>
      </p:sp>
    </p:spTree>
    <p:extLst>
      <p:ext uri="{BB962C8B-B14F-4D97-AF65-F5344CB8AC3E}">
        <p14:creationId xmlns:p14="http://schemas.microsoft.com/office/powerpoint/2010/main" val="318857977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500"/>
                                        <p:tgtEl>
                                          <p:spTgt spid="7"/>
                                        </p:tgtEl>
                                      </p:cBhvr>
                                    </p:animEffect>
                                  </p:childTnLst>
                                </p:cTn>
                              </p:par>
                            </p:childTnLst>
                          </p:cTn>
                        </p:par>
                        <p:par>
                          <p:cTn id="8" fill="hold">
                            <p:stCondLst>
                              <p:cond delay="2000"/>
                            </p:stCondLst>
                            <p:childTnLst>
                              <p:par>
                                <p:cTn id="9" presetID="53" presetClass="entr" presetSubtype="16"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p:cTn id="11" dur="2000" fill="hold"/>
                                        <p:tgtEl>
                                          <p:spTgt spid="6"/>
                                        </p:tgtEl>
                                        <p:attrNameLst>
                                          <p:attrName>ppt_w</p:attrName>
                                        </p:attrNameLst>
                                      </p:cBhvr>
                                      <p:tavLst>
                                        <p:tav tm="0">
                                          <p:val>
                                            <p:fltVal val="0"/>
                                          </p:val>
                                        </p:tav>
                                        <p:tav tm="100000">
                                          <p:val>
                                            <p:strVal val="#ppt_w"/>
                                          </p:val>
                                        </p:tav>
                                      </p:tavLst>
                                    </p:anim>
                                    <p:anim calcmode="lin" valueType="num">
                                      <p:cBhvr>
                                        <p:cTn id="12" dur="2000" fill="hold"/>
                                        <p:tgtEl>
                                          <p:spTgt spid="6"/>
                                        </p:tgtEl>
                                        <p:attrNameLst>
                                          <p:attrName>ppt_h</p:attrName>
                                        </p:attrNameLst>
                                      </p:cBhvr>
                                      <p:tavLst>
                                        <p:tav tm="0">
                                          <p:val>
                                            <p:fltVal val="0"/>
                                          </p:val>
                                        </p:tav>
                                        <p:tav tm="100000">
                                          <p:val>
                                            <p:strVal val="#ppt_h"/>
                                          </p:val>
                                        </p:tav>
                                      </p:tavLst>
                                    </p:anim>
                                    <p:animEffect transition="in" filter="fad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a 5"/>
          <p:cNvGraphicFramePr/>
          <p:nvPr>
            <p:extLst>
              <p:ext uri="{D42A27DB-BD31-4B8C-83A1-F6EECF244321}">
                <p14:modId xmlns:p14="http://schemas.microsoft.com/office/powerpoint/2010/main" val="2888392529"/>
              </p:ext>
            </p:extLst>
          </p:nvPr>
        </p:nvGraphicFramePr>
        <p:xfrm>
          <a:off x="366829" y="1771048"/>
          <a:ext cx="11549247" cy="5027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sellaDiTesto 6"/>
          <p:cNvSpPr txBox="1"/>
          <p:nvPr/>
        </p:nvSpPr>
        <p:spPr>
          <a:xfrm>
            <a:off x="2628231" y="1052980"/>
            <a:ext cx="7026442"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it-IT" sz="2400" dirty="0">
                <a:solidFill>
                  <a:schemeClr val="bg1"/>
                </a:solidFill>
                <a:latin typeface="Arial Rounded MT Bold" panose="020F0704030504030204" pitchFamily="34" charset="0"/>
              </a:rPr>
              <a:t>CASO PRATICO DI UN ACCESSO</a:t>
            </a:r>
          </a:p>
        </p:txBody>
      </p:sp>
    </p:spTree>
    <p:extLst>
      <p:ext uri="{BB962C8B-B14F-4D97-AF65-F5344CB8AC3E}">
        <p14:creationId xmlns:p14="http://schemas.microsoft.com/office/powerpoint/2010/main" val="2770835313"/>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a 5"/>
          <p:cNvGraphicFramePr/>
          <p:nvPr>
            <p:extLst>
              <p:ext uri="{D42A27DB-BD31-4B8C-83A1-F6EECF244321}">
                <p14:modId xmlns:p14="http://schemas.microsoft.com/office/powerpoint/2010/main" val="3481290388"/>
              </p:ext>
            </p:extLst>
          </p:nvPr>
        </p:nvGraphicFramePr>
        <p:xfrm>
          <a:off x="366828" y="1947825"/>
          <a:ext cx="11549247" cy="20999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sellaDiTesto 6"/>
          <p:cNvSpPr txBox="1"/>
          <p:nvPr/>
        </p:nvSpPr>
        <p:spPr>
          <a:xfrm>
            <a:off x="2628231" y="1052980"/>
            <a:ext cx="7026442"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it-IT" sz="2400" dirty="0">
                <a:solidFill>
                  <a:schemeClr val="bg1"/>
                </a:solidFill>
                <a:latin typeface="Arial Rounded MT Bold" panose="020F0704030504030204" pitchFamily="34" charset="0"/>
              </a:rPr>
              <a:t>CASO PRATICO DI UN ACCESSO</a:t>
            </a:r>
          </a:p>
        </p:txBody>
      </p:sp>
      <p:graphicFrame>
        <p:nvGraphicFramePr>
          <p:cNvPr id="2" name="Diagramma 1"/>
          <p:cNvGraphicFramePr/>
          <p:nvPr>
            <p:extLst>
              <p:ext uri="{D42A27DB-BD31-4B8C-83A1-F6EECF244321}">
                <p14:modId xmlns:p14="http://schemas.microsoft.com/office/powerpoint/2010/main" val="2886483109"/>
              </p:ext>
            </p:extLst>
          </p:nvPr>
        </p:nvGraphicFramePr>
        <p:xfrm>
          <a:off x="0" y="4817124"/>
          <a:ext cx="5546292" cy="15278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ma 8"/>
          <p:cNvGraphicFramePr/>
          <p:nvPr>
            <p:extLst>
              <p:ext uri="{D42A27DB-BD31-4B8C-83A1-F6EECF244321}">
                <p14:modId xmlns:p14="http://schemas.microsoft.com/office/powerpoint/2010/main" val="3255472413"/>
              </p:ext>
            </p:extLst>
          </p:nvPr>
        </p:nvGraphicFramePr>
        <p:xfrm>
          <a:off x="6759927" y="4817124"/>
          <a:ext cx="5546292" cy="15278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0" name="Rettangolo arrotondato 9"/>
          <p:cNvSpPr/>
          <p:nvPr/>
        </p:nvSpPr>
        <p:spPr>
          <a:xfrm>
            <a:off x="366828" y="4315968"/>
            <a:ext cx="4680660" cy="304800"/>
          </a:xfrm>
          <a:prstGeom prst="roundRect">
            <a:avLst/>
          </a:prstGeom>
          <a:solidFill>
            <a:srgbClr val="00B050"/>
          </a:solidFill>
          <a:ln>
            <a:solidFill>
              <a:schemeClr val="accent3">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n w="0"/>
                <a:solidFill>
                  <a:schemeClr val="tx1"/>
                </a:solidFill>
                <a:effectLst>
                  <a:outerShdw blurRad="38100" dist="19050" dir="2700000" algn="tl" rotWithShape="0">
                    <a:schemeClr val="dk1">
                      <a:alpha val="40000"/>
                    </a:schemeClr>
                  </a:outerShdw>
                </a:effectLst>
              </a:rPr>
              <a:t>OBBLIGATORI</a:t>
            </a:r>
          </a:p>
        </p:txBody>
      </p:sp>
      <p:sp>
        <p:nvSpPr>
          <p:cNvPr id="11" name="Rettangolo arrotondato 10"/>
          <p:cNvSpPr/>
          <p:nvPr/>
        </p:nvSpPr>
        <p:spPr>
          <a:xfrm>
            <a:off x="7192743" y="4315968"/>
            <a:ext cx="4680660" cy="304800"/>
          </a:xfrm>
          <a:prstGeom prst="roundRect">
            <a:avLst/>
          </a:prstGeom>
          <a:solidFill>
            <a:srgbClr val="00B050"/>
          </a:solidFill>
          <a:ln>
            <a:solidFill>
              <a:schemeClr val="accent3">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n w="0"/>
                <a:solidFill>
                  <a:schemeClr val="tx1"/>
                </a:solidFill>
                <a:effectLst>
                  <a:outerShdw blurRad="38100" dist="19050" dir="2700000" algn="tl" rotWithShape="0">
                    <a:schemeClr val="dk1">
                      <a:alpha val="40000"/>
                    </a:schemeClr>
                  </a:outerShdw>
                </a:effectLst>
              </a:rPr>
              <a:t>NON OBBLIGATORI</a:t>
            </a:r>
          </a:p>
        </p:txBody>
      </p:sp>
      <p:pic>
        <p:nvPicPr>
          <p:cNvPr id="12" name="Immagine 11"/>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776250" y="4832157"/>
            <a:ext cx="730401" cy="905323"/>
          </a:xfrm>
          <a:prstGeom prst="rect">
            <a:avLst/>
          </a:prstGeom>
        </p:spPr>
      </p:pic>
    </p:spTree>
    <p:extLst>
      <p:ext uri="{BB962C8B-B14F-4D97-AF65-F5344CB8AC3E}">
        <p14:creationId xmlns:p14="http://schemas.microsoft.com/office/powerpoint/2010/main" val="1388700622"/>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par>
                          <p:cTn id="10" fill="hold">
                            <p:stCondLst>
                              <p:cond delay="2500"/>
                            </p:stCondLst>
                            <p:childTnLst>
                              <p:par>
                                <p:cTn id="11" presetID="45" presetClass="entr" presetSubtype="0" fill="hold" grpId="0" nodeType="after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000"/>
                                        <p:tgtEl>
                                          <p:spTgt spid="10"/>
                                        </p:tgtEl>
                                      </p:cBhvr>
                                    </p:animEffect>
                                    <p:anim calcmode="lin" valueType="num">
                                      <p:cBhvr>
                                        <p:cTn id="14" dur="2000" fill="hold"/>
                                        <p:tgtEl>
                                          <p:spTgt spid="10"/>
                                        </p:tgtEl>
                                        <p:attrNameLst>
                                          <p:attrName>ppt_w</p:attrName>
                                        </p:attrNameLst>
                                      </p:cBhvr>
                                      <p:tavLst>
                                        <p:tav tm="0" fmla="#ppt_w*sin(2.5*pi*$)">
                                          <p:val>
                                            <p:fltVal val="0"/>
                                          </p:val>
                                        </p:tav>
                                        <p:tav tm="100000">
                                          <p:val>
                                            <p:fltVal val="1"/>
                                          </p:val>
                                        </p:tav>
                                      </p:tavLst>
                                    </p:anim>
                                    <p:anim calcmode="lin" valueType="num">
                                      <p:cBhvr>
                                        <p:cTn id="15" dur="2000" fill="hold"/>
                                        <p:tgtEl>
                                          <p:spTgt spid="10"/>
                                        </p:tgtEl>
                                        <p:attrNameLst>
                                          <p:attrName>ppt_h</p:attrName>
                                        </p:attrNameLst>
                                      </p:cBhvr>
                                      <p:tavLst>
                                        <p:tav tm="0">
                                          <p:val>
                                            <p:strVal val="#ppt_h"/>
                                          </p:val>
                                        </p:tav>
                                        <p:tav tm="100000">
                                          <p:val>
                                            <p:strVal val="#ppt_h"/>
                                          </p:val>
                                        </p:tav>
                                      </p:tavLst>
                                    </p:anim>
                                  </p:childTnLst>
                                </p:cTn>
                              </p:par>
                            </p:childTnLst>
                          </p:cTn>
                        </p:par>
                        <p:par>
                          <p:cTn id="16" fill="hold">
                            <p:stCondLst>
                              <p:cond delay="5000"/>
                            </p:stCondLst>
                            <p:childTnLst>
                              <p:par>
                                <p:cTn id="17" presetID="10" presetClass="entr" presetSubtype="0" fill="hold" grpId="0" nodeType="after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2000"/>
                                        <p:tgtEl>
                                          <p:spTgt spid="2"/>
                                        </p:tgtEl>
                                      </p:cBhvr>
                                    </p:animEffect>
                                  </p:childTnLst>
                                </p:cTn>
                              </p:par>
                            </p:childTnLst>
                          </p:cTn>
                        </p:par>
                        <p:par>
                          <p:cTn id="20" fill="hold">
                            <p:stCondLst>
                              <p:cond delay="7500"/>
                            </p:stCondLst>
                            <p:childTnLst>
                              <p:par>
                                <p:cTn id="21" presetID="45" presetClass="entr" presetSubtype="0" fill="hold" grpId="0" nodeType="afterEffect">
                                  <p:stCondLst>
                                    <p:cond delay="50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anim calcmode="lin" valueType="num">
                                      <p:cBhvr>
                                        <p:cTn id="24" dur="2000" fill="hold"/>
                                        <p:tgtEl>
                                          <p:spTgt spid="11"/>
                                        </p:tgtEl>
                                        <p:attrNameLst>
                                          <p:attrName>ppt_w</p:attrName>
                                        </p:attrNameLst>
                                      </p:cBhvr>
                                      <p:tavLst>
                                        <p:tav tm="0" fmla="#ppt_w*sin(2.5*pi*$)">
                                          <p:val>
                                            <p:fltVal val="0"/>
                                          </p:val>
                                        </p:tav>
                                        <p:tav tm="100000">
                                          <p:val>
                                            <p:fltVal val="1"/>
                                          </p:val>
                                        </p:tav>
                                      </p:tavLst>
                                    </p:anim>
                                    <p:anim calcmode="lin" valueType="num">
                                      <p:cBhvr>
                                        <p:cTn id="25" dur="2000" fill="hold"/>
                                        <p:tgtEl>
                                          <p:spTgt spid="11"/>
                                        </p:tgtEl>
                                        <p:attrNameLst>
                                          <p:attrName>ppt_h</p:attrName>
                                        </p:attrNameLst>
                                      </p:cBhvr>
                                      <p:tavLst>
                                        <p:tav tm="0">
                                          <p:val>
                                            <p:strVal val="#ppt_h"/>
                                          </p:val>
                                        </p:tav>
                                        <p:tav tm="100000">
                                          <p:val>
                                            <p:strVal val="#ppt_h"/>
                                          </p:val>
                                        </p:tav>
                                      </p:tavLst>
                                    </p:anim>
                                  </p:childTnLst>
                                </p:cTn>
                              </p:par>
                            </p:childTnLst>
                          </p:cTn>
                        </p:par>
                        <p:par>
                          <p:cTn id="26" fill="hold">
                            <p:stCondLst>
                              <p:cond delay="10000"/>
                            </p:stCondLst>
                            <p:childTnLst>
                              <p:par>
                                <p:cTn id="27" presetID="10" presetClass="entr" presetSubtype="0" fill="hold" grpId="0" nodeType="afterEffect">
                                  <p:stCondLst>
                                    <p:cond delay="50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0"/>
                                        <p:tgtEl>
                                          <p:spTgt spid="9"/>
                                        </p:tgtEl>
                                      </p:cBhvr>
                                    </p:animEffect>
                                  </p:childTnLst>
                                </p:cTn>
                              </p:par>
                            </p:childTnLst>
                          </p:cTn>
                        </p:par>
                        <p:par>
                          <p:cTn id="30" fill="hold">
                            <p:stCondLst>
                              <p:cond delay="12500"/>
                            </p:stCondLst>
                            <p:childTnLst>
                              <p:par>
                                <p:cTn id="31" presetID="1" presetClass="entr" presetSubtype="0" fill="hold" nodeType="afterEffect">
                                  <p:stCondLst>
                                    <p:cond delay="50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2" grpId="0">
        <p:bldAsOne/>
      </p:bldGraphic>
      <p:bldGraphic spid="9" grpId="0">
        <p:bldAsOne/>
      </p:bldGraphic>
      <p:bldP spid="10" grpId="0" animBg="1"/>
      <p:bldP spid="11"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a 5"/>
          <p:cNvGraphicFramePr/>
          <p:nvPr>
            <p:extLst>
              <p:ext uri="{D42A27DB-BD31-4B8C-83A1-F6EECF244321}">
                <p14:modId xmlns:p14="http://schemas.microsoft.com/office/powerpoint/2010/main" val="4138340956"/>
              </p:ext>
            </p:extLst>
          </p:nvPr>
        </p:nvGraphicFramePr>
        <p:xfrm>
          <a:off x="366828" y="2657856"/>
          <a:ext cx="11549247" cy="30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sellaDiTesto 6"/>
          <p:cNvSpPr txBox="1"/>
          <p:nvPr/>
        </p:nvSpPr>
        <p:spPr>
          <a:xfrm>
            <a:off x="2628231" y="1052980"/>
            <a:ext cx="7026442"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it-IT" sz="2400" dirty="0">
                <a:solidFill>
                  <a:schemeClr val="bg1"/>
                </a:solidFill>
                <a:latin typeface="Arial Rounded MT Bold" panose="020F0704030504030204" pitchFamily="34" charset="0"/>
              </a:rPr>
              <a:t>CASO PRATICO DI UN ACCESSO</a:t>
            </a:r>
          </a:p>
        </p:txBody>
      </p:sp>
    </p:spTree>
    <p:extLst>
      <p:ext uri="{BB962C8B-B14F-4D97-AF65-F5344CB8AC3E}">
        <p14:creationId xmlns:p14="http://schemas.microsoft.com/office/powerpoint/2010/main" val="1792974228"/>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theme/theme1.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37286</TotalTime>
  <Words>10262</Words>
  <Application>Microsoft Office PowerPoint</Application>
  <PresentationFormat>Widescreen</PresentationFormat>
  <Paragraphs>742</Paragraphs>
  <Slides>103</Slides>
  <Notes>67</Notes>
  <HiddenSlides>0</HiddenSlides>
  <MMClips>0</MMClips>
  <ScaleCrop>false</ScaleCrop>
  <HeadingPairs>
    <vt:vector size="8" baseType="variant">
      <vt:variant>
        <vt:lpstr>Caratteri utilizzati</vt:lpstr>
      </vt:variant>
      <vt:variant>
        <vt:i4>13</vt:i4>
      </vt:variant>
      <vt:variant>
        <vt:lpstr>Tema</vt:lpstr>
      </vt:variant>
      <vt:variant>
        <vt:i4>2</vt:i4>
      </vt:variant>
      <vt:variant>
        <vt:lpstr>Server OLE incorporati</vt:lpstr>
      </vt:variant>
      <vt:variant>
        <vt:i4>1</vt:i4>
      </vt:variant>
      <vt:variant>
        <vt:lpstr>Titoli diapositive</vt:lpstr>
      </vt:variant>
      <vt:variant>
        <vt:i4>103</vt:i4>
      </vt:variant>
    </vt:vector>
  </HeadingPairs>
  <TitlesOfParts>
    <vt:vector size="119" baseType="lpstr">
      <vt:lpstr>Arial</vt:lpstr>
      <vt:lpstr>Arial Rounded MT Bold</vt:lpstr>
      <vt:lpstr>Bahnschrift Light Condensed</vt:lpstr>
      <vt:lpstr>Calibri</vt:lpstr>
      <vt:lpstr>Calibri Light</vt:lpstr>
      <vt:lpstr>Cambria</vt:lpstr>
      <vt:lpstr>Open Sans</vt:lpstr>
      <vt:lpstr>Optima</vt:lpstr>
      <vt:lpstr>Tahoma</vt:lpstr>
      <vt:lpstr>Times New Roman</vt:lpstr>
      <vt:lpstr>Trebuchet MS</vt:lpstr>
      <vt:lpstr>Tw Cen MT Condensed Extra Bold</vt:lpstr>
      <vt:lpstr>Wingdings</vt:lpstr>
      <vt:lpstr>1_Tema di Office</vt:lpstr>
      <vt:lpstr>Personalizza struttura</vt:lpstr>
      <vt:lpstr>Clip</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Simonetti Gianluca - COL</dc:creator>
  <cp:lastModifiedBy>Formazione</cp:lastModifiedBy>
  <cp:revision>170</cp:revision>
  <cp:lastPrinted>2025-10-13T13:54:13Z</cp:lastPrinted>
  <dcterms:modified xsi:type="dcterms:W3CDTF">2025-11-13T10:56:04Z</dcterms:modified>
</cp:coreProperties>
</file>